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4" r:id="rId3"/>
    <p:sldId id="342" r:id="rId4"/>
    <p:sldId id="316" r:id="rId5"/>
    <p:sldId id="338" r:id="rId6"/>
    <p:sldId id="343" r:id="rId7"/>
    <p:sldId id="323" r:id="rId8"/>
    <p:sldId id="332" r:id="rId9"/>
    <p:sldId id="337" r:id="rId10"/>
    <p:sldId id="339" r:id="rId11"/>
    <p:sldId id="340" r:id="rId12"/>
    <p:sldId id="341" r:id="rId13"/>
    <p:sldId id="336" r:id="rId14"/>
    <p:sldId id="311" r:id="rId15"/>
    <p:sldId id="310" r:id="rId16"/>
    <p:sldId id="314" r:id="rId17"/>
    <p:sldId id="322" r:id="rId18"/>
    <p:sldId id="331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7" d="100"/>
          <a:sy n="87" d="100"/>
        </p:scale>
        <p:origin x="2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86039" y="131401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chemeClr val="accent2"/>
                </a:solidFill>
              </a:rPr>
              <a:t>c</a:t>
            </a:r>
            <a:r>
              <a:rPr lang="en-US" sz="6600" b="1" smtClean="0">
                <a:solidFill>
                  <a:schemeClr val="accent2"/>
                </a:solidFill>
              </a:rPr>
              <a:t>onvince </a:t>
            </a:r>
            <a:r>
              <a:rPr lang="en-US" sz="6000" smtClean="0">
                <a:solidFill>
                  <a:schemeClr val="accent2"/>
                </a:solidFill>
              </a:rPr>
              <a:t>(v)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2265" y="4700497"/>
            <a:ext cx="5787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 make someone feel certain that something is true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0572" y="2771761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kənˈvɪns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6 Tips To Convince Your Boss To Invest In eLearning - eLearning Industry">
            <a:extLst>
              <a:ext uri="{FF2B5EF4-FFF2-40B4-BE49-F238E27FC236}">
                <a16:creationId xmlns:a16="http://schemas.microsoft.com/office/drawing/2014/main" id="{150FAFAD-0406-01B0-2EF6-A85F237D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93" y="2857064"/>
            <a:ext cx="4954807" cy="27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vince__gb_2">
            <a:hlinkClick r:id="" action="ppaction://media"/>
            <a:extLst>
              <a:ext uri="{FF2B5EF4-FFF2-40B4-BE49-F238E27FC236}">
                <a16:creationId xmlns:a16="http://schemas.microsoft.com/office/drawing/2014/main" id="{F38B6FF0-9D54-77C9-4934-AB7803D13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6803" y="3634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11306" y="1333833"/>
            <a:ext cx="5876193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responsible </a:t>
            </a:r>
            <a:r>
              <a:rPr lang="en-US" sz="4800" dirty="0">
                <a:solidFill>
                  <a:schemeClr val="accent2"/>
                </a:solidFill>
              </a:rPr>
              <a:t>(adj) </a:t>
            </a:r>
            <a:endParaRPr lang="en-US" sz="48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330" y="4726914"/>
            <a:ext cx="646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having the job or duty of doing </a:t>
            </a:r>
            <a:r>
              <a:rPr lang="en-US" sz="3600" dirty="0" err="1"/>
              <a:t>sth</a:t>
            </a:r>
            <a:r>
              <a:rPr lang="en-US" sz="3600" dirty="0"/>
              <a:t> or taking care of sb/</a:t>
            </a:r>
            <a:r>
              <a:rPr lang="en-US" sz="3600" dirty="0" err="1"/>
              <a:t>sth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1995" y="2771761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rɪˈspɔnsɪbəl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When Everyone's Responsible, No One's Responsible | Frank Sonnenberg">
            <a:extLst>
              <a:ext uri="{FF2B5EF4-FFF2-40B4-BE49-F238E27FC236}">
                <a16:creationId xmlns:a16="http://schemas.microsoft.com/office/drawing/2014/main" id="{F3E0BA12-9864-3A84-E0DA-1A60568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77" y="2547503"/>
            <a:ext cx="5009523" cy="29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le__gb_2">
            <a:hlinkClick r:id="" action="ppaction://media"/>
            <a:extLst>
              <a:ext uri="{FF2B5EF4-FFF2-40B4-BE49-F238E27FC236}">
                <a16:creationId xmlns:a16="http://schemas.microsoft.com/office/drawing/2014/main" id="{7403C3F5-C53E-508C-14D0-4614D4EBC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5210" y="3553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448422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chemeClr val="accent2"/>
                </a:solidFill>
              </a:rPr>
              <a:t>e</a:t>
            </a:r>
            <a:r>
              <a:rPr lang="en-US" sz="6600" b="1" smtClean="0">
                <a:solidFill>
                  <a:schemeClr val="accent2"/>
                </a:solidFill>
              </a:rPr>
              <a:t>ncourage </a:t>
            </a:r>
            <a:r>
              <a:rPr lang="en-US" sz="4800" smtClean="0">
                <a:solidFill>
                  <a:schemeClr val="accent2"/>
                </a:solidFill>
              </a:rPr>
              <a:t>(</a:t>
            </a:r>
            <a:r>
              <a:rPr lang="en-US" sz="4800">
                <a:solidFill>
                  <a:schemeClr val="accent2"/>
                </a:solidFill>
              </a:rPr>
              <a:t>v</a:t>
            </a:r>
            <a:r>
              <a:rPr lang="en-US" sz="4800" smtClean="0">
                <a:solidFill>
                  <a:schemeClr val="accent2"/>
                </a:solidFill>
              </a:rPr>
              <a:t>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615" y="4686141"/>
            <a:ext cx="613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 give sb support, courage or hope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647" y="2771761"/>
            <a:ext cx="24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ɪnˈkʌr.ɪdʒ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99" y="1600284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ncourage__gb_1">
            <a:hlinkClick r:id="" action="ppaction://media"/>
            <a:extLst>
              <a:ext uri="{FF2B5EF4-FFF2-40B4-BE49-F238E27FC236}">
                <a16:creationId xmlns:a16="http://schemas.microsoft.com/office/drawing/2014/main" id="{2F5FE251-262B-6226-19D0-C8419D4AC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63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DDB3B2-B1C1-15FE-03A5-EB8A4B266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02728"/>
              </p:ext>
            </p:extLst>
          </p:nvPr>
        </p:nvGraphicFramePr>
        <p:xfrm>
          <a:off x="0" y="-9865"/>
          <a:ext cx="12192000" cy="6900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9059">
                  <a:extLst>
                    <a:ext uri="{9D8B030D-6E8A-4147-A177-3AD203B41FA5}">
                      <a16:colId xmlns:a16="http://schemas.microsoft.com/office/drawing/2014/main" val="422145785"/>
                    </a:ext>
                  </a:extLst>
                </a:gridCol>
                <a:gridCol w="2832847">
                  <a:extLst>
                    <a:ext uri="{9D8B030D-6E8A-4147-A177-3AD203B41FA5}">
                      <a16:colId xmlns:a16="http://schemas.microsoft.com/office/drawing/2014/main" val="2231541192"/>
                    </a:ext>
                  </a:extLst>
                </a:gridCol>
                <a:gridCol w="6580094">
                  <a:extLst>
                    <a:ext uri="{9D8B030D-6E8A-4147-A177-3AD203B41FA5}">
                      <a16:colId xmlns:a16="http://schemas.microsoft.com/office/drawing/2014/main" val="1312582681"/>
                    </a:ext>
                  </a:extLst>
                </a:gridCol>
              </a:tblGrid>
              <a:tr h="80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Pronunciation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Meaning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18870465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independent </a:t>
                      </a:r>
                      <a:r>
                        <a:rPr lang="en-US" sz="3200" b="0" dirty="0">
                          <a:effectLst/>
                        </a:rPr>
                        <a:t>(adj)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/ˌ</a:t>
                      </a:r>
                      <a:r>
                        <a:rPr lang="en-US" sz="3200" dirty="0" err="1" smtClean="0">
                          <a:effectLst/>
                        </a:rPr>
                        <a:t>ɪndɪ</a:t>
                      </a:r>
                      <a:r>
                        <a:rPr lang="en-US" sz="3200" dirty="0" err="1">
                          <a:effectLst/>
                        </a:rPr>
                        <a:t>ˈ</a:t>
                      </a:r>
                      <a:r>
                        <a:rPr lang="en-US" sz="3200" dirty="0" err="1" smtClean="0">
                          <a:effectLst/>
                        </a:rPr>
                        <a:t>pend</a:t>
                      </a:r>
                      <a:r>
                        <a:rPr lang="en-US" sz="3200" baseline="30000" dirty="0" err="1" smtClean="0">
                          <a:effectLst/>
                        </a:rPr>
                        <a:t>ə</a:t>
                      </a:r>
                      <a:r>
                        <a:rPr lang="en-US" sz="3200" dirty="0" err="1" smtClean="0">
                          <a:effectLst/>
                        </a:rPr>
                        <a:t>nt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confident and free to do things without needing help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82962391"/>
                  </a:ext>
                </a:extLst>
              </a:tr>
              <a:tr h="13001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trust</a:t>
                      </a:r>
                      <a:endParaRPr lang="en-US" sz="3200" b="0" dirty="0">
                        <a:effectLst/>
                      </a:endParaRP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effectLst/>
                        </a:rPr>
                        <a:t>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trʌst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the belief that sb/</a:t>
                      </a:r>
                      <a:r>
                        <a:rPr lang="en-US" sz="3200" dirty="0" err="1">
                          <a:effectLst/>
                        </a:rPr>
                        <a:t>sth</a:t>
                      </a:r>
                      <a:r>
                        <a:rPr lang="en-US" sz="3200" dirty="0">
                          <a:effectLst/>
                        </a:rPr>
                        <a:t> is good, sincere, honest, etc.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812252714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effectLst/>
                        </a:rPr>
                        <a:t>convince (v)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/kənˈvɪns/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to make someone feel certain that something is true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631476446"/>
                  </a:ext>
                </a:extLst>
              </a:tr>
              <a:tr h="12257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</a:rPr>
                        <a:t>responsible</a:t>
                      </a:r>
                      <a:r>
                        <a:rPr lang="en-US" sz="3200" b="0" baseline="0" dirty="0" smtClean="0">
                          <a:effectLst/>
                        </a:rPr>
                        <a:t> </a:t>
                      </a:r>
                      <a:r>
                        <a:rPr lang="en-US" sz="3200" b="0" dirty="0" smtClean="0">
                          <a:effectLst/>
                        </a:rPr>
                        <a:t>(</a:t>
                      </a:r>
                      <a:r>
                        <a:rPr lang="en-US" sz="3200" b="0" dirty="0" err="1" smtClean="0">
                          <a:effectLst/>
                        </a:rPr>
                        <a:t>adj</a:t>
                      </a:r>
                      <a:r>
                        <a:rPr lang="en-US" sz="3200" b="0" dirty="0">
                          <a:effectLst/>
                        </a:rPr>
                        <a:t>)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/rɪˈspɔnsɪbəl/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having the job or duty of doing sth or taking care of sb/sth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512251048"/>
                  </a:ext>
                </a:extLst>
              </a:tr>
              <a:tr h="84164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effectLst/>
                        </a:rPr>
                        <a:t>encourage (v)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dirty="0" err="1">
                          <a:effectLst/>
                        </a:rPr>
                        <a:t>ɪnˈ</a:t>
                      </a:r>
                      <a:r>
                        <a:rPr lang="en-US" sz="3200" dirty="0" err="1" smtClean="0">
                          <a:effectLst/>
                        </a:rPr>
                        <a:t>kʌrɪdʒ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 give </a:t>
                      </a:r>
                      <a:r>
                        <a:rPr lang="en-US" sz="3200" dirty="0" err="1">
                          <a:effectLst/>
                        </a:rPr>
                        <a:t>sb</a:t>
                      </a:r>
                      <a:r>
                        <a:rPr lang="en-US" sz="3200" dirty="0">
                          <a:effectLst/>
                        </a:rPr>
                        <a:t> support, courage or hope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83585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189" y="1811939"/>
            <a:ext cx="5985622" cy="4844550"/>
          </a:xfrm>
          <a:prstGeom prst="rect">
            <a:avLst/>
          </a:prstGeom>
        </p:spPr>
      </p:pic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4918" y="123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conversation again and decide who has these skills. Put a tick (  ) in the correct column.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360B5-8255-8CC8-AF18-6E6C490E89A5}"/>
              </a:ext>
            </a:extLst>
          </p:cNvPr>
          <p:cNvSpPr txBox="1"/>
          <p:nvPr/>
        </p:nvSpPr>
        <p:spPr>
          <a:xfrm>
            <a:off x="2091818" y="1462203"/>
            <a:ext cx="30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E0C9-E16C-DE99-EC88-CB849312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0" y="2416310"/>
            <a:ext cx="10303573" cy="3825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9399278" y="3172308"/>
            <a:ext cx="83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6554615" y="4221309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8038087" y="5186583"/>
            <a:ext cx="58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3919" y="11013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Find words and a phrase in 1 that have the following meanings.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99E03-034F-A5E5-C972-772EC902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95" y="1942186"/>
            <a:ext cx="9835302" cy="4376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7800" y="2342135"/>
            <a:ext cx="265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confidence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7769" y="3309319"/>
            <a:ext cx="30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7784" y="4244063"/>
            <a:ext cx="361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responsibilities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2160" y="5082530"/>
            <a:ext cx="424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money-management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110344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two halves to make sentences used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5389AC-6F9B-EF99-CA8F-FF85AD855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75782"/>
              </p:ext>
            </p:extLst>
          </p:nvPr>
        </p:nvGraphicFramePr>
        <p:xfrm>
          <a:off x="627529" y="1832553"/>
          <a:ext cx="11251855" cy="386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624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5568231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70101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It’s my mum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that took a long time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1052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2. It was earning my parents’ trust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b. </a:t>
                      </a:r>
                      <a:r>
                        <a:rPr lang="en-US" sz="3600" dirty="0" smtClean="0"/>
                        <a:t>who </a:t>
                      </a:r>
                      <a:r>
                        <a:rPr lang="en-US" sz="3600" dirty="0"/>
                        <a:t>still think I don’t have the skills to be independent.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1278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3. It’s my parents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c. </a:t>
                      </a:r>
                      <a:r>
                        <a:rPr lang="en-US" sz="3600" dirty="0" smtClean="0"/>
                        <a:t>that </a:t>
                      </a:r>
                      <a:r>
                        <a:rPr lang="en-US" sz="3600" dirty="0"/>
                        <a:t>taught me how to be responsible with money.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4. It’s the app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d</a:t>
                      </a:r>
                      <a:r>
                        <a:rPr lang="en-US" sz="3600"/>
                        <a:t>. </a:t>
                      </a:r>
                      <a:r>
                        <a:rPr lang="en-US" sz="3600" smtClean="0"/>
                        <a:t>who </a:t>
                      </a:r>
                      <a:r>
                        <a:rPr lang="en-US" sz="3600" dirty="0"/>
                        <a:t>is calling me again.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67E746-BF28-E9C2-5AE1-F839F28A7203}"/>
              </a:ext>
            </a:extLst>
          </p:cNvPr>
          <p:cNvSpPr txBox="1"/>
          <p:nvPr/>
        </p:nvSpPr>
        <p:spPr>
          <a:xfrm>
            <a:off x="2780438" y="5984561"/>
            <a:ext cx="747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d		2. a		3. b   		4. 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70" y="1988670"/>
            <a:ext cx="7691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Ss work in groups of 4.</a:t>
            </a:r>
          </a:p>
          <a:p>
            <a:r>
              <a:rPr lang="en-US" sz="3600" dirty="0"/>
              <a:t>- In each group, one student plays the role of a student. Others are advisors. Advisors are giving advice on how to live independently.</a:t>
            </a:r>
          </a:p>
          <a:p>
            <a:r>
              <a:rPr lang="en-US" sz="3600" dirty="0"/>
              <a:t>- 3 minutes to prepare for the </a:t>
            </a:r>
            <a:r>
              <a:rPr lang="en-US" sz="3600" dirty="0" smtClean="0"/>
              <a:t>role-play</a:t>
            </a:r>
            <a:r>
              <a:rPr lang="en-US" sz="3600" dirty="0"/>
              <a:t>.</a:t>
            </a:r>
          </a:p>
          <a:p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2" name="Picture 4" descr="Moving Out of Your Mom's Basement: How to Live Independently | College Info  Geek">
            <a:extLst>
              <a:ext uri="{FF2B5EF4-FFF2-40B4-BE49-F238E27FC236}">
                <a16:creationId xmlns:a16="http://schemas.microsoft.com/office/drawing/2014/main" id="{176C589A-0F2F-214D-F734-89AFE05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4" y="1111508"/>
            <a:ext cx="3518462" cy="54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28574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sentence with “it is/was … who/ that…”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82433" y="217797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Categorizing </a:t>
            </a:r>
            <a:r>
              <a:rPr lang="en-US" sz="2000" dirty="0">
                <a:solidFill>
                  <a:schemeClr val="tx1"/>
                </a:solidFill>
              </a:rPr>
              <a:t>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56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58355"/>
            <a:ext cx="4879385" cy="1734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Decide who has the skills.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Find words or a phrase.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4: Match the two halves to make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26131" cy="6929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05675"/>
            <a:ext cx="826130" cy="91778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76426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828076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240170" y="5097335"/>
            <a:ext cx="709997" cy="7495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84688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9856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871835"/>
            <a:ext cx="4879382" cy="636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Role-play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93590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8.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287124"/>
            <a:ext cx="9988061" cy="5872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0211" y="6282599"/>
            <a:ext cx="2465673" cy="523220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DEPENDENT</a:t>
            </a:r>
            <a:endParaRPr lang="en-GB" sz="28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973" y="6282599"/>
            <a:ext cx="279685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</a:t>
            </a:r>
            <a:endParaRPr lang="en-GB" sz="28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88894" y="1428102"/>
            <a:ext cx="10883153" cy="4940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- Work in </a:t>
            </a:r>
            <a:r>
              <a:rPr lang="en-US" sz="4000" dirty="0"/>
              <a:t>4 groups. </a:t>
            </a:r>
          </a:p>
          <a:p>
            <a:r>
              <a:rPr lang="en-US" sz="4000" dirty="0" smtClean="0"/>
              <a:t>- Each </a:t>
            </a:r>
            <a:r>
              <a:rPr lang="en-US" sz="4000" dirty="0"/>
              <a:t>group is given pieces of paper about dependent and </a:t>
            </a:r>
            <a:r>
              <a:rPr lang="en-US" sz="4000"/>
              <a:t>independent </a:t>
            </a:r>
            <a:r>
              <a:rPr lang="en-US" sz="4000" smtClean="0"/>
              <a:t>lifestyles.</a:t>
            </a:r>
            <a:endParaRPr lang="en-US" sz="4000" dirty="0"/>
          </a:p>
          <a:p>
            <a:r>
              <a:rPr lang="en-US" sz="4000" dirty="0"/>
              <a:t>- </a:t>
            </a:r>
            <a:r>
              <a:rPr lang="en-US" sz="4000" dirty="0" smtClean="0"/>
              <a:t>Classify </a:t>
            </a:r>
            <a:r>
              <a:rPr lang="en-US" sz="4000" dirty="0"/>
              <a:t>them to correct columns.</a:t>
            </a:r>
          </a:p>
          <a:p>
            <a:r>
              <a:rPr lang="en-US" sz="4000" dirty="0"/>
              <a:t>- </a:t>
            </a:r>
            <a:r>
              <a:rPr lang="en-US" sz="4000" dirty="0" smtClean="0"/>
              <a:t>The </a:t>
            </a:r>
            <a:r>
              <a:rPr lang="en-US" sz="4000" dirty="0"/>
              <a:t>first team to complete the task correctly is the winner. </a:t>
            </a:r>
          </a:p>
          <a:p>
            <a:r>
              <a:rPr lang="en-US" sz="4000" dirty="0"/>
              <a:t>- </a:t>
            </a:r>
            <a:r>
              <a:rPr lang="en-US" sz="4000" dirty="0" smtClean="0"/>
              <a:t>Go </a:t>
            </a:r>
            <a:r>
              <a:rPr lang="en-US" sz="4000" dirty="0"/>
              <a:t>to the board and show the answers.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027" y="479367"/>
            <a:ext cx="619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768" y="526799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295" y="526799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Dependent lifestyle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EC206-FDA3-AEFB-DBE3-E4850AE5180E}"/>
              </a:ext>
            </a:extLst>
          </p:cNvPr>
          <p:cNvSpPr txBox="1"/>
          <p:nvPr/>
        </p:nvSpPr>
        <p:spPr>
          <a:xfrm>
            <a:off x="3495883" y="1366570"/>
            <a:ext cx="67063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ea typeface="Times New Roman" panose="02020603050405020304" pitchFamily="18" charset="0"/>
              </a:rPr>
              <a:t>+ Cook for yourself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i="1" dirty="0">
                <a:ea typeface="Times New Roman" panose="02020603050405020304" pitchFamily="18" charset="0"/>
              </a:rPr>
              <a:t>+ Keep asking parents for money</a:t>
            </a:r>
            <a:endParaRPr lang="en-US" sz="2800" dirty="0">
              <a:ea typeface="Times New Roman" panose="02020603050405020304" pitchFamily="18" charset="0"/>
            </a:endParaRPr>
          </a:p>
          <a:p>
            <a:r>
              <a:rPr lang="en-US" sz="2800" i="1" dirty="0">
                <a:ea typeface="Times New Roman" panose="02020603050405020304" pitchFamily="18" charset="0"/>
              </a:rPr>
              <a:t>+ Wait for parents to cook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effectLst/>
                <a:ea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Have good time management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i="1" dirty="0">
                <a:ea typeface="Times New Roman" panose="02020603050405020304" pitchFamily="18" charset="0"/>
              </a:rPr>
              <a:t>+ Need mother to drop you off at school</a:t>
            </a:r>
            <a:endParaRPr lang="en-US" sz="2800" dirty="0">
              <a:ea typeface="Times New Roman" panose="02020603050405020304" pitchFamily="18" charset="0"/>
            </a:endParaRPr>
          </a:p>
          <a:p>
            <a:r>
              <a:rPr lang="en-US" sz="2800" i="1" dirty="0" smtClean="0">
                <a:ea typeface="Times New Roman" panose="02020603050405020304" pitchFamily="18" charset="0"/>
              </a:rPr>
              <a:t>+ </a:t>
            </a:r>
            <a:r>
              <a:rPr lang="en-US" sz="2800" i="1" dirty="0">
                <a:ea typeface="Times New Roman" panose="02020603050405020304" pitchFamily="18" charset="0"/>
              </a:rPr>
              <a:t>Communicate badly with people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effectLst/>
                <a:ea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Know how to keep house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ea typeface="Times New Roman" panose="02020603050405020304" pitchFamily="18" charset="0"/>
              </a:rPr>
              <a:t>+ </a:t>
            </a:r>
            <a:r>
              <a:rPr lang="en-US" sz="2800" i="1" dirty="0" smtClean="0">
                <a:effectLst/>
                <a:ea typeface="Times New Roman" panose="02020603050405020304" pitchFamily="18" charset="0"/>
              </a:rPr>
              <a:t>Keep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your body clean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ea typeface="Times New Roman" panose="02020603050405020304" pitchFamily="18" charset="0"/>
              </a:rPr>
              <a:t>+ Think twice before deciding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i="1" dirty="0">
                <a:ea typeface="Times New Roman" panose="02020603050405020304" pitchFamily="18" charset="0"/>
              </a:rPr>
              <a:t>+ Eat instant noodles all the time</a:t>
            </a:r>
            <a:endParaRPr lang="en-US" sz="2800" dirty="0"/>
          </a:p>
          <a:p>
            <a:r>
              <a:rPr lang="en-US" sz="2800" i="1" dirty="0" smtClean="0">
                <a:effectLst/>
                <a:ea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Get enough good </a:t>
            </a:r>
            <a:r>
              <a:rPr lang="en-US" sz="2800" i="1" dirty="0" smtClean="0">
                <a:ea typeface="Times New Roman" panose="02020603050405020304" pitchFamily="18" charset="0"/>
              </a:rPr>
              <a:t>sleep</a:t>
            </a:r>
          </a:p>
          <a:p>
            <a:r>
              <a:rPr lang="en-US" sz="2800" i="1" dirty="0" smtClean="0">
                <a:ea typeface="Times New Roman" panose="02020603050405020304" pitchFamily="18" charset="0"/>
              </a:rPr>
              <a:t>+ </a:t>
            </a:r>
            <a:r>
              <a:rPr lang="en-US" sz="2800" i="1" dirty="0">
                <a:ea typeface="Times New Roman" panose="02020603050405020304" pitchFamily="18" charset="0"/>
              </a:rPr>
              <a:t>Not do your homework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768" y="526799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295" y="526799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Dependent lifestyle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EC206-FDA3-AEFB-DBE3-E4850AE5180E}"/>
              </a:ext>
            </a:extLst>
          </p:cNvPr>
          <p:cNvSpPr txBox="1"/>
          <p:nvPr/>
        </p:nvSpPr>
        <p:spPr>
          <a:xfrm>
            <a:off x="424261" y="1468044"/>
            <a:ext cx="5435029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Cook for yourself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Have good time management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Know how to keep house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your body clean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Think twice before deciding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Get enough good sleep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41BD9-FEBB-110F-37D2-E3E32BD2FD77}"/>
              </a:ext>
            </a:extLst>
          </p:cNvPr>
          <p:cNvSpPr txBox="1"/>
          <p:nvPr/>
        </p:nvSpPr>
        <p:spPr>
          <a:xfrm>
            <a:off x="6281159" y="1468044"/>
            <a:ext cx="5678582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asking parents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money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Wait for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parents to cook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your homework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Need mother to drop you off at school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Communicate badly with people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Eat instant noodles all the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8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82973" y="3763537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Earning your parents’ trust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88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8826" y="1242630"/>
            <a:ext cx="671887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independent </a:t>
            </a:r>
            <a:r>
              <a:rPr lang="en-US" sz="5400" dirty="0" smtClean="0">
                <a:solidFill>
                  <a:schemeClr val="accent2"/>
                </a:solidFill>
              </a:rPr>
              <a:t>(</a:t>
            </a:r>
            <a:r>
              <a:rPr lang="en-US" sz="5400" dirty="0" err="1" smtClean="0">
                <a:solidFill>
                  <a:schemeClr val="accent2"/>
                </a:solidFill>
              </a:rPr>
              <a:t>adj</a:t>
            </a:r>
            <a:r>
              <a:rPr lang="en-US" sz="5400" dirty="0" smtClean="0">
                <a:solidFill>
                  <a:schemeClr val="accent2"/>
                </a:solidFill>
              </a:rPr>
              <a:t>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confident and free to do things without needing help from other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9340" y="2771761"/>
            <a:ext cx="3261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/ˌ</a:t>
            </a:r>
            <a:r>
              <a:rPr lang="en-US" sz="3600" b="1" dirty="0" err="1" smtClean="0">
                <a:solidFill>
                  <a:srgbClr val="00B0F0"/>
                </a:solidFill>
              </a:rPr>
              <a:t>ɪndɪ</a:t>
            </a:r>
            <a:r>
              <a:rPr lang="en-US" sz="3600" b="1" dirty="0" err="1">
                <a:solidFill>
                  <a:srgbClr val="00B0F0"/>
                </a:solidFill>
              </a:rPr>
              <a:t>ˈ</a:t>
            </a:r>
            <a:r>
              <a:rPr lang="en-US" sz="3600" b="1" dirty="0" err="1" smtClean="0">
                <a:solidFill>
                  <a:srgbClr val="00B0F0"/>
                </a:solidFill>
              </a:rPr>
              <a:t>pendənt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Skills every man should master to be independent | The Times of India">
            <a:extLst>
              <a:ext uri="{FF2B5EF4-FFF2-40B4-BE49-F238E27FC236}">
                <a16:creationId xmlns:a16="http://schemas.microsoft.com/office/drawing/2014/main" id="{BAFE68BC-5929-3D5C-EC40-52EEC721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01" y="2360706"/>
            <a:ext cx="4286522" cy="32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dependent__gb_3">
            <a:hlinkClick r:id="" action="ppaction://media"/>
            <a:extLst>
              <a:ext uri="{FF2B5EF4-FFF2-40B4-BE49-F238E27FC236}">
                <a16:creationId xmlns:a16="http://schemas.microsoft.com/office/drawing/2014/main" id="{AEBAFFD6-CB7E-DAD1-3203-DF57B84C5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597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18317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t</a:t>
            </a:r>
            <a:r>
              <a:rPr lang="en-US" sz="6600" b="1" dirty="0" smtClean="0">
                <a:solidFill>
                  <a:schemeClr val="accent2"/>
                </a:solidFill>
              </a:rPr>
              <a:t>rust </a:t>
            </a:r>
            <a:r>
              <a:rPr lang="en-US" sz="5400" dirty="0">
                <a:solidFill>
                  <a:schemeClr val="accent2"/>
                </a:solidFill>
              </a:rPr>
              <a:t>(n)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66624"/>
            <a:ext cx="549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belief that sb/</a:t>
            </a:r>
            <a:r>
              <a:rPr lang="en-US" sz="3600" dirty="0" err="1"/>
              <a:t>sth</a:t>
            </a:r>
            <a:r>
              <a:rPr lang="en-US" sz="3600" dirty="0"/>
              <a:t> is good, sincere, honest, etc.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8269" y="2771761"/>
            <a:ext cx="1463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/</a:t>
            </a:r>
            <a:r>
              <a:rPr lang="en-US" sz="3600" b="1" dirty="0" err="1">
                <a:solidFill>
                  <a:srgbClr val="00B0F0"/>
                </a:solidFill>
              </a:rPr>
              <a:t>trʌst</a:t>
            </a:r>
            <a:r>
              <a:rPr lang="en-US" sz="36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99 Simple Things That Will Help You Build Trust and Credibility | Inc.com">
            <a:extLst>
              <a:ext uri="{FF2B5EF4-FFF2-40B4-BE49-F238E27FC236}">
                <a16:creationId xmlns:a16="http://schemas.microsoft.com/office/drawing/2014/main" id="{9897CB7E-1CFF-420F-4992-A1C59F0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05" y="2664570"/>
            <a:ext cx="5581595" cy="31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ust__gb_1">
            <a:hlinkClick r:id="" action="ppaction://media"/>
            <a:extLst>
              <a:ext uri="{FF2B5EF4-FFF2-40B4-BE49-F238E27FC236}">
                <a16:creationId xmlns:a16="http://schemas.microsoft.com/office/drawing/2014/main" id="{95BFF5E0-CA80-4FB0-A0DE-F2685BC72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617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721</Words>
  <Application>Microsoft Office PowerPoint</Application>
  <PresentationFormat>Widescreen</PresentationFormat>
  <Paragraphs>158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178</cp:revision>
  <dcterms:created xsi:type="dcterms:W3CDTF">2020-12-09T02:04:09Z</dcterms:created>
  <dcterms:modified xsi:type="dcterms:W3CDTF">2024-02-24T01:33:14Z</dcterms:modified>
</cp:coreProperties>
</file>