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1"/>
  </p:sldMasterIdLst>
  <p:notesMasterIdLst>
    <p:notesMasterId r:id="rId45"/>
  </p:notesMasterIdLst>
  <p:sldIdLst>
    <p:sldId id="305" r:id="rId2"/>
    <p:sldId id="318" r:id="rId3"/>
    <p:sldId id="306" r:id="rId4"/>
    <p:sldId id="307" r:id="rId5"/>
    <p:sldId id="315" r:id="rId6"/>
    <p:sldId id="308" r:id="rId7"/>
    <p:sldId id="320" r:id="rId8"/>
    <p:sldId id="309" r:id="rId9"/>
    <p:sldId id="313" r:id="rId10"/>
    <p:sldId id="314" r:id="rId11"/>
    <p:sldId id="317" r:id="rId12"/>
    <p:sldId id="316" r:id="rId13"/>
    <p:sldId id="310" r:id="rId14"/>
    <p:sldId id="311" r:id="rId15"/>
    <p:sldId id="321" r:id="rId16"/>
    <p:sldId id="368" r:id="rId17"/>
    <p:sldId id="369" r:id="rId18"/>
    <p:sldId id="370" r:id="rId19"/>
    <p:sldId id="312" r:id="rId20"/>
    <p:sldId id="330" r:id="rId21"/>
    <p:sldId id="322" r:id="rId22"/>
    <p:sldId id="340" r:id="rId23"/>
    <p:sldId id="341" r:id="rId24"/>
    <p:sldId id="342" r:id="rId25"/>
    <p:sldId id="343" r:id="rId26"/>
    <p:sldId id="344" r:id="rId27"/>
    <p:sldId id="371" r:id="rId28"/>
    <p:sldId id="372" r:id="rId29"/>
    <p:sldId id="358" r:id="rId30"/>
    <p:sldId id="356" r:id="rId31"/>
    <p:sldId id="360" r:id="rId32"/>
    <p:sldId id="361" r:id="rId33"/>
    <p:sldId id="359" r:id="rId34"/>
    <p:sldId id="362" r:id="rId35"/>
    <p:sldId id="363" r:id="rId36"/>
    <p:sldId id="364" r:id="rId37"/>
    <p:sldId id="323" r:id="rId38"/>
    <p:sldId id="366" r:id="rId39"/>
    <p:sldId id="373" r:id="rId40"/>
    <p:sldId id="374" r:id="rId41"/>
    <p:sldId id="367" r:id="rId42"/>
    <p:sldId id="324" r:id="rId43"/>
    <p:sldId id="32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56" autoAdjust="0"/>
    <p:restoredTop sz="94640" autoAdjust="0"/>
  </p:normalViewPr>
  <p:slideViewPr>
    <p:cSldViewPr snapToGrid="0" showGuides="1">
      <p:cViewPr varScale="1">
        <p:scale>
          <a:sx n="88" d="100"/>
          <a:sy n="88" d="100"/>
        </p:scale>
        <p:origin x="106" y="17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304DA6-0CC5-438D-B8FF-BE94BA82122A}" type="datetimeFigureOut">
              <a:rPr lang="en-US" smtClean="0"/>
              <a:t>10/13/2023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63506-DDF5-4362-A1F7-803BE54731B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A863506-DDF5-4362-A1F7-803BE54731B1}" type="slidenum">
              <a:rPr lang="en-US" smtClean="0"/>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A863506-DDF5-4362-A1F7-803BE54731B1}" type="slidenum">
              <a:rPr lang="en-US" smtClean="0"/>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smtClean="0">
                <a:solidFill>
                  <a:srgbClr val="000000"/>
                </a:solidFill>
                <a:latin typeface="+mn-lt"/>
                <a:cs typeface="Arial" panose="020B0604020202020204" pitchFamily="34" charset="0"/>
              </a:rPr>
              <a:t>Thiếc</a:t>
            </a:r>
            <a:r>
              <a:rPr lang="en-US" sz="1200" dirty="0" smtClean="0">
                <a:solidFill>
                  <a:srgbClr val="000000"/>
                </a:solidFill>
                <a:latin typeface="Arial" panose="020B0604020202020204" pitchFamily="34" charset="0"/>
                <a:cs typeface="Arial" panose="020B0604020202020204" pitchFamily="34" charset="0"/>
              </a:rPr>
              <a:t>:  70% TRỮ</a:t>
            </a:r>
            <a:r>
              <a:rPr lang="en-US" sz="1200" baseline="0" dirty="0" smtClean="0">
                <a:solidFill>
                  <a:srgbClr val="000000"/>
                </a:solidFill>
                <a:latin typeface="Arial" panose="020B0604020202020204" pitchFamily="34" charset="0"/>
                <a:cs typeface="Arial" panose="020B0604020202020204" pitchFamily="34" charset="0"/>
              </a:rPr>
              <a:t> LƯỢNG CỦA TG</a:t>
            </a:r>
            <a:endParaRPr lang="en-US" dirty="0"/>
          </a:p>
        </p:txBody>
      </p:sp>
      <p:sp>
        <p:nvSpPr>
          <p:cNvPr id="4" name="Slide Number Placeholder 3"/>
          <p:cNvSpPr>
            <a:spLocks noGrp="1"/>
          </p:cNvSpPr>
          <p:nvPr>
            <p:ph type="sldNum" sz="quarter" idx="10"/>
          </p:nvPr>
        </p:nvSpPr>
        <p:spPr/>
        <p:txBody>
          <a:bodyPr/>
          <a:lstStyle/>
          <a:p>
            <a:fld id="{1A863506-DDF5-4362-A1F7-803BE54731B1}" type="slidenum">
              <a:rPr lang="en-US" smtClean="0"/>
              <a:t>41</a:t>
            </a:fld>
            <a:endParaRPr lang="en-US"/>
          </a:p>
        </p:txBody>
      </p:sp>
    </p:spTree>
    <p:extLst>
      <p:ext uri="{BB962C8B-B14F-4D97-AF65-F5344CB8AC3E}">
        <p14:creationId xmlns:p14="http://schemas.microsoft.com/office/powerpoint/2010/main" val="735606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977F6F-5990-44E6-9884-B8FEC5C0DA05}" type="datetimeFigureOut">
              <a:rPr lang="vi-VN" smtClean="0"/>
              <a:t>13/10/2023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t>‹#›</a:t>
            </a:fld>
            <a:endParaRPr lang="vi-VN"/>
          </a:p>
        </p:txBody>
      </p:sp>
    </p:spTree>
    <p:extLst>
      <p:ext uri="{BB962C8B-B14F-4D97-AF65-F5344CB8AC3E}">
        <p14:creationId xmlns:p14="http://schemas.microsoft.com/office/powerpoint/2010/main" val="178565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77F6F-5990-44E6-9884-B8FEC5C0DA05}" type="datetimeFigureOut">
              <a:rPr lang="vi-VN" smtClean="0"/>
              <a:t>13/10/2023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t>‹#›</a:t>
            </a:fld>
            <a:endParaRPr lang="vi-VN"/>
          </a:p>
        </p:txBody>
      </p:sp>
    </p:spTree>
    <p:extLst>
      <p:ext uri="{BB962C8B-B14F-4D97-AF65-F5344CB8AC3E}">
        <p14:creationId xmlns:p14="http://schemas.microsoft.com/office/powerpoint/2010/main" val="3688673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77F6F-5990-44E6-9884-B8FEC5C0DA05}" type="datetimeFigureOut">
              <a:rPr lang="vi-VN" smtClean="0"/>
              <a:t>13/10/2023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t>‹#›</a:t>
            </a:fld>
            <a:endParaRPr lang="vi-VN"/>
          </a:p>
        </p:txBody>
      </p:sp>
    </p:spTree>
    <p:extLst>
      <p:ext uri="{BB962C8B-B14F-4D97-AF65-F5344CB8AC3E}">
        <p14:creationId xmlns:p14="http://schemas.microsoft.com/office/powerpoint/2010/main" val="2564921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77F6F-5990-44E6-9884-B8FEC5C0DA05}" type="datetimeFigureOut">
              <a:rPr lang="vi-VN" smtClean="0"/>
              <a:t>13/10/2023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t>‹#›</a:t>
            </a:fld>
            <a:endParaRPr lang="vi-VN"/>
          </a:p>
        </p:txBody>
      </p:sp>
    </p:spTree>
    <p:extLst>
      <p:ext uri="{BB962C8B-B14F-4D97-AF65-F5344CB8AC3E}">
        <p14:creationId xmlns:p14="http://schemas.microsoft.com/office/powerpoint/2010/main" val="2172130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2977F6F-5990-44E6-9884-B8FEC5C0DA05}" type="datetimeFigureOut">
              <a:rPr lang="vi-VN" smtClean="0"/>
              <a:t>13/10/2023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EC5F3E3-E183-48D7-9C87-1964C11BE256}" type="slidenum">
              <a:rPr lang="vi-VN" smtClean="0"/>
              <a:t>‹#›</a:t>
            </a:fld>
            <a:endParaRPr lang="vi-VN"/>
          </a:p>
        </p:txBody>
      </p:sp>
    </p:spTree>
    <p:extLst>
      <p:ext uri="{BB962C8B-B14F-4D97-AF65-F5344CB8AC3E}">
        <p14:creationId xmlns:p14="http://schemas.microsoft.com/office/powerpoint/2010/main" val="189899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977F6F-5990-44E6-9884-B8FEC5C0DA05}" type="datetimeFigureOut">
              <a:rPr lang="vi-VN" smtClean="0"/>
              <a:t>13/10/2023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EC5F3E3-E183-48D7-9C87-1964C11BE256}" type="slidenum">
              <a:rPr lang="vi-VN" smtClean="0"/>
              <a:t>‹#›</a:t>
            </a:fld>
            <a:endParaRPr lang="vi-VN"/>
          </a:p>
        </p:txBody>
      </p:sp>
    </p:spTree>
    <p:extLst>
      <p:ext uri="{BB962C8B-B14F-4D97-AF65-F5344CB8AC3E}">
        <p14:creationId xmlns:p14="http://schemas.microsoft.com/office/powerpoint/2010/main" val="299792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977F6F-5990-44E6-9884-B8FEC5C0DA05}" type="datetimeFigureOut">
              <a:rPr lang="vi-VN" smtClean="0"/>
              <a:t>13/10/2023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EC5F3E3-E183-48D7-9C87-1964C11BE256}" type="slidenum">
              <a:rPr lang="vi-VN" smtClean="0"/>
              <a:t>‹#›</a:t>
            </a:fld>
            <a:endParaRPr lang="vi-VN"/>
          </a:p>
        </p:txBody>
      </p:sp>
    </p:spTree>
    <p:extLst>
      <p:ext uri="{BB962C8B-B14F-4D97-AF65-F5344CB8AC3E}">
        <p14:creationId xmlns:p14="http://schemas.microsoft.com/office/powerpoint/2010/main" val="4024164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977F6F-5990-44E6-9884-B8FEC5C0DA05}" type="datetimeFigureOut">
              <a:rPr lang="vi-VN" smtClean="0"/>
              <a:t>13/10/2023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EC5F3E3-E183-48D7-9C87-1964C11BE256}" type="slidenum">
              <a:rPr lang="vi-VN" smtClean="0"/>
              <a:t>‹#›</a:t>
            </a:fld>
            <a:endParaRPr lang="vi-VN"/>
          </a:p>
        </p:txBody>
      </p:sp>
    </p:spTree>
    <p:extLst>
      <p:ext uri="{BB962C8B-B14F-4D97-AF65-F5344CB8AC3E}">
        <p14:creationId xmlns:p14="http://schemas.microsoft.com/office/powerpoint/2010/main" val="2991119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77F6F-5990-44E6-9884-B8FEC5C0DA05}" type="datetimeFigureOut">
              <a:rPr lang="vi-VN" smtClean="0"/>
              <a:t>13/10/2023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EC5F3E3-E183-48D7-9C87-1964C11BE256}" type="slidenum">
              <a:rPr lang="vi-VN" smtClean="0"/>
              <a:t>‹#›</a:t>
            </a:fld>
            <a:endParaRPr lang="vi-VN"/>
          </a:p>
        </p:txBody>
      </p:sp>
    </p:spTree>
    <p:extLst>
      <p:ext uri="{BB962C8B-B14F-4D97-AF65-F5344CB8AC3E}">
        <p14:creationId xmlns:p14="http://schemas.microsoft.com/office/powerpoint/2010/main" val="1801466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977F6F-5990-44E6-9884-B8FEC5C0DA05}" type="datetimeFigureOut">
              <a:rPr lang="vi-VN" smtClean="0"/>
              <a:t>13/10/2023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EC5F3E3-E183-48D7-9C87-1964C11BE256}" type="slidenum">
              <a:rPr lang="vi-VN" smtClean="0"/>
              <a:t>‹#›</a:t>
            </a:fld>
            <a:endParaRPr lang="vi-VN"/>
          </a:p>
        </p:txBody>
      </p:sp>
    </p:spTree>
    <p:extLst>
      <p:ext uri="{BB962C8B-B14F-4D97-AF65-F5344CB8AC3E}">
        <p14:creationId xmlns:p14="http://schemas.microsoft.com/office/powerpoint/2010/main" val="3116425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977F6F-5990-44E6-9884-B8FEC5C0DA05}" type="datetimeFigureOut">
              <a:rPr lang="vi-VN" smtClean="0"/>
              <a:t>13/10/2023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EC5F3E3-E183-48D7-9C87-1964C11BE256}" type="slidenum">
              <a:rPr lang="vi-VN" smtClean="0"/>
              <a:t>‹#›</a:t>
            </a:fld>
            <a:endParaRPr lang="vi-VN"/>
          </a:p>
        </p:txBody>
      </p:sp>
    </p:spTree>
    <p:extLst>
      <p:ext uri="{BB962C8B-B14F-4D97-AF65-F5344CB8AC3E}">
        <p14:creationId xmlns:p14="http://schemas.microsoft.com/office/powerpoint/2010/main" val="413388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977F6F-5990-44E6-9884-B8FEC5C0DA05}" type="datetimeFigureOut">
              <a:rPr lang="vi-VN" smtClean="0"/>
              <a:t>13/10/2023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C5F3E3-E183-48D7-9C87-1964C11BE256}" type="slidenum">
              <a:rPr lang="vi-VN" smtClean="0"/>
              <a:t>‹#›</a:t>
            </a:fld>
            <a:endParaRPr lang="vi-VN"/>
          </a:p>
        </p:txBody>
      </p:sp>
    </p:spTree>
    <p:extLst>
      <p:ext uri="{BB962C8B-B14F-4D97-AF65-F5344CB8AC3E}">
        <p14:creationId xmlns:p14="http://schemas.microsoft.com/office/powerpoint/2010/main" val="223238396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VTC14_L&#361;%20l&#7909;t%20ho&#224;nh%20h&#224;nh%20t&#7841;i%20m&#7897;t%20s&#7889;%20n&#432;&#7899;c%20&#272;&#244;ng%20Nam%20&#193;.mp4"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550px-Association_of_Southeast_Asian_Nations_(orthographic_proj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139" y="-400931"/>
            <a:ext cx="8189167" cy="792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29055" y="0"/>
            <a:ext cx="8059251" cy="938714"/>
          </a:xfrm>
          <a:prstGeom prst="rect">
            <a:avLst/>
          </a:prstGeom>
          <a:solidFill>
            <a:schemeClr val="bg1"/>
          </a:solidFill>
          <a:ln>
            <a:solidFill>
              <a:schemeClr val="bg1"/>
            </a:solidFill>
          </a:ln>
        </p:spPr>
        <p:txBody>
          <a:bodyPr wrap="none" lIns="121917" tIns="60958" rIns="121917" bIns="6095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53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Khu</a:t>
            </a:r>
            <a:r>
              <a:rPr lang="en-US" sz="53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53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sz="53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53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đông</a:t>
            </a:r>
            <a:r>
              <a:rPr lang="en-US" sz="53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53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nam</a:t>
            </a:r>
            <a:r>
              <a:rPr lang="en-US" sz="53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á</a:t>
            </a:r>
          </a:p>
        </p:txBody>
      </p:sp>
      <p:sp>
        <p:nvSpPr>
          <p:cNvPr id="4" name="Title 3"/>
          <p:cNvSpPr>
            <a:spLocks noGrp="1"/>
          </p:cNvSpPr>
          <p:nvPr>
            <p:ph type="ctrTitle"/>
          </p:nvPr>
        </p:nvSpPr>
        <p:spPr>
          <a:xfrm>
            <a:off x="323558" y="5134708"/>
            <a:ext cx="11633980" cy="1322362"/>
          </a:xfrm>
          <a:solidFill>
            <a:schemeClr val="bg1"/>
          </a:solidFill>
          <a:ln>
            <a:solidFill>
              <a:schemeClr val="tx1"/>
            </a:solidFill>
          </a:ln>
        </p:spPr>
        <p:txBody>
          <a:bodyPr/>
          <a:lstStyle/>
          <a:p>
            <a:pPr algn="ctr"/>
            <a:r>
              <a:rPr lang="vi-VN" sz="3400" b="1" dirty="0">
                <a:solidFill>
                  <a:srgbClr val="0070C0"/>
                </a:solidFill>
                <a:latin typeface="Times New Roman" panose="02020603050405020304" pitchFamily="18" charset="0"/>
                <a:cs typeface="Times New Roman" panose="02020603050405020304" pitchFamily="18" charset="0"/>
              </a:rPr>
              <a:t>BÀI 11: VỊ TRÍ ĐỊA LÍ, ĐIỀU KIỆN TỰ NHIÊN, </a:t>
            </a:r>
            <a:br>
              <a:rPr lang="vi-VN" sz="3400" b="1" dirty="0">
                <a:solidFill>
                  <a:srgbClr val="0070C0"/>
                </a:solidFill>
                <a:latin typeface="Times New Roman" panose="02020603050405020304" pitchFamily="18" charset="0"/>
                <a:cs typeface="Times New Roman" panose="02020603050405020304" pitchFamily="18" charset="0"/>
              </a:rPr>
            </a:br>
            <a:r>
              <a:rPr lang="vi-VN" sz="3400" b="1" dirty="0">
                <a:solidFill>
                  <a:srgbClr val="0070C0"/>
                </a:solidFill>
                <a:latin typeface="Times New Roman" panose="02020603050405020304" pitchFamily="18" charset="0"/>
                <a:cs typeface="Times New Roman" panose="02020603050405020304" pitchFamily="18" charset="0"/>
              </a:rPr>
              <a:t>DÂN CƯ, XÃ HỘI VÀ KINH TẾ KHU VỰC ĐÔNG NAM 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583" y="52949"/>
            <a:ext cx="3158171" cy="829733"/>
          </a:xfrm>
        </p:spPr>
        <p:txBody>
          <a:bodyPr>
            <a:normAutofit/>
          </a:bodyPr>
          <a:lstStyle/>
          <a:p>
            <a:r>
              <a:rPr lang="vi-VN" sz="3400" b="1" dirty="0">
                <a:solidFill>
                  <a:schemeClr val="tx1"/>
                </a:solidFill>
                <a:latin typeface="Times New Roman" panose="02020603050405020304" pitchFamily="18" charset="0"/>
                <a:cs typeface="Times New Roman" panose="02020603050405020304" pitchFamily="18" charset="0"/>
              </a:rPr>
              <a:t>b. Lãnh thổ</a:t>
            </a:r>
          </a:p>
        </p:txBody>
      </p:sp>
      <p:sp>
        <p:nvSpPr>
          <p:cNvPr id="5" name="Content Placeholder 8"/>
          <p:cNvSpPr>
            <a:spLocks noGrp="1"/>
          </p:cNvSpPr>
          <p:nvPr>
            <p:ph idx="1"/>
          </p:nvPr>
        </p:nvSpPr>
        <p:spPr>
          <a:xfrm>
            <a:off x="-14067" y="966157"/>
            <a:ext cx="4600581" cy="5887151"/>
          </a:xfrm>
          <a:solidFill>
            <a:schemeClr val="bg1"/>
          </a:solidFill>
          <a:ln>
            <a:solidFill>
              <a:schemeClr val="bg1"/>
            </a:solidFill>
          </a:ln>
        </p:spPr>
        <p:txBody>
          <a:bodyPr>
            <a:noAutofit/>
          </a:bodyPr>
          <a:lstStyle/>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Diện tích: 4,5 triệu </a:t>
            </a:r>
            <a:r>
              <a:rPr lang="en-US" sz="3200" b="1" dirty="0">
                <a:solidFill>
                  <a:schemeClr val="tx1"/>
                </a:solidFill>
                <a:latin typeface="Times New Roman" panose="02020603050405020304" pitchFamily="18" charset="0"/>
                <a:cs typeface="Times New Roman" panose="02020603050405020304" pitchFamily="18" charset="0"/>
              </a:rPr>
              <a:t>km</a:t>
            </a:r>
            <a:r>
              <a:rPr lang="en-US" sz="3200" b="1" baseline="30000" dirty="0">
                <a:solidFill>
                  <a:schemeClr val="tx1"/>
                </a:solidFill>
                <a:latin typeface="Times New Roman" panose="02020603050405020304" pitchFamily="18" charset="0"/>
                <a:cs typeface="Times New Roman" panose="02020603050405020304" pitchFamily="18" charset="0"/>
              </a:rPr>
              <a:t>2</a:t>
            </a:r>
            <a:r>
              <a:rPr lang="vi-VN" sz="3200" b="1" dirty="0">
                <a:solidFill>
                  <a:schemeClr val="tx1"/>
                </a:solidFill>
                <a:latin typeface="Times New Roman" panose="02020603050405020304" pitchFamily="18" charset="0"/>
                <a:cs typeface="Times New Roman" panose="02020603050405020304" pitchFamily="18" charset="0"/>
              </a:rPr>
              <a:t>.</a:t>
            </a:r>
          </a:p>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Gồm 11 quốc gia với 2 bộ phận: ĐNA lục địa và ĐNA hải đảo.</a:t>
            </a:r>
          </a:p>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Vùng biển rộng.</a:t>
            </a: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p:txBody>
      </p:sp>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303" y="675248"/>
            <a:ext cx="7616697" cy="5101438"/>
          </a:xfrm>
          <a:prstGeom prst="rect">
            <a:avLst/>
          </a:prstGeom>
        </p:spPr>
      </p:pic>
      <p:sp>
        <p:nvSpPr>
          <p:cNvPr id="7" name="Oval 6"/>
          <p:cNvSpPr/>
          <p:nvPr/>
        </p:nvSpPr>
        <p:spPr>
          <a:xfrm>
            <a:off x="4752024" y="625950"/>
            <a:ext cx="4051198" cy="2803050"/>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p:nvPr/>
        </p:nvSpPr>
        <p:spPr>
          <a:xfrm>
            <a:off x="6360504" y="52949"/>
            <a:ext cx="2677746" cy="8297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b="1" dirty="0">
                <a:solidFill>
                  <a:schemeClr val="tx1"/>
                </a:solidFill>
                <a:latin typeface="Times New Roman" panose="02020603050405020304" pitchFamily="18" charset="0"/>
                <a:cs typeface="Times New Roman" panose="02020603050405020304" pitchFamily="18" charset="0"/>
              </a:rPr>
              <a:t>ĐNA lục địa</a:t>
            </a:r>
            <a:endParaRPr lang="vi-VN" sz="3400" b="1" dirty="0">
              <a:solidFill>
                <a:schemeClr val="tx1"/>
              </a:solidFill>
              <a:latin typeface="Times New Roman" panose="02020603050405020304" pitchFamily="18" charset="0"/>
              <a:cs typeface="Times New Roman" panose="02020603050405020304" pitchFamily="18" charset="0"/>
            </a:endParaRPr>
          </a:p>
        </p:txBody>
      </p:sp>
      <p:sp>
        <p:nvSpPr>
          <p:cNvPr id="9" name="Title 1"/>
          <p:cNvSpPr txBox="1"/>
          <p:nvPr/>
        </p:nvSpPr>
        <p:spPr>
          <a:xfrm>
            <a:off x="5383394" y="5767885"/>
            <a:ext cx="2677746" cy="829733"/>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b="1" dirty="0">
                <a:solidFill>
                  <a:schemeClr val="tx1"/>
                </a:solidFill>
                <a:latin typeface="Times New Roman" panose="02020603050405020304" pitchFamily="18" charset="0"/>
                <a:cs typeface="Times New Roman" panose="02020603050405020304" pitchFamily="18" charset="0"/>
              </a:rPr>
              <a:t>ĐNA hải đảo</a:t>
            </a:r>
            <a:endParaRPr lang="vi-VN" sz="3400" b="1" dirty="0">
              <a:solidFill>
                <a:schemeClr val="tx1"/>
              </a:solidFill>
              <a:latin typeface="Times New Roman" panose="02020603050405020304" pitchFamily="18" charset="0"/>
              <a:cs typeface="Times New Roman" panose="02020603050405020304" pitchFamily="18" charset="0"/>
            </a:endParaRPr>
          </a:p>
        </p:txBody>
      </p:sp>
      <p:sp>
        <p:nvSpPr>
          <p:cNvPr id="10" name="Oval 9"/>
          <p:cNvSpPr/>
          <p:nvPr/>
        </p:nvSpPr>
        <p:spPr>
          <a:xfrm>
            <a:off x="5383395" y="2695488"/>
            <a:ext cx="6808606" cy="3228625"/>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302" y="-52949"/>
            <a:ext cx="7616698" cy="6858000"/>
          </a:xfrm>
          <a:prstGeom prst="rect">
            <a:avLst/>
          </a:prstGeom>
        </p:spPr>
      </p:pic>
      <p:sp>
        <p:nvSpPr>
          <p:cNvPr id="15" name="Oval 14"/>
          <p:cNvSpPr/>
          <p:nvPr/>
        </p:nvSpPr>
        <p:spPr>
          <a:xfrm>
            <a:off x="8858019" y="5385948"/>
            <a:ext cx="2339863" cy="8297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14221" y="5278091"/>
            <a:ext cx="2078290" cy="8297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105650" y="1372476"/>
            <a:ext cx="1932600" cy="25372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752023" y="2152357"/>
            <a:ext cx="1015731" cy="17573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 calcmode="lin" valueType="num">
                                      <p:cBhvr additive="base">
                                        <p:cTn id="4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9" grpId="0"/>
      <p:bldP spid="10" grpId="0" animBg="1"/>
      <p:bldP spid="15" grpId="0" animBg="1"/>
      <p:bldP spid="16"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4660966" y="127320"/>
            <a:ext cx="2870068" cy="673827"/>
          </a:xfrm>
          <a:prstGeom prst="rect">
            <a:avLst/>
          </a:prstGeom>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rgbClr val="FF0000"/>
                </a:solidFill>
                <a:latin typeface="Times New Roman" panose="02020603050405020304" pitchFamily="18" charset="0"/>
                <a:cs typeface="Times New Roman" panose="02020603050405020304" pitchFamily="18" charset="0"/>
              </a:rPr>
              <a:t>ĐNA </a:t>
            </a:r>
            <a:r>
              <a:rPr lang="en-US" sz="3200" dirty="0" err="1">
                <a:solidFill>
                  <a:srgbClr val="FF0000"/>
                </a:solidFill>
                <a:latin typeface="Times New Roman" panose="02020603050405020304" pitchFamily="18" charset="0"/>
                <a:cs typeface="Times New Roman" panose="02020603050405020304" pitchFamily="18" charset="0"/>
              </a:rPr>
              <a:t>lục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địa</a:t>
            </a: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46" y="969352"/>
            <a:ext cx="10468708" cy="5888648"/>
          </a:xfrm>
          <a:prstGeom prst="rect">
            <a:avLst/>
          </a:prstGeom>
        </p:spPr>
      </p:pic>
      <p:sp>
        <p:nvSpPr>
          <p:cNvPr id="13" name="Title 1"/>
          <p:cNvSpPr txBox="1"/>
          <p:nvPr/>
        </p:nvSpPr>
        <p:spPr>
          <a:xfrm>
            <a:off x="4984523" y="6288258"/>
            <a:ext cx="1782037" cy="569742"/>
          </a:xfrm>
          <a:prstGeom prst="rect">
            <a:avLst/>
          </a:prstGeom>
          <a:solidFill>
            <a:schemeClr val="bg1"/>
          </a:solidFill>
          <a:ln w="19050">
            <a:solidFill>
              <a:schemeClr val="tx1"/>
            </a:solidFill>
          </a:ln>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46" y="969352"/>
            <a:ext cx="10468708" cy="5867619"/>
          </a:xfrm>
          <a:prstGeom prst="rect">
            <a:avLst/>
          </a:prstGeom>
        </p:spPr>
      </p:pic>
      <p:sp>
        <p:nvSpPr>
          <p:cNvPr id="16" name="Title 1"/>
          <p:cNvSpPr txBox="1"/>
          <p:nvPr/>
        </p:nvSpPr>
        <p:spPr>
          <a:xfrm>
            <a:off x="8836726" y="969352"/>
            <a:ext cx="1263877" cy="569742"/>
          </a:xfrm>
          <a:prstGeom prst="rect">
            <a:avLst/>
          </a:prstGeom>
          <a:solidFill>
            <a:schemeClr val="bg1"/>
          </a:solidFill>
          <a:ln w="19050">
            <a:solidFill>
              <a:schemeClr val="tx1"/>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err="1">
                <a:solidFill>
                  <a:srgbClr val="FF0000"/>
                </a:solidFill>
                <a:latin typeface="Times New Roman" panose="02020603050405020304" pitchFamily="18" charset="0"/>
                <a:cs typeface="Times New Roman" panose="02020603050405020304" pitchFamily="18" charset="0"/>
              </a:rPr>
              <a:t>Lào</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46" y="969352"/>
            <a:ext cx="10479388" cy="5929605"/>
          </a:xfrm>
          <a:prstGeom prst="rect">
            <a:avLst/>
          </a:prstGeom>
        </p:spPr>
      </p:pic>
      <p:sp>
        <p:nvSpPr>
          <p:cNvPr id="19" name="Title 1"/>
          <p:cNvSpPr txBox="1"/>
          <p:nvPr/>
        </p:nvSpPr>
        <p:spPr>
          <a:xfrm>
            <a:off x="5243602" y="1167076"/>
            <a:ext cx="2578035" cy="569742"/>
          </a:xfrm>
          <a:prstGeom prst="rect">
            <a:avLst/>
          </a:prstGeom>
          <a:solidFill>
            <a:schemeClr val="bg1"/>
          </a:solidFill>
          <a:ln w="19050">
            <a:solidFill>
              <a:schemeClr val="tx1"/>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0000"/>
                </a:solidFill>
                <a:latin typeface="Times New Roman" panose="02020603050405020304" pitchFamily="18" charset="0"/>
                <a:cs typeface="Times New Roman" panose="02020603050405020304" pitchFamily="18" charset="0"/>
              </a:rPr>
              <a:t>Cam-</a:t>
            </a:r>
            <a:r>
              <a:rPr lang="en-US" sz="3200" b="1" dirty="0" err="1">
                <a:solidFill>
                  <a:srgbClr val="FF0000"/>
                </a:solidFill>
                <a:latin typeface="Times New Roman" panose="02020603050405020304" pitchFamily="18" charset="0"/>
                <a:cs typeface="Times New Roman" panose="02020603050405020304" pitchFamily="18" charset="0"/>
              </a:rPr>
              <a:t>pu</a:t>
            </a:r>
            <a:r>
              <a:rPr lang="en-US" sz="3200" b="1" dirty="0">
                <a:solidFill>
                  <a:srgbClr val="FF0000"/>
                </a:solidFill>
                <a:latin typeface="Times New Roman" panose="02020603050405020304" pitchFamily="18" charset="0"/>
                <a:cs typeface="Times New Roman" panose="02020603050405020304" pitchFamily="18" charset="0"/>
              </a:rPr>
              <a:t>-chia</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646" y="969351"/>
            <a:ext cx="10479388" cy="5867619"/>
          </a:xfrm>
          <a:prstGeom prst="rect">
            <a:avLst/>
          </a:prstGeom>
        </p:spPr>
      </p:pic>
      <p:sp>
        <p:nvSpPr>
          <p:cNvPr id="22" name="Title 1"/>
          <p:cNvSpPr txBox="1"/>
          <p:nvPr/>
        </p:nvSpPr>
        <p:spPr>
          <a:xfrm>
            <a:off x="9270609" y="1000346"/>
            <a:ext cx="2059745" cy="569742"/>
          </a:xfrm>
          <a:prstGeom prst="rect">
            <a:avLst/>
          </a:prstGeom>
          <a:solidFill>
            <a:schemeClr val="bg1"/>
          </a:solidFill>
          <a:ln w="19050">
            <a:solidFill>
              <a:schemeClr val="tx1"/>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err="1">
                <a:solidFill>
                  <a:srgbClr val="FF0000"/>
                </a:solidFill>
                <a:latin typeface="Times New Roman" panose="02020603050405020304" pitchFamily="18" charset="0"/>
                <a:cs typeface="Times New Roman" panose="02020603050405020304" pitchFamily="18" charset="0"/>
              </a:rPr>
              <a:t>Thái</a:t>
            </a:r>
            <a:r>
              <a:rPr lang="en-US" sz="3200" b="1" dirty="0">
                <a:solidFill>
                  <a:srgbClr val="FF0000"/>
                </a:solidFill>
                <a:latin typeface="Times New Roman" panose="02020603050405020304" pitchFamily="18" charset="0"/>
                <a:cs typeface="Times New Roman" panose="02020603050405020304" pitchFamily="18" charset="0"/>
              </a:rPr>
              <a:t> Lan</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966" y="948321"/>
            <a:ext cx="10490068" cy="5891472"/>
          </a:xfrm>
          <a:prstGeom prst="rect">
            <a:avLst/>
          </a:prstGeom>
        </p:spPr>
      </p:pic>
      <p:sp>
        <p:nvSpPr>
          <p:cNvPr id="27" name="Title 1"/>
          <p:cNvSpPr txBox="1"/>
          <p:nvPr/>
        </p:nvSpPr>
        <p:spPr>
          <a:xfrm>
            <a:off x="9031458" y="969352"/>
            <a:ext cx="1776568" cy="569742"/>
          </a:xfrm>
          <a:prstGeom prst="rect">
            <a:avLst/>
          </a:prstGeom>
          <a:solidFill>
            <a:schemeClr val="bg1"/>
          </a:solidFill>
          <a:ln w="19050">
            <a:solidFill>
              <a:schemeClr val="tx1"/>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err="1">
                <a:solidFill>
                  <a:srgbClr val="FF0000"/>
                </a:solidFill>
                <a:latin typeface="Times New Roman" panose="02020603050405020304" pitchFamily="18" charset="0"/>
                <a:cs typeface="Times New Roman" panose="02020603050405020304" pitchFamily="18" charset="0"/>
              </a:rPr>
              <a:t>Mianma</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6" grpId="0" animBg="1"/>
      <p:bldP spid="19" grpId="0" animBg="1"/>
      <p:bldP spid="22"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4660966" y="113252"/>
            <a:ext cx="2870068" cy="673827"/>
          </a:xfrm>
          <a:prstGeom prst="rect">
            <a:avLst/>
          </a:prstGeom>
          <a:solidFill>
            <a:schemeClr val="bg1"/>
          </a:solidFill>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rgbClr val="FF0000"/>
                </a:solidFill>
                <a:latin typeface="Times New Roman" panose="02020603050405020304" pitchFamily="18" charset="0"/>
                <a:cs typeface="Times New Roman" panose="02020603050405020304" pitchFamily="18" charset="0"/>
              </a:rPr>
              <a:t>ĐNA </a:t>
            </a:r>
            <a:r>
              <a:rPr lang="en-US" sz="3200" dirty="0" err="1">
                <a:solidFill>
                  <a:srgbClr val="FF0000"/>
                </a:solidFill>
                <a:latin typeface="Times New Roman" panose="02020603050405020304" pitchFamily="18" charset="0"/>
                <a:cs typeface="Times New Roman" panose="02020603050405020304" pitchFamily="18" charset="0"/>
              </a:rPr>
              <a:t>hải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đảo</a:t>
            </a:r>
            <a:endParaRPr lang="vi-VN" sz="32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185" y="986650"/>
            <a:ext cx="9910818" cy="5871350"/>
          </a:xfrm>
          <a:prstGeom prst="rect">
            <a:avLst/>
          </a:prstGeom>
        </p:spPr>
      </p:pic>
      <p:sp>
        <p:nvSpPr>
          <p:cNvPr id="8" name="Title 1"/>
          <p:cNvSpPr txBox="1"/>
          <p:nvPr/>
        </p:nvSpPr>
        <p:spPr>
          <a:xfrm>
            <a:off x="8820443" y="986650"/>
            <a:ext cx="2194560" cy="569742"/>
          </a:xfrm>
          <a:prstGeom prst="rect">
            <a:avLst/>
          </a:prstGeom>
          <a:solidFill>
            <a:schemeClr val="bg1"/>
          </a:solidFill>
          <a:ln w="19050">
            <a:solidFill>
              <a:schemeClr val="tx1"/>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err="1">
                <a:solidFill>
                  <a:srgbClr val="FF0000"/>
                </a:solidFill>
                <a:latin typeface="Times New Roman" panose="02020603050405020304" pitchFamily="18" charset="0"/>
                <a:cs typeface="Times New Roman" panose="02020603050405020304" pitchFamily="18" charset="0"/>
              </a:rPr>
              <a:t>Xingapo</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184" y="986649"/>
            <a:ext cx="9910817" cy="5871351"/>
          </a:xfrm>
          <a:prstGeom prst="rect">
            <a:avLst/>
          </a:prstGeom>
        </p:spPr>
      </p:pic>
      <p:sp>
        <p:nvSpPr>
          <p:cNvPr id="11" name="Title 1"/>
          <p:cNvSpPr txBox="1"/>
          <p:nvPr/>
        </p:nvSpPr>
        <p:spPr>
          <a:xfrm>
            <a:off x="8820444" y="6288258"/>
            <a:ext cx="2194558" cy="569742"/>
          </a:xfrm>
          <a:prstGeom prst="rect">
            <a:avLst/>
          </a:prstGeom>
          <a:solidFill>
            <a:schemeClr val="bg1"/>
          </a:solidFill>
          <a:ln w="19050">
            <a:solidFill>
              <a:schemeClr val="tx1"/>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0000"/>
                </a:solidFill>
                <a:latin typeface="Times New Roman" panose="02020603050405020304" pitchFamily="18" charset="0"/>
                <a:cs typeface="Times New Roman" panose="02020603050405020304" pitchFamily="18" charset="0"/>
              </a:rPr>
              <a:t>Phi-li-pin</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182" y="986647"/>
            <a:ext cx="9910816" cy="5885073"/>
          </a:xfrm>
          <a:prstGeom prst="rect">
            <a:avLst/>
          </a:prstGeom>
        </p:spPr>
      </p:pic>
      <p:sp>
        <p:nvSpPr>
          <p:cNvPr id="14" name="Title 1"/>
          <p:cNvSpPr txBox="1"/>
          <p:nvPr/>
        </p:nvSpPr>
        <p:spPr>
          <a:xfrm>
            <a:off x="8820437" y="993510"/>
            <a:ext cx="2194560" cy="569742"/>
          </a:xfrm>
          <a:prstGeom prst="rect">
            <a:avLst/>
          </a:prstGeom>
          <a:solidFill>
            <a:schemeClr val="bg1"/>
          </a:solidFill>
          <a:ln w="19050">
            <a:solidFill>
              <a:schemeClr val="tx1"/>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0000"/>
                </a:solidFill>
                <a:latin typeface="Times New Roman" panose="02020603050405020304" pitchFamily="18" charset="0"/>
                <a:cs typeface="Times New Roman" panose="02020603050405020304" pitchFamily="18" charset="0"/>
              </a:rPr>
              <a:t>Ma-lay-</a:t>
            </a:r>
            <a:r>
              <a:rPr lang="en-US" sz="3200" b="1" dirty="0" err="1">
                <a:solidFill>
                  <a:srgbClr val="FF0000"/>
                </a:solidFill>
                <a:latin typeface="Times New Roman" panose="02020603050405020304" pitchFamily="18" charset="0"/>
                <a:cs typeface="Times New Roman" panose="02020603050405020304" pitchFamily="18" charset="0"/>
              </a:rPr>
              <a:t>si</a:t>
            </a:r>
            <a:r>
              <a:rPr lang="en-US" sz="3200" b="1" dirty="0">
                <a:solidFill>
                  <a:srgbClr val="FF0000"/>
                </a:solidFill>
                <a:latin typeface="Times New Roman" panose="02020603050405020304" pitchFamily="18" charset="0"/>
                <a:cs typeface="Times New Roman" panose="02020603050405020304" pitchFamily="18" charset="0"/>
              </a:rPr>
              <a:t>-a</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176" y="972929"/>
            <a:ext cx="9910816" cy="5895328"/>
          </a:xfrm>
          <a:prstGeom prst="rect">
            <a:avLst/>
          </a:prstGeom>
        </p:spPr>
      </p:pic>
      <p:sp>
        <p:nvSpPr>
          <p:cNvPr id="17" name="Title 1"/>
          <p:cNvSpPr txBox="1"/>
          <p:nvPr/>
        </p:nvSpPr>
        <p:spPr>
          <a:xfrm>
            <a:off x="1176996" y="993510"/>
            <a:ext cx="2494671" cy="569742"/>
          </a:xfrm>
          <a:prstGeom prst="rect">
            <a:avLst/>
          </a:prstGeom>
          <a:solidFill>
            <a:schemeClr val="bg1"/>
          </a:solidFill>
          <a:ln w="19050">
            <a:solidFill>
              <a:schemeClr val="tx1"/>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0000"/>
                </a:solidFill>
                <a:latin typeface="Times New Roman" panose="02020603050405020304" pitchFamily="18" charset="0"/>
                <a:cs typeface="Times New Roman" panose="02020603050405020304" pitchFamily="18" charset="0"/>
              </a:rPr>
              <a:t>In-</a:t>
            </a:r>
            <a:r>
              <a:rPr lang="en-US" sz="3200" b="1" dirty="0" err="1">
                <a:solidFill>
                  <a:srgbClr val="FF0000"/>
                </a:solidFill>
                <a:latin typeface="Times New Roman" panose="02020603050405020304" pitchFamily="18" charset="0"/>
                <a:cs typeface="Times New Roman" panose="02020603050405020304" pitchFamily="18" charset="0"/>
              </a:rPr>
              <a:t>đô</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err="1">
                <a:solidFill>
                  <a:srgbClr val="FF0000"/>
                </a:solidFill>
                <a:latin typeface="Times New Roman" panose="02020603050405020304" pitchFamily="18" charset="0"/>
                <a:cs typeface="Times New Roman" panose="02020603050405020304" pitchFamily="18" charset="0"/>
              </a:rPr>
              <a:t>nê</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err="1">
                <a:solidFill>
                  <a:srgbClr val="FF0000"/>
                </a:solidFill>
                <a:latin typeface="Times New Roman" panose="02020603050405020304" pitchFamily="18" charset="0"/>
                <a:cs typeface="Times New Roman" panose="02020603050405020304" pitchFamily="18" charset="0"/>
              </a:rPr>
              <a:t>si</a:t>
            </a:r>
            <a:r>
              <a:rPr lang="en-US" sz="3200" b="1" dirty="0">
                <a:solidFill>
                  <a:srgbClr val="FF0000"/>
                </a:solidFill>
                <a:latin typeface="Times New Roman" panose="02020603050405020304" pitchFamily="18" charset="0"/>
                <a:cs typeface="Times New Roman" panose="02020603050405020304" pitchFamily="18" charset="0"/>
              </a:rPr>
              <a:t>-a</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176" y="969466"/>
            <a:ext cx="9983627" cy="5895394"/>
          </a:xfrm>
          <a:prstGeom prst="rect">
            <a:avLst/>
          </a:prstGeom>
        </p:spPr>
      </p:pic>
      <p:sp>
        <p:nvSpPr>
          <p:cNvPr id="20" name="Title 1"/>
          <p:cNvSpPr txBox="1"/>
          <p:nvPr/>
        </p:nvSpPr>
        <p:spPr>
          <a:xfrm>
            <a:off x="3594283" y="6252482"/>
            <a:ext cx="1793643" cy="569742"/>
          </a:xfrm>
          <a:prstGeom prst="rect">
            <a:avLst/>
          </a:prstGeom>
          <a:solidFill>
            <a:schemeClr val="bg1"/>
          </a:solidFill>
          <a:ln w="19050">
            <a:solidFill>
              <a:schemeClr val="tx1"/>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err="1">
                <a:solidFill>
                  <a:srgbClr val="FF0000"/>
                </a:solidFill>
                <a:latin typeface="Times New Roman" panose="02020603050405020304" pitchFamily="18" charset="0"/>
                <a:cs typeface="Times New Roman" panose="02020603050405020304" pitchFamily="18" charset="0"/>
              </a:rPr>
              <a:t>Bru-nây</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165" y="962605"/>
            <a:ext cx="9983637" cy="5885073"/>
          </a:xfrm>
          <a:prstGeom prst="rect">
            <a:avLst/>
          </a:prstGeom>
        </p:spPr>
      </p:pic>
      <p:sp>
        <p:nvSpPr>
          <p:cNvPr id="23" name="Title 1"/>
          <p:cNvSpPr txBox="1"/>
          <p:nvPr/>
        </p:nvSpPr>
        <p:spPr>
          <a:xfrm>
            <a:off x="1118222" y="972929"/>
            <a:ext cx="2476061" cy="569742"/>
          </a:xfrm>
          <a:prstGeom prst="rect">
            <a:avLst/>
          </a:prstGeom>
          <a:solidFill>
            <a:schemeClr val="bg1"/>
          </a:solidFill>
          <a:ln w="19050">
            <a:solidFill>
              <a:schemeClr val="tx1"/>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0000"/>
                </a:solidFill>
                <a:latin typeface="Times New Roman" panose="02020603050405020304" pitchFamily="18" charset="0"/>
                <a:cs typeface="Times New Roman" panose="02020603050405020304" pitchFamily="18" charset="0"/>
              </a:rPr>
              <a:t>Timor </a:t>
            </a:r>
            <a:r>
              <a:rPr lang="en-US" sz="3200" b="1" dirty="0" err="1">
                <a:solidFill>
                  <a:srgbClr val="FF0000"/>
                </a:solidFill>
                <a:latin typeface="Times New Roman" panose="02020603050405020304" pitchFamily="18" charset="0"/>
                <a:cs typeface="Times New Roman" panose="02020603050405020304" pitchFamily="18" charset="0"/>
              </a:rPr>
              <a:t>Leste</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P spid="17" grpId="0" animBg="1"/>
      <p:bldP spid="20"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6776" y="253478"/>
            <a:ext cx="8596668" cy="829733"/>
          </a:xfrm>
        </p:spPr>
        <p:txBody>
          <a:bodyPr>
            <a:normAutofit/>
          </a:bodyPr>
          <a:lstStyle/>
          <a:p>
            <a:r>
              <a:rPr lang="vi-VN" sz="3400" b="1" dirty="0">
                <a:solidFill>
                  <a:schemeClr val="tx1"/>
                </a:solidFill>
                <a:latin typeface="Times New Roman" panose="02020603050405020304" pitchFamily="18" charset="0"/>
                <a:cs typeface="Times New Roman" panose="02020603050405020304" pitchFamily="18" charset="0"/>
              </a:rPr>
              <a:t>c. Ý nghĩa của vị trí địa lí và lãnh thổ:</a:t>
            </a:r>
          </a:p>
        </p:txBody>
      </p:sp>
      <p:sp>
        <p:nvSpPr>
          <p:cNvPr id="5" name="Content Placeholder 8"/>
          <p:cNvSpPr>
            <a:spLocks noGrp="1"/>
          </p:cNvSpPr>
          <p:nvPr>
            <p:ph idx="1"/>
          </p:nvPr>
        </p:nvSpPr>
        <p:spPr>
          <a:xfrm>
            <a:off x="576776" y="1083211"/>
            <a:ext cx="8975188" cy="2447779"/>
          </a:xfrm>
          <a:solidFill>
            <a:schemeClr val="bg1"/>
          </a:solidFill>
          <a:ln>
            <a:solidFill>
              <a:schemeClr val="bg1"/>
            </a:solidFill>
          </a:ln>
        </p:spPr>
        <p:txBody>
          <a:bodyPr>
            <a:noAutofit/>
          </a:bodyPr>
          <a:lstStyle/>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Thuận lợi:</a:t>
            </a:r>
          </a:p>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Tạo thuận lợi để giao lưu, phát triển kinh tế.</a:t>
            </a:r>
          </a:p>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Thúc đẩy các ngành kinh tế biển.</a:t>
            </a:r>
          </a:p>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Tạo ra một nền văn hóa đa dạng, giàu bản sắc.</a:t>
            </a: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1915335" cy="6858584"/>
          </a:xfrm>
        </p:spPr>
      </p:pic>
      <p:sp>
        <p:nvSpPr>
          <p:cNvPr id="6" name="Oval 5"/>
          <p:cNvSpPr/>
          <p:nvPr/>
        </p:nvSpPr>
        <p:spPr>
          <a:xfrm>
            <a:off x="8307701" y="3429000"/>
            <a:ext cx="2243068" cy="180418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10424160" y="3429000"/>
            <a:ext cx="1090506" cy="4536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146389" y="4519638"/>
            <a:ext cx="1161312" cy="4079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8031845" y="2893455"/>
            <a:ext cx="856512" cy="6729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854658" y="5155418"/>
            <a:ext cx="288148" cy="4153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11915335" cy="685800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35" y="0"/>
            <a:ext cx="11915335" cy="68580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62" y="-585"/>
            <a:ext cx="12209862" cy="6893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8"/>
          <p:cNvSpPr>
            <a:spLocks noGrp="1"/>
          </p:cNvSpPr>
          <p:nvPr>
            <p:ph idx="1"/>
          </p:nvPr>
        </p:nvSpPr>
        <p:spPr>
          <a:xfrm>
            <a:off x="773722" y="618978"/>
            <a:ext cx="9692639" cy="1885072"/>
          </a:xfrm>
          <a:solidFill>
            <a:schemeClr val="bg1"/>
          </a:solidFill>
          <a:ln>
            <a:solidFill>
              <a:schemeClr val="bg1"/>
            </a:solidFill>
          </a:ln>
        </p:spPr>
        <p:txBody>
          <a:bodyPr>
            <a:noAutofit/>
          </a:bodyPr>
          <a:lstStyle/>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Khó khăn: </a:t>
            </a:r>
          </a:p>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Nằm ở khu vực nhiều thiên tai: bão, động đất, núi lửa... =&gt; ảnh hưởng đến đời sống và sản xuất.  </a:t>
            </a: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469" y="413413"/>
            <a:ext cx="11643360" cy="5539978"/>
          </a:xfrm>
          <a:prstGeom prst="rect">
            <a:avLst/>
          </a:prstGeom>
        </p:spPr>
        <p:txBody>
          <a:bodyPr wrap="square">
            <a:spAutoFit/>
          </a:bodyPr>
          <a:lstStyle/>
          <a:p>
            <a:pPr algn="just">
              <a:lnSpc>
                <a:spcPct val="110000"/>
              </a:lnSpc>
            </a:pPr>
            <a:r>
              <a:rPr lang="en-US" sz="3200" b="1" dirty="0" err="1">
                <a:latin typeface="Arial" panose="020B0604020202020204" pitchFamily="34" charset="0"/>
                <a:cs typeface="Arial" panose="020B0604020202020204" pitchFamily="34" charset="0"/>
              </a:rPr>
              <a:t>Câu</a:t>
            </a:r>
            <a:r>
              <a:rPr lang="en-US" sz="3200" b="1" dirty="0">
                <a:latin typeface="Arial" panose="020B0604020202020204" pitchFamily="34" charset="0"/>
                <a:cs typeface="Arial" panose="020B0604020202020204" pitchFamily="34" charset="0"/>
              </a:rPr>
              <a:t> 1:</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Đông</a:t>
            </a:r>
            <a:r>
              <a:rPr lang="en-US" sz="3200" dirty="0">
                <a:latin typeface="Arial" panose="020B0604020202020204" pitchFamily="34" charset="0"/>
                <a:cs typeface="Arial" panose="020B0604020202020204" pitchFamily="34" charset="0"/>
              </a:rPr>
              <a:t> Nam Á </a:t>
            </a:r>
            <a:r>
              <a:rPr lang="en-US" sz="3200" dirty="0" err="1">
                <a:latin typeface="Arial" panose="020B0604020202020204" pitchFamily="34" charset="0"/>
                <a:cs typeface="Arial" panose="020B0604020202020204" pitchFamily="34" charset="0"/>
              </a:rPr>
              <a:t>nằm</a:t>
            </a:r>
            <a:r>
              <a:rPr lang="en-US" sz="3200" dirty="0">
                <a:latin typeface="Arial" panose="020B0604020202020204" pitchFamily="34" charset="0"/>
                <a:cs typeface="Arial" panose="020B0604020202020204" pitchFamily="34" charset="0"/>
              </a:rPr>
              <a:t> ở</a:t>
            </a:r>
          </a:p>
          <a:p>
            <a:pPr indent="179705">
              <a:lnSpc>
                <a:spcPct val="110000"/>
              </a:lnSpc>
              <a:spcBef>
                <a:spcPts val="600"/>
              </a:spcBef>
              <a:spcAft>
                <a:spcPts val="600"/>
              </a:spcAft>
              <a:tabLst>
                <a:tab pos="3441700" algn="l"/>
              </a:tabLst>
            </a:pPr>
            <a:r>
              <a:rPr lang="en-US" sz="3200" b="1" dirty="0">
                <a:latin typeface="Arial" panose="020B0604020202020204" pitchFamily="34" charset="0"/>
                <a:cs typeface="Arial" panose="020B0604020202020204" pitchFamily="34" charset="0"/>
              </a:rPr>
              <a:t>A. </a:t>
            </a:r>
            <a:r>
              <a:rPr lang="en-US" sz="3200" dirty="0" err="1">
                <a:latin typeface="Arial" panose="020B0604020202020204" pitchFamily="34" charset="0"/>
                <a:cs typeface="Arial" panose="020B0604020202020204" pitchFamily="34" charset="0"/>
              </a:rPr>
              <a:t>phía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châu</a:t>
            </a:r>
            <a:r>
              <a:rPr lang="en-US" sz="3200" dirty="0">
                <a:latin typeface="Arial" panose="020B0604020202020204" pitchFamily="34" charset="0"/>
                <a:cs typeface="Arial" panose="020B0604020202020204" pitchFamily="34" charset="0"/>
              </a:rPr>
              <a:t> Á.	</a:t>
            </a:r>
            <a:r>
              <a:rPr lang="en-US" sz="3200" b="1" dirty="0">
                <a:latin typeface="Arial" panose="020B0604020202020204" pitchFamily="34" charset="0"/>
                <a:cs typeface="Arial" panose="020B0604020202020204" pitchFamily="34" charset="0"/>
              </a:rPr>
              <a:t>B. </a:t>
            </a:r>
            <a:r>
              <a:rPr lang="en-US" sz="3200" dirty="0" err="1">
                <a:latin typeface="Arial" panose="020B0604020202020204" pitchFamily="34" charset="0"/>
                <a:cs typeface="Arial" panose="020B0604020202020204" pitchFamily="34" charset="0"/>
              </a:rPr>
              <a:t>giáp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Dương</a:t>
            </a:r>
            <a:r>
              <a:rPr lang="en-US" sz="3200" dirty="0">
                <a:latin typeface="Arial" panose="020B0604020202020204" pitchFamily="34" charset="0"/>
                <a:cs typeface="Arial" panose="020B0604020202020204" pitchFamily="34" charset="0"/>
              </a:rPr>
              <a:t>.</a:t>
            </a:r>
          </a:p>
          <a:p>
            <a:pPr indent="179705">
              <a:lnSpc>
                <a:spcPct val="110000"/>
              </a:lnSpc>
              <a:spcBef>
                <a:spcPts val="600"/>
              </a:spcBef>
              <a:spcAft>
                <a:spcPts val="600"/>
              </a:spcAft>
              <a:tabLst>
                <a:tab pos="3441700" algn="l"/>
              </a:tabLst>
            </a:pPr>
            <a:r>
              <a:rPr lang="en-US" sz="3200" b="1" dirty="0">
                <a:latin typeface="Arial" panose="020B0604020202020204" pitchFamily="34" charset="0"/>
                <a:cs typeface="Arial" panose="020B0604020202020204" pitchFamily="34" charset="0"/>
              </a:rPr>
              <a:t>C. </a:t>
            </a:r>
            <a:r>
              <a:rPr lang="en-US" sz="3200" dirty="0" err="1">
                <a:latin typeface="Arial" panose="020B0604020202020204" pitchFamily="34" charset="0"/>
                <a:cs typeface="Arial" panose="020B0604020202020204" pitchFamily="34" charset="0"/>
              </a:rPr>
              <a:t>giáp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địa</a:t>
            </a:r>
            <a:r>
              <a:rPr lang="en-US" sz="3200" dirty="0">
                <a:latin typeface="Arial" panose="020B0604020202020204" pitchFamily="34" charset="0"/>
                <a:cs typeface="Arial" panose="020B0604020202020204" pitchFamily="34" charset="0"/>
              </a:rPr>
              <a:t> Ô-</a:t>
            </a:r>
            <a:r>
              <a:rPr lang="en-US" sz="3200" dirty="0" err="1">
                <a:latin typeface="Arial" panose="020B0604020202020204" pitchFamily="34" charset="0"/>
                <a:cs typeface="Arial" panose="020B0604020202020204" pitchFamily="34" charset="0"/>
              </a:rPr>
              <a:t>xtrây</a:t>
            </a:r>
            <a:r>
              <a:rPr lang="en-US" sz="3200" dirty="0">
                <a:latin typeface="Arial" panose="020B0604020202020204" pitchFamily="34" charset="0"/>
                <a:cs typeface="Arial" panose="020B0604020202020204" pitchFamily="34" charset="0"/>
              </a:rPr>
              <a:t>-li-a.	</a:t>
            </a:r>
            <a:r>
              <a:rPr lang="en-US" sz="3200" b="1" dirty="0">
                <a:latin typeface="Arial" panose="020B0604020202020204" pitchFamily="34" charset="0"/>
                <a:cs typeface="Arial" panose="020B0604020202020204" pitchFamily="34" charset="0"/>
              </a:rPr>
              <a:t>D. </a:t>
            </a:r>
            <a:r>
              <a:rPr lang="en-US" sz="3200" dirty="0" err="1">
                <a:latin typeface="Arial" panose="020B0604020202020204" pitchFamily="34" charset="0"/>
                <a:cs typeface="Arial" panose="020B0604020202020204" pitchFamily="34" charset="0"/>
              </a:rPr>
              <a:t>phía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bắc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Bản</a:t>
            </a:r>
            <a:r>
              <a:rPr lang="en-US" sz="3200" dirty="0" smtClean="0">
                <a:latin typeface="Arial" panose="020B0604020202020204" pitchFamily="34" charset="0"/>
                <a:cs typeface="Arial" panose="020B0604020202020204" pitchFamily="34" charset="0"/>
              </a:rPr>
              <a:t>.</a:t>
            </a:r>
          </a:p>
          <a:p>
            <a:pPr indent="179705">
              <a:lnSpc>
                <a:spcPct val="110000"/>
              </a:lnSpc>
              <a:spcBef>
                <a:spcPts val="600"/>
              </a:spcBef>
              <a:spcAft>
                <a:spcPts val="600"/>
              </a:spcAft>
              <a:tabLst>
                <a:tab pos="3441700" algn="l"/>
              </a:tabLst>
            </a:pPr>
            <a:endParaRPr lang="en-US" sz="3200" dirty="0">
              <a:latin typeface="Arial" panose="020B0604020202020204" pitchFamily="34" charset="0"/>
              <a:cs typeface="Arial" panose="020B0604020202020204" pitchFamily="34" charset="0"/>
            </a:endParaRPr>
          </a:p>
          <a:p>
            <a:r>
              <a:rPr lang="en-US" sz="3200" b="1" dirty="0" err="1">
                <a:latin typeface="Arial" panose="020B0604020202020204" pitchFamily="34" charset="0"/>
                <a:cs typeface="Arial" panose="020B0604020202020204" pitchFamily="34" charset="0"/>
              </a:rPr>
              <a:t>Câu</a:t>
            </a:r>
            <a:r>
              <a:rPr lang="en-US" sz="3200" b="1" dirty="0">
                <a:latin typeface="Arial" panose="020B0604020202020204" pitchFamily="34" charset="0"/>
                <a:cs typeface="Arial" panose="020B0604020202020204" pitchFamily="34" charset="0"/>
              </a:rPr>
              <a:t> 2:</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Toàn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thổ</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Đông</a:t>
            </a:r>
            <a:r>
              <a:rPr lang="en-US" sz="3200" dirty="0">
                <a:latin typeface="Arial" panose="020B0604020202020204" pitchFamily="34" charset="0"/>
                <a:cs typeface="Arial" panose="020B0604020202020204" pitchFamily="34" charset="0"/>
              </a:rPr>
              <a:t> Nam Á </a:t>
            </a:r>
            <a:r>
              <a:rPr lang="en-US" sz="3200" dirty="0" err="1">
                <a:latin typeface="Arial" panose="020B0604020202020204" pitchFamily="34" charset="0"/>
                <a:cs typeface="Arial" panose="020B0604020202020204" pitchFamily="34" charset="0"/>
              </a:rPr>
              <a:t>nằm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hoàn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toàn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endParaRPr lang="en-US" sz="3200" dirty="0">
              <a:latin typeface="Arial" panose="020B0604020202020204" pitchFamily="34" charset="0"/>
              <a:cs typeface="Arial" panose="020B0604020202020204" pitchFamily="34" charset="0"/>
            </a:endParaRPr>
          </a:p>
          <a:p>
            <a:pPr>
              <a:spcBef>
                <a:spcPts val="600"/>
              </a:spcBef>
              <a:spcAft>
                <a:spcPts val="600"/>
              </a:spcAft>
            </a:pPr>
            <a:r>
              <a:rPr lang="en-US" sz="3200" b="1" dirty="0">
                <a:latin typeface="Arial" panose="020B0604020202020204" pitchFamily="34" charset="0"/>
                <a:cs typeface="Arial" panose="020B0604020202020204" pitchFamily="34" charset="0"/>
              </a:rPr>
              <a:t>A. </a:t>
            </a:r>
            <a:r>
              <a:rPr lang="en-US" sz="3200" dirty="0" err="1">
                <a:latin typeface="Arial" panose="020B0604020202020204" pitchFamily="34" charset="0"/>
                <a:cs typeface="Arial" panose="020B0604020202020204" pitchFamily="34" charset="0"/>
              </a:rPr>
              <a:t>khu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đạo</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B</a:t>
            </a:r>
            <a:r>
              <a:rPr lang="en-US" sz="3200" b="1"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tuyến</a:t>
            </a:r>
            <a:r>
              <a:rPr lang="en-US" sz="3200" dirty="0">
                <a:latin typeface="Arial" panose="020B0604020202020204" pitchFamily="34" charset="0"/>
                <a:cs typeface="Arial" panose="020B0604020202020204" pitchFamily="34" charset="0"/>
              </a:rPr>
              <a:t>.</a:t>
            </a:r>
          </a:p>
          <a:p>
            <a:pPr>
              <a:spcBef>
                <a:spcPts val="600"/>
              </a:spcBef>
              <a:spcAft>
                <a:spcPts val="600"/>
              </a:spcAft>
            </a:pPr>
            <a:r>
              <a:rPr lang="en-US" sz="3200" b="1" dirty="0">
                <a:latin typeface="Arial" panose="020B0604020202020204" pitchFamily="34" charset="0"/>
                <a:cs typeface="Arial" panose="020B0604020202020204" pitchFamily="34" charset="0"/>
              </a:rPr>
              <a:t>C. </a:t>
            </a:r>
            <a:r>
              <a:rPr lang="en-US" sz="3200" dirty="0" err="1">
                <a:latin typeface="Arial" panose="020B0604020202020204" pitchFamily="34" charset="0"/>
                <a:cs typeface="Arial" panose="020B0604020202020204" pitchFamily="34" charset="0"/>
              </a:rPr>
              <a:t>khu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mùa</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D</a:t>
            </a:r>
            <a:r>
              <a:rPr lang="en-US" sz="3200" b="1"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phạm</a:t>
            </a:r>
            <a:r>
              <a:rPr lang="en-US" sz="3200" dirty="0">
                <a:latin typeface="Arial" panose="020B0604020202020204" pitchFamily="34" charset="0"/>
                <a:cs typeface="Arial" panose="020B0604020202020204" pitchFamily="34" charset="0"/>
              </a:rPr>
              <a:t> vi </a:t>
            </a:r>
            <a:r>
              <a:rPr lang="en-US" sz="3200" dirty="0" err="1">
                <a:latin typeface="Arial" panose="020B0604020202020204" pitchFamily="34" charset="0"/>
                <a:cs typeface="Arial" panose="020B0604020202020204" pitchFamily="34" charset="0"/>
              </a:rPr>
              <a:t>bán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Bắc</a:t>
            </a:r>
            <a:r>
              <a:rPr lang="en-US" sz="3200" dirty="0">
                <a:latin typeface="Arial" panose="020B0604020202020204" pitchFamily="34" charset="0"/>
                <a:cs typeface="Arial" panose="020B0604020202020204" pitchFamily="34" charset="0"/>
              </a:rPr>
              <a:t>.</a:t>
            </a:r>
          </a:p>
          <a:p>
            <a:pPr indent="179705">
              <a:lnSpc>
                <a:spcPct val="110000"/>
              </a:lnSpc>
              <a:spcAft>
                <a:spcPts val="600"/>
              </a:spcAft>
              <a:tabLst>
                <a:tab pos="3441700" algn="l"/>
              </a:tabLst>
            </a:pPr>
            <a:endParaRPr lang="en-US" sz="3200" dirty="0">
              <a:effectLst/>
              <a:latin typeface="Arial" panose="020B0604020202020204" pitchFamily="34" charset="0"/>
              <a:cs typeface="Arial" panose="020B0604020202020204" pitchFamily="34" charset="0"/>
            </a:endParaRPr>
          </a:p>
        </p:txBody>
      </p:sp>
      <p:sp>
        <p:nvSpPr>
          <p:cNvPr id="5" name="Oval 4"/>
          <p:cNvSpPr/>
          <p:nvPr/>
        </p:nvSpPr>
        <p:spPr>
          <a:xfrm>
            <a:off x="505096" y="1062446"/>
            <a:ext cx="635726" cy="5138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82490" y="4136571"/>
            <a:ext cx="635726" cy="5138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03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5140"/>
            <a:ext cx="11051177" cy="6050887"/>
          </a:xfrm>
          <a:prstGeom prst="rect">
            <a:avLst/>
          </a:prstGeom>
        </p:spPr>
        <p:txBody>
          <a:bodyPr wrap="square">
            <a:spAutoFit/>
          </a:bodyPr>
          <a:lstStyle/>
          <a:p>
            <a:pPr algn="just">
              <a:lnSpc>
                <a:spcPct val="110000"/>
              </a:lnSpc>
            </a:pPr>
            <a:r>
              <a:rPr lang="en-US" sz="3200" b="1" dirty="0" err="1">
                <a:latin typeface="Arial" panose="020B0604020202020204" pitchFamily="34" charset="0"/>
                <a:cs typeface="Arial" panose="020B0604020202020204" pitchFamily="34" charset="0"/>
              </a:rPr>
              <a:t>Câu</a:t>
            </a:r>
            <a:r>
              <a:rPr lang="en-US" sz="3200" b="1" dirty="0">
                <a:latin typeface="Arial" panose="020B0604020202020204" pitchFamily="34" charset="0"/>
                <a:cs typeface="Arial" panose="020B0604020202020204" pitchFamily="34" charset="0"/>
              </a:rPr>
              <a:t> 3:</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Đông</a:t>
            </a:r>
            <a:r>
              <a:rPr lang="en-US" sz="3200" dirty="0">
                <a:latin typeface="Arial" panose="020B0604020202020204" pitchFamily="34" charset="0"/>
                <a:cs typeface="Arial" panose="020B0604020202020204" pitchFamily="34" charset="0"/>
              </a:rPr>
              <a:t> Nam Á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nằm</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vị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giữa</a:t>
            </a:r>
            <a:endParaRPr lang="en-US" sz="3200" dirty="0">
              <a:latin typeface="Arial" panose="020B0604020202020204" pitchFamily="34" charset="0"/>
              <a:cs typeface="Arial" panose="020B0604020202020204" pitchFamily="34" charset="0"/>
            </a:endParaRPr>
          </a:p>
          <a:p>
            <a:pPr indent="179705">
              <a:lnSpc>
                <a:spcPct val="110000"/>
              </a:lnSpc>
              <a:tabLst>
                <a:tab pos="3441700" algn="l"/>
              </a:tabLst>
            </a:pPr>
            <a:r>
              <a:rPr lang="en-US" sz="3200" b="1" dirty="0" smtClean="0">
                <a:latin typeface="Arial" panose="020B0604020202020204" pitchFamily="34" charset="0"/>
                <a:cs typeface="Arial" panose="020B0604020202020204" pitchFamily="34" charset="0"/>
              </a:rPr>
              <a:t>A. </a:t>
            </a:r>
            <a:r>
              <a:rPr lang="en-US" sz="3200" dirty="0" err="1" smtClean="0">
                <a:latin typeface="Arial" panose="020B0604020202020204" pitchFamily="34" charset="0"/>
                <a:cs typeface="Arial" panose="020B0604020202020204" pitchFamily="34" charset="0"/>
              </a:rPr>
              <a:t>lục</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địa</a:t>
            </a:r>
            <a:r>
              <a:rPr lang="en-US" sz="3200" dirty="0">
                <a:latin typeface="Arial" panose="020B0604020202020204" pitchFamily="34" charset="0"/>
                <a:cs typeface="Arial" panose="020B0604020202020204" pitchFamily="34" charset="0"/>
              </a:rPr>
              <a:t> Á-</a:t>
            </a:r>
            <a:r>
              <a:rPr lang="en-US" sz="3200" dirty="0" err="1">
                <a:latin typeface="Arial" panose="020B0604020202020204" pitchFamily="34" charset="0"/>
                <a:cs typeface="Arial" panose="020B0604020202020204" pitchFamily="34" charset="0"/>
              </a:rPr>
              <a:t>Âu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địa</a:t>
            </a:r>
            <a:r>
              <a:rPr lang="en-US" sz="3200" dirty="0">
                <a:latin typeface="Arial" panose="020B0604020202020204" pitchFamily="34" charset="0"/>
                <a:cs typeface="Arial" panose="020B0604020202020204" pitchFamily="34" charset="0"/>
              </a:rPr>
              <a:t> Ô-</a:t>
            </a:r>
            <a:r>
              <a:rPr lang="en-US" sz="3200" dirty="0" err="1">
                <a:latin typeface="Arial" panose="020B0604020202020204" pitchFamily="34" charset="0"/>
                <a:cs typeface="Arial" panose="020B0604020202020204" pitchFamily="34" charset="0"/>
              </a:rPr>
              <a:t>xtrây</a:t>
            </a:r>
            <a:r>
              <a:rPr lang="en-US" sz="3200" dirty="0">
                <a:latin typeface="Arial" panose="020B0604020202020204" pitchFamily="34" charset="0"/>
                <a:cs typeface="Arial" panose="020B0604020202020204" pitchFamily="34" charset="0"/>
              </a:rPr>
              <a:t>-li-a.	</a:t>
            </a:r>
            <a:endParaRPr lang="en-US" sz="3200" dirty="0" smtClean="0">
              <a:latin typeface="Arial" panose="020B0604020202020204" pitchFamily="34" charset="0"/>
              <a:cs typeface="Arial" panose="020B0604020202020204" pitchFamily="34" charset="0"/>
            </a:endParaRPr>
          </a:p>
          <a:p>
            <a:pPr indent="179705">
              <a:lnSpc>
                <a:spcPct val="110000"/>
              </a:lnSpc>
              <a:tabLst>
                <a:tab pos="3441700" algn="l"/>
              </a:tabLst>
            </a:pPr>
            <a:r>
              <a:rPr lang="en-US" sz="3200" b="1" dirty="0" smtClean="0">
                <a:latin typeface="Arial" panose="020B0604020202020204" pitchFamily="34" charset="0"/>
                <a:cs typeface="Arial" panose="020B0604020202020204" pitchFamily="34" charset="0"/>
              </a:rPr>
              <a:t>B</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Ô-</a:t>
            </a:r>
            <a:r>
              <a:rPr lang="en-US" sz="3200" dirty="0" err="1">
                <a:latin typeface="Arial" panose="020B0604020202020204" pitchFamily="34" charset="0"/>
                <a:cs typeface="Arial" panose="020B0604020202020204" pitchFamily="34" charset="0"/>
              </a:rPr>
              <a:t>xtrây</a:t>
            </a:r>
            <a:r>
              <a:rPr lang="en-US" sz="3200" dirty="0">
                <a:latin typeface="Arial" panose="020B0604020202020204" pitchFamily="34" charset="0"/>
                <a:cs typeface="Arial" panose="020B0604020202020204" pitchFamily="34" charset="0"/>
              </a:rPr>
              <a:t>-li-a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Đông</a:t>
            </a:r>
            <a:r>
              <a:rPr lang="en-US" sz="3200" dirty="0">
                <a:latin typeface="Arial" panose="020B0604020202020204" pitchFamily="34" charset="0"/>
                <a:cs typeface="Arial" panose="020B0604020202020204" pitchFamily="34" charset="0"/>
              </a:rPr>
              <a:t> Á.</a:t>
            </a:r>
          </a:p>
          <a:p>
            <a:pPr indent="179705">
              <a:lnSpc>
                <a:spcPct val="110000"/>
              </a:lnSpc>
              <a:tabLst>
                <a:tab pos="3441700" algn="l"/>
              </a:tabLst>
            </a:pPr>
            <a:r>
              <a:rPr lang="en-US" sz="3200" b="1" dirty="0">
                <a:latin typeface="Arial" panose="020B0604020202020204" pitchFamily="34" charset="0"/>
                <a:cs typeface="Arial" panose="020B0604020202020204" pitchFamily="34" charset="0"/>
              </a:rPr>
              <a:t>C. </a:t>
            </a:r>
            <a:r>
              <a:rPr lang="en-US" sz="3200" dirty="0" err="1">
                <a:latin typeface="Arial" panose="020B0604020202020204" pitchFamily="34" charset="0"/>
                <a:cs typeface="Arial" panose="020B0604020202020204" pitchFamily="34" charset="0"/>
              </a:rPr>
              <a:t>Thái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Ấn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Dương</a:t>
            </a:r>
            <a:r>
              <a:rPr lang="en-US" sz="3200" dirty="0">
                <a:latin typeface="Arial" panose="020B0604020202020204" pitchFamily="34" charset="0"/>
                <a:cs typeface="Arial" panose="020B0604020202020204" pitchFamily="34" charset="0"/>
              </a:rPr>
              <a:t>.	</a:t>
            </a:r>
            <a:endParaRPr lang="en-US" sz="3200" dirty="0" smtClean="0">
              <a:latin typeface="Arial" panose="020B0604020202020204" pitchFamily="34" charset="0"/>
              <a:cs typeface="Arial" panose="020B0604020202020204" pitchFamily="34" charset="0"/>
            </a:endParaRPr>
          </a:p>
          <a:p>
            <a:pPr indent="179705">
              <a:lnSpc>
                <a:spcPct val="110000"/>
              </a:lnSpc>
              <a:tabLst>
                <a:tab pos="3441700" algn="l"/>
              </a:tabLst>
            </a:pPr>
            <a:r>
              <a:rPr lang="en-US" sz="3200" b="1" dirty="0" smtClean="0">
                <a:latin typeface="Arial" panose="020B0604020202020204" pitchFamily="34" charset="0"/>
                <a:cs typeface="Arial" panose="020B0604020202020204" pitchFamily="34" charset="0"/>
              </a:rPr>
              <a:t>D</a:t>
            </a:r>
            <a:r>
              <a:rPr lang="en-US" sz="3200" b="1"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Dương</a:t>
            </a:r>
            <a:r>
              <a:rPr lang="en-US" sz="3200" dirty="0" smtClean="0">
                <a:latin typeface="Arial" panose="020B0604020202020204" pitchFamily="34" charset="0"/>
                <a:cs typeface="Arial" panose="020B0604020202020204" pitchFamily="34" charset="0"/>
              </a:rPr>
              <a:t>.</a:t>
            </a:r>
          </a:p>
          <a:p>
            <a:pPr indent="179705">
              <a:lnSpc>
                <a:spcPct val="110000"/>
              </a:lnSpc>
              <a:tabLst>
                <a:tab pos="3441700" algn="l"/>
              </a:tabLst>
            </a:pPr>
            <a:endParaRPr lang="en-US" sz="3200" dirty="0">
              <a:latin typeface="Arial" panose="020B0604020202020204" pitchFamily="34" charset="0"/>
              <a:cs typeface="Arial" panose="020B0604020202020204" pitchFamily="34" charset="0"/>
            </a:endParaRPr>
          </a:p>
          <a:p>
            <a:pPr algn="just">
              <a:lnSpc>
                <a:spcPct val="110000"/>
              </a:lnSpc>
            </a:pPr>
            <a:r>
              <a:rPr lang="en-US" sz="3200" b="1" dirty="0" err="1">
                <a:latin typeface="Arial" panose="020B0604020202020204" pitchFamily="34" charset="0"/>
                <a:cs typeface="Arial" panose="020B0604020202020204" pitchFamily="34" charset="0"/>
              </a:rPr>
              <a:t>Câu</a:t>
            </a:r>
            <a:r>
              <a:rPr lang="en-US" sz="3200" b="1" dirty="0">
                <a:latin typeface="Arial" panose="020B0604020202020204" pitchFamily="34" charset="0"/>
                <a:cs typeface="Arial" panose="020B0604020202020204" pitchFamily="34" charset="0"/>
              </a:rPr>
              <a:t> 4:</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Đông</a:t>
            </a:r>
            <a:r>
              <a:rPr lang="en-US" sz="3200" dirty="0">
                <a:latin typeface="Arial" panose="020B0604020202020204" pitchFamily="34" charset="0"/>
                <a:cs typeface="Arial" panose="020B0604020202020204" pitchFamily="34" charset="0"/>
              </a:rPr>
              <a:t> Nam Á </a:t>
            </a:r>
            <a:r>
              <a:rPr lang="en-US" sz="3200" dirty="0" err="1">
                <a:latin typeface="Arial" panose="020B0604020202020204" pitchFamily="34" charset="0"/>
                <a:cs typeface="Arial" panose="020B0604020202020204" pitchFamily="34" charset="0"/>
              </a:rPr>
              <a:t>gồm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phận</a:t>
            </a:r>
            <a:r>
              <a:rPr lang="en-US" sz="3200" dirty="0">
                <a:latin typeface="Arial" panose="020B0604020202020204" pitchFamily="34" charset="0"/>
                <a:cs typeface="Arial" panose="020B0604020202020204" pitchFamily="34" charset="0"/>
              </a:rPr>
              <a:t>.</a:t>
            </a:r>
          </a:p>
          <a:p>
            <a:pPr indent="179705">
              <a:lnSpc>
                <a:spcPct val="110000"/>
              </a:lnSpc>
              <a:tabLst>
                <a:tab pos="1810385" algn="l"/>
                <a:tab pos="3442970" algn="l"/>
                <a:tab pos="5074285" algn="l"/>
              </a:tabLst>
            </a:pPr>
            <a:r>
              <a:rPr lang="en-US" sz="3200" b="1" dirty="0">
                <a:latin typeface="Arial" panose="020B0604020202020204" pitchFamily="34" charset="0"/>
                <a:cs typeface="Arial" panose="020B0604020202020204" pitchFamily="34" charset="0"/>
              </a:rPr>
              <a:t>A. </a:t>
            </a:r>
            <a:r>
              <a:rPr lang="en-US" sz="3200" dirty="0" err="1">
                <a:latin typeface="Arial" panose="020B0604020202020204" pitchFamily="34" charset="0"/>
                <a:cs typeface="Arial" panose="020B0604020202020204" pitchFamily="34" charset="0"/>
              </a:rPr>
              <a:t>lục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địa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đảo</a:t>
            </a:r>
            <a:r>
              <a:rPr lang="en-US" sz="3200" dirty="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B. </a:t>
            </a:r>
            <a:r>
              <a:rPr lang="en-US" sz="3200" dirty="0" err="1">
                <a:latin typeface="Arial" panose="020B0604020202020204" pitchFamily="34" charset="0"/>
                <a:cs typeface="Arial" panose="020B0604020202020204" pitchFamily="34" charset="0"/>
              </a:rPr>
              <a:t>đảo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đảo</a:t>
            </a:r>
            <a:r>
              <a:rPr lang="en-US" sz="3200" dirty="0">
                <a:latin typeface="Arial" panose="020B0604020202020204" pitchFamily="34" charset="0"/>
                <a:cs typeface="Arial" panose="020B0604020202020204" pitchFamily="34" charset="0"/>
              </a:rPr>
              <a:t>.	</a:t>
            </a:r>
          </a:p>
          <a:p>
            <a:pPr indent="179705">
              <a:lnSpc>
                <a:spcPct val="110000"/>
              </a:lnSpc>
              <a:tabLst>
                <a:tab pos="1810385" algn="l"/>
                <a:tab pos="3442970" algn="l"/>
                <a:tab pos="5074285" algn="l"/>
              </a:tabLst>
            </a:pPr>
            <a:r>
              <a:rPr lang="en-US" sz="3200" b="1" dirty="0">
                <a:latin typeface="Arial" panose="020B0604020202020204" pitchFamily="34" charset="0"/>
                <a:cs typeface="Arial" panose="020B0604020202020204" pitchFamily="34" charset="0"/>
              </a:rPr>
              <a:t>C. </a:t>
            </a:r>
            <a:r>
              <a:rPr lang="en-US" sz="3200" dirty="0" err="1">
                <a:latin typeface="Arial" panose="020B0604020202020204" pitchFamily="34" charset="0"/>
                <a:cs typeface="Arial" panose="020B0604020202020204" pitchFamily="34" charset="0"/>
              </a:rPr>
              <a:t>lục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địa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biển</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D</a:t>
            </a:r>
            <a:r>
              <a:rPr lang="en-US" sz="3200" b="1"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đảo</a:t>
            </a:r>
            <a:r>
              <a:rPr lang="en-US" sz="3200" dirty="0">
                <a:latin typeface="Arial" panose="020B0604020202020204" pitchFamily="34" charset="0"/>
                <a:cs typeface="Arial" panose="020B0604020202020204" pitchFamily="34" charset="0"/>
              </a:rPr>
              <a:t>.</a:t>
            </a:r>
            <a:endParaRPr lang="en-US" sz="3200" dirty="0">
              <a:effectLst/>
              <a:latin typeface="Arial" panose="020B0604020202020204" pitchFamily="34" charset="0"/>
              <a:cs typeface="Arial" panose="020B0604020202020204" pitchFamily="34" charset="0"/>
            </a:endParaRPr>
          </a:p>
        </p:txBody>
      </p:sp>
      <p:sp>
        <p:nvSpPr>
          <p:cNvPr id="5" name="Oval 4"/>
          <p:cNvSpPr/>
          <p:nvPr/>
        </p:nvSpPr>
        <p:spPr>
          <a:xfrm>
            <a:off x="478970" y="3029805"/>
            <a:ext cx="635726" cy="5138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78970" y="5128571"/>
            <a:ext cx="635726" cy="5138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34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 calcmode="lin" valueType="num">
                                      <p:cBhvr additive="base">
                                        <p:cTn id="1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 calcmode="lin" valueType="num">
                                      <p:cBhvr additive="base">
                                        <p:cTn id="2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44433" y="3666308"/>
            <a:ext cx="635726" cy="5138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3805" y="557156"/>
            <a:ext cx="11199223" cy="3697038"/>
          </a:xfrm>
          <a:prstGeom prst="rect">
            <a:avLst/>
          </a:prstGeom>
        </p:spPr>
        <p:txBody>
          <a:bodyPr wrap="square">
            <a:spAutoFit/>
          </a:bodyPr>
          <a:lstStyle/>
          <a:p>
            <a:pPr algn="just">
              <a:lnSpc>
                <a:spcPct val="110000"/>
              </a:lnSpc>
              <a:spcBef>
                <a:spcPts val="600"/>
              </a:spcBef>
              <a:spcAft>
                <a:spcPts val="1200"/>
              </a:spcAft>
            </a:pPr>
            <a:r>
              <a:rPr lang="en-US" sz="3200" b="1" dirty="0" err="1">
                <a:latin typeface="Arial" panose="020B0604020202020204" pitchFamily="34" charset="0"/>
                <a:cs typeface="Arial" panose="020B0604020202020204" pitchFamily="34" charset="0"/>
              </a:rPr>
              <a:t>Câu</a:t>
            </a:r>
            <a:r>
              <a:rPr lang="en-US" sz="3200" b="1" dirty="0">
                <a:latin typeface="Arial" panose="020B0604020202020204" pitchFamily="34" charset="0"/>
                <a:cs typeface="Arial" panose="020B0604020202020204" pitchFamily="34" charset="0"/>
              </a:rPr>
              <a:t> 5:</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đây</a:t>
            </a:r>
            <a:r>
              <a:rPr lang="en-US" sz="3200"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không</a:t>
            </a:r>
            <a:r>
              <a:rPr lang="en-US" sz="3200" b="1"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đúng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Đông</a:t>
            </a:r>
            <a:r>
              <a:rPr lang="en-US" sz="3200" dirty="0">
                <a:latin typeface="Arial" panose="020B0604020202020204" pitchFamily="34" charset="0"/>
                <a:cs typeface="Arial" panose="020B0604020202020204" pitchFamily="34" charset="0"/>
              </a:rPr>
              <a:t> Nam Á?</a:t>
            </a:r>
          </a:p>
          <a:p>
            <a:pPr indent="179705">
              <a:lnSpc>
                <a:spcPct val="110000"/>
              </a:lnSpc>
              <a:spcBef>
                <a:spcPts val="600"/>
              </a:spcBef>
              <a:spcAft>
                <a:spcPts val="1200"/>
              </a:spcAft>
              <a:tabLst>
                <a:tab pos="3441700" algn="l"/>
              </a:tabLst>
            </a:pPr>
            <a:r>
              <a:rPr lang="en-US" sz="3200" b="1" dirty="0">
                <a:latin typeface="Arial" panose="020B0604020202020204" pitchFamily="34" charset="0"/>
                <a:cs typeface="Arial" panose="020B0604020202020204" pitchFamily="34" charset="0"/>
              </a:rPr>
              <a:t>A.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thoa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nền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hóa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lớn</a:t>
            </a:r>
            <a:r>
              <a:rPr lang="en-US" sz="3200" dirty="0">
                <a:latin typeface="Arial" panose="020B0604020202020204" pitchFamily="34" charset="0"/>
                <a:cs typeface="Arial" panose="020B0604020202020204" pitchFamily="34" charset="0"/>
              </a:rPr>
              <a:t>.	</a:t>
            </a:r>
          </a:p>
          <a:p>
            <a:pPr indent="179705">
              <a:lnSpc>
                <a:spcPct val="110000"/>
              </a:lnSpc>
              <a:spcBef>
                <a:spcPts val="600"/>
              </a:spcBef>
              <a:spcAft>
                <a:spcPts val="1200"/>
              </a:spcAft>
              <a:tabLst>
                <a:tab pos="3441700" algn="l"/>
              </a:tabLst>
            </a:pPr>
            <a:r>
              <a:rPr lang="en-US" sz="3200" b="1" dirty="0">
                <a:latin typeface="Arial" panose="020B0604020202020204" pitchFamily="34" charset="0"/>
                <a:cs typeface="Arial" panose="020B0604020202020204" pitchFamily="34" charset="0"/>
              </a:rPr>
              <a:t>B.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quốc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muốn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hưởng</a:t>
            </a:r>
            <a:r>
              <a:rPr lang="en-US" sz="3200" dirty="0">
                <a:latin typeface="Arial" panose="020B0604020202020204" pitchFamily="34" charset="0"/>
                <a:cs typeface="Arial" panose="020B0604020202020204" pitchFamily="34" charset="0"/>
              </a:rPr>
              <a:t>.</a:t>
            </a:r>
          </a:p>
          <a:p>
            <a:pPr indent="179705">
              <a:lnSpc>
                <a:spcPct val="110000"/>
              </a:lnSpc>
              <a:spcBef>
                <a:spcPts val="600"/>
              </a:spcBef>
              <a:spcAft>
                <a:spcPts val="1200"/>
              </a:spcAft>
              <a:tabLst>
                <a:tab pos="3441700" algn="l"/>
              </a:tabLst>
            </a:pPr>
            <a:r>
              <a:rPr lang="en-US" sz="3200" b="1" dirty="0">
                <a:latin typeface="Arial" panose="020B0604020202020204" pitchFamily="34" charset="0"/>
                <a:cs typeface="Arial" panose="020B0604020202020204" pitchFamily="34" charset="0"/>
              </a:rPr>
              <a:t>C. </a:t>
            </a:r>
            <a:r>
              <a:rPr lang="en-US" sz="3200" dirty="0" err="1">
                <a:latin typeface="Arial" panose="020B0604020202020204" pitchFamily="34" charset="0"/>
                <a:cs typeface="Arial" panose="020B0604020202020204" pitchFamily="34" charset="0"/>
              </a:rPr>
              <a:t>Vị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địa</a:t>
            </a:r>
            <a:r>
              <a:rPr lang="en-US" sz="3200" dirty="0">
                <a:latin typeface="Arial" panose="020B0604020202020204" pitchFamily="34" charset="0"/>
                <a:cs typeface="Arial" panose="020B0604020202020204" pitchFamily="34" charset="0"/>
              </a:rPr>
              <a:t> Á - </a:t>
            </a:r>
            <a:r>
              <a:rPr lang="en-US" sz="3200" dirty="0" err="1">
                <a:latin typeface="Arial" panose="020B0604020202020204" pitchFamily="34" charset="0"/>
                <a:cs typeface="Arial" panose="020B0604020202020204" pitchFamily="34" charset="0"/>
              </a:rPr>
              <a:t>Âu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Ô-</a:t>
            </a:r>
            <a:r>
              <a:rPr lang="en-US" sz="3200" dirty="0" err="1">
                <a:latin typeface="Arial" panose="020B0604020202020204" pitchFamily="34" charset="0"/>
                <a:cs typeface="Arial" panose="020B0604020202020204" pitchFamily="34" charset="0"/>
              </a:rPr>
              <a:t>xtrây</a:t>
            </a:r>
            <a:r>
              <a:rPr lang="en-US" sz="3200" dirty="0">
                <a:latin typeface="Arial" panose="020B0604020202020204" pitchFamily="34" charset="0"/>
                <a:cs typeface="Arial" panose="020B0604020202020204" pitchFamily="34" charset="0"/>
              </a:rPr>
              <a:t>-li-a.	</a:t>
            </a:r>
          </a:p>
          <a:p>
            <a:pPr indent="179705">
              <a:lnSpc>
                <a:spcPct val="110000"/>
              </a:lnSpc>
              <a:spcBef>
                <a:spcPts val="600"/>
              </a:spcBef>
              <a:spcAft>
                <a:spcPts val="1200"/>
              </a:spcAft>
              <a:tabLst>
                <a:tab pos="3441700" algn="l"/>
              </a:tabLst>
            </a:pPr>
            <a:r>
              <a:rPr lang="en-US" sz="3200" b="1" dirty="0">
                <a:latin typeface="Arial" panose="020B0604020202020204" pitchFamily="34" charset="0"/>
                <a:cs typeface="Arial" panose="020B0604020202020204" pitchFamily="34" charset="0"/>
              </a:rPr>
              <a:t>D. </a:t>
            </a:r>
            <a:r>
              <a:rPr lang="en-US" sz="3200" dirty="0" err="1">
                <a:latin typeface="Arial" panose="020B0604020202020204" pitchFamily="34" charset="0"/>
                <a:cs typeface="Arial" panose="020B0604020202020204" pitchFamily="34" charset="0"/>
              </a:rPr>
              <a:t>Nằm</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trên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Dương</a:t>
            </a:r>
            <a:r>
              <a:rPr lang="en-US" sz="3200" dirty="0">
                <a:latin typeface="Arial" panose="020B0604020202020204" pitchFamily="34" charset="0"/>
                <a:cs typeface="Arial" panose="020B0604020202020204" pitchFamily="34" charset="0"/>
              </a:rPr>
              <a:t>.</a:t>
            </a:r>
            <a:endParaRPr lang="en-US" sz="32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83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521" y="231863"/>
            <a:ext cx="8452599" cy="584775"/>
          </a:xfrm>
          <a:prstGeom prst="rect">
            <a:avLst/>
          </a:prstGeom>
          <a:solidFill>
            <a:schemeClr val="bg1"/>
          </a:solidFill>
          <a:ln>
            <a:solidFill>
              <a:schemeClr val="tx1"/>
            </a:solidFill>
          </a:ln>
        </p:spPr>
        <p:txBody>
          <a:bodyPr wrap="square">
            <a:spAutoFit/>
          </a:bodyPr>
          <a:lstStyle/>
          <a:p>
            <a:r>
              <a:rPr lang="vi-VN" sz="3200" b="1" dirty="0">
                <a:latin typeface="Times New Roman" panose="02020603050405020304" pitchFamily="18" charset="0"/>
                <a:cs typeface="Times New Roman" panose="02020603050405020304" pitchFamily="18" charset="0"/>
              </a:rPr>
              <a:t>2. Điều kiện tự nhiên và tài nguyên thiên nhiên</a:t>
            </a:r>
          </a:p>
        </p:txBody>
      </p:sp>
      <p:sp>
        <p:nvSpPr>
          <p:cNvPr id="6" name="Title 1"/>
          <p:cNvSpPr txBox="1"/>
          <p:nvPr/>
        </p:nvSpPr>
        <p:spPr>
          <a:xfrm>
            <a:off x="162642" y="2437027"/>
            <a:ext cx="1730621" cy="702673"/>
          </a:xfrm>
          <a:prstGeom prst="rect">
            <a:avLst/>
          </a:prstGeom>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1</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12" name="Title 1"/>
          <p:cNvSpPr txBox="1"/>
          <p:nvPr/>
        </p:nvSpPr>
        <p:spPr>
          <a:xfrm>
            <a:off x="163948" y="3617895"/>
            <a:ext cx="1730621" cy="2234266"/>
          </a:xfrm>
          <a:prstGeom prst="rect">
            <a:avLst/>
          </a:prstGeom>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i="1" dirty="0">
              <a:solidFill>
                <a:schemeClr val="tx1"/>
              </a:solidFill>
              <a:latin typeface="Times New Roman" panose="02020603050405020304" pitchFamily="18" charset="0"/>
              <a:cs typeface="Times New Roman" panose="02020603050405020304" pitchFamily="18" charset="0"/>
            </a:endParaRPr>
          </a:p>
          <a:p>
            <a:pPr algn="ctr"/>
            <a:r>
              <a:rPr lang="en-US" sz="3200" i="1" dirty="0" err="1">
                <a:solidFill>
                  <a:schemeClr val="tx1"/>
                </a:solidFill>
                <a:latin typeface="Times New Roman" panose="02020603050405020304" pitchFamily="18" charset="0"/>
                <a:cs typeface="Times New Roman" panose="02020603050405020304" pitchFamily="18" charset="0"/>
              </a:rPr>
              <a:t>Địa</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hình</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đất</a:t>
            </a:r>
            <a:endParaRPr lang="vi-VN" sz="3200" i="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p:cNvCxnSpPr>
            <a:stCxn id="6" idx="2"/>
            <a:endCxn id="12" idx="0"/>
          </p:cNvCxnSpPr>
          <p:nvPr/>
        </p:nvCxnSpPr>
        <p:spPr>
          <a:xfrm>
            <a:off x="1027953" y="3139700"/>
            <a:ext cx="1306" cy="4781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itle 1"/>
          <p:cNvSpPr txBox="1"/>
          <p:nvPr/>
        </p:nvSpPr>
        <p:spPr>
          <a:xfrm>
            <a:off x="2213921" y="3637354"/>
            <a:ext cx="1730621" cy="2214808"/>
          </a:xfrm>
          <a:prstGeom prst="rect">
            <a:avLst/>
          </a:prstGeom>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i="1" dirty="0">
              <a:solidFill>
                <a:schemeClr val="tx1"/>
              </a:solidFill>
              <a:latin typeface="Times New Roman" panose="02020603050405020304" pitchFamily="18" charset="0"/>
              <a:cs typeface="Times New Roman" panose="02020603050405020304" pitchFamily="18" charset="0"/>
            </a:endParaRPr>
          </a:p>
          <a:p>
            <a:pPr algn="ctr"/>
            <a:r>
              <a:rPr lang="en-US" sz="3200" i="1" dirty="0" err="1">
                <a:solidFill>
                  <a:schemeClr val="tx1"/>
                </a:solidFill>
                <a:latin typeface="Times New Roman" panose="02020603050405020304" pitchFamily="18" charset="0"/>
                <a:cs typeface="Times New Roman" panose="02020603050405020304" pitchFamily="18" charset="0"/>
              </a:rPr>
              <a:t>Khí</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hậu</a:t>
            </a:r>
            <a:endParaRPr lang="vi-VN" sz="3200" i="1" dirty="0">
              <a:solidFill>
                <a:schemeClr val="tx1"/>
              </a:solidFill>
              <a:latin typeface="Times New Roman" panose="02020603050405020304" pitchFamily="18" charset="0"/>
              <a:cs typeface="Times New Roman" panose="02020603050405020304" pitchFamily="18" charset="0"/>
            </a:endParaRPr>
          </a:p>
        </p:txBody>
      </p:sp>
      <p:sp>
        <p:nvSpPr>
          <p:cNvPr id="45" name="Title 1"/>
          <p:cNvSpPr txBox="1"/>
          <p:nvPr/>
        </p:nvSpPr>
        <p:spPr>
          <a:xfrm>
            <a:off x="4245464" y="3637352"/>
            <a:ext cx="1730621" cy="2214809"/>
          </a:xfrm>
          <a:prstGeom prst="rect">
            <a:avLst/>
          </a:prstGeom>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i="1" dirty="0">
              <a:solidFill>
                <a:schemeClr val="tx1"/>
              </a:solidFill>
              <a:latin typeface="Times New Roman" panose="02020603050405020304" pitchFamily="18" charset="0"/>
              <a:cs typeface="Times New Roman" panose="02020603050405020304" pitchFamily="18" charset="0"/>
            </a:endParaRPr>
          </a:p>
          <a:p>
            <a:pPr algn="ctr"/>
            <a:r>
              <a:rPr lang="en-US" sz="3200" i="1" dirty="0" err="1">
                <a:solidFill>
                  <a:schemeClr val="tx1"/>
                </a:solidFill>
                <a:latin typeface="Times New Roman" panose="02020603050405020304" pitchFamily="18" charset="0"/>
                <a:cs typeface="Times New Roman" panose="02020603050405020304" pitchFamily="18" charset="0"/>
              </a:rPr>
              <a:t>Sông</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hồ</a:t>
            </a:r>
            <a:endParaRPr lang="vi-VN" sz="3200" i="1" dirty="0">
              <a:solidFill>
                <a:schemeClr val="tx1"/>
              </a:solidFill>
              <a:latin typeface="Times New Roman" panose="02020603050405020304" pitchFamily="18" charset="0"/>
              <a:cs typeface="Times New Roman" panose="02020603050405020304" pitchFamily="18" charset="0"/>
            </a:endParaRPr>
          </a:p>
        </p:txBody>
      </p:sp>
      <p:sp>
        <p:nvSpPr>
          <p:cNvPr id="46" name="Title 1"/>
          <p:cNvSpPr txBox="1"/>
          <p:nvPr/>
        </p:nvSpPr>
        <p:spPr>
          <a:xfrm>
            <a:off x="6284016" y="3622860"/>
            <a:ext cx="1730621" cy="2229301"/>
          </a:xfrm>
          <a:prstGeom prst="rect">
            <a:avLst/>
          </a:prstGeom>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i="1" dirty="0">
              <a:solidFill>
                <a:schemeClr val="tx1"/>
              </a:solidFill>
              <a:latin typeface="Times New Roman" panose="02020603050405020304" pitchFamily="18" charset="0"/>
              <a:cs typeface="Times New Roman" panose="02020603050405020304" pitchFamily="18" charset="0"/>
            </a:endParaRPr>
          </a:p>
          <a:p>
            <a:pPr algn="ctr"/>
            <a:r>
              <a:rPr lang="en-US" sz="3200" i="1" dirty="0" err="1">
                <a:solidFill>
                  <a:schemeClr val="tx1"/>
                </a:solidFill>
                <a:latin typeface="Times New Roman" panose="02020603050405020304" pitchFamily="18" charset="0"/>
                <a:cs typeface="Times New Roman" panose="02020603050405020304" pitchFamily="18" charset="0"/>
              </a:rPr>
              <a:t>Biển</a:t>
            </a:r>
            <a:endParaRPr lang="vi-VN" sz="3200" i="1" dirty="0">
              <a:solidFill>
                <a:schemeClr val="tx1"/>
              </a:solidFill>
              <a:latin typeface="Times New Roman" panose="02020603050405020304" pitchFamily="18" charset="0"/>
              <a:cs typeface="Times New Roman" panose="02020603050405020304" pitchFamily="18" charset="0"/>
            </a:endParaRPr>
          </a:p>
        </p:txBody>
      </p:sp>
      <p:sp>
        <p:nvSpPr>
          <p:cNvPr id="47" name="Title 1"/>
          <p:cNvSpPr txBox="1"/>
          <p:nvPr/>
        </p:nvSpPr>
        <p:spPr>
          <a:xfrm>
            <a:off x="8304138" y="3622860"/>
            <a:ext cx="1730621" cy="2229301"/>
          </a:xfrm>
          <a:prstGeom prst="rect">
            <a:avLst/>
          </a:prstGeom>
          <a:solidFill>
            <a:schemeClr val="bg1"/>
          </a:solidFill>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i="1" dirty="0">
              <a:solidFill>
                <a:schemeClr val="tx1"/>
              </a:solidFill>
              <a:latin typeface="Times New Roman" panose="02020603050405020304" pitchFamily="18" charset="0"/>
              <a:cs typeface="Times New Roman" panose="02020603050405020304" pitchFamily="18" charset="0"/>
            </a:endParaRPr>
          </a:p>
          <a:p>
            <a:pPr algn="ctr"/>
            <a:r>
              <a:rPr lang="en-US" sz="3200" i="1" dirty="0" err="1">
                <a:solidFill>
                  <a:schemeClr val="tx1"/>
                </a:solidFill>
                <a:latin typeface="Times New Roman" panose="02020603050405020304" pitchFamily="18" charset="0"/>
                <a:cs typeface="Times New Roman" panose="02020603050405020304" pitchFamily="18" charset="0"/>
              </a:rPr>
              <a:t>Sinh</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vật</a:t>
            </a:r>
            <a:endParaRPr lang="vi-VN" sz="3200" i="1" dirty="0">
              <a:solidFill>
                <a:schemeClr val="tx1"/>
              </a:solidFill>
              <a:latin typeface="Times New Roman" panose="02020603050405020304" pitchFamily="18" charset="0"/>
              <a:cs typeface="Times New Roman" panose="02020603050405020304" pitchFamily="18" charset="0"/>
            </a:endParaRPr>
          </a:p>
        </p:txBody>
      </p:sp>
      <p:sp>
        <p:nvSpPr>
          <p:cNvPr id="48" name="Title 1"/>
          <p:cNvSpPr txBox="1"/>
          <p:nvPr/>
        </p:nvSpPr>
        <p:spPr>
          <a:xfrm>
            <a:off x="10324260" y="3622862"/>
            <a:ext cx="1730621" cy="2229300"/>
          </a:xfrm>
          <a:prstGeom prst="rect">
            <a:avLst/>
          </a:prstGeom>
          <a:solidFill>
            <a:schemeClr val="bg1"/>
          </a:solidFill>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i="1" dirty="0">
              <a:solidFill>
                <a:schemeClr val="tx1"/>
              </a:solidFill>
              <a:latin typeface="Times New Roman" panose="02020603050405020304" pitchFamily="18" charset="0"/>
              <a:cs typeface="Times New Roman" panose="02020603050405020304" pitchFamily="18" charset="0"/>
            </a:endParaRPr>
          </a:p>
          <a:p>
            <a:pPr algn="ctr"/>
            <a:r>
              <a:rPr lang="en-US" sz="3200" i="1" dirty="0" err="1">
                <a:solidFill>
                  <a:schemeClr val="tx1"/>
                </a:solidFill>
                <a:latin typeface="Times New Roman" panose="02020603050405020304" pitchFamily="18" charset="0"/>
                <a:cs typeface="Times New Roman" panose="02020603050405020304" pitchFamily="18" charset="0"/>
              </a:rPr>
              <a:t>Khoáng</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sản</a:t>
            </a:r>
            <a:endParaRPr lang="vi-VN" sz="3200" i="1" dirty="0">
              <a:solidFill>
                <a:schemeClr val="tx1"/>
              </a:solidFill>
              <a:latin typeface="Times New Roman" panose="02020603050405020304" pitchFamily="18" charset="0"/>
              <a:cs typeface="Times New Roman" panose="02020603050405020304" pitchFamily="18" charset="0"/>
            </a:endParaRPr>
          </a:p>
        </p:txBody>
      </p:sp>
      <p:sp>
        <p:nvSpPr>
          <p:cNvPr id="50" name="Title 1"/>
          <p:cNvSpPr txBox="1"/>
          <p:nvPr/>
        </p:nvSpPr>
        <p:spPr>
          <a:xfrm>
            <a:off x="2190147" y="2434562"/>
            <a:ext cx="1762435" cy="702673"/>
          </a:xfrm>
          <a:prstGeom prst="rect">
            <a:avLst/>
          </a:prstGeom>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2</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51" name="Title 1"/>
          <p:cNvSpPr txBox="1"/>
          <p:nvPr/>
        </p:nvSpPr>
        <p:spPr>
          <a:xfrm>
            <a:off x="4242082" y="2434563"/>
            <a:ext cx="1730621" cy="702673"/>
          </a:xfrm>
          <a:prstGeom prst="rect">
            <a:avLst/>
          </a:prstGeom>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3</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52" name="Title 1"/>
          <p:cNvSpPr txBox="1"/>
          <p:nvPr/>
        </p:nvSpPr>
        <p:spPr>
          <a:xfrm>
            <a:off x="6264480" y="2434562"/>
            <a:ext cx="1730621" cy="702673"/>
          </a:xfrm>
          <a:prstGeom prst="rect">
            <a:avLst/>
          </a:prstGeom>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4</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53" name="Title 1"/>
          <p:cNvSpPr txBox="1"/>
          <p:nvPr/>
        </p:nvSpPr>
        <p:spPr>
          <a:xfrm>
            <a:off x="8299901" y="2434562"/>
            <a:ext cx="1730621" cy="702673"/>
          </a:xfrm>
          <a:prstGeom prst="rect">
            <a:avLst/>
          </a:prstGeom>
          <a:solidFill>
            <a:schemeClr val="bg1"/>
          </a:solidFill>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5</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54" name="Title 1"/>
          <p:cNvSpPr txBox="1"/>
          <p:nvPr/>
        </p:nvSpPr>
        <p:spPr>
          <a:xfrm>
            <a:off x="10322299" y="2434562"/>
            <a:ext cx="1730621" cy="702673"/>
          </a:xfrm>
          <a:prstGeom prst="rect">
            <a:avLst/>
          </a:prstGeom>
          <a:solidFill>
            <a:schemeClr val="bg1"/>
          </a:solidFill>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6</a:t>
            </a:r>
            <a:endParaRPr lang="vi-VN" sz="3200" dirty="0">
              <a:solidFill>
                <a:schemeClr val="tx1"/>
              </a:solidFill>
              <a:latin typeface="Times New Roman" panose="02020603050405020304" pitchFamily="18" charset="0"/>
              <a:cs typeface="Times New Roman" panose="02020603050405020304" pitchFamily="18" charset="0"/>
            </a:endParaRPr>
          </a:p>
        </p:txBody>
      </p:sp>
      <p:cxnSp>
        <p:nvCxnSpPr>
          <p:cNvPr id="59" name="Straight Arrow Connector 58"/>
          <p:cNvCxnSpPr>
            <a:stCxn id="50" idx="2"/>
            <a:endCxn id="44" idx="0"/>
          </p:cNvCxnSpPr>
          <p:nvPr/>
        </p:nvCxnSpPr>
        <p:spPr>
          <a:xfrm>
            <a:off x="3071365" y="3137235"/>
            <a:ext cx="7867" cy="5001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1" idx="2"/>
            <a:endCxn id="45" idx="0"/>
          </p:cNvCxnSpPr>
          <p:nvPr/>
        </p:nvCxnSpPr>
        <p:spPr>
          <a:xfrm>
            <a:off x="5107393" y="3137236"/>
            <a:ext cx="3382" cy="5001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2" idx="2"/>
            <a:endCxn id="46" idx="0"/>
          </p:cNvCxnSpPr>
          <p:nvPr/>
        </p:nvCxnSpPr>
        <p:spPr>
          <a:xfrm>
            <a:off x="7129791" y="3137235"/>
            <a:ext cx="19536" cy="485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53" idx="2"/>
            <a:endCxn id="47" idx="0"/>
          </p:cNvCxnSpPr>
          <p:nvPr/>
        </p:nvCxnSpPr>
        <p:spPr>
          <a:xfrm>
            <a:off x="9165212" y="3137235"/>
            <a:ext cx="4237" cy="485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54" idx="2"/>
            <a:endCxn id="48" idx="0"/>
          </p:cNvCxnSpPr>
          <p:nvPr/>
        </p:nvCxnSpPr>
        <p:spPr>
          <a:xfrm>
            <a:off x="11187610" y="3137235"/>
            <a:ext cx="1961" cy="4856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1237695" y="1419181"/>
            <a:ext cx="8452599" cy="584775"/>
          </a:xfrm>
          <a:prstGeom prst="rect">
            <a:avLst/>
          </a:prstGeom>
          <a:solidFill>
            <a:schemeClr val="bg1"/>
          </a:solidFill>
          <a:ln>
            <a:solidFill>
              <a:schemeClr val="tx1"/>
            </a:solidFill>
          </a:ln>
        </p:spPr>
        <p:txBody>
          <a:bodyPr wrap="square">
            <a:spAutoFit/>
          </a:bodyPr>
          <a:lstStyle/>
          <a:p>
            <a:r>
              <a:rPr lang="vi-VN" sz="3200" dirty="0">
                <a:latin typeface="Times New Roman" panose="02020603050405020304" pitchFamily="18" charset="0"/>
                <a:cs typeface="Times New Roman" panose="02020603050405020304" pitchFamily="18" charset="0"/>
              </a:rPr>
              <a:t>Hoạt động nhóm, giáo viên phát phiếu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
                                        </p:tgtEl>
                                        <p:attrNameLst>
                                          <p:attrName>style.visibility</p:attrName>
                                        </p:attrNameLst>
                                      </p:cBhvr>
                                      <p:to>
                                        <p:strVal val="visible"/>
                                      </p:to>
                                    </p:set>
                                    <p:anim calcmode="lin" valueType="num">
                                      <p:cBhvr additive="base">
                                        <p:cTn id="13" dur="500" fill="hold"/>
                                        <p:tgtEl>
                                          <p:spTgt spid="88"/>
                                        </p:tgtEl>
                                        <p:attrNameLst>
                                          <p:attrName>ppt_x</p:attrName>
                                        </p:attrNameLst>
                                      </p:cBhvr>
                                      <p:tavLst>
                                        <p:tav tm="0">
                                          <p:val>
                                            <p:strVal val="#ppt_x"/>
                                          </p:val>
                                        </p:tav>
                                        <p:tav tm="100000">
                                          <p:val>
                                            <p:strVal val="#ppt_x"/>
                                          </p:val>
                                        </p:tav>
                                      </p:tavLst>
                                    </p:anim>
                                    <p:anim calcmode="lin" valueType="num">
                                      <p:cBhvr additive="base">
                                        <p:cTn id="14"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additive="base">
                                        <p:cTn id="37" dur="500" fill="hold"/>
                                        <p:tgtEl>
                                          <p:spTgt spid="59"/>
                                        </p:tgtEl>
                                        <p:attrNameLst>
                                          <p:attrName>ppt_x</p:attrName>
                                        </p:attrNameLst>
                                      </p:cBhvr>
                                      <p:tavLst>
                                        <p:tav tm="0">
                                          <p:val>
                                            <p:strVal val="#ppt_x"/>
                                          </p:val>
                                        </p:tav>
                                        <p:tav tm="100000">
                                          <p:val>
                                            <p:strVal val="#ppt_x"/>
                                          </p:val>
                                        </p:tav>
                                      </p:tavLst>
                                    </p:anim>
                                    <p:anim calcmode="lin" valueType="num">
                                      <p:cBhvr additive="base">
                                        <p:cTn id="38" dur="500" fill="hold"/>
                                        <p:tgtEl>
                                          <p:spTgt spid="5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ppt_x"/>
                                          </p:val>
                                        </p:tav>
                                        <p:tav tm="100000">
                                          <p:val>
                                            <p:strVal val="#ppt_x"/>
                                          </p:val>
                                        </p:tav>
                                      </p:tavLst>
                                    </p:anim>
                                    <p:anim calcmode="lin" valueType="num">
                                      <p:cBhvr additive="base">
                                        <p:cTn id="48" dur="500" fill="hold"/>
                                        <p:tgtEl>
                                          <p:spTgt spid="5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additive="base">
                                        <p:cTn id="51" dur="500" fill="hold"/>
                                        <p:tgtEl>
                                          <p:spTgt spid="60"/>
                                        </p:tgtEl>
                                        <p:attrNameLst>
                                          <p:attrName>ppt_x</p:attrName>
                                        </p:attrNameLst>
                                      </p:cBhvr>
                                      <p:tavLst>
                                        <p:tav tm="0">
                                          <p:val>
                                            <p:strVal val="#ppt_x"/>
                                          </p:val>
                                        </p:tav>
                                        <p:tav tm="100000">
                                          <p:val>
                                            <p:strVal val="#ppt_x"/>
                                          </p:val>
                                        </p:tav>
                                      </p:tavLst>
                                    </p:anim>
                                    <p:anim calcmode="lin" valueType="num">
                                      <p:cBhvr additive="base">
                                        <p:cTn id="52" dur="500" fill="hold"/>
                                        <p:tgtEl>
                                          <p:spTgt spid="6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ppt_x"/>
                                          </p:val>
                                        </p:tav>
                                        <p:tav tm="100000">
                                          <p:val>
                                            <p:strVal val="#ppt_x"/>
                                          </p:val>
                                        </p:tav>
                                      </p:tavLst>
                                    </p:anim>
                                    <p:anim calcmode="lin" valueType="num">
                                      <p:cBhvr additive="base">
                                        <p:cTn id="5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ppt_x"/>
                                          </p:val>
                                        </p:tav>
                                        <p:tav tm="100000">
                                          <p:val>
                                            <p:strVal val="#ppt_x"/>
                                          </p:val>
                                        </p:tav>
                                      </p:tavLst>
                                    </p:anim>
                                    <p:anim calcmode="lin" valueType="num">
                                      <p:cBhvr additive="base">
                                        <p:cTn id="62" dur="500" fill="hold"/>
                                        <p:tgtEl>
                                          <p:spTgt spid="5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anim calcmode="lin" valueType="num">
                                      <p:cBhvr additive="base">
                                        <p:cTn id="65" dur="500" fill="hold"/>
                                        <p:tgtEl>
                                          <p:spTgt spid="61"/>
                                        </p:tgtEl>
                                        <p:attrNameLst>
                                          <p:attrName>ppt_x</p:attrName>
                                        </p:attrNameLst>
                                      </p:cBhvr>
                                      <p:tavLst>
                                        <p:tav tm="0">
                                          <p:val>
                                            <p:strVal val="#ppt_x"/>
                                          </p:val>
                                        </p:tav>
                                        <p:tav tm="100000">
                                          <p:val>
                                            <p:strVal val="#ppt_x"/>
                                          </p:val>
                                        </p:tav>
                                      </p:tavLst>
                                    </p:anim>
                                    <p:anim calcmode="lin" valueType="num">
                                      <p:cBhvr additive="base">
                                        <p:cTn id="66" dur="500" fill="hold"/>
                                        <p:tgtEl>
                                          <p:spTgt spid="6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fill="hold"/>
                                        <p:tgtEl>
                                          <p:spTgt spid="46"/>
                                        </p:tgtEl>
                                        <p:attrNameLst>
                                          <p:attrName>ppt_x</p:attrName>
                                        </p:attrNameLst>
                                      </p:cBhvr>
                                      <p:tavLst>
                                        <p:tav tm="0">
                                          <p:val>
                                            <p:strVal val="#ppt_x"/>
                                          </p:val>
                                        </p:tav>
                                        <p:tav tm="100000">
                                          <p:val>
                                            <p:strVal val="#ppt_x"/>
                                          </p:val>
                                        </p:tav>
                                      </p:tavLst>
                                    </p:anim>
                                    <p:anim calcmode="lin" valueType="num">
                                      <p:cBhvr additive="base">
                                        <p:cTn id="7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3"/>
                                        </p:tgtEl>
                                        <p:attrNameLst>
                                          <p:attrName>style.visibility</p:attrName>
                                        </p:attrNameLst>
                                      </p:cBhvr>
                                      <p:to>
                                        <p:strVal val="visible"/>
                                      </p:to>
                                    </p:set>
                                    <p:anim calcmode="lin" valueType="num">
                                      <p:cBhvr additive="base">
                                        <p:cTn id="75" dur="500" fill="hold"/>
                                        <p:tgtEl>
                                          <p:spTgt spid="53"/>
                                        </p:tgtEl>
                                        <p:attrNameLst>
                                          <p:attrName>ppt_x</p:attrName>
                                        </p:attrNameLst>
                                      </p:cBhvr>
                                      <p:tavLst>
                                        <p:tav tm="0">
                                          <p:val>
                                            <p:strVal val="#ppt_x"/>
                                          </p:val>
                                        </p:tav>
                                        <p:tav tm="100000">
                                          <p:val>
                                            <p:strVal val="#ppt_x"/>
                                          </p:val>
                                        </p:tav>
                                      </p:tavLst>
                                    </p:anim>
                                    <p:anim calcmode="lin" valueType="num">
                                      <p:cBhvr additive="base">
                                        <p:cTn id="76" dur="500" fill="hold"/>
                                        <p:tgtEl>
                                          <p:spTgt spid="5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 calcmode="lin" valueType="num">
                                      <p:cBhvr additive="base">
                                        <p:cTn id="79" dur="500" fill="hold"/>
                                        <p:tgtEl>
                                          <p:spTgt spid="62"/>
                                        </p:tgtEl>
                                        <p:attrNameLst>
                                          <p:attrName>ppt_x</p:attrName>
                                        </p:attrNameLst>
                                      </p:cBhvr>
                                      <p:tavLst>
                                        <p:tav tm="0">
                                          <p:val>
                                            <p:strVal val="#ppt_x"/>
                                          </p:val>
                                        </p:tav>
                                        <p:tav tm="100000">
                                          <p:val>
                                            <p:strVal val="#ppt_x"/>
                                          </p:val>
                                        </p:tav>
                                      </p:tavLst>
                                    </p:anim>
                                    <p:anim calcmode="lin" valueType="num">
                                      <p:cBhvr additive="base">
                                        <p:cTn id="80" dur="500" fill="hold"/>
                                        <p:tgtEl>
                                          <p:spTgt spid="6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ppt_x"/>
                                          </p:val>
                                        </p:tav>
                                        <p:tav tm="100000">
                                          <p:val>
                                            <p:strVal val="#ppt_x"/>
                                          </p:val>
                                        </p:tav>
                                      </p:tavLst>
                                    </p:anim>
                                    <p:anim calcmode="lin" valueType="num">
                                      <p:cBhvr additive="base">
                                        <p:cTn id="8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54"/>
                                        </p:tgtEl>
                                        <p:attrNameLst>
                                          <p:attrName>style.visibility</p:attrName>
                                        </p:attrNameLst>
                                      </p:cBhvr>
                                      <p:to>
                                        <p:strVal val="visible"/>
                                      </p:to>
                                    </p:set>
                                    <p:anim calcmode="lin" valueType="num">
                                      <p:cBhvr additive="base">
                                        <p:cTn id="89" dur="500" fill="hold"/>
                                        <p:tgtEl>
                                          <p:spTgt spid="54"/>
                                        </p:tgtEl>
                                        <p:attrNameLst>
                                          <p:attrName>ppt_x</p:attrName>
                                        </p:attrNameLst>
                                      </p:cBhvr>
                                      <p:tavLst>
                                        <p:tav tm="0">
                                          <p:val>
                                            <p:strVal val="#ppt_x"/>
                                          </p:val>
                                        </p:tav>
                                        <p:tav tm="100000">
                                          <p:val>
                                            <p:strVal val="#ppt_x"/>
                                          </p:val>
                                        </p:tav>
                                      </p:tavLst>
                                    </p:anim>
                                    <p:anim calcmode="lin" valueType="num">
                                      <p:cBhvr additive="base">
                                        <p:cTn id="90" dur="500" fill="hold"/>
                                        <p:tgtEl>
                                          <p:spTgt spid="54"/>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63"/>
                                        </p:tgtEl>
                                        <p:attrNameLst>
                                          <p:attrName>style.visibility</p:attrName>
                                        </p:attrNameLst>
                                      </p:cBhvr>
                                      <p:to>
                                        <p:strVal val="visible"/>
                                      </p:to>
                                    </p:set>
                                    <p:anim calcmode="lin" valueType="num">
                                      <p:cBhvr additive="base">
                                        <p:cTn id="93" dur="500" fill="hold"/>
                                        <p:tgtEl>
                                          <p:spTgt spid="63"/>
                                        </p:tgtEl>
                                        <p:attrNameLst>
                                          <p:attrName>ppt_x</p:attrName>
                                        </p:attrNameLst>
                                      </p:cBhvr>
                                      <p:tavLst>
                                        <p:tav tm="0">
                                          <p:val>
                                            <p:strVal val="#ppt_x"/>
                                          </p:val>
                                        </p:tav>
                                        <p:tav tm="100000">
                                          <p:val>
                                            <p:strVal val="#ppt_x"/>
                                          </p:val>
                                        </p:tav>
                                      </p:tavLst>
                                    </p:anim>
                                    <p:anim calcmode="lin" valueType="num">
                                      <p:cBhvr additive="base">
                                        <p:cTn id="94" dur="500" fill="hold"/>
                                        <p:tgtEl>
                                          <p:spTgt spid="6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500" fill="hold"/>
                                        <p:tgtEl>
                                          <p:spTgt spid="48"/>
                                        </p:tgtEl>
                                        <p:attrNameLst>
                                          <p:attrName>ppt_x</p:attrName>
                                        </p:attrNameLst>
                                      </p:cBhvr>
                                      <p:tavLst>
                                        <p:tav tm="0">
                                          <p:val>
                                            <p:strVal val="#ppt_x"/>
                                          </p:val>
                                        </p:tav>
                                        <p:tav tm="100000">
                                          <p:val>
                                            <p:strVal val="#ppt_x"/>
                                          </p:val>
                                        </p:tav>
                                      </p:tavLst>
                                    </p:anim>
                                    <p:anim calcmode="lin" valueType="num">
                                      <p:cBhvr additive="base">
                                        <p:cTn id="9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44" grpId="0" animBg="1"/>
      <p:bldP spid="45" grpId="0" animBg="1"/>
      <p:bldP spid="46" grpId="0" animBg="1"/>
      <p:bldP spid="47" grpId="0" animBg="1"/>
      <p:bldP spid="48" grpId="0" animBg="1"/>
      <p:bldP spid="50" grpId="0" animBg="1"/>
      <p:bldP spid="51" grpId="0" animBg="1"/>
      <p:bldP spid="52" grpId="0" animBg="1"/>
      <p:bldP spid="53" grpId="0" animBg="1"/>
      <p:bldP spid="54" grpId="0" animBg="1"/>
      <p:bldP spid="8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577" y="174213"/>
            <a:ext cx="6987549" cy="1105947"/>
          </a:xfrm>
          <a:ln>
            <a:solidFill>
              <a:schemeClr val="tx1"/>
            </a:solidFill>
          </a:ln>
        </p:spPr>
        <p:txBody>
          <a:bodyPr>
            <a:normAutofit/>
          </a:bodyPr>
          <a:lstStyle/>
          <a:p>
            <a:pPr algn="ctr"/>
            <a:r>
              <a:rPr lang="vi-VN" b="1" dirty="0">
                <a:solidFill>
                  <a:srgbClr val="FF0000"/>
                </a:solidFill>
                <a:latin typeface="Times New Roman" panose="02020603050405020304" pitchFamily="18" charset="0"/>
                <a:cs typeface="Times New Roman" panose="02020603050405020304" pitchFamily="18" charset="0"/>
              </a:rPr>
              <a:t>MỤC TIÊU CẦN ĐẠT</a:t>
            </a:r>
          </a:p>
        </p:txBody>
      </p:sp>
      <p:sp>
        <p:nvSpPr>
          <p:cNvPr id="3" name="Content Placeholder 2"/>
          <p:cNvSpPr>
            <a:spLocks noGrp="1"/>
          </p:cNvSpPr>
          <p:nvPr>
            <p:ph idx="1"/>
          </p:nvPr>
        </p:nvSpPr>
        <p:spPr>
          <a:xfrm>
            <a:off x="677333" y="1541417"/>
            <a:ext cx="10450211" cy="5014128"/>
          </a:xfrm>
          <a:solidFill>
            <a:srgbClr val="FFFF00"/>
          </a:solidFill>
          <a:ln>
            <a:solidFill>
              <a:srgbClr val="FF0000"/>
            </a:solidFill>
          </a:ln>
        </p:spPr>
        <p:txBody>
          <a:bodyPr>
            <a:normAutofit/>
          </a:bodyPr>
          <a:lstStyle/>
          <a:p>
            <a:pPr marL="0" indent="0">
              <a:buNone/>
            </a:pPr>
            <a:r>
              <a:rPr lang="vi-VN" sz="3200" dirty="0">
                <a:solidFill>
                  <a:srgbClr val="FF0000"/>
                </a:solidFill>
                <a:latin typeface="Times New Roman" panose="02020603050405020304" pitchFamily="18" charset="0"/>
                <a:cs typeface="Times New Roman" panose="02020603050405020304" pitchFamily="18" charset="0"/>
              </a:rPr>
              <a:t>- Phân tích được ảnh hưởng của vị trí địa lí, phạm vi lãnh thổ, đặc điểm tự nhiên và tài nguyên thiên nhiên đến phát triển kinh tế xã hội.</a:t>
            </a:r>
          </a:p>
          <a:p>
            <a:pPr marL="0" indent="0">
              <a:buNone/>
            </a:pPr>
            <a:r>
              <a:rPr lang="vi-VN" sz="3200" dirty="0">
                <a:solidFill>
                  <a:srgbClr val="FF0000"/>
                </a:solidFill>
                <a:latin typeface="Times New Roman" panose="02020603050405020304" pitchFamily="18" charset="0"/>
                <a:cs typeface="Times New Roman" panose="02020603050405020304" pitchFamily="18" charset="0"/>
              </a:rPr>
              <a:t>– Phân tích được tác động của các đặc điểm dân cư, xã hội đến sự phát triển kinh tế... xã hội.</a:t>
            </a:r>
          </a:p>
          <a:p>
            <a:pPr marL="0" indent="0">
              <a:buNone/>
            </a:pPr>
            <a:r>
              <a:rPr lang="vi-VN" sz="3200" dirty="0">
                <a:solidFill>
                  <a:srgbClr val="FF0000"/>
                </a:solidFill>
                <a:latin typeface="Times New Roman" panose="02020603050405020304" pitchFamily="18" charset="0"/>
                <a:cs typeface="Times New Roman" panose="02020603050405020304" pitchFamily="18" charset="0"/>
              </a:rPr>
              <a:t>- Trình bày và giải thích được tình hình phát triển kinh tế chung, sự phát triển các ngành kinh tế của Đông Nam Á.</a:t>
            </a:r>
          </a:p>
          <a:p>
            <a:pPr marL="0" indent="0">
              <a:buNone/>
            </a:pPr>
            <a:r>
              <a:rPr lang="vi-VN" sz="3200" dirty="0">
                <a:solidFill>
                  <a:srgbClr val="FF0000"/>
                </a:solidFill>
                <a:latin typeface="Times New Roman" panose="02020603050405020304" pitchFamily="18" charset="0"/>
                <a:cs typeface="Times New Roman" panose="02020603050405020304" pitchFamily="18" charset="0"/>
              </a:rPr>
              <a:t>– Đọc được bản đồ, rút ra nhận xét; phân tích được số liệu, tư liệu.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nvGraphicFramePr>
        <p:xfrm>
          <a:off x="0" y="1"/>
          <a:ext cx="12192000" cy="6858000"/>
        </p:xfrm>
        <a:graphic>
          <a:graphicData uri="http://schemas.openxmlformats.org/drawingml/2006/table">
            <a:tbl>
              <a:tblPr firstRow="1" bandRow="1">
                <a:tableStyleId>{5C22544A-7EE6-4342-B048-85BDC9FD1C3A}</a:tableStyleId>
              </a:tblPr>
              <a:tblGrid>
                <a:gridCol w="2108970">
                  <a:extLst>
                    <a:ext uri="{9D8B030D-6E8A-4147-A177-3AD203B41FA5}">
                      <a16:colId xmlns:a16="http://schemas.microsoft.com/office/drawing/2014/main" val="20000"/>
                    </a:ext>
                  </a:extLst>
                </a:gridCol>
                <a:gridCol w="1785696">
                  <a:extLst>
                    <a:ext uri="{9D8B030D-6E8A-4147-A177-3AD203B41FA5}">
                      <a16:colId xmlns:a16="http://schemas.microsoft.com/office/drawing/2014/main" val="20001"/>
                    </a:ext>
                  </a:extLst>
                </a:gridCol>
                <a:gridCol w="1801091">
                  <a:extLst>
                    <a:ext uri="{9D8B030D-6E8A-4147-A177-3AD203B41FA5}">
                      <a16:colId xmlns:a16="http://schemas.microsoft.com/office/drawing/2014/main" val="20002"/>
                    </a:ext>
                  </a:extLst>
                </a:gridCol>
                <a:gridCol w="1391140">
                  <a:extLst>
                    <a:ext uri="{9D8B030D-6E8A-4147-A177-3AD203B41FA5}">
                      <a16:colId xmlns:a16="http://schemas.microsoft.com/office/drawing/2014/main" val="20003"/>
                    </a:ext>
                  </a:extLst>
                </a:gridCol>
                <a:gridCol w="1490311">
                  <a:extLst>
                    <a:ext uri="{9D8B030D-6E8A-4147-A177-3AD203B41FA5}">
                      <a16:colId xmlns:a16="http://schemas.microsoft.com/office/drawing/2014/main" val="20004"/>
                    </a:ext>
                  </a:extLst>
                </a:gridCol>
                <a:gridCol w="1537872">
                  <a:extLst>
                    <a:ext uri="{9D8B030D-6E8A-4147-A177-3AD203B41FA5}">
                      <a16:colId xmlns:a16="http://schemas.microsoft.com/office/drawing/2014/main" val="20005"/>
                    </a:ext>
                  </a:extLst>
                </a:gridCol>
                <a:gridCol w="2076920">
                  <a:extLst>
                    <a:ext uri="{9D8B030D-6E8A-4147-A177-3AD203B41FA5}">
                      <a16:colId xmlns:a16="http://schemas.microsoft.com/office/drawing/2014/main" val="20006"/>
                    </a:ext>
                  </a:extLst>
                </a:gridCol>
              </a:tblGrid>
              <a:tr h="1369717">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Yếu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endParaRPr lang="vi-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Địa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endParaRPr lang="vi-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Khí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hậu</a:t>
                      </a:r>
                      <a:endParaRPr lang="vi-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a:t>
                      </a:r>
                      <a:endParaRPr lang="vi-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Biển</a:t>
                      </a:r>
                      <a:endParaRPr lang="vi-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endParaRPr lang="vi-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Khoáng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endParaRPr lang="vi-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845667">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endParaRPr lang="vi-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821308">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endParaRPr lang="en-US" sz="2800" dirty="0">
                        <a:solidFill>
                          <a:schemeClr val="tx1"/>
                        </a:solidFill>
                        <a:latin typeface="Times New Roman" panose="02020603050405020304" pitchFamily="18" charset="0"/>
                        <a:cs typeface="Times New Roman" panose="02020603050405020304" pitchFamily="18" charset="0"/>
                      </a:endParaRPr>
                    </a:p>
                    <a:p>
                      <a:pPr algn="l"/>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lợi</a:t>
                      </a:r>
                      <a:r>
                        <a:rPr lang="en-US" sz="2800" dirty="0">
                          <a:solidFill>
                            <a:schemeClr val="tx1"/>
                          </a:solidFill>
                          <a:latin typeface="Times New Roman" panose="02020603050405020304" pitchFamily="18" charset="0"/>
                          <a:cs typeface="Times New Roman" panose="02020603050405020304" pitchFamily="18" charset="0"/>
                        </a:rPr>
                        <a:t>:</a:t>
                      </a:r>
                    </a:p>
                    <a:p>
                      <a:pPr algn="l"/>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21308">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khăn</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a:p>
                      <a:pPr algn="l"/>
                      <a:endParaRPr lang="vi-VN"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34905" y="1308295"/>
            <a:ext cx="10607040" cy="5331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300"/>
              </a:lnSpc>
            </a:pPr>
            <a:r>
              <a:rPr lang="vi-VN" sz="3200" dirty="0">
                <a:solidFill>
                  <a:schemeClr val="tx1"/>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391885" y="114657"/>
            <a:ext cx="11364686" cy="5055230"/>
          </a:xfrm>
          <a:prstGeom prst="rect">
            <a:avLst/>
          </a:prstGeom>
        </p:spPr>
        <p:txBody>
          <a:bodyPr wrap="square">
            <a:spAutoFit/>
          </a:bodyPr>
          <a:lstStyle/>
          <a:p>
            <a:pPr>
              <a:lnSpc>
                <a:spcPts val="4300"/>
              </a:lnSpc>
            </a:pPr>
            <a:r>
              <a:rPr lang="en-US" sz="2800" b="1" dirty="0" smtClean="0">
                <a:latin typeface="Times New Roman" panose="02020603050405020304" pitchFamily="18" charset="0"/>
                <a:cs typeface="Times New Roman" panose="02020603050405020304" pitchFamily="18" charset="0"/>
              </a:rPr>
              <a:t>a. </a:t>
            </a:r>
            <a:r>
              <a:rPr lang="en-US" sz="2800" b="1" dirty="0" err="1" smtClean="0">
                <a:latin typeface="Times New Roman" panose="02020603050405020304" pitchFamily="18" charset="0"/>
                <a:cs typeface="Times New Roman" panose="02020603050405020304" pitchFamily="18" charset="0"/>
              </a:rPr>
              <a:t>Địa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đất</a:t>
            </a:r>
            <a:r>
              <a:rPr lang="en-US" sz="2800" b="1" dirty="0" smtClean="0">
                <a:latin typeface="Times New Roman" panose="02020603050405020304" pitchFamily="18" charset="0"/>
                <a:cs typeface="Times New Roman" panose="02020603050405020304" pitchFamily="18" charset="0"/>
              </a:rPr>
              <a:t>:</a:t>
            </a:r>
          </a:p>
          <a:p>
            <a:pPr>
              <a:lnSpc>
                <a:spcPts val="4300"/>
              </a:lnSpc>
            </a:pPr>
            <a:r>
              <a:rPr lang="vi-VN" sz="2800" dirty="0" smtClean="0">
                <a:latin typeface="Times New Roman" panose="02020603050405020304" pitchFamily="18" charset="0"/>
                <a:cs typeface="Times New Roman" panose="02020603050405020304" pitchFamily="18" charset="0"/>
              </a:rPr>
              <a:t>Địa </a:t>
            </a:r>
            <a:r>
              <a:rPr lang="vi-VN" sz="2800" dirty="0">
                <a:latin typeface="Times New Roman" panose="02020603050405020304" pitchFamily="18" charset="0"/>
                <a:cs typeface="Times New Roman" panose="02020603050405020304" pitchFamily="18" charset="0"/>
              </a:rPr>
              <a:t>hình đa dạng, gồm: </a:t>
            </a:r>
          </a:p>
          <a:p>
            <a:pPr>
              <a:lnSpc>
                <a:spcPts val="43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Đồi </a:t>
            </a:r>
            <a:r>
              <a:rPr lang="vi-VN" sz="2800" dirty="0">
                <a:latin typeface="Times New Roman" panose="02020603050405020304" pitchFamily="18" charset="0"/>
                <a:cs typeface="Times New Roman" panose="02020603050405020304" pitchFamily="18" charset="0"/>
              </a:rPr>
              <a:t>núi chiếm diện tích </a:t>
            </a:r>
            <a:r>
              <a:rPr lang="vi-VN" sz="2800" dirty="0" smtClean="0">
                <a:latin typeface="Times New Roman" panose="02020603050405020304" pitchFamily="18" charset="0"/>
                <a:cs typeface="Times New Roman" panose="02020603050405020304" pitchFamily="18" charset="0"/>
              </a:rPr>
              <a:t>lớn</a:t>
            </a:r>
            <a:r>
              <a:rPr lang="en-US" sz="2800" dirty="0" smtClean="0">
                <a:latin typeface="Times New Roman" panose="02020603050405020304" pitchFamily="18" charset="0"/>
                <a:cs typeface="Times New Roman" panose="02020603050405020304" pitchFamily="18" charset="0"/>
              </a:rPr>
              <a:t> (ĐNA </a:t>
            </a:r>
            <a:r>
              <a:rPr lang="en-US" sz="2800" dirty="0" err="1" smtClean="0">
                <a:latin typeface="Times New Roman" panose="02020603050405020304" pitchFamily="18" charset="0"/>
                <a:cs typeface="Times New Roman" panose="02020603050405020304" pitchFamily="18" charset="0"/>
              </a:rPr>
              <a:t>lục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địa</a:t>
            </a:r>
            <a:r>
              <a:rPr lang="en-US" sz="2800" dirty="0" smtClean="0">
                <a:latin typeface="Times New Roman" panose="02020603050405020304" pitchFamily="18" charset="0"/>
                <a:cs typeface="Times New Roman" panose="02020603050405020304" pitchFamily="18" charset="0"/>
              </a:rPr>
              <a:t>, ĐNA </a:t>
            </a:r>
            <a:r>
              <a:rPr lang="en-US" sz="2800" dirty="0" err="1" smtClean="0">
                <a:latin typeface="Times New Roman" panose="02020603050405020304" pitchFamily="18" charset="0"/>
                <a:cs typeface="Times New Roman" panose="02020603050405020304" pitchFamily="18" charset="0"/>
              </a:rPr>
              <a:t>biển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đảo</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Đất</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feralit</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chủ</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yếu</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smtClean="0">
              <a:latin typeface="Times New Roman" panose="02020603050405020304" pitchFamily="18" charset="0"/>
              <a:cs typeface="Times New Roman" panose="02020603050405020304" pitchFamily="18" charset="0"/>
            </a:endParaRPr>
          </a:p>
          <a:p>
            <a:pPr>
              <a:lnSpc>
                <a:spcPts val="4300"/>
              </a:lnSpc>
            </a:pPr>
            <a:r>
              <a:rPr lang="vi-VN"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Đồng </a:t>
            </a:r>
            <a:r>
              <a:rPr lang="vi-VN" sz="2800" dirty="0">
                <a:latin typeface="Times New Roman" panose="02020603050405020304" pitchFamily="18" charset="0"/>
                <a:cs typeface="Times New Roman" panose="02020603050405020304" pitchFamily="18" charset="0"/>
              </a:rPr>
              <a:t>bằng: </a:t>
            </a:r>
            <a:r>
              <a:rPr lang="vi-VN" sz="2800" dirty="0" smtClean="0">
                <a:latin typeface="Times New Roman" panose="02020603050405020304" pitchFamily="18" charset="0"/>
                <a:cs typeface="Times New Roman" panose="02020603050405020304" pitchFamily="18" charset="0"/>
              </a:rPr>
              <a:t>đồng </a:t>
            </a:r>
            <a:r>
              <a:rPr lang="vi-VN" sz="2800" dirty="0">
                <a:latin typeface="Times New Roman" panose="02020603050405020304" pitchFamily="18" charset="0"/>
                <a:cs typeface="Times New Roman" panose="02020603050405020304" pitchFamily="18" charset="0"/>
              </a:rPr>
              <a:t>bằng châu </a:t>
            </a:r>
            <a:r>
              <a:rPr lang="vi-VN" sz="2800" dirty="0" smtClean="0">
                <a:latin typeface="Times New Roman" panose="02020603050405020304" pitchFamily="18" charset="0"/>
                <a:cs typeface="Times New Roman" panose="02020603050405020304" pitchFamily="18" charset="0"/>
              </a:rPr>
              <a:t>thổ</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ĐNA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latin typeface="Times New Roman" panose="02020603050405020304" pitchFamily="18" charset="0"/>
                <a:cs typeface="Times New Roman" panose="02020603050405020304" pitchFamily="18" charset="0"/>
              </a:rPr>
              <a:t>đất </a:t>
            </a:r>
            <a:r>
              <a:rPr lang="vi-VN" sz="2800" dirty="0">
                <a:latin typeface="Times New Roman" panose="02020603050405020304" pitchFamily="18" charset="0"/>
                <a:cs typeface="Times New Roman" panose="02020603050405020304" pitchFamily="18" charset="0"/>
              </a:rPr>
              <a:t>phù sa màu </a:t>
            </a:r>
            <a:r>
              <a:rPr lang="vi-VN" sz="2800" dirty="0" smtClean="0">
                <a:latin typeface="Times New Roman" panose="02020603050405020304" pitchFamily="18" charset="0"/>
                <a:cs typeface="Times New Roman" panose="02020603050405020304" pitchFamily="18" charset="0"/>
              </a:rPr>
              <a:t>mỡ</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đồng </a:t>
            </a:r>
            <a:r>
              <a:rPr lang="vi-VN" sz="2800" dirty="0">
                <a:latin typeface="Times New Roman" panose="02020603050405020304" pitchFamily="18" charset="0"/>
                <a:cs typeface="Times New Roman" panose="02020603050405020304" pitchFamily="18" charset="0"/>
              </a:rPr>
              <a:t>bằng ven </a:t>
            </a:r>
            <a:r>
              <a:rPr lang="vi-VN" sz="2800" dirty="0" smtClean="0">
                <a:latin typeface="Times New Roman" panose="02020603050405020304" pitchFamily="18" charset="0"/>
                <a:cs typeface="Times New Roman" panose="02020603050405020304" pitchFamily="18" charset="0"/>
              </a:rPr>
              <a:t>biển</a:t>
            </a:r>
            <a:r>
              <a:rPr lang="en-US"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đất</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cát</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pha</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vi-VN" sz="2800" dirty="0">
              <a:latin typeface="Times New Roman" panose="02020603050405020304" pitchFamily="18" charset="0"/>
              <a:cs typeface="Times New Roman" panose="02020603050405020304" pitchFamily="18" charset="0"/>
            </a:endParaRPr>
          </a:p>
          <a:p>
            <a:pPr>
              <a:lnSpc>
                <a:spcPts val="4300"/>
              </a:lnSpc>
            </a:pPr>
            <a:r>
              <a:rPr lang="vi-VN"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B</a:t>
            </a:r>
            <a:r>
              <a:rPr lang="vi-VN" sz="2800" dirty="0" smtClean="0">
                <a:latin typeface="Times New Roman" panose="02020603050405020304" pitchFamily="18" charset="0"/>
                <a:cs typeface="Times New Roman" panose="02020603050405020304" pitchFamily="18" charset="0"/>
              </a:rPr>
              <a:t>ờ </a:t>
            </a:r>
            <a:r>
              <a:rPr lang="vi-VN" sz="2800" dirty="0">
                <a:latin typeface="Times New Roman" panose="02020603050405020304" pitchFamily="18" charset="0"/>
                <a:cs typeface="Times New Roman" panose="02020603050405020304" pitchFamily="18" charset="0"/>
              </a:rPr>
              <a:t>biển </a:t>
            </a:r>
            <a:r>
              <a:rPr lang="vi-VN" sz="2800" dirty="0" smtClean="0">
                <a:latin typeface="Times New Roman" panose="02020603050405020304" pitchFamily="18" charset="0"/>
                <a:cs typeface="Times New Roman" panose="02020603050405020304" pitchFamily="18" charset="0"/>
              </a:rPr>
              <a:t>đa dạng</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vũng</a:t>
            </a:r>
            <a:r>
              <a:rPr lang="vi-VN" sz="2800" dirty="0">
                <a:latin typeface="Times New Roman" panose="02020603050405020304" pitchFamily="18" charset="0"/>
                <a:cs typeface="Times New Roman" panose="02020603050405020304" pitchFamily="18" charset="0"/>
              </a:rPr>
              <a:t>, vịnh, đầm, phả, bãi cát</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a:lnSpc>
                <a:spcPts val="43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lợi</a:t>
            </a:r>
            <a:r>
              <a:rPr lang="en-US" sz="2800" dirty="0" smtClean="0">
                <a:latin typeface="Times New Roman" panose="02020603050405020304" pitchFamily="18" charset="0"/>
                <a:cs typeface="Times New Roman" panose="02020603050405020304" pitchFamily="18" charset="0"/>
              </a:rPr>
              <a:t>:</a:t>
            </a:r>
          </a:p>
          <a:p>
            <a:pPr>
              <a:lnSpc>
                <a:spcPts val="43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khăn</a:t>
            </a:r>
            <a:r>
              <a:rPr lang="en-US"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ùng núi Đông Bắc có vị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99" y="811758"/>
            <a:ext cx="5060859" cy="25410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o nguyên Mộc Châu Sơn La năm 2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99" y="3771763"/>
            <a:ext cx="5060859" cy="2489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át triển cánh đồng lớn Đồng bằng sông Cửu Long - Bài 1: Nhiều kỳ vọng |  baotintuc.v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4903" y="811758"/>
            <a:ext cx="4218123" cy="24800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iến ra biển - Đánh thức tiềm năng còn ngủ quên nơi đại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4902" y="3757012"/>
            <a:ext cx="4218123" cy="2504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44445" y="131185"/>
            <a:ext cx="1957842"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ĐỊA HÌNH</a:t>
            </a:r>
            <a:endParaRPr lang="en-US" sz="2800" b="1" dirty="0">
              <a:latin typeface="Arial" panose="020B0604020202020204" pitchFamily="34" charset="0"/>
              <a:cs typeface="Arial" panose="020B0604020202020204" pitchFamily="34" charset="0"/>
            </a:endParaRPr>
          </a:p>
        </p:txBody>
      </p:sp>
      <p:sp>
        <p:nvSpPr>
          <p:cNvPr id="14" name="TextBox 13"/>
          <p:cNvSpPr txBox="1"/>
          <p:nvPr/>
        </p:nvSpPr>
        <p:spPr>
          <a:xfrm>
            <a:off x="2466113" y="3352800"/>
            <a:ext cx="1095692" cy="369332"/>
          </a:xfrm>
          <a:prstGeom prst="rect">
            <a:avLst/>
          </a:prstGeom>
          <a:noFill/>
        </p:spPr>
        <p:txBody>
          <a:bodyPr wrap="square" rtlCol="0">
            <a:spAutoFit/>
          </a:bodyPr>
          <a:lstStyle/>
          <a:p>
            <a:r>
              <a:rPr lang="en-US" b="1" dirty="0" err="1" smtClean="0">
                <a:latin typeface="Arial" panose="020B0604020202020204" pitchFamily="34" charset="0"/>
                <a:cs typeface="Arial" panose="020B0604020202020204" pitchFamily="34" charset="0"/>
              </a:rPr>
              <a:t>Núi</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cao</a:t>
            </a:r>
            <a:endParaRPr lang="en-US" b="1" dirty="0">
              <a:latin typeface="Arial" panose="020B0604020202020204" pitchFamily="34" charset="0"/>
              <a:cs typeface="Arial" panose="020B0604020202020204" pitchFamily="34" charset="0"/>
            </a:endParaRPr>
          </a:p>
        </p:txBody>
      </p:sp>
      <p:sp>
        <p:nvSpPr>
          <p:cNvPr id="15" name="TextBox 14"/>
          <p:cNvSpPr txBox="1"/>
          <p:nvPr/>
        </p:nvSpPr>
        <p:spPr>
          <a:xfrm>
            <a:off x="2396445" y="6349546"/>
            <a:ext cx="1731418"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Cao </a:t>
            </a:r>
            <a:r>
              <a:rPr lang="en-US" b="1" dirty="0" err="1" smtClean="0">
                <a:latin typeface="Arial" panose="020B0604020202020204" pitchFamily="34" charset="0"/>
                <a:cs typeface="Arial" panose="020B0604020202020204" pitchFamily="34" charset="0"/>
              </a:rPr>
              <a:t>nguyên</a:t>
            </a:r>
            <a:endParaRPr lang="en-US" b="1" dirty="0">
              <a:latin typeface="Arial" panose="020B0604020202020204" pitchFamily="34" charset="0"/>
              <a:cs typeface="Arial" panose="020B0604020202020204" pitchFamily="34" charset="0"/>
            </a:endParaRPr>
          </a:p>
        </p:txBody>
      </p:sp>
      <p:sp>
        <p:nvSpPr>
          <p:cNvPr id="16" name="TextBox 15"/>
          <p:cNvSpPr txBox="1"/>
          <p:nvPr/>
        </p:nvSpPr>
        <p:spPr>
          <a:xfrm>
            <a:off x="8727576" y="6394447"/>
            <a:ext cx="1731418" cy="369332"/>
          </a:xfrm>
          <a:prstGeom prst="rect">
            <a:avLst/>
          </a:prstGeom>
          <a:noFill/>
        </p:spPr>
        <p:txBody>
          <a:bodyPr wrap="square" rtlCol="0">
            <a:spAutoFit/>
          </a:bodyPr>
          <a:lstStyle/>
          <a:p>
            <a:r>
              <a:rPr lang="en-US" b="1" dirty="0" err="1" smtClean="0">
                <a:latin typeface="Arial" panose="020B0604020202020204" pitchFamily="34" charset="0"/>
                <a:cs typeface="Arial" panose="020B0604020202020204" pitchFamily="34" charset="0"/>
              </a:rPr>
              <a:t>Ven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biển</a:t>
            </a:r>
            <a:endParaRPr lang="en-US" b="1" dirty="0">
              <a:latin typeface="Arial" panose="020B0604020202020204" pitchFamily="34" charset="0"/>
              <a:cs typeface="Arial" panose="020B0604020202020204" pitchFamily="34" charset="0"/>
            </a:endParaRPr>
          </a:p>
        </p:txBody>
      </p:sp>
      <p:sp>
        <p:nvSpPr>
          <p:cNvPr id="17" name="TextBox 16"/>
          <p:cNvSpPr txBox="1"/>
          <p:nvPr/>
        </p:nvSpPr>
        <p:spPr>
          <a:xfrm>
            <a:off x="8483736" y="3346447"/>
            <a:ext cx="1731418" cy="369332"/>
          </a:xfrm>
          <a:prstGeom prst="rect">
            <a:avLst/>
          </a:prstGeom>
          <a:noFill/>
        </p:spPr>
        <p:txBody>
          <a:bodyPr wrap="square" rtlCol="0">
            <a:spAutoFit/>
          </a:bodyPr>
          <a:lstStyle/>
          <a:p>
            <a:r>
              <a:rPr lang="en-US" b="1" dirty="0" err="1" smtClean="0">
                <a:latin typeface="Arial" panose="020B0604020202020204" pitchFamily="34" charset="0"/>
                <a:cs typeface="Arial" panose="020B0604020202020204" pitchFamily="34" charset="0"/>
              </a:rPr>
              <a:t>Đồng</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bằng</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53" y="3211334"/>
            <a:ext cx="3403146" cy="25928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8933" y="1223017"/>
            <a:ext cx="3601433" cy="291528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663" y="182880"/>
            <a:ext cx="4406537" cy="2832020"/>
          </a:xfrm>
          <a:prstGeom prst="rect">
            <a:avLst/>
          </a:prstGeom>
        </p:spPr>
      </p:pic>
      <p:sp>
        <p:nvSpPr>
          <p:cNvPr id="11" name="Rectangle 10"/>
          <p:cNvSpPr/>
          <p:nvPr/>
        </p:nvSpPr>
        <p:spPr>
          <a:xfrm>
            <a:off x="4545577" y="4215382"/>
            <a:ext cx="2028430" cy="584775"/>
          </a:xfrm>
          <a:prstGeom prst="rect">
            <a:avLst/>
          </a:prstGeom>
          <a:noFill/>
          <a:ln>
            <a:noFill/>
          </a:ln>
        </p:spPr>
        <p:txBody>
          <a:bodyPr wrap="square">
            <a:spAutoFit/>
          </a:bodyPr>
          <a:lstStyle/>
          <a:p>
            <a:r>
              <a:rPr lang="vi-VN" sz="3200" dirty="0">
                <a:latin typeface="Times New Roman" panose="02020603050405020304" pitchFamily="18" charset="0"/>
                <a:cs typeface="Times New Roman" panose="02020603050405020304" pitchFamily="18" charset="0"/>
              </a:rPr>
              <a:t>Đất phù sa</a:t>
            </a:r>
          </a:p>
        </p:txBody>
      </p:sp>
      <p:sp>
        <p:nvSpPr>
          <p:cNvPr id="12" name="Rectangle 11"/>
          <p:cNvSpPr/>
          <p:nvPr/>
        </p:nvSpPr>
        <p:spPr>
          <a:xfrm>
            <a:off x="694131" y="5804204"/>
            <a:ext cx="2028430" cy="584775"/>
          </a:xfrm>
          <a:prstGeom prst="rect">
            <a:avLst/>
          </a:prstGeom>
          <a:noFill/>
          <a:ln>
            <a:noFill/>
          </a:ln>
        </p:spPr>
        <p:txBody>
          <a:bodyPr wrap="square">
            <a:spAutoFit/>
          </a:bodyPr>
          <a:lstStyle/>
          <a:p>
            <a:r>
              <a:rPr lang="vi-VN" sz="3200" dirty="0">
                <a:latin typeface="Times New Roman" panose="02020603050405020304" pitchFamily="18" charset="0"/>
                <a:cs typeface="Times New Roman" panose="02020603050405020304" pitchFamily="18" charset="0"/>
              </a:rPr>
              <a:t>Đất </a:t>
            </a:r>
            <a:r>
              <a:rPr lang="en-US" sz="3200" dirty="0" err="1" smtClean="0">
                <a:latin typeface="Times New Roman" panose="02020603050405020304" pitchFamily="18" charset="0"/>
                <a:cs typeface="Times New Roman" panose="02020603050405020304" pitchFamily="18" charset="0"/>
              </a:rPr>
              <a:t>feralit</a:t>
            </a:r>
            <a:endParaRPr lang="vi-VN" sz="3200" dirty="0">
              <a:latin typeface="Times New Roman" panose="02020603050405020304" pitchFamily="18" charset="0"/>
              <a:cs typeface="Times New Roman" panose="02020603050405020304" pitchFamily="18" charset="0"/>
            </a:endParaRPr>
          </a:p>
        </p:txBody>
      </p:sp>
      <p:sp>
        <p:nvSpPr>
          <p:cNvPr id="13" name="Rectangle 12"/>
          <p:cNvSpPr/>
          <p:nvPr/>
        </p:nvSpPr>
        <p:spPr>
          <a:xfrm>
            <a:off x="9097902" y="3095838"/>
            <a:ext cx="2028430" cy="584775"/>
          </a:xfrm>
          <a:prstGeom prst="rect">
            <a:avLst/>
          </a:prstGeom>
          <a:noFill/>
          <a:ln>
            <a:noFill/>
          </a:ln>
        </p:spPr>
        <p:txBody>
          <a:bodyPr wrap="square">
            <a:spAutoFit/>
          </a:bodyPr>
          <a:lstStyle/>
          <a:p>
            <a:r>
              <a:rPr lang="vi-VN" sz="3200" dirty="0">
                <a:latin typeface="Times New Roman" panose="02020603050405020304" pitchFamily="18" charset="0"/>
                <a:cs typeface="Times New Roman" panose="02020603050405020304" pitchFamily="18" charset="0"/>
              </a:rPr>
              <a:t>Đất </a:t>
            </a:r>
            <a:r>
              <a:rPr lang="en-US" sz="3200" dirty="0" err="1" smtClean="0">
                <a:latin typeface="Times New Roman" panose="02020603050405020304" pitchFamily="18" charset="0"/>
                <a:cs typeface="Times New Roman" panose="02020603050405020304" pitchFamily="18" charset="0"/>
              </a:rPr>
              <a:t>cát</a:t>
            </a:r>
            <a:endParaRPr lang="vi-VN" sz="3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93473" y="113768"/>
            <a:ext cx="1957842"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ĐẤT </a:t>
            </a:r>
            <a:endParaRPr lang="en-US" sz="2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ý thuyết Địa Lí 8 Bài 20: Khí hậu và cảnh quan trên Trái Đất hay, chi t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934" y="809126"/>
            <a:ext cx="7089957" cy="55605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93473" y="113768"/>
            <a:ext cx="1957842"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b. </a:t>
            </a:r>
            <a:r>
              <a:rPr lang="en-US" sz="2800" b="1" dirty="0" err="1" smtClean="0">
                <a:latin typeface="Arial" panose="020B0604020202020204" pitchFamily="34" charset="0"/>
                <a:cs typeface="Arial" panose="020B0604020202020204" pitchFamily="34" charset="0"/>
              </a:rPr>
              <a:t>Khí</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hậu</a:t>
            </a:r>
            <a:endParaRPr lang="en-US" sz="2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4766" y="306079"/>
            <a:ext cx="11277600" cy="3416320"/>
          </a:xfrm>
          <a:prstGeom prst="rect">
            <a:avLst/>
          </a:prstGeom>
        </p:spPr>
        <p:txBody>
          <a:bodyPr wrap="square">
            <a:spAutoFit/>
          </a:bodyPr>
          <a:lstStyle/>
          <a:p>
            <a:r>
              <a:rPr lang="en-US" sz="2400" b="1" dirty="0" smtClean="0">
                <a:latin typeface="Arial" panose="020B0604020202020204" pitchFamily="34" charset="0"/>
                <a:cs typeface="Arial" panose="020B0604020202020204" pitchFamily="34" charset="0"/>
              </a:rPr>
              <a:t>b. </a:t>
            </a:r>
            <a:r>
              <a:rPr lang="vi-VN" sz="2400" b="1" dirty="0" smtClean="0">
                <a:latin typeface="Arial" panose="020B0604020202020204" pitchFamily="34" charset="0"/>
                <a:cs typeface="Arial" panose="020B0604020202020204" pitchFamily="34" charset="0"/>
              </a:rPr>
              <a:t>Khí </a:t>
            </a:r>
            <a:r>
              <a:rPr lang="vi-VN" sz="2400" b="1" dirty="0" smtClean="0">
                <a:latin typeface="Arial" panose="020B0604020202020204" pitchFamily="34" charset="0"/>
                <a:cs typeface="Arial" panose="020B0604020202020204" pitchFamily="34" charset="0"/>
              </a:rPr>
              <a:t>hậu</a:t>
            </a:r>
            <a:r>
              <a:rPr lang="en-US" sz="2400" b="1" dirty="0" smtClean="0">
                <a:latin typeface="Arial" panose="020B0604020202020204" pitchFamily="34" charset="0"/>
                <a:cs typeface="Arial" panose="020B0604020202020204" pitchFamily="34" charset="0"/>
              </a:rPr>
              <a:t>:</a:t>
            </a:r>
            <a:endParaRPr lang="en-US" sz="2400" b="1" dirty="0" smtClean="0">
              <a:latin typeface="Arial" panose="020B0604020202020204" pitchFamily="34" charset="0"/>
              <a:cs typeface="Arial" panose="020B0604020202020204" pitchFamily="34" charset="0"/>
            </a:endParaRPr>
          </a:p>
          <a:p>
            <a:r>
              <a:rPr lang="vi-VN"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P</a:t>
            </a:r>
            <a:r>
              <a:rPr lang="vi-VN" sz="2400" dirty="0" smtClean="0">
                <a:latin typeface="Arial" panose="020B0604020202020204" pitchFamily="34" charset="0"/>
                <a:cs typeface="Arial" panose="020B0604020202020204" pitchFamily="34" charset="0"/>
              </a:rPr>
              <a:t>hân </a:t>
            </a:r>
            <a:r>
              <a:rPr lang="vi-VN" sz="2400" dirty="0">
                <a:latin typeface="Arial" panose="020B0604020202020204" pitchFamily="34" charset="0"/>
                <a:cs typeface="Arial" panose="020B0604020202020204" pitchFamily="34" charset="0"/>
              </a:rPr>
              <a:t>hóa đa </a:t>
            </a:r>
            <a:r>
              <a:rPr lang="vi-VN" sz="2400" dirty="0" smtClean="0">
                <a:latin typeface="Arial" panose="020B0604020202020204" pitchFamily="34" charset="0"/>
                <a:cs typeface="Arial" panose="020B0604020202020204" pitchFamily="34" charset="0"/>
              </a:rPr>
              <a:t>dạng: </a:t>
            </a:r>
            <a:r>
              <a:rPr lang="vi-VN" sz="2400" dirty="0">
                <a:latin typeface="Arial" panose="020B0604020202020204" pitchFamily="34" charset="0"/>
                <a:cs typeface="Arial" panose="020B0604020202020204" pitchFamily="34" charset="0"/>
              </a:rPr>
              <a:t>Cận nhiệt, nhiệt đới gió mùa, cận xích đạo, xích </a:t>
            </a:r>
            <a:r>
              <a:rPr lang="vi-VN" sz="2400" dirty="0" smtClean="0">
                <a:latin typeface="Arial" panose="020B0604020202020204" pitchFamily="34" charset="0"/>
                <a:cs typeface="Arial" panose="020B0604020202020204" pitchFamily="34" charset="0"/>
              </a:rPr>
              <a:t>đạo</a:t>
            </a:r>
            <a:r>
              <a:rPr lang="en-US"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Vùng</a:t>
            </a:r>
            <a:r>
              <a:rPr lang="en-US" sz="2400" dirty="0" smtClean="0">
                <a:latin typeface="Arial" panose="020B0604020202020204" pitchFamily="34" charset="0"/>
                <a:cs typeface="Arial" panose="020B0604020202020204" pitchFamily="34" charset="0"/>
              </a:rPr>
              <a:t> n</a:t>
            </a:r>
            <a:r>
              <a:rPr lang="vi-VN" sz="2400" dirty="0" smtClean="0">
                <a:latin typeface="Arial" panose="020B0604020202020204" pitchFamily="34" charset="0"/>
                <a:cs typeface="Arial" panose="020B0604020202020204" pitchFamily="34" charset="0"/>
              </a:rPr>
              <a:t>úi </a:t>
            </a:r>
            <a:r>
              <a:rPr lang="vi-VN" sz="2400" dirty="0">
                <a:latin typeface="Arial" panose="020B0604020202020204" pitchFamily="34" charset="0"/>
                <a:cs typeface="Arial" panose="020B0604020202020204" pitchFamily="34" charset="0"/>
              </a:rPr>
              <a:t>cao có khí hậu cận nhiệt và ôn đới (phía bắc Mi-an-ma và Việt Nam có mùa đông lạnh).</a:t>
            </a:r>
          </a:p>
          <a:p>
            <a:r>
              <a:rPr lang="vi-VN" sz="2400" dirty="0" smtClean="0">
                <a:latin typeface="Arial" panose="020B0604020202020204" pitchFamily="34" charset="0"/>
                <a:cs typeface="Arial" panose="020B0604020202020204" pitchFamily="34" charset="0"/>
              </a:rPr>
              <a:t>- Nhiệt </a:t>
            </a:r>
            <a:r>
              <a:rPr lang="vi-VN" sz="2400" dirty="0">
                <a:latin typeface="Arial" panose="020B0604020202020204" pitchFamily="34" charset="0"/>
                <a:cs typeface="Arial" panose="020B0604020202020204" pitchFamily="34" charset="0"/>
              </a:rPr>
              <a:t>độ TB năm cao, lượng mưa và độ ẩm lớn</a:t>
            </a:r>
            <a:r>
              <a:rPr lang="vi-VN"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r>
              <a:rPr lang="vi-VN" sz="2400" b="1" dirty="0">
                <a:latin typeface="Arial" panose="020B0604020202020204" pitchFamily="34" charset="0"/>
                <a:cs typeface="Arial" panose="020B0604020202020204" pitchFamily="34" charset="0"/>
              </a:rPr>
              <a:t>- Ảnh hưởng</a:t>
            </a:r>
            <a:endParaRPr lang="vi-VN" sz="2400" dirty="0">
              <a:latin typeface="Arial" panose="020B0604020202020204" pitchFamily="34" charset="0"/>
              <a:cs typeface="Arial" panose="020B0604020202020204" pitchFamily="34" charset="0"/>
            </a:endParaRPr>
          </a:p>
          <a:p>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a:t>
            </a:r>
            <a:r>
              <a:rPr lang="vi-VN" sz="2400" dirty="0" smtClean="0">
                <a:latin typeface="Arial" panose="020B0604020202020204" pitchFamily="34" charset="0"/>
                <a:cs typeface="Arial" panose="020B0604020202020204" pitchFamily="34" charset="0"/>
              </a:rPr>
              <a:t>huận </a:t>
            </a:r>
            <a:r>
              <a:rPr lang="vi-VN" sz="2400" dirty="0">
                <a:latin typeface="Arial" panose="020B0604020202020204" pitchFamily="34" charset="0"/>
                <a:cs typeface="Arial" panose="020B0604020202020204" pitchFamily="34" charset="0"/>
              </a:rPr>
              <a:t>lợi </a:t>
            </a:r>
            <a:r>
              <a:rPr lang="vi-VN" sz="2400" dirty="0" smtClean="0">
                <a:latin typeface="Arial" panose="020B0604020202020204" pitchFamily="34" charset="0"/>
                <a:cs typeface="Arial" panose="020B0604020202020204" pitchFamily="34" charset="0"/>
              </a:rPr>
              <a:t>phát </a:t>
            </a:r>
            <a:r>
              <a:rPr lang="vi-VN" sz="2400" dirty="0">
                <a:latin typeface="Arial" panose="020B0604020202020204" pitchFamily="34" charset="0"/>
                <a:cs typeface="Arial" panose="020B0604020202020204" pitchFamily="34" charset="0"/>
              </a:rPr>
              <a:t>triển nền nông nghiệp nhiệt đới, đa dạng sản phẩm; tạo điều kiện cho rừng nhiệt đới phát triển quanh năm.</a:t>
            </a:r>
          </a:p>
          <a:p>
            <a:r>
              <a:rPr lang="vi-VN"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T</a:t>
            </a:r>
            <a:r>
              <a:rPr lang="vi-VN" sz="2400" dirty="0" smtClean="0">
                <a:latin typeface="Arial" panose="020B0604020202020204" pitchFamily="34" charset="0"/>
                <a:cs typeface="Arial" panose="020B0604020202020204" pitchFamily="34" charset="0"/>
              </a:rPr>
              <a:t>hiên </a:t>
            </a:r>
            <a:r>
              <a:rPr lang="vi-VN" sz="2400" dirty="0">
                <a:latin typeface="Arial" panose="020B0604020202020204" pitchFamily="34" charset="0"/>
                <a:cs typeface="Arial" panose="020B0604020202020204" pitchFamily="34" charset="0"/>
              </a:rPr>
              <a:t>tai như: bão, lũ lụt, hạn hán</a:t>
            </a:r>
            <a:r>
              <a:rPr lang="vi-VN" sz="2400" dirty="0" smtClean="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334054" y="4086225"/>
            <a:ext cx="7953375" cy="2771775"/>
          </a:xfrm>
          <a:prstGeom prst="rect">
            <a:avLst/>
          </a:prstGeom>
        </p:spPr>
      </p:pic>
      <p:pic>
        <p:nvPicPr>
          <p:cNvPr id="12" name="Picture 11">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7660" y="4086225"/>
            <a:ext cx="3628877" cy="22449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 calcmode="lin" valueType="num">
                                      <p:cBhvr additive="base">
                                        <p:cTn id="3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 calcmode="lin" valueType="num">
                                      <p:cBhvr additive="base">
                                        <p:cTn id="37"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9669"/>
            <a:ext cx="5712823" cy="667076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054" y="69668"/>
            <a:ext cx="6282945" cy="6670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ông Mekong - Người Kể Sử - Lịch sử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4764"/>
            <a:ext cx="4197531" cy="62832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ầu Mỹ Thuận – Cây cầu đẹp nhất tỉnh Vĩnh 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7" y="3866606"/>
            <a:ext cx="3769224" cy="290185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Đập thủy điện thượng nguồn sông Mekong: Những quả bom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787" y="566055"/>
            <a:ext cx="3810000" cy="322217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o-tonle-sap-ivivu-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0043" y="574763"/>
            <a:ext cx="3902620" cy="321346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ồ Hoàn Kiếm - Bồi Hồi Vẻ Đẹp Cổ Kính Giữa Lòng Hà Nộ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0043" y="3962400"/>
            <a:ext cx="3902620" cy="28060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3473" y="113768"/>
            <a:ext cx="2663236"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a:t>
            </a:r>
            <a:r>
              <a:rPr lang="en-US" sz="2800" b="1" dirty="0" smtClean="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a:t>
            </a:r>
            <a:r>
              <a:rPr lang="en-US" sz="2800" b="1" dirty="0" err="1" smtClean="0">
                <a:latin typeface="Arial" panose="020B0604020202020204" pitchFamily="34" charset="0"/>
                <a:cs typeface="Arial" panose="020B0604020202020204" pitchFamily="34" charset="0"/>
              </a:rPr>
              <a:t>ông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hồ</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16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par>
                                <p:cTn id="11" presetID="16" presetClass="entr" presetSubtype="21"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barn(inVertical)">
                                      <p:cBhvr>
                                        <p:cTn id="13" dur="500"/>
                                        <p:tgtEl>
                                          <p:spTgt spid="4102"/>
                                        </p:tgtEl>
                                      </p:cBhvr>
                                    </p:animEffect>
                                  </p:childTnLst>
                                </p:cTn>
                              </p:par>
                              <p:par>
                                <p:cTn id="14" presetID="16" presetClass="entr" presetSubtype="21" fill="hold" nodeType="withEffect">
                                  <p:stCondLst>
                                    <p:cond delay="0"/>
                                  </p:stCondLst>
                                  <p:childTnLst>
                                    <p:set>
                                      <p:cBhvr>
                                        <p:cTn id="15" dur="1" fill="hold">
                                          <p:stCondLst>
                                            <p:cond delay="0"/>
                                          </p:stCondLst>
                                        </p:cTn>
                                        <p:tgtEl>
                                          <p:spTgt spid="4104"/>
                                        </p:tgtEl>
                                        <p:attrNameLst>
                                          <p:attrName>style.visibility</p:attrName>
                                        </p:attrNameLst>
                                      </p:cBhvr>
                                      <p:to>
                                        <p:strVal val="visible"/>
                                      </p:to>
                                    </p:set>
                                    <p:animEffect transition="in" filter="barn(inVertical)">
                                      <p:cBhvr>
                                        <p:cTn id="16" dur="500"/>
                                        <p:tgtEl>
                                          <p:spTgt spid="4104"/>
                                        </p:tgtEl>
                                      </p:cBhvr>
                                    </p:animEffect>
                                  </p:childTnLst>
                                </p:cTn>
                              </p:par>
                              <p:par>
                                <p:cTn id="17" presetID="16" presetClass="entr" presetSubtype="21" fill="hold" nodeType="with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barn(inVertical)">
                                      <p:cBhvr>
                                        <p:cTn id="19"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 y="286439"/>
            <a:ext cx="11425646" cy="6278642"/>
          </a:xfrm>
          <a:prstGeom prst="rect">
            <a:avLst/>
          </a:prstGeom>
        </p:spPr>
        <p:txBody>
          <a:bodyPr wrap="square">
            <a:spAutoFit/>
          </a:bodyPr>
          <a:lstStyle/>
          <a:p>
            <a:pPr algn="just">
              <a:spcBef>
                <a:spcPts val="600"/>
              </a:spcBef>
              <a:spcAft>
                <a:spcPts val="600"/>
              </a:spcAft>
            </a:pPr>
            <a:r>
              <a:rPr lang="en-US" sz="2400" b="1" dirty="0">
                <a:latin typeface="Arial" panose="020B0604020202020204" pitchFamily="34" charset="0"/>
                <a:cs typeface="Arial" panose="020B0604020202020204" pitchFamily="34" charset="0"/>
              </a:rPr>
              <a:t>c) </a:t>
            </a:r>
            <a:r>
              <a:rPr lang="en-US" sz="2400" b="1" dirty="0" err="1">
                <a:latin typeface="Arial" panose="020B0604020202020204" pitchFamily="34" charset="0"/>
                <a:cs typeface="Arial" panose="020B0604020202020204" pitchFamily="34" charset="0"/>
              </a:rPr>
              <a:t>Sông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hồ</a:t>
            </a:r>
            <a:r>
              <a:rPr lang="en-US" sz="2400" b="1" dirty="0" smtClean="0">
                <a:latin typeface="Arial" panose="020B0604020202020204" pitchFamily="34" charset="0"/>
                <a:cs typeface="Arial" panose="020B0604020202020204" pitchFamily="34" charset="0"/>
              </a:rPr>
              <a:t>:</a:t>
            </a:r>
          </a:p>
          <a:p>
            <a:pPr algn="just">
              <a:spcBef>
                <a:spcPts val="600"/>
              </a:spcBef>
              <a:spcAft>
                <a:spcPts val="600"/>
              </a:spcAft>
            </a:pPr>
            <a:r>
              <a:rPr lang="vi-VN" sz="2400" b="1" dirty="0" smtClean="0">
                <a:solidFill>
                  <a:srgbClr val="000000"/>
                </a:solidFill>
                <a:latin typeface="Arial" panose="020B0604020202020204" pitchFamily="34" charset="0"/>
                <a:cs typeface="Arial" panose="020B0604020202020204" pitchFamily="34" charset="0"/>
              </a:rPr>
              <a:t>- </a:t>
            </a:r>
            <a:r>
              <a:rPr lang="vi-VN" sz="2400" b="1" dirty="0">
                <a:solidFill>
                  <a:srgbClr val="000000"/>
                </a:solidFill>
                <a:latin typeface="Arial" panose="020B0604020202020204" pitchFamily="34" charset="0"/>
                <a:cs typeface="Arial" panose="020B0604020202020204" pitchFamily="34" charset="0"/>
              </a:rPr>
              <a:t>Đặc điểm</a:t>
            </a:r>
            <a:endParaRPr lang="vi-VN" sz="2400" dirty="0">
              <a:solidFill>
                <a:srgbClr val="000000"/>
              </a:solidFill>
              <a:latin typeface="Arial" panose="020B0604020202020204" pitchFamily="34" charset="0"/>
              <a:cs typeface="Arial" panose="020B0604020202020204" pitchFamily="34" charset="0"/>
            </a:endParaRPr>
          </a:p>
          <a:p>
            <a:pPr algn="just">
              <a:spcBef>
                <a:spcPts val="600"/>
              </a:spcBef>
              <a:spcAft>
                <a:spcPts val="600"/>
              </a:spcAft>
            </a:pPr>
            <a:r>
              <a:rPr lang="vi-VN" sz="2400" dirty="0">
                <a:solidFill>
                  <a:srgbClr val="000000"/>
                </a:solidFill>
                <a:latin typeface="Arial" panose="020B0604020202020204" pitchFamily="34" charset="0"/>
                <a:cs typeface="Arial" panose="020B0604020202020204" pitchFamily="34" charset="0"/>
              </a:rPr>
              <a:t>+ Mạng lưới sông ngòi dày đặc, </a:t>
            </a:r>
            <a:r>
              <a:rPr lang="vi-VN" sz="2400" dirty="0" smtClean="0">
                <a:solidFill>
                  <a:srgbClr val="000000"/>
                </a:solidFill>
                <a:latin typeface="Arial" panose="020B0604020202020204" pitchFamily="34" charset="0"/>
                <a:cs typeface="Arial" panose="020B0604020202020204" pitchFamily="34" charset="0"/>
              </a:rPr>
              <a:t>nhiều </a:t>
            </a:r>
            <a:r>
              <a:rPr lang="vi-VN" sz="2400" dirty="0">
                <a:solidFill>
                  <a:srgbClr val="000000"/>
                </a:solidFill>
                <a:latin typeface="Arial" panose="020B0604020202020204" pitchFamily="34" charset="0"/>
                <a:cs typeface="Arial" panose="020B0604020202020204" pitchFamily="34" charset="0"/>
              </a:rPr>
              <a:t>nước, </a:t>
            </a:r>
            <a:r>
              <a:rPr lang="en-US" sz="2400" dirty="0" err="1" smtClean="0">
                <a:solidFill>
                  <a:srgbClr val="000000"/>
                </a:solidFill>
                <a:latin typeface="Arial" panose="020B0604020202020204" pitchFamily="34" charset="0"/>
                <a:cs typeface="Arial" panose="020B0604020202020204" pitchFamily="34" charset="0"/>
              </a:rPr>
              <a:t>giàu</a:t>
            </a:r>
            <a:r>
              <a:rPr lang="en-US" sz="2400" dirty="0" smtClean="0">
                <a:solidFill>
                  <a:srgbClr val="000000"/>
                </a:solidFill>
                <a:latin typeface="Arial" panose="020B0604020202020204" pitchFamily="34" charset="0"/>
                <a:cs typeface="Arial" panose="020B0604020202020204" pitchFamily="34" charset="0"/>
              </a:rPr>
              <a:t> </a:t>
            </a:r>
            <a:r>
              <a:rPr lang="en-US" sz="2400" dirty="0" err="1" smtClean="0">
                <a:solidFill>
                  <a:srgbClr val="000000"/>
                </a:solidFill>
                <a:latin typeface="Arial" panose="020B0604020202020204" pitchFamily="34" charset="0"/>
                <a:cs typeface="Arial" panose="020B0604020202020204" pitchFamily="34" charset="0"/>
              </a:rPr>
              <a:t>phù</a:t>
            </a:r>
            <a:r>
              <a:rPr lang="en-US" sz="2400" dirty="0" smtClean="0">
                <a:solidFill>
                  <a:srgbClr val="000000"/>
                </a:solidFill>
                <a:latin typeface="Arial" panose="020B0604020202020204" pitchFamily="34" charset="0"/>
                <a:cs typeface="Arial" panose="020B0604020202020204" pitchFamily="34" charset="0"/>
              </a:rPr>
              <a:t> </a:t>
            </a:r>
            <a:r>
              <a:rPr lang="vi-VN" sz="2400" dirty="0" smtClean="0">
                <a:solidFill>
                  <a:srgbClr val="000000"/>
                </a:solidFill>
                <a:latin typeface="Arial" panose="020B0604020202020204" pitchFamily="34" charset="0"/>
                <a:cs typeface="Arial" panose="020B0604020202020204" pitchFamily="34" charset="0"/>
              </a:rPr>
              <a:t>sa, </a:t>
            </a:r>
            <a:r>
              <a:rPr lang="vi-VN" sz="2400" dirty="0">
                <a:solidFill>
                  <a:srgbClr val="000000"/>
                </a:solidFill>
                <a:latin typeface="Arial" panose="020B0604020202020204" pitchFamily="34" charset="0"/>
                <a:cs typeface="Arial" panose="020B0604020202020204" pitchFamily="34" charset="0"/>
              </a:rPr>
              <a:t>chế độ nước sông theo mùa. </a:t>
            </a:r>
            <a:endParaRPr lang="en-US" sz="2400" dirty="0" smtClean="0">
              <a:solidFill>
                <a:srgbClr val="000000"/>
              </a:solidFill>
              <a:latin typeface="Arial" panose="020B0604020202020204" pitchFamily="34" charset="0"/>
              <a:cs typeface="Arial" panose="020B0604020202020204" pitchFamily="34" charset="0"/>
            </a:endParaRPr>
          </a:p>
          <a:p>
            <a:pPr algn="just">
              <a:spcBef>
                <a:spcPts val="600"/>
              </a:spcBef>
              <a:spcAft>
                <a:spcPts val="600"/>
              </a:spcAft>
            </a:pPr>
            <a:r>
              <a:rPr lang="en-US" sz="2400" dirty="0" smtClean="0">
                <a:solidFill>
                  <a:srgbClr val="000000"/>
                </a:solidFill>
                <a:latin typeface="Arial" panose="020B0604020202020204" pitchFamily="34" charset="0"/>
                <a:cs typeface="Arial" panose="020B0604020202020204" pitchFamily="34" charset="0"/>
              </a:rPr>
              <a:t>+ </a:t>
            </a:r>
            <a:r>
              <a:rPr lang="vi-VN" sz="2400" dirty="0" smtClean="0">
                <a:solidFill>
                  <a:srgbClr val="000000"/>
                </a:solidFill>
                <a:latin typeface="Arial" panose="020B0604020202020204" pitchFamily="34" charset="0"/>
                <a:cs typeface="Arial" panose="020B0604020202020204" pitchFamily="34" charset="0"/>
              </a:rPr>
              <a:t>Các </a:t>
            </a:r>
            <a:r>
              <a:rPr lang="vi-VN" sz="2400" dirty="0">
                <a:solidFill>
                  <a:srgbClr val="000000"/>
                </a:solidFill>
                <a:latin typeface="Arial" panose="020B0604020202020204" pitchFamily="34" charset="0"/>
                <a:cs typeface="Arial" panose="020B0604020202020204" pitchFamily="34" charset="0"/>
              </a:rPr>
              <a:t>sông lớn </a:t>
            </a:r>
            <a:r>
              <a:rPr lang="vi-VN" sz="2400" dirty="0" smtClean="0">
                <a:solidFill>
                  <a:srgbClr val="000000"/>
                </a:solidFill>
                <a:latin typeface="Arial" panose="020B0604020202020204" pitchFamily="34" charset="0"/>
                <a:cs typeface="Arial" panose="020B0604020202020204" pitchFamily="34" charset="0"/>
              </a:rPr>
              <a:t>như</a:t>
            </a:r>
            <a:r>
              <a:rPr lang="vi-VN" sz="2400" dirty="0">
                <a:solidFill>
                  <a:srgbClr val="000000"/>
                </a:solidFill>
                <a:latin typeface="Arial" panose="020B0604020202020204" pitchFamily="34" charset="0"/>
                <a:cs typeface="Arial" panose="020B0604020202020204" pitchFamily="34" charset="0"/>
              </a:rPr>
              <a:t>: sông Mê Công, sông Hồng, sông Mê Nam,...</a:t>
            </a:r>
          </a:p>
          <a:p>
            <a:pPr algn="just">
              <a:spcBef>
                <a:spcPts val="600"/>
              </a:spcBef>
              <a:spcAft>
                <a:spcPts val="600"/>
              </a:spcAft>
            </a:pPr>
            <a:r>
              <a:rPr lang="vi-VN" sz="2400" dirty="0">
                <a:solidFill>
                  <a:srgbClr val="000000"/>
                </a:solidFill>
                <a:latin typeface="Arial" panose="020B0604020202020204" pitchFamily="34" charset="0"/>
                <a:cs typeface="Arial" panose="020B0604020202020204" pitchFamily="34" charset="0"/>
              </a:rPr>
              <a:t>+ Đông Nam Á có nhiều </a:t>
            </a:r>
            <a:r>
              <a:rPr lang="vi-VN" sz="2400" dirty="0" smtClean="0">
                <a:solidFill>
                  <a:srgbClr val="000000"/>
                </a:solidFill>
                <a:latin typeface="Arial" panose="020B0604020202020204" pitchFamily="34" charset="0"/>
                <a:cs typeface="Arial" panose="020B0604020202020204" pitchFamily="34" charset="0"/>
              </a:rPr>
              <a:t>hồ</a:t>
            </a:r>
            <a:r>
              <a:rPr lang="en-US" sz="2400" dirty="0" smtClean="0">
                <a:solidFill>
                  <a:srgbClr val="000000"/>
                </a:solidFill>
                <a:latin typeface="Arial" panose="020B0604020202020204" pitchFamily="34" charset="0"/>
                <a:cs typeface="Arial" panose="020B0604020202020204" pitchFamily="34" charset="0"/>
              </a:rPr>
              <a:t>: </a:t>
            </a:r>
            <a:r>
              <a:rPr lang="vi-VN" sz="2400" dirty="0" smtClean="0">
                <a:solidFill>
                  <a:srgbClr val="000000"/>
                </a:solidFill>
                <a:latin typeface="Arial" panose="020B0604020202020204" pitchFamily="34" charset="0"/>
                <a:cs typeface="Arial" panose="020B0604020202020204" pitchFamily="34" charset="0"/>
              </a:rPr>
              <a:t>Biển </a:t>
            </a:r>
            <a:r>
              <a:rPr lang="vi-VN" sz="2400" dirty="0">
                <a:solidFill>
                  <a:srgbClr val="000000"/>
                </a:solidFill>
                <a:latin typeface="Arial" panose="020B0604020202020204" pitchFamily="34" charset="0"/>
                <a:cs typeface="Arial" panose="020B0604020202020204" pitchFamily="34" charset="0"/>
              </a:rPr>
              <a:t>Hồ ở </a:t>
            </a:r>
            <a:r>
              <a:rPr lang="vi-VN" sz="2400" dirty="0" smtClean="0">
                <a:solidFill>
                  <a:srgbClr val="000000"/>
                </a:solidFill>
                <a:latin typeface="Arial" panose="020B0604020202020204" pitchFamily="34" charset="0"/>
                <a:cs typeface="Arial" panose="020B0604020202020204" pitchFamily="34" charset="0"/>
              </a:rPr>
              <a:t>Cam-pu-chia…</a:t>
            </a:r>
            <a:endParaRPr lang="vi-VN" sz="2400" dirty="0">
              <a:solidFill>
                <a:srgbClr val="000000"/>
              </a:solidFill>
              <a:latin typeface="Arial" panose="020B0604020202020204" pitchFamily="34" charset="0"/>
              <a:cs typeface="Arial" panose="020B0604020202020204" pitchFamily="34" charset="0"/>
            </a:endParaRPr>
          </a:p>
          <a:p>
            <a:pPr algn="just">
              <a:spcBef>
                <a:spcPts val="600"/>
              </a:spcBef>
              <a:spcAft>
                <a:spcPts val="600"/>
              </a:spcAft>
            </a:pPr>
            <a:r>
              <a:rPr lang="vi-VN" sz="2400" b="1" dirty="0">
                <a:solidFill>
                  <a:srgbClr val="000000"/>
                </a:solidFill>
                <a:latin typeface="Arial" panose="020B0604020202020204" pitchFamily="34" charset="0"/>
                <a:cs typeface="Arial" panose="020B0604020202020204" pitchFamily="34" charset="0"/>
              </a:rPr>
              <a:t>- Ảnh hưởng</a:t>
            </a:r>
            <a:endParaRPr lang="vi-VN" sz="2400" dirty="0">
              <a:solidFill>
                <a:srgbClr val="000000"/>
              </a:solidFill>
              <a:latin typeface="Arial" panose="020B0604020202020204" pitchFamily="34" charset="0"/>
              <a:cs typeface="Arial" panose="020B0604020202020204" pitchFamily="34" charset="0"/>
            </a:endParaRPr>
          </a:p>
          <a:p>
            <a:pPr algn="just">
              <a:spcBef>
                <a:spcPts val="600"/>
              </a:spcBef>
              <a:spcAft>
                <a:spcPts val="600"/>
              </a:spcAft>
            </a:pPr>
            <a:r>
              <a:rPr lang="vi-VN" sz="2400" dirty="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T</a:t>
            </a:r>
            <a:r>
              <a:rPr lang="vi-VN" sz="2400" dirty="0" smtClean="0">
                <a:solidFill>
                  <a:srgbClr val="000000"/>
                </a:solidFill>
                <a:latin typeface="Arial" panose="020B0604020202020204" pitchFamily="34" charset="0"/>
                <a:cs typeface="Arial" panose="020B0604020202020204" pitchFamily="34" charset="0"/>
              </a:rPr>
              <a:t>huận </a:t>
            </a:r>
            <a:r>
              <a:rPr lang="vi-VN" sz="2400" dirty="0">
                <a:solidFill>
                  <a:srgbClr val="000000"/>
                </a:solidFill>
                <a:latin typeface="Arial" panose="020B0604020202020204" pitchFamily="34" charset="0"/>
                <a:cs typeface="Arial" panose="020B0604020202020204" pitchFamily="34" charset="0"/>
              </a:rPr>
              <a:t>lợi để phát triển giao thông đường thuỷ, đánh bắt nuôi trồng thuỷ sản, tạo cảnh quan cho du lịch. </a:t>
            </a:r>
            <a:endParaRPr lang="en-US" sz="2400" dirty="0" smtClean="0">
              <a:solidFill>
                <a:srgbClr val="000000"/>
              </a:solidFill>
              <a:latin typeface="Arial" panose="020B0604020202020204" pitchFamily="34" charset="0"/>
              <a:cs typeface="Arial" panose="020B0604020202020204" pitchFamily="34" charset="0"/>
            </a:endParaRPr>
          </a:p>
          <a:p>
            <a:pPr algn="just">
              <a:spcBef>
                <a:spcPts val="600"/>
              </a:spcBef>
              <a:spcAft>
                <a:spcPts val="600"/>
              </a:spcAft>
            </a:pPr>
            <a:r>
              <a:rPr lang="en-US" sz="2400" dirty="0" smtClean="0">
                <a:solidFill>
                  <a:srgbClr val="000000"/>
                </a:solidFill>
                <a:latin typeface="Arial" panose="020B0604020202020204" pitchFamily="34" charset="0"/>
                <a:cs typeface="Arial" panose="020B0604020202020204" pitchFamily="34" charset="0"/>
              </a:rPr>
              <a:t>+ </a:t>
            </a:r>
            <a:r>
              <a:rPr lang="vi-VN" sz="2400" dirty="0" smtClean="0">
                <a:solidFill>
                  <a:srgbClr val="000000"/>
                </a:solidFill>
                <a:latin typeface="Arial" panose="020B0604020202020204" pitchFamily="34" charset="0"/>
                <a:cs typeface="Arial" panose="020B0604020202020204" pitchFamily="34" charset="0"/>
              </a:rPr>
              <a:t>Các </a:t>
            </a:r>
            <a:r>
              <a:rPr lang="vi-VN" sz="2400" dirty="0">
                <a:solidFill>
                  <a:srgbClr val="000000"/>
                </a:solidFill>
                <a:latin typeface="Arial" panose="020B0604020202020204" pitchFamily="34" charset="0"/>
                <a:cs typeface="Arial" panose="020B0604020202020204" pitchFamily="34" charset="0"/>
              </a:rPr>
              <a:t>sông ở miền </a:t>
            </a:r>
            <a:r>
              <a:rPr lang="vi-VN" sz="2400" dirty="0" smtClean="0">
                <a:solidFill>
                  <a:srgbClr val="000000"/>
                </a:solidFill>
                <a:latin typeface="Arial" panose="020B0604020202020204" pitchFamily="34" charset="0"/>
                <a:cs typeface="Arial" panose="020B0604020202020204" pitchFamily="34" charset="0"/>
              </a:rPr>
              <a:t>nú</a:t>
            </a:r>
            <a:r>
              <a:rPr lang="en-US" sz="2400" dirty="0" err="1" smtClean="0">
                <a:solidFill>
                  <a:srgbClr val="000000"/>
                </a:solidFill>
                <a:latin typeface="Arial" panose="020B0604020202020204" pitchFamily="34" charset="0"/>
                <a:cs typeface="Arial" panose="020B0604020202020204" pitchFamily="34" charset="0"/>
              </a:rPr>
              <a:t>i</a:t>
            </a:r>
            <a:r>
              <a:rPr lang="en-US" sz="2400" dirty="0" smtClean="0">
                <a:solidFill>
                  <a:srgbClr val="000000"/>
                </a:solidFill>
                <a:latin typeface="Arial" panose="020B0604020202020204" pitchFamily="34" charset="0"/>
                <a:cs typeface="Arial" panose="020B0604020202020204" pitchFamily="34" charset="0"/>
              </a:rPr>
              <a:t> </a:t>
            </a:r>
            <a:r>
              <a:rPr lang="vi-VN" sz="2400" dirty="0" smtClean="0">
                <a:solidFill>
                  <a:srgbClr val="000000"/>
                </a:solidFill>
                <a:latin typeface="Arial" panose="020B0604020202020204" pitchFamily="34" charset="0"/>
                <a:cs typeface="Arial" panose="020B0604020202020204" pitchFamily="34" charset="0"/>
              </a:rPr>
              <a:t>có </a:t>
            </a:r>
            <a:r>
              <a:rPr lang="vi-VN" sz="2400" dirty="0">
                <a:solidFill>
                  <a:srgbClr val="000000"/>
                </a:solidFill>
                <a:latin typeface="Arial" panose="020B0604020202020204" pitchFamily="34" charset="0"/>
                <a:cs typeface="Arial" panose="020B0604020202020204" pitchFamily="34" charset="0"/>
              </a:rPr>
              <a:t>giá trị thủy điện. </a:t>
            </a:r>
            <a:endParaRPr lang="en-US" sz="2400" dirty="0" smtClean="0">
              <a:solidFill>
                <a:srgbClr val="000000"/>
              </a:solidFill>
              <a:latin typeface="Arial" panose="020B0604020202020204" pitchFamily="34" charset="0"/>
              <a:cs typeface="Arial" panose="020B0604020202020204" pitchFamily="34" charset="0"/>
            </a:endParaRPr>
          </a:p>
          <a:p>
            <a:pPr algn="just">
              <a:spcBef>
                <a:spcPts val="600"/>
              </a:spcBef>
              <a:spcAft>
                <a:spcPts val="600"/>
              </a:spcAft>
            </a:pPr>
            <a:r>
              <a:rPr lang="en-US" sz="2400" dirty="0" smtClean="0">
                <a:solidFill>
                  <a:srgbClr val="000000"/>
                </a:solidFill>
                <a:latin typeface="Arial" panose="020B0604020202020204" pitchFamily="34" charset="0"/>
                <a:cs typeface="Arial" panose="020B0604020202020204" pitchFamily="34" charset="0"/>
              </a:rPr>
              <a:t>+ </a:t>
            </a:r>
            <a:r>
              <a:rPr lang="vi-VN" sz="2400" dirty="0" smtClean="0">
                <a:solidFill>
                  <a:srgbClr val="000000"/>
                </a:solidFill>
                <a:latin typeface="Arial" panose="020B0604020202020204" pitchFamily="34" charset="0"/>
                <a:cs typeface="Arial" panose="020B0604020202020204" pitchFamily="34" charset="0"/>
              </a:rPr>
              <a:t>Hồ </a:t>
            </a:r>
            <a:r>
              <a:rPr lang="vi-VN" sz="2400" dirty="0">
                <a:solidFill>
                  <a:srgbClr val="000000"/>
                </a:solidFill>
                <a:latin typeface="Arial" panose="020B0604020202020204" pitchFamily="34" charset="0"/>
                <a:cs typeface="Arial" panose="020B0604020202020204" pitchFamily="34" charset="0"/>
              </a:rPr>
              <a:t>còn có vai trò điều tiết nước, hạn chế lũ lụt cho vùng đồng bằng. </a:t>
            </a:r>
          </a:p>
          <a:p>
            <a:pPr algn="just">
              <a:spcBef>
                <a:spcPts val="600"/>
              </a:spcBef>
              <a:spcAft>
                <a:spcPts val="600"/>
              </a:spcAft>
            </a:pPr>
            <a:r>
              <a:rPr lang="vi-VN" sz="2400" dirty="0">
                <a:solidFill>
                  <a:srgbClr val="000000"/>
                </a:solidFill>
                <a:latin typeface="Arial" panose="020B0604020202020204" pitchFamily="34" charset="0"/>
                <a:cs typeface="Arial" panose="020B0604020202020204" pitchFamily="34" charset="0"/>
              </a:rPr>
              <a:t>+ Tuy nhiên, vào mùa mưa, sông thường xuyên gây lũ lụt, gây hậu quả cho đời sống và sản xuất.</a:t>
            </a:r>
            <a:endParaRPr lang="vi-VN" sz="24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13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anim calcmode="lin" valueType="num">
                                      <p:cBhvr>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 calcmode="lin" valueType="num">
                                      <p:cBhvr additive="base">
                                        <p:cTn id="38"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 calcmode="lin" valueType="num">
                                      <p:cBhvr additive="base">
                                        <p:cTn id="44"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
                                            <p:txEl>
                                              <p:pRg st="9" end="9"/>
                                            </p:txEl>
                                          </p:spTgt>
                                        </p:tgtEl>
                                        <p:attrNameLst>
                                          <p:attrName>style.visibility</p:attrName>
                                        </p:attrNameLst>
                                      </p:cBhvr>
                                      <p:to>
                                        <p:strVal val="visible"/>
                                      </p:to>
                                    </p:set>
                                    <p:anim calcmode="lin" valueType="num">
                                      <p:cBhvr additive="base">
                                        <p:cTn id="50"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BÌNH GA\SOẠN MẪU\m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10" y="130629"/>
            <a:ext cx="5854208" cy="597408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Nhiệm vụ, cơ cấu tổ chức của Ủy ban sông Mekong Việt Nam | Môi trường |  Vietnam+ (Vietnam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4983" y="418010"/>
            <a:ext cx="5589634" cy="61395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3075" y="568110"/>
            <a:ext cx="4021275" cy="642425"/>
          </a:xfrm>
          <a:ln w="19050">
            <a:solidFill>
              <a:schemeClr val="tx1"/>
            </a:solidFill>
          </a:ln>
        </p:spPr>
        <p:txBody>
          <a:bodyPr>
            <a:normAutofit/>
          </a:bodyPr>
          <a:lstStyle/>
          <a:p>
            <a:r>
              <a:rPr lang="en-US" sz="3200" dirty="0">
                <a:solidFill>
                  <a:srgbClr val="FF0000"/>
                </a:solidFill>
                <a:latin typeface="Times New Roman" panose="02020603050405020304" pitchFamily="18" charset="0"/>
                <a:cs typeface="Times New Roman" panose="02020603050405020304" pitchFamily="18" charset="0"/>
              </a:rPr>
              <a:t>NỘI DUNG BÀI HỌC</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4" name="Title 1"/>
          <p:cNvSpPr txBox="1"/>
          <p:nvPr/>
        </p:nvSpPr>
        <p:spPr>
          <a:xfrm>
            <a:off x="295164" y="2378151"/>
            <a:ext cx="2870068" cy="1546736"/>
          </a:xfrm>
          <a:prstGeom prst="rect">
            <a:avLst/>
          </a:prstGeom>
          <a:ln w="19050">
            <a:solidFill>
              <a:schemeClr val="tx1"/>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p>
            <a:pPr algn="ctr"/>
            <a:r>
              <a:rPr lang="en-US" sz="3200" dirty="0">
                <a:solidFill>
                  <a:srgbClr val="FF0000"/>
                </a:solidFill>
                <a:latin typeface="Times New Roman" panose="02020603050405020304" pitchFamily="18" charset="0"/>
                <a:cs typeface="Times New Roman" panose="02020603050405020304" pitchFamily="18" charset="0"/>
              </a:rPr>
              <a:t>VỊ TRÍ ĐỊA LÍ VÀ ĐKTN</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5" name="Title 1"/>
          <p:cNvSpPr txBox="1"/>
          <p:nvPr/>
        </p:nvSpPr>
        <p:spPr>
          <a:xfrm>
            <a:off x="4108679" y="2378151"/>
            <a:ext cx="2870068" cy="1546736"/>
          </a:xfrm>
          <a:prstGeom prst="rect">
            <a:avLst/>
          </a:prstGeom>
          <a:ln w="19050">
            <a:solidFill>
              <a:schemeClr val="tx1"/>
            </a:solidFill>
          </a:ln>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p>
            <a:pPr algn="ctr"/>
            <a:r>
              <a:rPr lang="en-US" sz="3200" dirty="0">
                <a:solidFill>
                  <a:srgbClr val="FF0000"/>
                </a:solidFill>
                <a:latin typeface="Times New Roman" panose="02020603050405020304" pitchFamily="18" charset="0"/>
                <a:cs typeface="Times New Roman" panose="02020603050405020304" pitchFamily="18" charset="0"/>
              </a:rPr>
              <a:t>DÂN C</a:t>
            </a:r>
            <a:r>
              <a:rPr lang="vi-VN" sz="3200" dirty="0">
                <a:solidFill>
                  <a:srgbClr val="FF0000"/>
                </a:solidFill>
                <a:latin typeface="Times New Roman" panose="02020603050405020304" pitchFamily="18" charset="0"/>
                <a:cs typeface="Times New Roman" panose="02020603050405020304" pitchFamily="18" charset="0"/>
              </a:rPr>
              <a:t>Ư</a:t>
            </a:r>
            <a:r>
              <a:rPr lang="en-US" sz="3200" dirty="0">
                <a:solidFill>
                  <a:srgbClr val="FF0000"/>
                </a:solidFill>
                <a:latin typeface="Times New Roman" panose="02020603050405020304" pitchFamily="18" charset="0"/>
                <a:cs typeface="Times New Roman" panose="02020603050405020304" pitchFamily="18" charset="0"/>
              </a:rPr>
              <a:t> VÀ    XÃ HỘI</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6" name="Title 1"/>
          <p:cNvSpPr txBox="1"/>
          <p:nvPr/>
        </p:nvSpPr>
        <p:spPr>
          <a:xfrm>
            <a:off x="8008945" y="2378151"/>
            <a:ext cx="2870068" cy="1546736"/>
          </a:xfrm>
          <a:prstGeom prst="rect">
            <a:avLst/>
          </a:prstGeom>
          <a:solidFill>
            <a:schemeClr val="bg1"/>
          </a:solidFill>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p>
            <a:pPr algn="ctr"/>
            <a:r>
              <a:rPr lang="en-US" sz="3200" dirty="0">
                <a:solidFill>
                  <a:srgbClr val="FF0000"/>
                </a:solidFill>
                <a:latin typeface="Times New Roman" panose="02020603050405020304" pitchFamily="18" charset="0"/>
                <a:cs typeface="Times New Roman" panose="02020603050405020304" pitchFamily="18" charset="0"/>
              </a:rPr>
              <a:t> KINH TẾ</a:t>
            </a:r>
            <a:endParaRPr lang="vi-VN" sz="3200" dirty="0">
              <a:solidFill>
                <a:srgbClr val="FF000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2" idx="2"/>
            <a:endCxn id="4" idx="0"/>
          </p:cNvCxnSpPr>
          <p:nvPr/>
        </p:nvCxnSpPr>
        <p:spPr>
          <a:xfrm flipH="1">
            <a:off x="1730198" y="1210535"/>
            <a:ext cx="3813515" cy="1167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 idx="2"/>
            <a:endCxn id="6" idx="0"/>
          </p:cNvCxnSpPr>
          <p:nvPr/>
        </p:nvCxnSpPr>
        <p:spPr>
          <a:xfrm>
            <a:off x="5543713" y="1210535"/>
            <a:ext cx="3900266" cy="1167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 idx="2"/>
            <a:endCxn id="5" idx="0"/>
          </p:cNvCxnSpPr>
          <p:nvPr/>
        </p:nvCxnSpPr>
        <p:spPr>
          <a:xfrm>
            <a:off x="5543713" y="1210535"/>
            <a:ext cx="0" cy="1167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452" y="144083"/>
            <a:ext cx="1261885" cy="523220"/>
          </a:xfrm>
          <a:prstGeom prst="rect">
            <a:avLst/>
          </a:prstGeom>
        </p:spPr>
        <p:txBody>
          <a:bodyPr wrap="none">
            <a:spAutoFit/>
          </a:bodyPr>
          <a:lstStyle/>
          <a:p>
            <a:pPr algn="ctr"/>
            <a:r>
              <a:rPr lang="vi-VN" sz="2800" b="1" dirty="0">
                <a:latin typeface="Times New Roman" panose="02020603050405020304" pitchFamily="18" charset="0"/>
                <a:cs typeface="Times New Roman" panose="02020603050405020304" pitchFamily="18" charset="0"/>
              </a:rPr>
              <a:t>d. Bi</a:t>
            </a:r>
            <a:r>
              <a:rPr lang="en-US" sz="2800" b="1" dirty="0" err="1">
                <a:latin typeface="Times New Roman" panose="02020603050405020304" pitchFamily="18" charset="0"/>
                <a:cs typeface="Times New Roman" panose="02020603050405020304" pitchFamily="18" charset="0"/>
              </a:rPr>
              <a:t>ển</a:t>
            </a:r>
            <a:endParaRPr lang="vi-VN" sz="2800" b="1" dirty="0">
              <a:latin typeface="Times New Roman" panose="02020603050405020304" pitchFamily="18" charset="0"/>
              <a:cs typeface="Times New Roman" panose="02020603050405020304" pitchFamily="18" charset="0"/>
            </a:endParaRPr>
          </a:p>
        </p:txBody>
      </p:sp>
      <p:pic>
        <p:nvPicPr>
          <p:cNvPr id="6148" name="Picture 4" descr="Đặc điểm điều kiện tự nhiên của Đông Nam 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571" y="264250"/>
            <a:ext cx="9772196" cy="5779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D:\BÌNH GA\SOẠN MẪU\anh-bai-bien-nha-trang-dep_0859355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57" y="45386"/>
            <a:ext cx="5785878" cy="30703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199669" y="0"/>
            <a:ext cx="3986853" cy="584775"/>
          </a:xfrm>
          <a:prstGeom prst="rect">
            <a:avLst/>
          </a:prstGeom>
          <a:solidFill>
            <a:schemeClr val="bg1"/>
          </a:solidFill>
          <a:ln>
            <a:solidFill>
              <a:schemeClr val="tx1"/>
            </a:solidFill>
          </a:ln>
        </p:spPr>
        <p:txBody>
          <a:bodyPr wrap="square">
            <a:spAutoFit/>
          </a:bodyPr>
          <a:lstStyle/>
          <a:p>
            <a:r>
              <a:rPr lang="en-US" sz="3200" dirty="0" err="1">
                <a:latin typeface="Times New Roman" panose="02020603050405020304" pitchFamily="18" charset="0"/>
                <a:cs typeface="Times New Roman" panose="02020603050405020304" pitchFamily="18" charset="0"/>
              </a:rPr>
              <a:t>Nha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a:t>
            </a:r>
            <a:endParaRPr lang="vi-VN" sz="3200" dirty="0">
              <a:latin typeface="Times New Roman" panose="02020603050405020304" pitchFamily="18" charset="0"/>
              <a:cs typeface="Times New Roman" panose="02020603050405020304" pitchFamily="18" charset="0"/>
            </a:endParaRPr>
          </a:p>
        </p:txBody>
      </p:sp>
      <p:pic>
        <p:nvPicPr>
          <p:cNvPr id="69637" name="Picture 5" descr="D:\BÌNH GA\SOẠN MẪU\du-lich-phu-quoc-kinh-nghiem-va-thong-tin-huu-i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57" y="3444347"/>
            <a:ext cx="5785878" cy="327866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380020" y="3444347"/>
            <a:ext cx="3986853" cy="584775"/>
          </a:xfrm>
          <a:prstGeom prst="rect">
            <a:avLst/>
          </a:prstGeom>
          <a:solidFill>
            <a:schemeClr val="bg1"/>
          </a:solidFill>
          <a:ln>
            <a:solidFill>
              <a:schemeClr val="tx1"/>
            </a:solidFill>
          </a:ln>
        </p:spPr>
        <p:txBody>
          <a:bodyPr wrap="square">
            <a:spAutoFit/>
          </a:bodyPr>
          <a:lstStyle/>
          <a:p>
            <a:r>
              <a:rPr lang="en-US" sz="3200" dirty="0" err="1">
                <a:latin typeface="Times New Roman" panose="02020603050405020304" pitchFamily="18" charset="0"/>
                <a:cs typeface="Times New Roman" panose="02020603050405020304" pitchFamily="18" charset="0"/>
              </a:rPr>
              <a:t>Phú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a:t>
            </a:r>
            <a:endParaRPr lang="vi-VN" sz="3200" dirty="0">
              <a:latin typeface="Times New Roman" panose="02020603050405020304" pitchFamily="18" charset="0"/>
              <a:cs typeface="Times New Roman" panose="02020603050405020304" pitchFamily="18" charset="0"/>
            </a:endParaRPr>
          </a:p>
        </p:txBody>
      </p:sp>
      <p:pic>
        <p:nvPicPr>
          <p:cNvPr id="69638" name="Picture 6" descr="D:\BÌNH GA\dao-Simi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57" y="3444348"/>
            <a:ext cx="5842859" cy="334833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72659" y="3444347"/>
            <a:ext cx="4509654" cy="523220"/>
          </a:xfrm>
          <a:prstGeom prst="rect">
            <a:avLst/>
          </a:prstGeom>
          <a:solidFill>
            <a:schemeClr val="bg1"/>
          </a:solidFill>
          <a:ln>
            <a:noFill/>
          </a:ln>
        </p:spPr>
        <p:txBody>
          <a:bodyPr wrap="square">
            <a:spAutoFit/>
          </a:bodyPr>
          <a:lstStyle/>
          <a:p>
            <a:r>
              <a:rPr lang="vi-VN" sz="2800" dirty="0">
                <a:latin typeface="Times New Roman" panose="02020603050405020304" pitchFamily="18" charset="0"/>
                <a:cs typeface="Times New Roman" panose="02020603050405020304" pitchFamily="18" charset="0"/>
              </a:rPr>
              <a:t>Quần đảo Similan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a:t>
            </a:r>
            <a:endParaRPr lang="vi-VN" sz="2800" dirty="0">
              <a:latin typeface="Times New Roman" panose="02020603050405020304" pitchFamily="18" charset="0"/>
              <a:cs typeface="Times New Roman" panose="02020603050405020304" pitchFamily="18" charset="0"/>
            </a:endParaRPr>
          </a:p>
        </p:txBody>
      </p:sp>
      <p:pic>
        <p:nvPicPr>
          <p:cNvPr id="69639" name="Picture 7" descr="D:\BÌNH GA\SOẠN MẪU\boracay-island-real-esta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57" y="85337"/>
            <a:ext cx="5842859" cy="30304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43434" y="104415"/>
            <a:ext cx="4520201" cy="584775"/>
          </a:xfrm>
          <a:prstGeom prst="rect">
            <a:avLst/>
          </a:prstGeom>
          <a:solidFill>
            <a:schemeClr val="bg1"/>
          </a:solidFill>
          <a:ln>
            <a:noFill/>
          </a:ln>
        </p:spPr>
        <p:txBody>
          <a:bodyPr wrap="square">
            <a:spAutoFit/>
          </a:bodyPr>
          <a:lstStyle/>
          <a:p>
            <a:r>
              <a:rPr lang="vi-VN" sz="3200" dirty="0">
                <a:latin typeface="Times New Roman" panose="02020603050405020304" pitchFamily="18" charset="0"/>
                <a:cs typeface="Times New Roman" panose="02020603050405020304" pitchFamily="18" charset="0"/>
              </a:rPr>
              <a:t>Đảo Boracay– </a:t>
            </a:r>
            <a:r>
              <a:rPr lang="en-US" sz="3200" dirty="0">
                <a:latin typeface="Times New Roman" panose="02020603050405020304" pitchFamily="18" charset="0"/>
                <a:cs typeface="Times New Roman" panose="02020603050405020304" pitchFamily="18" charset="0"/>
              </a:rPr>
              <a:t>Philippines</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D:\BÌNH GA\SOẠN MẪU\Brunei-oil-and-gas-fiel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6658" y="139337"/>
            <a:ext cx="6147511" cy="56605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78335" y="6064219"/>
            <a:ext cx="6301704" cy="584775"/>
          </a:xfrm>
          <a:prstGeom prst="rect">
            <a:avLst/>
          </a:prstGeom>
          <a:solidFill>
            <a:schemeClr val="bg1"/>
          </a:solidFill>
          <a:ln>
            <a:solidFill>
              <a:schemeClr val="tx1"/>
            </a:solidFill>
          </a:ln>
        </p:spPr>
        <p:txBody>
          <a:bodyPr wrap="square">
            <a:spAutoFit/>
          </a:bodyPr>
          <a:lstStyle/>
          <a:p>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Bru-nây</a:t>
            </a:r>
            <a:endParaRPr lang="vi-VN" sz="3200" dirty="0">
              <a:latin typeface="Times New Roman" panose="02020603050405020304" pitchFamily="18" charset="0"/>
              <a:cs typeface="Times New Roman" panose="02020603050405020304" pitchFamily="18" charset="0"/>
            </a:endParaRPr>
          </a:p>
        </p:txBody>
      </p:sp>
      <p:pic>
        <p:nvPicPr>
          <p:cNvPr id="70659" name="Picture 3" descr="D:\BÌNH GA\SOẠN MẪU\58_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68" y="139336"/>
            <a:ext cx="5100977" cy="57476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799" y="239546"/>
            <a:ext cx="11713029" cy="5152373"/>
          </a:xfrm>
          <a:prstGeom prst="rect">
            <a:avLst/>
          </a:prstGeom>
        </p:spPr>
        <p:txBody>
          <a:bodyPr wrap="square">
            <a:spAutoFit/>
          </a:bodyPr>
          <a:lstStyle/>
          <a:p>
            <a:pPr algn="just">
              <a:lnSpc>
                <a:spcPct val="150000"/>
              </a:lnSpc>
              <a:spcBef>
                <a:spcPts val="600"/>
              </a:spcBef>
              <a:spcAft>
                <a:spcPts val="600"/>
              </a:spcAft>
            </a:pPr>
            <a:r>
              <a:rPr lang="vi-VN" sz="2800" b="1" dirty="0">
                <a:solidFill>
                  <a:srgbClr val="000000"/>
                </a:solidFill>
                <a:latin typeface="Arial" panose="020B0604020202020204" pitchFamily="34" charset="0"/>
                <a:cs typeface="Arial" panose="020B0604020202020204" pitchFamily="34" charset="0"/>
              </a:rPr>
              <a:t>d) Biển:</a:t>
            </a:r>
            <a:endParaRPr lang="vi-VN" sz="2800" dirty="0">
              <a:solidFill>
                <a:srgbClr val="000000"/>
              </a:solidFill>
              <a:latin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2800" b="1" dirty="0">
                <a:solidFill>
                  <a:srgbClr val="000000"/>
                </a:solidFill>
                <a:latin typeface="Arial" panose="020B0604020202020204" pitchFamily="34" charset="0"/>
                <a:cs typeface="Arial" panose="020B0604020202020204" pitchFamily="34" charset="0"/>
              </a:rPr>
              <a:t>- Đặc </a:t>
            </a:r>
            <a:r>
              <a:rPr lang="vi-VN" sz="2800" b="1" dirty="0" smtClean="0">
                <a:solidFill>
                  <a:srgbClr val="000000"/>
                </a:solidFill>
                <a:latin typeface="Arial" panose="020B0604020202020204" pitchFamily="34" charset="0"/>
                <a:cs typeface="Arial" panose="020B0604020202020204" pitchFamily="34" charset="0"/>
              </a:rPr>
              <a:t>điểm:</a:t>
            </a:r>
            <a:r>
              <a:rPr lang="en-US" sz="2800" b="1" dirty="0" smtClean="0">
                <a:solidFill>
                  <a:srgbClr val="000000"/>
                </a:solidFill>
                <a:latin typeface="Arial" panose="020B0604020202020204" pitchFamily="34" charset="0"/>
                <a:cs typeface="Arial" panose="020B0604020202020204" pitchFamily="34" charset="0"/>
              </a:rPr>
              <a:t> </a:t>
            </a:r>
            <a:r>
              <a:rPr lang="en-US" sz="2800" dirty="0">
                <a:solidFill>
                  <a:srgbClr val="000000"/>
                </a:solidFill>
                <a:latin typeface="Arial" panose="020B0604020202020204" pitchFamily="34" charset="0"/>
                <a:cs typeface="Arial" panose="020B0604020202020204" pitchFamily="34" charset="0"/>
              </a:rPr>
              <a:t>V</a:t>
            </a:r>
            <a:r>
              <a:rPr lang="vi-VN" sz="2800" dirty="0" smtClean="0">
                <a:solidFill>
                  <a:srgbClr val="000000"/>
                </a:solidFill>
                <a:latin typeface="Arial" panose="020B0604020202020204" pitchFamily="34" charset="0"/>
                <a:cs typeface="Arial" panose="020B0604020202020204" pitchFamily="34" charset="0"/>
              </a:rPr>
              <a:t>ùng </a:t>
            </a:r>
            <a:r>
              <a:rPr lang="vi-VN" sz="2800" dirty="0">
                <a:solidFill>
                  <a:srgbClr val="000000"/>
                </a:solidFill>
                <a:latin typeface="Arial" panose="020B0604020202020204" pitchFamily="34" charset="0"/>
                <a:cs typeface="Arial" panose="020B0604020202020204" pitchFamily="34" charset="0"/>
              </a:rPr>
              <a:t>biển rộng, nhiều ngư trường lớn, nhiều bãi biển đẹp, có nguồn khoáng sản và sinh vật biển phong phú,...</a:t>
            </a:r>
          </a:p>
          <a:p>
            <a:pPr algn="just">
              <a:lnSpc>
                <a:spcPct val="150000"/>
              </a:lnSpc>
              <a:spcBef>
                <a:spcPts val="600"/>
              </a:spcBef>
              <a:spcAft>
                <a:spcPts val="600"/>
              </a:spcAft>
            </a:pPr>
            <a:r>
              <a:rPr lang="vi-VN" sz="2800" b="1" dirty="0">
                <a:solidFill>
                  <a:srgbClr val="000000"/>
                </a:solidFill>
                <a:latin typeface="Arial" panose="020B0604020202020204" pitchFamily="34" charset="0"/>
                <a:cs typeface="Arial" panose="020B0604020202020204" pitchFamily="34" charset="0"/>
              </a:rPr>
              <a:t>- Ảnh hưởng:</a:t>
            </a:r>
            <a:endParaRPr lang="vi-VN" sz="2800" dirty="0">
              <a:solidFill>
                <a:srgbClr val="000000"/>
              </a:solidFill>
              <a:latin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2800" dirty="0">
                <a:solidFill>
                  <a:srgbClr val="000000"/>
                </a:solidFill>
                <a:latin typeface="Arial" panose="020B0604020202020204" pitchFamily="34" charset="0"/>
                <a:cs typeface="Arial" panose="020B0604020202020204" pitchFamily="34" charset="0"/>
              </a:rPr>
              <a:t>+ </a:t>
            </a:r>
            <a:r>
              <a:rPr lang="en-US" sz="2800" dirty="0">
                <a:solidFill>
                  <a:srgbClr val="000000"/>
                </a:solidFill>
                <a:latin typeface="Arial" panose="020B0604020202020204" pitchFamily="34" charset="0"/>
                <a:cs typeface="Arial" panose="020B0604020202020204" pitchFamily="34" charset="0"/>
              </a:rPr>
              <a:t>T</a:t>
            </a:r>
            <a:r>
              <a:rPr lang="vi-VN" sz="2800" dirty="0" smtClean="0">
                <a:solidFill>
                  <a:srgbClr val="000000"/>
                </a:solidFill>
                <a:latin typeface="Arial" panose="020B0604020202020204" pitchFamily="34" charset="0"/>
                <a:cs typeface="Arial" panose="020B0604020202020204" pitchFamily="34" charset="0"/>
              </a:rPr>
              <a:t>huận </a:t>
            </a:r>
            <a:r>
              <a:rPr lang="vi-VN" sz="2800" dirty="0">
                <a:solidFill>
                  <a:srgbClr val="000000"/>
                </a:solidFill>
                <a:latin typeface="Arial" panose="020B0604020202020204" pitchFamily="34" charset="0"/>
                <a:cs typeface="Arial" panose="020B0604020202020204" pitchFamily="34" charset="0"/>
              </a:rPr>
              <a:t>lợi </a:t>
            </a:r>
            <a:r>
              <a:rPr lang="vi-VN" sz="2800" dirty="0" smtClean="0">
                <a:solidFill>
                  <a:srgbClr val="000000"/>
                </a:solidFill>
                <a:latin typeface="Arial" panose="020B0604020202020204" pitchFamily="34" charset="0"/>
                <a:cs typeface="Arial" panose="020B0604020202020204" pitchFamily="34" charset="0"/>
              </a:rPr>
              <a:t>phát </a:t>
            </a:r>
            <a:r>
              <a:rPr lang="vi-VN" sz="2800" dirty="0">
                <a:solidFill>
                  <a:srgbClr val="000000"/>
                </a:solidFill>
                <a:latin typeface="Arial" panose="020B0604020202020204" pitchFamily="34" charset="0"/>
                <a:cs typeface="Arial" panose="020B0604020202020204" pitchFamily="34" charset="0"/>
              </a:rPr>
              <a:t>triển giao thông đường biển, xây dựng các hải cảng, các trung tâm du lịch, đánh bắt và nuôi trồng thuỷ sản, khai thác muối....</a:t>
            </a:r>
          </a:p>
          <a:p>
            <a:pPr algn="just">
              <a:lnSpc>
                <a:spcPct val="150000"/>
              </a:lnSpc>
              <a:spcBef>
                <a:spcPts val="600"/>
              </a:spcBef>
              <a:spcAft>
                <a:spcPts val="600"/>
              </a:spcAft>
            </a:pPr>
            <a:r>
              <a:rPr lang="vi-VN" sz="2800" dirty="0">
                <a:solidFill>
                  <a:srgbClr val="000000"/>
                </a:solidFill>
                <a:latin typeface="Arial" panose="020B0604020202020204" pitchFamily="34" charset="0"/>
                <a:cs typeface="Arial" panose="020B0604020202020204" pitchFamily="34" charset="0"/>
              </a:rPr>
              <a:t>+ Biển còn cung cấp nguồn năng lượng rất lớn từ thuỷ triều, sức gió.</a:t>
            </a:r>
            <a:endParaRPr lang="vi-VN" sz="2800" b="0" i="0" dirty="0">
              <a:solidFill>
                <a:srgbClr val="0000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D:\BÌNH GA\SOẠN MẪU\83f60a9e-4e8c-16a0-3dc8-3a05e4f6df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9793" y="3808746"/>
            <a:ext cx="5586629" cy="24644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987563" y="6273224"/>
            <a:ext cx="2612573" cy="584775"/>
          </a:xfrm>
          <a:prstGeom prst="rect">
            <a:avLst/>
          </a:prstGeom>
          <a:solidFill>
            <a:schemeClr val="bg1"/>
          </a:solidFill>
          <a:ln>
            <a:noFill/>
          </a:ln>
        </p:spPr>
        <p:txBody>
          <a:bodyPr wrap="square">
            <a:spAutoFit/>
          </a:bodyPr>
          <a:lstStyle/>
          <a:p>
            <a:r>
              <a:rPr lang="en-US" sz="3200" dirty="0" err="1">
                <a:latin typeface="Times New Roman" panose="02020603050405020304" pitchFamily="18" charset="0"/>
                <a:cs typeface="Times New Roman" panose="02020603050405020304" pitchFamily="18" charset="0"/>
              </a:rPr>
              <a:t>Cảng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Gòn</a:t>
            </a:r>
            <a:endParaRPr lang="vi-VN" sz="3200" dirty="0">
              <a:latin typeface="Times New Roman" panose="02020603050405020304" pitchFamily="18" charset="0"/>
              <a:cs typeface="Times New Roman" panose="02020603050405020304" pitchFamily="18" charset="0"/>
            </a:endParaRPr>
          </a:p>
        </p:txBody>
      </p:sp>
      <p:pic>
        <p:nvPicPr>
          <p:cNvPr id="71684" name="Picture 4" descr="D:\BÌNH GA\SOẠN MẪU\quy-trinh-san-xuat-muoi-sach-tren-cat-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7" y="3933010"/>
            <a:ext cx="5798944" cy="23402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05091" y="6273225"/>
            <a:ext cx="2612573" cy="584775"/>
          </a:xfrm>
          <a:prstGeom prst="rect">
            <a:avLst/>
          </a:prstGeom>
          <a:solidFill>
            <a:schemeClr val="bg1"/>
          </a:solidFill>
          <a:ln>
            <a:noFill/>
          </a:ln>
        </p:spPr>
        <p:txBody>
          <a:bodyPr wrap="square">
            <a:spAutoFit/>
          </a:bodyPr>
          <a:lstStyle/>
          <a:p>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muối</a:t>
            </a:r>
            <a:endParaRPr lang="vi-VN" sz="3200" dirty="0">
              <a:latin typeface="Times New Roman" panose="02020603050405020304" pitchFamily="18" charset="0"/>
              <a:cs typeface="Times New Roman" panose="02020603050405020304" pitchFamily="18" charset="0"/>
            </a:endParaRPr>
          </a:p>
        </p:txBody>
      </p:sp>
      <p:pic>
        <p:nvPicPr>
          <p:cNvPr id="71685" name="Picture 5" descr="D:\BÌNH GA\SOẠN MẪU\năng-lượng-thủy-triều-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67" y="134521"/>
            <a:ext cx="5798944" cy="32008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88433" y="3335419"/>
            <a:ext cx="3905345" cy="584775"/>
          </a:xfrm>
          <a:prstGeom prst="rect">
            <a:avLst/>
          </a:prstGeom>
          <a:solidFill>
            <a:schemeClr val="bg1"/>
          </a:solidFill>
          <a:ln>
            <a:noFill/>
          </a:ln>
        </p:spPr>
        <p:txBody>
          <a:bodyPr wrap="square">
            <a:spAutoFit/>
          </a:bodyPr>
          <a:lstStyle/>
          <a:p>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triều</a:t>
            </a:r>
            <a:endParaRPr lang="vi-VN" sz="3200" dirty="0">
              <a:latin typeface="Times New Roman" panose="02020603050405020304" pitchFamily="18" charset="0"/>
              <a:cs typeface="Times New Roman" panose="02020603050405020304" pitchFamily="18" charset="0"/>
            </a:endParaRPr>
          </a:p>
        </p:txBody>
      </p:sp>
      <p:pic>
        <p:nvPicPr>
          <p:cNvPr id="71686" name="Picture 6" descr="D:\BÌNH GA\SOẠN MẪU\Điện gió ngoài khơ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794" y="134521"/>
            <a:ext cx="5586629" cy="314589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423314" y="3252193"/>
            <a:ext cx="3905345" cy="584775"/>
          </a:xfrm>
          <a:prstGeom prst="rect">
            <a:avLst/>
          </a:prstGeom>
          <a:solidFill>
            <a:schemeClr val="bg1"/>
          </a:solidFill>
          <a:ln>
            <a:noFill/>
          </a:ln>
        </p:spPr>
        <p:txBody>
          <a:bodyPr wrap="square">
            <a:spAutoFit/>
          </a:bodyPr>
          <a:lstStyle/>
          <a:p>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gió</a:t>
            </a:r>
            <a:r>
              <a:rPr lang="en-US" sz="3200" dirty="0">
                <a:latin typeface="Times New Roman" panose="02020603050405020304" pitchFamily="18" charset="0"/>
                <a:cs typeface="Times New Roman" panose="02020603050405020304" pitchFamily="18" charset="0"/>
              </a:rPr>
              <a:t> – Phi-lip-pin</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1460" y="478971"/>
            <a:ext cx="4530392" cy="730469"/>
          </a:xfrm>
        </p:spPr>
        <p:txBody>
          <a:bodyPr>
            <a:normAutofit/>
          </a:bodyPr>
          <a:lstStyle/>
          <a:p>
            <a:r>
              <a:rPr lang="en-US" sz="3200" dirty="0">
                <a:solidFill>
                  <a:schemeClr val="tx1"/>
                </a:solidFill>
                <a:latin typeface="Times New Roman" panose="02020603050405020304" pitchFamily="18" charset="0"/>
                <a:cs typeface="Times New Roman" panose="02020603050405020304" pitchFamily="18" charset="0"/>
              </a:rPr>
              <a:t>Ô </a:t>
            </a:r>
            <a:r>
              <a:rPr lang="en-US" sz="3200" dirty="0" err="1">
                <a:solidFill>
                  <a:schemeClr val="tx1"/>
                </a:solidFill>
                <a:latin typeface="Times New Roman" panose="02020603050405020304" pitchFamily="18" charset="0"/>
                <a:cs typeface="Times New Roman" panose="02020603050405020304" pitchFamily="18" charset="0"/>
              </a:rPr>
              <a:t>nhiễm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trường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biển</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72706" name="Picture 2" descr="D:\BÌNH GA\SOẠN MẪU\5-1-UR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97" y="1663337"/>
            <a:ext cx="5460274" cy="4990012"/>
          </a:xfrm>
          <a:prstGeom prst="rect">
            <a:avLst/>
          </a:prstGeom>
          <a:noFill/>
          <a:extLst>
            <a:ext uri="{909E8E84-426E-40DD-AFC4-6F175D3DCCD1}">
              <a14:hiddenFill xmlns:a14="http://schemas.microsoft.com/office/drawing/2010/main">
                <a:solidFill>
                  <a:srgbClr val="FFFFFF"/>
                </a:solidFill>
              </a14:hiddenFill>
            </a:ext>
          </a:extLst>
        </p:spPr>
      </p:pic>
      <p:pic>
        <p:nvPicPr>
          <p:cNvPr id="72707" name="Picture 3" descr="D:\BÌNH GA\SOẠN MẪU\anh-huong-cua-tran-dau-den-moi-truong-bi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326" y="1663337"/>
            <a:ext cx="6130834" cy="4990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2706"/>
                                        </p:tgtEl>
                                        <p:attrNameLst>
                                          <p:attrName>style.visibility</p:attrName>
                                        </p:attrNameLst>
                                      </p:cBhvr>
                                      <p:to>
                                        <p:strVal val="visible"/>
                                      </p:to>
                                    </p:set>
                                    <p:animEffect transition="in" filter="fade">
                                      <p:cBhvr>
                                        <p:cTn id="13" dur="1000"/>
                                        <p:tgtEl>
                                          <p:spTgt spid="72706"/>
                                        </p:tgtEl>
                                      </p:cBhvr>
                                    </p:animEffect>
                                    <p:anim calcmode="lin" valueType="num">
                                      <p:cBhvr>
                                        <p:cTn id="14" dur="1000" fill="hold"/>
                                        <p:tgtEl>
                                          <p:spTgt spid="72706"/>
                                        </p:tgtEl>
                                        <p:attrNameLst>
                                          <p:attrName>ppt_x</p:attrName>
                                        </p:attrNameLst>
                                      </p:cBhvr>
                                      <p:tavLst>
                                        <p:tav tm="0">
                                          <p:val>
                                            <p:strVal val="#ppt_x"/>
                                          </p:val>
                                        </p:tav>
                                        <p:tav tm="100000">
                                          <p:val>
                                            <p:strVal val="#ppt_x"/>
                                          </p:val>
                                        </p:tav>
                                      </p:tavLst>
                                    </p:anim>
                                    <p:anim calcmode="lin" valueType="num">
                                      <p:cBhvr>
                                        <p:cTn id="15" dur="1000" fill="hold"/>
                                        <p:tgtEl>
                                          <p:spTgt spid="7270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2707"/>
                                        </p:tgtEl>
                                        <p:attrNameLst>
                                          <p:attrName>style.visibility</p:attrName>
                                        </p:attrNameLst>
                                      </p:cBhvr>
                                      <p:to>
                                        <p:strVal val="visible"/>
                                      </p:to>
                                    </p:set>
                                    <p:animEffect transition="in" filter="circle(in)">
                                      <p:cBhvr>
                                        <p:cTn id="20" dur="20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609" y="330926"/>
            <a:ext cx="5801842" cy="730469"/>
          </a:xfrm>
        </p:spPr>
        <p:txBody>
          <a:bodyPr>
            <a:normAutofit/>
          </a:bodyPr>
          <a:lstStyle/>
          <a:p>
            <a:r>
              <a:rPr lang="en-US" sz="3200" dirty="0" err="1">
                <a:solidFill>
                  <a:schemeClr val="tx1"/>
                </a:solidFill>
                <a:latin typeface="Times New Roman" panose="02020603050405020304" pitchFamily="18" charset="0"/>
                <a:cs typeface="Times New Roman" panose="02020603050405020304" pitchFamily="18" charset="0"/>
              </a:rPr>
              <a:t>Tranh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chấp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chủ</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biển</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73730" name="Picture 2" descr="D:\BÌNH GA\SOẠN MẪU\420px-SCS_DisputedClai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42" y="1537782"/>
            <a:ext cx="5681067" cy="4849955"/>
          </a:xfrm>
          <a:prstGeom prst="rect">
            <a:avLst/>
          </a:prstGeom>
          <a:noFill/>
          <a:extLst>
            <a:ext uri="{909E8E84-426E-40DD-AFC4-6F175D3DCCD1}">
              <a14:hiddenFill xmlns:a14="http://schemas.microsoft.com/office/drawing/2010/main">
                <a:solidFill>
                  <a:srgbClr val="FFFFFF"/>
                </a:solidFill>
              </a14:hiddenFill>
            </a:ext>
          </a:extLst>
        </p:spPr>
      </p:pic>
      <p:pic>
        <p:nvPicPr>
          <p:cNvPr id="73731" name="Picture 3" descr="D:\BÌNH GA\SOẠN MẪU\thumb_469.77778_b01c84fb-4145-46b9-9122-74e01ca404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343" y="1537782"/>
            <a:ext cx="5495108" cy="4756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3730"/>
                                        </p:tgtEl>
                                        <p:attrNameLst>
                                          <p:attrName>style.visibility</p:attrName>
                                        </p:attrNameLst>
                                      </p:cBhvr>
                                      <p:to>
                                        <p:strVal val="visible"/>
                                      </p:to>
                                    </p:set>
                                    <p:animEffect transition="in" filter="fade">
                                      <p:cBhvr>
                                        <p:cTn id="14" dur="1000"/>
                                        <p:tgtEl>
                                          <p:spTgt spid="73730"/>
                                        </p:tgtEl>
                                      </p:cBhvr>
                                    </p:animEffect>
                                    <p:anim calcmode="lin" valueType="num">
                                      <p:cBhvr>
                                        <p:cTn id="15" dur="1000" fill="hold"/>
                                        <p:tgtEl>
                                          <p:spTgt spid="73730"/>
                                        </p:tgtEl>
                                        <p:attrNameLst>
                                          <p:attrName>ppt_x</p:attrName>
                                        </p:attrNameLst>
                                      </p:cBhvr>
                                      <p:tavLst>
                                        <p:tav tm="0">
                                          <p:val>
                                            <p:strVal val="#ppt_x"/>
                                          </p:val>
                                        </p:tav>
                                        <p:tav tm="100000">
                                          <p:val>
                                            <p:strVal val="#ppt_x"/>
                                          </p:val>
                                        </p:tav>
                                      </p:tavLst>
                                    </p:anim>
                                    <p:anim calcmode="lin" valueType="num">
                                      <p:cBhvr>
                                        <p:cTn id="16" dur="1000" fill="hold"/>
                                        <p:tgtEl>
                                          <p:spTgt spid="737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3731"/>
                                        </p:tgtEl>
                                        <p:attrNameLst>
                                          <p:attrName>style.visibility</p:attrName>
                                        </p:attrNameLst>
                                      </p:cBhvr>
                                      <p:to>
                                        <p:strVal val="visible"/>
                                      </p:to>
                                    </p:set>
                                    <p:anim calcmode="lin" valueType="num">
                                      <p:cBhvr additive="base">
                                        <p:cTn id="21" dur="500" fill="hold"/>
                                        <p:tgtEl>
                                          <p:spTgt spid="73731"/>
                                        </p:tgtEl>
                                        <p:attrNameLst>
                                          <p:attrName>ppt_x</p:attrName>
                                        </p:attrNameLst>
                                      </p:cBhvr>
                                      <p:tavLst>
                                        <p:tav tm="0">
                                          <p:val>
                                            <p:strVal val="#ppt_x"/>
                                          </p:val>
                                        </p:tav>
                                        <p:tav tm="100000">
                                          <p:val>
                                            <p:strVal val="#ppt_x"/>
                                          </p:val>
                                        </p:tav>
                                      </p:tavLst>
                                    </p:anim>
                                    <p:anim calcmode="lin" valueType="num">
                                      <p:cBhvr additive="base">
                                        <p:cTn id="22" dur="500" fill="hold"/>
                                        <p:tgtEl>
                                          <p:spTgt spid="737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9297"/>
          </a:xfrm>
        </p:spPr>
        <p:txBody>
          <a:bodyPr>
            <a:normAutofit/>
          </a:bodyPr>
          <a:lstStyle/>
          <a:p>
            <a:r>
              <a:rPr lang="en-US" sz="3200" dirty="0" err="1">
                <a:solidFill>
                  <a:schemeClr val="tx1"/>
                </a:solidFill>
                <a:latin typeface="Times New Roman" panose="02020603050405020304" pitchFamily="18" charset="0"/>
                <a:cs typeface="Times New Roman" panose="02020603050405020304" pitchFamily="18" charset="0"/>
              </a:rPr>
              <a:t>Tính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cao</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dirty="0"/>
          </a:p>
        </p:txBody>
      </p:sp>
      <p:pic>
        <p:nvPicPr>
          <p:cNvPr id="75778" name="Picture 2" descr="D:\BÌNH GA\SOẠN MẪU\rừng mưa nhiệt đớ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41343"/>
          </a:xfrm>
          <a:prstGeom prst="rect">
            <a:avLst/>
          </a:prstGeom>
          <a:noFill/>
          <a:extLst>
            <a:ext uri="{909E8E84-426E-40DD-AFC4-6F175D3DCCD1}">
              <a14:hiddenFill xmlns:a14="http://schemas.microsoft.com/office/drawing/2010/main">
                <a:solidFill>
                  <a:srgbClr val="FFFFFF"/>
                </a:solidFill>
              </a14:hiddenFill>
            </a:ext>
          </a:extLst>
        </p:spPr>
      </p:pic>
      <p:pic>
        <p:nvPicPr>
          <p:cNvPr id="75779" name="Picture 3" descr="D:\BÌNH GA\SOẠN MẪU\1115584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2" cy="6870326"/>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descr="D:\BÌNH GA\SOẠN MẪU\070821_ru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12192002" cy="6868676"/>
          </a:xfrm>
          <a:prstGeom prst="rect">
            <a:avLst/>
          </a:prstGeom>
          <a:noFill/>
          <a:extLst>
            <a:ext uri="{909E8E84-426E-40DD-AFC4-6F175D3DCCD1}">
              <a14:hiddenFill xmlns:a14="http://schemas.microsoft.com/office/drawing/2010/main">
                <a:solidFill>
                  <a:srgbClr val="FFFFFF"/>
                </a:solidFill>
              </a14:hiddenFill>
            </a:ext>
          </a:extLst>
        </p:spPr>
      </p:pic>
      <p:pic>
        <p:nvPicPr>
          <p:cNvPr id="75781" name="Picture 5" descr="D:\BÌNH GA\SOẠN MẪU\rung-ngap-man-la-gi-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12192001" cy="6898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5778"/>
                                        </p:tgtEl>
                                        <p:attrNameLst>
                                          <p:attrName>style.visibility</p:attrName>
                                        </p:attrNameLst>
                                      </p:cBhvr>
                                      <p:to>
                                        <p:strVal val="visible"/>
                                      </p:to>
                                    </p:set>
                                    <p:animEffect transition="in" filter="circle(in)">
                                      <p:cBhvr>
                                        <p:cTn id="14" dur="2000"/>
                                        <p:tgtEl>
                                          <p:spTgt spid="7577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5779"/>
                                        </p:tgtEl>
                                        <p:attrNameLst>
                                          <p:attrName>style.visibility</p:attrName>
                                        </p:attrNameLst>
                                      </p:cBhvr>
                                      <p:to>
                                        <p:strVal val="visible"/>
                                      </p:to>
                                    </p:set>
                                    <p:animEffect transition="in" filter="barn(inVertical)">
                                      <p:cBhvr>
                                        <p:cTn id="19" dur="500"/>
                                        <p:tgtEl>
                                          <p:spTgt spid="7577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5780"/>
                                        </p:tgtEl>
                                        <p:attrNameLst>
                                          <p:attrName>style.visibility</p:attrName>
                                        </p:attrNameLst>
                                      </p:cBhvr>
                                      <p:to>
                                        <p:strVal val="visible"/>
                                      </p:to>
                                    </p:set>
                                    <p:animEffect transition="in" filter="wipe(down)">
                                      <p:cBhvr>
                                        <p:cTn id="24" dur="500"/>
                                        <p:tgtEl>
                                          <p:spTgt spid="75780"/>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75781"/>
                                        </p:tgtEl>
                                        <p:attrNameLst>
                                          <p:attrName>style.visibility</p:attrName>
                                        </p:attrNameLst>
                                      </p:cBhvr>
                                      <p:to>
                                        <p:strVal val="visible"/>
                                      </p:to>
                                    </p:set>
                                    <p:animEffect transition="in" filter="wheel(1)">
                                      <p:cBhvr>
                                        <p:cTn id="29" dur="20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77766"/>
          </a:xfrm>
        </p:spPr>
        <p:txBody>
          <a:bodyPr>
            <a:normAutofit/>
          </a:bodyPr>
          <a:lstStyle/>
          <a:p>
            <a:r>
              <a:rPr lang="en-US" sz="3200" dirty="0" err="1">
                <a:solidFill>
                  <a:schemeClr val="tx1"/>
                </a:solidFill>
                <a:latin typeface="Times New Roman" panose="02020603050405020304" pitchFamily="18" charset="0"/>
                <a:cs typeface="Times New Roman" panose="02020603050405020304" pitchFamily="18" charset="0"/>
              </a:rPr>
              <a:t>Tính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đang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suy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giảm</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76802" name="Picture 2" descr="D:\BÌNH GA\SOẠN MẪU\san-b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902" y="0"/>
            <a:ext cx="10310648" cy="6878675"/>
          </a:xfrm>
          <a:prstGeom prst="rect">
            <a:avLst/>
          </a:prstGeom>
          <a:noFill/>
          <a:extLst>
            <a:ext uri="{909E8E84-426E-40DD-AFC4-6F175D3DCCD1}">
              <a14:hiddenFill xmlns:a14="http://schemas.microsoft.com/office/drawing/2010/main">
                <a:solidFill>
                  <a:srgbClr val="FFFFFF"/>
                </a:solidFill>
              </a14:hiddenFill>
            </a:ext>
          </a:extLst>
        </p:spPr>
      </p:pic>
      <p:pic>
        <p:nvPicPr>
          <p:cNvPr id="76803" name="Picture 3" descr="D:\BÌNH GA\SOẠN MẪU\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6802"/>
                                        </p:tgtEl>
                                        <p:attrNameLst>
                                          <p:attrName>style.visibility</p:attrName>
                                        </p:attrNameLst>
                                      </p:cBhvr>
                                      <p:to>
                                        <p:strVal val="visible"/>
                                      </p:to>
                                    </p:set>
                                    <p:animEffect transition="in" filter="wheel(1)">
                                      <p:cBhvr>
                                        <p:cTn id="13" dur="2000"/>
                                        <p:tgtEl>
                                          <p:spTgt spid="7680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6803"/>
                                        </p:tgtEl>
                                        <p:attrNameLst>
                                          <p:attrName>style.visibility</p:attrName>
                                        </p:attrNameLst>
                                      </p:cBhvr>
                                      <p:to>
                                        <p:strVal val="visible"/>
                                      </p:to>
                                    </p:set>
                                    <p:animEffect transition="in" filter="barn(inVertical)">
                                      <p:cBhvr>
                                        <p:cTn id="18" dur="500"/>
                                        <p:tgtEl>
                                          <p:spTgt spid="7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050" y="172390"/>
            <a:ext cx="11530149" cy="6340197"/>
          </a:xfrm>
          <a:prstGeom prst="rect">
            <a:avLst/>
          </a:prstGeom>
        </p:spPr>
        <p:txBody>
          <a:bodyPr wrap="square">
            <a:spAutoFit/>
          </a:bodyPr>
          <a:lstStyle/>
          <a:p>
            <a:pPr algn="just">
              <a:spcBef>
                <a:spcPts val="600"/>
              </a:spcBef>
              <a:spcAft>
                <a:spcPts val="600"/>
              </a:spcAft>
            </a:pPr>
            <a:r>
              <a:rPr lang="vi-VN" sz="2800" b="1" dirty="0">
                <a:solidFill>
                  <a:srgbClr val="000000"/>
                </a:solidFill>
                <a:latin typeface="Arial" panose="020B0604020202020204" pitchFamily="34" charset="0"/>
                <a:cs typeface="Arial" panose="020B0604020202020204" pitchFamily="34" charset="0"/>
              </a:rPr>
              <a:t>e) Sinh vật:</a:t>
            </a:r>
            <a:endParaRPr lang="vi-VN" sz="2800" dirty="0">
              <a:solidFill>
                <a:srgbClr val="000000"/>
              </a:solidFill>
              <a:latin typeface="Arial" panose="020B0604020202020204" pitchFamily="34" charset="0"/>
              <a:cs typeface="Arial" panose="020B0604020202020204" pitchFamily="34" charset="0"/>
            </a:endParaRPr>
          </a:p>
          <a:p>
            <a:pPr algn="just">
              <a:spcBef>
                <a:spcPts val="600"/>
              </a:spcBef>
              <a:spcAft>
                <a:spcPts val="600"/>
              </a:spcAft>
            </a:pPr>
            <a:r>
              <a:rPr lang="vi-VN" sz="2800" b="1" dirty="0">
                <a:solidFill>
                  <a:srgbClr val="000000"/>
                </a:solidFill>
                <a:latin typeface="Arial" panose="020B0604020202020204" pitchFamily="34" charset="0"/>
                <a:cs typeface="Arial" panose="020B0604020202020204" pitchFamily="34" charset="0"/>
              </a:rPr>
              <a:t>- Đặc điểm:</a:t>
            </a:r>
            <a:endParaRPr lang="vi-VN" sz="2800" dirty="0">
              <a:solidFill>
                <a:srgbClr val="000000"/>
              </a:solidFill>
              <a:latin typeface="Arial" panose="020B0604020202020204" pitchFamily="34" charset="0"/>
              <a:cs typeface="Arial" panose="020B0604020202020204" pitchFamily="34" charset="0"/>
            </a:endParaRPr>
          </a:p>
          <a:p>
            <a:pPr algn="just">
              <a:spcBef>
                <a:spcPts val="600"/>
              </a:spcBef>
              <a:spcAft>
                <a:spcPts val="600"/>
              </a:spcAft>
            </a:pPr>
            <a:r>
              <a:rPr lang="vi-VN" sz="2800" dirty="0">
                <a:solidFill>
                  <a:srgbClr val="000000"/>
                </a:solidFill>
                <a:latin typeface="Arial" panose="020B0604020202020204" pitchFamily="34" charset="0"/>
                <a:cs typeface="Arial" panose="020B0604020202020204" pitchFamily="34" charset="0"/>
              </a:rPr>
              <a:t>+ </a:t>
            </a:r>
            <a:r>
              <a:rPr lang="en-US" sz="2800" dirty="0">
                <a:solidFill>
                  <a:srgbClr val="000000"/>
                </a:solidFill>
                <a:latin typeface="Arial" panose="020B0604020202020204" pitchFamily="34" charset="0"/>
                <a:cs typeface="Arial" panose="020B0604020202020204" pitchFamily="34" charset="0"/>
              </a:rPr>
              <a:t>P</a:t>
            </a:r>
            <a:r>
              <a:rPr lang="vi-VN" sz="2800" dirty="0" smtClean="0">
                <a:solidFill>
                  <a:srgbClr val="000000"/>
                </a:solidFill>
                <a:latin typeface="Arial" panose="020B0604020202020204" pitchFamily="34" charset="0"/>
                <a:cs typeface="Arial" panose="020B0604020202020204" pitchFamily="34" charset="0"/>
              </a:rPr>
              <a:t>hong </a:t>
            </a:r>
            <a:r>
              <a:rPr lang="vi-VN" sz="2800" dirty="0">
                <a:solidFill>
                  <a:srgbClr val="000000"/>
                </a:solidFill>
                <a:latin typeface="Arial" panose="020B0604020202020204" pitchFamily="34" charset="0"/>
                <a:cs typeface="Arial" panose="020B0604020202020204" pitchFamily="34" charset="0"/>
              </a:rPr>
              <a:t>phú và đa dạng. </a:t>
            </a:r>
          </a:p>
          <a:p>
            <a:pPr algn="just">
              <a:spcBef>
                <a:spcPts val="600"/>
              </a:spcBef>
              <a:spcAft>
                <a:spcPts val="600"/>
              </a:spcAft>
            </a:pPr>
            <a:r>
              <a:rPr lang="vi-VN" sz="2800" dirty="0">
                <a:solidFill>
                  <a:srgbClr val="000000"/>
                </a:solidFill>
                <a:latin typeface="Arial" panose="020B0604020202020204" pitchFamily="34" charset="0"/>
                <a:cs typeface="Arial" panose="020B0604020202020204" pitchFamily="34" charset="0"/>
              </a:rPr>
              <a:t>+ Diện tích rừng lớn, khoảng 2 triệu km</a:t>
            </a:r>
            <a:r>
              <a:rPr lang="vi-VN" sz="2800" baseline="30000" dirty="0">
                <a:solidFill>
                  <a:srgbClr val="000000"/>
                </a:solidFill>
                <a:latin typeface="Arial" panose="020B0604020202020204" pitchFamily="34" charset="0"/>
                <a:cs typeface="Arial" panose="020B0604020202020204" pitchFamily="34" charset="0"/>
              </a:rPr>
              <a:t>2 </a:t>
            </a:r>
            <a:r>
              <a:rPr lang="vi-VN" sz="2800" dirty="0">
                <a:solidFill>
                  <a:srgbClr val="000000"/>
                </a:solidFill>
                <a:latin typeface="Arial" panose="020B0604020202020204" pitchFamily="34" charset="0"/>
                <a:cs typeface="Arial" panose="020B0604020202020204" pitchFamily="34" charset="0"/>
              </a:rPr>
              <a:t>(năm 2020), phân bố </a:t>
            </a:r>
            <a:r>
              <a:rPr lang="en-US" sz="2800" dirty="0" smtClean="0">
                <a:solidFill>
                  <a:srgbClr val="000000"/>
                </a:solidFill>
                <a:latin typeface="Arial" panose="020B0604020202020204" pitchFamily="34" charset="0"/>
                <a:cs typeface="Arial" panose="020B0604020202020204" pitchFamily="34" charset="0"/>
              </a:rPr>
              <a:t>ở</a:t>
            </a:r>
            <a:r>
              <a:rPr lang="vi-VN" sz="2800" dirty="0" smtClean="0">
                <a:solidFill>
                  <a:srgbClr val="000000"/>
                </a:solidFill>
                <a:latin typeface="Arial" panose="020B0604020202020204" pitchFamily="34" charset="0"/>
                <a:cs typeface="Arial" panose="020B0604020202020204" pitchFamily="34" charset="0"/>
              </a:rPr>
              <a:t>: </a:t>
            </a:r>
            <a:r>
              <a:rPr lang="vi-VN" sz="2800" dirty="0">
                <a:solidFill>
                  <a:srgbClr val="000000"/>
                </a:solidFill>
                <a:latin typeface="Arial" panose="020B0604020202020204" pitchFamily="34" charset="0"/>
                <a:cs typeface="Arial" panose="020B0604020202020204" pitchFamily="34" charset="0"/>
              </a:rPr>
              <a:t>In-đô-nê-xi-a, Ma-lai-xi-a, Mi-an-ma,... </a:t>
            </a:r>
            <a:endParaRPr lang="en-US" sz="2800" dirty="0" smtClean="0">
              <a:solidFill>
                <a:srgbClr val="000000"/>
              </a:solidFill>
              <a:latin typeface="Arial" panose="020B0604020202020204" pitchFamily="34" charset="0"/>
              <a:cs typeface="Arial" panose="020B0604020202020204" pitchFamily="34" charset="0"/>
            </a:endParaRPr>
          </a:p>
          <a:p>
            <a:pPr algn="just">
              <a:spcBef>
                <a:spcPts val="600"/>
              </a:spcBef>
              <a:spcAft>
                <a:spcPts val="600"/>
              </a:spcAft>
            </a:pPr>
            <a:r>
              <a:rPr lang="en-US" sz="2800" dirty="0" smtClean="0">
                <a:solidFill>
                  <a:srgbClr val="000000"/>
                </a:solidFill>
                <a:latin typeface="Arial" panose="020B0604020202020204" pitchFamily="34" charset="0"/>
                <a:cs typeface="Arial" panose="020B0604020202020204" pitchFamily="34" charset="0"/>
              </a:rPr>
              <a:t>+ </a:t>
            </a:r>
            <a:r>
              <a:rPr lang="vi-VN" sz="2800" dirty="0" smtClean="0">
                <a:solidFill>
                  <a:srgbClr val="000000"/>
                </a:solidFill>
                <a:latin typeface="Arial" panose="020B0604020202020204" pitchFamily="34" charset="0"/>
                <a:cs typeface="Arial" panose="020B0604020202020204" pitchFamily="34" charset="0"/>
              </a:rPr>
              <a:t>Rừng</a:t>
            </a:r>
            <a:r>
              <a:rPr lang="en-US" sz="2800" dirty="0" smtClean="0">
                <a:solidFill>
                  <a:srgbClr val="000000"/>
                </a:solidFill>
                <a:latin typeface="Arial" panose="020B0604020202020204" pitchFamily="34" charset="0"/>
                <a:cs typeface="Arial" panose="020B0604020202020204" pitchFamily="34" charset="0"/>
              </a:rPr>
              <a:t> </a:t>
            </a:r>
            <a:r>
              <a:rPr lang="vi-VN" sz="2800" dirty="0" smtClean="0">
                <a:solidFill>
                  <a:srgbClr val="000000"/>
                </a:solidFill>
                <a:latin typeface="Arial" panose="020B0604020202020204" pitchFamily="34" charset="0"/>
                <a:cs typeface="Arial" panose="020B0604020202020204" pitchFamily="34" charset="0"/>
              </a:rPr>
              <a:t>mưa </a:t>
            </a:r>
            <a:r>
              <a:rPr lang="vi-VN" sz="2800" dirty="0">
                <a:solidFill>
                  <a:srgbClr val="000000"/>
                </a:solidFill>
                <a:latin typeface="Arial" panose="020B0604020202020204" pitchFamily="34" charset="0"/>
                <a:cs typeface="Arial" panose="020B0604020202020204" pitchFamily="34" charset="0"/>
              </a:rPr>
              <a:t>nhiệt đới và rừng nhiệt đới ẩm </a:t>
            </a:r>
            <a:r>
              <a:rPr lang="en-US" sz="2800" dirty="0" smtClean="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vi-VN" sz="2800" dirty="0" smtClean="0">
                <a:solidFill>
                  <a:srgbClr val="000000"/>
                </a:solidFill>
                <a:latin typeface="Arial" panose="020B0604020202020204" pitchFamily="34" charset="0"/>
                <a:cs typeface="Arial" panose="020B0604020202020204" pitchFamily="34" charset="0"/>
              </a:rPr>
              <a:t>đa </a:t>
            </a:r>
            <a:r>
              <a:rPr lang="vi-VN" sz="2800" dirty="0">
                <a:solidFill>
                  <a:srgbClr val="000000"/>
                </a:solidFill>
                <a:latin typeface="Arial" panose="020B0604020202020204" pitchFamily="34" charset="0"/>
                <a:cs typeface="Arial" panose="020B0604020202020204" pitchFamily="34" charset="0"/>
              </a:rPr>
              <a:t>dạng sinh </a:t>
            </a:r>
            <a:r>
              <a:rPr lang="vi-VN" sz="2800" dirty="0" smtClean="0">
                <a:solidFill>
                  <a:srgbClr val="000000"/>
                </a:solidFill>
                <a:latin typeface="Arial" panose="020B0604020202020204" pitchFamily="34" charset="0"/>
                <a:cs typeface="Arial" panose="020B0604020202020204" pitchFamily="34" charset="0"/>
              </a:rPr>
              <a:t>học, </a:t>
            </a:r>
            <a:r>
              <a:rPr lang="vi-VN" sz="2800" dirty="0">
                <a:solidFill>
                  <a:srgbClr val="000000"/>
                </a:solidFill>
                <a:latin typeface="Arial" panose="020B0604020202020204" pitchFamily="34" charset="0"/>
                <a:cs typeface="Arial" panose="020B0604020202020204" pitchFamily="34" charset="0"/>
              </a:rPr>
              <a:t>thành phần </a:t>
            </a:r>
            <a:r>
              <a:rPr lang="vi-VN" sz="2800" dirty="0" smtClean="0">
                <a:solidFill>
                  <a:srgbClr val="000000"/>
                </a:solidFill>
                <a:latin typeface="Arial" panose="020B0604020202020204" pitchFamily="34" charset="0"/>
                <a:cs typeface="Arial" panose="020B0604020202020204" pitchFamily="34" charset="0"/>
              </a:rPr>
              <a:t>loài.</a:t>
            </a:r>
            <a:endParaRPr lang="vi-VN" sz="2800" dirty="0">
              <a:solidFill>
                <a:srgbClr val="000000"/>
              </a:solidFill>
              <a:latin typeface="Arial" panose="020B0604020202020204" pitchFamily="34" charset="0"/>
              <a:cs typeface="Arial" panose="020B0604020202020204" pitchFamily="34" charset="0"/>
            </a:endParaRPr>
          </a:p>
          <a:p>
            <a:pPr algn="just">
              <a:spcBef>
                <a:spcPts val="600"/>
              </a:spcBef>
              <a:spcAft>
                <a:spcPts val="600"/>
              </a:spcAft>
            </a:pPr>
            <a:r>
              <a:rPr lang="vi-VN" sz="2800" b="1" dirty="0">
                <a:solidFill>
                  <a:srgbClr val="000000"/>
                </a:solidFill>
                <a:latin typeface="Arial" panose="020B0604020202020204" pitchFamily="34" charset="0"/>
                <a:cs typeface="Arial" panose="020B0604020202020204" pitchFamily="34" charset="0"/>
              </a:rPr>
              <a:t>- Ảnh hưởng:</a:t>
            </a:r>
            <a:endParaRPr lang="vi-VN" sz="2800" dirty="0">
              <a:solidFill>
                <a:srgbClr val="000000"/>
              </a:solidFill>
              <a:latin typeface="Arial" panose="020B0604020202020204" pitchFamily="34" charset="0"/>
              <a:cs typeface="Arial" panose="020B0604020202020204" pitchFamily="34" charset="0"/>
            </a:endParaRPr>
          </a:p>
          <a:p>
            <a:pPr algn="just">
              <a:spcBef>
                <a:spcPts val="600"/>
              </a:spcBef>
              <a:spcAft>
                <a:spcPts val="600"/>
              </a:spcAft>
            </a:pPr>
            <a:r>
              <a:rPr lang="vi-VN" sz="2800" dirty="0">
                <a:solidFill>
                  <a:srgbClr val="000000"/>
                </a:solidFill>
                <a:latin typeface="Arial" panose="020B0604020202020204" pitchFamily="34" charset="0"/>
                <a:cs typeface="Arial" panose="020B0604020202020204" pitchFamily="34" charset="0"/>
              </a:rPr>
              <a:t>+ </a:t>
            </a:r>
            <a:r>
              <a:rPr lang="vi-VN" sz="2800" dirty="0" smtClean="0">
                <a:solidFill>
                  <a:srgbClr val="000000"/>
                </a:solidFill>
                <a:latin typeface="Arial" panose="020B0604020202020204" pitchFamily="34" charset="0"/>
                <a:cs typeface="Arial" panose="020B0604020202020204" pitchFamily="34" charset="0"/>
              </a:rPr>
              <a:t>Thuận </a:t>
            </a:r>
            <a:r>
              <a:rPr lang="vi-VN" sz="2800" dirty="0">
                <a:solidFill>
                  <a:srgbClr val="000000"/>
                </a:solidFill>
                <a:latin typeface="Arial" panose="020B0604020202020204" pitchFamily="34" charset="0"/>
                <a:cs typeface="Arial" panose="020B0604020202020204" pitchFamily="34" charset="0"/>
              </a:rPr>
              <a:t>lợi </a:t>
            </a:r>
            <a:r>
              <a:rPr lang="vi-VN" sz="2800" dirty="0" smtClean="0">
                <a:solidFill>
                  <a:srgbClr val="000000"/>
                </a:solidFill>
                <a:latin typeface="Arial" panose="020B0604020202020204" pitchFamily="34" charset="0"/>
                <a:cs typeface="Arial" panose="020B0604020202020204" pitchFamily="34" charset="0"/>
              </a:rPr>
              <a:t>khai </a:t>
            </a:r>
            <a:r>
              <a:rPr lang="vi-VN" sz="2800" dirty="0">
                <a:solidFill>
                  <a:srgbClr val="000000"/>
                </a:solidFill>
                <a:latin typeface="Arial" panose="020B0604020202020204" pitchFamily="34" charset="0"/>
                <a:cs typeface="Arial" panose="020B0604020202020204" pitchFamily="34" charset="0"/>
              </a:rPr>
              <a:t>thác và chế biến lâm sản, du lịch; ngoài ra, rừng ngập mặn ven biển còn </a:t>
            </a:r>
            <a:r>
              <a:rPr lang="vi-VN" sz="2800" dirty="0" smtClean="0">
                <a:solidFill>
                  <a:srgbClr val="000000"/>
                </a:solidFill>
                <a:latin typeface="Arial" panose="020B0604020202020204" pitchFamily="34" charset="0"/>
                <a:cs typeface="Arial" panose="020B0604020202020204" pitchFamily="34" charset="0"/>
              </a:rPr>
              <a:t>nuôi </a:t>
            </a:r>
            <a:r>
              <a:rPr lang="vi-VN" sz="2800" dirty="0">
                <a:solidFill>
                  <a:srgbClr val="000000"/>
                </a:solidFill>
                <a:latin typeface="Arial" panose="020B0604020202020204" pitchFamily="34" charset="0"/>
                <a:cs typeface="Arial" panose="020B0604020202020204" pitchFamily="34" charset="0"/>
              </a:rPr>
              <a:t>trồng thuỷ sản. </a:t>
            </a:r>
          </a:p>
          <a:p>
            <a:pPr algn="just">
              <a:spcBef>
                <a:spcPts val="600"/>
              </a:spcBef>
              <a:spcAft>
                <a:spcPts val="600"/>
              </a:spcAft>
            </a:pPr>
            <a:r>
              <a:rPr lang="vi-VN" sz="2800" dirty="0">
                <a:solidFill>
                  <a:srgbClr val="000000"/>
                </a:solidFill>
                <a:latin typeface="Arial" panose="020B0604020202020204" pitchFamily="34" charset="0"/>
                <a:cs typeface="Arial" panose="020B0604020202020204" pitchFamily="34" charset="0"/>
              </a:rPr>
              <a:t>+ Tuy nhiên, để phát triển kinh tế bền vững cần phải chú ý tới bảo vệ môi trường và đảm bảo đa dạng sinh học.</a:t>
            </a:r>
            <a:endParaRPr lang="vi-VN" sz="28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225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896357" cy="4034118"/>
          </a:xfrm>
        </p:spPr>
        <p:txBody>
          <a:bodyPr>
            <a:normAutofit/>
          </a:bodyPr>
          <a:lstStyle/>
          <a:p>
            <a:pPr algn="just"/>
            <a:r>
              <a:rPr lang="en-US" dirty="0">
                <a:solidFill>
                  <a:schemeClr val="tx1"/>
                </a:solidFill>
                <a:latin typeface="Times New Roman" panose="02020603050405020304" pitchFamily="18" charset="0"/>
                <a:cs typeface="Times New Roman" panose="02020603050405020304" pitchFamily="18" charset="0"/>
              </a:rPr>
              <a:t>Tr</a:t>
            </a:r>
            <a:r>
              <a:rPr lang="vi-VN" dirty="0">
                <a:solidFill>
                  <a:schemeClr val="tx1"/>
                </a:solidFill>
                <a:latin typeface="Times New Roman" panose="02020603050405020304" pitchFamily="18" charset="0"/>
                <a:cs typeface="Times New Roman" panose="02020603050405020304" pitchFamily="18" charset="0"/>
              </a:rPr>
              <a:t>ước khi vào bài học, mời các em cùng theo dõi một clip ngắn giới thiệu về Đông Nam Á để thấy được đây là khu vực có vị trí địa lí chiến lược quan trọng, giàu tài nguyên, dân cư đông, lao động dồi dào, có nền văn hóa lâu đời, đa dạng.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ựa vào hình 11.1, hãy cho biết khu vực Đông Nam Á tiếp giáp với các biển  và đại dương nào? Nêu ý nghĩa của biển và đại dương đối với s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947" y="583474"/>
            <a:ext cx="9223556" cy="59173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5551" y="65705"/>
            <a:ext cx="3191123" cy="461665"/>
          </a:xfrm>
          <a:prstGeom prst="rect">
            <a:avLst/>
          </a:prstGeom>
        </p:spPr>
        <p:txBody>
          <a:bodyPr wrap="square">
            <a:spAutoFit/>
          </a:bodyPr>
          <a:lstStyle/>
          <a:p>
            <a:pPr algn="just"/>
            <a:r>
              <a:rPr lang="en-US" sz="2400" b="1" dirty="0">
                <a:solidFill>
                  <a:srgbClr val="000000"/>
                </a:solidFill>
                <a:latin typeface="Arial" panose="020B0604020202020204" pitchFamily="34" charset="0"/>
                <a:cs typeface="Arial" panose="020B0604020202020204" pitchFamily="34" charset="0"/>
              </a:rPr>
              <a:t>g</a:t>
            </a:r>
            <a:r>
              <a:rPr lang="vi-VN" sz="2400" b="1" dirty="0" smtClean="0">
                <a:solidFill>
                  <a:srgbClr val="000000"/>
                </a:solidFill>
                <a:latin typeface="Arial" panose="020B0604020202020204" pitchFamily="34" charset="0"/>
                <a:cs typeface="Arial" panose="020B0604020202020204" pitchFamily="34" charset="0"/>
              </a:rPr>
              <a:t>) </a:t>
            </a:r>
            <a:r>
              <a:rPr lang="en-US" sz="2400" b="1" dirty="0" err="1" smtClean="0">
                <a:solidFill>
                  <a:srgbClr val="000000"/>
                </a:solidFill>
                <a:latin typeface="Arial" panose="020B0604020202020204" pitchFamily="34" charset="0"/>
                <a:cs typeface="Arial" panose="020B0604020202020204" pitchFamily="34" charset="0"/>
              </a:rPr>
              <a:t>Khoáng</a:t>
            </a:r>
            <a:r>
              <a:rPr lang="en-US" sz="2400" b="1" dirty="0" smtClean="0">
                <a:solidFill>
                  <a:srgbClr val="000000"/>
                </a:solidFill>
                <a:latin typeface="Arial" panose="020B0604020202020204" pitchFamily="34" charset="0"/>
                <a:cs typeface="Arial" panose="020B0604020202020204" pitchFamily="34" charset="0"/>
              </a:rPr>
              <a:t> </a:t>
            </a:r>
            <a:r>
              <a:rPr lang="en-US" sz="2400" b="1" dirty="0" err="1" smtClean="0">
                <a:solidFill>
                  <a:srgbClr val="000000"/>
                </a:solidFill>
                <a:latin typeface="Arial" panose="020B0604020202020204" pitchFamily="34" charset="0"/>
                <a:cs typeface="Arial" panose="020B0604020202020204" pitchFamily="34" charset="0"/>
              </a:rPr>
              <a:t>sản</a:t>
            </a:r>
            <a:r>
              <a:rPr lang="vi-VN" sz="2400" b="1" dirty="0" smtClean="0">
                <a:solidFill>
                  <a:srgbClr val="000000"/>
                </a:solidFill>
                <a:latin typeface="Arial" panose="020B0604020202020204" pitchFamily="34" charset="0"/>
                <a:cs typeface="Arial" panose="020B0604020202020204" pitchFamily="34" charset="0"/>
              </a:rPr>
              <a:t>:</a:t>
            </a:r>
            <a:endParaRPr lang="vi-VN"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8534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885" y="257799"/>
            <a:ext cx="11538857" cy="4031873"/>
          </a:xfrm>
          <a:prstGeom prst="rect">
            <a:avLst/>
          </a:prstGeom>
        </p:spPr>
        <p:txBody>
          <a:bodyPr wrap="square">
            <a:spAutoFit/>
          </a:bodyPr>
          <a:lstStyle/>
          <a:p>
            <a:pPr algn="just"/>
            <a:r>
              <a:rPr lang="vi-VN" sz="3200" b="1" dirty="0">
                <a:solidFill>
                  <a:srgbClr val="000000"/>
                </a:solidFill>
                <a:latin typeface="Arial" panose="020B0604020202020204" pitchFamily="34" charset="0"/>
                <a:cs typeface="Arial" panose="020B0604020202020204" pitchFamily="34" charset="0"/>
              </a:rPr>
              <a:t>g) Khoáng sản:</a:t>
            </a:r>
            <a:endParaRPr lang="vi-VN" sz="3200" dirty="0">
              <a:solidFill>
                <a:srgbClr val="000000"/>
              </a:solidFill>
              <a:latin typeface="Arial" panose="020B0604020202020204" pitchFamily="34" charset="0"/>
              <a:cs typeface="Arial" panose="020B0604020202020204" pitchFamily="34" charset="0"/>
            </a:endParaRPr>
          </a:p>
          <a:p>
            <a:pPr algn="just"/>
            <a:r>
              <a:rPr lang="vi-VN" sz="3200" b="1" dirty="0">
                <a:solidFill>
                  <a:srgbClr val="000000"/>
                </a:solidFill>
                <a:latin typeface="Arial" panose="020B0604020202020204" pitchFamily="34" charset="0"/>
                <a:cs typeface="Arial" panose="020B0604020202020204" pitchFamily="34" charset="0"/>
              </a:rPr>
              <a:t>- Đặc điểm: </a:t>
            </a:r>
            <a:r>
              <a:rPr lang="en-US" sz="3200" dirty="0" err="1" smtClean="0">
                <a:solidFill>
                  <a:srgbClr val="000000"/>
                </a:solidFill>
                <a:latin typeface="Arial" panose="020B0604020202020204" pitchFamily="34" charset="0"/>
                <a:cs typeface="Arial" panose="020B0604020202020204" pitchFamily="34" charset="0"/>
              </a:rPr>
              <a:t>Phong</a:t>
            </a:r>
            <a:r>
              <a:rPr lang="en-US" sz="3200" dirty="0" smtClean="0">
                <a:solidFill>
                  <a:srgbClr val="000000"/>
                </a:solidFill>
                <a:latin typeface="Arial" panose="020B0604020202020204" pitchFamily="34" charset="0"/>
                <a:cs typeface="Arial" panose="020B0604020202020204" pitchFamily="34" charset="0"/>
              </a:rPr>
              <a:t> p</a:t>
            </a:r>
            <a:r>
              <a:rPr lang="vi-VN" sz="3200" dirty="0" smtClean="0">
                <a:solidFill>
                  <a:srgbClr val="000000"/>
                </a:solidFill>
                <a:latin typeface="Arial" panose="020B0604020202020204" pitchFamily="34" charset="0"/>
                <a:cs typeface="Arial" panose="020B0604020202020204" pitchFamily="34" charset="0"/>
              </a:rPr>
              <a:t>hú</a:t>
            </a:r>
            <a:r>
              <a:rPr lang="vi-VN" sz="3200" dirty="0">
                <a:solidFill>
                  <a:srgbClr val="000000"/>
                </a:solidFill>
                <a:latin typeface="Arial" panose="020B0604020202020204" pitchFamily="34" charset="0"/>
                <a:cs typeface="Arial" panose="020B0604020202020204" pitchFamily="34" charset="0"/>
              </a:rPr>
              <a:t>, đa </a:t>
            </a:r>
            <a:r>
              <a:rPr lang="vi-VN" sz="3200" dirty="0" smtClean="0">
                <a:solidFill>
                  <a:srgbClr val="000000"/>
                </a:solidFill>
                <a:latin typeface="Arial" panose="020B0604020202020204" pitchFamily="34" charset="0"/>
                <a:cs typeface="Arial" panose="020B0604020202020204" pitchFamily="34" charset="0"/>
              </a:rPr>
              <a:t>dạng,</a:t>
            </a:r>
            <a:r>
              <a:rPr lang="en-US" sz="3200" dirty="0" smtClean="0">
                <a:solidFill>
                  <a:srgbClr val="000000"/>
                </a:solidFill>
                <a:latin typeface="Arial" panose="020B0604020202020204" pitchFamily="34" charset="0"/>
                <a:cs typeface="Arial" panose="020B0604020202020204" pitchFamily="34" charset="0"/>
              </a:rPr>
              <a:t> </a:t>
            </a:r>
            <a:r>
              <a:rPr lang="vi-VN" sz="3200" dirty="0" smtClean="0">
                <a:solidFill>
                  <a:srgbClr val="000000"/>
                </a:solidFill>
                <a:latin typeface="Arial" panose="020B0604020202020204" pitchFamily="34" charset="0"/>
                <a:cs typeface="Arial" panose="020B0604020202020204" pitchFamily="34" charset="0"/>
              </a:rPr>
              <a:t>có </a:t>
            </a:r>
            <a:r>
              <a:rPr lang="vi-VN" sz="3200" dirty="0">
                <a:solidFill>
                  <a:srgbClr val="000000"/>
                </a:solidFill>
                <a:latin typeface="Arial" panose="020B0604020202020204" pitchFamily="34" charset="0"/>
                <a:cs typeface="Arial" panose="020B0604020202020204" pitchFamily="34" charset="0"/>
              </a:rPr>
              <a:t>giá </a:t>
            </a:r>
            <a:r>
              <a:rPr lang="vi-VN" sz="3200" dirty="0" smtClean="0">
                <a:solidFill>
                  <a:srgbClr val="000000"/>
                </a:solidFill>
                <a:latin typeface="Arial" panose="020B0604020202020204" pitchFamily="34" charset="0"/>
                <a:cs typeface="Arial" panose="020B0604020202020204" pitchFamily="34" charset="0"/>
              </a:rPr>
              <a:t>trị</a:t>
            </a:r>
            <a:r>
              <a:rPr lang="en-US" sz="3200" dirty="0" smtClean="0">
                <a:solidFill>
                  <a:srgbClr val="000000"/>
                </a:solidFill>
                <a:latin typeface="Arial" panose="020B0604020202020204" pitchFamily="34" charset="0"/>
                <a:cs typeface="Arial" panose="020B0604020202020204" pitchFamily="34" charset="0"/>
              </a:rPr>
              <a:t> </a:t>
            </a:r>
            <a:r>
              <a:rPr lang="vi-VN" sz="3200" dirty="0" smtClean="0">
                <a:solidFill>
                  <a:srgbClr val="000000"/>
                </a:solidFill>
                <a:latin typeface="Arial" panose="020B0604020202020204" pitchFamily="34" charset="0"/>
                <a:cs typeface="Arial" panose="020B0604020202020204" pitchFamily="34" charset="0"/>
              </a:rPr>
              <a:t>như</a:t>
            </a:r>
            <a:r>
              <a:rPr lang="vi-VN" sz="3200" dirty="0">
                <a:solidFill>
                  <a:srgbClr val="000000"/>
                </a:solidFill>
                <a:latin typeface="Arial" panose="020B0604020202020204" pitchFamily="34" charset="0"/>
                <a:cs typeface="Arial" panose="020B0604020202020204" pitchFamily="34" charset="0"/>
              </a:rPr>
              <a:t>: </a:t>
            </a:r>
          </a:p>
          <a:p>
            <a:pPr algn="just"/>
            <a:r>
              <a:rPr lang="vi-VN" sz="3200" dirty="0">
                <a:solidFill>
                  <a:srgbClr val="000000"/>
                </a:solidFill>
                <a:latin typeface="Arial" panose="020B0604020202020204" pitchFamily="34" charset="0"/>
                <a:cs typeface="Arial" panose="020B0604020202020204" pitchFamily="34" charset="0"/>
              </a:rPr>
              <a:t>+ </a:t>
            </a:r>
            <a:r>
              <a:rPr lang="vi-VN" sz="3200" dirty="0" smtClean="0">
                <a:solidFill>
                  <a:srgbClr val="000000"/>
                </a:solidFill>
                <a:latin typeface="Arial" panose="020B0604020202020204" pitchFamily="34" charset="0"/>
                <a:cs typeface="Arial" panose="020B0604020202020204" pitchFamily="34" charset="0"/>
              </a:rPr>
              <a:t>Thiếc</a:t>
            </a:r>
            <a:r>
              <a:rPr lang="en-US" sz="3200" dirty="0" smtClean="0">
                <a:solidFill>
                  <a:srgbClr val="000000"/>
                </a:solidFill>
                <a:latin typeface="Arial" panose="020B0604020202020204" pitchFamily="34" charset="0"/>
                <a:cs typeface="Arial" panose="020B0604020202020204" pitchFamily="34" charset="0"/>
              </a:rPr>
              <a:t>: </a:t>
            </a:r>
            <a:r>
              <a:rPr lang="vi-VN" sz="3200" dirty="0" smtClean="0">
                <a:solidFill>
                  <a:srgbClr val="000000"/>
                </a:solidFill>
                <a:latin typeface="Arial" panose="020B0604020202020204" pitchFamily="34" charset="0"/>
                <a:cs typeface="Arial" panose="020B0604020202020204" pitchFamily="34" charset="0"/>
              </a:rPr>
              <a:t>In-đô-nê-xi-a</a:t>
            </a:r>
            <a:r>
              <a:rPr lang="vi-VN" sz="3200" dirty="0">
                <a:solidFill>
                  <a:srgbClr val="000000"/>
                </a:solidFill>
                <a:latin typeface="Arial" panose="020B0604020202020204" pitchFamily="34" charset="0"/>
                <a:cs typeface="Arial" panose="020B0604020202020204" pitchFamily="34" charset="0"/>
              </a:rPr>
              <a:t>, Thái Lan, Việt Nam…;</a:t>
            </a:r>
          </a:p>
          <a:p>
            <a:pPr algn="just"/>
            <a:r>
              <a:rPr lang="vi-VN" sz="3200" dirty="0">
                <a:solidFill>
                  <a:srgbClr val="000000"/>
                </a:solidFill>
                <a:latin typeface="Arial" panose="020B0604020202020204" pitchFamily="34" charset="0"/>
                <a:cs typeface="Arial" panose="020B0604020202020204" pitchFamily="34" charset="0"/>
              </a:rPr>
              <a:t>+ </a:t>
            </a:r>
            <a:r>
              <a:rPr lang="vi-VN" sz="3200" dirty="0" smtClean="0">
                <a:solidFill>
                  <a:srgbClr val="000000"/>
                </a:solidFill>
                <a:latin typeface="Arial" panose="020B0604020202020204" pitchFamily="34" charset="0"/>
                <a:cs typeface="Arial" panose="020B0604020202020204" pitchFamily="34" charset="0"/>
              </a:rPr>
              <a:t>Đồng</a:t>
            </a:r>
            <a:r>
              <a:rPr lang="en-US" sz="3200" dirty="0" smtClean="0">
                <a:solidFill>
                  <a:srgbClr val="000000"/>
                </a:solidFill>
                <a:latin typeface="Arial" panose="020B0604020202020204" pitchFamily="34" charset="0"/>
                <a:cs typeface="Arial" panose="020B0604020202020204" pitchFamily="34" charset="0"/>
              </a:rPr>
              <a:t>: </a:t>
            </a:r>
            <a:r>
              <a:rPr lang="vi-VN" sz="3200" dirty="0" smtClean="0">
                <a:solidFill>
                  <a:srgbClr val="000000"/>
                </a:solidFill>
                <a:latin typeface="Arial" panose="020B0604020202020204" pitchFamily="34" charset="0"/>
                <a:cs typeface="Arial" panose="020B0604020202020204" pitchFamily="34" charset="0"/>
              </a:rPr>
              <a:t>Phi-líp-pin</a:t>
            </a:r>
            <a:r>
              <a:rPr lang="vi-VN" sz="3200" dirty="0">
                <a:solidFill>
                  <a:srgbClr val="000000"/>
                </a:solidFill>
                <a:latin typeface="Arial" panose="020B0604020202020204" pitchFamily="34" charset="0"/>
                <a:cs typeface="Arial" panose="020B0604020202020204" pitchFamily="34" charset="0"/>
              </a:rPr>
              <a:t>, In-đô-nê-xi-a, Ma-lai-xi-a…</a:t>
            </a:r>
          </a:p>
          <a:p>
            <a:pPr algn="just"/>
            <a:r>
              <a:rPr lang="vi-VN" sz="3200" dirty="0">
                <a:solidFill>
                  <a:srgbClr val="000000"/>
                </a:solidFill>
                <a:latin typeface="Arial" panose="020B0604020202020204" pitchFamily="34" charset="0"/>
                <a:cs typeface="Arial" panose="020B0604020202020204" pitchFamily="34" charset="0"/>
              </a:rPr>
              <a:t>+ Dầu mỏ, khí đốt và </a:t>
            </a:r>
            <a:r>
              <a:rPr lang="vi-VN" sz="3200" dirty="0" smtClean="0">
                <a:solidFill>
                  <a:srgbClr val="000000"/>
                </a:solidFill>
                <a:latin typeface="Arial" panose="020B0604020202020204" pitchFamily="34" charset="0"/>
                <a:cs typeface="Arial" panose="020B0604020202020204" pitchFamily="34" charset="0"/>
              </a:rPr>
              <a:t>than: </a:t>
            </a:r>
            <a:r>
              <a:rPr lang="vi-VN" sz="3200" dirty="0">
                <a:solidFill>
                  <a:srgbClr val="000000"/>
                </a:solidFill>
                <a:latin typeface="Arial" panose="020B0604020202020204" pitchFamily="34" charset="0"/>
                <a:cs typeface="Arial" panose="020B0604020202020204" pitchFamily="34" charset="0"/>
              </a:rPr>
              <a:t>In-đô-nê-xi-a, Mi-an-ma, Bru-nây, Việt Nam,... </a:t>
            </a:r>
          </a:p>
          <a:p>
            <a:pPr algn="just"/>
            <a:r>
              <a:rPr lang="vi-VN" sz="3200" b="1" dirty="0">
                <a:solidFill>
                  <a:srgbClr val="000000"/>
                </a:solidFill>
                <a:latin typeface="Arial" panose="020B0604020202020204" pitchFamily="34" charset="0"/>
                <a:cs typeface="Arial" panose="020B0604020202020204" pitchFamily="34" charset="0"/>
              </a:rPr>
              <a:t>- Ảnh hưởng:</a:t>
            </a:r>
            <a:r>
              <a:rPr lang="vi-VN" sz="3200" dirty="0">
                <a:solidFill>
                  <a:srgbClr val="000000"/>
                </a:solidFill>
                <a:latin typeface="Arial" panose="020B0604020202020204" pitchFamily="34" charset="0"/>
                <a:cs typeface="Arial" panose="020B0604020202020204" pitchFamily="34" charset="0"/>
              </a:rPr>
              <a:t> </a:t>
            </a:r>
            <a:r>
              <a:rPr lang="en-US" sz="3200" dirty="0" smtClean="0">
                <a:solidFill>
                  <a:srgbClr val="000000"/>
                </a:solidFill>
                <a:latin typeface="Arial" panose="020B0604020202020204" pitchFamily="34" charset="0"/>
                <a:cs typeface="Arial" panose="020B0604020202020204" pitchFamily="34" charset="0"/>
              </a:rPr>
              <a:t>T</a:t>
            </a:r>
            <a:r>
              <a:rPr lang="vi-VN" sz="3200" dirty="0" smtClean="0">
                <a:solidFill>
                  <a:srgbClr val="000000"/>
                </a:solidFill>
                <a:latin typeface="Arial" panose="020B0604020202020204" pitchFamily="34" charset="0"/>
                <a:cs typeface="Arial" panose="020B0604020202020204" pitchFamily="34" charset="0"/>
              </a:rPr>
              <a:t>húc </a:t>
            </a:r>
            <a:r>
              <a:rPr lang="vi-VN" sz="3200" dirty="0">
                <a:solidFill>
                  <a:srgbClr val="000000"/>
                </a:solidFill>
                <a:latin typeface="Arial" panose="020B0604020202020204" pitchFamily="34" charset="0"/>
                <a:cs typeface="Arial" panose="020B0604020202020204" pitchFamily="34" charset="0"/>
              </a:rPr>
              <a:t>đẩy sự phát triển của các ngành công nghiệp và </a:t>
            </a:r>
            <a:r>
              <a:rPr lang="vi-VN" sz="3200" dirty="0" smtClean="0">
                <a:solidFill>
                  <a:srgbClr val="000000"/>
                </a:solidFill>
                <a:latin typeface="Arial" panose="020B0604020202020204" pitchFamily="34" charset="0"/>
                <a:cs typeface="Arial" panose="020B0604020202020204" pitchFamily="34" charset="0"/>
              </a:rPr>
              <a:t>xuất khẩu.</a:t>
            </a:r>
            <a:endParaRPr lang="vi-VN" sz="3200" b="0" i="0" dirty="0">
              <a:solidFill>
                <a:srgbClr val="0000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1705" y="0"/>
            <a:ext cx="8838559" cy="6849884"/>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61" y="0"/>
            <a:ext cx="11479477" cy="6841768"/>
          </a:xfrm>
          <a:prstGeom prst="rect">
            <a:avLst/>
          </a:prstGeom>
        </p:spPr>
      </p:pic>
      <p:sp>
        <p:nvSpPr>
          <p:cNvPr id="8" name="Rectangle 7"/>
          <p:cNvSpPr/>
          <p:nvPr/>
        </p:nvSpPr>
        <p:spPr>
          <a:xfrm>
            <a:off x="2183156" y="6256993"/>
            <a:ext cx="6855655" cy="584775"/>
          </a:xfrm>
          <a:prstGeom prst="rect">
            <a:avLst/>
          </a:prstGeom>
          <a:solidFill>
            <a:schemeClr val="bg1"/>
          </a:solidFill>
          <a:ln>
            <a:solidFill>
              <a:schemeClr val="tx1"/>
            </a:solidFill>
          </a:ln>
        </p:spPr>
        <p:txBody>
          <a:bodyPr wrap="square">
            <a:spAutoFit/>
          </a:bodyPr>
          <a:lstStyle/>
          <a:p>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ở In-</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nê</a:t>
            </a:r>
            <a:r>
              <a:rPr lang="en-US" sz="3200" dirty="0">
                <a:latin typeface="Times New Roman" panose="02020603050405020304" pitchFamily="18" charset="0"/>
                <a:cs typeface="Times New Roman" panose="02020603050405020304" pitchFamily="18" charset="0"/>
              </a:rPr>
              <a:t>-xi-a</a:t>
            </a:r>
            <a:endParaRPr lang="vi-VN" sz="32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60" y="-8117"/>
            <a:ext cx="11479477" cy="6864307"/>
          </a:xfrm>
          <a:prstGeom prst="rect">
            <a:avLst/>
          </a:prstGeom>
        </p:spPr>
      </p:pic>
      <p:sp>
        <p:nvSpPr>
          <p:cNvPr id="11" name="Rectangle 10"/>
          <p:cNvSpPr/>
          <p:nvPr/>
        </p:nvSpPr>
        <p:spPr>
          <a:xfrm>
            <a:off x="2954534" y="22661"/>
            <a:ext cx="4684223" cy="584775"/>
          </a:xfrm>
          <a:prstGeom prst="rect">
            <a:avLst/>
          </a:prstGeom>
          <a:solidFill>
            <a:schemeClr val="bg1"/>
          </a:solidFill>
          <a:ln>
            <a:solidFill>
              <a:schemeClr val="tx1"/>
            </a:solidFill>
          </a:ln>
        </p:spPr>
        <p:txBody>
          <a:bodyPr wrap="square">
            <a:spAutoFit/>
          </a:bodyPr>
          <a:lstStyle/>
          <a:p>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ở Phi-li-pin</a:t>
            </a:r>
            <a:endParaRPr lang="vi-VN" sz="32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259" y="-6307"/>
            <a:ext cx="11479477" cy="686586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903" y="0"/>
            <a:ext cx="11680833" cy="6858074"/>
          </a:xfrm>
          <a:prstGeom prst="rect">
            <a:avLst/>
          </a:prstGeom>
        </p:spPr>
      </p:pic>
      <p:sp>
        <p:nvSpPr>
          <p:cNvPr id="16" name="Rectangle 15"/>
          <p:cNvSpPr/>
          <p:nvPr/>
        </p:nvSpPr>
        <p:spPr>
          <a:xfrm>
            <a:off x="3956391" y="29629"/>
            <a:ext cx="5082420" cy="584775"/>
          </a:xfrm>
          <a:prstGeom prst="rect">
            <a:avLst/>
          </a:prstGeom>
          <a:solidFill>
            <a:schemeClr val="bg1"/>
          </a:solidFill>
          <a:ln>
            <a:solidFill>
              <a:schemeClr val="tx1"/>
            </a:solidFill>
          </a:ln>
        </p:spPr>
        <p:txBody>
          <a:bodyPr wrap="square">
            <a:spAutoFit/>
          </a:bodyPr>
          <a:lstStyle/>
          <a:p>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par>
                                <p:cTn id="40" presetID="6"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64455"/>
          </a:xfrm>
        </p:spPr>
        <p:txBody>
          <a:bodyPr>
            <a:normAutofit/>
          </a:bodyPr>
          <a:lstStyle/>
          <a:p>
            <a:r>
              <a:rPr lang="en-US" sz="3200" dirty="0" err="1">
                <a:solidFill>
                  <a:schemeClr val="tx1"/>
                </a:solidFill>
                <a:latin typeface="Times New Roman" panose="02020603050405020304" pitchFamily="18" charset="0"/>
                <a:cs typeface="Times New Roman" panose="02020603050405020304" pitchFamily="18" charset="0"/>
              </a:rPr>
              <a:t>Tác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khoáng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môi</a:t>
            </a:r>
            <a:r>
              <a:rPr lang="en-US" sz="3200" dirty="0">
                <a:solidFill>
                  <a:schemeClr val="tx1"/>
                </a:solidFill>
                <a:latin typeface="Times New Roman" panose="02020603050405020304" pitchFamily="18" charset="0"/>
                <a:cs typeface="Times New Roman" panose="02020603050405020304" pitchFamily="18" charset="0"/>
              </a:rPr>
              <a:t> tr</a:t>
            </a:r>
            <a:r>
              <a:rPr lang="vi-VN" sz="3200" dirty="0">
                <a:solidFill>
                  <a:schemeClr val="tx1"/>
                </a:solidFill>
                <a:latin typeface="Times New Roman" panose="02020603050405020304" pitchFamily="18" charset="0"/>
                <a:cs typeface="Times New Roman" panose="02020603050405020304" pitchFamily="18" charset="0"/>
              </a:rPr>
              <a:t>ường ở các nước ĐNA</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227" y="0"/>
            <a:ext cx="11127545" cy="685735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1690" cy="6857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ới thiệu KHU VỰC ĐÔNG NAM Á">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8377" y="0"/>
            <a:ext cx="12000412"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328246"/>
            <a:ext cx="7960230" cy="726831"/>
          </a:xfrm>
          <a:solidFill>
            <a:schemeClr val="bg1"/>
          </a:solidFill>
          <a:ln>
            <a:solidFill>
              <a:schemeClr val="tx1"/>
            </a:solidFill>
          </a:ln>
        </p:spPr>
        <p:txBody>
          <a:bodyPr>
            <a:normAutofit fontScale="90000"/>
          </a:bodyPr>
          <a:lstStyle/>
          <a:p>
            <a:r>
              <a:rPr lang="vi-VN" sz="3200" b="1" dirty="0">
                <a:solidFill>
                  <a:srgbClr val="FF0000"/>
                </a:solidFill>
                <a:latin typeface="Times New Roman" panose="02020603050405020304" pitchFamily="18" charset="0"/>
                <a:cs typeface="Times New Roman" panose="02020603050405020304" pitchFamily="18" charset="0"/>
              </a:rPr>
              <a:t>I. VỊ TRÍ ĐỊA LÍ VÀ ĐIỀU KIỆN TỰ NHIÊN</a:t>
            </a:r>
          </a:p>
        </p:txBody>
      </p:sp>
      <p:sp>
        <p:nvSpPr>
          <p:cNvPr id="4" name="Content Placeholder 3"/>
          <p:cNvSpPr>
            <a:spLocks noGrp="1"/>
          </p:cNvSpPr>
          <p:nvPr>
            <p:ph idx="1"/>
          </p:nvPr>
        </p:nvSpPr>
        <p:spPr/>
        <p:txBody>
          <a:bodyPr/>
          <a:lstStyle/>
          <a:p>
            <a:endParaRPr lang="vi-VN"/>
          </a:p>
        </p:txBody>
      </p:sp>
      <p:sp>
        <p:nvSpPr>
          <p:cNvPr id="3" name="Rectangle 2"/>
          <p:cNvSpPr/>
          <p:nvPr/>
        </p:nvSpPr>
        <p:spPr>
          <a:xfrm>
            <a:off x="677333" y="1190396"/>
            <a:ext cx="6201769" cy="584775"/>
          </a:xfrm>
          <a:prstGeom prst="rect">
            <a:avLst/>
          </a:prstGeom>
          <a:solidFill>
            <a:schemeClr val="bg1"/>
          </a:solidFill>
          <a:ln>
            <a:solidFill>
              <a:schemeClr val="tx1"/>
            </a:solidFill>
          </a:ln>
        </p:spPr>
        <p:txBody>
          <a:bodyPr wrap="square">
            <a:spAutoFit/>
          </a:bodyPr>
          <a:lstStyle/>
          <a:p>
            <a:r>
              <a:rPr lang="vi-VN" sz="3200" b="1" dirty="0">
                <a:latin typeface="Times New Roman" panose="02020603050405020304" pitchFamily="18" charset="0"/>
                <a:cs typeface="Times New Roman" panose="02020603050405020304" pitchFamily="18" charset="0"/>
              </a:rPr>
              <a:t>1. Vị trí địa lí và phạm vi lãnh thổ</a:t>
            </a:r>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346267"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5225" y="202350"/>
            <a:ext cx="4013720" cy="642425"/>
          </a:xfrm>
          <a:ln w="19050">
            <a:solidFill>
              <a:schemeClr val="tx1"/>
            </a:solidFill>
          </a:ln>
        </p:spPr>
        <p:txBody>
          <a:bodyPr>
            <a:normAutofit/>
          </a:bodyPr>
          <a:lstStyle/>
          <a:p>
            <a:pPr algn="ctr"/>
            <a:r>
              <a:rPr lang="en-US" sz="3200" b="1" dirty="0" err="1">
                <a:solidFill>
                  <a:schemeClr val="tx1"/>
                </a:solidFill>
                <a:latin typeface="Times New Roman" panose="02020603050405020304" pitchFamily="18" charset="0"/>
                <a:cs typeface="Times New Roman" panose="02020603050405020304" pitchFamily="18" charset="0"/>
              </a:rPr>
              <a:t>Họat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động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nhóm</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p:nvPr/>
        </p:nvSpPr>
        <p:spPr>
          <a:xfrm>
            <a:off x="304545" y="1586026"/>
            <a:ext cx="3153286" cy="702673"/>
          </a:xfrm>
          <a:prstGeom prst="rect">
            <a:avLst/>
          </a:prstGeom>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1, 2</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p:nvPr/>
        </p:nvSpPr>
        <p:spPr>
          <a:xfrm>
            <a:off x="4425441" y="1586027"/>
            <a:ext cx="3153287" cy="702673"/>
          </a:xfrm>
          <a:prstGeom prst="rect">
            <a:avLst/>
          </a:prstGeom>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3, 4</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6" name="Title 1"/>
          <p:cNvSpPr txBox="1"/>
          <p:nvPr/>
        </p:nvSpPr>
        <p:spPr>
          <a:xfrm>
            <a:off x="8440615" y="1586025"/>
            <a:ext cx="3446839" cy="702673"/>
          </a:xfrm>
          <a:prstGeom prst="rect">
            <a:avLst/>
          </a:prstGeom>
          <a:solidFill>
            <a:schemeClr val="bg1"/>
          </a:solidFill>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5, 6</a:t>
            </a:r>
            <a:endParaRPr lang="vi-VN" sz="3200" dirty="0">
              <a:solidFill>
                <a:schemeClr val="tx1"/>
              </a:solidFill>
              <a:latin typeface="Times New Roman" panose="02020603050405020304" pitchFamily="18" charset="0"/>
              <a:cs typeface="Times New Roman" panose="02020603050405020304" pitchFamily="18" charset="0"/>
            </a:endParaRPr>
          </a:p>
          <a:p>
            <a:pPr algn="ctr"/>
            <a:endParaRPr lang="vi-VN" sz="3200" dirty="0">
              <a:solidFill>
                <a:schemeClr val="tx1"/>
              </a:solidFill>
              <a:latin typeface="Times New Roman" panose="02020603050405020304" pitchFamily="18" charset="0"/>
              <a:cs typeface="Times New Roman" panose="02020603050405020304" pitchFamily="18" charset="0"/>
            </a:endParaRPr>
          </a:p>
        </p:txBody>
      </p:sp>
      <p:cxnSp>
        <p:nvCxnSpPr>
          <p:cNvPr id="8" name="Straight Arrow Connector 7"/>
          <p:cNvCxnSpPr>
            <a:stCxn id="2" idx="2"/>
            <a:endCxn id="4" idx="0"/>
          </p:cNvCxnSpPr>
          <p:nvPr/>
        </p:nvCxnSpPr>
        <p:spPr>
          <a:xfrm flipH="1">
            <a:off x="1881188" y="844775"/>
            <a:ext cx="4120897" cy="741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 idx="2"/>
            <a:endCxn id="6" idx="0"/>
          </p:cNvCxnSpPr>
          <p:nvPr/>
        </p:nvCxnSpPr>
        <p:spPr>
          <a:xfrm>
            <a:off x="6002085" y="844775"/>
            <a:ext cx="4161950" cy="7412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 idx="2"/>
            <a:endCxn id="5" idx="0"/>
          </p:cNvCxnSpPr>
          <p:nvPr/>
        </p:nvCxnSpPr>
        <p:spPr>
          <a:xfrm>
            <a:off x="6002085" y="844775"/>
            <a:ext cx="0" cy="7412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itle 1"/>
          <p:cNvSpPr txBox="1"/>
          <p:nvPr/>
        </p:nvSpPr>
        <p:spPr>
          <a:xfrm>
            <a:off x="304544" y="3029949"/>
            <a:ext cx="3153277" cy="3216105"/>
          </a:xfrm>
          <a:prstGeom prst="rect">
            <a:avLst/>
          </a:prstGeom>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200" i="1" dirty="0" err="1">
                <a:solidFill>
                  <a:schemeClr val="tx1"/>
                </a:solidFill>
                <a:latin typeface="Times New Roman" panose="02020603050405020304" pitchFamily="18" charset="0"/>
                <a:cs typeface="Times New Roman" panose="02020603050405020304" pitchFamily="18" charset="0"/>
              </a:rPr>
              <a:t>Trình</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bày</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đặc</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điểm</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vị</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trí</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địa</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lí</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khu</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vực</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Đông</a:t>
            </a:r>
            <a:r>
              <a:rPr lang="en-US" sz="3200" i="1" dirty="0">
                <a:solidFill>
                  <a:schemeClr val="tx1"/>
                </a:solidFill>
                <a:latin typeface="Times New Roman" panose="02020603050405020304" pitchFamily="18" charset="0"/>
                <a:cs typeface="Times New Roman" panose="02020603050405020304" pitchFamily="18" charset="0"/>
              </a:rPr>
              <a:t> Nam Á.</a:t>
            </a:r>
            <a:endParaRPr lang="vi-VN" sz="3200" i="1" dirty="0">
              <a:solidFill>
                <a:schemeClr val="tx1"/>
              </a:solidFill>
              <a:latin typeface="Times New Roman" panose="02020603050405020304" pitchFamily="18" charset="0"/>
              <a:cs typeface="Times New Roman" panose="02020603050405020304" pitchFamily="18" charset="0"/>
            </a:endParaRPr>
          </a:p>
        </p:txBody>
      </p:sp>
      <p:sp>
        <p:nvSpPr>
          <p:cNvPr id="31" name="Title 1"/>
          <p:cNvSpPr txBox="1"/>
          <p:nvPr/>
        </p:nvSpPr>
        <p:spPr>
          <a:xfrm>
            <a:off x="4430783" y="3029950"/>
            <a:ext cx="3153286" cy="3216105"/>
          </a:xfrm>
          <a:prstGeom prst="rect">
            <a:avLst/>
          </a:prstGeom>
          <a:ln w="19050">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200" i="1" dirty="0" err="1">
                <a:solidFill>
                  <a:schemeClr val="tx1"/>
                </a:solidFill>
                <a:latin typeface="Times New Roman" panose="02020603050405020304" pitchFamily="18" charset="0"/>
                <a:cs typeface="Times New Roman" panose="02020603050405020304" pitchFamily="18" charset="0"/>
              </a:rPr>
              <a:t>Trình</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bày</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đặc</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điểm</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lãnh</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thổ</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khu</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vực</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Đông</a:t>
            </a:r>
            <a:r>
              <a:rPr lang="en-US" sz="3200" i="1" dirty="0">
                <a:solidFill>
                  <a:schemeClr val="tx1"/>
                </a:solidFill>
                <a:latin typeface="Times New Roman" panose="02020603050405020304" pitchFamily="18" charset="0"/>
                <a:cs typeface="Times New Roman" panose="02020603050405020304" pitchFamily="18" charset="0"/>
              </a:rPr>
              <a:t> Nam Á.</a:t>
            </a:r>
            <a:endParaRPr lang="vi-VN" sz="3200" i="1" dirty="0">
              <a:solidFill>
                <a:schemeClr val="tx1"/>
              </a:solidFill>
              <a:latin typeface="Times New Roman" panose="02020603050405020304" pitchFamily="18" charset="0"/>
              <a:cs typeface="Times New Roman" panose="02020603050405020304" pitchFamily="18" charset="0"/>
            </a:endParaRPr>
          </a:p>
        </p:txBody>
      </p:sp>
      <p:sp>
        <p:nvSpPr>
          <p:cNvPr id="32" name="Title 1"/>
          <p:cNvSpPr txBox="1"/>
          <p:nvPr/>
        </p:nvSpPr>
        <p:spPr>
          <a:xfrm>
            <a:off x="8440615" y="3029948"/>
            <a:ext cx="3446840" cy="3216107"/>
          </a:xfrm>
          <a:prstGeom prst="rect">
            <a:avLst/>
          </a:prstGeom>
          <a:solidFill>
            <a:schemeClr val="bg1"/>
          </a:solidFill>
          <a:ln w="19050">
            <a:solidFill>
              <a:schemeClr val="tx1"/>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vi-VN" sz="3200" i="1" dirty="0">
                <a:solidFill>
                  <a:schemeClr val="tx1"/>
                </a:solidFill>
                <a:latin typeface="Times New Roman" panose="02020603050405020304" pitchFamily="18" charset="0"/>
                <a:cs typeface="Times New Roman" panose="02020603050405020304" pitchFamily="18" charset="0"/>
              </a:rPr>
              <a:t>Phân tích được ảnh hưởng của vị trí địa lí, phạm vi lãnh thổ đến phát triển kinh tế xã hội các nước ĐNA.</a:t>
            </a:r>
          </a:p>
        </p:txBody>
      </p:sp>
      <p:cxnSp>
        <p:nvCxnSpPr>
          <p:cNvPr id="33" name="Straight Arrow Connector 32"/>
          <p:cNvCxnSpPr>
            <a:stCxn id="4" idx="2"/>
            <a:endCxn id="30" idx="0"/>
          </p:cNvCxnSpPr>
          <p:nvPr/>
        </p:nvCxnSpPr>
        <p:spPr>
          <a:xfrm flipH="1">
            <a:off x="1881183" y="2288699"/>
            <a:ext cx="5" cy="7412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6" idx="2"/>
            <a:endCxn id="32" idx="0"/>
          </p:cNvCxnSpPr>
          <p:nvPr/>
        </p:nvCxnSpPr>
        <p:spPr>
          <a:xfrm>
            <a:off x="10164035" y="2288698"/>
            <a:ext cx="0" cy="7412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2"/>
            <a:endCxn id="31" idx="0"/>
          </p:cNvCxnSpPr>
          <p:nvPr/>
        </p:nvCxnSpPr>
        <p:spPr>
          <a:xfrm>
            <a:off x="6002085" y="2288700"/>
            <a:ext cx="5341" cy="7412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444" y="4281"/>
            <a:ext cx="8596668" cy="829733"/>
          </a:xfrm>
        </p:spPr>
        <p:txBody>
          <a:bodyPr>
            <a:normAutofit/>
          </a:bodyPr>
          <a:lstStyle/>
          <a:p>
            <a:r>
              <a:rPr lang="vi-VN" sz="3400" b="1" dirty="0">
                <a:solidFill>
                  <a:schemeClr val="tx1"/>
                </a:solidFill>
                <a:latin typeface="Times New Roman" panose="02020603050405020304" pitchFamily="18" charset="0"/>
                <a:cs typeface="Times New Roman" panose="02020603050405020304" pitchFamily="18" charset="0"/>
              </a:rPr>
              <a:t>a. Vị trí địa lí</a:t>
            </a:r>
          </a:p>
        </p:txBody>
      </p:sp>
      <p:sp>
        <p:nvSpPr>
          <p:cNvPr id="13" name="Content Placeholder 8"/>
          <p:cNvSpPr>
            <a:spLocks noGrp="1"/>
          </p:cNvSpPr>
          <p:nvPr>
            <p:ph idx="1"/>
          </p:nvPr>
        </p:nvSpPr>
        <p:spPr>
          <a:xfrm>
            <a:off x="-14067" y="675249"/>
            <a:ext cx="4976018" cy="6178060"/>
          </a:xfrm>
          <a:solidFill>
            <a:schemeClr val="bg1"/>
          </a:solidFill>
          <a:ln>
            <a:solidFill>
              <a:schemeClr val="bg1"/>
            </a:solidFill>
          </a:ln>
        </p:spPr>
        <p:txBody>
          <a:bodyPr>
            <a:noAutofit/>
          </a:bodyPr>
          <a:lstStyle/>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Nằm ở Đông Nam châu Á.</a:t>
            </a:r>
          </a:p>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Phần lớn nằm trong khu vực nội </a:t>
            </a:r>
            <a:r>
              <a:rPr lang="vi-VN" sz="3200" b="1" dirty="0" smtClean="0">
                <a:solidFill>
                  <a:schemeClr val="tx1"/>
                </a:solidFill>
                <a:latin typeface="Times New Roman" panose="02020603050405020304" pitchFamily="18" charset="0"/>
                <a:cs typeface="Times New Roman" panose="02020603050405020304" pitchFamily="18" charset="0"/>
              </a:rPr>
              <a:t>chí</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tuyến</a:t>
            </a:r>
            <a:r>
              <a:rPr lang="en-US" sz="3200" b="1" dirty="0" smtClean="0">
                <a:solidFill>
                  <a:schemeClr val="tx1"/>
                </a:solidFill>
                <a:latin typeface="Times New Roman" panose="02020603050405020304" pitchFamily="18" charset="0"/>
                <a:cs typeface="Times New Roman" panose="02020603050405020304" pitchFamily="18" charset="0"/>
              </a:rPr>
              <a:t>, </a:t>
            </a:r>
            <a:r>
              <a:rPr lang="vi-VN" sz="3200" b="1" dirty="0" smtClean="0">
                <a:solidFill>
                  <a:schemeClr val="tx1"/>
                </a:solidFill>
                <a:latin typeface="Times New Roman" panose="02020603050405020304" pitchFamily="18" charset="0"/>
                <a:cs typeface="Times New Roman" panose="02020603050405020304" pitchFamily="18" charset="0"/>
              </a:rPr>
              <a:t>gió </a:t>
            </a:r>
            <a:r>
              <a:rPr lang="vi-VN" sz="3200" b="1" dirty="0">
                <a:solidFill>
                  <a:schemeClr val="tx1"/>
                </a:solidFill>
                <a:latin typeface="Times New Roman" panose="02020603050405020304" pitchFamily="18" charset="0"/>
                <a:cs typeface="Times New Roman" panose="02020603050405020304" pitchFamily="18" charset="0"/>
              </a:rPr>
              <a:t>mùa.</a:t>
            </a:r>
          </a:p>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Cầu nối giữa TBD và ÂĐD, giữa lục địa Á Âu - Ô-xtrây-li-a; giữa châu Âu, châu Phi, Nam Á với Đông Á.</a:t>
            </a:r>
          </a:p>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Nằm trong khu vực kinh tế phát triển năng động.</a:t>
            </a: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6" name="Arc 5"/>
          <p:cNvSpPr/>
          <p:nvPr/>
        </p:nvSpPr>
        <p:spPr>
          <a:xfrm>
            <a:off x="4976019" y="3840050"/>
            <a:ext cx="1255969" cy="68974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pic>
        <p:nvPicPr>
          <p:cNvPr id="10" name="Picture 9" descr="chinh_tri_chau_a.jpg"/>
          <p:cNvPicPr>
            <a:picLocks noChangeAspect="1"/>
          </p:cNvPicPr>
          <p:nvPr/>
        </p:nvPicPr>
        <p:blipFill>
          <a:blip r:embed="rId2" cstate="print"/>
          <a:stretch>
            <a:fillRect/>
          </a:stretch>
        </p:blipFill>
        <p:spPr>
          <a:xfrm>
            <a:off x="4976019" y="0"/>
            <a:ext cx="7064537" cy="6856250"/>
          </a:xfrm>
          <a:prstGeom prst="rect">
            <a:avLst/>
          </a:prstGeom>
        </p:spPr>
      </p:pic>
      <p:sp>
        <p:nvSpPr>
          <p:cNvPr id="11" name="Oval 10"/>
          <p:cNvSpPr/>
          <p:nvPr/>
        </p:nvSpPr>
        <p:spPr>
          <a:xfrm>
            <a:off x="7989358" y="3939877"/>
            <a:ext cx="4051198" cy="28030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8229600" y="4051496"/>
            <a:ext cx="9425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51298" y="6356253"/>
            <a:ext cx="41359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Content Placeholder 8"/>
          <p:cNvSpPr txBox="1"/>
          <p:nvPr/>
        </p:nvSpPr>
        <p:spPr>
          <a:xfrm>
            <a:off x="8229600" y="3439881"/>
            <a:ext cx="1062204" cy="488995"/>
          </a:xfrm>
          <a:prstGeom prst="rect">
            <a:avLst/>
          </a:prstGeom>
          <a:solidFill>
            <a:schemeClr val="bg1"/>
          </a:solidFill>
          <a:ln>
            <a:solidFill>
              <a:schemeClr val="tx1"/>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vi-VN" sz="3200" dirty="0">
                <a:latin typeface="Times New Roman" panose="02020603050405020304" pitchFamily="18" charset="0"/>
                <a:cs typeface="Times New Roman" panose="02020603050405020304" pitchFamily="18" charset="0"/>
              </a:rPr>
              <a:t>28°B</a:t>
            </a: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p:txBody>
      </p:sp>
      <p:sp>
        <p:nvSpPr>
          <p:cNvPr id="23" name="Content Placeholder 8"/>
          <p:cNvSpPr txBox="1"/>
          <p:nvPr/>
        </p:nvSpPr>
        <p:spPr>
          <a:xfrm>
            <a:off x="7977185" y="6372755"/>
            <a:ext cx="1062204" cy="488995"/>
          </a:xfrm>
          <a:prstGeom prst="rect">
            <a:avLst/>
          </a:prstGeom>
          <a:solidFill>
            <a:schemeClr val="bg1"/>
          </a:solidFill>
          <a:ln>
            <a:solidFill>
              <a:schemeClr val="tx1"/>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vi-VN" sz="3200" dirty="0">
                <a:latin typeface="Times New Roman" panose="02020603050405020304" pitchFamily="18" charset="0"/>
                <a:cs typeface="Times New Roman" panose="02020603050405020304" pitchFamily="18" charset="0"/>
              </a:rPr>
              <a:t>10°N</a:t>
            </a: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p:txBody>
      </p:sp>
      <p:sp>
        <p:nvSpPr>
          <p:cNvPr id="25" name="Content Placeholder 8"/>
          <p:cNvSpPr txBox="1"/>
          <p:nvPr/>
        </p:nvSpPr>
        <p:spPr>
          <a:xfrm>
            <a:off x="4976019" y="5320673"/>
            <a:ext cx="3591206" cy="488995"/>
          </a:xfrm>
          <a:prstGeom prst="rect">
            <a:avLst/>
          </a:prstGeom>
          <a:solidFill>
            <a:schemeClr val="bg1"/>
          </a:solidFill>
          <a:ln>
            <a:solidFill>
              <a:schemeClr val="tx1"/>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vi-VN" sz="3200" b="1" dirty="0">
                <a:latin typeface="Times New Roman" panose="02020603050405020304" pitchFamily="18" charset="0"/>
                <a:cs typeface="Times New Roman" panose="02020603050405020304" pitchFamily="18" charset="0"/>
              </a:rPr>
              <a:t>Đông Nam châu Á</a:t>
            </a: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a:off x="8581293" y="4067998"/>
            <a:ext cx="0" cy="23047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 calcmode="lin" valueType="num">
                                      <p:cBhvr additive="base">
                                        <p:cTn id="5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3">
                                            <p:txEl>
                                              <p:pRg st="1" end="1"/>
                                            </p:txEl>
                                          </p:spTgt>
                                        </p:tgtEl>
                                        <p:attrNameLst>
                                          <p:attrName>style.visibility</p:attrName>
                                        </p:attrNameLst>
                                      </p:cBhvr>
                                      <p:to>
                                        <p:strVal val="visible"/>
                                      </p:to>
                                    </p:set>
                                    <p:anim calcmode="lin" valueType="num">
                                      <p:cBhvr additive="base">
                                        <p:cTn id="5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3">
                                            <p:txEl>
                                              <p:pRg st="2" end="2"/>
                                            </p:txEl>
                                          </p:spTgt>
                                        </p:tgtEl>
                                        <p:attrNameLst>
                                          <p:attrName>style.visibility</p:attrName>
                                        </p:attrNameLst>
                                      </p:cBhvr>
                                      <p:to>
                                        <p:strVal val="visible"/>
                                      </p:to>
                                    </p:set>
                                    <p:anim calcmode="lin" valueType="num">
                                      <p:cBhvr additive="base">
                                        <p:cTn id="6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3">
                                            <p:txEl>
                                              <p:pRg st="3" end="3"/>
                                            </p:txEl>
                                          </p:spTgt>
                                        </p:tgtEl>
                                        <p:attrNameLst>
                                          <p:attrName>style.visibility</p:attrName>
                                        </p:attrNameLst>
                                      </p:cBhvr>
                                      <p:to>
                                        <p:strVal val="visible"/>
                                      </p:to>
                                    </p:set>
                                    <p:anim calcmode="lin" valueType="num">
                                      <p:cBhvr additive="base">
                                        <p:cTn id="7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22"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444" y="4281"/>
            <a:ext cx="8596668" cy="829733"/>
          </a:xfrm>
        </p:spPr>
        <p:txBody>
          <a:bodyPr>
            <a:normAutofit/>
          </a:bodyPr>
          <a:lstStyle/>
          <a:p>
            <a:r>
              <a:rPr lang="vi-VN" sz="3400" b="1" dirty="0">
                <a:solidFill>
                  <a:schemeClr val="tx1"/>
                </a:solidFill>
                <a:latin typeface="Times New Roman" panose="02020603050405020304" pitchFamily="18" charset="0"/>
                <a:cs typeface="Times New Roman" panose="02020603050405020304" pitchFamily="18" charset="0"/>
              </a:rPr>
              <a:t>a. Vị trí địa lí</a:t>
            </a:r>
          </a:p>
        </p:txBody>
      </p:sp>
      <p:sp>
        <p:nvSpPr>
          <p:cNvPr id="13" name="Content Placeholder 8"/>
          <p:cNvSpPr>
            <a:spLocks noGrp="1"/>
          </p:cNvSpPr>
          <p:nvPr>
            <p:ph idx="1"/>
          </p:nvPr>
        </p:nvSpPr>
        <p:spPr>
          <a:xfrm>
            <a:off x="-14067" y="675249"/>
            <a:ext cx="4976018" cy="6178060"/>
          </a:xfrm>
          <a:solidFill>
            <a:schemeClr val="bg1"/>
          </a:solidFill>
          <a:ln>
            <a:solidFill>
              <a:schemeClr val="bg1"/>
            </a:solidFill>
          </a:ln>
        </p:spPr>
        <p:txBody>
          <a:bodyPr>
            <a:noAutofit/>
          </a:bodyPr>
          <a:lstStyle/>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Nơi giao thoa của nhiều nền văn hóa lớn.</a:t>
            </a:r>
          </a:p>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 Nơi giao thoa của các vành đai sinh khoáng, các luồng sinh vật.</a:t>
            </a:r>
          </a:p>
          <a:p>
            <a:pPr marL="0" indent="0" algn="just">
              <a:spcBef>
                <a:spcPts val="0"/>
              </a:spcBef>
              <a:buNone/>
            </a:pPr>
            <a:r>
              <a:rPr lang="vi-VN" sz="3200" b="1" dirty="0">
                <a:solidFill>
                  <a:schemeClr val="tx1"/>
                </a:solidFill>
                <a:latin typeface="Times New Roman" panose="02020603050405020304" pitchFamily="18" charset="0"/>
                <a:cs typeface="Times New Roman" panose="02020603050405020304" pitchFamily="18" charset="0"/>
              </a:rPr>
              <a:t>=&gt; Vị trí đặc biệt quan trọng.</a:t>
            </a: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marL="0" indent="0" algn="just">
              <a:spcBef>
                <a:spcPts val="0"/>
              </a:spcBef>
              <a:buNone/>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6" name="Arc 5"/>
          <p:cNvSpPr/>
          <p:nvPr/>
        </p:nvSpPr>
        <p:spPr>
          <a:xfrm>
            <a:off x="4976019" y="3840050"/>
            <a:ext cx="1255969" cy="68974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pic>
        <p:nvPicPr>
          <p:cNvPr id="10" name="Picture 9" descr="chinh_tri_chau_a.jpg"/>
          <p:cNvPicPr>
            <a:picLocks noChangeAspect="1"/>
          </p:cNvPicPr>
          <p:nvPr/>
        </p:nvPicPr>
        <p:blipFill>
          <a:blip r:embed="rId2" cstate="print"/>
          <a:stretch>
            <a:fillRect/>
          </a:stretch>
        </p:blipFill>
        <p:spPr>
          <a:xfrm>
            <a:off x="4976019" y="0"/>
            <a:ext cx="7064537" cy="6856250"/>
          </a:xfrm>
          <a:prstGeom prst="rect">
            <a:avLst/>
          </a:prstGeom>
        </p:spPr>
      </p:pic>
      <p:sp>
        <p:nvSpPr>
          <p:cNvPr id="11" name="Oval 10"/>
          <p:cNvSpPr/>
          <p:nvPr/>
        </p:nvSpPr>
        <p:spPr>
          <a:xfrm>
            <a:off x="7989358" y="3939877"/>
            <a:ext cx="4051198" cy="28030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8229600" y="4051496"/>
            <a:ext cx="9425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51298" y="6356253"/>
            <a:ext cx="41359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Content Placeholder 8"/>
          <p:cNvSpPr txBox="1"/>
          <p:nvPr/>
        </p:nvSpPr>
        <p:spPr>
          <a:xfrm>
            <a:off x="8229600" y="3439881"/>
            <a:ext cx="1062204" cy="488995"/>
          </a:xfrm>
          <a:prstGeom prst="rect">
            <a:avLst/>
          </a:prstGeom>
          <a:solidFill>
            <a:schemeClr val="bg1"/>
          </a:solidFill>
          <a:ln>
            <a:solidFill>
              <a:schemeClr val="tx1"/>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vi-VN" sz="3200" dirty="0">
                <a:latin typeface="Times New Roman" panose="02020603050405020304" pitchFamily="18" charset="0"/>
                <a:cs typeface="Times New Roman" panose="02020603050405020304" pitchFamily="18" charset="0"/>
              </a:rPr>
              <a:t>28°B</a:t>
            </a: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p:txBody>
      </p:sp>
      <p:sp>
        <p:nvSpPr>
          <p:cNvPr id="23" name="Content Placeholder 8"/>
          <p:cNvSpPr txBox="1"/>
          <p:nvPr/>
        </p:nvSpPr>
        <p:spPr>
          <a:xfrm>
            <a:off x="7977185" y="6372755"/>
            <a:ext cx="1062204" cy="488995"/>
          </a:xfrm>
          <a:prstGeom prst="rect">
            <a:avLst/>
          </a:prstGeom>
          <a:solidFill>
            <a:schemeClr val="bg1"/>
          </a:solidFill>
          <a:ln>
            <a:solidFill>
              <a:schemeClr val="tx1"/>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vi-VN" sz="3200" dirty="0">
                <a:latin typeface="Times New Roman" panose="02020603050405020304" pitchFamily="18" charset="0"/>
                <a:cs typeface="Times New Roman" panose="02020603050405020304" pitchFamily="18" charset="0"/>
              </a:rPr>
              <a:t>10°N</a:t>
            </a: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p:txBody>
      </p:sp>
      <p:sp>
        <p:nvSpPr>
          <p:cNvPr id="25" name="Content Placeholder 8"/>
          <p:cNvSpPr txBox="1"/>
          <p:nvPr/>
        </p:nvSpPr>
        <p:spPr>
          <a:xfrm>
            <a:off x="4976019" y="5320673"/>
            <a:ext cx="3591206" cy="488995"/>
          </a:xfrm>
          <a:prstGeom prst="rect">
            <a:avLst/>
          </a:prstGeom>
          <a:solidFill>
            <a:schemeClr val="bg1"/>
          </a:solidFill>
          <a:ln>
            <a:solidFill>
              <a:schemeClr val="tx1"/>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vi-VN" sz="3200" b="1" dirty="0">
                <a:latin typeface="Times New Roman" panose="02020603050405020304" pitchFamily="18" charset="0"/>
                <a:cs typeface="Times New Roman" panose="02020603050405020304" pitchFamily="18" charset="0"/>
              </a:rPr>
              <a:t>Đông Nam châu Á</a:t>
            </a: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a:p>
            <a:pPr algn="just">
              <a:spcBef>
                <a:spcPts val="0"/>
              </a:spcBef>
              <a:buFontTx/>
              <a:buChar char="-"/>
            </a:pPr>
            <a:endParaRPr lang="vi-VN" sz="3200" b="1" dirty="0">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a:off x="8581293" y="4067998"/>
            <a:ext cx="0" cy="23047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TotalTime>
  <Words>1722</Words>
  <Application>Microsoft Office PowerPoint</Application>
  <PresentationFormat>Widescreen</PresentationFormat>
  <Paragraphs>252</Paragraphs>
  <Slides>43</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Calibri Light</vt:lpstr>
      <vt:lpstr>Times New Roman</vt:lpstr>
      <vt:lpstr>Wingdings</vt:lpstr>
      <vt:lpstr>Wingdings 3</vt:lpstr>
      <vt:lpstr>Office Theme</vt:lpstr>
      <vt:lpstr>BÀI 11: VỊ TRÍ ĐỊA LÍ, ĐIỀU KIỆN TỰ NHIÊN,  DÂN CƯ, XÃ HỘI VÀ KINH TẾ KHU VỰC ĐÔNG NAM Á</vt:lpstr>
      <vt:lpstr>MỤC TIÊU CẦN ĐẠT</vt:lpstr>
      <vt:lpstr>NỘI DUNG BÀI HỌC</vt:lpstr>
      <vt:lpstr>Trước khi vào bài học, mời các em cùng theo dõi một clip ngắn giới thiệu về Đông Nam Á để thấy được đây là khu vực có vị trí địa lí chiến lược quan trọng, giàu tài nguyên, dân cư đông, lao động dồi dào, có nền văn hóa lâu đời, đa dạng.</vt:lpstr>
      <vt:lpstr>PowerPoint Presentation</vt:lpstr>
      <vt:lpstr>I. VỊ TRÍ ĐỊA LÍ VÀ ĐIỀU KIỆN TỰ NHIÊN</vt:lpstr>
      <vt:lpstr>Họat động nhóm</vt:lpstr>
      <vt:lpstr>a. Vị trí địa lí</vt:lpstr>
      <vt:lpstr>a. Vị trí địa lí</vt:lpstr>
      <vt:lpstr>b. Lãnh thổ</vt:lpstr>
      <vt:lpstr>PowerPoint Presentation</vt:lpstr>
      <vt:lpstr>PowerPoint Presentation</vt:lpstr>
      <vt:lpstr>c. Ý nghĩa của vị trí địa lí và lãnh thổ: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Ô nhiễm môi trường biển</vt:lpstr>
      <vt:lpstr>Tranh chấp chủ quyền trên biển</vt:lpstr>
      <vt:lpstr>Tính đa dạng sinh học cao</vt:lpstr>
      <vt:lpstr>Tính đa dạng sinh học đang bị suy giảm</vt:lpstr>
      <vt:lpstr>PowerPoint Presentation</vt:lpstr>
      <vt:lpstr>PowerPoint Presentation</vt:lpstr>
      <vt:lpstr>PowerPoint Presentation</vt:lpstr>
      <vt:lpstr>PowerPoint Presentation</vt:lpstr>
      <vt:lpstr>Tác động của khai thác khoáng sản đến môi trường ở các nước ĐNA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TheMilkyGames</dc:creator>
  <cp:lastModifiedBy>ASUS</cp:lastModifiedBy>
  <cp:revision>159</cp:revision>
  <dcterms:created xsi:type="dcterms:W3CDTF">2020-02-26T04:55:00Z</dcterms:created>
  <dcterms:modified xsi:type="dcterms:W3CDTF">2023-10-13T08:32:46Z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0C0FA4C6B8FC411B8D8FC9C4F79038CD_13</vt:lpwstr>
  </property>
  <property fmtid="{D5CDD505-2E9C-101B-9397-08002B2CF9AE}" pid="3" name="KSOProductBuildVer">
    <vt:lpwstr>1033-12.2.0.13110</vt:lpwstr>
  </property>
</Properties>
</file>