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13" r:id="rId3"/>
    <p:sldId id="260" r:id="rId4"/>
    <p:sldId id="290" r:id="rId5"/>
    <p:sldId id="289" r:id="rId6"/>
    <p:sldId id="305" r:id="rId7"/>
    <p:sldId id="306" r:id="rId8"/>
    <p:sldId id="307" r:id="rId9"/>
    <p:sldId id="309" r:id="rId10"/>
    <p:sldId id="310" r:id="rId11"/>
    <p:sldId id="311" r:id="rId12"/>
    <p:sldId id="312" r:id="rId13"/>
    <p:sldId id="314" r:id="rId14"/>
    <p:sldId id="315" r:id="rId15"/>
    <p:sldId id="316" r:id="rId16"/>
    <p:sldId id="3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10/06/2024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10/06/2024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829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eaLnBrk="1" hangingPunct="1"/>
            <a:fld id="{909E33C7-DCEE-48AA-A732-D9B5D51FD9A4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0775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10/06/2024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10/06/2024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10/06/2024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10/06/2024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10/06/2024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10/06/2024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10/06/2024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10/06/2024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10/06/2024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10/06/2024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10/06/2024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10/06/2024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10/06/2024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BTH%2010.mdb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BTH%2010.mdb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783" y="2050872"/>
            <a:ext cx="9797143" cy="241662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TẠO BẢNG TRONG </a:t>
            </a:r>
            <a:b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 SỞ DỮ LIỆU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12"/>
          <p:cNvGrpSpPr>
            <a:grpSpLocks/>
          </p:cNvGrpSpPr>
          <p:nvPr/>
        </p:nvGrpSpPr>
        <p:grpSpPr bwMode="auto">
          <a:xfrm>
            <a:off x="5867400" y="1149534"/>
            <a:ext cx="4648200" cy="5181600"/>
            <a:chOff x="2880" y="624"/>
            <a:chExt cx="2664" cy="2796"/>
          </a:xfrm>
        </p:grpSpPr>
        <p:graphicFrame>
          <p:nvGraphicFramePr>
            <p:cNvPr id="8204" name="Object 13"/>
            <p:cNvGraphicFramePr>
              <a:graphicFrameLocks noChangeAspect="1"/>
            </p:cNvGraphicFramePr>
            <p:nvPr/>
          </p:nvGraphicFramePr>
          <p:xfrm>
            <a:off x="2880" y="624"/>
            <a:ext cx="2664" cy="2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Bitmap Image" r:id="rId3" imgW="4229690" imgH="4439270" progId="Paint.Picture">
                    <p:embed/>
                  </p:oleObj>
                </mc:Choice>
                <mc:Fallback>
                  <p:oleObj name="Bitmap Image" r:id="rId3" imgW="4229690" imgH="4439270" progId="Paint.Picture">
                    <p:embed/>
                    <p:pic>
                      <p:nvPicPr>
                        <p:cNvPr id="820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624"/>
                          <a:ext cx="2664" cy="27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5" name="Oval 14"/>
            <p:cNvSpPr>
              <a:spLocks noChangeArrowheads="1"/>
            </p:cNvSpPr>
            <p:nvPr/>
          </p:nvSpPr>
          <p:spPr bwMode="auto">
            <a:xfrm>
              <a:off x="3888" y="1824"/>
              <a:ext cx="672" cy="192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197" name="Text Box 15"/>
          <p:cNvSpPr txBox="1">
            <a:spLocks noChangeArrowheads="1"/>
          </p:cNvSpPr>
          <p:nvPr/>
        </p:nvSpPr>
        <p:spPr bwMode="auto">
          <a:xfrm>
            <a:off x="266474" y="625137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990033"/>
                </a:solidFill>
                <a:latin typeface=".VnSouthern" panose="020B7200000000000000" pitchFamily="34" charset="0"/>
              </a:rPr>
              <a:t>Mét</a:t>
            </a:r>
            <a:r>
              <a:rPr lang="en-US" altLang="en-US" sz="2400" b="1" dirty="0">
                <a:solidFill>
                  <a:srgbClr val="990033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.VnSouthern" panose="020B7200000000000000" pitchFamily="34" charset="0"/>
              </a:rPr>
              <a:t>sè</a:t>
            </a:r>
            <a:r>
              <a:rPr lang="en-US" altLang="en-US" sz="2400" b="1" dirty="0">
                <a:solidFill>
                  <a:srgbClr val="990033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.VnSouthern" panose="020B7200000000000000" pitchFamily="34" charset="0"/>
              </a:rPr>
              <a:t>tÝnh</a:t>
            </a:r>
            <a:r>
              <a:rPr lang="en-US" altLang="en-US" sz="2400" b="1" dirty="0">
                <a:solidFill>
                  <a:srgbClr val="990033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.VnSouthern" panose="020B7200000000000000" pitchFamily="34" charset="0"/>
              </a:rPr>
              <a:t>chÊt</a:t>
            </a:r>
            <a:r>
              <a:rPr lang="en-US" altLang="en-US" sz="2400" b="1" dirty="0">
                <a:solidFill>
                  <a:srgbClr val="990033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.VnSouthern" panose="020B7200000000000000" pitchFamily="34" charset="0"/>
              </a:rPr>
              <a:t>thư­êng</a:t>
            </a:r>
            <a:r>
              <a:rPr lang="en-US" altLang="en-US" sz="2400" b="1" dirty="0">
                <a:solidFill>
                  <a:srgbClr val="990033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.VnSouthern" panose="020B7200000000000000" pitchFamily="34" charset="0"/>
              </a:rPr>
              <a:t>dïng</a:t>
            </a:r>
            <a:r>
              <a:rPr lang="en-US" altLang="en-US" sz="2400" b="1" dirty="0">
                <a:solidFill>
                  <a:srgbClr val="990033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.VnSouthern" panose="020B7200000000000000" pitchFamily="34" charset="0"/>
              </a:rPr>
              <a:t>cña</a:t>
            </a:r>
            <a:r>
              <a:rPr lang="en-US" altLang="en-US" sz="2400" b="1" dirty="0">
                <a:solidFill>
                  <a:srgbClr val="990033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.VnSouthern" panose="020B7200000000000000" pitchFamily="34" charset="0"/>
              </a:rPr>
              <a:t>trư­êng</a:t>
            </a:r>
            <a:r>
              <a:rPr lang="en-US" altLang="en-US" sz="2400" b="1" dirty="0">
                <a:solidFill>
                  <a:srgbClr val="990033"/>
                </a:solidFill>
                <a:latin typeface=".VnSouthern" panose="020B7200000000000000" pitchFamily="34" charset="0"/>
              </a:rPr>
              <a:t>: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66474" y="1378135"/>
            <a:ext cx="5296126" cy="154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2794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latin typeface=".VnSouthern" panose="020B7200000000000000" pitchFamily="34" charset="0"/>
              </a:rPr>
              <a:t>Field size</a:t>
            </a:r>
            <a:endParaRPr lang="en-US" altLang="en-US" sz="2000" b="1" dirty="0">
              <a:latin typeface=".VnSouthern" panose="020B7200000000000000" pitchFamily="34" charset="0"/>
            </a:endParaRPr>
          </a:p>
          <a:p>
            <a:pPr algn="just" eaLnBrk="1" hangingPunct="1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.VnSouthern" panose="020B7200000000000000" pitchFamily="34" charset="0"/>
              </a:rPr>
              <a:t>   Cho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phÐp</a:t>
            </a:r>
            <a:r>
              <a:rPr lang="en-US" altLang="en-US" sz="2000" b="1" dirty="0">
                <a:latin typeface=".VnSouthern" panose="020B7200000000000000" pitchFamily="34" charset="0"/>
              </a:rPr>
              <a:t> ®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Æt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kÝch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thư­íc</a:t>
            </a:r>
            <a:r>
              <a:rPr lang="en-US" altLang="en-US" sz="2000" b="1" dirty="0">
                <a:latin typeface=".VnSouthern" panose="020B7200000000000000" pitchFamily="34" charset="0"/>
              </a:rPr>
              <a:t>  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tèi</a:t>
            </a:r>
            <a:r>
              <a:rPr lang="en-US" altLang="en-US" sz="2000" b="1" dirty="0">
                <a:latin typeface=".VnSouthern" panose="020B7200000000000000" pitchFamily="34" charset="0"/>
              </a:rPr>
              <a:t> ®a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cho</a:t>
            </a:r>
            <a:r>
              <a:rPr lang="en-US" altLang="en-US" sz="2000" b="1" dirty="0">
                <a:latin typeface=".VnSouthern" panose="020B7200000000000000" pitchFamily="34" charset="0"/>
              </a:rPr>
              <a:t> d÷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liÖu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cña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trưêng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kiÓu</a:t>
            </a:r>
            <a:r>
              <a:rPr lang="en-US" altLang="en-US" sz="2000" b="1" dirty="0">
                <a:latin typeface=".VnSouthern" panose="020B7200000000000000" pitchFamily="34" charset="0"/>
              </a:rPr>
              <a:t> text, number,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autonumber</a:t>
            </a:r>
            <a:r>
              <a:rPr lang="en-US" altLang="en-US" sz="2000" b="1" dirty="0">
                <a:latin typeface=".VnSouthern" panose="020B7200000000000000" pitchFamily="34" charset="0"/>
              </a:rPr>
              <a:t>.</a:t>
            </a:r>
            <a:endParaRPr lang="en-US" altLang="en-US" sz="2000" b="1" dirty="0">
              <a:solidFill>
                <a:srgbClr val="FF3300"/>
              </a:solidFill>
              <a:latin typeface=".VnSouthern" panose="020B7200000000000000" pitchFamily="34" charset="0"/>
            </a:endParaRP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7848600" y="3733800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66475" y="2985818"/>
            <a:ext cx="5524726" cy="80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2900" indent="-279400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v"/>
              <a:defRPr sz="2000" b="1">
                <a:latin typeface=".VnSouthern" panose="020B7200000000000000" pitchFamily="34" charset="0"/>
              </a:defRPr>
            </a:lvl1pPr>
            <a:lvl2pPr marL="742950" indent="-285750" eaLnBrk="0" hangingPunct="0">
              <a:defRPr sz="3200"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ClarendonH" panose="020B7200000000000000" pitchFamily="34" charset="0"/>
              </a:defRPr>
            </a:lvl9pPr>
          </a:lstStyle>
          <a:p>
            <a:r>
              <a:rPr lang="en-US" altLang="en-US" dirty="0"/>
              <a:t> </a:t>
            </a:r>
            <a:r>
              <a:rPr lang="en-US" altLang="en-US" dirty="0" smtClean="0"/>
              <a:t>Format</a:t>
            </a:r>
          </a:p>
          <a:p>
            <a:pPr marL="63500" indent="0">
              <a:buNone/>
            </a:pPr>
            <a:r>
              <a:rPr lang="en-US" altLang="en-US" dirty="0" err="1" smtClean="0"/>
              <a:t>Quy</a:t>
            </a:r>
            <a:r>
              <a:rPr lang="en-US" altLang="en-US" dirty="0" smtClean="0"/>
              <a:t> </a:t>
            </a:r>
            <a:r>
              <a:rPr lang="en-US" altLang="en-US" dirty="0"/>
              <a:t>®</a:t>
            </a:r>
            <a:r>
              <a:rPr lang="en-US" altLang="en-US" dirty="0" err="1"/>
              <a:t>Þnh</a:t>
            </a:r>
            <a:r>
              <a:rPr lang="en-US" altLang="en-US" dirty="0"/>
              <a:t> </a:t>
            </a:r>
            <a:r>
              <a:rPr lang="en-US" altLang="en-US" dirty="0" err="1"/>
              <a:t>c¸ch</a:t>
            </a:r>
            <a:r>
              <a:rPr lang="en-US" altLang="en-US" dirty="0"/>
              <a:t> </a:t>
            </a:r>
            <a:r>
              <a:rPr lang="en-US" altLang="en-US" dirty="0" err="1"/>
              <a:t>hiÓn</a:t>
            </a:r>
            <a:r>
              <a:rPr lang="en-US" altLang="en-US" dirty="0"/>
              <a:t> </a:t>
            </a:r>
            <a:r>
              <a:rPr lang="en-US" altLang="en-US" dirty="0" err="1"/>
              <a:t>thÞ</a:t>
            </a:r>
            <a:r>
              <a:rPr lang="en-US" altLang="en-US" dirty="0"/>
              <a:t> vµ in d÷ </a:t>
            </a:r>
            <a:r>
              <a:rPr lang="en-US" altLang="en-US" dirty="0" err="1"/>
              <a:t>liÖu</a:t>
            </a:r>
            <a:r>
              <a:rPr lang="en-US" altLang="en-US" dirty="0"/>
              <a:t>.</a:t>
            </a: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7543800" y="3886200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266474" y="4056519"/>
            <a:ext cx="5172301" cy="124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35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en-US" sz="2200" b="1" dirty="0">
                <a:latin typeface=".VnSouthern" panose="020B7200000000000000" pitchFamily="34" charset="0"/>
              </a:rPr>
              <a:t> </a:t>
            </a:r>
            <a:r>
              <a:rPr lang="en-US" altLang="en-US" sz="2200" b="1" dirty="0">
                <a:solidFill>
                  <a:srgbClr val="0000FF"/>
                </a:solidFill>
                <a:latin typeface=".VnSouthern" panose="020B7200000000000000" pitchFamily="34" charset="0"/>
              </a:rPr>
              <a:t>Default value</a:t>
            </a:r>
          </a:p>
          <a:p>
            <a:pPr algn="just" eaLnBrk="1" hangingPunct="1"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200" b="1" dirty="0">
                <a:latin typeface=".VnSouthern" panose="020B7200000000000000" pitchFamily="34" charset="0"/>
              </a:rPr>
              <a:t> 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X¸c</a:t>
            </a:r>
            <a:r>
              <a:rPr lang="en-US" altLang="en-US" sz="2000" b="1" dirty="0">
                <a:latin typeface=".VnSouthern" panose="020B7200000000000000" pitchFamily="34" charset="0"/>
              </a:rPr>
              <a:t> ®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Þnh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gi</a:t>
            </a:r>
            <a:r>
              <a:rPr lang="en-US" altLang="en-US" sz="2000" b="1" dirty="0">
                <a:latin typeface=".VnSouthern" panose="020B7200000000000000" pitchFamily="34" charset="0"/>
              </a:rPr>
              <a:t>¸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trÞ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 smtClean="0">
                <a:latin typeface=".VnSouthern" panose="020B7200000000000000" pitchFamily="34" charset="0"/>
              </a:rPr>
              <a:t>ngÇm</a:t>
            </a:r>
            <a:r>
              <a:rPr lang="en-US" altLang="en-US" sz="2000" b="1" dirty="0" smtClean="0">
                <a:latin typeface=".VnSouthern" panose="020B7200000000000000" pitchFamily="34" charset="0"/>
              </a:rPr>
              <a:t> </a:t>
            </a:r>
            <a:r>
              <a:rPr lang="en-US" altLang="en-US" sz="2000" b="1" dirty="0">
                <a:latin typeface=".VnSouthern" panose="020B7200000000000000" pitchFamily="34" charset="0"/>
              </a:rPr>
              <a:t>®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Þnh</a:t>
            </a:r>
            <a:r>
              <a:rPr lang="en-US" altLang="en-US" sz="2000" b="1" dirty="0">
                <a:latin typeface=".VnSouthern" panose="020B7200000000000000" pitchFamily="34" charset="0"/>
              </a:rPr>
              <a:t> ®­a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vµo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khi</a:t>
            </a:r>
            <a:r>
              <a:rPr lang="en-US" altLang="en-US" sz="2000" b="1" dirty="0">
                <a:latin typeface=".VnSouthern" panose="020B7200000000000000" pitchFamily="34" charset="0"/>
              </a:rPr>
              <a:t> t¹o </a:t>
            </a:r>
            <a:r>
              <a:rPr lang="en-US" altLang="en-US" sz="2000" b="1" dirty="0" err="1" smtClean="0">
                <a:latin typeface=".VnSouthern" panose="020B7200000000000000" pitchFamily="34" charset="0"/>
              </a:rPr>
              <a:t>b¶n</a:t>
            </a:r>
            <a:r>
              <a:rPr lang="en-US" altLang="en-US" sz="2000" b="1" dirty="0" smtClean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ghi</a:t>
            </a:r>
            <a:r>
              <a:rPr lang="en-US" altLang="en-US" sz="2000" b="1" dirty="0">
                <a:latin typeface=".VnSouthern" panose="020B7200000000000000" pitchFamily="34" charset="0"/>
              </a:rPr>
              <a:t> </a:t>
            </a:r>
            <a:r>
              <a:rPr lang="en-US" altLang="en-US" sz="2000" b="1" dirty="0" err="1">
                <a:latin typeface=".VnSouthern" panose="020B7200000000000000" pitchFamily="34" charset="0"/>
              </a:rPr>
              <a:t>míi</a:t>
            </a:r>
            <a:r>
              <a:rPr lang="en-US" altLang="en-US" sz="2000" b="1" dirty="0">
                <a:latin typeface=".VnSouthern" panose="020B7200000000000000" pitchFamily="34" charset="0"/>
              </a:rPr>
              <a:t>.</a:t>
            </a:r>
            <a:endParaRPr lang="en-US" altLang="en-US" sz="2000" b="1" dirty="0">
              <a:solidFill>
                <a:srgbClr val="FF3300"/>
              </a:solidFill>
              <a:latin typeface=".VnSouthern" panose="020B7200000000000000" pitchFamily="34" charset="0"/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7467600" y="4343400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6475" y="-10287"/>
            <a:ext cx="10249126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8" presetClass="entr" presetSubtype="1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5" presetID="18" presetClass="entr" presetSubtype="1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39" presetID="18" presetClass="entr" presetSubtype="1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05" grpId="0" animBg="1"/>
      <p:bldP spid="12305" grpId="1" animBg="1"/>
      <p:bldP spid="12306" grpId="0"/>
      <p:bldP spid="12307" grpId="0" animBg="1"/>
      <p:bldP spid="12307" grpId="1" animBg="1"/>
      <p:bldP spid="12308" grpId="0"/>
      <p:bldP spid="1230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03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235381" y="762000"/>
            <a:ext cx="79180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.VnArial" panose="020B7200000000000000" pitchFamily="34" charset="0"/>
              </a:rPr>
              <a:t>B3. </a:t>
            </a:r>
            <a:r>
              <a:rPr lang="en-US" altLang="en-US" sz="2400" b="1" dirty="0" err="1">
                <a:latin typeface=".VnArial" panose="020B7200000000000000" pitchFamily="34" charset="0"/>
              </a:rPr>
              <a:t>ChØ</a:t>
            </a:r>
            <a:r>
              <a:rPr lang="en-US" altLang="en-US" sz="2400" b="1" dirty="0">
                <a:latin typeface=".VnArial" panose="020B7200000000000000" pitchFamily="34" charset="0"/>
              </a:rPr>
              <a:t> ®</a:t>
            </a:r>
            <a:r>
              <a:rPr lang="en-US" altLang="en-US" sz="2400" b="1" dirty="0" err="1">
                <a:latin typeface=".VnArial" panose="020B7200000000000000" pitchFamily="34" charset="0"/>
              </a:rPr>
              <a:t>Þnh</a:t>
            </a:r>
            <a:r>
              <a:rPr lang="en-US" altLang="en-US" sz="2400" b="1" dirty="0"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latin typeface=".VnArial" panose="020B7200000000000000" pitchFamily="34" charset="0"/>
              </a:rPr>
              <a:t>kho</a:t>
            </a:r>
            <a:r>
              <a:rPr lang="en-US" altLang="en-US" sz="2400" b="1" dirty="0">
                <a:latin typeface=".VnArial" panose="020B7200000000000000" pitchFamily="34" charset="0"/>
              </a:rPr>
              <a:t>¸ </a:t>
            </a:r>
            <a:r>
              <a:rPr lang="en-US" altLang="en-US" sz="2400" b="1" dirty="0" err="1">
                <a:latin typeface=".VnArial" panose="020B7200000000000000" pitchFamily="34" charset="0"/>
              </a:rPr>
              <a:t>chÝnh</a:t>
            </a:r>
            <a:r>
              <a:rPr lang="en-US" altLang="en-US" sz="2400" b="1" dirty="0">
                <a:latin typeface=".VnArial" panose="020B7200000000000000" pitchFamily="34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.VnArial" panose="020B7200000000000000" pitchFamily="34" charset="0"/>
              </a:rPr>
              <a:t>(Primary Key)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35381" y="1447801"/>
            <a:ext cx="10127819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35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chỉ ra một hay nhiều trường mà giá trị của chúng xác định duy nhất mỗi hàng trong bảng.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35381" y="2667000"/>
            <a:ext cx="6165419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35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200" b="1">
                <a:latin typeface=".VnSouthern" panose="020B7200000000000000" pitchFamily="34" charset="0"/>
              </a:rPr>
              <a:t>1. Chän trư­êng lµm kho¸ chÝnh</a:t>
            </a:r>
            <a:endParaRPr lang="en-US" altLang="en-US" sz="2200" b="1">
              <a:solidFill>
                <a:srgbClr val="FF3300"/>
              </a:solidFill>
              <a:latin typeface=".VnSouthern" panose="020B7200000000000000" pitchFamily="34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35381" y="3382963"/>
            <a:ext cx="5403419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35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200" b="1" dirty="0">
                <a:latin typeface=".VnSouthern" panose="020B7200000000000000" pitchFamily="34" charset="0"/>
              </a:rPr>
              <a:t>2. </a:t>
            </a:r>
            <a:r>
              <a:rPr lang="en-US" altLang="en-US" sz="2200" b="1" dirty="0" err="1">
                <a:latin typeface=".VnSouthern" panose="020B7200000000000000" pitchFamily="34" charset="0"/>
              </a:rPr>
              <a:t>Nh¸y</a:t>
            </a:r>
            <a:r>
              <a:rPr lang="en-US" altLang="en-US" sz="2200" b="1" dirty="0">
                <a:latin typeface=".VnSouthern" panose="020B7200000000000000" pitchFamily="34" charset="0"/>
              </a:rPr>
              <a:t> </a:t>
            </a:r>
            <a:r>
              <a:rPr lang="en-US" altLang="en-US" sz="2200" b="1" dirty="0" err="1">
                <a:latin typeface=".VnSouthern" panose="020B7200000000000000" pitchFamily="34" charset="0"/>
              </a:rPr>
              <a:t>nót</a:t>
            </a:r>
            <a:r>
              <a:rPr lang="en-US" altLang="en-US" sz="2200" b="1" dirty="0">
                <a:latin typeface=".VnSouthern" panose="020B7200000000000000" pitchFamily="34" charset="0"/>
              </a:rPr>
              <a:t>: Primary key             </a:t>
            </a:r>
            <a:endParaRPr lang="en-US" altLang="en-US" sz="2200" b="1" dirty="0">
              <a:solidFill>
                <a:srgbClr val="FF3300"/>
              </a:solidFill>
              <a:latin typeface=".VnSouthern" panose="020B7200000000000000" pitchFamily="34" charset="0"/>
            </a:endParaRPr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17" y="3305175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8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216781"/>
              </p:ext>
            </p:extLst>
          </p:nvPr>
        </p:nvGraphicFramePr>
        <p:xfrm>
          <a:off x="6477000" y="2127066"/>
          <a:ext cx="3962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Bitmap Image" r:id="rId5" imgW="4277322" imgH="1848108" progId="Paint.Picture">
                  <p:embed/>
                </p:oleObj>
              </mc:Choice>
              <mc:Fallback>
                <p:oleObj name="Bitmap Image" r:id="rId5" imgW="4277322" imgH="1848108" progId="Paint.Picture">
                  <p:embed/>
                  <p:pic>
                    <p:nvPicPr>
                      <p:cNvPr id="1538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127066"/>
                        <a:ext cx="3962400" cy="2590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6324600" y="2621277"/>
            <a:ext cx="990600" cy="228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284116" y="5106802"/>
            <a:ext cx="10079083" cy="1389063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63550" indent="-463550">
              <a:defRPr>
                <a:solidFill>
                  <a:schemeClr val="tx1"/>
                </a:solidFill>
                <a:latin typeface="Arial" charset="0"/>
              </a:defRPr>
            </a:lvl1pPr>
            <a:lvl2pPr marL="923925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37795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83515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923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749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6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63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21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sz="2200" b="1" i="1" dirty="0">
                <a:solidFill>
                  <a:srgbClr val="0000FF"/>
                </a:solidFill>
                <a:latin typeface=".VnSouthern" pitchFamily="34" charset="0"/>
                <a:sym typeface="Wingdings" pitchFamily="2" charset="2"/>
              </a:rPr>
              <a:t>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NÕu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kh«ng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chØ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®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Þnh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kho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¸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chÝnh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, Access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sÏ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tù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®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éng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t¹o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mét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trưêng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kho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¸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chÝnh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cã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tªn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ID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víi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kiÓu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AutoNumber. 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b="1" i="1" dirty="0">
                <a:solidFill>
                  <a:srgbClr val="0000FF"/>
                </a:solidFill>
                <a:latin typeface=".VnSouthern" pitchFamily="34" charset="0"/>
                <a:sym typeface="Wingdings" pitchFamily="2" charset="2"/>
              </a:rPr>
              <a:t> 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  <a:sym typeface="Wingdings" pitchFamily="2" charset="2"/>
              </a:rPr>
              <a:t> 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Access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kh«ng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cho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phÐp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nhËp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gi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¸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trÞ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trïng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hoÆc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®Ó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trèng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gi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¸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trÞ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trong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trư­êng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kho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¸ </a:t>
            </a:r>
            <a:r>
              <a:rPr lang="en-US" b="1" i="1" dirty="0" err="1">
                <a:solidFill>
                  <a:srgbClr val="CC3300"/>
                </a:solidFill>
                <a:latin typeface=".VnSouthern" pitchFamily="34" charset="0"/>
              </a:rPr>
              <a:t>chÝnh</a:t>
            </a:r>
            <a:r>
              <a:rPr lang="en-US" b="1" i="1" dirty="0">
                <a:solidFill>
                  <a:srgbClr val="CC3300"/>
                </a:solidFill>
                <a:latin typeface=".VnSouthern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34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15375" grpId="0"/>
      <p:bldP spid="15376" grpId="0"/>
      <p:bldP spid="15382" grpId="0" animBg="1"/>
      <p:bldP spid="153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17"/>
          <p:cNvSpPr txBox="1">
            <a:spLocks noChangeArrowheads="1"/>
          </p:cNvSpPr>
          <p:nvPr/>
        </p:nvSpPr>
        <p:spPr bwMode="auto">
          <a:xfrm>
            <a:off x="1676400" y="685800"/>
            <a:ext cx="4038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600" b="1">
                <a:solidFill>
                  <a:srgbClr val="FF3300"/>
                </a:solidFill>
                <a:latin typeface=".VnArial" panose="020B7200000000000000" pitchFamily="34" charset="0"/>
              </a:rPr>
              <a:t>B4. </a:t>
            </a:r>
            <a:r>
              <a:rPr lang="en-US" altLang="en-US" sz="2600" b="1">
                <a:latin typeface=".VnArial" panose="020B7200000000000000" pitchFamily="34" charset="0"/>
              </a:rPr>
              <a:t>L­ưu cÊu tróc b¶ng</a:t>
            </a:r>
            <a:endParaRPr lang="en-US" altLang="en-US" sz="2600" b="1">
              <a:solidFill>
                <a:srgbClr val="FF3300"/>
              </a:solidFill>
              <a:latin typeface=".VnArial" panose="020B7200000000000000" pitchFamily="34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057400" y="2657475"/>
            <a:ext cx="647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200" b="1">
                <a:latin typeface=".VnSouthern" panose="020B7200000000000000" pitchFamily="34" charset="0"/>
              </a:rPr>
              <a:t>2. Gâ tªn b¶ng chän OK hoÆc nhÊn Enter.            </a:t>
            </a:r>
            <a:endParaRPr lang="en-US" altLang="en-US" sz="2200" b="1">
              <a:solidFill>
                <a:srgbClr val="FF3300"/>
              </a:solidFill>
              <a:latin typeface=".VnSouthern" panose="020B7200000000000000" pitchFamily="34" charset="0"/>
            </a:endParaRPr>
          </a:p>
        </p:txBody>
      </p:sp>
      <p:grpSp>
        <p:nvGrpSpPr>
          <p:cNvPr id="16408" name="Group 24"/>
          <p:cNvGrpSpPr>
            <a:grpSpLocks/>
          </p:cNvGrpSpPr>
          <p:nvPr/>
        </p:nvGrpSpPr>
        <p:grpSpPr bwMode="auto">
          <a:xfrm>
            <a:off x="2057400" y="1676401"/>
            <a:ext cx="7239000" cy="569913"/>
            <a:chOff x="336" y="1056"/>
            <a:chExt cx="4560" cy="359"/>
          </a:xfrm>
        </p:grpSpPr>
        <p:sp>
          <p:nvSpPr>
            <p:cNvPr id="10249" name="Text Box 19"/>
            <p:cNvSpPr txBox="1">
              <a:spLocks noChangeArrowheads="1"/>
            </p:cNvSpPr>
            <p:nvPr/>
          </p:nvSpPr>
          <p:spPr bwMode="auto">
            <a:xfrm>
              <a:off x="336" y="1146"/>
              <a:ext cx="456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635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lang="en-US" altLang="en-US" sz="2200" b="1">
                  <a:latin typeface=".VnSouthern" panose="020B7200000000000000" pitchFamily="34" charset="0"/>
                </a:rPr>
                <a:t>1. Nh¸y nót          hoÆc chän File </a:t>
              </a:r>
              <a:r>
                <a:rPr lang="en-US" altLang="en-US" sz="2200" b="1">
                  <a:latin typeface=".VnSouthern" panose="020B7200000000000000" pitchFamily="34" charset="0"/>
                  <a:sym typeface="Symbol" panose="05050102010706020507" pitchFamily="18" charset="2"/>
                </a:rPr>
                <a:t> Save.</a:t>
              </a:r>
              <a:endParaRPr lang="en-US" altLang="en-US" sz="2200" b="1">
                <a:solidFill>
                  <a:srgbClr val="FF3300"/>
                </a:solidFill>
                <a:latin typeface=".VnSouthern" panose="020B7200000000000000" pitchFamily="34" charset="0"/>
                <a:sym typeface="Symbol" panose="05050102010706020507" pitchFamily="18" charset="2"/>
              </a:endParaRPr>
            </a:p>
          </p:txBody>
        </p:sp>
        <p:pic>
          <p:nvPicPr>
            <p:cNvPr id="10250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056"/>
              <a:ext cx="36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95676"/>
            <a:ext cx="48006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Text Box 11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8382000" y="5486401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u="sng"/>
              <a:t>VÝ dô</a:t>
            </a:r>
          </a:p>
        </p:txBody>
      </p:sp>
    </p:spTree>
    <p:extLst>
      <p:ext uri="{BB962C8B-B14F-4D97-AF65-F5344CB8AC3E}">
        <p14:creationId xmlns:p14="http://schemas.microsoft.com/office/powerpoint/2010/main" val="3180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1710"/>
            <a:ext cx="12191999" cy="58624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Chuyển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“nhiều – nhiều” thành quan hệ  “một – nhiều”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xmlns="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2824570"/>
            <a:ext cx="10872650" cy="2074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CSDL?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CSDL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xmlns="" id="{B88D7EC8-52BE-7A51-00B4-AE3DD76A6D61}"/>
              </a:ext>
            </a:extLst>
          </p:cNvPr>
          <p:cNvSpPr txBox="1">
            <a:spLocks/>
          </p:cNvSpPr>
          <p:nvPr/>
        </p:nvSpPr>
        <p:spPr>
          <a:xfrm>
            <a:off x="838396" y="1224196"/>
            <a:ext cx="10804767" cy="1426733"/>
          </a:xfrm>
          <a:prstGeom prst="cloudCallout">
            <a:avLst>
              <a:gd name="adj1" fmla="val -36594"/>
              <a:gd name="adj2" fmla="val 743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5028"/>
            <a:ext cx="12192000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513"/>
            <a:ext cx="12191999" cy="58624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Chuyển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“nhiều – nhiều” thành quan hệ  “một – nhiều”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5028"/>
            <a:ext cx="12191999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383" y="1045027"/>
                <a:ext cx="11612880" cy="579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just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a. </a:t>
                </a:r>
                <a:r>
                  <a:rPr lang="en-US" sz="24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kiểu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quan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hệ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CSDL.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CSDL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 – 1),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(1 - ∞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	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∞−∞)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 b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Điều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kiện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xác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mối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quan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hệ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khóa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– 1): Hai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(1 - ∞):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–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(1 - ∞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∞−∞)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Hai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c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Xác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mối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quan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hệ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CSDL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quản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lý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thư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viện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SGK:</a:t>
                </a: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mượn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mượn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thẻ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6987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Hai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qian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(1 - ∞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3" y="1045027"/>
                <a:ext cx="11612880" cy="5795433"/>
              </a:xfrm>
              <a:prstGeom prst="rect">
                <a:avLst/>
              </a:prstGeom>
              <a:blipFill>
                <a:blip r:embed="rId2"/>
                <a:stretch>
                  <a:fillRect t="-210" r="-840" b="-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6" y="2410691"/>
            <a:ext cx="11643163" cy="2827514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1. Tạo bảng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nhập dữ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liệu: Theo bảng 2 - sgk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các bước hướng dẫn thao tác tạo bảng.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 khung nhìn bảng dữ liệu để nhập dữ liệu: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Chuyển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 khung nhìn thiết kế để thay đổi khóa 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2. Tạo bảng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Đọc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nhập dữ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liệu: theo bảng 3 - sgk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tương tự nhiệm vụ 1.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8836" y="55028"/>
            <a:ext cx="11103234" cy="2048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LUYỆN TẬP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74765"/>
            <a:ext cx="10058402" cy="82240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VẬN 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7AC2FDEB-8848-E3C0-C896-3D3471E27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30" y="1770655"/>
            <a:ext cx="10892951" cy="5642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215900" indent="0" algn="ctr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CSDL quản lí học sinh cho trường học của em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143" y="2706813"/>
            <a:ext cx="8230224" cy="30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1880003" y="593113"/>
            <a:ext cx="8911687" cy="94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Arial"/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A. KHỞI ĐỘNG</a:t>
            </a:r>
            <a:endParaRPr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Google Shape;170;p2"/>
          <p:cNvSpPr txBox="1">
            <a:spLocks noGrp="1"/>
          </p:cNvSpPr>
          <p:nvPr>
            <p:ph type="body" idx="1"/>
          </p:nvPr>
        </p:nvSpPr>
        <p:spPr>
          <a:xfrm>
            <a:off x="2030278" y="1874003"/>
            <a:ext cx="921503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truy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cập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web quizizz.com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gõ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mã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tham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trò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647206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trong CSDL thư viện trường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91886" y="2631721"/>
            <a:ext cx="5068389" cy="2444257"/>
          </a:xfrm>
          <a:prstGeom prst="wedgeEllipseCallout">
            <a:avLst>
              <a:gd name="adj1" fmla="val -21661"/>
              <a:gd name="adj2" fmla="val 6363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857692" y="1188723"/>
            <a:ext cx="5820501" cy="512409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837" y="-36413"/>
            <a:ext cx="11129356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trong CSDL thư viện trường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4480" y="1191487"/>
            <a:ext cx="11185965" cy="14107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Access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Bảng(Table): Là thành phần cơ sở để tạo nên CSDL, nơi lưu 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 </a:t>
            </a: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ban đầu, bảng gồm 02 thành phần là 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cột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4480" y="3265711"/>
            <a:ext cx="11185965" cy="2403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CSDL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Cột </a:t>
            </a: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(trường-Field) là nơi lưu giữ các giá trị của dữ 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liệu, một </a:t>
            </a: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có 1 tên duy nhất với kiểu dữ liệu tương ứng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(Data Type):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SGK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4480" y="2602282"/>
            <a:ext cx="10084529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837" y="-36413"/>
            <a:ext cx="11181608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645C54A-AD15-74AC-FDA5-FC778A059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0A7A0D07-4552-EA63-59B3-3B6EF79FF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626" y="1527640"/>
            <a:ext cx="8240511" cy="52911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837" y="477387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trong CSDL thư viện trường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4480" y="956361"/>
            <a:ext cx="10084529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837" y="-36413"/>
            <a:ext cx="8947860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645C54A-AD15-74AC-FDA5-FC778A059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0A7A0D07-4552-EA63-59B3-3B6EF79FF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837" y="594954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trong CSDL thư viện trường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4480" y="1073928"/>
            <a:ext cx="10084529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7426" y="1730830"/>
            <a:ext cx="11096893" cy="13911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3200" dirty="0" smtClean="0">
                <a:latin typeface="Times New Roman" panose="02020603050405020304" pitchFamily="18" charset="0"/>
              </a:rPr>
              <a:t>VD</a:t>
            </a:r>
            <a:r>
              <a:rPr lang="en-US" altLang="en-US" sz="3200" smtClean="0">
                <a:latin typeface="Times New Roman" panose="02020603050405020304" pitchFamily="18" charset="0"/>
              </a:rPr>
              <a:t>: </a:t>
            </a:r>
            <a:r>
              <a:rPr lang="en-US" altLang="en-US" sz="3200" smtClean="0">
                <a:latin typeface="Times New Roman" panose="02020603050405020304" pitchFamily="18" charset="0"/>
              </a:rPr>
              <a:t>Một trường </a:t>
            </a:r>
            <a:r>
              <a:rPr lang="en-US" altLang="en-US" sz="3200" smtClean="0">
                <a:latin typeface="Times New Roman" panose="02020603050405020304" pitchFamily="18" charset="0"/>
              </a:rPr>
              <a:t>THPT </a:t>
            </a:r>
            <a:r>
              <a:rPr lang="en-US" altLang="en-US" sz="3200" smtClean="0">
                <a:latin typeface="Times New Roman" panose="02020603050405020304" pitchFamily="18" charset="0"/>
              </a:rPr>
              <a:t>tổ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chức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kì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kiểm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tra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chất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lượng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môn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toán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khối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12.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CSDL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chứa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KETQUA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cấu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trúc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sau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7" y="3341918"/>
            <a:ext cx="7543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90007" y="5645344"/>
            <a:ext cx="11096893" cy="6248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3200" dirty="0" err="1" smtClean="0">
                <a:latin typeface="Times New Roman" panose="02020603050405020304" pitchFamily="18" charset="0"/>
              </a:rPr>
              <a:t>Hãy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xác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định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kiểu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dữ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liệu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trên</a:t>
            </a:r>
            <a:endParaRPr lang="en-US" altLang="en-US" sz="3200" dirty="0" smtClean="0">
              <a:latin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836" y="-36413"/>
            <a:ext cx="11138063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3048000" y="2641601"/>
          <a:ext cx="6096000" cy="4064001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trường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Kiểu dữ liệu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SBD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Họ tên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Giới Tính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Ngày Sinh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231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7924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7" name="Text Box 2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9525000" y="6172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u="sng"/>
              <a:t>VD</a:t>
            </a:r>
          </a:p>
        </p:txBody>
      </p:sp>
      <p:sp>
        <p:nvSpPr>
          <p:cNvPr id="12318" name="Rectangle 4"/>
          <p:cNvSpPr>
            <a:spLocks noChangeArrowheads="1"/>
          </p:cNvSpPr>
          <p:nvPr/>
        </p:nvSpPr>
        <p:spPr bwMode="auto">
          <a:xfrm>
            <a:off x="5573714" y="3200400"/>
            <a:ext cx="235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latin typeface="Times New Roman" panose="02020603050405020304" pitchFamily="18" charset="0"/>
              </a:rPr>
              <a:t>AutoNumber</a:t>
            </a:r>
          </a:p>
        </p:txBody>
      </p:sp>
      <p:sp>
        <p:nvSpPr>
          <p:cNvPr id="12319" name="Rectangle 5"/>
          <p:cNvSpPr>
            <a:spLocks noChangeArrowheads="1"/>
          </p:cNvSpPr>
          <p:nvPr/>
        </p:nvSpPr>
        <p:spPr bwMode="auto">
          <a:xfrm>
            <a:off x="5573713" y="3759200"/>
            <a:ext cx="1891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 smtClean="0">
                <a:latin typeface="Times New Roman" panose="02020603050405020304" pitchFamily="18" charset="0"/>
              </a:rPr>
              <a:t>Short Text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320" name="Rectangle 6"/>
          <p:cNvSpPr>
            <a:spLocks noChangeArrowheads="1"/>
          </p:cNvSpPr>
          <p:nvPr/>
        </p:nvSpPr>
        <p:spPr bwMode="auto">
          <a:xfrm>
            <a:off x="5562600" y="4368800"/>
            <a:ext cx="1891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Short </a:t>
            </a:r>
            <a:r>
              <a:rPr lang="en-US" altLang="en-US" dirty="0" smtClean="0">
                <a:latin typeface="Times New Roman" panose="02020603050405020304" pitchFamily="18" charset="0"/>
              </a:rPr>
              <a:t>Text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321" name="Rectangle 7"/>
          <p:cNvSpPr>
            <a:spLocks noChangeArrowheads="1"/>
          </p:cNvSpPr>
          <p:nvPr/>
        </p:nvSpPr>
        <p:spPr bwMode="auto">
          <a:xfrm>
            <a:off x="5562600" y="4978400"/>
            <a:ext cx="1398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latin typeface="Times New Roman" panose="02020603050405020304" pitchFamily="18" charset="0"/>
              </a:rPr>
              <a:t>Yes/No</a:t>
            </a:r>
          </a:p>
        </p:txBody>
      </p:sp>
      <p:sp>
        <p:nvSpPr>
          <p:cNvPr id="12322" name="Rectangle 8"/>
          <p:cNvSpPr>
            <a:spLocks noChangeArrowheads="1"/>
          </p:cNvSpPr>
          <p:nvPr/>
        </p:nvSpPr>
        <p:spPr bwMode="auto">
          <a:xfrm>
            <a:off x="5638800" y="5486400"/>
            <a:ext cx="1925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latin typeface="Times New Roman" panose="02020603050405020304" pitchFamily="18" charset="0"/>
              </a:rPr>
              <a:t>Date/Time</a:t>
            </a:r>
          </a:p>
        </p:txBody>
      </p:sp>
      <p:sp>
        <p:nvSpPr>
          <p:cNvPr id="12323" name="Rectangle 9"/>
          <p:cNvSpPr>
            <a:spLocks noChangeArrowheads="1"/>
          </p:cNvSpPr>
          <p:nvPr/>
        </p:nvSpPr>
        <p:spPr bwMode="auto">
          <a:xfrm>
            <a:off x="5638800" y="6045200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latin typeface="Times New Roman" panose="02020603050405020304" pitchFamily="18" charset="0"/>
              </a:rPr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val="845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" grpId="0"/>
      <p:bldP spid="12319" grpId="0"/>
      <p:bldP spid="12320" grpId="0"/>
      <p:bldP spid="12321" grpId="0"/>
      <p:bldP spid="12322" grpId="0"/>
      <p:bldP spid="123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645C54A-AD15-74AC-FDA5-FC778A059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0A7A0D07-4552-EA63-59B3-3B6EF79FF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837" y="490450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trong CSDL thư viện trường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4480" y="982487"/>
            <a:ext cx="10084529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7426" y="1626326"/>
            <a:ext cx="11096893" cy="999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3200" dirty="0" err="1" smtClean="0">
                <a:latin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thiết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kế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CSDL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cần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biết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lưu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trữ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thông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tin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gì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?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Từ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thiết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kế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cần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thiết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CSDL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90007" y="2808518"/>
            <a:ext cx="11096893" cy="36445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3200" dirty="0" smtClean="0">
                <a:latin typeface="Times New Roman" panose="02020603050405020304" pitchFamily="18" charset="0"/>
              </a:rPr>
              <a:t>VD: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quản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lý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thư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viện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nhà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trường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gồm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3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cấu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trúc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sau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3200" dirty="0">
                <a:latin typeface="Times New Roman" panose="02020603050405020304" pitchFamily="18" charset="0"/>
              </a:rPr>
              <a:t>	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 smtClean="0">
                <a:latin typeface="Times New Roman" panose="02020603050405020304" pitchFamily="18" charset="0"/>
              </a:rPr>
              <a:t>Sách</a:t>
            </a:r>
            <a:r>
              <a:rPr lang="en-US" altLang="en-US" sz="3200" u="sng" dirty="0" smtClean="0">
                <a:latin typeface="Times New Roman" panose="02020603050405020304" pitchFamily="18" charset="0"/>
              </a:rPr>
              <a:t>: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Mã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sách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Tên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sách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Sẵn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trang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Tác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giả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Loại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sách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(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2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1 - SGK)</a:t>
            </a:r>
          </a:p>
          <a:p>
            <a:pPr algn="just"/>
            <a:r>
              <a:rPr lang="en-US" altLang="en-US" sz="3200" dirty="0">
                <a:latin typeface="Times New Roman" panose="02020603050405020304" pitchFamily="18" charset="0"/>
              </a:rPr>
              <a:t>	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 smtClean="0">
                <a:latin typeface="Times New Roman" panose="02020603050405020304" pitchFamily="18" charset="0"/>
              </a:rPr>
              <a:t>Bạn</a:t>
            </a:r>
            <a:r>
              <a:rPr lang="en-US" altLang="en-US" sz="32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 smtClean="0">
                <a:latin typeface="Times New Roman" panose="02020603050405020304" pitchFamily="18" charset="0"/>
              </a:rPr>
              <a:t>đọc</a:t>
            </a:r>
            <a:r>
              <a:rPr lang="en-US" altLang="en-US" sz="3200" u="sng" dirty="0" smtClean="0">
                <a:latin typeface="Times New Roman" panose="02020603050405020304" pitchFamily="18" charset="0"/>
              </a:rPr>
              <a:t>: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thẻ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Mã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sinh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Họ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đệm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Tên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Giới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tính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điện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thoại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(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3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2 - SGK)</a:t>
            </a:r>
          </a:p>
          <a:p>
            <a:pPr algn="just"/>
            <a:r>
              <a:rPr lang="en-US" altLang="en-US" sz="3200" dirty="0">
                <a:latin typeface="Times New Roman" panose="02020603050405020304" pitchFamily="18" charset="0"/>
              </a:rPr>
              <a:t>	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 smtClean="0">
                <a:latin typeface="Times New Roman" panose="02020603050405020304" pitchFamily="18" charset="0"/>
              </a:rPr>
              <a:t>Mượn</a:t>
            </a:r>
            <a:r>
              <a:rPr lang="en-US" altLang="en-US" sz="32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 smtClean="0">
                <a:latin typeface="Times New Roman" panose="02020603050405020304" pitchFamily="18" charset="0"/>
              </a:rPr>
              <a:t>trả</a:t>
            </a:r>
            <a:r>
              <a:rPr lang="en-US" altLang="en-US" sz="3200" u="sng" dirty="0" smtClean="0">
                <a:latin typeface="Times New Roman" panose="02020603050405020304" pitchFamily="18" charset="0"/>
              </a:rPr>
              <a:t>: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thẻ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ã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sách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Ngày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mượn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Ngày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trả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Chú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thích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(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3 - SGK)</a:t>
            </a:r>
            <a:endParaRPr lang="en-US" altLang="en-US" sz="3200" u="sng" dirty="0" smtClean="0">
              <a:latin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836" y="-36413"/>
            <a:ext cx="11138063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40079" y="1776555"/>
            <a:ext cx="69037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 Từ CSDL chọn 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Create 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Table </a:t>
            </a:r>
            <a:r>
              <a:rPr lang="vi-VN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Design</a:t>
            </a:r>
            <a:endParaRPr lang="vi-V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641175" y="2299775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B2. </a:t>
            </a: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NhËp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c¸c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th«ng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sè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40079" y="2841531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Field Name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640079" y="3466514"/>
            <a:ext cx="70016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-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Chän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kiÓu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 d÷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liÖu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trong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cét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.VnSouthern" pitchFamily="34" charset="0"/>
              </a:rPr>
              <a:t>Data Type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640079" y="4025864"/>
            <a:ext cx="6718469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tả nội dung trường trong cột Description (</a:t>
            </a:r>
            <a:r>
              <a:rPr lang="vi-VN" alt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bắt buộc</a:t>
            </a:r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640079" y="4979365"/>
            <a:ext cx="628323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ClarendonH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</a:pP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tính chất của trường trong phần Field Properties  </a:t>
            </a:r>
          </a:p>
        </p:txBody>
      </p:sp>
      <p:graphicFrame>
        <p:nvGraphicFramePr>
          <p:cNvPr id="1130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37475"/>
              </p:ext>
            </p:extLst>
          </p:nvPr>
        </p:nvGraphicFramePr>
        <p:xfrm>
          <a:off x="7759350" y="1443446"/>
          <a:ext cx="3962400" cy="384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Bitmap Image" r:id="rId4" imgW="4382112" imgH="4258269" progId="Paint.Picture">
                  <p:embed/>
                </p:oleObj>
              </mc:Choice>
              <mc:Fallback>
                <p:oleObj name="Bitmap Image" r:id="rId4" imgW="4382112" imgH="4258269" progId="Paint.Picture">
                  <p:embed/>
                  <p:pic>
                    <p:nvPicPr>
                      <p:cNvPr id="1130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350" y="1443446"/>
                        <a:ext cx="3962400" cy="384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304" name="Group 40"/>
          <p:cNvGrpSpPr>
            <a:grpSpLocks/>
          </p:cNvGrpSpPr>
          <p:nvPr/>
        </p:nvGrpSpPr>
        <p:grpSpPr bwMode="auto">
          <a:xfrm>
            <a:off x="7772398" y="1456512"/>
            <a:ext cx="3962400" cy="3810000"/>
            <a:chOff x="2880" y="624"/>
            <a:chExt cx="2664" cy="2796"/>
          </a:xfrm>
        </p:grpSpPr>
        <p:graphicFrame>
          <p:nvGraphicFramePr>
            <p:cNvPr id="7181" name="Object 41"/>
            <p:cNvGraphicFramePr>
              <a:graphicFrameLocks noChangeAspect="1"/>
            </p:cNvGraphicFramePr>
            <p:nvPr/>
          </p:nvGraphicFramePr>
          <p:xfrm>
            <a:off x="2880" y="624"/>
            <a:ext cx="2664" cy="2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Bitmap Image" r:id="rId6" imgW="4229690" imgH="4439270" progId="Paint.Picture">
                    <p:embed/>
                  </p:oleObj>
                </mc:Choice>
                <mc:Fallback>
                  <p:oleObj name="Bitmap Image" r:id="rId6" imgW="4229690" imgH="4439270" progId="Paint.Picture">
                    <p:embed/>
                    <p:pic>
                      <p:nvPicPr>
                        <p:cNvPr id="7181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624"/>
                          <a:ext cx="2664" cy="27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2" name="Oval 42"/>
            <p:cNvSpPr>
              <a:spLocks noChangeArrowheads="1"/>
            </p:cNvSpPr>
            <p:nvPr/>
          </p:nvSpPr>
          <p:spPr bwMode="auto">
            <a:xfrm>
              <a:off x="3888" y="1824"/>
              <a:ext cx="672" cy="192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ClarendonH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548837" y="738644"/>
            <a:ext cx="10058402" cy="5862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bảng trong CSDL thư viện trường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44480" y="1217618"/>
            <a:ext cx="10084529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8836" y="55028"/>
            <a:ext cx="11185961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2 - TẠO BẢNG TRONG CSDL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90" grpId="0"/>
      <p:bldP spid="11291" grpId="0"/>
      <p:bldP spid="11292" grpId="0"/>
      <p:bldP spid="11293" grpId="0"/>
      <p:bldP spid="11294" grpId="0"/>
      <p:bldP spid="15" grpId="0"/>
      <p:bldP spid="16" grpId="0"/>
      <p:bldP spid="14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1244</TotalTime>
  <Words>859</Words>
  <Application>Microsoft Office PowerPoint</Application>
  <PresentationFormat>Custom</PresentationFormat>
  <Paragraphs>104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Nature Illustration 16x9</vt:lpstr>
      <vt:lpstr>Bitmap Image</vt:lpstr>
      <vt:lpstr>BÀI 2: TẠO BẢNG TRONG  CƠ SỞ DỮ LIỆU</vt:lpstr>
      <vt:lpstr>A. KHỞI ĐỘNG</vt:lpstr>
      <vt:lpstr>1. Các bảng trong CSDL thư viện trường </vt:lpstr>
      <vt:lpstr>1. Các bảng trong CSDL thư viện trường </vt:lpstr>
      <vt:lpstr>1. Các bảng trong CSDL thư viện trường </vt:lpstr>
      <vt:lpstr>1. Các bảng trong CSDL thư viện trường </vt:lpstr>
      <vt:lpstr>PowerPoint Presentation</vt:lpstr>
      <vt:lpstr>1. Các bảng trong CSDL thư viện trường </vt:lpstr>
      <vt:lpstr>PowerPoint Presentation</vt:lpstr>
      <vt:lpstr>PowerPoint Presentation</vt:lpstr>
      <vt:lpstr>PowerPoint Presentation</vt:lpstr>
      <vt:lpstr>PowerPoint Presentation</vt:lpstr>
      <vt:lpstr>2. Chuyển quan hệ “nhiều – nhiều” thành quan hệ  “một – nhiều” </vt:lpstr>
      <vt:lpstr>2. Chuyển quan hệ “nhiều – nhiều” thành quan hệ  “một – nhiều” </vt:lpstr>
      <vt:lpstr>Nhiệm vụ 1. Tạo bảng sách và nhập dữ liệu: Theo bảng 2 - sgk  - Làm theo các bước hướng dẫn thao tác tạo bảng.  - Chuyển sang khung nhìn bảng dữ liệu để nhập dữ liệu:   - Chuyển sang khung nhìn thiết kế để thay đổi khóa chính Nhiệm vụ 2. Tạo bảng Bạn Đọc và nhập dữ liệu: theo bảng 3 - sgk Thực hiện tương tự nhiệm vụ 1.</vt:lpstr>
      <vt:lpstr>D. VẬN DỤNG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 KIỂU DỮ LIỆU DANH SÁCH – XỬ LÍ DANH SÁCH</dc:title>
  <dc:creator>HoangThanh Tam</dc:creator>
  <cp:lastModifiedBy>hung pgd</cp:lastModifiedBy>
  <cp:revision>92</cp:revision>
  <dcterms:created xsi:type="dcterms:W3CDTF">2022-01-18T11:55:35Z</dcterms:created>
  <dcterms:modified xsi:type="dcterms:W3CDTF">2024-06-10T09:27:58Z</dcterms:modified>
</cp:coreProperties>
</file>