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77" r:id="rId3"/>
    <p:sldId id="261" r:id="rId4"/>
    <p:sldId id="278" r:id="rId5"/>
    <p:sldId id="258" r:id="rId6"/>
    <p:sldId id="279" r:id="rId7"/>
    <p:sldId id="273" r:id="rId8"/>
    <p:sldId id="257" r:id="rId9"/>
    <p:sldId id="280" r:id="rId10"/>
    <p:sldId id="282" r:id="rId11"/>
    <p:sldId id="281" r:id="rId12"/>
    <p:sldId id="283" r:id="rId13"/>
    <p:sldId id="274" r:id="rId14"/>
    <p:sldId id="275" r:id="rId15"/>
    <p:sldId id="270" r:id="rId16"/>
  </p:sldIdLst>
  <p:sldSz cx="18288000" cy="10287000"/>
  <p:notesSz cx="6858000" cy="9144000"/>
  <p:embeddedFontLst>
    <p:embeddedFont>
      <p:font typeface="#9Slide03 Ample" panose="02000000000000000000" pitchFamily="2" charset="-93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mbria Math" panose="02040503050406030204" pitchFamily="18" charset="0"/>
      <p:regular r:id="rId23"/>
    </p:embeddedFont>
    <p:embeddedFont>
      <p:font typeface="Poppins" panose="020B0502040504020204" pitchFamily="34" charset="0"/>
      <p:regular r:id="rId24"/>
      <p:bold r:id="rId25"/>
      <p:italic r:id="rId26"/>
      <p:boldItalic r:id="rId27"/>
    </p:embeddedFont>
    <p:embeddedFont>
      <p:font typeface="Poppins ExtraBold" panose="020B0502040504020204" pitchFamily="34" charset="0"/>
      <p:regular r:id="rId28"/>
      <p:bold r:id="rId29"/>
      <p:boldItalic r:id="rId30"/>
    </p:embeddedFont>
    <p:embeddedFont>
      <p:font typeface="Poppins Medium" panose="020B0502040504020204" pitchFamily="34" charset="0"/>
      <p:regular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font" Target="fonts/font1.fntdata" /><Relationship Id="rId26" Type="http://schemas.openxmlformats.org/officeDocument/2006/relationships/font" Target="fonts/font9.fntdata" /><Relationship Id="rId3" Type="http://schemas.openxmlformats.org/officeDocument/2006/relationships/slide" Target="slides/slide2.xml" /><Relationship Id="rId21" Type="http://schemas.openxmlformats.org/officeDocument/2006/relationships/font" Target="fonts/font4.fntdata" /><Relationship Id="rId34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notesMaster" Target="notesMasters/notesMaster1.xml" /><Relationship Id="rId25" Type="http://schemas.openxmlformats.org/officeDocument/2006/relationships/font" Target="fonts/font8.fntdata" /><Relationship Id="rId33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font" Target="fonts/font3.fntdata" /><Relationship Id="rId29" Type="http://schemas.openxmlformats.org/officeDocument/2006/relationships/font" Target="fonts/font12.fntdata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font" Target="fonts/font7.fntdata" /><Relationship Id="rId32" Type="http://schemas.openxmlformats.org/officeDocument/2006/relationships/font" Target="fonts/font15.fntdata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font" Target="fonts/font6.fntdata" /><Relationship Id="rId28" Type="http://schemas.openxmlformats.org/officeDocument/2006/relationships/font" Target="fonts/font11.fntdata" /><Relationship Id="rId36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font" Target="fonts/font2.fntdata" /><Relationship Id="rId31" Type="http://schemas.openxmlformats.org/officeDocument/2006/relationships/font" Target="fonts/font14.fntdata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font" Target="fonts/font5.fntdata" /><Relationship Id="rId27" Type="http://schemas.openxmlformats.org/officeDocument/2006/relationships/font" Target="fonts/font10.fntdata" /><Relationship Id="rId30" Type="http://schemas.openxmlformats.org/officeDocument/2006/relationships/font" Target="fonts/font13.fntdata" /><Relationship Id="rId35" Type="http://schemas.openxmlformats.org/officeDocument/2006/relationships/theme" Target="theme/theme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53CA93-CC69-469B-8656-2CAD9D4EB3F2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B2CDD-DCF5-4697-B8A4-D0DBDDD76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68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https://www.youtube.com/watch?v=w_-1OmDIdv0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khảo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B2CDD-DCF5-4697-B8A4-D0DBDDD76E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97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1_B, 2_A, 3_D, 4_B, 5_A,</a:t>
            </a:r>
            <a:r>
              <a:rPr lang="en-US" sz="1800" b="1" baseline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6B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B2CDD-DCF5-4697-B8A4-D0DBDDD76E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52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1_B, 2_A, 3_D, 4_B, 5_A.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B2CDD-DCF5-4697-B8A4-D0DBDDD76E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249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svg" /><Relationship Id="rId5" Type="http://schemas.openxmlformats.org/officeDocument/2006/relationships/image" Target="../media/image4.png" /><Relationship Id="rId4" Type="http://schemas.openxmlformats.org/officeDocument/2006/relationships/image" Target="../media/image3.svg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2.svg" /><Relationship Id="rId5" Type="http://schemas.openxmlformats.org/officeDocument/2006/relationships/image" Target="../media/image31.png" /><Relationship Id="rId4" Type="http://schemas.openxmlformats.org/officeDocument/2006/relationships/image" Target="../media/image30.sv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4.sv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5" Type="http://schemas.openxmlformats.org/officeDocument/2006/relationships/image" Target="../media/image6.png" /><Relationship Id="rId4" Type="http://schemas.openxmlformats.org/officeDocument/2006/relationships/notesSlide" Target="../notesSlides/notesSlide1.xml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 /><Relationship Id="rId3" Type="http://schemas.openxmlformats.org/officeDocument/2006/relationships/image" Target="../media/image8.svg" /><Relationship Id="rId7" Type="http://schemas.openxmlformats.org/officeDocument/2006/relationships/image" Target="../media/image12.sv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1.png" /><Relationship Id="rId11" Type="http://schemas.openxmlformats.org/officeDocument/2006/relationships/image" Target="../media/image16.svg" /><Relationship Id="rId5" Type="http://schemas.openxmlformats.org/officeDocument/2006/relationships/image" Target="../media/image10.svg" /><Relationship Id="rId10" Type="http://schemas.openxmlformats.org/officeDocument/2006/relationships/image" Target="../media/image15.png" /><Relationship Id="rId4" Type="http://schemas.openxmlformats.org/officeDocument/2006/relationships/image" Target="../media/image9.png" /><Relationship Id="rId9" Type="http://schemas.openxmlformats.org/officeDocument/2006/relationships/image" Target="../media/image14.svg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 /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0.jpeg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4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6.sv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520309" y="7024887"/>
            <a:ext cx="2923776" cy="2923776"/>
            <a:chOff x="0" y="0"/>
            <a:chExt cx="6355080" cy="63550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899775" y="7404354"/>
            <a:ext cx="2164842" cy="2164842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10800" y="-1957266"/>
            <a:ext cx="10681097" cy="1091968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617742" y="-1434051"/>
            <a:ext cx="9702673" cy="10219651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1212153" y="-1109459"/>
            <a:ext cx="8637111" cy="9693488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5473" r="-25473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-645846" y="7715250"/>
            <a:ext cx="8236947" cy="1543050"/>
            <a:chOff x="0" y="0"/>
            <a:chExt cx="2169402" cy="406400"/>
          </a:xfrm>
        </p:grpSpPr>
        <p:sp>
          <p:nvSpPr>
            <p:cNvPr id="16" name="Freeform 16"/>
            <p:cNvSpPr/>
            <p:nvPr/>
          </p:nvSpPr>
          <p:spPr>
            <a:xfrm>
              <a:off x="203200" y="-326"/>
              <a:ext cx="1763002" cy="407051"/>
            </a:xfrm>
            <a:custGeom>
              <a:avLst/>
              <a:gdLst/>
              <a:ahLst/>
              <a:cxnLst/>
              <a:rect l="l" t="t" r="r" b="b"/>
              <a:pathLst>
                <a:path w="1763002" h="407051">
                  <a:moveTo>
                    <a:pt x="1763002" y="326"/>
                  </a:moveTo>
                  <a:cubicBezTo>
                    <a:pt x="1690189" y="0"/>
                    <a:pt x="1622767" y="38659"/>
                    <a:pt x="1586267" y="101663"/>
                  </a:cubicBezTo>
                  <a:cubicBezTo>
                    <a:pt x="1549766" y="164667"/>
                    <a:pt x="1549766" y="242385"/>
                    <a:pt x="1586267" y="305389"/>
                  </a:cubicBezTo>
                  <a:cubicBezTo>
                    <a:pt x="1622767" y="368393"/>
                    <a:pt x="1690189" y="407052"/>
                    <a:pt x="1763002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1468930" y="-1109459"/>
            <a:ext cx="2465952" cy="246595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-390736" y="-1697363"/>
            <a:ext cx="2259501" cy="2259501"/>
            <a:chOff x="0" y="0"/>
            <a:chExt cx="6355080" cy="63550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4575881" y="9515475"/>
            <a:ext cx="5639759" cy="1543050"/>
            <a:chOff x="0" y="0"/>
            <a:chExt cx="1485369" cy="406400"/>
          </a:xfrm>
        </p:grpSpPr>
        <p:sp>
          <p:nvSpPr>
            <p:cNvPr id="24" name="Freeform 24"/>
            <p:cNvSpPr/>
            <p:nvPr/>
          </p:nvSpPr>
          <p:spPr>
            <a:xfrm>
              <a:off x="203200" y="-326"/>
              <a:ext cx="1078969" cy="407051"/>
            </a:xfrm>
            <a:custGeom>
              <a:avLst/>
              <a:gdLst/>
              <a:ahLst/>
              <a:cxnLst/>
              <a:rect l="l" t="t" r="r" b="b"/>
              <a:pathLst>
                <a:path w="1078969" h="407051">
                  <a:moveTo>
                    <a:pt x="1078969" y="326"/>
                  </a:moveTo>
                  <a:cubicBezTo>
                    <a:pt x="1006156" y="0"/>
                    <a:pt x="938734" y="38659"/>
                    <a:pt x="902233" y="101663"/>
                  </a:cubicBezTo>
                  <a:cubicBezTo>
                    <a:pt x="865733" y="164667"/>
                    <a:pt x="865733" y="242385"/>
                    <a:pt x="902233" y="305389"/>
                  </a:cubicBezTo>
                  <a:cubicBezTo>
                    <a:pt x="938734" y="368393"/>
                    <a:pt x="1006156" y="407052"/>
                    <a:pt x="1078969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656044" y="9890465"/>
            <a:ext cx="8227951" cy="1543050"/>
            <a:chOff x="0" y="0"/>
            <a:chExt cx="2167032" cy="406400"/>
          </a:xfrm>
        </p:grpSpPr>
        <p:sp>
          <p:nvSpPr>
            <p:cNvPr id="27" name="Freeform 27"/>
            <p:cNvSpPr/>
            <p:nvPr/>
          </p:nvSpPr>
          <p:spPr>
            <a:xfrm>
              <a:off x="203200" y="-326"/>
              <a:ext cx="1760632" cy="407051"/>
            </a:xfrm>
            <a:custGeom>
              <a:avLst/>
              <a:gdLst/>
              <a:ahLst/>
              <a:cxnLst/>
              <a:rect l="l" t="t" r="r" b="b"/>
              <a:pathLst>
                <a:path w="1760632" h="407051">
                  <a:moveTo>
                    <a:pt x="1760632" y="326"/>
                  </a:moveTo>
                  <a:cubicBezTo>
                    <a:pt x="1687819" y="0"/>
                    <a:pt x="1620398" y="38659"/>
                    <a:pt x="1583897" y="101663"/>
                  </a:cubicBezTo>
                  <a:cubicBezTo>
                    <a:pt x="1547396" y="164667"/>
                    <a:pt x="1547396" y="242385"/>
                    <a:pt x="1583897" y="305389"/>
                  </a:cubicBezTo>
                  <a:cubicBezTo>
                    <a:pt x="1620398" y="368393"/>
                    <a:pt x="1687819" y="407052"/>
                    <a:pt x="1760632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Freeform 29"/>
          <p:cNvSpPr/>
          <p:nvPr/>
        </p:nvSpPr>
        <p:spPr>
          <a:xfrm>
            <a:off x="46647" y="562138"/>
            <a:ext cx="2176096" cy="2057400"/>
          </a:xfrm>
          <a:custGeom>
            <a:avLst/>
            <a:gdLst/>
            <a:ahLst/>
            <a:cxnLst/>
            <a:rect l="l" t="t" r="r" b="b"/>
            <a:pathLst>
              <a:path w="2176096" h="2057400">
                <a:moveTo>
                  <a:pt x="0" y="0"/>
                </a:moveTo>
                <a:lnTo>
                  <a:pt x="2176096" y="0"/>
                </a:lnTo>
                <a:lnTo>
                  <a:pt x="217609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222499" y="3129263"/>
            <a:ext cx="12045701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01"/>
              </a:lnSpc>
            </a:pP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6. ĐIỀU CHẾ GLUCOSAMINE HYDROCHLORIDE TỪ VỎ TÔM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200940" y="1267450"/>
            <a:ext cx="6114854" cy="423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4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 HÓA HỌC 11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672900" y="2143879"/>
            <a:ext cx="5021717" cy="449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67"/>
              </a:lnSpc>
              <a:spcBef>
                <a:spcPct val="0"/>
              </a:spcBef>
            </a:pPr>
            <a:r>
              <a:rPr lang="en-US" sz="3399" b="1" spc="67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 2</a:t>
            </a:r>
          </a:p>
        </p:txBody>
      </p:sp>
      <p:sp>
        <p:nvSpPr>
          <p:cNvPr id="34" name="Freeform 34"/>
          <p:cNvSpPr/>
          <p:nvPr/>
        </p:nvSpPr>
        <p:spPr>
          <a:xfrm>
            <a:off x="7802048" y="4588020"/>
            <a:ext cx="1885327" cy="2057400"/>
          </a:xfrm>
          <a:custGeom>
            <a:avLst/>
            <a:gdLst/>
            <a:ahLst/>
            <a:cxnLst/>
            <a:rect l="l" t="t" r="r" b="b"/>
            <a:pathLst>
              <a:path w="1885327" h="2057400">
                <a:moveTo>
                  <a:pt x="0" y="0"/>
                </a:moveTo>
                <a:lnTo>
                  <a:pt x="1885326" y="0"/>
                </a:lnTo>
                <a:lnTo>
                  <a:pt x="188532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3"/>
          <p:cNvGrpSpPr/>
          <p:nvPr/>
        </p:nvGrpSpPr>
        <p:grpSpPr>
          <a:xfrm>
            <a:off x="-1132694" y="9098559"/>
            <a:ext cx="3086100" cy="308610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410356" y="9426077"/>
            <a:ext cx="2259501" cy="2259501"/>
            <a:chOff x="0" y="0"/>
            <a:chExt cx="6355080" cy="635508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6159528" y="-2033611"/>
            <a:ext cx="3086100" cy="3086100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15443076" y="-1525226"/>
            <a:ext cx="2259501" cy="2259501"/>
            <a:chOff x="0" y="0"/>
            <a:chExt cx="6355080" cy="635508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3C63EE-47CD-2B06-7443-E972EF807E02}"/>
              </a:ext>
            </a:extLst>
          </p:cNvPr>
          <p:cNvCxnSpPr/>
          <p:nvPr/>
        </p:nvCxnSpPr>
        <p:spPr>
          <a:xfrm>
            <a:off x="1946519" y="1693767"/>
            <a:ext cx="0" cy="760627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BD37D3-9962-14F2-D364-CD2CAE10019C}"/>
              </a:ext>
            </a:extLst>
          </p:cNvPr>
          <p:cNvCxnSpPr/>
          <p:nvPr/>
        </p:nvCxnSpPr>
        <p:spPr>
          <a:xfrm>
            <a:off x="2098919" y="1846167"/>
            <a:ext cx="0" cy="760627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B1304C6-D9A6-7D0E-EE18-1FBF955F4FEE}"/>
              </a:ext>
            </a:extLst>
          </p:cNvPr>
          <p:cNvCxnSpPr>
            <a:cxnSpLocks/>
          </p:cNvCxnSpPr>
          <p:nvPr/>
        </p:nvCxnSpPr>
        <p:spPr>
          <a:xfrm flipH="1">
            <a:off x="1093145" y="8648700"/>
            <a:ext cx="1535570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24D2C5C-38CD-7503-E9CF-CD4C2E42D82D}"/>
              </a:ext>
            </a:extLst>
          </p:cNvPr>
          <p:cNvCxnSpPr>
            <a:cxnSpLocks/>
          </p:cNvCxnSpPr>
          <p:nvPr/>
        </p:nvCxnSpPr>
        <p:spPr>
          <a:xfrm flipH="1">
            <a:off x="1245545" y="8801100"/>
            <a:ext cx="1419753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7C9848D-ECCC-D8B4-FAA0-0C4CC65B2EA8}"/>
              </a:ext>
            </a:extLst>
          </p:cNvPr>
          <p:cNvSpPr txBox="1"/>
          <p:nvPr/>
        </p:nvSpPr>
        <p:spPr>
          <a:xfrm>
            <a:off x="2669857" y="3455192"/>
            <a:ext cx="133124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</a:pP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7: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viên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uống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bổ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khớp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glucosamine hydrochloride</a:t>
            </a:r>
            <a:r>
              <a:rPr lang="pt-B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1500 mg. Tính khối lượng vỏ tôm ít nhất cần lấy để điều chế 1000 viên uống. Cho biết vỏ tôm chứa 28% chitin và hiệu suất điều chế 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glucosamine hydrochloride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chitin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đạt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51%.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6697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3"/>
          <p:cNvGrpSpPr/>
          <p:nvPr/>
        </p:nvGrpSpPr>
        <p:grpSpPr>
          <a:xfrm>
            <a:off x="-1132694" y="9098559"/>
            <a:ext cx="3086100" cy="308610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410356" y="9426077"/>
            <a:ext cx="2259501" cy="2259501"/>
            <a:chOff x="0" y="0"/>
            <a:chExt cx="6355080" cy="635508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6159528" y="-2033611"/>
            <a:ext cx="3086100" cy="3086100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15443076" y="-1525226"/>
            <a:ext cx="2259501" cy="2259501"/>
            <a:chOff x="0" y="0"/>
            <a:chExt cx="6355080" cy="635508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210FE57-0EB9-C8D2-9DCC-30ADC4EDB253}"/>
                  </a:ext>
                </a:extLst>
              </p:cNvPr>
              <p:cNvSpPr txBox="1"/>
              <p:nvPr/>
            </p:nvSpPr>
            <p:spPr>
              <a:xfrm>
                <a:off x="2704048" y="419100"/>
                <a:ext cx="13321145" cy="51592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179705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79705" algn="l"/>
                    <a:tab pos="1800225" algn="l"/>
                    <a:tab pos="3420110" algn="l"/>
                    <a:tab pos="5039995" algn="l"/>
                  </a:tabLst>
                </a:pPr>
                <a:r>
                  <a:rPr lang="en-US" sz="4400" dirty="0" err="1">
                    <a:solidFill>
                      <a:srgbClr val="262626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Khối</a:t>
                </a:r>
                <a:r>
                  <a:rPr lang="en-US" sz="4400" dirty="0">
                    <a:solidFill>
                      <a:srgbClr val="262626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4400" dirty="0" err="1">
                    <a:solidFill>
                      <a:srgbClr val="262626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lượng</a:t>
                </a:r>
                <a:r>
                  <a:rPr lang="en-US" sz="4400" b="1" dirty="0">
                    <a:solidFill>
                      <a:srgbClr val="262626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4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glucosamine hydrochloride </a:t>
                </a:r>
                <a:r>
                  <a:rPr lang="en-US" sz="4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cần</a:t>
                </a:r>
                <a:r>
                  <a:rPr lang="en-US" sz="4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điều</a:t>
                </a:r>
                <a:r>
                  <a:rPr lang="en-US" sz="4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chế</a:t>
                </a:r>
                <a:r>
                  <a:rPr lang="en-US" sz="4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: </a:t>
                </a:r>
                <a:endParaRPr lang="en-US" sz="4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0" marR="0" indent="179705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79705" algn="l"/>
                    <a:tab pos="1800225" algn="l"/>
                    <a:tab pos="3420110" algn="l"/>
                    <a:tab pos="5039995" algn="l"/>
                  </a:tabLst>
                </a:pPr>
                <a:r>
                  <a:rPr lang="pt-BR" sz="4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1500 </a:t>
                </a:r>
                <a14:m>
                  <m:oMath xmlns:m="http://schemas.openxmlformats.org/officeDocument/2006/math">
                    <m:r>
                      <a:rPr lang="pt-BR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 1</m:t>
                    </m:r>
                  </m:oMath>
                </a14:m>
                <a:r>
                  <a:rPr lang="pt-BR" sz="4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000 = 1 500 000 mg = 1500gam</a:t>
                </a:r>
                <a:endParaRPr lang="en-US" sz="4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0" marR="0" indent="179705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79705" algn="l"/>
                    <a:tab pos="1800225" algn="l"/>
                    <a:tab pos="3420110" algn="l"/>
                    <a:tab pos="5039995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kern="100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4400" b="1" i="1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𝒏</m:t>
                        </m:r>
                      </m:e>
                      <m:sub>
                        <m:r>
                          <a:rPr lang="en-US" sz="4400" b="1" i="1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𝒈𝒍𝒖𝒄𝒐𝒔𝒂𝒎𝒊𝒏𝒆</m:t>
                        </m:r>
                        <m:r>
                          <a:rPr lang="en-US" sz="4400" b="1" i="1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.</m:t>
                        </m:r>
                        <m:r>
                          <a:rPr lang="en-US" sz="4400" b="1" i="1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𝑯𝑪𝒍</m:t>
                        </m:r>
                        <m:r>
                          <a:rPr lang="en-US" sz="4400" b="1" i="1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4400" b="1" dirty="0">
                    <a:solidFill>
                      <a:srgbClr val="262626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kern="100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𝟏𝟓𝟎𝟎</m:t>
                        </m:r>
                        <m:r>
                          <a:rPr lang="en-US" sz="4400" b="1" i="1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𝒈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𝟐𝟏𝟓</m:t>
                        </m:r>
                        <m:r>
                          <a:rPr lang="en-US" sz="4400" b="1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,</m:t>
                        </m:r>
                        <m:r>
                          <a:rPr lang="en-US" sz="4400" b="1" i="1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  <m:r>
                          <a:rPr lang="en-US" sz="4400" b="1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𝐠</m:t>
                        </m:r>
                        <m:r>
                          <a:rPr lang="en-US" sz="4400" b="1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/</m:t>
                        </m:r>
                        <m:r>
                          <a:rPr lang="en-US" sz="4400" b="1" i="1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𝐦𝐨𝐥</m:t>
                        </m:r>
                        <m:r>
                          <a:rPr lang="en-US" sz="4400" b="1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262626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kern="100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4400" b="1" i="1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𝒏</m:t>
                        </m:r>
                      </m:e>
                      <m:sub>
                        <m:r>
                          <a:rPr lang="en-US" sz="4400" b="1" i="1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𝒄𝒉𝒊𝒕𝒊𝒏</m:t>
                        </m:r>
                        <m:r>
                          <a:rPr lang="en-US" sz="4400" b="1" i="1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4400" b="1" dirty="0">
                    <a:solidFill>
                      <a:srgbClr val="262626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kern="100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𝟑𝟎𝟎𝟎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𝟒𝟑𝟏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262626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mol</a:t>
                </a:r>
                <a:endParaRPr lang="en-US" sz="4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0" marR="0" indent="179705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79705" algn="l"/>
                    <a:tab pos="1800225" algn="l"/>
                    <a:tab pos="3420110" algn="l"/>
                    <a:tab pos="5039995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kern="100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4400" b="1" i="1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𝒎</m:t>
                        </m:r>
                      </m:e>
                      <m:sub>
                        <m:r>
                          <a:rPr lang="en-US" sz="4400" b="1" i="1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𝒄𝒉𝒊𝒕𝒊𝒏</m:t>
                        </m:r>
                        <m:r>
                          <a:rPr lang="en-US" sz="4400" b="1" i="1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4400" b="1" dirty="0">
                    <a:solidFill>
                      <a:srgbClr val="262626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kern="100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𝟑𝟎𝟎𝟎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𝟒𝟑𝟏</m:t>
                        </m:r>
                      </m:den>
                    </m:f>
                    <m:r>
                      <a:rPr lang="en-US" sz="4400" b="1" i="1">
                        <a:solidFill>
                          <a:srgbClr val="262626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×</m:t>
                    </m:r>
                    <m:r>
                      <a:rPr lang="en-US" sz="4400" b="1" i="1">
                        <a:solidFill>
                          <a:srgbClr val="262626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𝟐𝟎𝟑</m:t>
                    </m:r>
                    <m:r>
                      <a:rPr lang="en-US" sz="4400" b="1" i="1">
                        <a:solidFill>
                          <a:srgbClr val="262626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4400" b="1" i="1" kern="100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𝟏𝟎𝟎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𝟓𝟏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262626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= 2770,57 gam</a:t>
                </a:r>
                <a:endParaRPr lang="en-US" sz="4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kern="100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  <m:sub>
                        <m:r>
                          <a:rPr lang="en-US" sz="4400" b="1" i="1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𝒗</m:t>
                        </m:r>
                        <m:r>
                          <a:rPr lang="en-US" sz="4400" b="1" i="1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ỏ </m:t>
                        </m:r>
                        <m:r>
                          <a:rPr lang="en-US" sz="4400" b="1" i="1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lang="en-US" sz="4400" b="1" i="1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ô</m:t>
                        </m:r>
                        <m:r>
                          <a:rPr lang="en-US" sz="4400" b="1" i="1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𝒎</m:t>
                        </m:r>
                        <m:r>
                          <a:rPr lang="en-US" sz="4400" b="1" i="1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</m:sSub>
                    <m:r>
                      <a:rPr lang="en-US" sz="4400" b="1" i="1">
                        <a:solidFill>
                          <a:srgbClr val="262626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srgbClr val="262626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𝟐𝟕𝟕𝟎</m:t>
                    </m:r>
                    <m:r>
                      <a:rPr lang="en-US" sz="4400" b="1" i="1">
                        <a:solidFill>
                          <a:srgbClr val="262626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400" b="1" i="1">
                        <a:solidFill>
                          <a:srgbClr val="262626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𝟓𝟕</m:t>
                    </m:r>
                    <m:r>
                      <a:rPr lang="en-US" sz="4400" b="1" i="1">
                        <a:solidFill>
                          <a:srgbClr val="262626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f>
                      <m:fPr>
                        <m:ctrlPr>
                          <a:rPr lang="en-US" sz="4400" b="1" i="1" kern="100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26262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𝟐𝟖</m:t>
                        </m:r>
                      </m:den>
                    </m:f>
                    <m:r>
                      <a:rPr lang="en-US" sz="4400" b="1" i="1">
                        <a:solidFill>
                          <a:srgbClr val="262626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solidFill>
                      <a:srgbClr val="262626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= 8994,9 gam = 9,895 kg</a:t>
                </a:r>
                <a:endParaRPr lang="en-US" sz="4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210FE57-0EB9-C8D2-9DCC-30ADC4EDB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048" y="419100"/>
                <a:ext cx="13321145" cy="5159233"/>
              </a:xfrm>
              <a:prstGeom prst="rect">
                <a:avLst/>
              </a:prstGeom>
              <a:blipFill>
                <a:blip r:embed="rId3"/>
                <a:stretch>
                  <a:fillRect l="-549" t="-1182" b="-17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073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953719" y="-39620"/>
            <a:ext cx="2093515" cy="2093515"/>
            <a:chOff x="0" y="0"/>
            <a:chExt cx="6355080" cy="63550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2598645" y="114637"/>
            <a:ext cx="1743418" cy="1751233"/>
            <a:chOff x="1813" y="0"/>
            <a:chExt cx="809173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>
                <a:alpha val="89804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2337966" y="-849151"/>
            <a:ext cx="16054644" cy="2715021"/>
            <a:chOff x="0" y="-38100"/>
            <a:chExt cx="6805420" cy="712481"/>
          </a:xfrm>
        </p:grpSpPr>
        <p:sp>
          <p:nvSpPr>
            <p:cNvPr id="8" name="Freeform 8"/>
            <p:cNvSpPr/>
            <p:nvPr/>
          </p:nvSpPr>
          <p:spPr>
            <a:xfrm>
              <a:off x="3357686" y="239706"/>
              <a:ext cx="3447734" cy="434675"/>
            </a:xfrm>
            <a:custGeom>
              <a:avLst/>
              <a:gdLst/>
              <a:ahLst/>
              <a:cxnLst/>
              <a:rect l="l" t="t" r="r" b="b"/>
              <a:pathLst>
                <a:path w="3447734" h="434675">
                  <a:moveTo>
                    <a:pt x="3447734" y="19870"/>
                  </a:moveTo>
                  <a:cubicBezTo>
                    <a:pt x="3365862" y="0"/>
                    <a:pt x="3280219" y="32714"/>
                    <a:pt x="3232443" y="102106"/>
                  </a:cubicBezTo>
                  <a:cubicBezTo>
                    <a:pt x="3184666" y="171499"/>
                    <a:pt x="3184666" y="263177"/>
                    <a:pt x="3232443" y="332569"/>
                  </a:cubicBezTo>
                  <a:cubicBezTo>
                    <a:pt x="3280219" y="401962"/>
                    <a:pt x="3365862" y="434675"/>
                    <a:pt x="3447734" y="414806"/>
                  </a:cubicBezTo>
                  <a:lnTo>
                    <a:pt x="0" y="414806"/>
                  </a:lnTo>
                  <a:cubicBezTo>
                    <a:pt x="81873" y="434675"/>
                    <a:pt x="167515" y="401962"/>
                    <a:pt x="215291" y="332569"/>
                  </a:cubicBezTo>
                  <a:cubicBezTo>
                    <a:pt x="263068" y="263177"/>
                    <a:pt x="263068" y="171499"/>
                    <a:pt x="215291" y="102106"/>
                  </a:cubicBezTo>
                  <a:cubicBezTo>
                    <a:pt x="167515" y="32714"/>
                    <a:pt x="81873" y="0"/>
                    <a:pt x="0" y="19870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-1132694" y="9098559"/>
            <a:ext cx="3086100" cy="308610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410356" y="9426077"/>
            <a:ext cx="2259501" cy="2259501"/>
            <a:chOff x="0" y="0"/>
            <a:chExt cx="6355080" cy="635508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6159528" y="-2033611"/>
            <a:ext cx="3086100" cy="3086100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15443076" y="-1525226"/>
            <a:ext cx="2259501" cy="2259501"/>
            <a:chOff x="0" y="0"/>
            <a:chExt cx="6355080" cy="635508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sp>
        <p:nvSpPr>
          <p:cNvPr id="33" name="TextBox 46">
            <a:extLst>
              <a:ext uri="{FF2B5EF4-FFF2-40B4-BE49-F238E27FC236}">
                <a16:creationId xmlns:a16="http://schemas.microsoft.com/office/drawing/2014/main" id="{E7247AE5-72B9-F970-E555-F6FD1F4E8367}"/>
              </a:ext>
            </a:extLst>
          </p:cNvPr>
          <p:cNvSpPr txBox="1"/>
          <p:nvPr/>
        </p:nvSpPr>
        <p:spPr>
          <a:xfrm>
            <a:off x="3993932" y="300331"/>
            <a:ext cx="10300135" cy="9752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 algn="ctr">
              <a:lnSpc>
                <a:spcPct val="150000"/>
              </a:lnSpc>
              <a:spcBef>
                <a:spcPct val="0"/>
              </a:spcBef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3C63EE-47CD-2B06-7443-E972EF807E02}"/>
              </a:ext>
            </a:extLst>
          </p:cNvPr>
          <p:cNvCxnSpPr/>
          <p:nvPr/>
        </p:nvCxnSpPr>
        <p:spPr>
          <a:xfrm>
            <a:off x="1946519" y="1693767"/>
            <a:ext cx="0" cy="760627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BD37D3-9962-14F2-D364-CD2CAE10019C}"/>
              </a:ext>
            </a:extLst>
          </p:cNvPr>
          <p:cNvCxnSpPr/>
          <p:nvPr/>
        </p:nvCxnSpPr>
        <p:spPr>
          <a:xfrm>
            <a:off x="2098919" y="1846167"/>
            <a:ext cx="0" cy="760627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B1304C6-D9A6-7D0E-EE18-1FBF955F4FEE}"/>
              </a:ext>
            </a:extLst>
          </p:cNvPr>
          <p:cNvCxnSpPr>
            <a:cxnSpLocks/>
          </p:cNvCxnSpPr>
          <p:nvPr/>
        </p:nvCxnSpPr>
        <p:spPr>
          <a:xfrm flipH="1">
            <a:off x="1093145" y="8648700"/>
            <a:ext cx="1535570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24D2C5C-38CD-7503-E9CF-CD4C2E42D82D}"/>
              </a:ext>
            </a:extLst>
          </p:cNvPr>
          <p:cNvCxnSpPr>
            <a:cxnSpLocks/>
          </p:cNvCxnSpPr>
          <p:nvPr/>
        </p:nvCxnSpPr>
        <p:spPr>
          <a:xfrm flipH="1">
            <a:off x="1245545" y="8801100"/>
            <a:ext cx="1419753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7C9848D-ECCC-D8B4-FAA0-0C4CC65B2EA8}"/>
              </a:ext>
            </a:extLst>
          </p:cNvPr>
          <p:cNvSpPr txBox="1"/>
          <p:nvPr/>
        </p:nvSpPr>
        <p:spPr>
          <a:xfrm>
            <a:off x="2669856" y="3455192"/>
            <a:ext cx="1470374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chitin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chitosan</a:t>
            </a:r>
            <a:r>
              <a:rPr lang="it-IT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glucosamine hydrochloride.</a:t>
            </a:r>
          </a:p>
        </p:txBody>
      </p:sp>
    </p:spTree>
    <p:extLst>
      <p:ext uri="{BB962C8B-B14F-4D97-AF65-F5344CB8AC3E}">
        <p14:creationId xmlns:p14="http://schemas.microsoft.com/office/powerpoint/2010/main" val="241517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Ăn vỏ tôm lợi hay hại? | Báo Dân trí">
            <a:extLst>
              <a:ext uri="{FF2B5EF4-FFF2-40B4-BE49-F238E27FC236}">
                <a16:creationId xmlns:a16="http://schemas.microsoft.com/office/drawing/2014/main" id="{2B942C13-2A30-29BA-8FB8-847AEC1576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0" t="13132" b="3154"/>
          <a:stretch/>
        </p:blipFill>
        <p:spPr bwMode="auto">
          <a:xfrm>
            <a:off x="923166" y="6166358"/>
            <a:ext cx="4030575" cy="282298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765598" y="184922"/>
            <a:ext cx="2093515" cy="2093515"/>
            <a:chOff x="0" y="0"/>
            <a:chExt cx="6355080" cy="63550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1940645" y="356063"/>
            <a:ext cx="1743418" cy="1751233"/>
            <a:chOff x="1813" y="0"/>
            <a:chExt cx="809173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>
                <a:alpha val="89804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2843875" y="449317"/>
            <a:ext cx="16754710" cy="1504966"/>
            <a:chOff x="0" y="0"/>
            <a:chExt cx="3854134" cy="394936"/>
          </a:xfrm>
        </p:grpSpPr>
        <p:sp>
          <p:nvSpPr>
            <p:cNvPr id="8" name="Freeform 8"/>
            <p:cNvSpPr/>
            <p:nvPr/>
          </p:nvSpPr>
          <p:spPr>
            <a:xfrm>
              <a:off x="203200" y="-19870"/>
              <a:ext cx="3447734" cy="434675"/>
            </a:xfrm>
            <a:custGeom>
              <a:avLst/>
              <a:gdLst/>
              <a:ahLst/>
              <a:cxnLst/>
              <a:rect l="l" t="t" r="r" b="b"/>
              <a:pathLst>
                <a:path w="3447734" h="434675">
                  <a:moveTo>
                    <a:pt x="3447734" y="19870"/>
                  </a:moveTo>
                  <a:cubicBezTo>
                    <a:pt x="3365862" y="0"/>
                    <a:pt x="3280219" y="32714"/>
                    <a:pt x="3232443" y="102106"/>
                  </a:cubicBezTo>
                  <a:cubicBezTo>
                    <a:pt x="3184666" y="171499"/>
                    <a:pt x="3184666" y="263177"/>
                    <a:pt x="3232443" y="332569"/>
                  </a:cubicBezTo>
                  <a:cubicBezTo>
                    <a:pt x="3280219" y="401962"/>
                    <a:pt x="3365862" y="434675"/>
                    <a:pt x="3447734" y="414806"/>
                  </a:cubicBezTo>
                  <a:lnTo>
                    <a:pt x="0" y="414806"/>
                  </a:lnTo>
                  <a:cubicBezTo>
                    <a:pt x="81873" y="434675"/>
                    <a:pt x="167515" y="401962"/>
                    <a:pt x="215291" y="332569"/>
                  </a:cubicBezTo>
                  <a:cubicBezTo>
                    <a:pt x="263068" y="263177"/>
                    <a:pt x="263068" y="171499"/>
                    <a:pt x="215291" y="102106"/>
                  </a:cubicBezTo>
                  <a:cubicBezTo>
                    <a:pt x="167515" y="32714"/>
                    <a:pt x="81873" y="0"/>
                    <a:pt x="0" y="19870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-1132694" y="9098559"/>
            <a:ext cx="3086100" cy="308610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410356" y="9426077"/>
            <a:ext cx="2259501" cy="2259501"/>
            <a:chOff x="0" y="0"/>
            <a:chExt cx="6355080" cy="635508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6159528" y="-2033611"/>
            <a:ext cx="3086100" cy="3086100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15443076" y="-1525226"/>
            <a:ext cx="2259501" cy="2259501"/>
            <a:chOff x="0" y="0"/>
            <a:chExt cx="6355080" cy="635508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sp>
        <p:nvSpPr>
          <p:cNvPr id="33" name="TextBox 46">
            <a:extLst>
              <a:ext uri="{FF2B5EF4-FFF2-40B4-BE49-F238E27FC236}">
                <a16:creationId xmlns:a16="http://schemas.microsoft.com/office/drawing/2014/main" id="{E7247AE5-72B9-F970-E555-F6FD1F4E8367}"/>
              </a:ext>
            </a:extLst>
          </p:cNvPr>
          <p:cNvSpPr txBox="1"/>
          <p:nvPr/>
        </p:nvSpPr>
        <p:spPr>
          <a:xfrm>
            <a:off x="-381000" y="701305"/>
            <a:ext cx="12667600" cy="742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glucosamine hydrochloride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18" name="Group 2">
            <a:extLst>
              <a:ext uri="{FF2B5EF4-FFF2-40B4-BE49-F238E27FC236}">
                <a16:creationId xmlns:a16="http://schemas.microsoft.com/office/drawing/2014/main" id="{75C5AA19-F114-12B7-9C11-ACF45D3DB646}"/>
              </a:ext>
            </a:extLst>
          </p:cNvPr>
          <p:cNvGrpSpPr/>
          <p:nvPr/>
        </p:nvGrpSpPr>
        <p:grpSpPr>
          <a:xfrm>
            <a:off x="1744852" y="2582680"/>
            <a:ext cx="2577200" cy="2103716"/>
            <a:chOff x="0" y="0"/>
            <a:chExt cx="812800" cy="812800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D7828D26-6B92-BC00-7885-316C1F2183DF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  <a:ln w="114300">
              <a:solidFill>
                <a:srgbClr val="036660"/>
              </a:solidFill>
            </a:ln>
          </p:spPr>
        </p:sp>
        <p:sp>
          <p:nvSpPr>
            <p:cNvPr id="21" name="TextBox 4">
              <a:extLst>
                <a:ext uri="{FF2B5EF4-FFF2-40B4-BE49-F238E27FC236}">
                  <a16:creationId xmlns:a16="http://schemas.microsoft.com/office/drawing/2014/main" id="{11D1C2A5-4420-C899-CF2F-02331745887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1" name="TextBox 21">
            <a:extLst>
              <a:ext uri="{FF2B5EF4-FFF2-40B4-BE49-F238E27FC236}">
                <a16:creationId xmlns:a16="http://schemas.microsoft.com/office/drawing/2014/main" id="{21751111-DDBF-06BD-C46C-FA9145B4DDCF}"/>
              </a:ext>
            </a:extLst>
          </p:cNvPr>
          <p:cNvSpPr txBox="1"/>
          <p:nvPr/>
        </p:nvSpPr>
        <p:spPr>
          <a:xfrm>
            <a:off x="1750600" y="3410117"/>
            <a:ext cx="2565701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4" name="TextBox 24">
            <a:extLst>
              <a:ext uri="{FF2B5EF4-FFF2-40B4-BE49-F238E27FC236}">
                <a16:creationId xmlns:a16="http://schemas.microsoft.com/office/drawing/2014/main" id="{F784624E-3AFC-5E24-04C1-217157E50480}"/>
              </a:ext>
            </a:extLst>
          </p:cNvPr>
          <p:cNvSpPr txBox="1"/>
          <p:nvPr/>
        </p:nvSpPr>
        <p:spPr>
          <a:xfrm>
            <a:off x="1775687" y="5396478"/>
            <a:ext cx="2325535" cy="408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2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2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57" name="Group 2">
            <a:extLst>
              <a:ext uri="{FF2B5EF4-FFF2-40B4-BE49-F238E27FC236}">
                <a16:creationId xmlns:a16="http://schemas.microsoft.com/office/drawing/2014/main" id="{088FB498-72E0-0302-7727-299205BACE86}"/>
              </a:ext>
            </a:extLst>
          </p:cNvPr>
          <p:cNvGrpSpPr/>
          <p:nvPr/>
        </p:nvGrpSpPr>
        <p:grpSpPr>
          <a:xfrm>
            <a:off x="7361528" y="2679590"/>
            <a:ext cx="2577200" cy="2103716"/>
            <a:chOff x="0" y="0"/>
            <a:chExt cx="812800" cy="812800"/>
          </a:xfrm>
        </p:grpSpPr>
        <p:sp>
          <p:nvSpPr>
            <p:cNvPr id="58" name="Freeform 3">
              <a:extLst>
                <a:ext uri="{FF2B5EF4-FFF2-40B4-BE49-F238E27FC236}">
                  <a16:creationId xmlns:a16="http://schemas.microsoft.com/office/drawing/2014/main" id="{3D7D792B-D712-9C19-5715-0172EFDD9A07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  <a:ln w="114300">
              <a:solidFill>
                <a:srgbClr val="036660"/>
              </a:solidFill>
            </a:ln>
          </p:spPr>
        </p:sp>
        <p:sp>
          <p:nvSpPr>
            <p:cNvPr id="59" name="TextBox 4">
              <a:extLst>
                <a:ext uri="{FF2B5EF4-FFF2-40B4-BE49-F238E27FC236}">
                  <a16:creationId xmlns:a16="http://schemas.microsoft.com/office/drawing/2014/main" id="{1F838E7C-7395-5D74-5504-1137C7D841B2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0" name="TextBox 21">
            <a:extLst>
              <a:ext uri="{FF2B5EF4-FFF2-40B4-BE49-F238E27FC236}">
                <a16:creationId xmlns:a16="http://schemas.microsoft.com/office/drawing/2014/main" id="{02523F24-4429-8B3B-A129-F92A5BD7449B}"/>
              </a:ext>
            </a:extLst>
          </p:cNvPr>
          <p:cNvSpPr txBox="1"/>
          <p:nvPr/>
        </p:nvSpPr>
        <p:spPr>
          <a:xfrm>
            <a:off x="7367276" y="3507027"/>
            <a:ext cx="2565701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dirty="0">
              <a:solidFill>
                <a:srgbClr val="0366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" name="Group 2">
            <a:extLst>
              <a:ext uri="{FF2B5EF4-FFF2-40B4-BE49-F238E27FC236}">
                <a16:creationId xmlns:a16="http://schemas.microsoft.com/office/drawing/2014/main" id="{F5D7D18D-A76D-20D5-8D0E-E6C7B73671F5}"/>
              </a:ext>
            </a:extLst>
          </p:cNvPr>
          <p:cNvGrpSpPr/>
          <p:nvPr/>
        </p:nvGrpSpPr>
        <p:grpSpPr>
          <a:xfrm>
            <a:off x="12983953" y="2679590"/>
            <a:ext cx="2577200" cy="2103716"/>
            <a:chOff x="0" y="0"/>
            <a:chExt cx="812800" cy="812800"/>
          </a:xfrm>
        </p:grpSpPr>
        <p:sp>
          <p:nvSpPr>
            <p:cNvPr id="62" name="Freeform 3">
              <a:extLst>
                <a:ext uri="{FF2B5EF4-FFF2-40B4-BE49-F238E27FC236}">
                  <a16:creationId xmlns:a16="http://schemas.microsoft.com/office/drawing/2014/main" id="{852E9DE3-1A33-FC26-C44A-26D3E4739E16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  <a:ln w="114300">
              <a:solidFill>
                <a:srgbClr val="036660"/>
              </a:solidFill>
            </a:ln>
          </p:spPr>
        </p:sp>
        <p:sp>
          <p:nvSpPr>
            <p:cNvPr id="63" name="TextBox 4">
              <a:extLst>
                <a:ext uri="{FF2B5EF4-FFF2-40B4-BE49-F238E27FC236}">
                  <a16:creationId xmlns:a16="http://schemas.microsoft.com/office/drawing/2014/main" id="{EB1135A6-640F-CE72-64A0-CBA736A4240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24" name="TextBox 21">
            <a:extLst>
              <a:ext uri="{FF2B5EF4-FFF2-40B4-BE49-F238E27FC236}">
                <a16:creationId xmlns:a16="http://schemas.microsoft.com/office/drawing/2014/main" id="{8656F236-A831-9DF8-8FAD-BC2A87B9B152}"/>
              </a:ext>
            </a:extLst>
          </p:cNvPr>
          <p:cNvSpPr txBox="1"/>
          <p:nvPr/>
        </p:nvSpPr>
        <p:spPr>
          <a:xfrm>
            <a:off x="12989701" y="3507027"/>
            <a:ext cx="2565701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endParaRPr lang="en-US" sz="3200" dirty="0">
              <a:solidFill>
                <a:srgbClr val="0366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" name="TextBox 24">
            <a:extLst>
              <a:ext uri="{FF2B5EF4-FFF2-40B4-BE49-F238E27FC236}">
                <a16:creationId xmlns:a16="http://schemas.microsoft.com/office/drawing/2014/main" id="{ACA56BFE-E7E7-3228-EEEC-9EAC1FB0E724}"/>
              </a:ext>
            </a:extLst>
          </p:cNvPr>
          <p:cNvSpPr txBox="1"/>
          <p:nvPr/>
        </p:nvSpPr>
        <p:spPr>
          <a:xfrm>
            <a:off x="6483146" y="4897034"/>
            <a:ext cx="5282452" cy="43565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sz="32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HCl 10% , 36%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sz="32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NaOH 5%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sz="32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aseline="-250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baseline="-250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1%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sz="32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r>
              <a:rPr lang="en-US" sz="32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96°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sz="32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 </a:t>
            </a:r>
            <a:r>
              <a:rPr lang="en-US" sz="32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dirty="0">
              <a:solidFill>
                <a:srgbClr val="0366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sz="32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en-US" sz="32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endParaRPr lang="en-US" sz="3200" dirty="0">
              <a:solidFill>
                <a:srgbClr val="0366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7" name="TextBox 24">
            <a:extLst>
              <a:ext uri="{FF2B5EF4-FFF2-40B4-BE49-F238E27FC236}">
                <a16:creationId xmlns:a16="http://schemas.microsoft.com/office/drawing/2014/main" id="{32F8A718-F901-247E-ABBF-8CD2393AA10C}"/>
              </a:ext>
            </a:extLst>
          </p:cNvPr>
          <p:cNvSpPr txBox="1"/>
          <p:nvPr/>
        </p:nvSpPr>
        <p:spPr>
          <a:xfrm>
            <a:off x="12058621" y="4897034"/>
            <a:ext cx="5282452" cy="361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sz="32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32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endParaRPr lang="en-US" sz="3200" dirty="0">
              <a:solidFill>
                <a:srgbClr val="0366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sz="32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</a:t>
            </a:r>
            <a:r>
              <a:rPr lang="en-US" sz="32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2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endParaRPr lang="en-US" sz="3200" dirty="0">
              <a:solidFill>
                <a:srgbClr val="0366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sz="32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xay</a:t>
            </a:r>
            <a:endParaRPr lang="en-US" sz="3200" dirty="0">
              <a:solidFill>
                <a:srgbClr val="0366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sz="32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2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đong</a:t>
            </a:r>
            <a:r>
              <a:rPr lang="en-US" sz="32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2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đũa</a:t>
            </a:r>
            <a:r>
              <a:rPr lang="en-US" sz="32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phiễu</a:t>
            </a:r>
            <a:r>
              <a:rPr lang="en-US" sz="32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32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endParaRPr lang="en-US" sz="3200" dirty="0">
              <a:solidFill>
                <a:srgbClr val="0366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9" name="Freeform 3">
            <a:extLst>
              <a:ext uri="{FF2B5EF4-FFF2-40B4-BE49-F238E27FC236}">
                <a16:creationId xmlns:a16="http://schemas.microsoft.com/office/drawing/2014/main" id="{FED05298-D4E7-088C-49FF-6520DDEAD05D}"/>
              </a:ext>
            </a:extLst>
          </p:cNvPr>
          <p:cNvSpPr/>
          <p:nvPr/>
        </p:nvSpPr>
        <p:spPr>
          <a:xfrm>
            <a:off x="9635371" y="4658971"/>
            <a:ext cx="2388401" cy="5373967"/>
          </a:xfrm>
          <a:custGeom>
            <a:avLst/>
            <a:gdLst/>
            <a:ahLst/>
            <a:cxnLst/>
            <a:rect l="l" t="t" r="r" b="b"/>
            <a:pathLst>
              <a:path w="3909060" h="8229600">
                <a:moveTo>
                  <a:pt x="0" y="0"/>
                </a:moveTo>
                <a:lnTo>
                  <a:pt x="3909060" y="0"/>
                </a:lnTo>
                <a:lnTo>
                  <a:pt x="39090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8588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4" grpId="0"/>
      <p:bldP spid="60" grpId="0"/>
      <p:bldP spid="1024" grpId="0"/>
      <p:bldP spid="1025" grpId="0"/>
      <p:bldP spid="10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Ăn vỏ tôm lợi hay hại? | Báo Dân trí">
            <a:extLst>
              <a:ext uri="{FF2B5EF4-FFF2-40B4-BE49-F238E27FC236}">
                <a16:creationId xmlns:a16="http://schemas.microsoft.com/office/drawing/2014/main" id="{2B942C13-2A30-29BA-8FB8-847AEC1576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0" t="13132" b="3154"/>
          <a:stretch/>
        </p:blipFill>
        <p:spPr bwMode="auto">
          <a:xfrm>
            <a:off x="886040" y="633199"/>
            <a:ext cx="4030575" cy="282298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7"/>
          <p:cNvGrpSpPr/>
          <p:nvPr/>
        </p:nvGrpSpPr>
        <p:grpSpPr>
          <a:xfrm>
            <a:off x="-2336627" y="380050"/>
            <a:ext cx="16754710" cy="994884"/>
            <a:chOff x="0" y="0"/>
            <a:chExt cx="3854134" cy="394936"/>
          </a:xfrm>
        </p:grpSpPr>
        <p:sp>
          <p:nvSpPr>
            <p:cNvPr id="8" name="Freeform 8"/>
            <p:cNvSpPr/>
            <p:nvPr/>
          </p:nvSpPr>
          <p:spPr>
            <a:xfrm>
              <a:off x="203200" y="-19870"/>
              <a:ext cx="3447734" cy="434675"/>
            </a:xfrm>
            <a:custGeom>
              <a:avLst/>
              <a:gdLst/>
              <a:ahLst/>
              <a:cxnLst/>
              <a:rect l="l" t="t" r="r" b="b"/>
              <a:pathLst>
                <a:path w="3447734" h="434675">
                  <a:moveTo>
                    <a:pt x="3447734" y="19870"/>
                  </a:moveTo>
                  <a:cubicBezTo>
                    <a:pt x="3365862" y="0"/>
                    <a:pt x="3280219" y="32714"/>
                    <a:pt x="3232443" y="102106"/>
                  </a:cubicBezTo>
                  <a:cubicBezTo>
                    <a:pt x="3184666" y="171499"/>
                    <a:pt x="3184666" y="263177"/>
                    <a:pt x="3232443" y="332569"/>
                  </a:cubicBezTo>
                  <a:cubicBezTo>
                    <a:pt x="3280219" y="401962"/>
                    <a:pt x="3365862" y="434675"/>
                    <a:pt x="3447734" y="414806"/>
                  </a:cubicBezTo>
                  <a:lnTo>
                    <a:pt x="0" y="414806"/>
                  </a:lnTo>
                  <a:cubicBezTo>
                    <a:pt x="81873" y="434675"/>
                    <a:pt x="167515" y="401962"/>
                    <a:pt x="215291" y="332569"/>
                  </a:cubicBezTo>
                  <a:cubicBezTo>
                    <a:pt x="263068" y="263177"/>
                    <a:pt x="263068" y="171499"/>
                    <a:pt x="215291" y="102106"/>
                  </a:cubicBezTo>
                  <a:cubicBezTo>
                    <a:pt x="167515" y="32714"/>
                    <a:pt x="81873" y="0"/>
                    <a:pt x="0" y="19870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2422320" y="1876"/>
            <a:ext cx="1743418" cy="1751233"/>
            <a:chOff x="1813" y="0"/>
            <a:chExt cx="809173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>
                <a:alpha val="89804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-1132694" y="9098559"/>
            <a:ext cx="3086100" cy="308610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410356" y="9426077"/>
            <a:ext cx="2259501" cy="2259501"/>
            <a:chOff x="0" y="0"/>
            <a:chExt cx="6355080" cy="635508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6159528" y="-2033611"/>
            <a:ext cx="3086100" cy="3086100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15443076" y="-1525226"/>
            <a:ext cx="2259501" cy="2259501"/>
            <a:chOff x="0" y="0"/>
            <a:chExt cx="6355080" cy="635508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sp>
        <p:nvSpPr>
          <p:cNvPr id="33" name="TextBox 46">
            <a:extLst>
              <a:ext uri="{FF2B5EF4-FFF2-40B4-BE49-F238E27FC236}">
                <a16:creationId xmlns:a16="http://schemas.microsoft.com/office/drawing/2014/main" id="{E7247AE5-72B9-F970-E555-F6FD1F4E8367}"/>
              </a:ext>
            </a:extLst>
          </p:cNvPr>
          <p:cNvSpPr txBox="1"/>
          <p:nvPr/>
        </p:nvSpPr>
        <p:spPr>
          <a:xfrm>
            <a:off x="-85008" y="434130"/>
            <a:ext cx="12667600" cy="742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glucosamine hydrochloride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18" name="Group 2">
            <a:extLst>
              <a:ext uri="{FF2B5EF4-FFF2-40B4-BE49-F238E27FC236}">
                <a16:creationId xmlns:a16="http://schemas.microsoft.com/office/drawing/2014/main" id="{75C5AA19-F114-12B7-9C11-ACF45D3DB646}"/>
              </a:ext>
            </a:extLst>
          </p:cNvPr>
          <p:cNvGrpSpPr/>
          <p:nvPr/>
        </p:nvGrpSpPr>
        <p:grpSpPr>
          <a:xfrm>
            <a:off x="-57227" y="4229100"/>
            <a:ext cx="2577200" cy="2445905"/>
            <a:chOff x="0" y="0"/>
            <a:chExt cx="812800" cy="812800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D7828D26-6B92-BC00-7885-316C1F2183DF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  <a:ln w="114300">
              <a:solidFill>
                <a:srgbClr val="036660"/>
              </a:solidFill>
            </a:ln>
          </p:spPr>
        </p:sp>
        <p:sp>
          <p:nvSpPr>
            <p:cNvPr id="21" name="TextBox 4">
              <a:extLst>
                <a:ext uri="{FF2B5EF4-FFF2-40B4-BE49-F238E27FC236}">
                  <a16:creationId xmlns:a16="http://schemas.microsoft.com/office/drawing/2014/main" id="{11D1C2A5-4420-C899-CF2F-02331745887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1" name="TextBox 21">
            <a:extLst>
              <a:ext uri="{FF2B5EF4-FFF2-40B4-BE49-F238E27FC236}">
                <a16:creationId xmlns:a16="http://schemas.microsoft.com/office/drawing/2014/main" id="{21751111-DDBF-06BD-C46C-FA9145B4DDCF}"/>
              </a:ext>
            </a:extLst>
          </p:cNvPr>
          <p:cNvSpPr txBox="1"/>
          <p:nvPr/>
        </p:nvSpPr>
        <p:spPr>
          <a:xfrm>
            <a:off x="20432" y="4191369"/>
            <a:ext cx="2393712" cy="2098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2247273" y="-169265"/>
            <a:ext cx="2093515" cy="2093515"/>
            <a:chOff x="0" y="0"/>
            <a:chExt cx="6355080" cy="63550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D3E96EE-256D-9068-E7E0-14FEE294DB6C}"/>
              </a:ext>
            </a:extLst>
          </p:cNvPr>
          <p:cNvSpPr/>
          <p:nvPr/>
        </p:nvSpPr>
        <p:spPr>
          <a:xfrm>
            <a:off x="4114800" y="2079867"/>
            <a:ext cx="2341033" cy="688094"/>
          </a:xfrm>
          <a:prstGeom prst="roundRect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B07B98D-CD19-0928-6781-EFE86DECE5BD}"/>
              </a:ext>
            </a:extLst>
          </p:cNvPr>
          <p:cNvSpPr/>
          <p:nvPr/>
        </p:nvSpPr>
        <p:spPr>
          <a:xfrm>
            <a:off x="12649200" y="2088191"/>
            <a:ext cx="2341033" cy="688094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9FAE84D-F81F-B792-2776-6CCD34B070DD}"/>
              </a:ext>
            </a:extLst>
          </p:cNvPr>
          <p:cNvSpPr/>
          <p:nvPr/>
        </p:nvSpPr>
        <p:spPr>
          <a:xfrm>
            <a:off x="12649200" y="5126182"/>
            <a:ext cx="2341033" cy="688094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protein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CF29FAB-5C2D-43B5-BCF3-E5CFE1D74F8F}"/>
              </a:ext>
            </a:extLst>
          </p:cNvPr>
          <p:cNvSpPr/>
          <p:nvPr/>
        </p:nvSpPr>
        <p:spPr>
          <a:xfrm>
            <a:off x="4059767" y="5126182"/>
            <a:ext cx="2341033" cy="688094"/>
          </a:xfrm>
          <a:prstGeom prst="roundRect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AA4AC6E-A4DF-FA98-54A6-BF3561914753}"/>
              </a:ext>
            </a:extLst>
          </p:cNvPr>
          <p:cNvSpPr/>
          <p:nvPr/>
        </p:nvSpPr>
        <p:spPr>
          <a:xfrm>
            <a:off x="4059766" y="8173798"/>
            <a:ext cx="2341033" cy="688094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Chitin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2274B26-A1CF-40E8-083E-6C247B8045FA}"/>
              </a:ext>
            </a:extLst>
          </p:cNvPr>
          <p:cNvSpPr/>
          <p:nvPr/>
        </p:nvSpPr>
        <p:spPr>
          <a:xfrm>
            <a:off x="12573000" y="7961579"/>
            <a:ext cx="2870073" cy="1068121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Glucosamine hydrochloride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FEACC52-AEF9-96D3-2192-944E61D11F39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6455833" y="2432238"/>
            <a:ext cx="6193367" cy="442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193538D-6E7D-F329-AF36-167AB52F9888}"/>
              </a:ext>
            </a:extLst>
          </p:cNvPr>
          <p:cNvCxnSpPr>
            <a:cxnSpLocks/>
          </p:cNvCxnSpPr>
          <p:nvPr/>
        </p:nvCxnSpPr>
        <p:spPr>
          <a:xfrm>
            <a:off x="13792200" y="2807754"/>
            <a:ext cx="0" cy="22595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1D8F1A4-3508-91E1-B71D-84084D59EFDB}"/>
              </a:ext>
            </a:extLst>
          </p:cNvPr>
          <p:cNvCxnSpPr>
            <a:cxnSpLocks/>
          </p:cNvCxnSpPr>
          <p:nvPr/>
        </p:nvCxnSpPr>
        <p:spPr>
          <a:xfrm>
            <a:off x="5181600" y="5829300"/>
            <a:ext cx="0" cy="22595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19428EA-32CD-1407-F802-DA04E2C79681}"/>
              </a:ext>
            </a:extLst>
          </p:cNvPr>
          <p:cNvCxnSpPr>
            <a:cxnSpLocks/>
          </p:cNvCxnSpPr>
          <p:nvPr/>
        </p:nvCxnSpPr>
        <p:spPr>
          <a:xfrm flipH="1">
            <a:off x="6400799" y="5496733"/>
            <a:ext cx="618179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F51E6ED-3D25-1A14-7DB0-0D66CC1E614C}"/>
              </a:ext>
            </a:extLst>
          </p:cNvPr>
          <p:cNvCxnSpPr>
            <a:cxnSpLocks/>
          </p:cNvCxnSpPr>
          <p:nvPr/>
        </p:nvCxnSpPr>
        <p:spPr>
          <a:xfrm flipV="1">
            <a:off x="6389225" y="8518117"/>
            <a:ext cx="6193367" cy="442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269D175-EEA8-5803-C491-F2CB230C0F10}"/>
              </a:ext>
            </a:extLst>
          </p:cNvPr>
          <p:cNvSpPr txBox="1"/>
          <p:nvPr/>
        </p:nvSpPr>
        <p:spPr>
          <a:xfrm>
            <a:off x="6538254" y="1954670"/>
            <a:ext cx="53399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dd HCl 10%</a:t>
            </a: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8h 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B5A4F0D-8FB0-967C-005B-FF21EDBB6D1F}"/>
              </a:ext>
            </a:extLst>
          </p:cNvPr>
          <p:cNvSpPr txBox="1"/>
          <p:nvPr/>
        </p:nvSpPr>
        <p:spPr>
          <a:xfrm>
            <a:off x="13906910" y="2818885"/>
            <a:ext cx="25419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dd NaOH 5%</a:t>
            </a: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4h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90°C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5658933-205C-2B64-3A95-F1D807B6B4E4}"/>
              </a:ext>
            </a:extLst>
          </p:cNvPr>
          <p:cNvSpPr txBox="1"/>
          <p:nvPr/>
        </p:nvSpPr>
        <p:spPr>
          <a:xfrm>
            <a:off x="6608170" y="4914900"/>
            <a:ext cx="55451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dd H</a:t>
            </a:r>
            <a:r>
              <a:rPr lang="en-US" sz="32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1%</a:t>
            </a: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12h 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74DBDC5-555A-35EE-93BC-E37552C5B53F}"/>
              </a:ext>
            </a:extLst>
          </p:cNvPr>
          <p:cNvSpPr txBox="1"/>
          <p:nvPr/>
        </p:nvSpPr>
        <p:spPr>
          <a:xfrm>
            <a:off x="3027140" y="6174243"/>
            <a:ext cx="22581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0BEE8E6-1F58-1720-E26A-5E93AB32084A}"/>
              </a:ext>
            </a:extLst>
          </p:cNvPr>
          <p:cNvSpPr txBox="1"/>
          <p:nvPr/>
        </p:nvSpPr>
        <p:spPr>
          <a:xfrm>
            <a:off x="6783907" y="7957030"/>
            <a:ext cx="52389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dd HCl 36%</a:t>
            </a: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4h ở 70 °C</a:t>
            </a:r>
          </a:p>
        </p:txBody>
      </p:sp>
      <p:sp>
        <p:nvSpPr>
          <p:cNvPr id="46" name="Freeform 2">
            <a:extLst>
              <a:ext uri="{FF2B5EF4-FFF2-40B4-BE49-F238E27FC236}">
                <a16:creationId xmlns:a16="http://schemas.microsoft.com/office/drawing/2014/main" id="{54C9DE07-1B74-B5DC-0220-112D1979A290}"/>
              </a:ext>
            </a:extLst>
          </p:cNvPr>
          <p:cNvSpPr/>
          <p:nvPr/>
        </p:nvSpPr>
        <p:spPr>
          <a:xfrm>
            <a:off x="1877105" y="3169083"/>
            <a:ext cx="2341033" cy="2780217"/>
          </a:xfrm>
          <a:custGeom>
            <a:avLst/>
            <a:gdLst/>
            <a:ahLst/>
            <a:cxnLst/>
            <a:rect l="l" t="t" r="r" b="b"/>
            <a:pathLst>
              <a:path w="3739324" h="4114800">
                <a:moveTo>
                  <a:pt x="0" y="0"/>
                </a:moveTo>
                <a:lnTo>
                  <a:pt x="3739324" y="0"/>
                </a:lnTo>
                <a:lnTo>
                  <a:pt x="37393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">
            <a:extLst>
              <a:ext uri="{FF2B5EF4-FFF2-40B4-BE49-F238E27FC236}">
                <a16:creationId xmlns:a16="http://schemas.microsoft.com/office/drawing/2014/main" id="{669C17A7-EAF7-A430-0E9F-DDDC076F1C3E}"/>
              </a:ext>
            </a:extLst>
          </p:cNvPr>
          <p:cNvSpPr/>
          <p:nvPr/>
        </p:nvSpPr>
        <p:spPr>
          <a:xfrm>
            <a:off x="14235036" y="6804492"/>
            <a:ext cx="4318969" cy="4114800"/>
          </a:xfrm>
          <a:custGeom>
            <a:avLst/>
            <a:gdLst/>
            <a:ahLst/>
            <a:cxnLst/>
            <a:rect l="l" t="t" r="r" b="b"/>
            <a:pathLst>
              <a:path w="4318969" h="4114800">
                <a:moveTo>
                  <a:pt x="0" y="0"/>
                </a:moveTo>
                <a:lnTo>
                  <a:pt x="4318970" y="0"/>
                </a:lnTo>
                <a:lnTo>
                  <a:pt x="43189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41882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-2250477" y="9258300"/>
            <a:ext cx="10816142" cy="1543050"/>
            <a:chOff x="0" y="0"/>
            <a:chExt cx="2848696" cy="406400"/>
          </a:xfrm>
        </p:grpSpPr>
        <p:sp>
          <p:nvSpPr>
            <p:cNvPr id="7" name="Freeform 7"/>
            <p:cNvSpPr/>
            <p:nvPr/>
          </p:nvSpPr>
          <p:spPr>
            <a:xfrm>
              <a:off x="203200" y="-326"/>
              <a:ext cx="2442296" cy="407051"/>
            </a:xfrm>
            <a:custGeom>
              <a:avLst/>
              <a:gdLst/>
              <a:ahLst/>
              <a:cxnLst/>
              <a:rect l="l" t="t" r="r" b="b"/>
              <a:pathLst>
                <a:path w="2442296" h="407051">
                  <a:moveTo>
                    <a:pt x="2442296" y="326"/>
                  </a:moveTo>
                  <a:cubicBezTo>
                    <a:pt x="2369483" y="0"/>
                    <a:pt x="2302061" y="38659"/>
                    <a:pt x="2265561" y="101663"/>
                  </a:cubicBezTo>
                  <a:cubicBezTo>
                    <a:pt x="2229060" y="164667"/>
                    <a:pt x="2229060" y="242385"/>
                    <a:pt x="2265561" y="305389"/>
                  </a:cubicBezTo>
                  <a:cubicBezTo>
                    <a:pt x="2302061" y="368393"/>
                    <a:pt x="2369483" y="407052"/>
                    <a:pt x="2442296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885732" y="-74417"/>
            <a:ext cx="7913991" cy="1503083"/>
            <a:chOff x="0" y="0"/>
            <a:chExt cx="2139766" cy="406400"/>
          </a:xfrm>
        </p:grpSpPr>
        <p:sp>
          <p:nvSpPr>
            <p:cNvPr id="10" name="Freeform 10"/>
            <p:cNvSpPr/>
            <p:nvPr/>
          </p:nvSpPr>
          <p:spPr>
            <a:xfrm>
              <a:off x="203200" y="-326"/>
              <a:ext cx="1733366" cy="407051"/>
            </a:xfrm>
            <a:custGeom>
              <a:avLst/>
              <a:gdLst/>
              <a:ahLst/>
              <a:cxnLst/>
              <a:rect l="l" t="t" r="r" b="b"/>
              <a:pathLst>
                <a:path w="1733366" h="407051">
                  <a:moveTo>
                    <a:pt x="1733366" y="326"/>
                  </a:moveTo>
                  <a:cubicBezTo>
                    <a:pt x="1660553" y="0"/>
                    <a:pt x="1593131" y="38659"/>
                    <a:pt x="1556631" y="101663"/>
                  </a:cubicBezTo>
                  <a:cubicBezTo>
                    <a:pt x="1520130" y="164667"/>
                    <a:pt x="1520130" y="242385"/>
                    <a:pt x="1556631" y="305389"/>
                  </a:cubicBezTo>
                  <a:cubicBezTo>
                    <a:pt x="1593131" y="368393"/>
                    <a:pt x="1660553" y="407052"/>
                    <a:pt x="1733366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4067634" y="9766168"/>
            <a:ext cx="14301574" cy="1543050"/>
            <a:chOff x="0" y="0"/>
            <a:chExt cx="3766670" cy="406400"/>
          </a:xfrm>
        </p:grpSpPr>
        <p:sp>
          <p:nvSpPr>
            <p:cNvPr id="13" name="Freeform 13"/>
            <p:cNvSpPr/>
            <p:nvPr/>
          </p:nvSpPr>
          <p:spPr>
            <a:xfrm>
              <a:off x="203200" y="-326"/>
              <a:ext cx="3360270" cy="407051"/>
            </a:xfrm>
            <a:custGeom>
              <a:avLst/>
              <a:gdLst/>
              <a:ahLst/>
              <a:cxnLst/>
              <a:rect l="l" t="t" r="r" b="b"/>
              <a:pathLst>
                <a:path w="3360270" h="407051">
                  <a:moveTo>
                    <a:pt x="3360270" y="326"/>
                  </a:moveTo>
                  <a:cubicBezTo>
                    <a:pt x="3287457" y="0"/>
                    <a:pt x="3220035" y="38659"/>
                    <a:pt x="3183534" y="101663"/>
                  </a:cubicBezTo>
                  <a:cubicBezTo>
                    <a:pt x="3147034" y="164667"/>
                    <a:pt x="3147034" y="242385"/>
                    <a:pt x="3183534" y="305389"/>
                  </a:cubicBezTo>
                  <a:cubicBezTo>
                    <a:pt x="3220035" y="368393"/>
                    <a:pt x="3287457" y="407052"/>
                    <a:pt x="3360270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263732" y="-583206"/>
            <a:ext cx="10535992" cy="1503083"/>
            <a:chOff x="0" y="0"/>
            <a:chExt cx="2848696" cy="406400"/>
          </a:xfrm>
        </p:grpSpPr>
        <p:sp>
          <p:nvSpPr>
            <p:cNvPr id="16" name="Freeform 16"/>
            <p:cNvSpPr/>
            <p:nvPr/>
          </p:nvSpPr>
          <p:spPr>
            <a:xfrm>
              <a:off x="203200" y="-326"/>
              <a:ext cx="2442296" cy="407051"/>
            </a:xfrm>
            <a:custGeom>
              <a:avLst/>
              <a:gdLst/>
              <a:ahLst/>
              <a:cxnLst/>
              <a:rect l="l" t="t" r="r" b="b"/>
              <a:pathLst>
                <a:path w="2442296" h="407051">
                  <a:moveTo>
                    <a:pt x="2442296" y="326"/>
                  </a:moveTo>
                  <a:cubicBezTo>
                    <a:pt x="2369483" y="0"/>
                    <a:pt x="2302061" y="38659"/>
                    <a:pt x="2265561" y="101663"/>
                  </a:cubicBezTo>
                  <a:cubicBezTo>
                    <a:pt x="2229060" y="164667"/>
                    <a:pt x="2229060" y="242385"/>
                    <a:pt x="2265561" y="305389"/>
                  </a:cubicBezTo>
                  <a:cubicBezTo>
                    <a:pt x="2302061" y="368393"/>
                    <a:pt x="2369483" y="407052"/>
                    <a:pt x="2442296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989450" y="-1111491"/>
            <a:ext cx="14216877" cy="1503083"/>
            <a:chOff x="0" y="0"/>
            <a:chExt cx="3843925" cy="406400"/>
          </a:xfrm>
        </p:grpSpPr>
        <p:sp>
          <p:nvSpPr>
            <p:cNvPr id="19" name="Freeform 19"/>
            <p:cNvSpPr/>
            <p:nvPr/>
          </p:nvSpPr>
          <p:spPr>
            <a:xfrm>
              <a:off x="203200" y="-326"/>
              <a:ext cx="3437525" cy="407051"/>
            </a:xfrm>
            <a:custGeom>
              <a:avLst/>
              <a:gdLst/>
              <a:ahLst/>
              <a:cxnLst/>
              <a:rect l="l" t="t" r="r" b="b"/>
              <a:pathLst>
                <a:path w="3437525" h="407051">
                  <a:moveTo>
                    <a:pt x="3437525" y="326"/>
                  </a:moveTo>
                  <a:cubicBezTo>
                    <a:pt x="3364712" y="0"/>
                    <a:pt x="3297290" y="38659"/>
                    <a:pt x="3260789" y="101663"/>
                  </a:cubicBezTo>
                  <a:cubicBezTo>
                    <a:pt x="3224289" y="164667"/>
                    <a:pt x="3224289" y="242385"/>
                    <a:pt x="3260789" y="305389"/>
                  </a:cubicBezTo>
                  <a:cubicBezTo>
                    <a:pt x="3297290" y="368393"/>
                    <a:pt x="3364712" y="407052"/>
                    <a:pt x="3437525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5400000">
            <a:off x="10097369" y="2049854"/>
            <a:ext cx="9847399" cy="9847399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 rot="-5400000">
            <a:off x="10522531" y="2277423"/>
            <a:ext cx="9216103" cy="9216103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2195253" y="879580"/>
            <a:ext cx="5845101" cy="380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91"/>
              </a:lnSpc>
              <a:spcBef>
                <a:spcPct val="0"/>
              </a:spcBef>
            </a:pPr>
            <a:r>
              <a:rPr lang="en-US" sz="2834" dirty="0">
                <a:solidFill>
                  <a:srgbClr val="000000"/>
                </a:solidFill>
                <a:latin typeface="Poppins Medium"/>
              </a:rPr>
              <a:t>CHUYEN DE HOA HOC 11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-1456777" y="-1712957"/>
            <a:ext cx="2913554" cy="3086100"/>
            <a:chOff x="0" y="0"/>
            <a:chExt cx="767356" cy="812800"/>
          </a:xfrm>
        </p:grpSpPr>
        <p:sp>
          <p:nvSpPr>
            <p:cNvPr id="31" name="Freeform 31"/>
            <p:cNvSpPr/>
            <p:nvPr/>
          </p:nvSpPr>
          <p:spPr>
            <a:xfrm>
              <a:off x="-20909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3" y="182659"/>
                    <a:pt x="809173" y="406400"/>
                  </a:cubicBezTo>
                  <a:cubicBezTo>
                    <a:pt x="809173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33"/>
          <p:cNvGrpSpPr>
            <a:grpSpLocks noChangeAspect="1"/>
          </p:cNvGrpSpPr>
          <p:nvPr/>
        </p:nvGrpSpPr>
        <p:grpSpPr>
          <a:xfrm>
            <a:off x="0" y="-1778247"/>
            <a:ext cx="2390082" cy="2390082"/>
            <a:chOff x="0" y="0"/>
            <a:chExt cx="6355080" cy="635508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sp>
        <p:nvSpPr>
          <p:cNvPr id="35" name="TextBox 35"/>
          <p:cNvSpPr txBox="1"/>
          <p:nvPr/>
        </p:nvSpPr>
        <p:spPr>
          <a:xfrm>
            <a:off x="1029534" y="2712050"/>
            <a:ext cx="10342133" cy="2221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183"/>
              </a:lnSpc>
            </a:pPr>
            <a:r>
              <a:rPr lang="en-US" sz="12274" dirty="0">
                <a:solidFill>
                  <a:srgbClr val="036660"/>
                </a:solidFill>
                <a:latin typeface="Poppins ExtraBold"/>
              </a:rPr>
              <a:t>Thank You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29098" y="5114916"/>
            <a:ext cx="8114902" cy="550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6"/>
              </a:lnSpc>
            </a:pPr>
            <a:r>
              <a:rPr lang="en-US" sz="3553" spc="2555" dirty="0">
                <a:solidFill>
                  <a:srgbClr val="000000"/>
                </a:solidFill>
                <a:latin typeface="Poppins"/>
              </a:rPr>
              <a:t>CHUYEN DE 2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28700" y="8637153"/>
            <a:ext cx="4843397" cy="463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09"/>
              </a:lnSpc>
              <a:spcBef>
                <a:spcPct val="0"/>
              </a:spcBef>
            </a:pPr>
            <a:r>
              <a:rPr lang="en-US" sz="2721" dirty="0">
                <a:solidFill>
                  <a:srgbClr val="FFFFFF"/>
                </a:solidFill>
                <a:latin typeface="Poppins Medium"/>
              </a:rPr>
              <a:t>UOINT@FE.EDU.VN</a:t>
            </a:r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9EE59B80-D620-CA6D-B973-99336A6B4B98}"/>
              </a:ext>
            </a:extLst>
          </p:cNvPr>
          <p:cNvSpPr/>
          <p:nvPr/>
        </p:nvSpPr>
        <p:spPr>
          <a:xfrm rot="2164211">
            <a:off x="10876560" y="4984458"/>
            <a:ext cx="8143431" cy="4729801"/>
          </a:xfrm>
          <a:custGeom>
            <a:avLst/>
            <a:gdLst/>
            <a:ahLst/>
            <a:cxnLst/>
            <a:rect l="l" t="t" r="r" b="b"/>
            <a:pathLst>
              <a:path w="14533510" h="8229600">
                <a:moveTo>
                  <a:pt x="0" y="0"/>
                </a:moveTo>
                <a:lnTo>
                  <a:pt x="14533510" y="0"/>
                </a:lnTo>
                <a:lnTo>
                  <a:pt x="14533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9" name="Freeform 4">
            <a:extLst>
              <a:ext uri="{FF2B5EF4-FFF2-40B4-BE49-F238E27FC236}">
                <a16:creationId xmlns:a16="http://schemas.microsoft.com/office/drawing/2014/main" id="{B4CAEA43-4CA1-32E1-6C6F-A63C7191C1C0}"/>
              </a:ext>
            </a:extLst>
          </p:cNvPr>
          <p:cNvSpPr/>
          <p:nvPr/>
        </p:nvSpPr>
        <p:spPr>
          <a:xfrm>
            <a:off x="5586" y="529713"/>
            <a:ext cx="2930306" cy="1890534"/>
          </a:xfrm>
          <a:custGeom>
            <a:avLst/>
            <a:gdLst/>
            <a:ahLst/>
            <a:cxnLst/>
            <a:rect l="l" t="t" r="r" b="b"/>
            <a:pathLst>
              <a:path w="5432079" h="4114800">
                <a:moveTo>
                  <a:pt x="0" y="0"/>
                </a:moveTo>
                <a:lnTo>
                  <a:pt x="5432080" y="0"/>
                </a:lnTo>
                <a:lnTo>
                  <a:pt x="54320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2577277" y="-138521"/>
            <a:ext cx="2093515" cy="2093515"/>
            <a:chOff x="0" y="0"/>
            <a:chExt cx="6355080" cy="63550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2758291" y="-46285"/>
            <a:ext cx="1743418" cy="1751233"/>
            <a:chOff x="1813" y="0"/>
            <a:chExt cx="809173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>
                <a:alpha val="89804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632398" y="261706"/>
            <a:ext cx="9092275" cy="1135256"/>
            <a:chOff x="0" y="0"/>
            <a:chExt cx="3854134" cy="394936"/>
          </a:xfrm>
        </p:grpSpPr>
        <p:sp>
          <p:nvSpPr>
            <p:cNvPr id="8" name="Freeform 8"/>
            <p:cNvSpPr/>
            <p:nvPr/>
          </p:nvSpPr>
          <p:spPr>
            <a:xfrm>
              <a:off x="203200" y="-19870"/>
              <a:ext cx="3447734" cy="434675"/>
            </a:xfrm>
            <a:custGeom>
              <a:avLst/>
              <a:gdLst/>
              <a:ahLst/>
              <a:cxnLst/>
              <a:rect l="l" t="t" r="r" b="b"/>
              <a:pathLst>
                <a:path w="3447734" h="434675">
                  <a:moveTo>
                    <a:pt x="3447734" y="19870"/>
                  </a:moveTo>
                  <a:cubicBezTo>
                    <a:pt x="3365862" y="0"/>
                    <a:pt x="3280219" y="32714"/>
                    <a:pt x="3232443" y="102106"/>
                  </a:cubicBezTo>
                  <a:cubicBezTo>
                    <a:pt x="3184666" y="171499"/>
                    <a:pt x="3184666" y="263177"/>
                    <a:pt x="3232443" y="332569"/>
                  </a:cubicBezTo>
                  <a:cubicBezTo>
                    <a:pt x="3280219" y="401962"/>
                    <a:pt x="3365862" y="434675"/>
                    <a:pt x="3447734" y="414806"/>
                  </a:cubicBezTo>
                  <a:lnTo>
                    <a:pt x="0" y="414806"/>
                  </a:lnTo>
                  <a:cubicBezTo>
                    <a:pt x="81873" y="434675"/>
                    <a:pt x="167515" y="401962"/>
                    <a:pt x="215291" y="332569"/>
                  </a:cubicBezTo>
                  <a:cubicBezTo>
                    <a:pt x="263068" y="263177"/>
                    <a:pt x="263068" y="171499"/>
                    <a:pt x="215291" y="102106"/>
                  </a:cubicBezTo>
                  <a:cubicBezTo>
                    <a:pt x="167515" y="32714"/>
                    <a:pt x="81873" y="0"/>
                    <a:pt x="0" y="19870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-1132694" y="9098559"/>
            <a:ext cx="3086100" cy="308610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410356" y="9426077"/>
            <a:ext cx="2259501" cy="2259501"/>
            <a:chOff x="0" y="0"/>
            <a:chExt cx="6355080" cy="635508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6159528" y="-2033611"/>
            <a:ext cx="3086100" cy="3086100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15443076" y="-1525226"/>
            <a:ext cx="2259501" cy="2259501"/>
            <a:chOff x="0" y="0"/>
            <a:chExt cx="6355080" cy="635508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sp>
        <p:nvSpPr>
          <p:cNvPr id="33" name="TextBox 46">
            <a:extLst>
              <a:ext uri="{FF2B5EF4-FFF2-40B4-BE49-F238E27FC236}">
                <a16:creationId xmlns:a16="http://schemas.microsoft.com/office/drawing/2014/main" id="{E7247AE5-72B9-F970-E555-F6FD1F4E8367}"/>
              </a:ext>
            </a:extLst>
          </p:cNvPr>
          <p:cNvSpPr txBox="1"/>
          <p:nvPr/>
        </p:nvSpPr>
        <p:spPr>
          <a:xfrm>
            <a:off x="3647321" y="415359"/>
            <a:ext cx="10300135" cy="742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 algn="ctr">
              <a:lnSpc>
                <a:spcPct val="150000"/>
              </a:lnSpc>
              <a:spcBef>
                <a:spcPct val="0"/>
              </a:spcBef>
            </a:pPr>
            <a:r>
              <a:rPr lang="en-US" sz="3600" dirty="0">
                <a:solidFill>
                  <a:schemeClr val="bg1"/>
                </a:solidFill>
                <a:latin typeface="#9Slide03 Ample" panose="02000000000000000000" pitchFamily="2" charset="0"/>
              </a:rPr>
              <a:t>KHỞI ĐỘNG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838ABF-40E4-715B-0867-32ED3D5D8708}"/>
              </a:ext>
            </a:extLst>
          </p:cNvPr>
          <p:cNvSpPr txBox="1"/>
          <p:nvPr/>
        </p:nvSpPr>
        <p:spPr>
          <a:xfrm>
            <a:off x="12013751" y="2418810"/>
            <a:ext cx="6044477" cy="4990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80340" algn="l"/>
              </a:tabLst>
            </a:pP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polysaccharide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video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 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80340" algn="l"/>
              </a:tabLst>
            </a:pP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polysaccharide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vỏ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trùng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1" name="y2mate.com - Chuyên đề 5 Chitin và các dẫn xuất Chitosan và  Glucosamine_1080p">
            <a:hlinkClick r:id="" action="ppaction://media"/>
            <a:extLst>
              <a:ext uri="{FF2B5EF4-FFF2-40B4-BE49-F238E27FC236}">
                <a16:creationId xmlns:a16="http://schemas.microsoft.com/office/drawing/2014/main" id="{0C56D510-890A-67F3-376A-8D59C72D8F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38041"/>
            <a:ext cx="11658600" cy="875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2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19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4122" y="-771525"/>
            <a:ext cx="5639759" cy="1543050"/>
            <a:chOff x="0" y="0"/>
            <a:chExt cx="1485369" cy="406400"/>
          </a:xfrm>
        </p:grpSpPr>
        <p:sp>
          <p:nvSpPr>
            <p:cNvPr id="3" name="Freeform 3"/>
            <p:cNvSpPr/>
            <p:nvPr/>
          </p:nvSpPr>
          <p:spPr>
            <a:xfrm>
              <a:off x="203200" y="-326"/>
              <a:ext cx="1078969" cy="407051"/>
            </a:xfrm>
            <a:custGeom>
              <a:avLst/>
              <a:gdLst/>
              <a:ahLst/>
              <a:cxnLst/>
              <a:rect l="l" t="t" r="r" b="b"/>
              <a:pathLst>
                <a:path w="1078969" h="407051">
                  <a:moveTo>
                    <a:pt x="1078969" y="326"/>
                  </a:moveTo>
                  <a:cubicBezTo>
                    <a:pt x="1006156" y="0"/>
                    <a:pt x="938734" y="38659"/>
                    <a:pt x="902233" y="101663"/>
                  </a:cubicBezTo>
                  <a:cubicBezTo>
                    <a:pt x="865733" y="164667"/>
                    <a:pt x="865733" y="242385"/>
                    <a:pt x="902233" y="305389"/>
                  </a:cubicBezTo>
                  <a:cubicBezTo>
                    <a:pt x="938734" y="368393"/>
                    <a:pt x="1006156" y="407052"/>
                    <a:pt x="1078969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-1123746"/>
            <a:ext cx="5639759" cy="1543050"/>
            <a:chOff x="0" y="0"/>
            <a:chExt cx="1485369" cy="406400"/>
          </a:xfrm>
        </p:grpSpPr>
        <p:sp>
          <p:nvSpPr>
            <p:cNvPr id="6" name="Freeform 6"/>
            <p:cNvSpPr/>
            <p:nvPr/>
          </p:nvSpPr>
          <p:spPr>
            <a:xfrm>
              <a:off x="203200" y="-326"/>
              <a:ext cx="1078969" cy="407051"/>
            </a:xfrm>
            <a:custGeom>
              <a:avLst/>
              <a:gdLst/>
              <a:ahLst/>
              <a:cxnLst/>
              <a:rect l="l" t="t" r="r" b="b"/>
              <a:pathLst>
                <a:path w="1078969" h="407051">
                  <a:moveTo>
                    <a:pt x="1078969" y="326"/>
                  </a:moveTo>
                  <a:cubicBezTo>
                    <a:pt x="1006156" y="0"/>
                    <a:pt x="938734" y="38659"/>
                    <a:pt x="902233" y="101663"/>
                  </a:cubicBezTo>
                  <a:cubicBezTo>
                    <a:pt x="865733" y="164667"/>
                    <a:pt x="865733" y="242385"/>
                    <a:pt x="902233" y="305389"/>
                  </a:cubicBezTo>
                  <a:cubicBezTo>
                    <a:pt x="938734" y="368393"/>
                    <a:pt x="1006156" y="407052"/>
                    <a:pt x="1078969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392089" y="9515475"/>
            <a:ext cx="5639759" cy="1543050"/>
            <a:chOff x="0" y="0"/>
            <a:chExt cx="1485369" cy="406400"/>
          </a:xfrm>
        </p:grpSpPr>
        <p:sp>
          <p:nvSpPr>
            <p:cNvPr id="9" name="Freeform 9"/>
            <p:cNvSpPr/>
            <p:nvPr/>
          </p:nvSpPr>
          <p:spPr>
            <a:xfrm>
              <a:off x="203200" y="-326"/>
              <a:ext cx="1078969" cy="407051"/>
            </a:xfrm>
            <a:custGeom>
              <a:avLst/>
              <a:gdLst/>
              <a:ahLst/>
              <a:cxnLst/>
              <a:rect l="l" t="t" r="r" b="b"/>
              <a:pathLst>
                <a:path w="1078969" h="407051">
                  <a:moveTo>
                    <a:pt x="1078969" y="326"/>
                  </a:moveTo>
                  <a:cubicBezTo>
                    <a:pt x="1006156" y="0"/>
                    <a:pt x="938734" y="38659"/>
                    <a:pt x="902233" y="101663"/>
                  </a:cubicBezTo>
                  <a:cubicBezTo>
                    <a:pt x="865733" y="164667"/>
                    <a:pt x="865733" y="242385"/>
                    <a:pt x="902233" y="305389"/>
                  </a:cubicBezTo>
                  <a:cubicBezTo>
                    <a:pt x="938734" y="368393"/>
                    <a:pt x="1006156" y="407052"/>
                    <a:pt x="1078969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472253" y="9836744"/>
            <a:ext cx="5639759" cy="1543050"/>
            <a:chOff x="0" y="0"/>
            <a:chExt cx="1485369" cy="406400"/>
          </a:xfrm>
        </p:grpSpPr>
        <p:sp>
          <p:nvSpPr>
            <p:cNvPr id="12" name="Freeform 12"/>
            <p:cNvSpPr/>
            <p:nvPr/>
          </p:nvSpPr>
          <p:spPr>
            <a:xfrm>
              <a:off x="203200" y="-326"/>
              <a:ext cx="1078969" cy="407051"/>
            </a:xfrm>
            <a:custGeom>
              <a:avLst/>
              <a:gdLst/>
              <a:ahLst/>
              <a:cxnLst/>
              <a:rect l="l" t="t" r="r" b="b"/>
              <a:pathLst>
                <a:path w="1078969" h="407051">
                  <a:moveTo>
                    <a:pt x="1078969" y="326"/>
                  </a:moveTo>
                  <a:cubicBezTo>
                    <a:pt x="1006156" y="0"/>
                    <a:pt x="938734" y="38659"/>
                    <a:pt x="902233" y="101663"/>
                  </a:cubicBezTo>
                  <a:cubicBezTo>
                    <a:pt x="865733" y="164667"/>
                    <a:pt x="865733" y="242385"/>
                    <a:pt x="902233" y="305389"/>
                  </a:cubicBezTo>
                  <a:cubicBezTo>
                    <a:pt x="938734" y="368393"/>
                    <a:pt x="1006156" y="407052"/>
                    <a:pt x="1078969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543050" y="8930782"/>
            <a:ext cx="3086100" cy="308610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0" y="9258300"/>
            <a:ext cx="2259501" cy="2259501"/>
            <a:chOff x="0" y="0"/>
            <a:chExt cx="6355080" cy="63550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sp>
        <p:nvSpPr>
          <p:cNvPr id="19" name="Freeform 19"/>
          <p:cNvSpPr/>
          <p:nvPr/>
        </p:nvSpPr>
        <p:spPr>
          <a:xfrm>
            <a:off x="17012257" y="-771525"/>
            <a:ext cx="1571312" cy="1753207"/>
          </a:xfrm>
          <a:custGeom>
            <a:avLst/>
            <a:gdLst/>
            <a:ahLst/>
            <a:cxnLst/>
            <a:rect l="l" t="t" r="r" b="b"/>
            <a:pathLst>
              <a:path w="1571312" h="1753207">
                <a:moveTo>
                  <a:pt x="0" y="0"/>
                </a:moveTo>
                <a:lnTo>
                  <a:pt x="1571311" y="0"/>
                </a:lnTo>
                <a:lnTo>
                  <a:pt x="1571311" y="1753207"/>
                </a:lnTo>
                <a:lnTo>
                  <a:pt x="0" y="17532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5953804" y="1282839"/>
            <a:ext cx="6324610" cy="766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2358501" y="2508854"/>
            <a:ext cx="1913040" cy="191304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36660"/>
            </a:solidFill>
            <a:ln w="104775">
              <a:solidFill>
                <a:srgbClr val="FF9900"/>
              </a:solidFill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187480" y="2655321"/>
            <a:ext cx="1913040" cy="1913040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36660"/>
            </a:solidFill>
            <a:ln w="104775">
              <a:solidFill>
                <a:srgbClr val="FF9900"/>
              </a:solidFill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163614" y="2658926"/>
            <a:ext cx="1913040" cy="1913040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36660"/>
            </a:solidFill>
            <a:ln w="104775">
              <a:solidFill>
                <a:srgbClr val="FF9900"/>
              </a:solidFill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Freeform 36"/>
          <p:cNvSpPr/>
          <p:nvPr/>
        </p:nvSpPr>
        <p:spPr>
          <a:xfrm>
            <a:off x="2726143" y="2906475"/>
            <a:ext cx="1177756" cy="1117797"/>
          </a:xfrm>
          <a:custGeom>
            <a:avLst/>
            <a:gdLst/>
            <a:ahLst/>
            <a:cxnLst/>
            <a:rect l="l" t="t" r="r" b="b"/>
            <a:pathLst>
              <a:path w="1177756" h="1117797">
                <a:moveTo>
                  <a:pt x="0" y="0"/>
                </a:moveTo>
                <a:lnTo>
                  <a:pt x="1177756" y="0"/>
                </a:lnTo>
                <a:lnTo>
                  <a:pt x="1177756" y="1117798"/>
                </a:lnTo>
                <a:lnTo>
                  <a:pt x="0" y="11177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8498754" y="2942326"/>
            <a:ext cx="1290491" cy="1339031"/>
          </a:xfrm>
          <a:custGeom>
            <a:avLst/>
            <a:gdLst/>
            <a:ahLst/>
            <a:cxnLst/>
            <a:rect l="l" t="t" r="r" b="b"/>
            <a:pathLst>
              <a:path w="1290491" h="1339031">
                <a:moveTo>
                  <a:pt x="0" y="0"/>
                </a:moveTo>
                <a:lnTo>
                  <a:pt x="1290491" y="0"/>
                </a:lnTo>
                <a:lnTo>
                  <a:pt x="1290491" y="1339030"/>
                </a:lnTo>
                <a:lnTo>
                  <a:pt x="0" y="13390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4561235" y="3056547"/>
            <a:ext cx="1117797" cy="1117797"/>
          </a:xfrm>
          <a:custGeom>
            <a:avLst/>
            <a:gdLst/>
            <a:ahLst/>
            <a:cxnLst/>
            <a:rect l="l" t="t" r="r" b="b"/>
            <a:pathLst>
              <a:path w="1117797" h="1117797">
                <a:moveTo>
                  <a:pt x="0" y="0"/>
                </a:moveTo>
                <a:lnTo>
                  <a:pt x="1117797" y="0"/>
                </a:lnTo>
                <a:lnTo>
                  <a:pt x="1117797" y="1117798"/>
                </a:lnTo>
                <a:lnTo>
                  <a:pt x="0" y="11177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5732753" y="3258983"/>
            <a:ext cx="1252171" cy="968867"/>
          </a:xfrm>
          <a:custGeom>
            <a:avLst/>
            <a:gdLst/>
            <a:ahLst/>
            <a:cxnLst/>
            <a:rect l="l" t="t" r="r" b="b"/>
            <a:pathLst>
              <a:path w="1252171" h="968867">
                <a:moveTo>
                  <a:pt x="0" y="0"/>
                </a:moveTo>
                <a:lnTo>
                  <a:pt x="1252171" y="0"/>
                </a:lnTo>
                <a:lnTo>
                  <a:pt x="1252171" y="968868"/>
                </a:lnTo>
                <a:lnTo>
                  <a:pt x="0" y="9688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846949" y="5143500"/>
            <a:ext cx="5308984" cy="1302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0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Glucosamine </a:t>
            </a:r>
            <a:r>
              <a:rPr lang="en-US" sz="30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glucosamine hydrochloride. 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846949" y="6646561"/>
            <a:ext cx="5828667" cy="2039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glucosamine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glucosamine hydrochloride. 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chitin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glucosamine. </a:t>
            </a:r>
          </a:p>
        </p:txBody>
      </p:sp>
      <p:sp>
        <p:nvSpPr>
          <p:cNvPr id="57" name="TextBox 46">
            <a:extLst>
              <a:ext uri="{FF2B5EF4-FFF2-40B4-BE49-F238E27FC236}">
                <a16:creationId xmlns:a16="http://schemas.microsoft.com/office/drawing/2014/main" id="{4AF73855-49A2-AA0E-653A-5AFD3A5C8616}"/>
              </a:ext>
            </a:extLst>
          </p:cNvPr>
          <p:cNvSpPr txBox="1"/>
          <p:nvPr/>
        </p:nvSpPr>
        <p:spPr>
          <a:xfrm>
            <a:off x="6762842" y="5154427"/>
            <a:ext cx="6038757" cy="1302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0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0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0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glucosamine hydrochloride </a:t>
            </a:r>
            <a:r>
              <a:rPr lang="en-US" sz="30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0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0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8" name="TextBox 51">
            <a:extLst>
              <a:ext uri="{FF2B5EF4-FFF2-40B4-BE49-F238E27FC236}">
                <a16:creationId xmlns:a16="http://schemas.microsoft.com/office/drawing/2014/main" id="{FAEA187D-940A-F733-1176-A71A8510E4F2}"/>
              </a:ext>
            </a:extLst>
          </p:cNvPr>
          <p:cNvSpPr txBox="1"/>
          <p:nvPr/>
        </p:nvSpPr>
        <p:spPr>
          <a:xfrm>
            <a:off x="7299059" y="6736620"/>
            <a:ext cx="4278691" cy="1514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glucosamine hydrochloride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9" name="TextBox 46">
            <a:extLst>
              <a:ext uri="{FF2B5EF4-FFF2-40B4-BE49-F238E27FC236}">
                <a16:creationId xmlns:a16="http://schemas.microsoft.com/office/drawing/2014/main" id="{03FE3811-320C-EDCE-23F3-F40CA07F113D}"/>
              </a:ext>
            </a:extLst>
          </p:cNvPr>
          <p:cNvSpPr txBox="1"/>
          <p:nvPr/>
        </p:nvSpPr>
        <p:spPr>
          <a:xfrm>
            <a:off x="12529709" y="5143500"/>
            <a:ext cx="5308984" cy="6095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0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0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0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36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000" dirty="0">
              <a:solidFill>
                <a:srgbClr val="0366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6" grpId="0"/>
      <p:bldP spid="51" grpId="0"/>
      <p:bldP spid="57" grpId="0"/>
      <p:bldP spid="58" grpId="0"/>
      <p:bldP spid="5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055926" y="647010"/>
            <a:ext cx="2093515" cy="2093515"/>
            <a:chOff x="0" y="0"/>
            <a:chExt cx="6355080" cy="63550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2700852" y="801267"/>
            <a:ext cx="1743418" cy="1751233"/>
            <a:chOff x="1813" y="0"/>
            <a:chExt cx="809173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>
                <a:alpha val="89804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2412959" y="-211644"/>
            <a:ext cx="16054644" cy="2715021"/>
            <a:chOff x="0" y="-38100"/>
            <a:chExt cx="6805420" cy="712481"/>
          </a:xfrm>
        </p:grpSpPr>
        <p:sp>
          <p:nvSpPr>
            <p:cNvPr id="8" name="Freeform 8"/>
            <p:cNvSpPr/>
            <p:nvPr/>
          </p:nvSpPr>
          <p:spPr>
            <a:xfrm>
              <a:off x="3357686" y="239706"/>
              <a:ext cx="3447734" cy="434675"/>
            </a:xfrm>
            <a:custGeom>
              <a:avLst/>
              <a:gdLst/>
              <a:ahLst/>
              <a:cxnLst/>
              <a:rect l="l" t="t" r="r" b="b"/>
              <a:pathLst>
                <a:path w="3447734" h="434675">
                  <a:moveTo>
                    <a:pt x="3447734" y="19870"/>
                  </a:moveTo>
                  <a:cubicBezTo>
                    <a:pt x="3365862" y="0"/>
                    <a:pt x="3280219" y="32714"/>
                    <a:pt x="3232443" y="102106"/>
                  </a:cubicBezTo>
                  <a:cubicBezTo>
                    <a:pt x="3184666" y="171499"/>
                    <a:pt x="3184666" y="263177"/>
                    <a:pt x="3232443" y="332569"/>
                  </a:cubicBezTo>
                  <a:cubicBezTo>
                    <a:pt x="3280219" y="401962"/>
                    <a:pt x="3365862" y="434675"/>
                    <a:pt x="3447734" y="414806"/>
                  </a:cubicBezTo>
                  <a:lnTo>
                    <a:pt x="0" y="414806"/>
                  </a:lnTo>
                  <a:cubicBezTo>
                    <a:pt x="81873" y="434675"/>
                    <a:pt x="167515" y="401962"/>
                    <a:pt x="215291" y="332569"/>
                  </a:cubicBezTo>
                  <a:cubicBezTo>
                    <a:pt x="263068" y="263177"/>
                    <a:pt x="263068" y="171499"/>
                    <a:pt x="215291" y="102106"/>
                  </a:cubicBezTo>
                  <a:cubicBezTo>
                    <a:pt x="167515" y="32714"/>
                    <a:pt x="81873" y="0"/>
                    <a:pt x="0" y="19870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-1132694" y="9098559"/>
            <a:ext cx="3086100" cy="308610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410356" y="9426077"/>
            <a:ext cx="2259501" cy="2259501"/>
            <a:chOff x="0" y="0"/>
            <a:chExt cx="6355080" cy="635508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6159528" y="-2033611"/>
            <a:ext cx="3086100" cy="3086100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15443076" y="-1525226"/>
            <a:ext cx="2259501" cy="2259501"/>
            <a:chOff x="0" y="0"/>
            <a:chExt cx="6355080" cy="635508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sp>
        <p:nvSpPr>
          <p:cNvPr id="33" name="TextBox 46">
            <a:extLst>
              <a:ext uri="{FF2B5EF4-FFF2-40B4-BE49-F238E27FC236}">
                <a16:creationId xmlns:a16="http://schemas.microsoft.com/office/drawing/2014/main" id="{E7247AE5-72B9-F970-E555-F6FD1F4E8367}"/>
              </a:ext>
            </a:extLst>
          </p:cNvPr>
          <p:cNvSpPr txBox="1"/>
          <p:nvPr/>
        </p:nvSpPr>
        <p:spPr>
          <a:xfrm>
            <a:off x="4096139" y="986961"/>
            <a:ext cx="10300135" cy="990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 algn="ctr">
              <a:lnSpc>
                <a:spcPct val="150000"/>
              </a:lnSpc>
              <a:spcBef>
                <a:spcPct val="0"/>
              </a:spcBef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F25670-39E6-9C2F-102B-E1ED1E77E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894" y="2836400"/>
            <a:ext cx="12716115" cy="554397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3C63EE-47CD-2B06-7443-E972EF807E02}"/>
              </a:ext>
            </a:extLst>
          </p:cNvPr>
          <p:cNvCxnSpPr/>
          <p:nvPr/>
        </p:nvCxnSpPr>
        <p:spPr>
          <a:xfrm>
            <a:off x="1946519" y="1693767"/>
            <a:ext cx="0" cy="760627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BD37D3-9962-14F2-D364-CD2CAE10019C}"/>
              </a:ext>
            </a:extLst>
          </p:cNvPr>
          <p:cNvCxnSpPr/>
          <p:nvPr/>
        </p:nvCxnSpPr>
        <p:spPr>
          <a:xfrm>
            <a:off x="2098919" y="1846167"/>
            <a:ext cx="0" cy="760627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B1304C6-D9A6-7D0E-EE18-1FBF955F4FEE}"/>
              </a:ext>
            </a:extLst>
          </p:cNvPr>
          <p:cNvCxnSpPr>
            <a:cxnSpLocks/>
          </p:cNvCxnSpPr>
          <p:nvPr/>
        </p:nvCxnSpPr>
        <p:spPr>
          <a:xfrm flipH="1">
            <a:off x="1093145" y="8648700"/>
            <a:ext cx="1535570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24D2C5C-38CD-7503-E9CF-CD4C2E42D82D}"/>
              </a:ext>
            </a:extLst>
          </p:cNvPr>
          <p:cNvCxnSpPr>
            <a:cxnSpLocks/>
          </p:cNvCxnSpPr>
          <p:nvPr/>
        </p:nvCxnSpPr>
        <p:spPr>
          <a:xfrm flipH="1">
            <a:off x="1245545" y="8801100"/>
            <a:ext cx="1419753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11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Glucosamine Hcl hoặc Glucosamine Hydrochloride nguyên liệu, API USP CAS  66-84-2 Nhà sản xuất và nhà cung cấp - Giá cả - Fengchen">
            <a:extLst>
              <a:ext uri="{FF2B5EF4-FFF2-40B4-BE49-F238E27FC236}">
                <a16:creationId xmlns:a16="http://schemas.microsoft.com/office/drawing/2014/main" id="{03AD3C46-5956-63AD-4D04-B91DDF86B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5371" y="249878"/>
            <a:ext cx="4017250" cy="288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492660" y="10444"/>
            <a:ext cx="2093515" cy="2093515"/>
            <a:chOff x="0" y="0"/>
            <a:chExt cx="6355080" cy="63550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663801" y="181585"/>
            <a:ext cx="1751233" cy="1751233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>
                <a:alpha val="89804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2895600" y="300006"/>
            <a:ext cx="10879248" cy="1504966"/>
            <a:chOff x="0" y="0"/>
            <a:chExt cx="3854134" cy="394936"/>
          </a:xfrm>
        </p:grpSpPr>
        <p:sp>
          <p:nvSpPr>
            <p:cNvPr id="8" name="Freeform 8"/>
            <p:cNvSpPr/>
            <p:nvPr/>
          </p:nvSpPr>
          <p:spPr>
            <a:xfrm>
              <a:off x="203200" y="-19870"/>
              <a:ext cx="3447734" cy="434675"/>
            </a:xfrm>
            <a:custGeom>
              <a:avLst/>
              <a:gdLst/>
              <a:ahLst/>
              <a:cxnLst/>
              <a:rect l="l" t="t" r="r" b="b"/>
              <a:pathLst>
                <a:path w="3447734" h="434675">
                  <a:moveTo>
                    <a:pt x="3447734" y="19870"/>
                  </a:moveTo>
                  <a:cubicBezTo>
                    <a:pt x="3365862" y="0"/>
                    <a:pt x="3280219" y="32714"/>
                    <a:pt x="3232443" y="102106"/>
                  </a:cubicBezTo>
                  <a:cubicBezTo>
                    <a:pt x="3184666" y="171499"/>
                    <a:pt x="3184666" y="263177"/>
                    <a:pt x="3232443" y="332569"/>
                  </a:cubicBezTo>
                  <a:cubicBezTo>
                    <a:pt x="3280219" y="401962"/>
                    <a:pt x="3365862" y="434675"/>
                    <a:pt x="3447734" y="414806"/>
                  </a:cubicBezTo>
                  <a:lnTo>
                    <a:pt x="0" y="414806"/>
                  </a:lnTo>
                  <a:cubicBezTo>
                    <a:pt x="81873" y="434675"/>
                    <a:pt x="167515" y="401962"/>
                    <a:pt x="215291" y="332569"/>
                  </a:cubicBezTo>
                  <a:cubicBezTo>
                    <a:pt x="263068" y="263177"/>
                    <a:pt x="263068" y="171499"/>
                    <a:pt x="215291" y="102106"/>
                  </a:cubicBezTo>
                  <a:cubicBezTo>
                    <a:pt x="167515" y="32714"/>
                    <a:pt x="81873" y="0"/>
                    <a:pt x="0" y="19870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2812356" y="7518033"/>
            <a:ext cx="3531480" cy="3531480"/>
            <a:chOff x="0" y="0"/>
            <a:chExt cx="6355080" cy="635508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4352357" y="8006943"/>
            <a:ext cx="5233495" cy="5233495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151121" y="7856798"/>
            <a:ext cx="2853949" cy="2853949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>
                <a:alpha val="89804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659921" y="1904210"/>
            <a:ext cx="3768203" cy="607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  <a:spcBef>
                <a:spcPct val="0"/>
              </a:spcBef>
            </a:pP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Glucosamine</a:t>
            </a:r>
            <a:endParaRPr lang="en-US" sz="3599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-1132694" y="9098559"/>
            <a:ext cx="3086100" cy="308610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410356" y="9426077"/>
            <a:ext cx="2259501" cy="2259501"/>
            <a:chOff x="0" y="0"/>
            <a:chExt cx="6355080" cy="635508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6159528" y="-2033611"/>
            <a:ext cx="3086100" cy="3086100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15443076" y="-1525226"/>
            <a:ext cx="2259501" cy="2259501"/>
            <a:chOff x="0" y="0"/>
            <a:chExt cx="6355080" cy="635508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sp>
        <p:nvSpPr>
          <p:cNvPr id="33" name="TextBox 46">
            <a:extLst>
              <a:ext uri="{FF2B5EF4-FFF2-40B4-BE49-F238E27FC236}">
                <a16:creationId xmlns:a16="http://schemas.microsoft.com/office/drawing/2014/main" id="{E7247AE5-72B9-F970-E555-F6FD1F4E8367}"/>
              </a:ext>
            </a:extLst>
          </p:cNvPr>
          <p:cNvSpPr txBox="1"/>
          <p:nvPr/>
        </p:nvSpPr>
        <p:spPr>
          <a:xfrm>
            <a:off x="144756" y="184922"/>
            <a:ext cx="6435427" cy="1573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Glucosamine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glucosamine hydrochloride. </a:t>
            </a:r>
          </a:p>
        </p:txBody>
      </p:sp>
      <p:sp>
        <p:nvSpPr>
          <p:cNvPr id="34" name="TextBox 19">
            <a:extLst>
              <a:ext uri="{FF2B5EF4-FFF2-40B4-BE49-F238E27FC236}">
                <a16:creationId xmlns:a16="http://schemas.microsoft.com/office/drawing/2014/main" id="{3666653B-E5B6-49B7-DDB2-39DAEFBDDC1B}"/>
              </a:ext>
            </a:extLst>
          </p:cNvPr>
          <p:cNvSpPr txBox="1"/>
          <p:nvPr/>
        </p:nvSpPr>
        <p:spPr>
          <a:xfrm>
            <a:off x="9521232" y="1003227"/>
            <a:ext cx="5820004" cy="1249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39"/>
              </a:lnSpc>
              <a:spcBef>
                <a:spcPct val="0"/>
              </a:spcBef>
            </a:pP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Glucosamine </a:t>
            </a:r>
          </a:p>
          <a:p>
            <a:pPr>
              <a:lnSpc>
                <a:spcPts val="5039"/>
              </a:lnSpc>
              <a:spcBef>
                <a:spcPct val="0"/>
              </a:spcBef>
            </a:pP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hydrochloride. </a:t>
            </a:r>
            <a:endParaRPr lang="en-US" sz="3599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Glucosamine là gì? Tác dụng của Glucosamine với sức khỏe xương khớp">
            <a:extLst>
              <a:ext uri="{FF2B5EF4-FFF2-40B4-BE49-F238E27FC236}">
                <a16:creationId xmlns:a16="http://schemas.microsoft.com/office/drawing/2014/main" id="{24159EEE-60BD-C45A-964C-018C53F4A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402" y="2825757"/>
            <a:ext cx="4133141" cy="392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51">
            <a:extLst>
              <a:ext uri="{FF2B5EF4-FFF2-40B4-BE49-F238E27FC236}">
                <a16:creationId xmlns:a16="http://schemas.microsoft.com/office/drawing/2014/main" id="{D87A76DB-5FEE-1816-9AA6-4AB41B246B53}"/>
              </a:ext>
            </a:extLst>
          </p:cNvPr>
          <p:cNvSpPr txBox="1"/>
          <p:nvPr/>
        </p:nvSpPr>
        <p:spPr>
          <a:xfrm>
            <a:off x="909652" y="7468740"/>
            <a:ext cx="7729211" cy="1514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Glucosamine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–OH ở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glucose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–NH</a:t>
            </a:r>
            <a:r>
              <a:rPr lang="en-US" sz="2800" baseline="-25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</p:txBody>
      </p:sp>
      <p:pic>
        <p:nvPicPr>
          <p:cNvPr id="1028" name="Picture 4" descr="Glucose là gì và hoạt động như thế nào? | Vinmec">
            <a:extLst>
              <a:ext uri="{FF2B5EF4-FFF2-40B4-BE49-F238E27FC236}">
                <a16:creationId xmlns:a16="http://schemas.microsoft.com/office/drawing/2014/main" id="{50C4E1CA-CE04-84B0-1D10-770FB5F4FD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r="17538"/>
          <a:stretch/>
        </p:blipFill>
        <p:spPr bwMode="auto">
          <a:xfrm>
            <a:off x="363208" y="2793695"/>
            <a:ext cx="3490629" cy="360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76A70E36-CA52-F6D7-63C1-DB1A866E6353}"/>
              </a:ext>
            </a:extLst>
          </p:cNvPr>
          <p:cNvSpPr/>
          <p:nvPr/>
        </p:nvSpPr>
        <p:spPr>
          <a:xfrm>
            <a:off x="2362200" y="5826713"/>
            <a:ext cx="819916" cy="764587"/>
          </a:xfrm>
          <a:prstGeom prst="ellipse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72D0749-0246-FD56-1586-263A099E115C}"/>
              </a:ext>
            </a:extLst>
          </p:cNvPr>
          <p:cNvSpPr/>
          <p:nvPr/>
        </p:nvSpPr>
        <p:spPr>
          <a:xfrm>
            <a:off x="6952484" y="6182910"/>
            <a:ext cx="819916" cy="764587"/>
          </a:xfrm>
          <a:prstGeom prst="ellipse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51">
            <a:extLst>
              <a:ext uri="{FF2B5EF4-FFF2-40B4-BE49-F238E27FC236}">
                <a16:creationId xmlns:a16="http://schemas.microsoft.com/office/drawing/2014/main" id="{B88C21D2-4DD6-2FEB-68D6-389B1F270152}"/>
              </a:ext>
            </a:extLst>
          </p:cNvPr>
          <p:cNvSpPr txBox="1"/>
          <p:nvPr/>
        </p:nvSpPr>
        <p:spPr>
          <a:xfrm>
            <a:off x="9531599" y="2925401"/>
            <a:ext cx="7729211" cy="58997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20000"/>
              </a:lnSpc>
              <a:buFontTx/>
              <a:buChar char="-"/>
            </a:pP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CTHH:  C</a:t>
            </a:r>
            <a:r>
              <a:rPr lang="en-US" sz="2800" baseline="-25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-25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N.HCl</a:t>
            </a:r>
          </a:p>
          <a:p>
            <a:pPr marL="457200" indent="-457200">
              <a:lnSpc>
                <a:spcPct val="120000"/>
              </a:lnSpc>
              <a:buFontTx/>
              <a:buChar char="-"/>
            </a:pP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= 215.5 amu.</a:t>
            </a:r>
          </a:p>
          <a:p>
            <a:pPr marL="457200" indent="-457200">
              <a:lnSpc>
                <a:spcPct val="120000"/>
              </a:lnSpc>
              <a:buFontTx/>
              <a:buChar char="-"/>
            </a:pP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lnSpc>
                <a:spcPct val="120000"/>
              </a:lnSpc>
              <a:buFontTx/>
              <a:buChar char="-"/>
            </a:pP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T°</a:t>
            </a:r>
            <a:r>
              <a:rPr lang="en-US" sz="2800" baseline="-25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nc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190 - 194 ° C ; </a:t>
            </a:r>
          </a:p>
          <a:p>
            <a:pPr marL="457200" indent="-457200">
              <a:lnSpc>
                <a:spcPct val="120000"/>
              </a:lnSpc>
              <a:buFontTx/>
              <a:buChar char="-"/>
            </a:pP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T°</a:t>
            </a:r>
            <a:r>
              <a:rPr lang="en-US" sz="2800" baseline="-25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450° C ; </a:t>
            </a:r>
          </a:p>
          <a:p>
            <a:pPr marL="457200" indent="-457200">
              <a:lnSpc>
                <a:spcPct val="120000"/>
              </a:lnSpc>
              <a:buFontTx/>
              <a:buChar char="-"/>
            </a:pP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-&gt; dd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5039"/>
              </a:lnSpc>
              <a:spcBef>
                <a:spcPct val="0"/>
              </a:spcBef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Glucosamine hydrochloride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hydrochloride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glucosamine.  </a:t>
            </a:r>
          </a:p>
          <a:p>
            <a:pPr marL="457200" indent="-457200">
              <a:lnSpc>
                <a:spcPct val="120000"/>
              </a:lnSpc>
              <a:buFontTx/>
              <a:buChar char="-"/>
            </a:pPr>
            <a:endParaRPr lang="en-US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buFontTx/>
              <a:buChar char="-"/>
            </a:pPr>
            <a:endParaRPr lang="en-US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Arrow: Curved Right 38">
            <a:extLst>
              <a:ext uri="{FF2B5EF4-FFF2-40B4-BE49-F238E27FC236}">
                <a16:creationId xmlns:a16="http://schemas.microsoft.com/office/drawing/2014/main" id="{93E2D346-C5CC-D8A1-3729-25A11300BCE1}"/>
              </a:ext>
            </a:extLst>
          </p:cNvPr>
          <p:cNvSpPr/>
          <p:nvPr/>
        </p:nvSpPr>
        <p:spPr>
          <a:xfrm rot="16354374">
            <a:off x="4564715" y="4766012"/>
            <a:ext cx="753198" cy="4609959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4" grpId="0"/>
      <p:bldP spid="35" grpId="0"/>
      <p:bldP spid="36" grpId="0" animBg="1"/>
      <p:bldP spid="37" grpId="0" animBg="1"/>
      <p:bldP spid="38" grpId="0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953719" y="-39620"/>
            <a:ext cx="2093515" cy="2093515"/>
            <a:chOff x="0" y="0"/>
            <a:chExt cx="6355080" cy="63550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2598645" y="114637"/>
            <a:ext cx="1743418" cy="1751233"/>
            <a:chOff x="1813" y="0"/>
            <a:chExt cx="809173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>
                <a:alpha val="89804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2337966" y="-849151"/>
            <a:ext cx="16054644" cy="2715021"/>
            <a:chOff x="0" y="-38100"/>
            <a:chExt cx="6805420" cy="712481"/>
          </a:xfrm>
        </p:grpSpPr>
        <p:sp>
          <p:nvSpPr>
            <p:cNvPr id="8" name="Freeform 8"/>
            <p:cNvSpPr/>
            <p:nvPr/>
          </p:nvSpPr>
          <p:spPr>
            <a:xfrm>
              <a:off x="3357686" y="239706"/>
              <a:ext cx="3447734" cy="434675"/>
            </a:xfrm>
            <a:custGeom>
              <a:avLst/>
              <a:gdLst/>
              <a:ahLst/>
              <a:cxnLst/>
              <a:rect l="l" t="t" r="r" b="b"/>
              <a:pathLst>
                <a:path w="3447734" h="434675">
                  <a:moveTo>
                    <a:pt x="3447734" y="19870"/>
                  </a:moveTo>
                  <a:cubicBezTo>
                    <a:pt x="3365862" y="0"/>
                    <a:pt x="3280219" y="32714"/>
                    <a:pt x="3232443" y="102106"/>
                  </a:cubicBezTo>
                  <a:cubicBezTo>
                    <a:pt x="3184666" y="171499"/>
                    <a:pt x="3184666" y="263177"/>
                    <a:pt x="3232443" y="332569"/>
                  </a:cubicBezTo>
                  <a:cubicBezTo>
                    <a:pt x="3280219" y="401962"/>
                    <a:pt x="3365862" y="434675"/>
                    <a:pt x="3447734" y="414806"/>
                  </a:cubicBezTo>
                  <a:lnTo>
                    <a:pt x="0" y="414806"/>
                  </a:lnTo>
                  <a:cubicBezTo>
                    <a:pt x="81873" y="434675"/>
                    <a:pt x="167515" y="401962"/>
                    <a:pt x="215291" y="332569"/>
                  </a:cubicBezTo>
                  <a:cubicBezTo>
                    <a:pt x="263068" y="263177"/>
                    <a:pt x="263068" y="171499"/>
                    <a:pt x="215291" y="102106"/>
                  </a:cubicBezTo>
                  <a:cubicBezTo>
                    <a:pt x="167515" y="32714"/>
                    <a:pt x="81873" y="0"/>
                    <a:pt x="0" y="19870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-1132694" y="9098559"/>
            <a:ext cx="3086100" cy="308610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410356" y="9426077"/>
            <a:ext cx="2259501" cy="2259501"/>
            <a:chOff x="0" y="0"/>
            <a:chExt cx="6355080" cy="635508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6159528" y="-2033611"/>
            <a:ext cx="3086100" cy="3086100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15443076" y="-1525226"/>
            <a:ext cx="2259501" cy="2259501"/>
            <a:chOff x="0" y="0"/>
            <a:chExt cx="6355080" cy="635508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sp>
        <p:nvSpPr>
          <p:cNvPr id="33" name="TextBox 46">
            <a:extLst>
              <a:ext uri="{FF2B5EF4-FFF2-40B4-BE49-F238E27FC236}">
                <a16:creationId xmlns:a16="http://schemas.microsoft.com/office/drawing/2014/main" id="{E7247AE5-72B9-F970-E555-F6FD1F4E8367}"/>
              </a:ext>
            </a:extLst>
          </p:cNvPr>
          <p:cNvSpPr txBox="1"/>
          <p:nvPr/>
        </p:nvSpPr>
        <p:spPr>
          <a:xfrm>
            <a:off x="3993932" y="300331"/>
            <a:ext cx="10300135" cy="990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 algn="ctr">
              <a:lnSpc>
                <a:spcPct val="150000"/>
              </a:lnSpc>
              <a:spcBef>
                <a:spcPct val="0"/>
              </a:spcBef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3C63EE-47CD-2B06-7443-E972EF807E02}"/>
              </a:ext>
            </a:extLst>
          </p:cNvPr>
          <p:cNvCxnSpPr/>
          <p:nvPr/>
        </p:nvCxnSpPr>
        <p:spPr>
          <a:xfrm>
            <a:off x="1946519" y="1693767"/>
            <a:ext cx="0" cy="760627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BD37D3-9962-14F2-D364-CD2CAE10019C}"/>
              </a:ext>
            </a:extLst>
          </p:cNvPr>
          <p:cNvCxnSpPr/>
          <p:nvPr/>
        </p:nvCxnSpPr>
        <p:spPr>
          <a:xfrm>
            <a:off x="2098919" y="1846167"/>
            <a:ext cx="0" cy="760627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B1304C6-D9A6-7D0E-EE18-1FBF955F4FEE}"/>
              </a:ext>
            </a:extLst>
          </p:cNvPr>
          <p:cNvCxnSpPr>
            <a:cxnSpLocks/>
          </p:cNvCxnSpPr>
          <p:nvPr/>
        </p:nvCxnSpPr>
        <p:spPr>
          <a:xfrm flipH="1">
            <a:off x="1093145" y="8648700"/>
            <a:ext cx="1535570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24D2C5C-38CD-7503-E9CF-CD4C2E42D82D}"/>
              </a:ext>
            </a:extLst>
          </p:cNvPr>
          <p:cNvCxnSpPr>
            <a:cxnSpLocks/>
          </p:cNvCxnSpPr>
          <p:nvPr/>
        </p:nvCxnSpPr>
        <p:spPr>
          <a:xfrm flipH="1">
            <a:off x="1245545" y="8801100"/>
            <a:ext cx="1419753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3ECD7BFF-AFDF-6F62-6519-1224B7101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658" y="2205820"/>
            <a:ext cx="13394766" cy="629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1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18">
            <a:extLst>
              <a:ext uri="{FF2B5EF4-FFF2-40B4-BE49-F238E27FC236}">
                <a16:creationId xmlns:a16="http://schemas.microsoft.com/office/drawing/2014/main" id="{0AD77F0F-E14A-8693-1DCD-6C77E69CAD44}"/>
              </a:ext>
            </a:extLst>
          </p:cNvPr>
          <p:cNvGrpSpPr/>
          <p:nvPr/>
        </p:nvGrpSpPr>
        <p:grpSpPr>
          <a:xfrm>
            <a:off x="7007198" y="6189376"/>
            <a:ext cx="13719202" cy="6872797"/>
            <a:chOff x="-606175" y="-54846"/>
            <a:chExt cx="2657326" cy="461246"/>
          </a:xfrm>
        </p:grpSpPr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707C2961-91F4-1E39-98F7-A0B4799C2DB5}"/>
                </a:ext>
              </a:extLst>
            </p:cNvPr>
            <p:cNvSpPr/>
            <p:nvPr/>
          </p:nvSpPr>
          <p:spPr>
            <a:xfrm>
              <a:off x="-606175" y="-54846"/>
              <a:ext cx="2657326" cy="202701"/>
            </a:xfrm>
            <a:custGeom>
              <a:avLst/>
              <a:gdLst/>
              <a:ahLst/>
              <a:cxnLst/>
              <a:rect l="l" t="t" r="r" b="b"/>
              <a:pathLst>
                <a:path w="1302883" h="407051">
                  <a:moveTo>
                    <a:pt x="1302883" y="326"/>
                  </a:moveTo>
                  <a:cubicBezTo>
                    <a:pt x="1230071" y="0"/>
                    <a:pt x="1162649" y="38659"/>
                    <a:pt x="1126148" y="101663"/>
                  </a:cubicBezTo>
                  <a:cubicBezTo>
                    <a:pt x="1089648" y="164667"/>
                    <a:pt x="1089648" y="242385"/>
                    <a:pt x="1126148" y="305389"/>
                  </a:cubicBezTo>
                  <a:cubicBezTo>
                    <a:pt x="1162649" y="368393"/>
                    <a:pt x="1230071" y="407052"/>
                    <a:pt x="1302883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C8981"/>
            </a:solidFill>
          </p:spPr>
          <p:txBody>
            <a:bodyPr/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TextBox 20">
              <a:extLst>
                <a:ext uri="{FF2B5EF4-FFF2-40B4-BE49-F238E27FC236}">
                  <a16:creationId xmlns:a16="http://schemas.microsoft.com/office/drawing/2014/main" id="{437755D8-D938-4EBD-B780-07A47D49E53E}"/>
                </a:ext>
              </a:extLst>
            </p:cNvPr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2BD057FE-E3E3-A821-E194-43F614760B77}"/>
              </a:ext>
            </a:extLst>
          </p:cNvPr>
          <p:cNvSpPr txBox="1"/>
          <p:nvPr/>
        </p:nvSpPr>
        <p:spPr>
          <a:xfrm>
            <a:off x="9290126" y="6301910"/>
            <a:ext cx="9455074" cy="26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ts val="5039"/>
              </a:lnSpc>
              <a:spcBef>
                <a:spcPct val="0"/>
              </a:spcBef>
              <a:buFontTx/>
              <a:buChar char="-"/>
            </a:pP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Deacetyl (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CH3CO)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chitin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NaOH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chitosan.</a:t>
            </a:r>
          </a:p>
          <a:p>
            <a:pPr marL="457200" indent="-457200">
              <a:lnSpc>
                <a:spcPts val="5039"/>
              </a:lnSpc>
              <a:spcBef>
                <a:spcPct val="0"/>
              </a:spcBef>
              <a:buFontTx/>
              <a:buChar char="-"/>
            </a:pP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chitin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chitosan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glucosamine. </a:t>
            </a:r>
          </a:p>
        </p:txBody>
      </p:sp>
      <p:grpSp>
        <p:nvGrpSpPr>
          <p:cNvPr id="2" name="Group 2"/>
          <p:cNvGrpSpPr/>
          <p:nvPr/>
        </p:nvGrpSpPr>
        <p:grpSpPr>
          <a:xfrm>
            <a:off x="905373" y="4255736"/>
            <a:ext cx="3742828" cy="354545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  <a:ln w="133350">
              <a:solidFill>
                <a:srgbClr val="03666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837825" y="152898"/>
            <a:ext cx="12112123" cy="874746"/>
            <a:chOff x="0" y="0"/>
            <a:chExt cx="2816164" cy="412993"/>
          </a:xfrm>
        </p:grpSpPr>
        <p:sp>
          <p:nvSpPr>
            <p:cNvPr id="8" name="Freeform 8"/>
            <p:cNvSpPr/>
            <p:nvPr/>
          </p:nvSpPr>
          <p:spPr>
            <a:xfrm>
              <a:off x="203200" y="-331"/>
              <a:ext cx="2409764" cy="413655"/>
            </a:xfrm>
            <a:custGeom>
              <a:avLst/>
              <a:gdLst/>
              <a:ahLst/>
              <a:cxnLst/>
              <a:rect l="l" t="t" r="r" b="b"/>
              <a:pathLst>
                <a:path w="2409764" h="413655">
                  <a:moveTo>
                    <a:pt x="2409764" y="331"/>
                  </a:moveTo>
                  <a:lnTo>
                    <a:pt x="2409764" y="331"/>
                  </a:lnTo>
                  <a:cubicBezTo>
                    <a:pt x="2335769" y="0"/>
                    <a:pt x="2267254" y="39286"/>
                    <a:pt x="2230161" y="103312"/>
                  </a:cubicBezTo>
                  <a:cubicBezTo>
                    <a:pt x="2193068" y="167338"/>
                    <a:pt x="2193068" y="246317"/>
                    <a:pt x="2230161" y="310343"/>
                  </a:cubicBezTo>
                  <a:cubicBezTo>
                    <a:pt x="2267254" y="374369"/>
                    <a:pt x="2335769" y="413655"/>
                    <a:pt x="2409764" y="413324"/>
                  </a:cubicBezTo>
                  <a:lnTo>
                    <a:pt x="0" y="413324"/>
                  </a:lnTo>
                  <a:cubicBezTo>
                    <a:pt x="73994" y="413655"/>
                    <a:pt x="142509" y="374369"/>
                    <a:pt x="179602" y="310343"/>
                  </a:cubicBezTo>
                  <a:cubicBezTo>
                    <a:pt x="216695" y="246317"/>
                    <a:pt x="216695" y="167338"/>
                    <a:pt x="179602" y="103312"/>
                  </a:cubicBezTo>
                  <a:cubicBezTo>
                    <a:pt x="142509" y="39286"/>
                    <a:pt x="73994" y="0"/>
                    <a:pt x="0" y="331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1039785" y="1559949"/>
            <a:ext cx="6922986" cy="686994"/>
            <a:chOff x="0" y="0"/>
            <a:chExt cx="2074536" cy="406400"/>
          </a:xfrm>
        </p:grpSpPr>
        <p:sp>
          <p:nvSpPr>
            <p:cNvPr id="11" name="Freeform 11"/>
            <p:cNvSpPr/>
            <p:nvPr/>
          </p:nvSpPr>
          <p:spPr>
            <a:xfrm>
              <a:off x="203200" y="-326"/>
              <a:ext cx="1668136" cy="407051"/>
            </a:xfrm>
            <a:custGeom>
              <a:avLst/>
              <a:gdLst/>
              <a:ahLst/>
              <a:cxnLst/>
              <a:rect l="l" t="t" r="r" b="b"/>
              <a:pathLst>
                <a:path w="1668136" h="407051">
                  <a:moveTo>
                    <a:pt x="1668136" y="326"/>
                  </a:moveTo>
                  <a:cubicBezTo>
                    <a:pt x="1595323" y="0"/>
                    <a:pt x="1527902" y="38659"/>
                    <a:pt x="1491401" y="101663"/>
                  </a:cubicBezTo>
                  <a:cubicBezTo>
                    <a:pt x="1454900" y="164667"/>
                    <a:pt x="1454900" y="242385"/>
                    <a:pt x="1491401" y="305389"/>
                  </a:cubicBezTo>
                  <a:cubicBezTo>
                    <a:pt x="1527902" y="368393"/>
                    <a:pt x="1595323" y="407052"/>
                    <a:pt x="1668136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C8981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933125" y="1134567"/>
            <a:ext cx="13564675" cy="7599943"/>
            <a:chOff x="-606175" y="-38100"/>
            <a:chExt cx="2657326" cy="444500"/>
          </a:xfrm>
        </p:grpSpPr>
        <p:sp>
          <p:nvSpPr>
            <p:cNvPr id="19" name="Freeform 19"/>
            <p:cNvSpPr/>
            <p:nvPr/>
          </p:nvSpPr>
          <p:spPr>
            <a:xfrm>
              <a:off x="-606175" y="7852"/>
              <a:ext cx="2657326" cy="161779"/>
            </a:xfrm>
            <a:custGeom>
              <a:avLst/>
              <a:gdLst/>
              <a:ahLst/>
              <a:cxnLst/>
              <a:rect l="l" t="t" r="r" b="b"/>
              <a:pathLst>
                <a:path w="1302883" h="407051">
                  <a:moveTo>
                    <a:pt x="1302883" y="326"/>
                  </a:moveTo>
                  <a:cubicBezTo>
                    <a:pt x="1230071" y="0"/>
                    <a:pt x="1162649" y="38659"/>
                    <a:pt x="1126148" y="101663"/>
                  </a:cubicBezTo>
                  <a:cubicBezTo>
                    <a:pt x="1089648" y="164667"/>
                    <a:pt x="1089648" y="242385"/>
                    <a:pt x="1126148" y="305389"/>
                  </a:cubicBezTo>
                  <a:cubicBezTo>
                    <a:pt x="1162649" y="368393"/>
                    <a:pt x="1230071" y="407052"/>
                    <a:pt x="1302883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C8981"/>
            </a:solidFill>
          </p:spPr>
          <p:txBody>
            <a:bodyPr/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1046669" y="-1543050"/>
            <a:ext cx="3086100" cy="308610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13829" y="-1702808"/>
            <a:ext cx="3086100" cy="3086100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6744950" y="9065065"/>
            <a:ext cx="3086100" cy="3086100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16573681" y="8760109"/>
            <a:ext cx="3257369" cy="3257369"/>
            <a:chOff x="0" y="0"/>
            <a:chExt cx="6355080" cy="635508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14485939" y="8890952"/>
            <a:ext cx="3086100" cy="3086100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5"/>
          <p:cNvGrpSpPr>
            <a:grpSpLocks noChangeAspect="1"/>
          </p:cNvGrpSpPr>
          <p:nvPr/>
        </p:nvGrpSpPr>
        <p:grpSpPr>
          <a:xfrm>
            <a:off x="-1046669" y="-1321943"/>
            <a:ext cx="3225389" cy="3225389"/>
            <a:chOff x="0" y="0"/>
            <a:chExt cx="6355080" cy="635508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</p:grpSp>
      <p:sp>
        <p:nvSpPr>
          <p:cNvPr id="37" name="TextBox 37"/>
          <p:cNvSpPr txBox="1"/>
          <p:nvPr/>
        </p:nvSpPr>
        <p:spPr>
          <a:xfrm>
            <a:off x="4408223" y="144720"/>
            <a:ext cx="8851511" cy="7070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chitin </a:t>
            </a:r>
            <a:r>
              <a:rPr lang="en-US" sz="4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glucosamin</a:t>
            </a:r>
            <a:endParaRPr lang="en-US" sz="4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909149" y="1709150"/>
            <a:ext cx="3142566" cy="439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chitin- chitosan</a:t>
            </a:r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5F252770-56C7-BA01-11E0-EBF793B4519C}"/>
              </a:ext>
            </a:extLst>
          </p:cNvPr>
          <p:cNvSpPr/>
          <p:nvPr/>
        </p:nvSpPr>
        <p:spPr>
          <a:xfrm rot="3376292">
            <a:off x="961393" y="5103650"/>
            <a:ext cx="3061156" cy="1321783"/>
          </a:xfrm>
          <a:custGeom>
            <a:avLst/>
            <a:gdLst/>
            <a:ahLst/>
            <a:cxnLst/>
            <a:rect l="l" t="t" r="r" b="b"/>
            <a:pathLst>
              <a:path w="14533510" h="8229600">
                <a:moveTo>
                  <a:pt x="0" y="0"/>
                </a:moveTo>
                <a:lnTo>
                  <a:pt x="14533510" y="0"/>
                </a:lnTo>
                <a:lnTo>
                  <a:pt x="14533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026" name="Picture 2" descr="Chitin Và Chitosan Là Gì? Chúng Khác Biệt Nhau Ra Sao?">
            <a:extLst>
              <a:ext uri="{FF2B5EF4-FFF2-40B4-BE49-F238E27FC236}">
                <a16:creationId xmlns:a16="http://schemas.microsoft.com/office/drawing/2014/main" id="{71F7442E-BC06-F702-B0BE-F497EFA8B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728" y="1410437"/>
            <a:ext cx="3982786" cy="359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itin Và Chitosan Là Gì? Chúng Khác Biệt Nhau Ra Sao?">
            <a:extLst>
              <a:ext uri="{FF2B5EF4-FFF2-40B4-BE49-F238E27FC236}">
                <a16:creationId xmlns:a16="http://schemas.microsoft.com/office/drawing/2014/main" id="{D1E813F5-7DC6-A2F6-49D6-BFFEE6BF0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728" y="5868537"/>
            <a:ext cx="4030518" cy="376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A7E51CD5-031A-9D0A-54F8-1E0CB03CD9DE}"/>
              </a:ext>
            </a:extLst>
          </p:cNvPr>
          <p:cNvSpPr txBox="1"/>
          <p:nvPr/>
        </p:nvSpPr>
        <p:spPr>
          <a:xfrm>
            <a:off x="8980246" y="2027272"/>
            <a:ext cx="9764954" cy="26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ts val="5039"/>
              </a:lnSpc>
              <a:spcBef>
                <a:spcPct val="0"/>
              </a:spcBef>
              <a:buFontTx/>
              <a:buChar char="-"/>
            </a:pP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Chitin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polysaccharide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ts val="5039"/>
              </a:lnSpc>
              <a:spcBef>
                <a:spcPct val="0"/>
              </a:spcBef>
              <a:buFontTx/>
              <a:buChar char="-"/>
            </a:pP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sò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4030354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2094" y="5481220"/>
            <a:ext cx="2405234" cy="235289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  <a:ln w="133350">
              <a:solidFill>
                <a:srgbClr val="03666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308658" y="663034"/>
            <a:ext cx="12804465" cy="874746"/>
            <a:chOff x="0" y="0"/>
            <a:chExt cx="2816164" cy="412993"/>
          </a:xfrm>
        </p:grpSpPr>
        <p:sp>
          <p:nvSpPr>
            <p:cNvPr id="8" name="Freeform 8"/>
            <p:cNvSpPr/>
            <p:nvPr/>
          </p:nvSpPr>
          <p:spPr>
            <a:xfrm>
              <a:off x="203200" y="-331"/>
              <a:ext cx="2409764" cy="413655"/>
            </a:xfrm>
            <a:custGeom>
              <a:avLst/>
              <a:gdLst/>
              <a:ahLst/>
              <a:cxnLst/>
              <a:rect l="l" t="t" r="r" b="b"/>
              <a:pathLst>
                <a:path w="2409764" h="413655">
                  <a:moveTo>
                    <a:pt x="2409764" y="331"/>
                  </a:moveTo>
                  <a:lnTo>
                    <a:pt x="2409764" y="331"/>
                  </a:lnTo>
                  <a:cubicBezTo>
                    <a:pt x="2335769" y="0"/>
                    <a:pt x="2267254" y="39286"/>
                    <a:pt x="2230161" y="103312"/>
                  </a:cubicBezTo>
                  <a:cubicBezTo>
                    <a:pt x="2193068" y="167338"/>
                    <a:pt x="2193068" y="246317"/>
                    <a:pt x="2230161" y="310343"/>
                  </a:cubicBezTo>
                  <a:cubicBezTo>
                    <a:pt x="2267254" y="374369"/>
                    <a:pt x="2335769" y="413655"/>
                    <a:pt x="2409764" y="413324"/>
                  </a:cubicBezTo>
                  <a:lnTo>
                    <a:pt x="0" y="413324"/>
                  </a:lnTo>
                  <a:cubicBezTo>
                    <a:pt x="73994" y="413655"/>
                    <a:pt x="142509" y="374369"/>
                    <a:pt x="179602" y="310343"/>
                  </a:cubicBezTo>
                  <a:cubicBezTo>
                    <a:pt x="216695" y="246317"/>
                    <a:pt x="216695" y="167338"/>
                    <a:pt x="179602" y="103312"/>
                  </a:cubicBezTo>
                  <a:cubicBezTo>
                    <a:pt x="142509" y="39286"/>
                    <a:pt x="73994" y="0"/>
                    <a:pt x="0" y="331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1039786" y="2639762"/>
            <a:ext cx="8888385" cy="686994"/>
            <a:chOff x="0" y="0"/>
            <a:chExt cx="2074536" cy="406400"/>
          </a:xfrm>
        </p:grpSpPr>
        <p:sp>
          <p:nvSpPr>
            <p:cNvPr id="11" name="Freeform 11"/>
            <p:cNvSpPr/>
            <p:nvPr/>
          </p:nvSpPr>
          <p:spPr>
            <a:xfrm>
              <a:off x="203200" y="-326"/>
              <a:ext cx="1668136" cy="407051"/>
            </a:xfrm>
            <a:custGeom>
              <a:avLst/>
              <a:gdLst/>
              <a:ahLst/>
              <a:cxnLst/>
              <a:rect l="l" t="t" r="r" b="b"/>
              <a:pathLst>
                <a:path w="1668136" h="407051">
                  <a:moveTo>
                    <a:pt x="1668136" y="326"/>
                  </a:moveTo>
                  <a:cubicBezTo>
                    <a:pt x="1595323" y="0"/>
                    <a:pt x="1527902" y="38659"/>
                    <a:pt x="1491401" y="101663"/>
                  </a:cubicBezTo>
                  <a:cubicBezTo>
                    <a:pt x="1454900" y="164667"/>
                    <a:pt x="1454900" y="242385"/>
                    <a:pt x="1491401" y="305389"/>
                  </a:cubicBezTo>
                  <a:cubicBezTo>
                    <a:pt x="1527902" y="368393"/>
                    <a:pt x="1595323" y="407052"/>
                    <a:pt x="1668136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C8981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930464" y="-626823"/>
            <a:ext cx="3086100" cy="308610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01442" y="-1055916"/>
            <a:ext cx="3086100" cy="3086100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6744950" y="9065065"/>
            <a:ext cx="3086100" cy="3086100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16573681" y="8760109"/>
            <a:ext cx="3257369" cy="3257369"/>
            <a:chOff x="0" y="0"/>
            <a:chExt cx="6355080" cy="635508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14485939" y="8890952"/>
            <a:ext cx="3086100" cy="3086100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5"/>
          <p:cNvGrpSpPr>
            <a:grpSpLocks noChangeAspect="1"/>
          </p:cNvGrpSpPr>
          <p:nvPr/>
        </p:nvGrpSpPr>
        <p:grpSpPr>
          <a:xfrm>
            <a:off x="-1112707" y="-494466"/>
            <a:ext cx="3225389" cy="3225389"/>
            <a:chOff x="0" y="0"/>
            <a:chExt cx="6355080" cy="635508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</p:grpSp>
      <p:sp>
        <p:nvSpPr>
          <p:cNvPr id="37" name="TextBox 37"/>
          <p:cNvSpPr txBox="1"/>
          <p:nvPr/>
        </p:nvSpPr>
        <p:spPr>
          <a:xfrm>
            <a:off x="9079954" y="713393"/>
            <a:ext cx="9212840" cy="7070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chitin </a:t>
            </a:r>
            <a:r>
              <a:rPr lang="en-US" sz="4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glucosamine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09149" y="2788963"/>
            <a:ext cx="4974052" cy="466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chitin</a:t>
            </a:r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5F252770-56C7-BA01-11E0-EBF793B4519C}"/>
              </a:ext>
            </a:extLst>
          </p:cNvPr>
          <p:cNvSpPr/>
          <p:nvPr/>
        </p:nvSpPr>
        <p:spPr>
          <a:xfrm rot="3376292">
            <a:off x="12605" y="5818158"/>
            <a:ext cx="2352773" cy="1321783"/>
          </a:xfrm>
          <a:custGeom>
            <a:avLst/>
            <a:gdLst/>
            <a:ahLst/>
            <a:cxnLst/>
            <a:rect l="l" t="t" r="r" b="b"/>
            <a:pathLst>
              <a:path w="14533510" h="8229600">
                <a:moveTo>
                  <a:pt x="0" y="0"/>
                </a:moveTo>
                <a:lnTo>
                  <a:pt x="14533510" y="0"/>
                </a:lnTo>
                <a:lnTo>
                  <a:pt x="14533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AFC09BCF-D011-9DC8-992D-0B1B36AEC861}"/>
              </a:ext>
            </a:extLst>
          </p:cNvPr>
          <p:cNvSpPr/>
          <p:nvPr/>
        </p:nvSpPr>
        <p:spPr>
          <a:xfrm>
            <a:off x="3688345" y="4391999"/>
            <a:ext cx="1439755" cy="68809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Chitin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F0AEB65-34CE-B0EA-B237-30041307BF00}"/>
              </a:ext>
            </a:extLst>
          </p:cNvPr>
          <p:cNvSpPr/>
          <p:nvPr/>
        </p:nvSpPr>
        <p:spPr>
          <a:xfrm>
            <a:off x="3593042" y="8061126"/>
            <a:ext cx="1439755" cy="68809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Chitin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E59A85B2-87E9-199A-E901-58DA3FF435F6}"/>
              </a:ext>
            </a:extLst>
          </p:cNvPr>
          <p:cNvSpPr/>
          <p:nvPr/>
        </p:nvSpPr>
        <p:spPr>
          <a:xfrm>
            <a:off x="7488767" y="4391999"/>
            <a:ext cx="2341033" cy="688094"/>
          </a:xfrm>
          <a:prstGeom prst="roundRect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Chitosan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FD1E5069-F78B-ADD3-A068-294B44911125}"/>
              </a:ext>
            </a:extLst>
          </p:cNvPr>
          <p:cNvSpPr/>
          <p:nvPr/>
        </p:nvSpPr>
        <p:spPr>
          <a:xfrm>
            <a:off x="7308658" y="8061126"/>
            <a:ext cx="2749742" cy="688094"/>
          </a:xfrm>
          <a:prstGeom prst="roundRect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Glucosamine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8E5D7C47-0C88-D9F1-33C5-806DCBDF3115}"/>
              </a:ext>
            </a:extLst>
          </p:cNvPr>
          <p:cNvSpPr/>
          <p:nvPr/>
        </p:nvSpPr>
        <p:spPr>
          <a:xfrm>
            <a:off x="12573000" y="4391999"/>
            <a:ext cx="5257800" cy="688094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Glucosamine hydrochloride.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3AEFA50-814D-786F-F41A-448F22B32519}"/>
              </a:ext>
            </a:extLst>
          </p:cNvPr>
          <p:cNvSpPr/>
          <p:nvPr/>
        </p:nvSpPr>
        <p:spPr>
          <a:xfrm>
            <a:off x="12573000" y="8061126"/>
            <a:ext cx="5257800" cy="688094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Glucosamine hydrochloride.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5CE4230-8835-40B0-82F7-84BB880A7297}"/>
              </a:ext>
            </a:extLst>
          </p:cNvPr>
          <p:cNvCxnSpPr>
            <a:cxnSpLocks/>
            <a:endCxn id="57" idx="1"/>
          </p:cNvCxnSpPr>
          <p:nvPr/>
        </p:nvCxnSpPr>
        <p:spPr>
          <a:xfrm>
            <a:off x="5128100" y="4736046"/>
            <a:ext cx="236066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3E7035F-6D69-863B-A926-8715D633F7E0}"/>
              </a:ext>
            </a:extLst>
          </p:cNvPr>
          <p:cNvCxnSpPr>
            <a:cxnSpLocks/>
            <a:stCxn id="56" idx="3"/>
            <a:endCxn id="58" idx="1"/>
          </p:cNvCxnSpPr>
          <p:nvPr/>
        </p:nvCxnSpPr>
        <p:spPr>
          <a:xfrm>
            <a:off x="5032797" y="8405173"/>
            <a:ext cx="227586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27" name="Straight Arrow Connector 1026">
            <a:extLst>
              <a:ext uri="{FF2B5EF4-FFF2-40B4-BE49-F238E27FC236}">
                <a16:creationId xmlns:a16="http://schemas.microsoft.com/office/drawing/2014/main" id="{3401A275-8132-B93D-81D4-0ADA9F684A54}"/>
              </a:ext>
            </a:extLst>
          </p:cNvPr>
          <p:cNvCxnSpPr>
            <a:cxnSpLocks/>
            <a:stCxn id="57" idx="3"/>
            <a:endCxn id="59" idx="1"/>
          </p:cNvCxnSpPr>
          <p:nvPr/>
        </p:nvCxnSpPr>
        <p:spPr>
          <a:xfrm>
            <a:off x="9829800" y="4736046"/>
            <a:ext cx="27432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32" name="Straight Arrow Connector 1031">
            <a:extLst>
              <a:ext uri="{FF2B5EF4-FFF2-40B4-BE49-F238E27FC236}">
                <a16:creationId xmlns:a16="http://schemas.microsoft.com/office/drawing/2014/main" id="{C7341FCB-20B3-46BE-AEBC-096A15C7C2D7}"/>
              </a:ext>
            </a:extLst>
          </p:cNvPr>
          <p:cNvCxnSpPr>
            <a:cxnSpLocks/>
          </p:cNvCxnSpPr>
          <p:nvPr/>
        </p:nvCxnSpPr>
        <p:spPr>
          <a:xfrm>
            <a:off x="10058400" y="8433113"/>
            <a:ext cx="25146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37" name="TextBox 1036">
            <a:extLst>
              <a:ext uri="{FF2B5EF4-FFF2-40B4-BE49-F238E27FC236}">
                <a16:creationId xmlns:a16="http://schemas.microsoft.com/office/drawing/2014/main" id="{036446FE-9E0C-54FC-4515-F90F5E7158F5}"/>
              </a:ext>
            </a:extLst>
          </p:cNvPr>
          <p:cNvSpPr txBox="1"/>
          <p:nvPr/>
        </p:nvSpPr>
        <p:spPr>
          <a:xfrm>
            <a:off x="5416669" y="4242113"/>
            <a:ext cx="14269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NaOH 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038" name="TextBox 1037">
            <a:extLst>
              <a:ext uri="{FF2B5EF4-FFF2-40B4-BE49-F238E27FC236}">
                <a16:creationId xmlns:a16="http://schemas.microsoft.com/office/drawing/2014/main" id="{2B857DFB-097E-98B6-8344-6445B3EA4844}"/>
              </a:ext>
            </a:extLst>
          </p:cNvPr>
          <p:cNvSpPr txBox="1"/>
          <p:nvPr/>
        </p:nvSpPr>
        <p:spPr>
          <a:xfrm>
            <a:off x="10701670" y="4231695"/>
            <a:ext cx="10166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HCl 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039" name="TextBox 1038">
            <a:extLst>
              <a:ext uri="{FF2B5EF4-FFF2-40B4-BE49-F238E27FC236}">
                <a16:creationId xmlns:a16="http://schemas.microsoft.com/office/drawing/2014/main" id="{2368A054-9231-A943-6558-C9B77E238F1C}"/>
              </a:ext>
            </a:extLst>
          </p:cNvPr>
          <p:cNvSpPr txBox="1"/>
          <p:nvPr/>
        </p:nvSpPr>
        <p:spPr>
          <a:xfrm>
            <a:off x="5538121" y="7889295"/>
            <a:ext cx="10166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HCl 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040" name="TextBox 1039">
            <a:extLst>
              <a:ext uri="{FF2B5EF4-FFF2-40B4-BE49-F238E27FC236}">
                <a16:creationId xmlns:a16="http://schemas.microsoft.com/office/drawing/2014/main" id="{14A0F46D-AFC1-C1B8-378B-DF4E592BF583}"/>
              </a:ext>
            </a:extLst>
          </p:cNvPr>
          <p:cNvSpPr txBox="1"/>
          <p:nvPr/>
        </p:nvSpPr>
        <p:spPr>
          <a:xfrm>
            <a:off x="10822572" y="7926410"/>
            <a:ext cx="10166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HCl </a:t>
            </a:r>
          </a:p>
        </p:txBody>
      </p:sp>
      <p:cxnSp>
        <p:nvCxnSpPr>
          <p:cNvPr id="1041" name="Straight Arrow Connector 1040">
            <a:extLst>
              <a:ext uri="{FF2B5EF4-FFF2-40B4-BE49-F238E27FC236}">
                <a16:creationId xmlns:a16="http://schemas.microsoft.com/office/drawing/2014/main" id="{D12C7E4B-3DFA-580A-1E1D-5DED7E55FE4D}"/>
              </a:ext>
            </a:extLst>
          </p:cNvPr>
          <p:cNvCxnSpPr>
            <a:cxnSpLocks/>
            <a:endCxn id="55" idx="1"/>
          </p:cNvCxnSpPr>
          <p:nvPr/>
        </p:nvCxnSpPr>
        <p:spPr>
          <a:xfrm flipV="1">
            <a:off x="1750109" y="4736046"/>
            <a:ext cx="1938236" cy="18882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44" name="Straight Arrow Connector 1043">
            <a:extLst>
              <a:ext uri="{FF2B5EF4-FFF2-40B4-BE49-F238E27FC236}">
                <a16:creationId xmlns:a16="http://schemas.microsoft.com/office/drawing/2014/main" id="{5DF1D234-1754-448F-B189-9FF6161708FD}"/>
              </a:ext>
            </a:extLst>
          </p:cNvPr>
          <p:cNvCxnSpPr>
            <a:cxnSpLocks/>
            <a:endCxn id="56" idx="1"/>
          </p:cNvCxnSpPr>
          <p:nvPr/>
        </p:nvCxnSpPr>
        <p:spPr>
          <a:xfrm>
            <a:off x="1888946" y="7195358"/>
            <a:ext cx="1704096" cy="12098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49" name="Thought Bubble: Cloud 1048">
            <a:extLst>
              <a:ext uri="{FF2B5EF4-FFF2-40B4-BE49-F238E27FC236}">
                <a16:creationId xmlns:a16="http://schemas.microsoft.com/office/drawing/2014/main" id="{E03E1593-AA08-DB8E-4703-8682D00BEB32}"/>
              </a:ext>
            </a:extLst>
          </p:cNvPr>
          <p:cNvSpPr/>
          <p:nvPr/>
        </p:nvSpPr>
        <p:spPr>
          <a:xfrm>
            <a:off x="1105005" y="3224660"/>
            <a:ext cx="2158646" cy="2366852"/>
          </a:xfrm>
          <a:prstGeom prst="cloudCallout">
            <a:avLst>
              <a:gd name="adj1" fmla="val -43655"/>
              <a:gd name="adj2" fmla="val 7597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VỎ CỦA TÔM CÓ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CHITIN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50" name="Freeform 2">
            <a:extLst>
              <a:ext uri="{FF2B5EF4-FFF2-40B4-BE49-F238E27FC236}">
                <a16:creationId xmlns:a16="http://schemas.microsoft.com/office/drawing/2014/main" id="{840998B4-5708-A7A8-3F1C-0683900ABF62}"/>
              </a:ext>
            </a:extLst>
          </p:cNvPr>
          <p:cNvSpPr/>
          <p:nvPr/>
        </p:nvSpPr>
        <p:spPr>
          <a:xfrm>
            <a:off x="6227355" y="-391884"/>
            <a:ext cx="3125230" cy="3820884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1037" grpId="0"/>
      <p:bldP spid="1038" grpId="0"/>
      <p:bldP spid="1039" grpId="0"/>
      <p:bldP spid="1040" grpId="0"/>
      <p:bldP spid="10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3"/>
          <p:cNvGrpSpPr/>
          <p:nvPr/>
        </p:nvGrpSpPr>
        <p:grpSpPr>
          <a:xfrm>
            <a:off x="-1981200" y="8539278"/>
            <a:ext cx="3086100" cy="308610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410356" y="9426077"/>
            <a:ext cx="2259501" cy="2259501"/>
            <a:chOff x="0" y="0"/>
            <a:chExt cx="6355080" cy="635508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6159528" y="-2033611"/>
            <a:ext cx="3086100" cy="3086100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15443076" y="-1525226"/>
            <a:ext cx="2259501" cy="2259501"/>
            <a:chOff x="0" y="0"/>
            <a:chExt cx="6355080" cy="635508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sp>
        <p:nvSpPr>
          <p:cNvPr id="33" name="TextBox 46">
            <a:extLst>
              <a:ext uri="{FF2B5EF4-FFF2-40B4-BE49-F238E27FC236}">
                <a16:creationId xmlns:a16="http://schemas.microsoft.com/office/drawing/2014/main" id="{E7247AE5-72B9-F970-E555-F6FD1F4E8367}"/>
              </a:ext>
            </a:extLst>
          </p:cNvPr>
          <p:cNvSpPr txBox="1"/>
          <p:nvPr/>
        </p:nvSpPr>
        <p:spPr>
          <a:xfrm>
            <a:off x="3889212" y="38236"/>
            <a:ext cx="10300135" cy="990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EB8E062-240A-8A28-091C-01B92462E361}"/>
                  </a:ext>
                </a:extLst>
              </p:cNvPr>
              <p:cNvSpPr txBox="1"/>
              <p:nvPr/>
            </p:nvSpPr>
            <p:spPr>
              <a:xfrm>
                <a:off x="632144" y="978754"/>
                <a:ext cx="16963025" cy="9744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FF"/>
                  </a:buClr>
                </a:pPr>
                <a:r>
                  <a:rPr lang="nl-NL" sz="28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Câu 1: </a:t>
                </a:r>
                <a:r>
                  <a:rPr lang="nl-NL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Công thức hóa học của glucosamine là 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0" marR="0" indent="179705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79705" algn="l"/>
                    <a:tab pos="1800225" algn="l"/>
                    <a:tab pos="3420110" algn="l"/>
                    <a:tab pos="5039995" algn="l"/>
                  </a:tabLst>
                </a:pPr>
                <a:r>
                  <a:rPr lang="it-IT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A.</a:t>
                </a:r>
                <a:r>
                  <a:rPr lang="it-IT" sz="2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it-IT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</a:t>
                </a:r>
                <a:r>
                  <a:rPr lang="it-IT" sz="28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6</a:t>
                </a:r>
                <a:r>
                  <a:rPr lang="it-IT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</a:t>
                </a:r>
                <a:r>
                  <a:rPr lang="it-IT" sz="28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12</a:t>
                </a:r>
                <a:r>
                  <a:rPr lang="it-IT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O</a:t>
                </a:r>
                <a:r>
                  <a:rPr lang="it-IT" sz="28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6</a:t>
                </a:r>
                <a:r>
                  <a:rPr lang="it-IT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r>
                  <a:rPr lang="it-IT" sz="2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	</a:t>
                </a:r>
                <a:r>
                  <a:rPr lang="it-IT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B.</a:t>
                </a:r>
                <a:r>
                  <a:rPr lang="it-IT" sz="2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it-IT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</a:t>
                </a:r>
                <a:r>
                  <a:rPr lang="it-IT" sz="28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6</a:t>
                </a:r>
                <a:r>
                  <a:rPr lang="it-IT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</a:t>
                </a:r>
                <a:r>
                  <a:rPr lang="it-IT" sz="28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13</a:t>
                </a:r>
                <a:r>
                  <a:rPr lang="it-IT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NO</a:t>
                </a:r>
                <a:r>
                  <a:rPr lang="it-IT" sz="28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5</a:t>
                </a:r>
                <a:r>
                  <a:rPr lang="it-IT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		</a:t>
                </a:r>
                <a:r>
                  <a:rPr lang="it-IT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C.</a:t>
                </a:r>
                <a:r>
                  <a:rPr lang="it-IT" sz="2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it-IT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</a:t>
                </a:r>
                <a:r>
                  <a:rPr lang="it-IT" sz="28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6</a:t>
                </a:r>
                <a:r>
                  <a:rPr lang="it-IT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</a:t>
                </a:r>
                <a:r>
                  <a:rPr lang="it-IT" sz="28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13</a:t>
                </a:r>
                <a:r>
                  <a:rPr lang="it-IT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NO</a:t>
                </a:r>
                <a:r>
                  <a:rPr lang="it-IT" sz="28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5</a:t>
                </a:r>
                <a:r>
                  <a:rPr lang="it-IT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.HCl.		</a:t>
                </a:r>
                <a:r>
                  <a:rPr lang="it-IT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D.</a:t>
                </a:r>
                <a:r>
                  <a:rPr lang="it-IT" sz="2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it-IT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</a:t>
                </a:r>
                <a:r>
                  <a:rPr lang="it-IT" sz="28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6</a:t>
                </a:r>
                <a:r>
                  <a:rPr lang="it-IT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</a:t>
                </a:r>
                <a:r>
                  <a:rPr lang="it-IT" sz="28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10</a:t>
                </a:r>
                <a:r>
                  <a:rPr lang="it-IT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O</a:t>
                </a:r>
                <a:r>
                  <a:rPr lang="it-IT" sz="28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5</a:t>
                </a:r>
                <a:r>
                  <a:rPr lang="it-IT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R="0" lvl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FF"/>
                  </a:buClr>
                </a:pPr>
                <a:r>
                  <a:rPr lang="nl-NL" sz="28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Câu 2: </a:t>
                </a:r>
                <a:r>
                  <a:rPr lang="nl-NL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Glucosamine là hợp chất thu được khi thay thế nhóm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nl-NL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OH bằng nhóm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</a:t>
                </a:r>
                <a:r>
                  <a:rPr lang="en-US" sz="28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nl-NL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trong glucose tại vị trí nguyên tử cacbon số 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</a:t>
                </a:r>
                <a:r>
                  <a:rPr lang="it-IT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A.</a:t>
                </a:r>
                <a:r>
                  <a:rPr lang="it-IT" sz="2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it-IT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2.		</a:t>
                </a:r>
                <a:r>
                  <a:rPr lang="it-IT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B.</a:t>
                </a:r>
                <a:r>
                  <a:rPr lang="it-IT" sz="2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it-IT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3.			</a:t>
                </a:r>
                <a:r>
                  <a:rPr lang="it-IT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C.</a:t>
                </a:r>
                <a:r>
                  <a:rPr lang="it-IT" sz="2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it-IT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4.				</a:t>
                </a:r>
                <a:r>
                  <a:rPr lang="it-IT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D.</a:t>
                </a:r>
                <a:r>
                  <a:rPr lang="it-IT" sz="2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it-IT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5.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R="0" lvl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FF"/>
                  </a:buClr>
                </a:pPr>
                <a:r>
                  <a:rPr lang="nl-NL" sz="28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Câu 3: </a:t>
                </a:r>
                <a:r>
                  <a:rPr lang="nl-NL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Glucosamine hydrochloride là chất 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0" marR="0" indent="179705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79705" algn="l"/>
                    <a:tab pos="1800225" algn="l"/>
                    <a:tab pos="3420110" algn="l"/>
                    <a:tab pos="5039995" algn="l"/>
                  </a:tabLst>
                </a:pPr>
                <a:r>
                  <a:rPr lang="it-IT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A.</a:t>
                </a:r>
                <a:r>
                  <a:rPr lang="it-IT" sz="2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it-IT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không tan trong nước.				</a:t>
                </a:r>
                <a:r>
                  <a:rPr lang="it-IT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B.</a:t>
                </a:r>
                <a:r>
                  <a:rPr lang="it-IT" sz="2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it-IT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tan nhiều trong dung môi hữu cơ.</a:t>
                </a:r>
                <a:r>
                  <a:rPr lang="it-IT" sz="2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0" marR="0" indent="179705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79705" algn="l"/>
                    <a:tab pos="1800225" algn="l"/>
                    <a:tab pos="3420110" algn="l"/>
                    <a:tab pos="5039995" algn="l"/>
                  </a:tabLst>
                </a:pPr>
                <a:r>
                  <a:rPr lang="it-IT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C.</a:t>
                </a:r>
                <a:r>
                  <a:rPr lang="it-IT" sz="2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it-IT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lỏng không màu, vị ngọt, mùi thơm.</a:t>
                </a:r>
                <a:r>
                  <a:rPr lang="it-IT" sz="2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		</a:t>
                </a:r>
                <a:r>
                  <a:rPr lang="it-IT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D.</a:t>
                </a:r>
                <a:r>
                  <a:rPr lang="it-IT" sz="2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it-IT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rắn dạng tinh thể màu trắng, không mùi, vị hơi ngọt.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R="0" lvl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FF"/>
                  </a:buClr>
                </a:pPr>
                <a:r>
                  <a:rPr lang="nl-NL" sz="28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Câu 4: </a:t>
                </a:r>
                <a:r>
                  <a:rPr lang="nl-NL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Glucosamine có vai trò quan trọng trong việc 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0" marR="0" indent="179705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79705" algn="l"/>
                    <a:tab pos="1800225" algn="l"/>
                    <a:tab pos="3420110" algn="l"/>
                    <a:tab pos="5039995" algn="l"/>
                  </a:tabLst>
                </a:pPr>
                <a:r>
                  <a:rPr lang="it-IT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A.</a:t>
                </a:r>
                <a:r>
                  <a:rPr lang="it-IT" sz="2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it-IT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ngăn ngừa bệnh cao huyết áp.</a:t>
                </a:r>
                <a:r>
                  <a:rPr lang="it-IT" sz="2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				</a:t>
                </a:r>
                <a:r>
                  <a:rPr lang="it-IT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B.</a:t>
                </a:r>
                <a:r>
                  <a:rPr lang="it-IT" sz="2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it-IT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ngăn ngừa thoái hóa khớp, hỗ trợ điều trị đau xương khớp. 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0" marR="0" indent="179705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79705" algn="l"/>
                    <a:tab pos="1800225" algn="l"/>
                    <a:tab pos="3420110" algn="l"/>
                    <a:tab pos="5039995" algn="l"/>
                  </a:tabLst>
                </a:pPr>
                <a:r>
                  <a:rPr lang="it-IT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C.</a:t>
                </a:r>
                <a:r>
                  <a:rPr lang="it-IT" sz="2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it-IT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điều trị bệnh tiểu đường.				</a:t>
                </a:r>
                <a:r>
                  <a:rPr lang="it-IT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D.</a:t>
                </a:r>
                <a:r>
                  <a:rPr lang="it-IT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điều trị đau dạ dày.</a:t>
                </a:r>
                <a:r>
                  <a:rPr lang="it-IT" sz="2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R="0" lvl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FF"/>
                  </a:buClr>
                </a:pPr>
                <a:r>
                  <a:rPr lang="nl-NL" sz="28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Câu 5: </a:t>
                </a:r>
                <a:r>
                  <a:rPr lang="it-IT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Trong tự nhiên, </a:t>
                </a:r>
                <a:r>
                  <a:rPr lang="nl-NL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chitin là một polysaccharide thiên nhiên tồn tại  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0" marR="0" indent="179705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79705" algn="l"/>
                    <a:tab pos="1800225" algn="l"/>
                    <a:tab pos="3420110" algn="l"/>
                    <a:tab pos="5039995" algn="l"/>
                  </a:tabLst>
                </a:pPr>
                <a:r>
                  <a:rPr lang="it-IT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A.</a:t>
                </a:r>
                <a:r>
                  <a:rPr lang="it-IT" sz="2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it-IT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ở cả động vật và thực vật và là thành phần chính của các loài động vật giáp xác như tôm, cua, sò...</a:t>
                </a:r>
                <a:r>
                  <a:rPr lang="it-IT" sz="2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0" marR="0" indent="179705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79705" algn="l"/>
                    <a:tab pos="1800225" algn="l"/>
                    <a:tab pos="3420110" algn="l"/>
                    <a:tab pos="5039995" algn="l"/>
                  </a:tabLst>
                </a:pPr>
                <a:r>
                  <a:rPr lang="it-IT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B. </a:t>
                </a:r>
                <a:r>
                  <a:rPr lang="it-IT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chỉ</a:t>
                </a:r>
                <a:r>
                  <a:rPr lang="it-IT" sz="2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it-IT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ở các loài động vật giáp xác như tôm, cua, sò...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0" marR="0" indent="179705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79705" algn="l"/>
                    <a:tab pos="1800225" algn="l"/>
                    <a:tab pos="3420110" algn="l"/>
                    <a:tab pos="5039995" algn="l"/>
                  </a:tabLst>
                </a:pPr>
                <a:r>
                  <a:rPr lang="it-IT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C.</a:t>
                </a:r>
                <a:r>
                  <a:rPr lang="it-IT" sz="2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it-IT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phần lớn thực vật và là thành phần chính của các loại thực vật có màu đỏ. 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0" marR="0" indent="179705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79705" algn="l"/>
                    <a:tab pos="1800225" algn="l"/>
                    <a:tab pos="3420110" algn="l"/>
                    <a:tab pos="5039995" algn="l"/>
                  </a:tabLst>
                </a:pPr>
                <a:r>
                  <a:rPr lang="it-IT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D.</a:t>
                </a:r>
                <a:r>
                  <a:rPr lang="it-IT" sz="2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it-IT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rất ít ở cả động vật và thực vật. </a:t>
                </a:r>
              </a:p>
              <a:p>
                <a:pPr lvl="0"/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6: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Thủy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chitin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môi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NaOH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pt-BR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 </a:t>
                </a:r>
                <a:r>
                  <a:rPr lang="pt-B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glucosamine.</a:t>
                </a:r>
                <a:r>
                  <a:rPr lang="nl-NL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B. </a:t>
                </a:r>
                <a:r>
                  <a:rPr lang="nl-NL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chitosan.</a:t>
                </a:r>
                <a:r>
                  <a:rPr lang="nl-NL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C.</a:t>
                </a:r>
                <a:r>
                  <a:rPr lang="nl-NL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t-B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glucosamine hydrochloride.</a:t>
                </a:r>
                <a:r>
                  <a:rPr lang="nl-NL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D. </a:t>
                </a:r>
                <a:r>
                  <a:rPr lang="nl-NL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acetyl</a:t>
                </a:r>
                <a:r>
                  <a:rPr lang="nl-NL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t-B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glucosamine</a:t>
                </a:r>
                <a:r>
                  <a:rPr lang="nl-NL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nl-NL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indent="179705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79705" algn="l"/>
                    <a:tab pos="1800225" algn="l"/>
                    <a:tab pos="3420110" algn="l"/>
                    <a:tab pos="5039995" algn="l"/>
                  </a:tabLst>
                </a:pP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>
                  <a:lnSpc>
                    <a:spcPct val="120000"/>
                  </a:lnSpc>
                </a:pPr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EB8E062-240A-8A28-091C-01B92462E3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144" y="978754"/>
                <a:ext cx="16963025" cy="9744206"/>
              </a:xfrm>
              <a:prstGeom prst="rect">
                <a:avLst/>
              </a:prstGeom>
              <a:blipFill>
                <a:blip r:embed="rId3"/>
                <a:stretch>
                  <a:fillRect l="-755" t="-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94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633</Words>
  <Application>Microsoft Office PowerPoint</Application>
  <PresentationFormat>Tùy chỉnh</PresentationFormat>
  <Paragraphs>119</Paragraphs>
  <Slides>15</Slides>
  <Notes>3</Notes>
  <HiddenSlides>0</HiddenSlides>
  <MMClips>1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16" baseType="lpstr"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Ngai Mai</cp:lastModifiedBy>
  <cp:revision>10</cp:revision>
  <dcterms:created xsi:type="dcterms:W3CDTF">2006-08-16T00:00:00Z</dcterms:created>
  <dcterms:modified xsi:type="dcterms:W3CDTF">2024-06-12T17:17:57Z</dcterms:modified>
  <dc:identifier>DAFnjPeE6lE</dc:identifier>
</cp:coreProperties>
</file>