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322" r:id="rId2"/>
    <p:sldId id="258" r:id="rId3"/>
    <p:sldId id="272" r:id="rId4"/>
    <p:sldId id="273" r:id="rId5"/>
    <p:sldId id="274" r:id="rId6"/>
    <p:sldId id="317" r:id="rId7"/>
    <p:sldId id="257" r:id="rId8"/>
    <p:sldId id="324" r:id="rId9"/>
    <p:sldId id="279" r:id="rId10"/>
    <p:sldId id="286" r:id="rId11"/>
    <p:sldId id="318" r:id="rId12"/>
    <p:sldId id="282" r:id="rId13"/>
    <p:sldId id="277" r:id="rId14"/>
    <p:sldId id="278" r:id="rId15"/>
    <p:sldId id="285" r:id="rId16"/>
    <p:sldId id="319" r:id="rId17"/>
    <p:sldId id="275" r:id="rId18"/>
    <p:sldId id="320" r:id="rId19"/>
    <p:sldId id="321" r:id="rId20"/>
    <p:sldId id="325" r:id="rId21"/>
    <p:sldId id="271" r:id="rId22"/>
  </p:sldIdLst>
  <p:sldSz cx="18288000" cy="10287000"/>
  <p:notesSz cx="6858000" cy="9144000"/>
  <p:embeddedFontLst>
    <p:embeddedFont>
      <p:font typeface=".VnRevueH" panose="020B7200000000000000" pitchFamily="34" charset="0"/>
      <p:regular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Cambria Math" panose="02040503050406030204" pitchFamily="18"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9A9E"/>
    <a:srgbClr val="284353"/>
    <a:srgbClr val="FCF4E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0" d="100"/>
          <a:sy n="50" d="100"/>
        </p:scale>
        <p:origin x="86"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6C5B7E-CE68-4DB5-B61F-EC92F10C3E0D}" type="datetimeFigureOut">
              <a:rPr lang="en-US" smtClean="0"/>
              <a:t>11/13/2023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75E2B9-4DD4-4325-8AC7-4D5DA89C7A43}" type="slidenum">
              <a:rPr lang="en-US" smtClean="0"/>
              <a:t>‹#›</a:t>
            </a:fld>
            <a:endParaRPr lang="en-US"/>
          </a:p>
        </p:txBody>
      </p:sp>
    </p:spTree>
    <p:extLst>
      <p:ext uri="{BB962C8B-B14F-4D97-AF65-F5344CB8AC3E}">
        <p14:creationId xmlns:p14="http://schemas.microsoft.com/office/powerpoint/2010/main" val="984409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kiem%20tra%20ba%20cu%20-&#273;t%20ss%20mp.pptx"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1.png"/><Relationship Id="rId5" Type="http://schemas.microsoft.com/office/2007/relationships/hdphoto" Target="../media/hdphoto2.wdp"/><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hyperlink" Target="th&#225;i%20rau%20c&#7911;%20&#273;&#7865;p.mp4" TargetMode="Externa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6.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slide" Target="slide20.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th&#225;i%20rau%20c&#7911;%20&#273;&#7865;p.mp4" TargetMode="Externa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86002EF-4E92-47A0-85FC-860FEC90A6FA}"/>
              </a:ext>
            </a:extLst>
          </p:cNvPr>
          <p:cNvPicPr>
            <a:picLocks noChangeAspect="1"/>
          </p:cNvPicPr>
          <p:nvPr/>
        </p:nvPicPr>
        <p:blipFill>
          <a:blip r:embed="rId2"/>
          <a:stretch>
            <a:fillRect/>
          </a:stretch>
        </p:blipFill>
        <p:spPr>
          <a:xfrm>
            <a:off x="2057400" y="493308"/>
            <a:ext cx="14478000" cy="9300384"/>
          </a:xfrm>
          <a:prstGeom prst="rect">
            <a:avLst/>
          </a:prstGeom>
        </p:spPr>
      </p:pic>
      <p:sp>
        <p:nvSpPr>
          <p:cNvPr id="21" name="TextBox 20">
            <a:extLst>
              <a:ext uri="{FF2B5EF4-FFF2-40B4-BE49-F238E27FC236}">
                <a16:creationId xmlns:a16="http://schemas.microsoft.com/office/drawing/2014/main" id="{C3BE82B3-57BB-4F2E-8515-25B092F93E00}"/>
              </a:ext>
            </a:extLst>
          </p:cNvPr>
          <p:cNvSpPr txBox="1"/>
          <p:nvPr/>
        </p:nvSpPr>
        <p:spPr>
          <a:xfrm>
            <a:off x="1447800" y="669039"/>
            <a:ext cx="15811500" cy="3785652"/>
          </a:xfrm>
          <a:prstGeom prst="rect">
            <a:avLst/>
          </a:prstGeom>
          <a:noFill/>
        </p:spPr>
        <p:txBody>
          <a:bodyPr wrap="square">
            <a:spAutoFit/>
          </a:bodyPr>
          <a:lstStyle/>
          <a:p>
            <a:pPr marL="0" indent="0" algn="ctr">
              <a:buNone/>
            </a:pPr>
            <a:r>
              <a:rPr lang="en-US" sz="8000" dirty="0">
                <a:latin typeface="iCiel Blooming Elegant Sans" pitchFamily="50" charset="0"/>
                <a:cs typeface="Times New Roman" pitchFamily="18" charset="0"/>
              </a:rPr>
              <a:t>LỚP </a:t>
            </a:r>
            <a:r>
              <a:rPr lang="vi-VN" sz="8000" dirty="0">
                <a:latin typeface="iCiel Blooming Elegant Sans" pitchFamily="50" charset="0"/>
                <a:cs typeface="Times New Roman" pitchFamily="18" charset="0"/>
              </a:rPr>
              <a:t>11A9</a:t>
            </a:r>
            <a:r>
              <a:rPr lang="en-US" sz="8000" dirty="0">
                <a:latin typeface="iCiel Blooming Elegant Sans" pitchFamily="50" charset="0"/>
                <a:cs typeface="Times New Roman" pitchFamily="18" charset="0"/>
              </a:rPr>
              <a:t> – THPT </a:t>
            </a:r>
            <a:r>
              <a:rPr lang="vi-VN" sz="8000" dirty="0">
                <a:latin typeface="iCiel Blooming Elegant Sans" pitchFamily="50" charset="0"/>
                <a:cs typeface="Times New Roman" pitchFamily="18" charset="0"/>
              </a:rPr>
              <a:t>QUANG TRUNG</a:t>
            </a:r>
            <a:r>
              <a:rPr lang="en-US" sz="8000" b="1" dirty="0">
                <a:solidFill>
                  <a:srgbClr val="00B050"/>
                </a:solidFill>
                <a:latin typeface="iCiel Novecento sans ExtBd" pitchFamily="50" charset="0"/>
                <a:cs typeface="Times New Roman" pitchFamily="18" charset="0"/>
              </a:rPr>
              <a:t> </a:t>
            </a:r>
            <a:r>
              <a:rPr lang="en-US" sz="8000" b="1" dirty="0">
                <a:solidFill>
                  <a:srgbClr val="002060"/>
                </a:solidFill>
                <a:latin typeface="iCiel Novecento sans ExtBd" pitchFamily="50" charset="0"/>
                <a:cs typeface="Times New Roman" pitchFamily="18" charset="0"/>
              </a:rPr>
              <a:t>NHIỆT LIỆT CHÀO MỪNG </a:t>
            </a:r>
          </a:p>
          <a:p>
            <a:pPr marL="0" indent="0" algn="ctr">
              <a:lnSpc>
                <a:spcPct val="100000"/>
              </a:lnSpc>
              <a:buNone/>
            </a:pPr>
            <a:r>
              <a:rPr lang="en-US" sz="8000" b="1" dirty="0">
                <a:solidFill>
                  <a:srgbClr val="002060"/>
                </a:solidFill>
                <a:latin typeface="iCiel Novecento sans ExtBd" pitchFamily="50" charset="0"/>
                <a:cs typeface="Times New Roman" pitchFamily="18" charset="0"/>
              </a:rPr>
              <a:t>QUÝ THẦY</a:t>
            </a:r>
            <a:r>
              <a:rPr lang="vi-VN" sz="8000" b="1" dirty="0">
                <a:solidFill>
                  <a:srgbClr val="002060"/>
                </a:solidFill>
                <a:latin typeface="iCiel Novecento sans ExtBd" pitchFamily="50" charset="0"/>
                <a:cs typeface="Times New Roman" pitchFamily="18" charset="0"/>
              </a:rPr>
              <a:t> GIÁO</a:t>
            </a:r>
            <a:r>
              <a:rPr lang="en-US" sz="8000" b="1" dirty="0">
                <a:solidFill>
                  <a:srgbClr val="002060"/>
                </a:solidFill>
                <a:latin typeface="iCiel Novecento sans ExtBd" pitchFamily="50" charset="0"/>
                <a:cs typeface="Times New Roman" pitchFamily="18" charset="0"/>
              </a:rPr>
              <a:t>, CÔ GIÁO</a:t>
            </a:r>
          </a:p>
        </p:txBody>
      </p:sp>
      <p:sp>
        <p:nvSpPr>
          <p:cNvPr id="2" name="Isosceles Triangle 1">
            <a:hlinkClick r:id="rId3" action="ppaction://hlinkpres?slideindex=1&amp;slidetitle="/>
            <a:extLst>
              <a:ext uri="{FF2B5EF4-FFF2-40B4-BE49-F238E27FC236}">
                <a16:creationId xmlns:a16="http://schemas.microsoft.com/office/drawing/2014/main" id="{BFEEBF18-B75F-40B6-9DB2-5FE652B97D33}"/>
              </a:ext>
            </a:extLst>
          </p:cNvPr>
          <p:cNvSpPr/>
          <p:nvPr/>
        </p:nvSpPr>
        <p:spPr>
          <a:xfrm>
            <a:off x="15373350" y="3997491"/>
            <a:ext cx="990600"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044597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D5467"/>
        </a:solidFill>
        <a:effectLst/>
      </p:bgPr>
    </p:bg>
    <p:spTree>
      <p:nvGrpSpPr>
        <p:cNvPr id="1" name=""/>
        <p:cNvGrpSpPr/>
        <p:nvPr/>
      </p:nvGrpSpPr>
      <p:grpSpPr>
        <a:xfrm>
          <a:off x="0" y="0"/>
          <a:ext cx="0" cy="0"/>
          <a:chOff x="0" y="0"/>
          <a:chExt cx="0" cy="0"/>
        </a:xfrm>
      </p:grpSpPr>
      <p:grpSp>
        <p:nvGrpSpPr>
          <p:cNvPr id="4" name="Group 4"/>
          <p:cNvGrpSpPr/>
          <p:nvPr/>
        </p:nvGrpSpPr>
        <p:grpSpPr>
          <a:xfrm>
            <a:off x="682991" y="715611"/>
            <a:ext cx="16826630" cy="8783025"/>
            <a:chOff x="0" y="0"/>
            <a:chExt cx="2170275" cy="1829810"/>
          </a:xfrm>
        </p:grpSpPr>
        <p:sp>
          <p:nvSpPr>
            <p:cNvPr id="5" name="Freeform 5"/>
            <p:cNvSpPr/>
            <p:nvPr/>
          </p:nvSpPr>
          <p:spPr>
            <a:xfrm>
              <a:off x="0" y="0"/>
              <a:ext cx="2170275" cy="1829810"/>
            </a:xfrm>
            <a:custGeom>
              <a:avLst/>
              <a:gdLst/>
              <a:ahLst/>
              <a:cxnLst/>
              <a:rect l="l" t="t" r="r" b="b"/>
              <a:pathLst>
                <a:path w="2170275" h="1829810">
                  <a:moveTo>
                    <a:pt x="0" y="0"/>
                  </a:moveTo>
                  <a:lnTo>
                    <a:pt x="2170275" y="0"/>
                  </a:lnTo>
                  <a:lnTo>
                    <a:pt x="2170275" y="1829810"/>
                  </a:lnTo>
                  <a:lnTo>
                    <a:pt x="0" y="1829810"/>
                  </a:lnTo>
                  <a:close/>
                </a:path>
              </a:pathLst>
            </a:custGeom>
            <a:solidFill>
              <a:srgbClr val="FFF9E8"/>
            </a:solidFill>
          </p:spPr>
        </p:sp>
        <p:sp>
          <p:nvSpPr>
            <p:cNvPr id="6" name="TextBox 6"/>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6739230" y="9715500"/>
            <a:ext cx="4714152" cy="299219"/>
            <a:chOff x="0" y="0"/>
            <a:chExt cx="1241587" cy="118945"/>
          </a:xfrm>
        </p:grpSpPr>
        <p:sp>
          <p:nvSpPr>
            <p:cNvPr id="9" name="Freeform 9"/>
            <p:cNvSpPr/>
            <p:nvPr/>
          </p:nvSpPr>
          <p:spPr>
            <a:xfrm>
              <a:off x="0" y="0"/>
              <a:ext cx="1241587" cy="118945"/>
            </a:xfrm>
            <a:custGeom>
              <a:avLst/>
              <a:gdLst/>
              <a:ahLst/>
              <a:cxnLst/>
              <a:rect l="l" t="t" r="r" b="b"/>
              <a:pathLst>
                <a:path w="1241587" h="118945">
                  <a:moveTo>
                    <a:pt x="59473" y="0"/>
                  </a:moveTo>
                  <a:lnTo>
                    <a:pt x="1182115" y="0"/>
                  </a:lnTo>
                  <a:cubicBezTo>
                    <a:pt x="1214961" y="0"/>
                    <a:pt x="1241587" y="26627"/>
                    <a:pt x="1241587" y="59473"/>
                  </a:cubicBezTo>
                  <a:lnTo>
                    <a:pt x="1241587" y="59473"/>
                  </a:lnTo>
                  <a:cubicBezTo>
                    <a:pt x="1241587" y="92318"/>
                    <a:pt x="1214961" y="118945"/>
                    <a:pt x="1182115" y="118945"/>
                  </a:cubicBezTo>
                  <a:lnTo>
                    <a:pt x="59473" y="118945"/>
                  </a:lnTo>
                  <a:cubicBezTo>
                    <a:pt x="26627" y="118945"/>
                    <a:pt x="0" y="92318"/>
                    <a:pt x="0" y="59473"/>
                  </a:cubicBezTo>
                  <a:lnTo>
                    <a:pt x="0" y="59473"/>
                  </a:lnTo>
                  <a:cubicBezTo>
                    <a:pt x="0" y="26627"/>
                    <a:pt x="26627" y="0"/>
                    <a:pt x="59473" y="0"/>
                  </a:cubicBezTo>
                  <a:close/>
                </a:path>
              </a:pathLst>
            </a:custGeom>
            <a:solidFill>
              <a:srgbClr val="CB987A"/>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rot="-8005528">
            <a:off x="729999" y="102175"/>
            <a:ext cx="471924" cy="1714036"/>
            <a:chOff x="0" y="0"/>
            <a:chExt cx="193588" cy="678055"/>
          </a:xfrm>
        </p:grpSpPr>
        <p:sp>
          <p:nvSpPr>
            <p:cNvPr id="18" name="Freeform 18"/>
            <p:cNvSpPr/>
            <p:nvPr/>
          </p:nvSpPr>
          <p:spPr>
            <a:xfrm>
              <a:off x="0" y="0"/>
              <a:ext cx="193588" cy="678055"/>
            </a:xfrm>
            <a:custGeom>
              <a:avLst/>
              <a:gdLst/>
              <a:ahLst/>
              <a:cxnLst/>
              <a:rect l="l" t="t" r="r" b="b"/>
              <a:pathLst>
                <a:path w="193588" h="678055">
                  <a:moveTo>
                    <a:pt x="0" y="0"/>
                  </a:moveTo>
                  <a:lnTo>
                    <a:pt x="193588" y="0"/>
                  </a:lnTo>
                  <a:lnTo>
                    <a:pt x="193588" y="678055"/>
                  </a:lnTo>
                  <a:lnTo>
                    <a:pt x="0" y="678055"/>
                  </a:lnTo>
                  <a:close/>
                </a:path>
              </a:pathLst>
            </a:custGeom>
            <a:solidFill>
              <a:srgbClr val="DF795B"/>
            </a:solidFill>
          </p:spPr>
        </p:sp>
        <p:sp>
          <p:nvSpPr>
            <p:cNvPr id="19" name="TextBox 19"/>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mc:AlternateContent xmlns:mc="http://schemas.openxmlformats.org/markup-compatibility/2006" xmlns:a14="http://schemas.microsoft.com/office/drawing/2010/main">
        <mc:Choice Requires="a14">
          <p:sp>
            <p:nvSpPr>
              <p:cNvPr id="23" name="Rectangle 22"/>
              <p:cNvSpPr/>
              <p:nvPr/>
            </p:nvSpPr>
            <p:spPr>
              <a:xfrm>
                <a:off x="1295401" y="1064240"/>
                <a:ext cx="9246372" cy="2861681"/>
              </a:xfrm>
              <a:prstGeom prst="rect">
                <a:avLst/>
              </a:prstGeom>
            </p:spPr>
            <p:txBody>
              <a:bodyPr wrap="square">
                <a:spAutoFit/>
              </a:bodyPr>
              <a:lstStyle/>
              <a:p>
                <a:pPr algn="just" fontAlgn="base">
                  <a:lnSpc>
                    <a:spcPct val="150000"/>
                  </a:lnSpc>
                  <a:spcBef>
                    <a:spcPts val="600"/>
                  </a:spcBef>
                  <a:spcAft>
                    <a:spcPts val="600"/>
                  </a:spcAft>
                </a:pPr>
                <a:r>
                  <a:rPr lang="en-US" sz="4200" b="1" i="1" u="sng" dirty="0" err="1">
                    <a:solidFill>
                      <a:srgbClr val="C00000"/>
                    </a:solidFill>
                    <a:latin typeface="Arial" panose="020B0604020202020204" pitchFamily="34" charset="0"/>
                    <a:ea typeface="Arial" panose="020B0604020202020204" pitchFamily="34" charset="0"/>
                    <a:cs typeface="Arial" panose="020B0604020202020204" pitchFamily="34" charset="0"/>
                  </a:rPr>
                  <a:t>Nhận</a:t>
                </a:r>
                <a:r>
                  <a:rPr lang="en-US" sz="4200" b="1" i="1" u="sng" dirty="0">
                    <a:solidFill>
                      <a:srgbClr val="C00000"/>
                    </a:solidFill>
                    <a:latin typeface="Arial" panose="020B0604020202020204" pitchFamily="34" charset="0"/>
                    <a:ea typeface="Arial" panose="020B0604020202020204" pitchFamily="34" charset="0"/>
                    <a:cs typeface="Arial" panose="020B0604020202020204" pitchFamily="34" charset="0"/>
                  </a:rPr>
                  <a:t> </a:t>
                </a:r>
                <a:r>
                  <a:rPr lang="en-US" sz="4200" b="1" i="1" u="sng" dirty="0" err="1">
                    <a:solidFill>
                      <a:srgbClr val="C00000"/>
                    </a:solidFill>
                    <a:latin typeface="Arial" panose="020B0604020202020204" pitchFamily="34" charset="0"/>
                    <a:ea typeface="Arial" panose="020B0604020202020204" pitchFamily="34" charset="0"/>
                    <a:cs typeface="Arial" panose="020B0604020202020204" pitchFamily="34" charset="0"/>
                  </a:rPr>
                  <a:t>xét</a:t>
                </a:r>
                <a:r>
                  <a:rPr lang="en-US" sz="4200" b="1" i="1" u="sng" dirty="0">
                    <a:solidFill>
                      <a:srgbClr val="C00000"/>
                    </a:solidFill>
                    <a:latin typeface="Arial" panose="020B0604020202020204" pitchFamily="34" charset="0"/>
                    <a:ea typeface="Arial" panose="020B0604020202020204" pitchFamily="34" charset="0"/>
                    <a:cs typeface="Arial" panose="020B0604020202020204" pitchFamily="34" charset="0"/>
                  </a:rPr>
                  <a:t>:</a:t>
                </a:r>
                <a:endParaRPr lang="en-US" sz="4200" b="1" i="1" u="sng" dirty="0">
                  <a:solidFill>
                    <a:srgbClr val="C00000"/>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dirty="0" err="1">
                    <a:latin typeface="Arial" panose="020B0604020202020204" pitchFamily="34" charset="0"/>
                    <a:ea typeface="Times New Roman" panose="02020603050405020304" pitchFamily="18" charset="0"/>
                    <a:cs typeface="Arial" panose="020B0604020202020204" pitchFamily="34" charset="0"/>
                  </a:rPr>
                  <a:t>Nếu</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hai</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mặt</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phẳng</a:t>
                </a:r>
                <a:r>
                  <a:rPr lang="en-US" sz="38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𝛼</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và</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𝛽</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song </a:t>
                </a:r>
                <a:r>
                  <a:rPr lang="en-US" sz="3800" dirty="0" err="1">
                    <a:effectLst/>
                    <a:latin typeface="Arial" panose="020B0604020202020204" pitchFamily="34" charset="0"/>
                    <a:ea typeface="Times New Roman" panose="02020603050405020304" pitchFamily="18" charset="0"/>
                    <a:cs typeface="Arial" panose="020B0604020202020204" pitchFamily="34" charset="0"/>
                  </a:rPr>
                  <a:t>song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nhau</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và</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3800" dirty="0">
                    <a:effectLst/>
                    <a:latin typeface="Arial" panose="020B0604020202020204" pitchFamily="34" charset="0"/>
                    <a:ea typeface="Times New Roman" panose="02020603050405020304" pitchFamily="18" charset="0"/>
                    <a:cs typeface="Arial" panose="020B0604020202020204" pitchFamily="34" charset="0"/>
                  </a:rPr>
                  <a:t> d </a:t>
                </a:r>
                <a:r>
                  <a:rPr lang="en-US" sz="3800" dirty="0" err="1">
                    <a:effectLst/>
                    <a:latin typeface="Arial" panose="020B0604020202020204" pitchFamily="34" charset="0"/>
                    <a:ea typeface="Times New Roman" panose="02020603050405020304" pitchFamily="18" charset="0"/>
                    <a:cs typeface="Arial" panose="020B0604020202020204" pitchFamily="34" charset="0"/>
                  </a:rPr>
                  <a:t>nằm</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𝛼</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23" name="Rectangle 22"/>
              <p:cNvSpPr>
                <a:spLocks noRot="1" noChangeAspect="1" noMove="1" noResize="1" noEditPoints="1" noAdjustHandles="1" noChangeArrowheads="1" noChangeShapeType="1" noTextEdit="1"/>
              </p:cNvSpPr>
              <p:nvPr/>
            </p:nvSpPr>
            <p:spPr>
              <a:xfrm>
                <a:off x="1295401" y="1064240"/>
                <a:ext cx="9246372" cy="2861681"/>
              </a:xfrm>
              <a:prstGeom prst="rect">
                <a:avLst/>
              </a:prstGeom>
              <a:blipFill>
                <a:blip r:embed="rId2"/>
                <a:stretch>
                  <a:fillRect l="-2573" r="-2177" b="-7676"/>
                </a:stretch>
              </a:blipFill>
            </p:spPr>
            <p:txBody>
              <a:bodyPr/>
              <a:lstStyle/>
              <a:p>
                <a:r>
                  <a:rPr lang="en-US">
                    <a:noFill/>
                  </a:rPr>
                  <a:t> </a:t>
                </a:r>
              </a:p>
            </p:txBody>
          </p:sp>
        </mc:Fallback>
      </mc:AlternateContent>
      <p:grpSp>
        <p:nvGrpSpPr>
          <p:cNvPr id="24" name="Group 17"/>
          <p:cNvGrpSpPr/>
          <p:nvPr/>
        </p:nvGrpSpPr>
        <p:grpSpPr>
          <a:xfrm rot="8207862">
            <a:off x="16905735" y="152215"/>
            <a:ext cx="471924" cy="1714036"/>
            <a:chOff x="0" y="0"/>
            <a:chExt cx="193588" cy="678055"/>
          </a:xfrm>
        </p:grpSpPr>
        <p:sp>
          <p:nvSpPr>
            <p:cNvPr id="25" name="Freeform 18"/>
            <p:cNvSpPr/>
            <p:nvPr/>
          </p:nvSpPr>
          <p:spPr>
            <a:xfrm>
              <a:off x="0" y="0"/>
              <a:ext cx="193588" cy="678055"/>
            </a:xfrm>
            <a:custGeom>
              <a:avLst/>
              <a:gdLst/>
              <a:ahLst/>
              <a:cxnLst/>
              <a:rect l="l" t="t" r="r" b="b"/>
              <a:pathLst>
                <a:path w="193588" h="678055">
                  <a:moveTo>
                    <a:pt x="0" y="0"/>
                  </a:moveTo>
                  <a:lnTo>
                    <a:pt x="193588" y="0"/>
                  </a:lnTo>
                  <a:lnTo>
                    <a:pt x="193588" y="678055"/>
                  </a:lnTo>
                  <a:lnTo>
                    <a:pt x="0" y="678055"/>
                  </a:lnTo>
                  <a:close/>
                </a:path>
              </a:pathLst>
            </a:custGeom>
            <a:solidFill>
              <a:srgbClr val="DF795B"/>
            </a:solidFill>
          </p:spPr>
        </p:sp>
        <p:sp>
          <p:nvSpPr>
            <p:cNvPr id="26" name="TextBox 19"/>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 name="Picture 1"/>
          <p:cNvPicPr>
            <a:picLocks noChangeAspect="1"/>
          </p:cNvPicPr>
          <p:nvPr/>
        </p:nvPicPr>
        <p:blipFill>
          <a:blip r:embed="rId3"/>
          <a:stretch>
            <a:fillRect/>
          </a:stretch>
        </p:blipFill>
        <p:spPr>
          <a:xfrm>
            <a:off x="15849600" y="8131864"/>
            <a:ext cx="1978605" cy="1417607"/>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1811000" y="2552700"/>
            <a:ext cx="5105400" cy="5108848"/>
          </a:xfrm>
          <a:prstGeom prst="rect">
            <a:avLst/>
          </a:prstGeom>
        </p:spPr>
      </p:pic>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3C12598D-5B43-4054-A9CC-ECD155D8F77B}"/>
                  </a:ext>
                </a:extLst>
              </p:cNvPr>
              <p:cNvSpPr/>
              <p:nvPr/>
            </p:nvSpPr>
            <p:spPr>
              <a:xfrm>
                <a:off x="1255357" y="3924323"/>
                <a:ext cx="10237059" cy="4369786"/>
              </a:xfrm>
              <a:prstGeom prst="rect">
                <a:avLst/>
              </a:prstGeom>
            </p:spPr>
            <p:txBody>
              <a:bodyPr wrap="square">
                <a:spAutoFit/>
              </a:bodyPr>
              <a:lstStyle/>
              <a:p>
                <a:pPr algn="just" fontAlgn="base">
                  <a:lnSpc>
                    <a:spcPct val="150000"/>
                  </a:lnSpc>
                  <a:spcBef>
                    <a:spcPts val="600"/>
                  </a:spcBef>
                  <a:spcAft>
                    <a:spcPts val="600"/>
                  </a:spcAft>
                </a:pPr>
                <a:r>
                  <a:rPr lang="en-US" sz="3800" dirty="0" err="1">
                    <a:effectLst/>
                    <a:latin typeface="Arial" panose="020B0604020202020204" pitchFamily="34" charset="0"/>
                    <a:ea typeface="Times New Roman" panose="02020603050405020304" pitchFamily="18" charset="0"/>
                    <a:cs typeface="Arial" panose="020B0604020202020204" pitchFamily="34" charset="0"/>
                  </a:rPr>
                  <a:t>thì</a:t>
                </a:r>
                <a:r>
                  <a:rPr lang="en-US" sz="3800" dirty="0">
                    <a:effectLst/>
                    <a:latin typeface="Arial" panose="020B0604020202020204" pitchFamily="34" charset="0"/>
                    <a:ea typeface="Times New Roman" panose="02020603050405020304" pitchFamily="18" charset="0"/>
                    <a:cs typeface="Arial" panose="020B0604020202020204" pitchFamily="34" charset="0"/>
                  </a:rPr>
                  <a:t> d </a:t>
                </a:r>
                <a:r>
                  <a:rPr lang="en-US" sz="3800" dirty="0" err="1">
                    <a:effectLst/>
                    <a:latin typeface="Arial" panose="020B0604020202020204" pitchFamily="34" charset="0"/>
                    <a:ea typeface="Times New Roman" panose="02020603050405020304" pitchFamily="18" charset="0"/>
                    <a:cs typeface="Arial" panose="020B0604020202020204" pitchFamily="34" charset="0"/>
                  </a:rPr>
                  <a:t>và</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𝛽</m:t>
                        </m:r>
                      </m:e>
                    </m:d>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không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có</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chung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tức</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là</a:t>
                </a:r>
                <a:r>
                  <a:rPr lang="en-US" sz="3800" dirty="0">
                    <a:effectLst/>
                    <a:latin typeface="Arial" panose="020B0604020202020204" pitchFamily="34" charset="0"/>
                    <a:ea typeface="Times New Roman" panose="02020603050405020304" pitchFamily="18" charset="0"/>
                    <a:cs typeface="Arial" panose="020B0604020202020204" pitchFamily="34" charset="0"/>
                  </a:rPr>
                  <a:t> d song </a:t>
                </a:r>
                <a:r>
                  <a:rPr lang="en-US" sz="3800" dirty="0" err="1">
                    <a:effectLst/>
                    <a:latin typeface="Arial" panose="020B0604020202020204" pitchFamily="34" charset="0"/>
                    <a:ea typeface="Times New Roman" panose="02020603050405020304" pitchFamily="18" charset="0"/>
                    <a:cs typeface="Arial" panose="020B0604020202020204" pitchFamily="34" charset="0"/>
                  </a:rPr>
                  <a:t>song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𝛽</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Như</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vậy</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nếu</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một</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nằm</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một</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hai</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mặt</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phẳng</a:t>
                </a:r>
                <a:r>
                  <a:rPr lang="en-US" sz="3800" dirty="0">
                    <a:effectLst/>
                    <a:latin typeface="Arial" panose="020B0604020202020204" pitchFamily="34" charset="0"/>
                    <a:ea typeface="Times New Roman" panose="02020603050405020304" pitchFamily="18" charset="0"/>
                    <a:cs typeface="Arial" panose="020B0604020202020204" pitchFamily="34" charset="0"/>
                  </a:rPr>
                  <a:t> song </a:t>
                </a:r>
                <a:r>
                  <a:rPr lang="en-US" sz="3800" dirty="0" err="1">
                    <a:effectLst/>
                    <a:latin typeface="Arial" panose="020B0604020202020204" pitchFamily="34" charset="0"/>
                    <a:ea typeface="Times New Roman" panose="02020603050405020304" pitchFamily="18" charset="0"/>
                    <a:cs typeface="Arial" panose="020B0604020202020204" pitchFamily="34" charset="0"/>
                  </a:rPr>
                  <a:t>song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thì</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đó</a:t>
                </a:r>
                <a:r>
                  <a:rPr lang="en-US" sz="3800" dirty="0">
                    <a:effectLst/>
                    <a:latin typeface="Arial" panose="020B0604020202020204" pitchFamily="34" charset="0"/>
                    <a:ea typeface="Times New Roman" panose="02020603050405020304" pitchFamily="18" charset="0"/>
                    <a:cs typeface="Arial" panose="020B0604020202020204" pitchFamily="34" charset="0"/>
                  </a:rPr>
                  <a:t> song </a:t>
                </a:r>
                <a:r>
                  <a:rPr lang="en-US" sz="3800" dirty="0" err="1">
                    <a:effectLst/>
                    <a:latin typeface="Arial" panose="020B0604020202020204" pitchFamily="34" charset="0"/>
                    <a:ea typeface="Times New Roman" panose="02020603050405020304" pitchFamily="18" charset="0"/>
                    <a:cs typeface="Arial" panose="020B0604020202020204" pitchFamily="34" charset="0"/>
                  </a:rPr>
                  <a:t>song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mặt</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phẳng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còn</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lại</a:t>
                </a:r>
                <a:r>
                  <a:rPr lang="en-US" sz="3800" dirty="0">
                    <a:effectLst/>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20" name="Rectangle 19">
                <a:extLst>
                  <a:ext uri="{FF2B5EF4-FFF2-40B4-BE49-F238E27FC236}">
                    <a16:creationId xmlns:a16="http://schemas.microsoft.com/office/drawing/2014/main" id="{3C12598D-5B43-4054-A9CC-ECD155D8F77B}"/>
                  </a:ext>
                </a:extLst>
              </p:cNvPr>
              <p:cNvSpPr>
                <a:spLocks noRot="1" noChangeAspect="1" noMove="1" noResize="1" noEditPoints="1" noAdjustHandles="1" noChangeArrowheads="1" noChangeShapeType="1" noTextEdit="1"/>
              </p:cNvSpPr>
              <p:nvPr/>
            </p:nvSpPr>
            <p:spPr>
              <a:xfrm>
                <a:off x="1255357" y="3924323"/>
                <a:ext cx="10237059" cy="4369786"/>
              </a:xfrm>
              <a:prstGeom prst="rect">
                <a:avLst/>
              </a:prstGeom>
              <a:blipFill>
                <a:blip r:embed="rId6"/>
                <a:stretch>
                  <a:fillRect l="-1965" r="-1965" b="-46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93AB0050-4804-4BD8-9773-1DF7A4667629}"/>
                  </a:ext>
                </a:extLst>
              </p:cNvPr>
              <p:cNvSpPr/>
              <p:nvPr/>
            </p:nvSpPr>
            <p:spPr>
              <a:xfrm>
                <a:off x="1255357" y="4142785"/>
                <a:ext cx="9246372" cy="1738296"/>
              </a:xfrm>
              <a:prstGeom prst="rect">
                <a:avLst/>
              </a:prstGeom>
            </p:spPr>
            <p:txBody>
              <a:bodyPr wrap="square">
                <a:spAutoFit/>
              </a:bodyPr>
              <a:lstStyle/>
              <a:p>
                <a:pPr algn="just">
                  <a:lnSpc>
                    <a:spcPct val="150000"/>
                  </a:lnSpc>
                  <a:spcBef>
                    <a:spcPts val="600"/>
                  </a:spcBef>
                  <a:spcAft>
                    <a:spcPts val="600"/>
                  </a:spcAft>
                </a:pPr>
                <a:r>
                  <a:rPr lang="vi-VN" sz="3800"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Đường thẳng d và </a:t>
                </a:r>
                <a:r>
                  <a:rPr lang="en-US" sz="3800" dirty="0" err="1">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mặt</a:t>
                </a:r>
                <a:r>
                  <a:rPr lang="en-US" sz="3800"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phẳng</a:t>
                </a:r>
                <a:r>
                  <a:rPr lang="en-US" sz="3800"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FF0000"/>
                        </a:solidFill>
                        <a:effectLst/>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r>
                      <a:rPr lang="en-US" sz="3800" i="1">
                        <a:solidFill>
                          <a:srgbClr val="FF0000"/>
                        </a:solidFill>
                        <a:effectLst/>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𝛽</m:t>
                    </m:r>
                    <m:r>
                      <a:rPr lang="en-US" sz="3800" i="1">
                        <a:solidFill>
                          <a:srgbClr val="FF0000"/>
                        </a:solidFill>
                        <a:effectLst/>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3800" dirty="0">
                    <a:solidFill>
                      <a:srgbClr val="FF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r>
                  <a:rPr lang="vi-VN" sz="3800" dirty="0">
                    <a:solidFill>
                      <a:srgbClr val="FF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có điểm chung hay không?</a:t>
                </a:r>
                <a:endParaRPr lang="en-US" sz="3800" dirty="0">
                  <a:solidFill>
                    <a:srgbClr val="FF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1" name="Rectangle 20">
                <a:extLst>
                  <a:ext uri="{FF2B5EF4-FFF2-40B4-BE49-F238E27FC236}">
                    <a16:creationId xmlns:a16="http://schemas.microsoft.com/office/drawing/2014/main" id="{93AB0050-4804-4BD8-9773-1DF7A4667629}"/>
                  </a:ext>
                </a:extLst>
              </p:cNvPr>
              <p:cNvSpPr>
                <a:spLocks noRot="1" noChangeAspect="1" noMove="1" noResize="1" noEditPoints="1" noAdjustHandles="1" noChangeArrowheads="1" noChangeShapeType="1" noTextEdit="1"/>
              </p:cNvSpPr>
              <p:nvPr/>
            </p:nvSpPr>
            <p:spPr>
              <a:xfrm>
                <a:off x="1255357" y="4142785"/>
                <a:ext cx="9246372" cy="1738296"/>
              </a:xfrm>
              <a:prstGeom prst="rect">
                <a:avLst/>
              </a:prstGeom>
              <a:blipFill>
                <a:blip r:embed="rId7"/>
                <a:stretch>
                  <a:fillRect l="-2175" r="-3626" b="-12982"/>
                </a:stretch>
              </a:blipFill>
            </p:spPr>
            <p:txBody>
              <a:bodyPr/>
              <a:lstStyle/>
              <a:p>
                <a:r>
                  <a:rPr lang="en-US">
                    <a:noFill/>
                  </a:rPr>
                  <a:t> </a:t>
                </a:r>
              </a:p>
            </p:txBody>
          </p:sp>
        </mc:Fallback>
      </mc:AlternateContent>
    </p:spTree>
    <p:extLst>
      <p:ext uri="{BB962C8B-B14F-4D97-AF65-F5344CB8AC3E}">
        <p14:creationId xmlns:p14="http://schemas.microsoft.com/office/powerpoint/2010/main" val="1472373536"/>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0" grpId="0"/>
      <p:bldP spid="21" grpId="0"/>
      <p:bldP spid="21"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D5467"/>
        </a:solidFill>
        <a:effectLst/>
      </p:bgPr>
    </p:bg>
    <p:spTree>
      <p:nvGrpSpPr>
        <p:cNvPr id="1" name=""/>
        <p:cNvGrpSpPr/>
        <p:nvPr/>
      </p:nvGrpSpPr>
      <p:grpSpPr>
        <a:xfrm>
          <a:off x="0" y="0"/>
          <a:ext cx="0" cy="0"/>
          <a:chOff x="0" y="0"/>
          <a:chExt cx="0" cy="0"/>
        </a:xfrm>
      </p:grpSpPr>
      <p:sp>
        <p:nvSpPr>
          <p:cNvPr id="5" name="Rectangle 4"/>
          <p:cNvSpPr/>
          <p:nvPr/>
        </p:nvSpPr>
        <p:spPr>
          <a:xfrm>
            <a:off x="533400" y="495300"/>
            <a:ext cx="2621230" cy="78483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500" b="1" i="0" u="none" strike="noStrike" kern="1200" cap="none" spc="0" normalizeH="0" baseline="0" noProof="0">
                <a:ln>
                  <a:noFill/>
                </a:ln>
                <a:solidFill>
                  <a:srgbClr val="FFFF00"/>
                </a:solidFill>
                <a:effectLst/>
                <a:uLnTx/>
                <a:uFillTx/>
                <a:latin typeface="Arial" panose="020B0604020202020204" pitchFamily="34" charset="0"/>
                <a:ea typeface="+mn-ea"/>
                <a:cs typeface="+mn-cs"/>
              </a:rPr>
              <a:t>CÂU</a:t>
            </a:r>
            <a:r>
              <a:rPr kumimoji="0" lang="en-US" altLang="en-US" sz="4500" b="1" i="0" u="none" strike="noStrike" kern="1200" cap="none" spc="0" normalizeH="0" noProof="0">
                <a:ln>
                  <a:noFill/>
                </a:ln>
                <a:solidFill>
                  <a:srgbClr val="FFFF00"/>
                </a:solidFill>
                <a:effectLst/>
                <a:uLnTx/>
                <a:uFillTx/>
                <a:latin typeface="Arial" panose="020B0604020202020204" pitchFamily="34" charset="0"/>
                <a:ea typeface="+mn-ea"/>
                <a:cs typeface="+mn-cs"/>
              </a:rPr>
              <a:t> HỎI</a:t>
            </a:r>
            <a:endParaRPr kumimoji="0" lang="vi-VN" altLang="en-US" sz="4500" b="1" i="0" u="none" strike="noStrike" kern="1200" cap="none" spc="0" normalizeH="0" baseline="0" noProof="0">
              <a:ln>
                <a:noFill/>
              </a:ln>
              <a:solidFill>
                <a:srgbClr val="FFFF00"/>
              </a:solidFill>
              <a:effectLst/>
              <a:uLnTx/>
              <a:uFillTx/>
              <a:latin typeface="Arial" panose="020B0604020202020204" pitchFamily="34" charset="0"/>
              <a:ea typeface="+mn-ea"/>
              <a:cs typeface="+mn-cs"/>
            </a:endParaRPr>
          </a:p>
        </p:txBody>
      </p:sp>
      <p:pic>
        <p:nvPicPr>
          <p:cNvPr id="15" name="Picture 14"/>
          <p:cNvPicPr>
            <a:picLocks noChangeAspect="1"/>
          </p:cNvPicPr>
          <p:nvPr/>
        </p:nvPicPr>
        <p:blipFill>
          <a:blip r:embed="rId2"/>
          <a:stretch>
            <a:fillRect/>
          </a:stretch>
        </p:blipFill>
        <p:spPr>
          <a:xfrm rot="20620050">
            <a:off x="16493944" y="374898"/>
            <a:ext cx="1288003" cy="2057756"/>
          </a:xfrm>
          <a:prstGeom prst="rect">
            <a:avLst/>
          </a:prstGeom>
        </p:spPr>
      </p:pic>
      <p:sp>
        <p:nvSpPr>
          <p:cNvPr id="3" name="TextBox 2"/>
          <p:cNvSpPr txBox="1"/>
          <p:nvPr/>
        </p:nvSpPr>
        <p:spPr>
          <a:xfrm>
            <a:off x="533400" y="1257300"/>
            <a:ext cx="15948966" cy="1846659"/>
          </a:xfrm>
          <a:prstGeom prst="rect">
            <a:avLst/>
          </a:prstGeom>
          <a:noFill/>
        </p:spPr>
        <p:txBody>
          <a:bodyPr wrap="square" rtlCol="0">
            <a:spAutoFit/>
          </a:bodyPr>
          <a:lstStyle/>
          <a:p>
            <a:pPr>
              <a:lnSpc>
                <a:spcPct val="150000"/>
              </a:lnSpc>
            </a:pPr>
            <a:r>
              <a:rPr lang="en-US" sz="3800">
                <a:solidFill>
                  <a:schemeClr val="bg1"/>
                </a:solidFill>
                <a:latin typeface="Arial" panose="020B0604020202020204" pitchFamily="34" charset="0"/>
                <a:cs typeface="Arial" panose="020B0604020202020204" pitchFamily="34" charset="0"/>
              </a:rPr>
              <a:t>Trong hình ảnh mở đầu, các nhát cắt có nằm trong mặt phẳng song song hay không?</a:t>
            </a:r>
          </a:p>
        </p:txBody>
      </p:sp>
      <p:pic>
        <p:nvPicPr>
          <p:cNvPr id="16" name="Picture 15"/>
          <p:cNvPicPr>
            <a:picLocks noChangeAspect="1"/>
          </p:cNvPicPr>
          <p:nvPr/>
        </p:nvPicPr>
        <p:blipFill>
          <a:blip r:embed="rId3"/>
          <a:stretch>
            <a:fillRect/>
          </a:stretch>
        </p:blipFill>
        <p:spPr>
          <a:xfrm>
            <a:off x="5867400" y="3238500"/>
            <a:ext cx="6553200" cy="3684287"/>
          </a:xfrm>
          <a:prstGeom prst="rect">
            <a:avLst/>
          </a:prstGeom>
        </p:spPr>
      </p:pic>
      <p:sp>
        <p:nvSpPr>
          <p:cNvPr id="4" name="Rectangle 3"/>
          <p:cNvSpPr/>
          <p:nvPr/>
        </p:nvSpPr>
        <p:spPr>
          <a:xfrm>
            <a:off x="974359" y="8420100"/>
            <a:ext cx="16339281" cy="861133"/>
          </a:xfrm>
          <a:prstGeom prst="rect">
            <a:avLst/>
          </a:prstGeom>
        </p:spPr>
        <p:txBody>
          <a:bodyPr wrap="none">
            <a:spAutoFit/>
          </a:bodyPr>
          <a:lstStyle/>
          <a:p>
            <a:pPr algn="just">
              <a:lnSpc>
                <a:spcPct val="150000"/>
              </a:lnSpc>
              <a:spcAft>
                <a:spcPts val="800"/>
              </a:spcAft>
            </a:pP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Trong</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hình</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ảnh</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mở</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đầu</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các</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nhát</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cắt</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nằm</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trong</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các</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mặt</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phẳng</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song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song</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Rectangle 8"/>
          <p:cNvSpPr/>
          <p:nvPr/>
        </p:nvSpPr>
        <p:spPr>
          <a:xfrm>
            <a:off x="1827973" y="7514392"/>
            <a:ext cx="1826975" cy="677108"/>
          </a:xfrm>
          <a:prstGeom prst="rect">
            <a:avLst/>
          </a:prstGeom>
        </p:spPr>
        <p:txBody>
          <a:bodyPr wrap="none">
            <a:spAutoFit/>
          </a:bodyPr>
          <a:lstStyle/>
          <a:p>
            <a:pPr lvl="0" algn="ctr">
              <a:defRPr/>
            </a:pPr>
            <a:r>
              <a:rPr lang="en-US" sz="3800" b="1" i="1" u="sng">
                <a:solidFill>
                  <a:schemeClr val="bg1"/>
                </a:solidFill>
                <a:latin typeface="Arial" panose="020B0604020202020204" pitchFamily="34" charset="0"/>
              </a:rPr>
              <a:t>Trả lời:</a:t>
            </a:r>
            <a:endParaRPr lang="en-US" sz="3800" b="1" i="1" u="sng" dirty="0">
              <a:solidFill>
                <a:schemeClr val="bg1"/>
              </a:solidFill>
            </a:endParaRPr>
          </a:p>
        </p:txBody>
      </p:sp>
      <p:pic>
        <p:nvPicPr>
          <p:cNvPr id="18" name="Picture 17"/>
          <p:cNvPicPr>
            <a:picLocks noChangeAspect="1"/>
          </p:cNvPicPr>
          <p:nvPr/>
        </p:nvPicPr>
        <p:blipFill>
          <a:blip r:embed="rId4"/>
          <a:stretch>
            <a:fillRect/>
          </a:stretch>
        </p:blipFill>
        <p:spPr>
          <a:xfrm rot="21227728">
            <a:off x="-83852" y="6141169"/>
            <a:ext cx="1002786" cy="1005767"/>
          </a:xfrm>
          <a:prstGeom prst="rect">
            <a:avLst/>
          </a:prstGeom>
        </p:spPr>
      </p:pic>
      <p:sp>
        <p:nvSpPr>
          <p:cNvPr id="11" name="Isosceles Triangle 10">
            <a:hlinkClick r:id="rId5" action="ppaction://hlinkfile"/>
            <a:extLst>
              <a:ext uri="{FF2B5EF4-FFF2-40B4-BE49-F238E27FC236}">
                <a16:creationId xmlns:a16="http://schemas.microsoft.com/office/drawing/2014/main" id="{8B9E2843-219E-423C-9F8F-E5CA977DE6FB}"/>
              </a:ext>
            </a:extLst>
          </p:cNvPr>
          <p:cNvSpPr/>
          <p:nvPr/>
        </p:nvSpPr>
        <p:spPr>
          <a:xfrm>
            <a:off x="17168425" y="8850666"/>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1679584"/>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9"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D5467"/>
        </a:solidFill>
        <a:effectLst/>
      </p:bgPr>
    </p:bg>
    <p:spTree>
      <p:nvGrpSpPr>
        <p:cNvPr id="1" name=""/>
        <p:cNvGrpSpPr/>
        <p:nvPr/>
      </p:nvGrpSpPr>
      <p:grpSpPr>
        <a:xfrm>
          <a:off x="0" y="0"/>
          <a:ext cx="0" cy="0"/>
          <a:chOff x="0" y="0"/>
          <a:chExt cx="0" cy="0"/>
        </a:xfrm>
      </p:grpSpPr>
      <p:grpSp>
        <p:nvGrpSpPr>
          <p:cNvPr id="2" name="Group 2"/>
          <p:cNvGrpSpPr/>
          <p:nvPr/>
        </p:nvGrpSpPr>
        <p:grpSpPr>
          <a:xfrm>
            <a:off x="1828800" y="1485900"/>
            <a:ext cx="10744200" cy="6629400"/>
            <a:chOff x="0" y="0"/>
            <a:chExt cx="2170275" cy="1966268"/>
          </a:xfrm>
        </p:grpSpPr>
        <p:sp>
          <p:nvSpPr>
            <p:cNvPr id="3" name="Freeform 3"/>
            <p:cNvSpPr/>
            <p:nvPr/>
          </p:nvSpPr>
          <p:spPr>
            <a:xfrm>
              <a:off x="0" y="0"/>
              <a:ext cx="2170275" cy="1966268"/>
            </a:xfrm>
            <a:custGeom>
              <a:avLst/>
              <a:gdLst/>
              <a:ahLst/>
              <a:cxnLst/>
              <a:rect l="l" t="t" r="r" b="b"/>
              <a:pathLst>
                <a:path w="2170275" h="1966268">
                  <a:moveTo>
                    <a:pt x="0" y="0"/>
                  </a:moveTo>
                  <a:lnTo>
                    <a:pt x="2170275" y="0"/>
                  </a:lnTo>
                  <a:lnTo>
                    <a:pt x="2170275" y="1966268"/>
                  </a:lnTo>
                  <a:lnTo>
                    <a:pt x="0" y="1966268"/>
                  </a:lnTo>
                  <a:close/>
                </a:path>
              </a:pathLst>
            </a:custGeom>
            <a:solidFill>
              <a:srgbClr val="FFF9E8"/>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4843824" y="9867900"/>
            <a:ext cx="4714152" cy="451619"/>
            <a:chOff x="0" y="0"/>
            <a:chExt cx="1241587" cy="118945"/>
          </a:xfrm>
        </p:grpSpPr>
        <p:sp>
          <p:nvSpPr>
            <p:cNvPr id="7" name="Freeform 7"/>
            <p:cNvSpPr/>
            <p:nvPr/>
          </p:nvSpPr>
          <p:spPr>
            <a:xfrm>
              <a:off x="0" y="0"/>
              <a:ext cx="1241587" cy="118945"/>
            </a:xfrm>
            <a:custGeom>
              <a:avLst/>
              <a:gdLst/>
              <a:ahLst/>
              <a:cxnLst/>
              <a:rect l="l" t="t" r="r" b="b"/>
              <a:pathLst>
                <a:path w="1241587" h="118945">
                  <a:moveTo>
                    <a:pt x="59473" y="0"/>
                  </a:moveTo>
                  <a:lnTo>
                    <a:pt x="1182115" y="0"/>
                  </a:lnTo>
                  <a:cubicBezTo>
                    <a:pt x="1214961" y="0"/>
                    <a:pt x="1241587" y="26627"/>
                    <a:pt x="1241587" y="59473"/>
                  </a:cubicBezTo>
                  <a:lnTo>
                    <a:pt x="1241587" y="59473"/>
                  </a:lnTo>
                  <a:cubicBezTo>
                    <a:pt x="1241587" y="92318"/>
                    <a:pt x="1214961" y="118945"/>
                    <a:pt x="1182115" y="118945"/>
                  </a:cubicBezTo>
                  <a:lnTo>
                    <a:pt x="59473" y="118945"/>
                  </a:lnTo>
                  <a:cubicBezTo>
                    <a:pt x="26627" y="118945"/>
                    <a:pt x="0" y="92318"/>
                    <a:pt x="0" y="59473"/>
                  </a:cubicBezTo>
                  <a:lnTo>
                    <a:pt x="0" y="59473"/>
                  </a:lnTo>
                  <a:cubicBezTo>
                    <a:pt x="0" y="26627"/>
                    <a:pt x="26627" y="0"/>
                    <a:pt x="59473" y="0"/>
                  </a:cubicBezTo>
                  <a:close/>
                </a:path>
              </a:pathLst>
            </a:custGeom>
            <a:solidFill>
              <a:srgbClr val="CB987A"/>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a:off x="2787672" y="648965"/>
            <a:ext cx="764428" cy="1751335"/>
            <a:chOff x="0" y="0"/>
            <a:chExt cx="201331" cy="461257"/>
          </a:xfrm>
        </p:grpSpPr>
        <p:sp>
          <p:nvSpPr>
            <p:cNvPr id="10" name="Freeform 10"/>
            <p:cNvSpPr/>
            <p:nvPr/>
          </p:nvSpPr>
          <p:spPr>
            <a:xfrm>
              <a:off x="0" y="0"/>
              <a:ext cx="201331" cy="461257"/>
            </a:xfrm>
            <a:custGeom>
              <a:avLst/>
              <a:gdLst/>
              <a:ahLst/>
              <a:cxnLst/>
              <a:rect l="l" t="t" r="r" b="b"/>
              <a:pathLst>
                <a:path w="201331" h="461257">
                  <a:moveTo>
                    <a:pt x="0" y="0"/>
                  </a:moveTo>
                  <a:lnTo>
                    <a:pt x="201331" y="0"/>
                  </a:lnTo>
                  <a:lnTo>
                    <a:pt x="201331" y="461257"/>
                  </a:lnTo>
                  <a:lnTo>
                    <a:pt x="0" y="461257"/>
                  </a:lnTo>
                  <a:close/>
                </a:path>
              </a:pathLst>
            </a:custGeom>
            <a:solidFill>
              <a:srgbClr val="DF795B"/>
            </a:solidFill>
          </p:spPr>
        </p:sp>
        <p:sp>
          <p:nvSpPr>
            <p:cNvPr id="11" name="TextBox 11"/>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20"/>
          <p:cNvGrpSpPr/>
          <p:nvPr/>
        </p:nvGrpSpPr>
        <p:grpSpPr>
          <a:xfrm>
            <a:off x="10740656" y="648965"/>
            <a:ext cx="764428" cy="1751335"/>
            <a:chOff x="0" y="0"/>
            <a:chExt cx="201331" cy="461257"/>
          </a:xfrm>
        </p:grpSpPr>
        <p:sp>
          <p:nvSpPr>
            <p:cNvPr id="21" name="Freeform 21"/>
            <p:cNvSpPr/>
            <p:nvPr/>
          </p:nvSpPr>
          <p:spPr>
            <a:xfrm>
              <a:off x="0" y="0"/>
              <a:ext cx="201331" cy="461257"/>
            </a:xfrm>
            <a:custGeom>
              <a:avLst/>
              <a:gdLst/>
              <a:ahLst/>
              <a:cxnLst/>
              <a:rect l="l" t="t" r="r" b="b"/>
              <a:pathLst>
                <a:path w="201331" h="461257">
                  <a:moveTo>
                    <a:pt x="0" y="0"/>
                  </a:moveTo>
                  <a:lnTo>
                    <a:pt x="201331" y="0"/>
                  </a:lnTo>
                  <a:lnTo>
                    <a:pt x="201331" y="461257"/>
                  </a:lnTo>
                  <a:lnTo>
                    <a:pt x="0" y="461257"/>
                  </a:lnTo>
                  <a:close/>
                </a:path>
              </a:pathLst>
            </a:custGeom>
            <a:solidFill>
              <a:srgbClr val="DF795B"/>
            </a:solidFill>
          </p:spPr>
        </p:sp>
        <p:sp>
          <p:nvSpPr>
            <p:cNvPr id="22" name="TextBox 22"/>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3" name="Group 8"/>
          <p:cNvGrpSpPr/>
          <p:nvPr/>
        </p:nvGrpSpPr>
        <p:grpSpPr>
          <a:xfrm>
            <a:off x="6536092" y="2171700"/>
            <a:ext cx="1226808" cy="1226808"/>
            <a:chOff x="0" y="0"/>
            <a:chExt cx="1635744" cy="1635744"/>
          </a:xfrm>
        </p:grpSpPr>
        <p:grpSp>
          <p:nvGrpSpPr>
            <p:cNvPr id="24" name="Group 9"/>
            <p:cNvGrpSpPr>
              <a:grpSpLocks noChangeAspect="1"/>
            </p:cNvGrpSpPr>
            <p:nvPr/>
          </p:nvGrpSpPr>
          <p:grpSpPr>
            <a:xfrm>
              <a:off x="0" y="0"/>
              <a:ext cx="1635744" cy="1635744"/>
              <a:chOff x="0" y="0"/>
              <a:chExt cx="495300" cy="495300"/>
            </a:xfrm>
          </p:grpSpPr>
          <p:sp>
            <p:nvSpPr>
              <p:cNvPr id="26" name="Freeform 1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FDA649"/>
              </a:solidFill>
            </p:spPr>
          </p:sp>
          <p:sp>
            <p:nvSpPr>
              <p:cNvPr id="27" name="Freeform 1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284353"/>
              </a:solidFill>
            </p:spPr>
          </p:sp>
        </p:grpSp>
        <p:sp>
          <p:nvSpPr>
            <p:cNvPr id="25" name="TextBox 12"/>
            <p:cNvSpPr txBox="1"/>
            <p:nvPr/>
          </p:nvSpPr>
          <p:spPr>
            <a:xfrm>
              <a:off x="383797" y="153700"/>
              <a:ext cx="868151" cy="1139885"/>
            </a:xfrm>
            <a:prstGeom prst="rect">
              <a:avLst/>
            </a:prstGeom>
          </p:spPr>
          <p:txBody>
            <a:bodyPr lIns="0" tIns="0" rIns="0" bIns="0" rtlCol="0" anchor="t">
              <a:spAutoFit/>
            </a:bodyPr>
            <a:lstStyle/>
            <a:p>
              <a:pPr marL="0" marR="0" lvl="0" indent="0" algn="ctr" defTabSz="914400" rtl="0" eaLnBrk="1" fontAlgn="auto" latinLnBrk="0" hangingPunct="1">
                <a:lnSpc>
                  <a:spcPts val="7328"/>
                </a:lnSpc>
                <a:spcBef>
                  <a:spcPts val="0"/>
                </a:spcBef>
                <a:spcAft>
                  <a:spcPts val="0"/>
                </a:spcAft>
                <a:buClrTx/>
                <a:buSzTx/>
                <a:buFontTx/>
                <a:buNone/>
                <a:tabLst/>
                <a:defRPr/>
              </a:pPr>
              <a:r>
                <a:rPr kumimoji="0" lang="en-US" sz="5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2</a:t>
              </a:r>
              <a:endParaRPr kumimoji="0" lang="en-US" sz="5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28" name="Rectangle 27"/>
          <p:cNvSpPr/>
          <p:nvPr/>
        </p:nvSpPr>
        <p:spPr>
          <a:xfrm>
            <a:off x="2133600" y="3695700"/>
            <a:ext cx="10031793" cy="4247317"/>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6000" b="1">
                <a:solidFill>
                  <a:srgbClr val="284353"/>
                </a:solidFill>
                <a:latin typeface="Arial" panose="020B0604020202020204" pitchFamily="34" charset="0"/>
                <a:ea typeface="Times New Roman" panose="02020603050405020304" pitchFamily="18" charset="0"/>
                <a:cs typeface="Arial" panose="020B0604020202020204" pitchFamily="34" charset="0"/>
              </a:rPr>
              <a:t>ĐIỀU KIỆN VÀ TÍNH CHẤT CỦA HAI MẶT PHẲNG SONG SONG</a:t>
            </a:r>
            <a:endParaRPr kumimoji="0" lang="en-US" sz="6000" b="0" i="0" u="none" strike="noStrike" kern="1200" cap="none" spc="0" normalizeH="0" baseline="0" noProof="0" dirty="0">
              <a:ln>
                <a:noFill/>
              </a:ln>
              <a:solidFill>
                <a:srgbClr val="284353"/>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29" name="Picture 28"/>
          <p:cNvPicPr>
            <a:picLocks noChangeAspect="1"/>
          </p:cNvPicPr>
          <p:nvPr/>
        </p:nvPicPr>
        <p:blipFill>
          <a:blip r:embed="rId2"/>
          <a:stretch>
            <a:fillRect/>
          </a:stretch>
        </p:blipFill>
        <p:spPr>
          <a:xfrm>
            <a:off x="12344400" y="2844375"/>
            <a:ext cx="3971925" cy="7023525"/>
          </a:xfrm>
          <a:prstGeom prst="rect">
            <a:avLst/>
          </a:prstGeom>
        </p:spPr>
      </p:pic>
    </p:spTree>
    <p:extLst>
      <p:ext uri="{BB962C8B-B14F-4D97-AF65-F5344CB8AC3E}">
        <p14:creationId xmlns:p14="http://schemas.microsoft.com/office/powerpoint/2010/main" val="1929983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6" name="Group 6"/>
          <p:cNvGrpSpPr/>
          <p:nvPr/>
        </p:nvGrpSpPr>
        <p:grpSpPr>
          <a:xfrm>
            <a:off x="-506643" y="9881285"/>
            <a:ext cx="19273888" cy="1815415"/>
            <a:chOff x="0" y="0"/>
            <a:chExt cx="5076250" cy="478134"/>
          </a:xfrm>
        </p:grpSpPr>
        <p:sp>
          <p:nvSpPr>
            <p:cNvPr id="7" name="Freeform 7"/>
            <p:cNvSpPr/>
            <p:nvPr/>
          </p:nvSpPr>
          <p:spPr>
            <a:xfrm>
              <a:off x="0" y="0"/>
              <a:ext cx="5076250" cy="478134"/>
            </a:xfrm>
            <a:custGeom>
              <a:avLst/>
              <a:gdLst/>
              <a:ahLst/>
              <a:cxnLst/>
              <a:rect l="l" t="t" r="r" b="b"/>
              <a:pathLst>
                <a:path w="5076250" h="478134">
                  <a:moveTo>
                    <a:pt x="0" y="0"/>
                  </a:moveTo>
                  <a:lnTo>
                    <a:pt x="5076250" y="0"/>
                  </a:lnTo>
                  <a:lnTo>
                    <a:pt x="5076250" y="478134"/>
                  </a:lnTo>
                  <a:lnTo>
                    <a:pt x="0" y="478134"/>
                  </a:lnTo>
                  <a:close/>
                </a:path>
              </a:pathLst>
            </a:custGeom>
            <a:solidFill>
              <a:srgbClr val="F7CC75"/>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3" name="Picture 22"/>
          <p:cNvPicPr>
            <a:picLocks noChangeAspect="1"/>
          </p:cNvPicPr>
          <p:nvPr/>
        </p:nvPicPr>
        <p:blipFill>
          <a:blip r:embed="rId2"/>
          <a:stretch>
            <a:fillRect/>
          </a:stretch>
        </p:blipFill>
        <p:spPr>
          <a:xfrm>
            <a:off x="10363200" y="8648700"/>
            <a:ext cx="717638" cy="1232585"/>
          </a:xfrm>
          <a:prstGeom prst="rect">
            <a:avLst/>
          </a:prstGeom>
        </p:spPr>
      </p:pic>
      <p:sp>
        <p:nvSpPr>
          <p:cNvPr id="25" name="Freeform 15"/>
          <p:cNvSpPr/>
          <p:nvPr/>
        </p:nvSpPr>
        <p:spPr>
          <a:xfrm rot="3107583">
            <a:off x="17093568" y="335132"/>
            <a:ext cx="779940" cy="1260106"/>
          </a:xfrm>
          <a:custGeom>
            <a:avLst/>
            <a:gdLst/>
            <a:ahLst/>
            <a:cxnLst/>
            <a:rect l="l" t="t" r="r" b="b"/>
            <a:pathLst>
              <a:path w="900144" h="1837028">
                <a:moveTo>
                  <a:pt x="0" y="0"/>
                </a:moveTo>
                <a:lnTo>
                  <a:pt x="900144" y="0"/>
                </a:lnTo>
                <a:lnTo>
                  <a:pt x="900144" y="1837028"/>
                </a:lnTo>
                <a:lnTo>
                  <a:pt x="0" y="18370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6" name="Group 15"/>
          <p:cNvGrpSpPr/>
          <p:nvPr/>
        </p:nvGrpSpPr>
        <p:grpSpPr>
          <a:xfrm>
            <a:off x="536413" y="571500"/>
            <a:ext cx="4647266" cy="963915"/>
            <a:chOff x="2012116" y="2110922"/>
            <a:chExt cx="4647266" cy="963915"/>
          </a:xfrm>
        </p:grpSpPr>
        <p:pic>
          <p:nvPicPr>
            <p:cNvPr id="17" name="Picture 16"/>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012116" y="2110922"/>
              <a:ext cx="1032846" cy="963915"/>
            </a:xfrm>
            <a:prstGeom prst="rect">
              <a:avLst/>
            </a:prstGeom>
          </p:spPr>
        </p:pic>
        <p:sp>
          <p:nvSpPr>
            <p:cNvPr id="21" name="TextBox 20"/>
            <p:cNvSpPr txBox="1"/>
            <p:nvPr/>
          </p:nvSpPr>
          <p:spPr>
            <a:xfrm>
              <a:off x="3077982" y="2261133"/>
              <a:ext cx="3581400" cy="707886"/>
            </a:xfrm>
            <a:prstGeom prst="rect">
              <a:avLst/>
            </a:prstGeom>
            <a:noFill/>
          </p:spPr>
          <p:txBody>
            <a:bodyPr wrap="square" rtlCol="0">
              <a:spAutoFit/>
            </a:bodyPr>
            <a:lstStyle/>
            <a:p>
              <a:r>
                <a:rPr lang="nl-NL" sz="4000" b="1">
                  <a:solidFill>
                    <a:srgbClr val="C00000"/>
                  </a:solidFill>
                  <a:latin typeface="Arial" panose="020B0604020202020204" pitchFamily="34" charset="0"/>
                  <a:cs typeface="Arial" panose="020B0604020202020204" pitchFamily="34" charset="0"/>
                </a:rPr>
                <a:t>HĐ2:</a:t>
              </a:r>
              <a:endParaRPr lang="en-US" sz="4000" dirty="0">
                <a:solidFill>
                  <a:srgbClr val="C00000"/>
                </a:solidFill>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 name="Rectangle 2"/>
              <p:cNvSpPr/>
              <p:nvPr/>
            </p:nvSpPr>
            <p:spPr>
              <a:xfrm>
                <a:off x="506002" y="1581477"/>
                <a:ext cx="17248598" cy="2862322"/>
              </a:xfrm>
              <a:prstGeom prst="rect">
                <a:avLst/>
              </a:prstGeom>
            </p:spPr>
            <p:txBody>
              <a:bodyPr wrap="square">
                <a:spAutoFit/>
              </a:bodyPr>
              <a:lstStyle/>
              <a:p>
                <a:pPr algn="just">
                  <a:lnSpc>
                    <a:spcPct val="150000"/>
                  </a:lnSpc>
                </a:pPr>
                <a:r>
                  <a:rPr lang="vi-VN" sz="4000" dirty="0">
                    <a:solidFill>
                      <a:srgbClr val="000000"/>
                    </a:solidFill>
                  </a:rPr>
                  <a:t>Cho mặt phẳng (</a:t>
                </a:r>
                <a:r>
                  <a:rPr lang="el-GR" sz="4000" i="1" dirty="0">
                    <a:solidFill>
                      <a:srgbClr val="000000"/>
                    </a:solidFill>
                  </a:rPr>
                  <a:t>α</a:t>
                </a:r>
                <a:r>
                  <a:rPr lang="el-GR" sz="4000" dirty="0">
                    <a:solidFill>
                      <a:srgbClr val="000000"/>
                    </a:solidFill>
                  </a:rPr>
                  <a:t>)</a:t>
                </a:r>
                <a:r>
                  <a:rPr lang="el-GR" sz="4000" i="1" dirty="0">
                    <a:solidFill>
                      <a:srgbClr val="000000"/>
                    </a:solidFill>
                  </a:rPr>
                  <a:t> </a:t>
                </a:r>
                <a:r>
                  <a:rPr lang="vi-VN" sz="4000" dirty="0">
                    <a:solidFill>
                      <a:srgbClr val="000000"/>
                    </a:solidFill>
                  </a:rPr>
                  <a:t>chứa hai đường thẳng cắt nhau </a:t>
                </a:r>
                <a:r>
                  <a:rPr lang="vi-VN" sz="4000" i="1" dirty="0">
                    <a:solidFill>
                      <a:srgbClr val="000000"/>
                    </a:solidFill>
                  </a:rPr>
                  <a:t>a, b</a:t>
                </a:r>
                <a:r>
                  <a:rPr lang="vi-VN" sz="4000" dirty="0">
                    <a:solidFill>
                      <a:srgbClr val="000000"/>
                    </a:solidFill>
                  </a:rPr>
                  <a:t> và </a:t>
                </a:r>
                <a:r>
                  <a:rPr lang="vi-VN" sz="4000" i="1" dirty="0">
                    <a:solidFill>
                      <a:srgbClr val="000000"/>
                    </a:solidFill>
                  </a:rPr>
                  <a:t>a, b</a:t>
                </a:r>
                <a:r>
                  <a:rPr lang="vi-VN" sz="4000" dirty="0">
                    <a:solidFill>
                      <a:srgbClr val="000000"/>
                    </a:solidFill>
                  </a:rPr>
                  <a:t> cùng song song với mặt phẳng (</a:t>
                </a:r>
                <a14:m>
                  <m:oMath xmlns:m="http://schemas.openxmlformats.org/officeDocument/2006/math">
                    <m:r>
                      <a:rPr lang="en-US" sz="4000" i="1">
                        <a:latin typeface="Cambria Math" panose="02040503050406030204" pitchFamily="18" charset="0"/>
                        <a:ea typeface="Cambria Math" panose="02040503050406030204" pitchFamily="18" charset="0"/>
                        <a:cs typeface="Times New Roman" panose="02020603050405020304" pitchFamily="18" charset="0"/>
                      </a:rPr>
                      <m:t>𝛽</m:t>
                    </m:r>
                  </m:oMath>
                </a14:m>
                <a:r>
                  <a:rPr lang="el-GR" sz="4000" dirty="0">
                    <a:solidFill>
                      <a:srgbClr val="000000"/>
                    </a:solidFill>
                  </a:rPr>
                  <a:t>) (</a:t>
                </a:r>
                <a:r>
                  <a:rPr lang="vi-VN" sz="4000" dirty="0">
                    <a:solidFill>
                      <a:srgbClr val="000000"/>
                    </a:solidFill>
                  </a:rPr>
                  <a:t>H.4.41)</a:t>
                </a:r>
              </a:p>
              <a:p>
                <a:pPr lvl="0" algn="just">
                  <a:lnSpc>
                    <a:spcPct val="150000"/>
                  </a:lnSpc>
                </a:pPr>
                <a:r>
                  <a:rPr lang="vi-VN" sz="4000" dirty="0">
                    <a:solidFill>
                      <a:srgbClr val="FF0000"/>
                    </a:solidFill>
                  </a:rPr>
                  <a:t>Nếu (</a:t>
                </a:r>
                <a:r>
                  <a:rPr lang="el-GR" sz="4000" i="1" dirty="0">
                    <a:solidFill>
                      <a:srgbClr val="FF0000"/>
                    </a:solidFill>
                  </a:rPr>
                  <a:t>α</a:t>
                </a:r>
                <a:r>
                  <a:rPr lang="el-GR" sz="4000" dirty="0">
                    <a:solidFill>
                      <a:srgbClr val="FF0000"/>
                    </a:solidFill>
                  </a:rPr>
                  <a:t>) </a:t>
                </a:r>
                <a:r>
                  <a:rPr lang="vi-VN" sz="4000" dirty="0">
                    <a:solidFill>
                      <a:srgbClr val="FF0000"/>
                    </a:solidFill>
                  </a:rPr>
                  <a:t>và (</a:t>
                </a:r>
                <a14:m>
                  <m:oMath xmlns:m="http://schemas.openxmlformats.org/officeDocument/2006/math">
                    <m:r>
                      <a:rPr lang="en-US" sz="40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𝛽</m:t>
                    </m:r>
                  </m:oMath>
                </a14:m>
                <a:r>
                  <a:rPr lang="el-GR" sz="4000" dirty="0">
                    <a:solidFill>
                      <a:srgbClr val="FF0000"/>
                    </a:solidFill>
                  </a:rPr>
                  <a:t>) </a:t>
                </a:r>
                <a:r>
                  <a:rPr lang="vi-VN" sz="4000" dirty="0">
                    <a:solidFill>
                      <a:srgbClr val="FF0000"/>
                    </a:solidFill>
                  </a:rPr>
                  <a:t>cắt nhau theo giao tuyến </a:t>
                </a:r>
                <a:r>
                  <a:rPr lang="vi-VN" sz="4000" i="1" dirty="0">
                    <a:solidFill>
                      <a:srgbClr val="FF0000"/>
                    </a:solidFill>
                  </a:rPr>
                  <a:t>c</a:t>
                </a:r>
                <a:r>
                  <a:rPr lang="vi-VN" sz="4000" dirty="0">
                    <a:solidFill>
                      <a:srgbClr val="FF0000"/>
                    </a:solidFill>
                  </a:rPr>
                  <a:t> </a:t>
                </a:r>
                <a:r>
                  <a:rPr lang="vi-VN" sz="4000" dirty="0">
                    <a:solidFill>
                      <a:srgbClr val="000000"/>
                    </a:solidFill>
                  </a:rPr>
                  <a:t>thì hai đường thẳng </a:t>
                </a:r>
                <a:r>
                  <a:rPr lang="vi-VN" sz="4000" i="1" dirty="0">
                    <a:solidFill>
                      <a:srgbClr val="000000"/>
                    </a:solidFill>
                  </a:rPr>
                  <a:t>a </a:t>
                </a:r>
                <a:r>
                  <a:rPr lang="vi-VN" sz="4000" dirty="0">
                    <a:solidFill>
                      <a:srgbClr val="000000"/>
                    </a:solidFill>
                  </a:rPr>
                  <a:t>và </a:t>
                </a:r>
                <a:r>
                  <a:rPr lang="vi-VN" sz="4000" i="1" dirty="0">
                    <a:solidFill>
                      <a:srgbClr val="000000"/>
                    </a:solidFill>
                  </a:rPr>
                  <a:t>c</a:t>
                </a:r>
                <a:r>
                  <a:rPr lang="vi-VN" sz="4000" dirty="0">
                    <a:solidFill>
                      <a:srgbClr val="000000"/>
                    </a:solidFill>
                  </a:rPr>
                  <a:t> có</a:t>
                </a:r>
              </a:p>
            </p:txBody>
          </p:sp>
        </mc:Choice>
        <mc:Fallback xmlns="">
          <p:sp>
            <p:nvSpPr>
              <p:cNvPr id="3" name="Rectangle 2"/>
              <p:cNvSpPr>
                <a:spLocks noRot="1" noChangeAspect="1" noMove="1" noResize="1" noEditPoints="1" noAdjustHandles="1" noChangeArrowheads="1" noChangeShapeType="1" noTextEdit="1"/>
              </p:cNvSpPr>
              <p:nvPr/>
            </p:nvSpPr>
            <p:spPr>
              <a:xfrm>
                <a:off x="506002" y="1581477"/>
                <a:ext cx="17248598" cy="2862322"/>
              </a:xfrm>
              <a:prstGeom prst="rect">
                <a:avLst/>
              </a:prstGeom>
              <a:blipFill>
                <a:blip r:embed="rId6"/>
                <a:stretch>
                  <a:fillRect l="-1237" r="-1237" b="-4894"/>
                </a:stretch>
              </a:blipFill>
            </p:spPr>
            <p:txBody>
              <a:bodyPr/>
              <a:lstStyle/>
              <a:p>
                <a:r>
                  <a:rPr lang="en-US">
                    <a:noFill/>
                  </a:rPr>
                  <a:t> </a:t>
                </a:r>
              </a:p>
            </p:txBody>
          </p:sp>
        </mc:Fallback>
      </mc:AlternateContent>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83359" y="4686300"/>
            <a:ext cx="5895041" cy="4161205"/>
          </a:xfrm>
          <a:prstGeom prst="rect">
            <a:avLst/>
          </a:prstGeom>
        </p:spPr>
      </p:pic>
      <p:sp>
        <p:nvSpPr>
          <p:cNvPr id="14" name="Rectangle 13"/>
          <p:cNvSpPr/>
          <p:nvPr/>
        </p:nvSpPr>
        <p:spPr>
          <a:xfrm>
            <a:off x="536412" y="4389810"/>
            <a:ext cx="10055387" cy="4708981"/>
          </a:xfrm>
          <a:prstGeom prst="rect">
            <a:avLst/>
          </a:prstGeom>
        </p:spPr>
        <p:txBody>
          <a:bodyPr wrap="square">
            <a:spAutoFit/>
          </a:bodyPr>
          <a:lstStyle/>
          <a:p>
            <a:pPr lvl="0" algn="just">
              <a:lnSpc>
                <a:spcPct val="150000"/>
              </a:lnSpc>
            </a:pPr>
            <a:r>
              <a:rPr lang="vi-VN" sz="4000" dirty="0">
                <a:solidFill>
                  <a:srgbClr val="000000"/>
                </a:solidFill>
              </a:rPr>
              <a:t>song</a:t>
            </a:r>
            <a:r>
              <a:rPr lang="en-US" sz="4000" dirty="0">
                <a:solidFill>
                  <a:srgbClr val="000000"/>
                </a:solidFill>
              </a:rPr>
              <a:t> </a:t>
            </a:r>
            <a:r>
              <a:rPr lang="vi-VN" sz="4000" dirty="0">
                <a:solidFill>
                  <a:srgbClr val="000000"/>
                </a:solidFill>
              </a:rPr>
              <a:t>song với nhau hay không, hai đường thẳng </a:t>
            </a:r>
            <a:r>
              <a:rPr lang="vi-VN" sz="4000" i="1" dirty="0">
                <a:solidFill>
                  <a:srgbClr val="000000"/>
                </a:solidFill>
              </a:rPr>
              <a:t>b</a:t>
            </a:r>
            <a:r>
              <a:rPr lang="vi-VN" sz="4000" dirty="0">
                <a:solidFill>
                  <a:srgbClr val="000000"/>
                </a:solidFill>
              </a:rPr>
              <a:t> và</a:t>
            </a:r>
            <a:r>
              <a:rPr lang="vi-VN" sz="4000" i="1" dirty="0">
                <a:solidFill>
                  <a:srgbClr val="000000"/>
                </a:solidFill>
              </a:rPr>
              <a:t> c</a:t>
            </a:r>
            <a:r>
              <a:rPr lang="vi-VN" sz="4000" dirty="0">
                <a:solidFill>
                  <a:srgbClr val="000000"/>
                </a:solidFill>
              </a:rPr>
              <a:t> có song song với nhau hay không?</a:t>
            </a:r>
          </a:p>
          <a:p>
            <a:pPr lvl="0" algn="just">
              <a:lnSpc>
                <a:spcPct val="150000"/>
              </a:lnSpc>
            </a:pPr>
            <a:r>
              <a:rPr lang="vi-VN" sz="4000" dirty="0">
                <a:solidFill>
                  <a:srgbClr val="000000"/>
                </a:solidFill>
              </a:rPr>
              <a:t>Hãy rút ra kết luận sau khi trả lời các câu hỏi trên</a:t>
            </a:r>
            <a:r>
              <a:rPr lang="en-US" sz="4000" dirty="0">
                <a:solidFill>
                  <a:srgbClr val="000000"/>
                </a:solidFill>
              </a:rPr>
              <a:t>.</a:t>
            </a:r>
            <a:endParaRPr lang="vi-VN" sz="4000" dirty="0">
              <a:solidFill>
                <a:srgbClr val="000000"/>
              </a:solidFill>
            </a:endParaRPr>
          </a:p>
        </p:txBody>
      </p:sp>
    </p:spTree>
    <p:extLst>
      <p:ext uri="{BB962C8B-B14F-4D97-AF65-F5344CB8AC3E}">
        <p14:creationId xmlns:p14="http://schemas.microsoft.com/office/powerpoint/2010/main" val="269166197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6" name="Group 6"/>
          <p:cNvGrpSpPr/>
          <p:nvPr/>
        </p:nvGrpSpPr>
        <p:grpSpPr>
          <a:xfrm>
            <a:off x="-407714" y="10287000"/>
            <a:ext cx="19273888" cy="1815415"/>
            <a:chOff x="0" y="0"/>
            <a:chExt cx="5076250" cy="478134"/>
          </a:xfrm>
        </p:grpSpPr>
        <p:sp>
          <p:nvSpPr>
            <p:cNvPr id="7" name="Freeform 7"/>
            <p:cNvSpPr/>
            <p:nvPr/>
          </p:nvSpPr>
          <p:spPr>
            <a:xfrm>
              <a:off x="0" y="0"/>
              <a:ext cx="5076250" cy="478134"/>
            </a:xfrm>
            <a:custGeom>
              <a:avLst/>
              <a:gdLst/>
              <a:ahLst/>
              <a:cxnLst/>
              <a:rect l="l" t="t" r="r" b="b"/>
              <a:pathLst>
                <a:path w="5076250" h="478134">
                  <a:moveTo>
                    <a:pt x="0" y="0"/>
                  </a:moveTo>
                  <a:lnTo>
                    <a:pt x="5076250" y="0"/>
                  </a:lnTo>
                  <a:lnTo>
                    <a:pt x="5076250" y="478134"/>
                  </a:lnTo>
                  <a:lnTo>
                    <a:pt x="0" y="478134"/>
                  </a:lnTo>
                  <a:close/>
                </a:path>
              </a:pathLst>
            </a:custGeom>
            <a:solidFill>
              <a:srgbClr val="F7CC75"/>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4" name="Picture 23"/>
          <p:cNvPicPr>
            <a:picLocks noChangeAspect="1"/>
          </p:cNvPicPr>
          <p:nvPr/>
        </p:nvPicPr>
        <p:blipFill>
          <a:blip r:embed="rId2"/>
          <a:stretch>
            <a:fillRect/>
          </a:stretch>
        </p:blipFill>
        <p:spPr>
          <a:xfrm rot="12638834">
            <a:off x="16067860" y="8116444"/>
            <a:ext cx="1743030" cy="1333952"/>
          </a:xfrm>
          <a:prstGeom prst="rect">
            <a:avLst/>
          </a:prstGeom>
        </p:spPr>
      </p:pic>
      <p:sp>
        <p:nvSpPr>
          <p:cNvPr id="25" name="Freeform 15"/>
          <p:cNvSpPr/>
          <p:nvPr/>
        </p:nvSpPr>
        <p:spPr>
          <a:xfrm rot="20194353">
            <a:off x="355924" y="159814"/>
            <a:ext cx="900144" cy="1599319"/>
          </a:xfrm>
          <a:custGeom>
            <a:avLst/>
            <a:gdLst/>
            <a:ahLst/>
            <a:cxnLst/>
            <a:rect l="l" t="t" r="r" b="b"/>
            <a:pathLst>
              <a:path w="900144" h="1837028">
                <a:moveTo>
                  <a:pt x="0" y="0"/>
                </a:moveTo>
                <a:lnTo>
                  <a:pt x="900144" y="0"/>
                </a:lnTo>
                <a:lnTo>
                  <a:pt x="900144" y="1837028"/>
                </a:lnTo>
                <a:lnTo>
                  <a:pt x="0" y="18370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Rectangle 3"/>
          <p:cNvSpPr/>
          <p:nvPr/>
        </p:nvSpPr>
        <p:spPr>
          <a:xfrm>
            <a:off x="8185083" y="854214"/>
            <a:ext cx="1917833"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sng"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Trả</a:t>
            </a:r>
            <a:r>
              <a:rPr kumimoji="0" lang="en-US" sz="4000" b="1" i="1"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r>
              <a:rPr kumimoji="0" lang="en-US" sz="4000" b="1" i="1" u="sng"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lời</a:t>
            </a:r>
            <a:r>
              <a:rPr kumimoji="0" lang="en-US" sz="4000" b="1" i="1"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a:t>
            </a:r>
            <a:endParaRPr kumimoji="0" lang="en-US" sz="1800" b="1" i="1"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3" name="Rectangle 2"/>
          <p:cNvSpPr/>
          <p:nvPr/>
        </p:nvSpPr>
        <p:spPr>
          <a:xfrm>
            <a:off x="5811672" y="6614360"/>
            <a:ext cx="10744200" cy="1824923"/>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Times New Roman" panose="02020603050405020304" pitchFamily="18" charset="0"/>
                <a:cs typeface="Arial" panose="020B0604020202020204" pitchFamily="34" charset="0"/>
              </a:rPr>
              <a:t>Từ</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suy</a:t>
            </a:r>
            <a:r>
              <a:rPr lang="en-US" sz="4000" dirty="0">
                <a:latin typeface="Arial" panose="020B0604020202020204" pitchFamily="34" charset="0"/>
                <a:ea typeface="Times New Roman" panose="02020603050405020304" pitchFamily="18" charset="0"/>
                <a:cs typeface="Arial" panose="020B0604020202020204" pitchFamily="34" charset="0"/>
              </a:rPr>
              <a:t> ra a song </a:t>
            </a:r>
            <a:r>
              <a:rPr lang="en-US" sz="4000" dirty="0" err="1">
                <a:latin typeface="Arial" panose="020B0604020202020204" pitchFamily="34" charset="0"/>
                <a:ea typeface="Times New Roman" panose="02020603050405020304" pitchFamily="18" charset="0"/>
                <a:cs typeface="Arial" panose="020B0604020202020204" pitchFamily="34" charset="0"/>
              </a:rPr>
              <a:t>song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với</a:t>
            </a:r>
            <a:r>
              <a:rPr lang="en-US" sz="4000" dirty="0">
                <a:latin typeface="Arial" panose="020B0604020202020204" pitchFamily="34" charset="0"/>
                <a:ea typeface="Times New Roman" panose="02020603050405020304" pitchFamily="18" charset="0"/>
                <a:cs typeface="Arial" panose="020B0604020202020204" pitchFamily="34" charset="0"/>
              </a:rPr>
              <a:t> b </a:t>
            </a:r>
            <a:r>
              <a:rPr lang="en-US" sz="4000" dirty="0" err="1">
                <a:latin typeface="Arial" panose="020B0604020202020204" pitchFamily="34" charset="0"/>
                <a:ea typeface="Times New Roman" panose="02020603050405020304" pitchFamily="18" charset="0"/>
                <a:cs typeface="Arial" panose="020B0604020202020204" pitchFamily="34" charset="0"/>
              </a:rPr>
              <a:t>hoặc</a:t>
            </a:r>
            <a:r>
              <a:rPr lang="en-US" sz="4000" dirty="0">
                <a:latin typeface="Arial" panose="020B0604020202020204" pitchFamily="34" charset="0"/>
                <a:ea typeface="Times New Roman" panose="02020603050405020304" pitchFamily="18" charset="0"/>
                <a:cs typeface="Arial" panose="020B0604020202020204" pitchFamily="34" charset="0"/>
              </a:rPr>
              <a:t> a </a:t>
            </a:r>
            <a:r>
              <a:rPr lang="en-US" sz="4000" dirty="0" err="1">
                <a:latin typeface="Arial" panose="020B0604020202020204" pitchFamily="34" charset="0"/>
                <a:ea typeface="Times New Roman" panose="02020603050405020304" pitchFamily="18" charset="0"/>
                <a:cs typeface="Arial" panose="020B0604020202020204" pitchFamily="34" charset="0"/>
              </a:rPr>
              <a:t>trùng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với</a:t>
            </a:r>
            <a:r>
              <a:rPr lang="en-US" sz="4000" dirty="0">
                <a:latin typeface="Arial" panose="020B0604020202020204" pitchFamily="34" charset="0"/>
                <a:ea typeface="Times New Roman" panose="02020603050405020304" pitchFamily="18" charset="0"/>
                <a:cs typeface="Arial" panose="020B0604020202020204" pitchFamily="34" charset="0"/>
              </a:rPr>
              <a:t> b (</a:t>
            </a:r>
            <a:r>
              <a:rPr lang="en-US" sz="4000" dirty="0" err="1">
                <a:latin typeface="Arial" panose="020B0604020202020204" pitchFamily="34" charset="0"/>
                <a:ea typeface="Times New Roman" panose="02020603050405020304" pitchFamily="18" charset="0"/>
                <a:cs typeface="Arial" panose="020B0604020202020204" pitchFamily="34" charset="0"/>
              </a:rPr>
              <a:t>mâu</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thuẫn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giả</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thiết</a:t>
            </a:r>
            <a:r>
              <a:rPr lang="en-US" sz="4000" dirty="0">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699" y="1462840"/>
            <a:ext cx="5895041" cy="4419600"/>
          </a:xfrm>
          <a:prstGeom prst="rect">
            <a:avLst/>
          </a:prstGeom>
        </p:spPr>
      </p:pic>
      <p:sp>
        <p:nvSpPr>
          <p:cNvPr id="10" name="Text Box 27">
            <a:extLst>
              <a:ext uri="{FF2B5EF4-FFF2-40B4-BE49-F238E27FC236}">
                <a16:creationId xmlns:a16="http://schemas.microsoft.com/office/drawing/2014/main" id="{82ADE106-DF72-4E47-A1DC-96E68121E3D0}"/>
              </a:ext>
            </a:extLst>
          </p:cNvPr>
          <p:cNvSpPr txBox="1">
            <a:spLocks noChangeArrowheads="1"/>
          </p:cNvSpPr>
          <p:nvPr/>
        </p:nvSpPr>
        <p:spPr bwMode="auto">
          <a:xfrm>
            <a:off x="8813951" y="2524734"/>
            <a:ext cx="297703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i="1" dirty="0">
                <a:latin typeface="Times New Roman" panose="02020603050405020304" pitchFamily="18" charset="0"/>
                <a:cs typeface="Times New Roman" panose="02020603050405020304" pitchFamily="18" charset="0"/>
              </a:rPr>
              <a:t>a </a:t>
            </a:r>
            <a:r>
              <a:rPr lang="en-US" altLang="en-US" sz="4200" b="1" dirty="0">
                <a:latin typeface="Times New Roman" panose="02020603050405020304" pitchFamily="18" charset="0"/>
                <a:cs typeface="Times New Roman" panose="02020603050405020304" pitchFamily="18" charset="0"/>
              </a:rPr>
              <a:t>//</a:t>
            </a:r>
            <a:r>
              <a:rPr lang="en-US" altLang="en-US" sz="3600" dirty="0">
                <a:latin typeface="Times New Roman" panose="02020603050405020304" pitchFamily="18" charset="0"/>
                <a:cs typeface="Times New Roman" panose="02020603050405020304" pitchFamily="18" charset="0"/>
              </a:rPr>
              <a:t> </a:t>
            </a:r>
            <a:r>
              <a:rPr lang="en-US" altLang="en-US" sz="36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3600" i="1"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3600" dirty="0">
                <a:latin typeface="Times New Roman" panose="02020603050405020304" pitchFamily="18" charset="0"/>
                <a:cs typeface="Times New Roman" panose="02020603050405020304" pitchFamily="18" charset="0"/>
                <a:sym typeface="Symbol" panose="05050102010706020507" pitchFamily="18" charset="2"/>
              </a:rPr>
              <a:t>) </a:t>
            </a:r>
          </a:p>
          <a:p>
            <a:pPr eaLnBrk="1" hangingPunct="1">
              <a:spcBef>
                <a:spcPct val="0"/>
              </a:spcBef>
              <a:buFontTx/>
              <a:buNone/>
            </a:pPr>
            <a:r>
              <a:rPr lang="en-US" altLang="en-US" sz="3600" i="1" dirty="0">
                <a:latin typeface="Times New Roman" panose="02020603050405020304" pitchFamily="18" charset="0"/>
                <a:cs typeface="Times New Roman" panose="02020603050405020304" pitchFamily="18" charset="0"/>
                <a:sym typeface="Symbol" panose="05050102010706020507" pitchFamily="18" charset="2"/>
              </a:rPr>
              <a:t>a </a:t>
            </a:r>
            <a:r>
              <a:rPr lang="en-US" altLang="en-US" sz="36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3600" i="1"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3600" dirty="0">
                <a:latin typeface="Times New Roman" panose="02020603050405020304" pitchFamily="18" charset="0"/>
                <a:cs typeface="Times New Roman" panose="02020603050405020304" pitchFamily="18" charset="0"/>
                <a:sym typeface="Symbol" panose="05050102010706020507" pitchFamily="18" charset="2"/>
              </a:rPr>
              <a:t>)    </a:t>
            </a:r>
          </a:p>
          <a:p>
            <a:pPr eaLnBrk="1" hangingPunct="1">
              <a:spcBef>
                <a:spcPct val="0"/>
              </a:spcBef>
              <a:buFontTx/>
              <a:buNone/>
            </a:pPr>
            <a:r>
              <a:rPr lang="en-US" altLang="en-US" sz="3600" dirty="0">
                <a:latin typeface="Times New Roman" panose="02020603050405020304" pitchFamily="18" charset="0"/>
                <a:cs typeface="Times New Roman" panose="02020603050405020304" pitchFamily="18" charset="0"/>
              </a:rPr>
              <a:t>(</a:t>
            </a:r>
            <a:r>
              <a:rPr lang="en-US" altLang="en-US" sz="3600" i="1"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3600" dirty="0">
                <a:latin typeface="Times New Roman" panose="02020603050405020304" pitchFamily="18" charset="0"/>
                <a:cs typeface="Times New Roman" panose="02020603050405020304" pitchFamily="18" charset="0"/>
                <a:sym typeface="Symbol" panose="05050102010706020507" pitchFamily="18" charset="2"/>
              </a:rPr>
              <a:t>)  (</a:t>
            </a:r>
            <a:r>
              <a:rPr lang="en-US" altLang="en-US" sz="3600" i="1"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36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3600" b="1"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36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3600" i="1" dirty="0">
                <a:latin typeface="Times New Roman" panose="02020603050405020304" pitchFamily="18" charset="0"/>
                <a:cs typeface="Times New Roman" panose="02020603050405020304" pitchFamily="18" charset="0"/>
                <a:sym typeface="Symbol" panose="05050102010706020507" pitchFamily="18" charset="2"/>
              </a:rPr>
              <a:t>c</a:t>
            </a:r>
          </a:p>
        </p:txBody>
      </p:sp>
      <p:sp>
        <p:nvSpPr>
          <p:cNvPr id="13" name="Text Box 29">
            <a:extLst>
              <a:ext uri="{FF2B5EF4-FFF2-40B4-BE49-F238E27FC236}">
                <a16:creationId xmlns:a16="http://schemas.microsoft.com/office/drawing/2014/main" id="{3D6B1690-3191-47B9-A674-EFF2FC4A1A80}"/>
              </a:ext>
            </a:extLst>
          </p:cNvPr>
          <p:cNvSpPr txBox="1">
            <a:spLocks noChangeArrowheads="1"/>
          </p:cNvSpPr>
          <p:nvPr/>
        </p:nvSpPr>
        <p:spPr bwMode="auto">
          <a:xfrm>
            <a:off x="11168532" y="2989182"/>
            <a:ext cx="19431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3600" i="1" dirty="0">
                <a:latin typeface="Times New Roman" panose="02020603050405020304" pitchFamily="18" charset="0"/>
                <a:cs typeface="Times New Roman" panose="02020603050405020304" pitchFamily="18" charset="0"/>
                <a:sym typeface="Symbol" panose="05050102010706020507" pitchFamily="18" charset="2"/>
              </a:rPr>
              <a:t> </a:t>
            </a:r>
            <a:r>
              <a:rPr lang="vi-VN" altLang="en-US" sz="3600" i="1" dirty="0">
                <a:latin typeface="Times New Roman" panose="02020603050405020304" pitchFamily="18" charset="0"/>
                <a:cs typeface="Times New Roman" panose="02020603050405020304" pitchFamily="18" charset="0"/>
                <a:sym typeface="Symbol" panose="05050102010706020507" pitchFamily="18" charset="2"/>
              </a:rPr>
              <a:t>c</a:t>
            </a:r>
            <a:r>
              <a:rPr lang="en-US" altLang="en-US" sz="36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4200" b="1"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3600" i="1" dirty="0">
                <a:latin typeface="Times New Roman" panose="02020603050405020304" pitchFamily="18" charset="0"/>
                <a:cs typeface="Times New Roman" panose="02020603050405020304" pitchFamily="18" charset="0"/>
                <a:sym typeface="Symbol" panose="05050102010706020507" pitchFamily="18" charset="2"/>
              </a:rPr>
              <a:t> </a:t>
            </a:r>
            <a:r>
              <a:rPr lang="vi-VN" altLang="en-US" sz="3600" i="1" dirty="0">
                <a:latin typeface="Times New Roman" panose="02020603050405020304" pitchFamily="18" charset="0"/>
                <a:cs typeface="Times New Roman" panose="02020603050405020304" pitchFamily="18" charset="0"/>
                <a:sym typeface="Symbol" panose="05050102010706020507" pitchFamily="18" charset="2"/>
              </a:rPr>
              <a:t>a</a:t>
            </a:r>
            <a:endParaRPr lang="en-US" altLang="en-US" sz="3600" i="1" dirty="0">
              <a:latin typeface="Times New Roman" panose="02020603050405020304" pitchFamily="18" charset="0"/>
              <a:cs typeface="Times New Roman" panose="02020603050405020304" pitchFamily="18" charset="0"/>
              <a:sym typeface="Symbol" panose="05050102010706020507" pitchFamily="18" charset="2"/>
            </a:endParaRPr>
          </a:p>
        </p:txBody>
      </p:sp>
      <p:sp>
        <p:nvSpPr>
          <p:cNvPr id="14" name="AutoShape 40">
            <a:extLst>
              <a:ext uri="{FF2B5EF4-FFF2-40B4-BE49-F238E27FC236}">
                <a16:creationId xmlns:a16="http://schemas.microsoft.com/office/drawing/2014/main" id="{CFDD999D-ED35-4B86-AD1B-A221C472DF89}"/>
              </a:ext>
            </a:extLst>
          </p:cNvPr>
          <p:cNvSpPr>
            <a:spLocks/>
          </p:cNvSpPr>
          <p:nvPr/>
        </p:nvSpPr>
        <p:spPr bwMode="auto">
          <a:xfrm>
            <a:off x="8562491" y="2842819"/>
            <a:ext cx="228600" cy="1447801"/>
          </a:xfrm>
          <a:prstGeom prst="leftBrace">
            <a:avLst>
              <a:gd name="adj1" fmla="val 100014"/>
              <a:gd name="adj2"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3600">
              <a:latin typeface="Times New Roman" panose="02020603050405020304" pitchFamily="18" charset="0"/>
              <a:cs typeface="Times New Roman" panose="02020603050405020304" pitchFamily="18" charset="0"/>
            </a:endParaRPr>
          </a:p>
        </p:txBody>
      </p:sp>
      <p:sp>
        <p:nvSpPr>
          <p:cNvPr id="16" name="Text Box 27">
            <a:extLst>
              <a:ext uri="{FF2B5EF4-FFF2-40B4-BE49-F238E27FC236}">
                <a16:creationId xmlns:a16="http://schemas.microsoft.com/office/drawing/2014/main" id="{4CAD7157-FB38-4CA6-9427-98844D3CA800}"/>
              </a:ext>
            </a:extLst>
          </p:cNvPr>
          <p:cNvSpPr txBox="1">
            <a:spLocks noChangeArrowheads="1"/>
          </p:cNvSpPr>
          <p:nvPr/>
        </p:nvSpPr>
        <p:spPr bwMode="auto">
          <a:xfrm>
            <a:off x="8806331" y="4598416"/>
            <a:ext cx="297703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3600" i="1" dirty="0">
                <a:latin typeface="Times New Roman" panose="02020603050405020304" pitchFamily="18" charset="0"/>
                <a:cs typeface="Times New Roman" panose="02020603050405020304" pitchFamily="18" charset="0"/>
              </a:rPr>
              <a:t>b</a:t>
            </a:r>
            <a:r>
              <a:rPr lang="en-US" altLang="en-US" sz="3600" i="1" dirty="0">
                <a:latin typeface="Times New Roman" panose="02020603050405020304" pitchFamily="18" charset="0"/>
                <a:cs typeface="Times New Roman" panose="02020603050405020304" pitchFamily="18" charset="0"/>
              </a:rPr>
              <a:t> </a:t>
            </a:r>
            <a:r>
              <a:rPr lang="en-US" altLang="en-US" sz="4200" b="1" dirty="0">
                <a:latin typeface="Times New Roman" panose="02020603050405020304" pitchFamily="18" charset="0"/>
                <a:cs typeface="Times New Roman" panose="02020603050405020304" pitchFamily="18" charset="0"/>
              </a:rPr>
              <a:t>//</a:t>
            </a:r>
            <a:r>
              <a:rPr lang="en-US" altLang="en-US" sz="3600" dirty="0">
                <a:latin typeface="Times New Roman" panose="02020603050405020304" pitchFamily="18" charset="0"/>
                <a:cs typeface="Times New Roman" panose="02020603050405020304" pitchFamily="18" charset="0"/>
              </a:rPr>
              <a:t> </a:t>
            </a:r>
            <a:r>
              <a:rPr lang="en-US" altLang="en-US" sz="36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3600" i="1"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3600" dirty="0">
                <a:latin typeface="Times New Roman" panose="02020603050405020304" pitchFamily="18" charset="0"/>
                <a:cs typeface="Times New Roman" panose="02020603050405020304" pitchFamily="18" charset="0"/>
                <a:sym typeface="Symbol" panose="05050102010706020507" pitchFamily="18" charset="2"/>
              </a:rPr>
              <a:t>) </a:t>
            </a:r>
          </a:p>
          <a:p>
            <a:pPr eaLnBrk="1" hangingPunct="1">
              <a:spcBef>
                <a:spcPct val="0"/>
              </a:spcBef>
              <a:buFontTx/>
              <a:buNone/>
            </a:pPr>
            <a:r>
              <a:rPr lang="vi-VN" altLang="en-US" sz="3600" i="1" dirty="0">
                <a:latin typeface="Times New Roman" panose="02020603050405020304" pitchFamily="18" charset="0"/>
                <a:cs typeface="Times New Roman" panose="02020603050405020304" pitchFamily="18" charset="0"/>
                <a:sym typeface="Symbol" panose="05050102010706020507" pitchFamily="18" charset="2"/>
              </a:rPr>
              <a:t>b</a:t>
            </a:r>
            <a:r>
              <a:rPr lang="en-US" altLang="en-US" sz="36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36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3600" i="1"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3600" dirty="0">
                <a:latin typeface="Times New Roman" panose="02020603050405020304" pitchFamily="18" charset="0"/>
                <a:cs typeface="Times New Roman" panose="02020603050405020304" pitchFamily="18" charset="0"/>
                <a:sym typeface="Symbol" panose="05050102010706020507" pitchFamily="18" charset="2"/>
              </a:rPr>
              <a:t>)    </a:t>
            </a:r>
          </a:p>
          <a:p>
            <a:pPr eaLnBrk="1" hangingPunct="1">
              <a:spcBef>
                <a:spcPct val="0"/>
              </a:spcBef>
              <a:buFontTx/>
              <a:buNone/>
            </a:pPr>
            <a:r>
              <a:rPr lang="en-US" altLang="en-US" sz="3600" dirty="0">
                <a:latin typeface="Times New Roman" panose="02020603050405020304" pitchFamily="18" charset="0"/>
                <a:cs typeface="Times New Roman" panose="02020603050405020304" pitchFamily="18" charset="0"/>
              </a:rPr>
              <a:t>(</a:t>
            </a:r>
            <a:r>
              <a:rPr lang="en-US" altLang="en-US" sz="3600" i="1"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3600" dirty="0">
                <a:latin typeface="Times New Roman" panose="02020603050405020304" pitchFamily="18" charset="0"/>
                <a:cs typeface="Times New Roman" panose="02020603050405020304" pitchFamily="18" charset="0"/>
                <a:sym typeface="Symbol" panose="05050102010706020507" pitchFamily="18" charset="2"/>
              </a:rPr>
              <a:t>)  (</a:t>
            </a:r>
            <a:r>
              <a:rPr lang="en-US" altLang="en-US" sz="3600" i="1"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36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3600" b="1"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36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3600" i="1" dirty="0">
                <a:latin typeface="Times New Roman" panose="02020603050405020304" pitchFamily="18" charset="0"/>
                <a:cs typeface="Times New Roman" panose="02020603050405020304" pitchFamily="18" charset="0"/>
                <a:sym typeface="Symbol" panose="05050102010706020507" pitchFamily="18" charset="2"/>
              </a:rPr>
              <a:t>c</a:t>
            </a:r>
          </a:p>
        </p:txBody>
      </p:sp>
      <p:sp>
        <p:nvSpPr>
          <p:cNvPr id="17" name="Text Box 29">
            <a:extLst>
              <a:ext uri="{FF2B5EF4-FFF2-40B4-BE49-F238E27FC236}">
                <a16:creationId xmlns:a16="http://schemas.microsoft.com/office/drawing/2014/main" id="{263239C8-DA63-46EB-A35E-47499E3617B3}"/>
              </a:ext>
            </a:extLst>
          </p:cNvPr>
          <p:cNvSpPr txBox="1">
            <a:spLocks noChangeArrowheads="1"/>
          </p:cNvSpPr>
          <p:nvPr/>
        </p:nvSpPr>
        <p:spPr bwMode="auto">
          <a:xfrm>
            <a:off x="11183772" y="5062864"/>
            <a:ext cx="19431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3600" i="1" dirty="0">
                <a:latin typeface="Times New Roman" panose="02020603050405020304" pitchFamily="18" charset="0"/>
                <a:cs typeface="Times New Roman" panose="02020603050405020304" pitchFamily="18" charset="0"/>
                <a:sym typeface="Symbol" panose="05050102010706020507" pitchFamily="18" charset="2"/>
              </a:rPr>
              <a:t> </a:t>
            </a:r>
            <a:r>
              <a:rPr lang="vi-VN" altLang="en-US" sz="3600" i="1" dirty="0">
                <a:latin typeface="Times New Roman" panose="02020603050405020304" pitchFamily="18" charset="0"/>
                <a:cs typeface="Times New Roman" panose="02020603050405020304" pitchFamily="18" charset="0"/>
                <a:sym typeface="Symbol" panose="05050102010706020507" pitchFamily="18" charset="2"/>
              </a:rPr>
              <a:t>c</a:t>
            </a:r>
            <a:r>
              <a:rPr lang="en-US" altLang="en-US" sz="36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4200" b="1"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3600" i="1" dirty="0">
                <a:latin typeface="Times New Roman" panose="02020603050405020304" pitchFamily="18" charset="0"/>
                <a:cs typeface="Times New Roman" panose="02020603050405020304" pitchFamily="18" charset="0"/>
                <a:sym typeface="Symbol" panose="05050102010706020507" pitchFamily="18" charset="2"/>
              </a:rPr>
              <a:t> </a:t>
            </a:r>
            <a:r>
              <a:rPr lang="vi-VN" altLang="en-US" sz="3600" i="1" dirty="0">
                <a:latin typeface="Times New Roman" panose="02020603050405020304" pitchFamily="18" charset="0"/>
                <a:cs typeface="Times New Roman" panose="02020603050405020304" pitchFamily="18" charset="0"/>
                <a:sym typeface="Symbol" panose="05050102010706020507" pitchFamily="18" charset="2"/>
              </a:rPr>
              <a:t>b</a:t>
            </a:r>
            <a:endParaRPr lang="en-US" altLang="en-US" sz="3600" i="1" dirty="0">
              <a:latin typeface="Times New Roman" panose="02020603050405020304" pitchFamily="18" charset="0"/>
              <a:cs typeface="Times New Roman" panose="02020603050405020304" pitchFamily="18" charset="0"/>
              <a:sym typeface="Symbol" panose="05050102010706020507" pitchFamily="18" charset="2"/>
            </a:endParaRPr>
          </a:p>
        </p:txBody>
      </p:sp>
      <p:sp>
        <p:nvSpPr>
          <p:cNvPr id="19" name="AutoShape 40">
            <a:extLst>
              <a:ext uri="{FF2B5EF4-FFF2-40B4-BE49-F238E27FC236}">
                <a16:creationId xmlns:a16="http://schemas.microsoft.com/office/drawing/2014/main" id="{870B196F-C20B-4F86-BFFC-C4FA8426D227}"/>
              </a:ext>
            </a:extLst>
          </p:cNvPr>
          <p:cNvSpPr>
            <a:spLocks/>
          </p:cNvSpPr>
          <p:nvPr/>
        </p:nvSpPr>
        <p:spPr bwMode="auto">
          <a:xfrm>
            <a:off x="8577731" y="4916501"/>
            <a:ext cx="228600" cy="1447801"/>
          </a:xfrm>
          <a:prstGeom prst="leftBrace">
            <a:avLst>
              <a:gd name="adj1" fmla="val 100014"/>
              <a:gd name="adj2"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360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DFCD2136-1F72-4787-988D-D6C042B0B6E1}"/>
              </a:ext>
            </a:extLst>
          </p:cNvPr>
          <p:cNvSpPr/>
          <p:nvPr/>
        </p:nvSpPr>
        <p:spPr>
          <a:xfrm>
            <a:off x="2962274" y="8570559"/>
            <a:ext cx="12363450" cy="914994"/>
          </a:xfrm>
          <a:prstGeom prst="rect">
            <a:avLst/>
          </a:prstGeom>
        </p:spPr>
        <p:txBody>
          <a:bodyPr wrap="square">
            <a:spAutoFit/>
          </a:bodyPr>
          <a:lstStyle/>
          <a:p>
            <a:pPr algn="just">
              <a:lnSpc>
                <a:spcPct val="150000"/>
              </a:lnSpc>
              <a:spcAft>
                <a:spcPts val="800"/>
              </a:spcAft>
            </a:pPr>
            <a:r>
              <a:rPr lang="vi-VN" sz="4000" dirty="0">
                <a:ea typeface="Times New Roman" panose="02020603050405020304" pitchFamily="18" charset="0"/>
                <a:cs typeface="Arial" panose="020B0604020202020204" pitchFamily="34" charset="0"/>
              </a:rPr>
              <a:t>Kết luận: </a:t>
            </a:r>
            <a:r>
              <a:rPr lang="en-US" altLang="en-US" sz="4000" dirty="0">
                <a:cs typeface="Times New Roman" panose="02020603050405020304" pitchFamily="18" charset="0"/>
              </a:rPr>
              <a:t>(</a:t>
            </a:r>
            <a:r>
              <a:rPr lang="en-US" altLang="en-US" sz="4000" i="1" dirty="0">
                <a:cs typeface="Times New Roman" panose="02020603050405020304" pitchFamily="18" charset="0"/>
                <a:sym typeface="Symbol" panose="05050102010706020507" pitchFamily="18" charset="2"/>
              </a:rPr>
              <a:t></a:t>
            </a:r>
            <a:r>
              <a:rPr lang="en-US" altLang="en-US" sz="4000" dirty="0">
                <a:cs typeface="Times New Roman" panose="02020603050405020304" pitchFamily="18" charset="0"/>
                <a:sym typeface="Symbol" panose="05050102010706020507" pitchFamily="18" charset="2"/>
              </a:rPr>
              <a:t>) </a:t>
            </a:r>
            <a:r>
              <a:rPr lang="vi-VN" altLang="en-US" sz="4000" dirty="0">
                <a:cs typeface="Times New Roman" panose="02020603050405020304" pitchFamily="18" charset="0"/>
                <a:sym typeface="Symbol" panose="05050102010706020507" pitchFamily="18" charset="2"/>
              </a:rPr>
              <a:t>và</a:t>
            </a:r>
            <a:r>
              <a:rPr lang="en-US" altLang="en-US" sz="4000" dirty="0">
                <a:cs typeface="Times New Roman" panose="02020603050405020304" pitchFamily="18" charset="0"/>
                <a:sym typeface="Symbol" panose="05050102010706020507" pitchFamily="18" charset="2"/>
              </a:rPr>
              <a:t> (</a:t>
            </a:r>
            <a:r>
              <a:rPr lang="en-US" altLang="en-US" sz="4000" i="1" dirty="0">
                <a:cs typeface="Times New Roman" panose="02020603050405020304" pitchFamily="18" charset="0"/>
                <a:sym typeface="Symbol" panose="05050102010706020507" pitchFamily="18" charset="2"/>
              </a:rPr>
              <a:t></a:t>
            </a:r>
            <a:r>
              <a:rPr lang="en-US" altLang="en-US" sz="4000" dirty="0">
                <a:cs typeface="Times New Roman" panose="02020603050405020304" pitchFamily="18" charset="0"/>
                <a:sym typeface="Symbol" panose="05050102010706020507" pitchFamily="18" charset="2"/>
              </a:rPr>
              <a:t>)</a:t>
            </a:r>
            <a:r>
              <a:rPr lang="vi-VN" altLang="en-US" sz="4000" dirty="0">
                <a:cs typeface="Times New Roman" panose="02020603050405020304" pitchFamily="18" charset="0"/>
                <a:sym typeface="Symbol" panose="05050102010706020507" pitchFamily="18" charset="2"/>
              </a:rPr>
              <a:t> không có điểm chung hay </a:t>
            </a:r>
            <a:r>
              <a:rPr lang="en-US" altLang="en-US" sz="4000" dirty="0">
                <a:cs typeface="Times New Roman" panose="02020603050405020304" pitchFamily="18" charset="0"/>
              </a:rPr>
              <a:t>(</a:t>
            </a:r>
            <a:r>
              <a:rPr lang="en-US" altLang="en-US" sz="4000" i="1" dirty="0">
                <a:cs typeface="Times New Roman" panose="02020603050405020304" pitchFamily="18" charset="0"/>
                <a:sym typeface="Symbol" panose="05050102010706020507" pitchFamily="18" charset="2"/>
              </a:rPr>
              <a:t></a:t>
            </a:r>
            <a:r>
              <a:rPr lang="en-US" altLang="en-US" sz="4000" dirty="0">
                <a:cs typeface="Times New Roman" panose="02020603050405020304" pitchFamily="18" charset="0"/>
                <a:sym typeface="Symbol" panose="05050102010706020507" pitchFamily="18" charset="2"/>
              </a:rPr>
              <a:t>) </a:t>
            </a:r>
            <a:r>
              <a:rPr lang="vi-VN" altLang="en-US" sz="4000" dirty="0">
                <a:cs typeface="Times New Roman" panose="02020603050405020304" pitchFamily="18" charset="0"/>
                <a:sym typeface="Symbol" panose="05050102010706020507" pitchFamily="18" charset="2"/>
              </a:rPr>
              <a:t>//</a:t>
            </a:r>
            <a:r>
              <a:rPr lang="en-US" altLang="en-US" sz="4000" dirty="0">
                <a:cs typeface="Times New Roman" panose="02020603050405020304" pitchFamily="18" charset="0"/>
                <a:sym typeface="Symbol" panose="05050102010706020507" pitchFamily="18" charset="2"/>
              </a:rPr>
              <a:t> (</a:t>
            </a:r>
            <a:r>
              <a:rPr lang="en-US" altLang="en-US" sz="4000" i="1" dirty="0">
                <a:cs typeface="Times New Roman" panose="02020603050405020304" pitchFamily="18" charset="0"/>
                <a:sym typeface="Symbol" panose="05050102010706020507" pitchFamily="18" charset="2"/>
              </a:rPr>
              <a:t></a:t>
            </a:r>
            <a:r>
              <a:rPr lang="en-US" altLang="en-US" sz="4000" dirty="0">
                <a:cs typeface="Times New Roman" panose="02020603050405020304" pitchFamily="18" charset="0"/>
                <a:sym typeface="Symbol" panose="05050102010706020507" pitchFamily="18" charset="2"/>
              </a:rPr>
              <a:t>)</a:t>
            </a:r>
            <a:r>
              <a:rPr lang="vi-VN" altLang="en-US" sz="4000" dirty="0">
                <a:cs typeface="Times New Roman" panose="02020603050405020304" pitchFamily="18" charset="0"/>
                <a:sym typeface="Symbol" panose="05050102010706020507" pitchFamily="18" charset="2"/>
              </a:rPr>
              <a:t>.</a:t>
            </a:r>
            <a:r>
              <a:rPr lang="vi-VN" sz="4000" dirty="0">
                <a:ea typeface="Times New Roman" panose="02020603050405020304" pitchFamily="18" charset="0"/>
                <a:cs typeface="Arial" panose="020B0604020202020204" pitchFamily="34" charset="0"/>
              </a:rPr>
              <a:t> </a:t>
            </a:r>
            <a:endParaRPr lang="en-US" sz="4000" dirty="0">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9971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par>
                                <p:cTn id="17" presetID="1" presetClass="entr" presetSubtype="0" fill="hold" grpId="1"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par>
                                <p:cTn id="28" presetID="1" presetClass="entr" presetSubtype="0" fill="hold" grpId="1" nodeType="with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anim calcmode="lin" valueType="num">
                                      <p:cBhvr>
                                        <p:cTn id="39" dur="500" fill="hold"/>
                                        <p:tgtEl>
                                          <p:spTgt spid="3"/>
                                        </p:tgtEl>
                                        <p:attrNameLst>
                                          <p:attrName>ppt_x</p:attrName>
                                        </p:attrNameLst>
                                      </p:cBhvr>
                                      <p:tavLst>
                                        <p:tav tm="0">
                                          <p:val>
                                            <p:strVal val="#ppt_x"/>
                                          </p:val>
                                        </p:tav>
                                        <p:tav tm="100000">
                                          <p:val>
                                            <p:strVal val="#ppt_x"/>
                                          </p:val>
                                        </p:tav>
                                      </p:tavLst>
                                    </p:anim>
                                    <p:anim calcmode="lin" valueType="num">
                                      <p:cBhvr>
                                        <p:cTn id="40"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strVal val="#ppt_x"/>
                                          </p:val>
                                        </p:tav>
                                        <p:tav tm="100000">
                                          <p:val>
                                            <p:strVal val="#ppt_x"/>
                                          </p:val>
                                        </p:tav>
                                      </p:tavLst>
                                    </p:anim>
                                    <p:anim calcmode="lin" valueType="num">
                                      <p:cBhvr>
                                        <p:cTn id="47"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10" grpId="0"/>
      <p:bldP spid="13" grpId="0"/>
      <p:bldP spid="13" grpId="1"/>
      <p:bldP spid="14" grpId="0" animBg="1"/>
      <p:bldP spid="16" grpId="0"/>
      <p:bldP spid="17" grpId="0"/>
      <p:bldP spid="17" grpId="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F4E5"/>
        </a:solidFill>
        <a:effectLst/>
      </p:bgPr>
    </p:bg>
    <p:spTree>
      <p:nvGrpSpPr>
        <p:cNvPr id="1" name=""/>
        <p:cNvGrpSpPr/>
        <p:nvPr/>
      </p:nvGrpSpPr>
      <p:grpSpPr>
        <a:xfrm>
          <a:off x="0" y="0"/>
          <a:ext cx="0" cy="0"/>
          <a:chOff x="0" y="0"/>
          <a:chExt cx="0" cy="0"/>
        </a:xfrm>
      </p:grpSpPr>
      <p:grpSp>
        <p:nvGrpSpPr>
          <p:cNvPr id="2" name="Group 2"/>
          <p:cNvGrpSpPr/>
          <p:nvPr/>
        </p:nvGrpSpPr>
        <p:grpSpPr>
          <a:xfrm>
            <a:off x="6180665" y="1104900"/>
            <a:ext cx="11192935" cy="6760102"/>
            <a:chOff x="0" y="0"/>
            <a:chExt cx="2947934" cy="1780438"/>
          </a:xfrm>
        </p:grpSpPr>
        <p:sp>
          <p:nvSpPr>
            <p:cNvPr id="3" name="Freeform 3"/>
            <p:cNvSpPr/>
            <p:nvPr/>
          </p:nvSpPr>
          <p:spPr>
            <a:xfrm>
              <a:off x="0" y="0"/>
              <a:ext cx="2947934" cy="1780438"/>
            </a:xfrm>
            <a:custGeom>
              <a:avLst/>
              <a:gdLst/>
              <a:ahLst/>
              <a:cxnLst/>
              <a:rect l="l" t="t" r="r" b="b"/>
              <a:pathLst>
                <a:path w="2947934" h="1780438">
                  <a:moveTo>
                    <a:pt x="35276" y="0"/>
                  </a:moveTo>
                  <a:lnTo>
                    <a:pt x="2912658" y="0"/>
                  </a:lnTo>
                  <a:cubicBezTo>
                    <a:pt x="2932140" y="0"/>
                    <a:pt x="2947934" y="15793"/>
                    <a:pt x="2947934" y="35276"/>
                  </a:cubicBezTo>
                  <a:lnTo>
                    <a:pt x="2947934" y="1745163"/>
                  </a:lnTo>
                  <a:cubicBezTo>
                    <a:pt x="2947934" y="1764645"/>
                    <a:pt x="2932140" y="1780438"/>
                    <a:pt x="2912658" y="1780438"/>
                  </a:cubicBezTo>
                  <a:lnTo>
                    <a:pt x="35276" y="1780438"/>
                  </a:lnTo>
                  <a:cubicBezTo>
                    <a:pt x="15793" y="1780438"/>
                    <a:pt x="0" y="1764645"/>
                    <a:pt x="0" y="1745163"/>
                  </a:cubicBezTo>
                  <a:lnTo>
                    <a:pt x="0" y="35276"/>
                  </a:lnTo>
                  <a:cubicBezTo>
                    <a:pt x="0" y="15793"/>
                    <a:pt x="15793" y="0"/>
                    <a:pt x="35276" y="0"/>
                  </a:cubicBezTo>
                  <a:close/>
                </a:path>
              </a:pathLst>
            </a:custGeom>
            <a:solidFill>
              <a:srgbClr val="5D5467"/>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1" y="-1004245"/>
            <a:ext cx="5018657" cy="11805595"/>
            <a:chOff x="0" y="0"/>
            <a:chExt cx="1558177" cy="3109293"/>
          </a:xfrm>
        </p:grpSpPr>
        <p:sp>
          <p:nvSpPr>
            <p:cNvPr id="7" name="Freeform 7"/>
            <p:cNvSpPr/>
            <p:nvPr/>
          </p:nvSpPr>
          <p:spPr>
            <a:xfrm>
              <a:off x="0" y="0"/>
              <a:ext cx="1558177" cy="3109293"/>
            </a:xfrm>
            <a:custGeom>
              <a:avLst/>
              <a:gdLst/>
              <a:ahLst/>
              <a:cxnLst/>
              <a:rect l="l" t="t" r="r" b="b"/>
              <a:pathLst>
                <a:path w="1558177" h="3109293">
                  <a:moveTo>
                    <a:pt x="0" y="0"/>
                  </a:moveTo>
                  <a:lnTo>
                    <a:pt x="1558177" y="0"/>
                  </a:lnTo>
                  <a:lnTo>
                    <a:pt x="1558177" y="3109293"/>
                  </a:lnTo>
                  <a:lnTo>
                    <a:pt x="0" y="3109293"/>
                  </a:lnTo>
                  <a:close/>
                </a:path>
              </a:pathLst>
            </a:custGeom>
            <a:solidFill>
              <a:srgbClr val="F9DA88"/>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5"/>
          <p:cNvGrpSpPr/>
          <p:nvPr/>
        </p:nvGrpSpPr>
        <p:grpSpPr>
          <a:xfrm>
            <a:off x="4953000" y="-851845"/>
            <a:ext cx="254642" cy="11805595"/>
            <a:chOff x="0" y="0"/>
            <a:chExt cx="67066" cy="3109293"/>
          </a:xfrm>
        </p:grpSpPr>
        <p:sp>
          <p:nvSpPr>
            <p:cNvPr id="16" name="Freeform 16"/>
            <p:cNvSpPr/>
            <p:nvPr/>
          </p:nvSpPr>
          <p:spPr>
            <a:xfrm>
              <a:off x="0" y="0"/>
              <a:ext cx="67066" cy="3109293"/>
            </a:xfrm>
            <a:custGeom>
              <a:avLst/>
              <a:gdLst/>
              <a:ahLst/>
              <a:cxnLst/>
              <a:rect l="l" t="t" r="r" b="b"/>
              <a:pathLst>
                <a:path w="67066" h="3109293">
                  <a:moveTo>
                    <a:pt x="0" y="0"/>
                  </a:moveTo>
                  <a:lnTo>
                    <a:pt x="67066" y="0"/>
                  </a:lnTo>
                  <a:lnTo>
                    <a:pt x="67066" y="3109293"/>
                  </a:lnTo>
                  <a:lnTo>
                    <a:pt x="0" y="3109293"/>
                  </a:lnTo>
                  <a:close/>
                </a:path>
              </a:pathLst>
            </a:custGeom>
            <a:solidFill>
              <a:srgbClr val="CB987A"/>
            </a:solidFill>
          </p:spPr>
        </p:sp>
        <p:sp>
          <p:nvSpPr>
            <p:cNvPr id="17" name="TextBox 1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4" name="Rectangle 23"/>
          <p:cNvSpPr/>
          <p:nvPr/>
        </p:nvSpPr>
        <p:spPr>
          <a:xfrm>
            <a:off x="-2209800" y="647519"/>
            <a:ext cx="9144000" cy="3554819"/>
          </a:xfrm>
          <a:prstGeom prst="rect">
            <a:avLst/>
          </a:prstGeom>
        </p:spPr>
        <p:txBody>
          <a:bodyP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500" b="1" i="0" u="none" strike="noStrike" kern="1200" cap="none" spc="341"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KẾT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500" b="1" i="0" u="none" strike="noStrike" kern="1200" cap="none" spc="341"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LUẬN</a:t>
            </a:r>
          </a:p>
        </p:txBody>
      </p:sp>
      <p:sp>
        <p:nvSpPr>
          <p:cNvPr id="25" name="Rectangle 24"/>
          <p:cNvSpPr/>
          <p:nvPr/>
        </p:nvSpPr>
        <p:spPr>
          <a:xfrm>
            <a:off x="6673208" y="2701899"/>
            <a:ext cx="10207847" cy="4247317"/>
          </a:xfrm>
          <a:prstGeom prst="rect">
            <a:avLst/>
          </a:prstGeom>
        </p:spPr>
        <p:txBody>
          <a:bodyPr wrap="square">
            <a:spAutoFit/>
          </a:bodyPr>
          <a:lstStyle/>
          <a:p>
            <a:pPr lvl="0" algn="just">
              <a:lnSpc>
                <a:spcPct val="150000"/>
              </a:lnSpc>
              <a:spcAft>
                <a:spcPts val="800"/>
              </a:spcAft>
            </a:pPr>
            <a:r>
              <a:rPr lang="vi-VN" sz="4500" b="1">
                <a:solidFill>
                  <a:prstClr val="white"/>
                </a:solidFill>
                <a:ea typeface="Arial" panose="020B0604020202020204" pitchFamily="34" charset="0"/>
                <a:cs typeface="Times New Roman" panose="02020603050405020304" pitchFamily="18" charset="0"/>
              </a:rPr>
              <a:t>Nếu mặt phẳng (</a:t>
            </a:r>
            <a:r>
              <a:rPr lang="el-GR" sz="4500" b="1">
                <a:solidFill>
                  <a:prstClr val="white"/>
                </a:solidFill>
                <a:ea typeface="Arial" panose="020B0604020202020204" pitchFamily="34" charset="0"/>
                <a:cs typeface="Times New Roman" panose="02020603050405020304" pitchFamily="18" charset="0"/>
              </a:rPr>
              <a:t>α) </a:t>
            </a:r>
            <a:r>
              <a:rPr lang="vi-VN" sz="4500" b="1">
                <a:solidFill>
                  <a:prstClr val="white"/>
                </a:solidFill>
                <a:ea typeface="Arial" panose="020B0604020202020204" pitchFamily="34" charset="0"/>
                <a:cs typeface="Times New Roman" panose="02020603050405020304" pitchFamily="18" charset="0"/>
              </a:rPr>
              <a:t>chứa hai đường thẳng cắt nhau và hai đường thẳng này song song với mặt phẳng (</a:t>
            </a:r>
            <a:r>
              <a:rPr lang="el-GR" sz="4500" b="1">
                <a:solidFill>
                  <a:prstClr val="white"/>
                </a:solidFill>
                <a:ea typeface="Arial" panose="020B0604020202020204" pitchFamily="34" charset="0"/>
                <a:cs typeface="Times New Roman" panose="02020603050405020304" pitchFamily="18" charset="0"/>
              </a:rPr>
              <a:t>β) </a:t>
            </a:r>
            <a:r>
              <a:rPr lang="vi-VN" sz="4500" b="1">
                <a:solidFill>
                  <a:prstClr val="white"/>
                </a:solidFill>
                <a:ea typeface="Arial" panose="020B0604020202020204" pitchFamily="34" charset="0"/>
                <a:cs typeface="Times New Roman" panose="02020603050405020304" pitchFamily="18" charset="0"/>
              </a:rPr>
              <a:t>thì (</a:t>
            </a:r>
            <a:r>
              <a:rPr lang="el-GR" sz="4500" b="1">
                <a:solidFill>
                  <a:prstClr val="white"/>
                </a:solidFill>
                <a:ea typeface="Arial" panose="020B0604020202020204" pitchFamily="34" charset="0"/>
                <a:cs typeface="Times New Roman" panose="02020603050405020304" pitchFamily="18" charset="0"/>
              </a:rPr>
              <a:t>α) </a:t>
            </a:r>
            <a:r>
              <a:rPr lang="vi-VN" sz="4500" b="1">
                <a:solidFill>
                  <a:prstClr val="white"/>
                </a:solidFill>
                <a:ea typeface="Arial" panose="020B0604020202020204" pitchFamily="34" charset="0"/>
                <a:cs typeface="Times New Roman" panose="02020603050405020304" pitchFamily="18" charset="0"/>
              </a:rPr>
              <a:t>và (</a:t>
            </a:r>
            <a:r>
              <a:rPr lang="el-GR" sz="4500" b="1">
                <a:solidFill>
                  <a:prstClr val="white"/>
                </a:solidFill>
                <a:ea typeface="Arial" panose="020B0604020202020204" pitchFamily="34" charset="0"/>
                <a:cs typeface="Times New Roman" panose="02020603050405020304" pitchFamily="18" charset="0"/>
              </a:rPr>
              <a:t>β) </a:t>
            </a:r>
            <a:r>
              <a:rPr lang="vi-VN" sz="4500" b="1">
                <a:solidFill>
                  <a:prstClr val="white"/>
                </a:solidFill>
                <a:ea typeface="Arial" panose="020B0604020202020204" pitchFamily="34" charset="0"/>
                <a:cs typeface="Times New Roman" panose="02020603050405020304" pitchFamily="18" charset="0"/>
              </a:rPr>
              <a:t>song song với nhau</a:t>
            </a:r>
            <a:r>
              <a:rPr lang="en-US" sz="4500" b="1">
                <a:solidFill>
                  <a:prstClr val="white"/>
                </a:solidFill>
                <a:ea typeface="Arial" panose="020B0604020202020204" pitchFamily="34" charset="0"/>
                <a:cs typeface="Times New Roman" panose="02020603050405020304" pitchFamily="18" charset="0"/>
              </a:rPr>
              <a:t>.</a:t>
            </a:r>
            <a:endParaRPr kumimoji="0" lang="en-US" sz="4500" b="1" i="0" u="none" strike="noStrike" kern="1200" cap="none" spc="0" normalizeH="0" baseline="0" noProof="0">
              <a:ln>
                <a:noFill/>
              </a:ln>
              <a:solidFill>
                <a:prstClr val="white"/>
              </a:solidFill>
              <a:effectLst/>
              <a:uLnTx/>
              <a:uFillTx/>
              <a:latin typeface="Calibri"/>
              <a:ea typeface="Arial" panose="020B0604020202020204" pitchFamily="34" charset="0"/>
              <a:cs typeface="Times New Roman" panose="02020603050405020304" pitchFamily="18" charset="0"/>
            </a:endParaRPr>
          </a:p>
        </p:txBody>
      </p:sp>
      <p:grpSp>
        <p:nvGrpSpPr>
          <p:cNvPr id="26" name="Group 9"/>
          <p:cNvGrpSpPr/>
          <p:nvPr/>
        </p:nvGrpSpPr>
        <p:grpSpPr>
          <a:xfrm>
            <a:off x="8761785" y="482919"/>
            <a:ext cx="764428" cy="1751335"/>
            <a:chOff x="0" y="0"/>
            <a:chExt cx="201331" cy="461257"/>
          </a:xfrm>
        </p:grpSpPr>
        <p:sp>
          <p:nvSpPr>
            <p:cNvPr id="27" name="Freeform 10"/>
            <p:cNvSpPr/>
            <p:nvPr/>
          </p:nvSpPr>
          <p:spPr>
            <a:xfrm>
              <a:off x="0" y="0"/>
              <a:ext cx="201331" cy="461257"/>
            </a:xfrm>
            <a:custGeom>
              <a:avLst/>
              <a:gdLst/>
              <a:ahLst/>
              <a:cxnLst/>
              <a:rect l="l" t="t" r="r" b="b"/>
              <a:pathLst>
                <a:path w="201331" h="461257">
                  <a:moveTo>
                    <a:pt x="0" y="0"/>
                  </a:moveTo>
                  <a:lnTo>
                    <a:pt x="201331" y="0"/>
                  </a:lnTo>
                  <a:lnTo>
                    <a:pt x="201331" y="461257"/>
                  </a:lnTo>
                  <a:lnTo>
                    <a:pt x="0" y="461257"/>
                  </a:lnTo>
                  <a:close/>
                </a:path>
              </a:pathLst>
            </a:custGeom>
            <a:solidFill>
              <a:srgbClr val="DF795B"/>
            </a:solidFill>
          </p:spPr>
        </p:sp>
        <p:sp>
          <p:nvSpPr>
            <p:cNvPr id="28" name="TextBox 11"/>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9" name="Group 20"/>
          <p:cNvGrpSpPr/>
          <p:nvPr/>
        </p:nvGrpSpPr>
        <p:grpSpPr>
          <a:xfrm>
            <a:off x="13944600" y="452840"/>
            <a:ext cx="764428" cy="1751335"/>
            <a:chOff x="0" y="0"/>
            <a:chExt cx="201331" cy="461257"/>
          </a:xfrm>
        </p:grpSpPr>
        <p:sp>
          <p:nvSpPr>
            <p:cNvPr id="30" name="Freeform 21"/>
            <p:cNvSpPr/>
            <p:nvPr/>
          </p:nvSpPr>
          <p:spPr>
            <a:xfrm>
              <a:off x="0" y="0"/>
              <a:ext cx="201331" cy="461257"/>
            </a:xfrm>
            <a:custGeom>
              <a:avLst/>
              <a:gdLst/>
              <a:ahLst/>
              <a:cxnLst/>
              <a:rect l="l" t="t" r="r" b="b"/>
              <a:pathLst>
                <a:path w="201331" h="461257">
                  <a:moveTo>
                    <a:pt x="0" y="0"/>
                  </a:moveTo>
                  <a:lnTo>
                    <a:pt x="201331" y="0"/>
                  </a:lnTo>
                  <a:lnTo>
                    <a:pt x="201331" y="461257"/>
                  </a:lnTo>
                  <a:lnTo>
                    <a:pt x="0" y="461257"/>
                  </a:lnTo>
                  <a:close/>
                </a:path>
              </a:pathLst>
            </a:custGeom>
            <a:solidFill>
              <a:srgbClr val="DF795B"/>
            </a:solidFill>
          </p:spPr>
        </p:sp>
        <p:sp>
          <p:nvSpPr>
            <p:cNvPr id="31" name="TextBox 22"/>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2" name="Picture 31"/>
          <p:cNvPicPr>
            <a:picLocks noChangeAspect="1"/>
          </p:cNvPicPr>
          <p:nvPr/>
        </p:nvPicPr>
        <p:blipFill>
          <a:blip r:embed="rId2"/>
          <a:stretch>
            <a:fillRect/>
          </a:stretch>
        </p:blipFill>
        <p:spPr>
          <a:xfrm>
            <a:off x="762000" y="6775573"/>
            <a:ext cx="3200400" cy="2178858"/>
          </a:xfrm>
          <a:prstGeom prst="rect">
            <a:avLst/>
          </a:prstGeom>
        </p:spPr>
      </p:pic>
      <p:pic>
        <p:nvPicPr>
          <p:cNvPr id="21" name="Picture 20"/>
          <p:cNvPicPr>
            <a:picLocks noChangeAspect="1"/>
          </p:cNvPicPr>
          <p:nvPr/>
        </p:nvPicPr>
        <p:blipFill>
          <a:blip r:embed="rId3"/>
          <a:stretch>
            <a:fillRect/>
          </a:stretch>
        </p:blipFill>
        <p:spPr>
          <a:xfrm>
            <a:off x="10591800" y="8332647"/>
            <a:ext cx="2777504" cy="1729534"/>
          </a:xfrm>
          <a:prstGeom prst="rect">
            <a:avLst/>
          </a:prstGeom>
        </p:spPr>
      </p:pic>
    </p:spTree>
    <p:extLst>
      <p:ext uri="{BB962C8B-B14F-4D97-AF65-F5344CB8AC3E}">
        <p14:creationId xmlns:p14="http://schemas.microsoft.com/office/powerpoint/2010/main" val="2446090272"/>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anim calcmode="lin" valueType="num">
                                      <p:cBhvr>
                                        <p:cTn id="13" dur="500" fill="hold"/>
                                        <p:tgtEl>
                                          <p:spTgt spid="29"/>
                                        </p:tgtEl>
                                        <p:attrNameLst>
                                          <p:attrName>ppt_x</p:attrName>
                                        </p:attrNameLst>
                                      </p:cBhvr>
                                      <p:tavLst>
                                        <p:tav tm="0">
                                          <p:val>
                                            <p:strVal val="#ppt_x"/>
                                          </p:val>
                                        </p:tav>
                                        <p:tav tm="100000">
                                          <p:val>
                                            <p:strVal val="#ppt_x"/>
                                          </p:val>
                                        </p:tav>
                                      </p:tavLst>
                                    </p:anim>
                                    <p:anim calcmode="lin" valueType="num">
                                      <p:cBhvr>
                                        <p:cTn id="14" dur="5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anim calcmode="lin" valueType="num">
                                      <p:cBhvr>
                                        <p:cTn id="18" dur="500" fill="hold"/>
                                        <p:tgtEl>
                                          <p:spTgt spid="26"/>
                                        </p:tgtEl>
                                        <p:attrNameLst>
                                          <p:attrName>ppt_x</p:attrName>
                                        </p:attrNameLst>
                                      </p:cBhvr>
                                      <p:tavLst>
                                        <p:tav tm="0">
                                          <p:val>
                                            <p:strVal val="#ppt_x"/>
                                          </p:val>
                                        </p:tav>
                                        <p:tav tm="100000">
                                          <p:val>
                                            <p:strVal val="#ppt_x"/>
                                          </p:val>
                                        </p:tav>
                                      </p:tavLst>
                                    </p:anim>
                                    <p:anim calcmode="lin" valueType="num">
                                      <p:cBhvr>
                                        <p:cTn id="19" dur="50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strVal val="#ppt_x"/>
                                          </p:val>
                                        </p:tav>
                                        <p:tav tm="100000">
                                          <p:val>
                                            <p:strVal val="#ppt_x"/>
                                          </p:val>
                                        </p:tav>
                                      </p:tavLst>
                                    </p:anim>
                                    <p:anim calcmode="lin" valueType="num">
                                      <p:cBhvr>
                                        <p:cTn id="2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D5467"/>
        </a:solidFill>
        <a:effectLst/>
      </p:bgPr>
    </p:bg>
    <p:spTree>
      <p:nvGrpSpPr>
        <p:cNvPr id="1" name=""/>
        <p:cNvGrpSpPr/>
        <p:nvPr/>
      </p:nvGrpSpPr>
      <p:grpSpPr>
        <a:xfrm>
          <a:off x="0" y="0"/>
          <a:ext cx="0" cy="0"/>
          <a:chOff x="0" y="0"/>
          <a:chExt cx="0" cy="0"/>
        </a:xfrm>
      </p:grpSpPr>
      <p:sp>
        <p:nvSpPr>
          <p:cNvPr id="5" name="Rectangle 4"/>
          <p:cNvSpPr/>
          <p:nvPr/>
        </p:nvSpPr>
        <p:spPr>
          <a:xfrm>
            <a:off x="509336" y="701070"/>
            <a:ext cx="2621230" cy="78483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500" b="1" i="0" u="none" strike="noStrike" kern="1200" cap="none" spc="0" normalizeH="0" baseline="0" noProof="0">
                <a:ln>
                  <a:noFill/>
                </a:ln>
                <a:solidFill>
                  <a:srgbClr val="FFFF00"/>
                </a:solidFill>
                <a:effectLst/>
                <a:uLnTx/>
                <a:uFillTx/>
                <a:latin typeface="Arial" panose="020B0604020202020204" pitchFamily="34" charset="0"/>
                <a:ea typeface="+mn-ea"/>
                <a:cs typeface="+mn-cs"/>
              </a:rPr>
              <a:t>CÂU HỎI</a:t>
            </a:r>
            <a:endParaRPr kumimoji="0" lang="vi-VN" altLang="en-US" sz="4500" b="1" i="0" u="none" strike="noStrike" kern="1200" cap="none" spc="0" normalizeH="0" baseline="0" noProof="0">
              <a:ln>
                <a:noFill/>
              </a:ln>
              <a:solidFill>
                <a:srgbClr val="FFFF00"/>
              </a:solidFill>
              <a:effectLst/>
              <a:uLnTx/>
              <a:uFillTx/>
              <a:latin typeface="Arial" panose="020B0604020202020204" pitchFamily="34" charset="0"/>
              <a:ea typeface="+mn-ea"/>
              <a:cs typeface="+mn-cs"/>
            </a:endParaRPr>
          </a:p>
        </p:txBody>
      </p:sp>
      <p:pic>
        <p:nvPicPr>
          <p:cNvPr id="15" name="Picture 14"/>
          <p:cNvPicPr>
            <a:picLocks noChangeAspect="1"/>
          </p:cNvPicPr>
          <p:nvPr/>
        </p:nvPicPr>
        <p:blipFill>
          <a:blip r:embed="rId2"/>
          <a:stretch>
            <a:fillRect/>
          </a:stretch>
        </p:blipFill>
        <p:spPr>
          <a:xfrm rot="20620050">
            <a:off x="16493944" y="374898"/>
            <a:ext cx="1288003" cy="2057756"/>
          </a:xfrm>
          <a:prstGeom prst="rect">
            <a:avLst/>
          </a:prstGeom>
        </p:spPr>
      </p:pic>
      <p:sp>
        <p:nvSpPr>
          <p:cNvPr id="3" name="TextBox 2"/>
          <p:cNvSpPr txBox="1"/>
          <p:nvPr/>
        </p:nvSpPr>
        <p:spPr>
          <a:xfrm>
            <a:off x="529389" y="1652604"/>
            <a:ext cx="15948966" cy="1738296"/>
          </a:xfrm>
          <a:prstGeom prst="rect">
            <a:avLst/>
          </a:prstGeom>
          <a:noFill/>
        </p:spPr>
        <p:txBody>
          <a:bodyPr wrap="square" rtlCol="0">
            <a:spAutoFit/>
          </a:bodyPr>
          <a:lstStyle/>
          <a:p>
            <a:pPr lvl="0">
              <a:lnSpc>
                <a:spcPct val="150000"/>
              </a:lnSpc>
            </a:pPr>
            <a:r>
              <a:rPr lang="vi-VN" sz="3800">
                <a:solidFill>
                  <a:prstClr val="white"/>
                </a:solidFill>
                <a:cs typeface="Arial" panose="020B0604020202020204" pitchFamily="34" charset="0"/>
              </a:rPr>
              <a:t>Nếu không có điều kiện “hai đường thẳng cắt nhau” thì khẳng định trên còn đúng không?</a:t>
            </a:r>
          </a:p>
        </p:txBody>
      </p:sp>
      <p:sp>
        <p:nvSpPr>
          <p:cNvPr id="4" name="Rectangle 3"/>
          <p:cNvSpPr/>
          <p:nvPr/>
        </p:nvSpPr>
        <p:spPr>
          <a:xfrm>
            <a:off x="565484" y="4686300"/>
            <a:ext cx="17145000" cy="4580741"/>
          </a:xfrm>
          <a:prstGeom prst="rect">
            <a:avLst/>
          </a:prstGeom>
        </p:spPr>
        <p:txBody>
          <a:bodyPr wrap="square">
            <a:spAutoFit/>
          </a:bodyPr>
          <a:lstStyle/>
          <a:p>
            <a:pPr lvl="0" algn="just">
              <a:lnSpc>
                <a:spcPct val="150000"/>
              </a:lnSpc>
              <a:spcAft>
                <a:spcPts val="800"/>
              </a:spcAft>
            </a:pPr>
            <a:r>
              <a:rPr lang="vi-VN" sz="3800">
                <a:solidFill>
                  <a:prstClr val="white"/>
                </a:solidFill>
                <a:ea typeface="Times New Roman" panose="02020603050405020304" pitchFamily="18" charset="0"/>
                <a:cs typeface="Arial" panose="020B0604020202020204" pitchFamily="34" charset="0"/>
              </a:rPr>
              <a:t>Giả sử hai đường thẳng a và b trùng nhau thì khi đó có thể xảy ra trường hợp hai mặt phẳng (</a:t>
            </a:r>
            <a:r>
              <a:rPr lang="el-GR" sz="3800">
                <a:solidFill>
                  <a:prstClr val="white"/>
                </a:solidFill>
                <a:latin typeface="Arial" panose="020B0604020202020204" pitchFamily="34" charset="0"/>
                <a:ea typeface="Times New Roman" panose="02020603050405020304" pitchFamily="18" charset="0"/>
                <a:cs typeface="Arial" panose="020B0604020202020204" pitchFamily="34" charset="0"/>
              </a:rPr>
              <a:t>α) </a:t>
            </a:r>
            <a:r>
              <a:rPr lang="vi-VN" sz="3800">
                <a:solidFill>
                  <a:prstClr val="white"/>
                </a:solidFill>
                <a:ea typeface="Times New Roman" panose="02020603050405020304" pitchFamily="18" charset="0"/>
                <a:cs typeface="Arial" panose="020B0604020202020204" pitchFamily="34" charset="0"/>
              </a:rPr>
              <a:t>và (</a:t>
            </a:r>
            <a:r>
              <a:rPr lang="el-GR" sz="3800">
                <a:solidFill>
                  <a:prstClr val="white"/>
                </a:solidFill>
                <a:latin typeface="Arial" panose="020B0604020202020204" pitchFamily="34" charset="0"/>
                <a:ea typeface="Times New Roman" panose="02020603050405020304" pitchFamily="18" charset="0"/>
                <a:cs typeface="Arial" panose="020B0604020202020204" pitchFamily="34" charset="0"/>
              </a:rPr>
              <a:t>β) </a:t>
            </a:r>
            <a:r>
              <a:rPr lang="vi-VN" sz="3800">
                <a:solidFill>
                  <a:prstClr val="white"/>
                </a:solidFill>
                <a:ea typeface="Times New Roman" panose="02020603050405020304" pitchFamily="18" charset="0"/>
                <a:cs typeface="Arial" panose="020B0604020202020204" pitchFamily="34" charset="0"/>
              </a:rPr>
              <a:t>cắt nhau theo giao tuyến c song song với hai đường thẳng trùng nhau trên, do đó (</a:t>
            </a:r>
            <a:r>
              <a:rPr lang="el-GR" sz="3800">
                <a:solidFill>
                  <a:prstClr val="white"/>
                </a:solidFill>
                <a:latin typeface="Arial" panose="020B0604020202020204" pitchFamily="34" charset="0"/>
                <a:ea typeface="Times New Roman" panose="02020603050405020304" pitchFamily="18" charset="0"/>
                <a:cs typeface="Arial" panose="020B0604020202020204" pitchFamily="34" charset="0"/>
              </a:rPr>
              <a:t>α) </a:t>
            </a:r>
            <a:r>
              <a:rPr lang="vi-VN" sz="3800">
                <a:solidFill>
                  <a:prstClr val="white"/>
                </a:solidFill>
                <a:ea typeface="Times New Roman" panose="02020603050405020304" pitchFamily="18" charset="0"/>
                <a:cs typeface="Arial" panose="020B0604020202020204" pitchFamily="34" charset="0"/>
              </a:rPr>
              <a:t>và (</a:t>
            </a:r>
            <a:r>
              <a:rPr lang="el-GR" sz="3800">
                <a:solidFill>
                  <a:prstClr val="white"/>
                </a:solidFill>
                <a:latin typeface="Arial" panose="020B0604020202020204" pitchFamily="34" charset="0"/>
                <a:ea typeface="Times New Roman" panose="02020603050405020304" pitchFamily="18" charset="0"/>
                <a:cs typeface="Arial" panose="020B0604020202020204" pitchFamily="34" charset="0"/>
              </a:rPr>
              <a:t>β) </a:t>
            </a:r>
            <a:r>
              <a:rPr lang="vi-VN" sz="3800">
                <a:solidFill>
                  <a:prstClr val="white"/>
                </a:solidFill>
                <a:ea typeface="Times New Roman" panose="02020603050405020304" pitchFamily="18" charset="0"/>
                <a:cs typeface="Arial" panose="020B0604020202020204" pitchFamily="34" charset="0"/>
              </a:rPr>
              <a:t>không song song với nhau. </a:t>
            </a:r>
            <a:endParaRPr lang="en-US" sz="3800">
              <a:solidFill>
                <a:prstClr val="white"/>
              </a:solidFill>
              <a:ea typeface="Times New Roman" panose="02020603050405020304" pitchFamily="18" charset="0"/>
              <a:cs typeface="Arial" panose="020B0604020202020204" pitchFamily="34" charset="0"/>
            </a:endParaRPr>
          </a:p>
          <a:p>
            <a:pPr lvl="0" algn="just">
              <a:lnSpc>
                <a:spcPct val="150000"/>
              </a:lnSpc>
              <a:spcAft>
                <a:spcPts val="800"/>
              </a:spcAft>
            </a:pPr>
            <a:r>
              <a:rPr lang="vi-VN" sz="3800">
                <a:solidFill>
                  <a:prstClr val="white"/>
                </a:solidFill>
                <a:ea typeface="Times New Roman" panose="02020603050405020304" pitchFamily="18" charset="0"/>
                <a:cs typeface="Arial" panose="020B0604020202020204" pitchFamily="34" charset="0"/>
              </a:rPr>
              <a:t>Do vậy, nếu không có điều kiện “hai đường thẳng cắt nhau” thì khẳng định trên không đúng.</a:t>
            </a:r>
            <a:endPar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9" name="Rectangle 8"/>
          <p:cNvSpPr/>
          <p:nvPr/>
        </p:nvSpPr>
        <p:spPr>
          <a:xfrm>
            <a:off x="8155225" y="3777563"/>
            <a:ext cx="1826975"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1" u="sng" strike="noStrike" kern="1200" cap="none" spc="0" normalizeH="0" baseline="0" noProof="0">
                <a:ln>
                  <a:noFill/>
                </a:ln>
                <a:solidFill>
                  <a:schemeClr val="tx2">
                    <a:lumMod val="40000"/>
                    <a:lumOff val="60000"/>
                  </a:schemeClr>
                </a:solidFill>
                <a:effectLst/>
                <a:uLnTx/>
                <a:uFillTx/>
                <a:latin typeface="Arial" panose="020B0604020202020204" pitchFamily="34" charset="0"/>
                <a:ea typeface="+mn-ea"/>
                <a:cs typeface="+mn-cs"/>
              </a:rPr>
              <a:t>Trả lời:</a:t>
            </a:r>
            <a:endParaRPr kumimoji="0" lang="en-US" sz="3800" b="1" i="1" u="sng" strike="noStrike" kern="1200" cap="none" spc="0" normalizeH="0" baseline="0" noProof="0" dirty="0">
              <a:ln>
                <a:noFill/>
              </a:ln>
              <a:solidFill>
                <a:schemeClr val="tx2">
                  <a:lumMod val="40000"/>
                  <a:lumOff val="60000"/>
                </a:schemeClr>
              </a:solidFill>
              <a:effectLst/>
              <a:uLnTx/>
              <a:uFillTx/>
              <a:latin typeface="Calibri"/>
              <a:ea typeface="+mn-ea"/>
              <a:cs typeface="+mn-cs"/>
            </a:endParaRPr>
          </a:p>
        </p:txBody>
      </p:sp>
      <p:pic>
        <p:nvPicPr>
          <p:cNvPr id="18" name="Picture 17"/>
          <p:cNvPicPr>
            <a:picLocks noChangeAspect="1"/>
          </p:cNvPicPr>
          <p:nvPr/>
        </p:nvPicPr>
        <p:blipFill>
          <a:blip r:embed="rId3"/>
          <a:stretch>
            <a:fillRect/>
          </a:stretch>
        </p:blipFill>
        <p:spPr>
          <a:xfrm rot="21227728">
            <a:off x="17425014" y="9419236"/>
            <a:ext cx="1002786" cy="1005767"/>
          </a:xfrm>
          <a:prstGeom prst="rect">
            <a:avLst/>
          </a:prstGeom>
        </p:spPr>
      </p:pic>
      <p:grpSp>
        <p:nvGrpSpPr>
          <p:cNvPr id="10" name="Group 6"/>
          <p:cNvGrpSpPr/>
          <p:nvPr/>
        </p:nvGrpSpPr>
        <p:grpSpPr>
          <a:xfrm>
            <a:off x="6780907" y="9742759"/>
            <a:ext cx="4714152" cy="205428"/>
            <a:chOff x="0" y="0"/>
            <a:chExt cx="1241587" cy="118945"/>
          </a:xfrm>
        </p:grpSpPr>
        <p:sp>
          <p:nvSpPr>
            <p:cNvPr id="11" name="Freeform 7"/>
            <p:cNvSpPr/>
            <p:nvPr/>
          </p:nvSpPr>
          <p:spPr>
            <a:xfrm>
              <a:off x="0" y="0"/>
              <a:ext cx="1241587" cy="118945"/>
            </a:xfrm>
            <a:custGeom>
              <a:avLst/>
              <a:gdLst/>
              <a:ahLst/>
              <a:cxnLst/>
              <a:rect l="l" t="t" r="r" b="b"/>
              <a:pathLst>
                <a:path w="1241587" h="118945">
                  <a:moveTo>
                    <a:pt x="59473" y="0"/>
                  </a:moveTo>
                  <a:lnTo>
                    <a:pt x="1182115" y="0"/>
                  </a:lnTo>
                  <a:cubicBezTo>
                    <a:pt x="1214961" y="0"/>
                    <a:pt x="1241587" y="26627"/>
                    <a:pt x="1241587" y="59473"/>
                  </a:cubicBezTo>
                  <a:lnTo>
                    <a:pt x="1241587" y="59473"/>
                  </a:lnTo>
                  <a:cubicBezTo>
                    <a:pt x="1241587" y="92318"/>
                    <a:pt x="1214961" y="118945"/>
                    <a:pt x="1182115" y="118945"/>
                  </a:cubicBezTo>
                  <a:lnTo>
                    <a:pt x="59473" y="118945"/>
                  </a:lnTo>
                  <a:cubicBezTo>
                    <a:pt x="26627" y="118945"/>
                    <a:pt x="0" y="92318"/>
                    <a:pt x="0" y="59473"/>
                  </a:cubicBezTo>
                  <a:lnTo>
                    <a:pt x="0" y="59473"/>
                  </a:lnTo>
                  <a:cubicBezTo>
                    <a:pt x="0" y="26627"/>
                    <a:pt x="26627" y="0"/>
                    <a:pt x="59473" y="0"/>
                  </a:cubicBezTo>
                  <a:close/>
                </a:path>
              </a:pathLst>
            </a:custGeom>
            <a:solidFill>
              <a:srgbClr val="CB987A"/>
            </a:solidFill>
          </p:spPr>
        </p:sp>
        <p:sp>
          <p:nvSpPr>
            <p:cNvPr id="12"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397128890"/>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1" dur="500"/>
                                        <p:tgtEl>
                                          <p:spTgt spid="4">
                                            <p:txEl>
                                              <p:pRg st="0" end="0"/>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8C3CB"/>
        </a:solidFill>
        <a:effectLst/>
      </p:bgPr>
    </p:bg>
    <p:spTree>
      <p:nvGrpSpPr>
        <p:cNvPr id="1" name=""/>
        <p:cNvGrpSpPr/>
        <p:nvPr/>
      </p:nvGrpSpPr>
      <p:grpSpPr>
        <a:xfrm>
          <a:off x="0" y="0"/>
          <a:ext cx="0" cy="0"/>
          <a:chOff x="0" y="0"/>
          <a:chExt cx="0" cy="0"/>
        </a:xfrm>
      </p:grpSpPr>
      <p:sp>
        <p:nvSpPr>
          <p:cNvPr id="3" name="Freeform 3"/>
          <p:cNvSpPr/>
          <p:nvPr/>
        </p:nvSpPr>
        <p:spPr>
          <a:xfrm>
            <a:off x="397219" y="518326"/>
            <a:ext cx="16840205" cy="8915400"/>
          </a:xfrm>
          <a:custGeom>
            <a:avLst/>
            <a:gdLst/>
            <a:ahLst/>
            <a:cxnLst/>
            <a:rect l="l" t="t" r="r" b="b"/>
            <a:pathLst>
              <a:path w="4559247" h="2458227">
                <a:moveTo>
                  <a:pt x="22809" y="0"/>
                </a:moveTo>
                <a:lnTo>
                  <a:pt x="4536438" y="0"/>
                </a:lnTo>
                <a:cubicBezTo>
                  <a:pt x="4549035" y="0"/>
                  <a:pt x="4559247" y="10212"/>
                  <a:pt x="4559247" y="22809"/>
                </a:cubicBezTo>
                <a:lnTo>
                  <a:pt x="4559247" y="2435419"/>
                </a:lnTo>
                <a:cubicBezTo>
                  <a:pt x="4559247" y="2448016"/>
                  <a:pt x="4549035" y="2458227"/>
                  <a:pt x="4536438" y="2458227"/>
                </a:cubicBezTo>
                <a:lnTo>
                  <a:pt x="22809" y="2458227"/>
                </a:lnTo>
                <a:cubicBezTo>
                  <a:pt x="10212" y="2458227"/>
                  <a:pt x="0" y="2448016"/>
                  <a:pt x="0" y="2435419"/>
                </a:cubicBezTo>
                <a:lnTo>
                  <a:pt x="0" y="22809"/>
                </a:lnTo>
                <a:cubicBezTo>
                  <a:pt x="0" y="10212"/>
                  <a:pt x="10212" y="0"/>
                  <a:pt x="22809" y="0"/>
                </a:cubicBezTo>
                <a:close/>
              </a:path>
            </a:pathLst>
          </a:custGeom>
          <a:solidFill>
            <a:schemeClr val="bg1"/>
          </a:solidFill>
        </p:spPr>
      </p:sp>
      <p:sp>
        <p:nvSpPr>
          <p:cNvPr id="15" name="Freeform 15"/>
          <p:cNvSpPr/>
          <p:nvPr/>
        </p:nvSpPr>
        <p:spPr>
          <a:xfrm>
            <a:off x="1081056" y="364782"/>
            <a:ext cx="759282" cy="1254410"/>
          </a:xfrm>
          <a:custGeom>
            <a:avLst/>
            <a:gdLst/>
            <a:ahLst/>
            <a:cxnLst/>
            <a:rect l="l" t="t" r="r" b="b"/>
            <a:pathLst>
              <a:path w="900144" h="1837028">
                <a:moveTo>
                  <a:pt x="0" y="0"/>
                </a:moveTo>
                <a:lnTo>
                  <a:pt x="900144" y="0"/>
                </a:lnTo>
                <a:lnTo>
                  <a:pt x="900144" y="1837028"/>
                </a:lnTo>
                <a:lnTo>
                  <a:pt x="0" y="18370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8" name="Group 17"/>
          <p:cNvGrpSpPr/>
          <p:nvPr/>
        </p:nvGrpSpPr>
        <p:grpSpPr>
          <a:xfrm>
            <a:off x="5974572" y="495300"/>
            <a:ext cx="6096000" cy="914400"/>
            <a:chOff x="1554480" y="876300"/>
            <a:chExt cx="6096000" cy="1143000"/>
          </a:xfrm>
          <a:solidFill>
            <a:schemeClr val="accent5">
              <a:lumMod val="75000"/>
            </a:schemeClr>
          </a:solidFill>
        </p:grpSpPr>
        <p:sp>
          <p:nvSpPr>
            <p:cNvPr id="19" name="Flowchart: Terminator 18"/>
            <p:cNvSpPr/>
            <p:nvPr/>
          </p:nvSpPr>
          <p:spPr>
            <a:xfrm>
              <a:off x="1554480" y="876300"/>
              <a:ext cx="6096000" cy="1143000"/>
            </a:xfrm>
            <a:prstGeom prst="flowChartTermina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19"/>
            <p:cNvSpPr/>
            <p:nvPr/>
          </p:nvSpPr>
          <p:spPr>
            <a:xfrm>
              <a:off x="2126502" y="1028061"/>
              <a:ext cx="4974440" cy="884858"/>
            </a:xfrm>
            <a:prstGeom prst="rect">
              <a:avLst/>
            </a:prstGeom>
            <a:noFill/>
            <a:ln>
              <a:noFill/>
            </a:ln>
          </p:spPr>
          <p:txBody>
            <a:bodyPr wrap="none">
              <a:spAutoFit/>
            </a:bodyPr>
            <a:lstStyle/>
            <a:p>
              <a:pPr algn="ctr"/>
              <a:r>
                <a:rPr lang="en-US" sz="4000" b="1" dirty="0" err="1">
                  <a:latin typeface="Arial" panose="020B0604020202020204" pitchFamily="34" charset="0"/>
                  <a:ea typeface="Times New Roman" panose="02020603050405020304" pitchFamily="18" charset="0"/>
                  <a:cs typeface="Arial" panose="020B0604020202020204" pitchFamily="34" charset="0"/>
                </a:rPr>
                <a:t>Ví</a:t>
              </a:r>
              <a:r>
                <a:rPr lang="en-US" sz="4000" b="1" dirty="0">
                  <a:latin typeface="Arial" panose="020B0604020202020204" pitchFamily="34" charset="0"/>
                  <a:ea typeface="Times New Roman" panose="02020603050405020304" pitchFamily="18" charset="0"/>
                  <a:cs typeface="Arial" panose="020B0604020202020204" pitchFamily="34" charset="0"/>
                </a:rPr>
                <a:t> </a:t>
              </a:r>
              <a:r>
                <a:rPr lang="en-US" sz="4000" b="1" dirty="0" err="1">
                  <a:latin typeface="Arial" panose="020B0604020202020204" pitchFamily="34" charset="0"/>
                  <a:ea typeface="Times New Roman" panose="02020603050405020304" pitchFamily="18" charset="0"/>
                  <a:cs typeface="Arial" panose="020B0604020202020204" pitchFamily="34" charset="0"/>
                </a:rPr>
                <a:t>dụ</a:t>
              </a:r>
              <a:r>
                <a:rPr lang="en-US" sz="4000" b="1" dirty="0">
                  <a:latin typeface="Arial" panose="020B0604020202020204" pitchFamily="34" charset="0"/>
                  <a:ea typeface="Times New Roman" panose="02020603050405020304" pitchFamily="18" charset="0"/>
                  <a:cs typeface="Arial" panose="020B0604020202020204" pitchFamily="34" charset="0"/>
                </a:rPr>
                <a:t> 1 (SGK </a:t>
              </a:r>
              <a:r>
                <a:rPr lang="en-US" sz="4000" b="1">
                  <a:latin typeface="Arial" panose="020B0604020202020204" pitchFamily="34" charset="0"/>
                  <a:ea typeface="Times New Roman" panose="02020603050405020304" pitchFamily="18" charset="0"/>
                  <a:cs typeface="Arial" panose="020B0604020202020204" pitchFamily="34" charset="0"/>
                </a:rPr>
                <a:t>– tr89)</a:t>
              </a:r>
              <a:endParaRPr lang="en-US" sz="4000" b="1" dirty="0">
                <a:latin typeface="Arial" panose="020B0604020202020204" pitchFamily="34" charset="0"/>
                <a:ea typeface="Times New Roman" panose="02020603050405020304" pitchFamily="18" charset="0"/>
                <a:cs typeface="Arial" panose="020B0604020202020204" pitchFamily="34" charset="0"/>
              </a:endParaRPr>
            </a:p>
          </p:txBody>
        </p:sp>
      </p:grpSp>
      <p:sp>
        <p:nvSpPr>
          <p:cNvPr id="27" name="Oval Callout 26"/>
          <p:cNvSpPr/>
          <p:nvPr/>
        </p:nvSpPr>
        <p:spPr>
          <a:xfrm>
            <a:off x="8213073" y="4914900"/>
            <a:ext cx="1618997" cy="843953"/>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a:solidFill>
                  <a:schemeClr val="tx1"/>
                </a:solidFill>
              </a:rPr>
              <a:t>Giải</a:t>
            </a:r>
            <a:endParaRPr lang="en-US" sz="3800" b="1" dirty="0">
              <a:solidFill>
                <a:schemeClr val="tx1"/>
              </a:solidFill>
            </a:endParaRPr>
          </a:p>
        </p:txBody>
      </p:sp>
      <p:sp>
        <p:nvSpPr>
          <p:cNvPr id="5" name="Rectangle 4"/>
          <p:cNvSpPr/>
          <p:nvPr/>
        </p:nvSpPr>
        <p:spPr>
          <a:xfrm>
            <a:off x="1081056" y="1714500"/>
            <a:ext cx="9891744" cy="3416320"/>
          </a:xfrm>
          <a:prstGeom prst="rect">
            <a:avLst/>
          </a:prstGeom>
        </p:spPr>
        <p:txBody>
          <a:bodyPr wrap="square">
            <a:spAutoFit/>
          </a:bodyPr>
          <a:lstStyle/>
          <a:p>
            <a:pPr algn="just">
              <a:lnSpc>
                <a:spcPct val="150000"/>
              </a:lnSpc>
              <a:spcAft>
                <a:spcPts val="500"/>
              </a:spcAft>
            </a:pPr>
            <a:r>
              <a:rPr lang="en-US" sz="3600" dirty="0">
                <a:solidFill>
                  <a:srgbClr val="272800"/>
                </a:solidFill>
                <a:latin typeface="Arial" panose="020B0604020202020204" pitchFamily="34" charset="0"/>
              </a:rPr>
              <a:t>Cho </a:t>
            </a:r>
            <a:r>
              <a:rPr lang="en-US" sz="3600" dirty="0" err="1">
                <a:solidFill>
                  <a:srgbClr val="272800"/>
                </a:solidFill>
                <a:latin typeface="Arial" panose="020B0604020202020204" pitchFamily="34" charset="0"/>
              </a:rPr>
              <a:t>hai</a:t>
            </a:r>
            <a:r>
              <a:rPr lang="en-US" sz="3600" dirty="0">
                <a:solidFill>
                  <a:srgbClr val="272800"/>
                </a:solidFill>
                <a:latin typeface="Arial" panose="020B0604020202020204" pitchFamily="34" charset="0"/>
              </a:rPr>
              <a:t> </a:t>
            </a:r>
            <a:r>
              <a:rPr lang="en-US" sz="3600" dirty="0" err="1">
                <a:solidFill>
                  <a:srgbClr val="272800"/>
                </a:solidFill>
                <a:latin typeface="Arial" panose="020B0604020202020204" pitchFamily="34" charset="0"/>
              </a:rPr>
              <a:t>hình</a:t>
            </a:r>
            <a:r>
              <a:rPr lang="en-US" sz="3600" dirty="0">
                <a:solidFill>
                  <a:srgbClr val="272800"/>
                </a:solidFill>
                <a:latin typeface="Arial" panose="020B0604020202020204" pitchFamily="34" charset="0"/>
              </a:rPr>
              <a:t> </a:t>
            </a:r>
            <a:r>
              <a:rPr lang="en-US" sz="3600" dirty="0" err="1">
                <a:solidFill>
                  <a:srgbClr val="272800"/>
                </a:solidFill>
                <a:latin typeface="Arial" panose="020B0604020202020204" pitchFamily="34" charset="0"/>
              </a:rPr>
              <a:t>bình</a:t>
            </a:r>
            <a:r>
              <a:rPr lang="en-US" sz="3600" dirty="0">
                <a:solidFill>
                  <a:srgbClr val="272800"/>
                </a:solidFill>
                <a:latin typeface="Arial" panose="020B0604020202020204" pitchFamily="34" charset="0"/>
              </a:rPr>
              <a:t> </a:t>
            </a:r>
            <a:r>
              <a:rPr lang="en-US" sz="3600" dirty="0" err="1">
                <a:solidFill>
                  <a:srgbClr val="272800"/>
                </a:solidFill>
                <a:latin typeface="Arial" panose="020B0604020202020204" pitchFamily="34" charset="0"/>
              </a:rPr>
              <a:t>hành</a:t>
            </a:r>
            <a:r>
              <a:rPr lang="en-US" sz="3600" dirty="0">
                <a:solidFill>
                  <a:srgbClr val="272800"/>
                </a:solidFill>
                <a:latin typeface="Arial" panose="020B0604020202020204" pitchFamily="34" charset="0"/>
              </a:rPr>
              <a:t> ABCD </a:t>
            </a:r>
            <a:r>
              <a:rPr lang="en-US" sz="3600" dirty="0" err="1">
                <a:solidFill>
                  <a:srgbClr val="272800"/>
                </a:solidFill>
                <a:latin typeface="Arial" panose="020B0604020202020204" pitchFamily="34" charset="0"/>
              </a:rPr>
              <a:t>và</a:t>
            </a:r>
            <a:r>
              <a:rPr lang="en-US" sz="3600" dirty="0">
                <a:solidFill>
                  <a:srgbClr val="272800"/>
                </a:solidFill>
                <a:latin typeface="Arial" panose="020B0604020202020204" pitchFamily="34" charset="0"/>
              </a:rPr>
              <a:t> ABEF </a:t>
            </a:r>
            <a:r>
              <a:rPr lang="en-US" sz="3600" dirty="0" err="1">
                <a:solidFill>
                  <a:srgbClr val="272800"/>
                </a:solidFill>
                <a:latin typeface="Arial" panose="020B0604020202020204" pitchFamily="34" charset="0"/>
              </a:rPr>
              <a:t>không</a:t>
            </a:r>
            <a:r>
              <a:rPr lang="en-US" sz="3600" dirty="0">
                <a:solidFill>
                  <a:srgbClr val="272800"/>
                </a:solidFill>
                <a:latin typeface="Arial" panose="020B0604020202020204" pitchFamily="34" charset="0"/>
              </a:rPr>
              <a:t> </a:t>
            </a:r>
            <a:r>
              <a:rPr lang="en-US" sz="3600" dirty="0" err="1">
                <a:solidFill>
                  <a:srgbClr val="272800"/>
                </a:solidFill>
                <a:latin typeface="Arial" panose="020B0604020202020204" pitchFamily="34" charset="0"/>
              </a:rPr>
              <a:t>cùng</a:t>
            </a:r>
            <a:r>
              <a:rPr lang="en-US" sz="3600" dirty="0">
                <a:solidFill>
                  <a:srgbClr val="272800"/>
                </a:solidFill>
                <a:latin typeface="Arial" panose="020B0604020202020204" pitchFamily="34" charset="0"/>
              </a:rPr>
              <a:t> </a:t>
            </a:r>
            <a:r>
              <a:rPr lang="en-US" sz="3600" dirty="0" err="1">
                <a:solidFill>
                  <a:srgbClr val="272800"/>
                </a:solidFill>
                <a:latin typeface="Arial" panose="020B0604020202020204" pitchFamily="34" charset="0"/>
              </a:rPr>
              <a:t>nằm</a:t>
            </a:r>
            <a:r>
              <a:rPr lang="en-US" sz="3600" dirty="0">
                <a:solidFill>
                  <a:srgbClr val="272800"/>
                </a:solidFill>
                <a:latin typeface="Arial" panose="020B0604020202020204" pitchFamily="34" charset="0"/>
              </a:rPr>
              <a:t> </a:t>
            </a:r>
            <a:r>
              <a:rPr lang="en-US" sz="3600" dirty="0" err="1">
                <a:solidFill>
                  <a:srgbClr val="272800"/>
                </a:solidFill>
                <a:latin typeface="Arial" panose="020B0604020202020204" pitchFamily="34" charset="0"/>
              </a:rPr>
              <a:t>trong</a:t>
            </a:r>
            <a:r>
              <a:rPr lang="en-US" sz="3600" dirty="0">
                <a:solidFill>
                  <a:srgbClr val="272800"/>
                </a:solidFill>
                <a:latin typeface="Arial" panose="020B0604020202020204" pitchFamily="34" charset="0"/>
              </a:rPr>
              <a:t> </a:t>
            </a:r>
            <a:r>
              <a:rPr lang="en-US" sz="3600" dirty="0" err="1">
                <a:solidFill>
                  <a:srgbClr val="272800"/>
                </a:solidFill>
                <a:latin typeface="Arial" panose="020B0604020202020204" pitchFamily="34" charset="0"/>
              </a:rPr>
              <a:t>một</a:t>
            </a:r>
            <a:r>
              <a:rPr lang="en-US" sz="3600" dirty="0">
                <a:solidFill>
                  <a:srgbClr val="272800"/>
                </a:solidFill>
                <a:latin typeface="Arial" panose="020B0604020202020204" pitchFamily="34" charset="0"/>
              </a:rPr>
              <a:t> </a:t>
            </a:r>
            <a:r>
              <a:rPr lang="en-US" sz="3600" dirty="0" err="1">
                <a:solidFill>
                  <a:srgbClr val="272800"/>
                </a:solidFill>
                <a:latin typeface="Arial" panose="020B0604020202020204" pitchFamily="34" charset="0"/>
              </a:rPr>
              <a:t>mặt</a:t>
            </a:r>
            <a:r>
              <a:rPr lang="en-US" sz="3600" dirty="0">
                <a:solidFill>
                  <a:srgbClr val="272800"/>
                </a:solidFill>
                <a:latin typeface="Arial" panose="020B0604020202020204" pitchFamily="34" charset="0"/>
              </a:rPr>
              <a:t> </a:t>
            </a:r>
            <a:r>
              <a:rPr lang="en-US" sz="3600" dirty="0" err="1">
                <a:solidFill>
                  <a:srgbClr val="272800"/>
                </a:solidFill>
                <a:latin typeface="Arial" panose="020B0604020202020204" pitchFamily="34" charset="0"/>
              </a:rPr>
              <a:t>phẳng</a:t>
            </a:r>
            <a:r>
              <a:rPr lang="en-US" sz="3600" dirty="0">
                <a:solidFill>
                  <a:srgbClr val="272800"/>
                </a:solidFill>
                <a:latin typeface="Arial" panose="020B0604020202020204" pitchFamily="34" charset="0"/>
              </a:rPr>
              <a:t>. </a:t>
            </a:r>
            <a:r>
              <a:rPr lang="en-US" sz="3600" dirty="0" err="1">
                <a:solidFill>
                  <a:srgbClr val="272800"/>
                </a:solidFill>
                <a:latin typeface="Arial" panose="020B0604020202020204" pitchFamily="34" charset="0"/>
              </a:rPr>
              <a:t>Chứng</a:t>
            </a:r>
            <a:r>
              <a:rPr lang="en-US" sz="3600" dirty="0">
                <a:solidFill>
                  <a:srgbClr val="272800"/>
                </a:solidFill>
                <a:latin typeface="Arial" panose="020B0604020202020204" pitchFamily="34" charset="0"/>
              </a:rPr>
              <a:t> </a:t>
            </a:r>
            <a:r>
              <a:rPr lang="en-US" sz="3600" dirty="0" err="1">
                <a:solidFill>
                  <a:srgbClr val="272800"/>
                </a:solidFill>
                <a:latin typeface="Arial" panose="020B0604020202020204" pitchFamily="34" charset="0"/>
              </a:rPr>
              <a:t>minh</a:t>
            </a:r>
            <a:r>
              <a:rPr lang="en-US" sz="3600" dirty="0">
                <a:solidFill>
                  <a:srgbClr val="272800"/>
                </a:solidFill>
                <a:latin typeface="Arial" panose="020B0604020202020204" pitchFamily="34" charset="0"/>
              </a:rPr>
              <a:t> </a:t>
            </a:r>
            <a:r>
              <a:rPr lang="en-US" sz="3600" dirty="0" err="1">
                <a:solidFill>
                  <a:srgbClr val="272800"/>
                </a:solidFill>
                <a:latin typeface="Arial" panose="020B0604020202020204" pitchFamily="34" charset="0"/>
              </a:rPr>
              <a:t>rằng</a:t>
            </a:r>
            <a:r>
              <a:rPr lang="en-US" sz="3600" dirty="0">
                <a:solidFill>
                  <a:srgbClr val="272800"/>
                </a:solidFill>
                <a:latin typeface="Arial" panose="020B0604020202020204" pitchFamily="34" charset="0"/>
              </a:rPr>
              <a:t> </a:t>
            </a:r>
            <a:r>
              <a:rPr lang="en-US" sz="3600" dirty="0" err="1">
                <a:solidFill>
                  <a:srgbClr val="272800"/>
                </a:solidFill>
                <a:latin typeface="Arial" panose="020B0604020202020204" pitchFamily="34" charset="0"/>
              </a:rPr>
              <a:t>mặt</a:t>
            </a:r>
            <a:r>
              <a:rPr lang="en-US" sz="3600" dirty="0">
                <a:solidFill>
                  <a:srgbClr val="272800"/>
                </a:solidFill>
                <a:latin typeface="Arial" panose="020B0604020202020204" pitchFamily="34" charset="0"/>
              </a:rPr>
              <a:t> </a:t>
            </a:r>
            <a:r>
              <a:rPr lang="en-US" sz="3600" dirty="0" err="1">
                <a:solidFill>
                  <a:srgbClr val="272800"/>
                </a:solidFill>
                <a:latin typeface="Arial" panose="020B0604020202020204" pitchFamily="34" charset="0"/>
              </a:rPr>
              <a:t>phẳng</a:t>
            </a:r>
            <a:r>
              <a:rPr lang="en-US" sz="3600" dirty="0">
                <a:solidFill>
                  <a:srgbClr val="272800"/>
                </a:solidFill>
                <a:latin typeface="Arial" panose="020B0604020202020204" pitchFamily="34" charset="0"/>
              </a:rPr>
              <a:t> (BCE) song </a:t>
            </a:r>
            <a:r>
              <a:rPr lang="en-US" sz="3600" dirty="0" err="1">
                <a:solidFill>
                  <a:srgbClr val="272800"/>
                </a:solidFill>
                <a:latin typeface="Arial" panose="020B0604020202020204" pitchFamily="34" charset="0"/>
              </a:rPr>
              <a:t>song</a:t>
            </a:r>
            <a:r>
              <a:rPr lang="en-US" sz="3600" dirty="0">
                <a:solidFill>
                  <a:srgbClr val="272800"/>
                </a:solidFill>
                <a:latin typeface="Arial" panose="020B0604020202020204" pitchFamily="34" charset="0"/>
              </a:rPr>
              <a:t> </a:t>
            </a:r>
            <a:r>
              <a:rPr lang="en-US" sz="3600" dirty="0" err="1">
                <a:solidFill>
                  <a:srgbClr val="272800"/>
                </a:solidFill>
                <a:latin typeface="Arial" panose="020B0604020202020204" pitchFamily="34" charset="0"/>
              </a:rPr>
              <a:t>với</a:t>
            </a:r>
            <a:r>
              <a:rPr lang="en-US" sz="3600" dirty="0">
                <a:solidFill>
                  <a:srgbClr val="272800"/>
                </a:solidFill>
                <a:latin typeface="Arial" panose="020B0604020202020204" pitchFamily="34" charset="0"/>
              </a:rPr>
              <a:t> </a:t>
            </a:r>
            <a:r>
              <a:rPr lang="en-US" sz="3600" dirty="0" err="1">
                <a:solidFill>
                  <a:srgbClr val="272800"/>
                </a:solidFill>
                <a:latin typeface="Arial" panose="020B0604020202020204" pitchFamily="34" charset="0"/>
              </a:rPr>
              <a:t>mặt</a:t>
            </a:r>
            <a:r>
              <a:rPr lang="en-US" sz="3600" dirty="0">
                <a:solidFill>
                  <a:srgbClr val="272800"/>
                </a:solidFill>
                <a:latin typeface="Arial" panose="020B0604020202020204" pitchFamily="34" charset="0"/>
              </a:rPr>
              <a:t> </a:t>
            </a:r>
            <a:r>
              <a:rPr lang="en-US" sz="3600" dirty="0" err="1">
                <a:solidFill>
                  <a:srgbClr val="272800"/>
                </a:solidFill>
                <a:latin typeface="Arial" panose="020B0604020202020204" pitchFamily="34" charset="0"/>
              </a:rPr>
              <a:t>phẳng</a:t>
            </a:r>
            <a:r>
              <a:rPr lang="en-US" sz="3600" dirty="0">
                <a:solidFill>
                  <a:srgbClr val="272800"/>
                </a:solidFill>
                <a:latin typeface="Arial" panose="020B0604020202020204" pitchFamily="34" charset="0"/>
              </a:rPr>
              <a:t> (ADF) (H.4.42).</a:t>
            </a:r>
            <a:endParaRPr lang="en-US" sz="3600" dirty="0"/>
          </a:p>
        </p:txBody>
      </p:sp>
      <p:pic>
        <p:nvPicPr>
          <p:cNvPr id="8" name="Picture 7"/>
          <p:cNvPicPr>
            <a:picLocks noChangeAspect="1"/>
          </p:cNvPicPr>
          <p:nvPr/>
        </p:nvPicPr>
        <p:blipFill>
          <a:blip r:embed="rId4"/>
          <a:stretch>
            <a:fillRect/>
          </a:stretch>
        </p:blipFill>
        <p:spPr>
          <a:xfrm rot="10204759">
            <a:off x="16686361" y="8904364"/>
            <a:ext cx="1679290" cy="1469873"/>
          </a:xfrm>
          <a:prstGeom prst="rect">
            <a:avLst/>
          </a:prstGeom>
        </p:spPr>
      </p:pic>
      <p:pic>
        <p:nvPicPr>
          <p:cNvPr id="4" name="Picture 3">
            <a:extLst>
              <a:ext uri="{FF2B5EF4-FFF2-40B4-BE49-F238E27FC236}">
                <a16:creationId xmlns:a16="http://schemas.microsoft.com/office/drawing/2014/main" id="{99ED4DDD-4AB4-4A00-84AE-C8DE45B892C0}"/>
              </a:ext>
            </a:extLst>
          </p:cNvPr>
          <p:cNvPicPr>
            <a:picLocks noChangeAspect="1"/>
          </p:cNvPicPr>
          <p:nvPr/>
        </p:nvPicPr>
        <p:blipFill>
          <a:blip r:embed="rId5"/>
          <a:stretch>
            <a:fillRect/>
          </a:stretch>
        </p:blipFill>
        <p:spPr>
          <a:xfrm>
            <a:off x="10969714" y="1223060"/>
            <a:ext cx="6257255" cy="5398042"/>
          </a:xfrm>
          <a:prstGeom prst="rect">
            <a:avLst/>
          </a:prstGeom>
        </p:spPr>
      </p:pic>
      <p:sp>
        <p:nvSpPr>
          <p:cNvPr id="12" name="Text Box 27">
            <a:extLst>
              <a:ext uri="{FF2B5EF4-FFF2-40B4-BE49-F238E27FC236}">
                <a16:creationId xmlns:a16="http://schemas.microsoft.com/office/drawing/2014/main" id="{1078D5B8-544E-44D8-B4F9-756AA10C760E}"/>
              </a:ext>
            </a:extLst>
          </p:cNvPr>
          <p:cNvSpPr txBox="1">
            <a:spLocks noChangeArrowheads="1"/>
          </p:cNvSpPr>
          <p:nvPr/>
        </p:nvSpPr>
        <p:spPr bwMode="auto">
          <a:xfrm>
            <a:off x="1818376" y="6277705"/>
            <a:ext cx="5321333"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3600" dirty="0">
                <a:latin typeface="Times New Roman" panose="02020603050405020304" pitchFamily="18" charset="0"/>
                <a:cs typeface="Times New Roman" panose="02020603050405020304" pitchFamily="18" charset="0"/>
                <a:sym typeface="Symbol" panose="05050102010706020507" pitchFamily="18" charset="2"/>
              </a:rPr>
              <a:t>BC, BE</a:t>
            </a:r>
            <a:r>
              <a:rPr lang="en-US" altLang="en-US" sz="3600" dirty="0">
                <a:latin typeface="Times New Roman" panose="02020603050405020304" pitchFamily="18" charset="0"/>
                <a:cs typeface="Times New Roman" panose="02020603050405020304" pitchFamily="18" charset="0"/>
                <a:sym typeface="Symbol" panose="05050102010706020507" pitchFamily="18" charset="2"/>
              </a:rPr>
              <a:t>  (</a:t>
            </a:r>
            <a:r>
              <a:rPr lang="vi-VN" altLang="en-US" sz="3600" dirty="0">
                <a:latin typeface="Times New Roman" panose="02020603050405020304" pitchFamily="18" charset="0"/>
                <a:cs typeface="Times New Roman" panose="02020603050405020304" pitchFamily="18" charset="0"/>
                <a:sym typeface="Symbol" panose="05050102010706020507" pitchFamily="18" charset="2"/>
              </a:rPr>
              <a:t>BCE</a:t>
            </a:r>
            <a:r>
              <a:rPr lang="en-US" altLang="en-US" sz="3600" dirty="0">
                <a:latin typeface="Times New Roman" panose="02020603050405020304" pitchFamily="18" charset="0"/>
                <a:cs typeface="Times New Roman" panose="02020603050405020304" pitchFamily="18" charset="0"/>
                <a:sym typeface="Symbol" panose="05050102010706020507" pitchFamily="18" charset="2"/>
              </a:rPr>
              <a:t>)</a:t>
            </a:r>
            <a:endParaRPr lang="vi-VN" altLang="en-US" sz="3600" dirty="0">
              <a:latin typeface="Times New Roman" panose="02020603050405020304" pitchFamily="18" charset="0"/>
              <a:cs typeface="Times New Roman" panose="02020603050405020304" pitchFamily="18" charset="0"/>
              <a:sym typeface="Symbol" panose="05050102010706020507" pitchFamily="18" charset="2"/>
            </a:endParaRPr>
          </a:p>
          <a:p>
            <a:pPr>
              <a:spcBef>
                <a:spcPct val="0"/>
              </a:spcBef>
              <a:buNone/>
            </a:pPr>
            <a:r>
              <a:rPr lang="vi-VN" altLang="en-US" sz="3600" dirty="0">
                <a:latin typeface="Times New Roman" panose="02020603050405020304" pitchFamily="18" charset="0"/>
                <a:cs typeface="Times New Roman" panose="02020603050405020304" pitchFamily="18" charset="0"/>
              </a:rPr>
              <a:t>BC</a:t>
            </a:r>
            <a:r>
              <a:rPr lang="en-US" altLang="en-US" sz="3600" dirty="0">
                <a:latin typeface="Times New Roman" panose="02020603050405020304" pitchFamily="18" charset="0"/>
                <a:cs typeface="Times New Roman" panose="02020603050405020304" pitchFamily="18" charset="0"/>
                <a:sym typeface="Symbol" panose="05050102010706020507" pitchFamily="18" charset="2"/>
              </a:rPr>
              <a:t>  </a:t>
            </a:r>
            <a:r>
              <a:rPr lang="vi-VN" altLang="en-US" sz="3600" dirty="0">
                <a:latin typeface="Times New Roman" panose="02020603050405020304" pitchFamily="18" charset="0"/>
                <a:cs typeface="Times New Roman" panose="02020603050405020304" pitchFamily="18" charset="0"/>
                <a:sym typeface="Symbol" panose="05050102010706020507" pitchFamily="18" charset="2"/>
              </a:rPr>
              <a:t>BE</a:t>
            </a:r>
            <a:r>
              <a:rPr lang="en-US" altLang="en-US" sz="36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3600" b="1"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3600" dirty="0">
                <a:latin typeface="Times New Roman" panose="02020603050405020304" pitchFamily="18" charset="0"/>
                <a:cs typeface="Times New Roman" panose="02020603050405020304" pitchFamily="18" charset="0"/>
                <a:sym typeface="Symbol" panose="05050102010706020507" pitchFamily="18" charset="2"/>
              </a:rPr>
              <a:t> </a:t>
            </a:r>
            <a:r>
              <a:rPr lang="vi-VN" altLang="en-US" sz="3600" dirty="0">
                <a:latin typeface="Times New Roman" panose="02020603050405020304" pitchFamily="18" charset="0"/>
                <a:cs typeface="Times New Roman" panose="02020603050405020304" pitchFamily="18" charset="0"/>
                <a:sym typeface="Symbol" panose="05050102010706020507" pitchFamily="18" charset="2"/>
              </a:rPr>
              <a:t>{B}</a:t>
            </a:r>
          </a:p>
          <a:p>
            <a:pPr>
              <a:spcBef>
                <a:spcPct val="0"/>
              </a:spcBef>
              <a:buNone/>
            </a:pPr>
            <a:r>
              <a:rPr lang="vi-VN" altLang="en-US" sz="3600" dirty="0">
                <a:latin typeface="Times New Roman" panose="02020603050405020304" pitchFamily="18" charset="0"/>
                <a:cs typeface="Times New Roman" panose="02020603050405020304" pitchFamily="18" charset="0"/>
                <a:sym typeface="Symbol" panose="05050102010706020507" pitchFamily="18" charset="2"/>
              </a:rPr>
              <a:t>BC</a:t>
            </a:r>
            <a:r>
              <a:rPr lang="en-US" altLang="en-US" sz="3600" dirty="0">
                <a:latin typeface="Times New Roman" panose="02020603050405020304" pitchFamily="18" charset="0"/>
                <a:cs typeface="Times New Roman" panose="02020603050405020304" pitchFamily="18" charset="0"/>
              </a:rPr>
              <a:t> </a:t>
            </a:r>
            <a:r>
              <a:rPr lang="en-US" altLang="en-US" sz="4200" b="1" dirty="0">
                <a:latin typeface="Times New Roman" panose="02020603050405020304" pitchFamily="18" charset="0"/>
                <a:cs typeface="Times New Roman" panose="02020603050405020304" pitchFamily="18" charset="0"/>
              </a:rPr>
              <a:t>//</a:t>
            </a:r>
            <a:r>
              <a:rPr lang="en-US" altLang="en-US" sz="3600" dirty="0">
                <a:latin typeface="Times New Roman" panose="02020603050405020304" pitchFamily="18" charset="0"/>
                <a:cs typeface="Times New Roman" panose="02020603050405020304" pitchFamily="18" charset="0"/>
              </a:rPr>
              <a:t> </a:t>
            </a:r>
            <a:r>
              <a:rPr lang="en-US" altLang="en-US" sz="3600" dirty="0">
                <a:latin typeface="Times New Roman" panose="02020603050405020304" pitchFamily="18" charset="0"/>
                <a:cs typeface="Times New Roman" panose="02020603050405020304" pitchFamily="18" charset="0"/>
                <a:sym typeface="Symbol" panose="05050102010706020507" pitchFamily="18" charset="2"/>
              </a:rPr>
              <a:t>(</a:t>
            </a:r>
            <a:r>
              <a:rPr lang="vi-VN" altLang="en-US" sz="3600" dirty="0">
                <a:latin typeface="Times New Roman" panose="02020603050405020304" pitchFamily="18" charset="0"/>
                <a:cs typeface="Times New Roman" panose="02020603050405020304" pitchFamily="18" charset="0"/>
                <a:sym typeface="Symbol" panose="05050102010706020507" pitchFamily="18" charset="2"/>
              </a:rPr>
              <a:t>ADF</a:t>
            </a:r>
            <a:r>
              <a:rPr lang="en-US" altLang="en-US" sz="3600" dirty="0">
                <a:latin typeface="Times New Roman" panose="02020603050405020304" pitchFamily="18" charset="0"/>
                <a:cs typeface="Times New Roman" panose="02020603050405020304" pitchFamily="18" charset="0"/>
                <a:sym typeface="Symbol" panose="05050102010706020507" pitchFamily="18" charset="2"/>
              </a:rPr>
              <a:t>) </a:t>
            </a:r>
            <a:r>
              <a:rPr lang="vi-VN" altLang="en-US" sz="3600" dirty="0">
                <a:latin typeface="Times New Roman" panose="02020603050405020304" pitchFamily="18" charset="0"/>
                <a:cs typeface="Times New Roman" panose="02020603050405020304" pitchFamily="18" charset="0"/>
                <a:sym typeface="Symbol" panose="05050102010706020507" pitchFamily="18" charset="2"/>
              </a:rPr>
              <a:t>(vì (BC//AD)</a:t>
            </a:r>
            <a:endParaRPr lang="en-US" altLang="en-US" sz="3600" dirty="0">
              <a:latin typeface="Times New Roman" panose="02020603050405020304" pitchFamily="18" charset="0"/>
              <a:cs typeface="Times New Roman" panose="02020603050405020304" pitchFamily="18" charset="0"/>
              <a:sym typeface="Symbol" panose="05050102010706020507" pitchFamily="18" charset="2"/>
            </a:endParaRPr>
          </a:p>
          <a:p>
            <a:pPr>
              <a:spcBef>
                <a:spcPct val="0"/>
              </a:spcBef>
              <a:buNone/>
            </a:pPr>
            <a:r>
              <a:rPr lang="vi-VN" altLang="en-US" sz="3600" dirty="0">
                <a:latin typeface="Times New Roman" panose="02020603050405020304" pitchFamily="18" charset="0"/>
                <a:cs typeface="Times New Roman" panose="02020603050405020304" pitchFamily="18" charset="0"/>
                <a:sym typeface="Symbol" panose="05050102010706020507" pitchFamily="18" charset="2"/>
              </a:rPr>
              <a:t>BE</a:t>
            </a:r>
            <a:r>
              <a:rPr lang="en-US" altLang="en-US" sz="3600" dirty="0">
                <a:latin typeface="Times New Roman" panose="02020603050405020304" pitchFamily="18" charset="0"/>
                <a:cs typeface="Times New Roman" panose="02020603050405020304" pitchFamily="18" charset="0"/>
              </a:rPr>
              <a:t> </a:t>
            </a:r>
            <a:r>
              <a:rPr lang="en-US" altLang="en-US" sz="4200" b="1" dirty="0">
                <a:latin typeface="Times New Roman" panose="02020603050405020304" pitchFamily="18" charset="0"/>
                <a:cs typeface="Times New Roman" panose="02020603050405020304" pitchFamily="18" charset="0"/>
              </a:rPr>
              <a:t>//</a:t>
            </a:r>
            <a:r>
              <a:rPr lang="en-US" altLang="en-US" sz="3600" dirty="0">
                <a:latin typeface="Times New Roman" panose="02020603050405020304" pitchFamily="18" charset="0"/>
                <a:cs typeface="Times New Roman" panose="02020603050405020304" pitchFamily="18" charset="0"/>
              </a:rPr>
              <a:t> </a:t>
            </a:r>
            <a:r>
              <a:rPr lang="en-US" altLang="en-US" sz="3600" dirty="0">
                <a:latin typeface="Times New Roman" panose="02020603050405020304" pitchFamily="18" charset="0"/>
                <a:cs typeface="Times New Roman" panose="02020603050405020304" pitchFamily="18" charset="0"/>
                <a:sym typeface="Symbol" panose="05050102010706020507" pitchFamily="18" charset="2"/>
              </a:rPr>
              <a:t>(</a:t>
            </a:r>
            <a:r>
              <a:rPr lang="vi-VN" altLang="en-US" sz="3600" dirty="0">
                <a:latin typeface="Times New Roman" panose="02020603050405020304" pitchFamily="18" charset="0"/>
                <a:cs typeface="Times New Roman" panose="02020603050405020304" pitchFamily="18" charset="0"/>
                <a:sym typeface="Symbol" panose="05050102010706020507" pitchFamily="18" charset="2"/>
              </a:rPr>
              <a:t>ADF</a:t>
            </a:r>
            <a:r>
              <a:rPr lang="en-US" altLang="en-US" sz="3600" dirty="0">
                <a:latin typeface="Times New Roman" panose="02020603050405020304" pitchFamily="18" charset="0"/>
                <a:cs typeface="Times New Roman" panose="02020603050405020304" pitchFamily="18" charset="0"/>
                <a:sym typeface="Symbol" panose="05050102010706020507" pitchFamily="18" charset="2"/>
              </a:rPr>
              <a:t>) </a:t>
            </a:r>
            <a:r>
              <a:rPr lang="vi-VN" altLang="en-US" sz="3600" dirty="0">
                <a:latin typeface="Times New Roman" panose="02020603050405020304" pitchFamily="18" charset="0"/>
                <a:cs typeface="Times New Roman" panose="02020603050405020304" pitchFamily="18" charset="0"/>
                <a:sym typeface="Symbol" panose="05050102010706020507" pitchFamily="18" charset="2"/>
              </a:rPr>
              <a:t>(vì BE//AF)</a:t>
            </a:r>
            <a:endParaRPr lang="en-US" altLang="en-US" sz="3600" dirty="0">
              <a:latin typeface="Times New Roman" panose="02020603050405020304" pitchFamily="18" charset="0"/>
              <a:cs typeface="Times New Roman" panose="02020603050405020304" pitchFamily="18" charset="0"/>
              <a:sym typeface="Symbol" panose="05050102010706020507" pitchFamily="18" charset="2"/>
            </a:endParaRPr>
          </a:p>
        </p:txBody>
      </p:sp>
      <p:sp>
        <p:nvSpPr>
          <p:cNvPr id="13" name="Text Box 29">
            <a:extLst>
              <a:ext uri="{FF2B5EF4-FFF2-40B4-BE49-F238E27FC236}">
                <a16:creationId xmlns:a16="http://schemas.microsoft.com/office/drawing/2014/main" id="{7C1B4CB8-25D3-400E-9ADA-349E5A9017EB}"/>
              </a:ext>
            </a:extLst>
          </p:cNvPr>
          <p:cNvSpPr txBox="1">
            <a:spLocks noChangeArrowheads="1"/>
          </p:cNvSpPr>
          <p:nvPr/>
        </p:nvSpPr>
        <p:spPr bwMode="auto">
          <a:xfrm>
            <a:off x="7110101" y="6949026"/>
            <a:ext cx="388922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3600" i="1" dirty="0">
                <a:latin typeface="Times New Roman" panose="02020603050405020304" pitchFamily="18" charset="0"/>
                <a:cs typeface="Times New Roman" panose="02020603050405020304" pitchFamily="18" charset="0"/>
                <a:sym typeface="Symbol" panose="05050102010706020507" pitchFamily="18" charset="2"/>
              </a:rPr>
              <a:t> </a:t>
            </a:r>
            <a:r>
              <a:rPr lang="vi-VN" altLang="en-US" sz="3600" dirty="0">
                <a:latin typeface="Times New Roman" panose="02020603050405020304" pitchFamily="18" charset="0"/>
                <a:cs typeface="Times New Roman" panose="02020603050405020304" pitchFamily="18" charset="0"/>
                <a:sym typeface="Symbol" panose="05050102010706020507" pitchFamily="18" charset="2"/>
              </a:rPr>
              <a:t>(BCE</a:t>
            </a:r>
            <a:r>
              <a:rPr lang="en-US" altLang="en-US" sz="3600" dirty="0">
                <a:latin typeface="Times New Roman" panose="02020603050405020304" pitchFamily="18" charset="0"/>
                <a:cs typeface="Times New Roman" panose="02020603050405020304" pitchFamily="18" charset="0"/>
                <a:sym typeface="Symbol" panose="05050102010706020507" pitchFamily="18" charset="2"/>
              </a:rPr>
              <a:t> </a:t>
            </a:r>
            <a:r>
              <a:rPr lang="vi-VN" altLang="en-US" sz="36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4200" b="1"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3600" dirty="0">
                <a:latin typeface="Times New Roman" panose="02020603050405020304" pitchFamily="18" charset="0"/>
                <a:cs typeface="Times New Roman" panose="02020603050405020304" pitchFamily="18" charset="0"/>
                <a:sym typeface="Symbol" panose="05050102010706020507" pitchFamily="18" charset="2"/>
              </a:rPr>
              <a:t> </a:t>
            </a:r>
            <a:r>
              <a:rPr lang="vi-VN" altLang="en-US" sz="3600" dirty="0">
                <a:latin typeface="Times New Roman" panose="02020603050405020304" pitchFamily="18" charset="0"/>
                <a:cs typeface="Times New Roman" panose="02020603050405020304" pitchFamily="18" charset="0"/>
                <a:sym typeface="Symbol" panose="05050102010706020507" pitchFamily="18" charset="2"/>
              </a:rPr>
              <a:t>(ADF)</a:t>
            </a:r>
            <a:endParaRPr lang="en-US" altLang="en-US" sz="3600" dirty="0">
              <a:latin typeface="Times New Roman" panose="02020603050405020304" pitchFamily="18" charset="0"/>
              <a:cs typeface="Times New Roman" panose="02020603050405020304" pitchFamily="18" charset="0"/>
              <a:sym typeface="Symbol" panose="05050102010706020507" pitchFamily="18" charset="2"/>
            </a:endParaRPr>
          </a:p>
        </p:txBody>
      </p:sp>
      <p:sp>
        <p:nvSpPr>
          <p:cNvPr id="14" name="AutoShape 40">
            <a:extLst>
              <a:ext uri="{FF2B5EF4-FFF2-40B4-BE49-F238E27FC236}">
                <a16:creationId xmlns:a16="http://schemas.microsoft.com/office/drawing/2014/main" id="{2151CCF4-140A-40AF-93C2-5C62FE50B852}"/>
              </a:ext>
            </a:extLst>
          </p:cNvPr>
          <p:cNvSpPr>
            <a:spLocks/>
          </p:cNvSpPr>
          <p:nvPr/>
        </p:nvSpPr>
        <p:spPr bwMode="auto">
          <a:xfrm>
            <a:off x="1572340" y="6447975"/>
            <a:ext cx="267998" cy="2124525"/>
          </a:xfrm>
          <a:prstGeom prst="leftBrace">
            <a:avLst>
              <a:gd name="adj1" fmla="val 100014"/>
              <a:gd name="adj2"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6468665"/>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par>
                                <p:cTn id="32" presetID="1" presetClass="entr" presetSubtype="0" fill="hold" grpId="1" nodeType="with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5" grpId="0"/>
      <p:bldP spid="12" grpId="0"/>
      <p:bldP spid="13" grpId="0"/>
      <p:bldP spid="13" grpId="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F4E5"/>
        </a:solidFill>
        <a:effectLst/>
      </p:bgPr>
    </p:bg>
    <p:spTree>
      <p:nvGrpSpPr>
        <p:cNvPr id="1" name=""/>
        <p:cNvGrpSpPr/>
        <p:nvPr/>
      </p:nvGrpSpPr>
      <p:grpSpPr>
        <a:xfrm>
          <a:off x="0" y="0"/>
          <a:ext cx="0" cy="0"/>
          <a:chOff x="0" y="0"/>
          <a:chExt cx="0" cy="0"/>
        </a:xfrm>
      </p:grpSpPr>
      <p:grpSp>
        <p:nvGrpSpPr>
          <p:cNvPr id="6" name="Group 6"/>
          <p:cNvGrpSpPr/>
          <p:nvPr/>
        </p:nvGrpSpPr>
        <p:grpSpPr>
          <a:xfrm>
            <a:off x="-1752600" y="-1028700"/>
            <a:ext cx="2954947" cy="11805595"/>
            <a:chOff x="0" y="0"/>
            <a:chExt cx="1558177" cy="3109293"/>
          </a:xfrm>
        </p:grpSpPr>
        <p:sp>
          <p:nvSpPr>
            <p:cNvPr id="7" name="Freeform 7"/>
            <p:cNvSpPr/>
            <p:nvPr/>
          </p:nvSpPr>
          <p:spPr>
            <a:xfrm>
              <a:off x="0" y="0"/>
              <a:ext cx="1558177" cy="3109293"/>
            </a:xfrm>
            <a:custGeom>
              <a:avLst/>
              <a:gdLst/>
              <a:ahLst/>
              <a:cxnLst/>
              <a:rect l="l" t="t" r="r" b="b"/>
              <a:pathLst>
                <a:path w="1558177" h="3109293">
                  <a:moveTo>
                    <a:pt x="0" y="0"/>
                  </a:moveTo>
                  <a:lnTo>
                    <a:pt x="1558177" y="0"/>
                  </a:lnTo>
                  <a:lnTo>
                    <a:pt x="1558177" y="3109293"/>
                  </a:lnTo>
                  <a:lnTo>
                    <a:pt x="0" y="3109293"/>
                  </a:lnTo>
                  <a:close/>
                </a:path>
              </a:pathLst>
            </a:custGeom>
            <a:solidFill>
              <a:srgbClr val="F9DA88"/>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5" name="Group 34"/>
          <p:cNvGrpSpPr/>
          <p:nvPr/>
        </p:nvGrpSpPr>
        <p:grpSpPr>
          <a:xfrm>
            <a:off x="1764633" y="465919"/>
            <a:ext cx="4255167" cy="1172381"/>
            <a:chOff x="6897194" y="1181100"/>
            <a:chExt cx="9928723" cy="1172381"/>
          </a:xfrm>
        </p:grpSpPr>
        <p:sp>
          <p:nvSpPr>
            <p:cNvPr id="38" name="Freeform 3"/>
            <p:cNvSpPr/>
            <p:nvPr/>
          </p:nvSpPr>
          <p:spPr>
            <a:xfrm>
              <a:off x="6897194" y="1181100"/>
              <a:ext cx="9217526" cy="117238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37" name="Rectangle 36"/>
            <p:cNvSpPr/>
            <p:nvPr/>
          </p:nvSpPr>
          <p:spPr>
            <a:xfrm>
              <a:off x="7567267" y="1398390"/>
              <a:ext cx="9258650" cy="73866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200" b="1" i="0" u="none" strike="noStrike" kern="1200" cap="none" spc="0" normalizeH="0" baseline="0" noProof="0">
                  <a:ln>
                    <a:noFill/>
                  </a:ln>
                  <a:solidFill>
                    <a:prstClr val="white"/>
                  </a:solidFill>
                  <a:effectLst/>
                  <a:uLnTx/>
                  <a:uFillTx/>
                  <a:latin typeface="Arial" panose="020B0604020202020204" pitchFamily="34" charset="0"/>
                  <a:ea typeface="+mn-ea"/>
                  <a:cs typeface="+mn-cs"/>
                </a:rPr>
                <a:t>VẬN</a:t>
              </a:r>
              <a:r>
                <a:rPr kumimoji="0" lang="en-US" altLang="en-US" sz="4200" b="1" i="0" u="none" strike="noStrike" kern="1200" cap="none" spc="0" normalizeH="0" noProof="0">
                  <a:ln>
                    <a:noFill/>
                  </a:ln>
                  <a:solidFill>
                    <a:prstClr val="white"/>
                  </a:solidFill>
                  <a:effectLst/>
                  <a:uLnTx/>
                  <a:uFillTx/>
                  <a:latin typeface="Arial" panose="020B0604020202020204" pitchFamily="34" charset="0"/>
                  <a:ea typeface="+mn-ea"/>
                  <a:cs typeface="+mn-cs"/>
                </a:rPr>
                <a:t> DỤNG 1</a:t>
              </a:r>
              <a:endParaRPr kumimoji="0" lang="en-US" altLang="en-US" sz="42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40" name="Rectangle 39"/>
          <p:cNvSpPr/>
          <p:nvPr/>
        </p:nvSpPr>
        <p:spPr>
          <a:xfrm>
            <a:off x="1676400" y="1861769"/>
            <a:ext cx="16098254" cy="3686266"/>
          </a:xfrm>
          <a:prstGeom prst="rect">
            <a:avLst/>
          </a:prstGeom>
        </p:spPr>
        <p:txBody>
          <a:bodyPr wrap="square">
            <a:spAutoFit/>
          </a:bodyPr>
          <a:lstStyle/>
          <a:p>
            <a:pPr lvl="0" algn="just">
              <a:lnSpc>
                <a:spcPct val="150000"/>
              </a:lnSpc>
              <a:spcAft>
                <a:spcPts val="800"/>
              </a:spcAft>
            </a:pPr>
            <a:r>
              <a:rPr lang="vi-VN" sz="4000">
                <a:solidFill>
                  <a:srgbClr val="000000"/>
                </a:solidFill>
                <a:ea typeface="Calibri" panose="020F0502020204030204" pitchFamily="34" charset="0"/>
                <a:cs typeface="Times New Roman" panose="02020603050405020304" pitchFamily="18" charset="0"/>
              </a:rPr>
              <a:t>Một chiếc bàn có phần chân là hai khung sắt hình chữ nhật có thể xoay quanh một trục như trong Hình 4.43. Khi mặt bàn được đặt lên phần chân bàn thì mặt bàn luôn song song với mặt đất. Hãy giải thích tại sao</a:t>
            </a:r>
            <a:r>
              <a:rPr lang="en-US" sz="4000">
                <a:solidFill>
                  <a:srgbClr val="000000"/>
                </a:solidFill>
                <a:ea typeface="Calibri" panose="020F0502020204030204" pitchFamily="34" charset="0"/>
                <a:cs typeface="Times New Roman" panose="02020603050405020304" pitchFamily="18" charset="0"/>
              </a:rPr>
              <a:t>.</a:t>
            </a:r>
            <a:endParaRPr lang="vi-VN" sz="4000">
              <a:solidFill>
                <a:srgbClr val="000000"/>
              </a:solidFill>
              <a:ea typeface="Calibri" panose="020F0502020204030204" pitchFamily="34" charset="0"/>
              <a:cs typeface="Times New Roman" panose="02020603050405020304" pitchFamily="18" charset="0"/>
            </a:endParaRPr>
          </a:p>
        </p:txBody>
      </p:sp>
      <p:pic>
        <p:nvPicPr>
          <p:cNvPr id="50" name="Picture 49"/>
          <p:cNvPicPr>
            <a:picLocks noChangeAspect="1"/>
          </p:cNvPicPr>
          <p:nvPr/>
        </p:nvPicPr>
        <p:blipFill>
          <a:blip r:embed="rId2"/>
          <a:stretch>
            <a:fillRect/>
          </a:stretch>
        </p:blipFill>
        <p:spPr>
          <a:xfrm>
            <a:off x="15458340" y="8039100"/>
            <a:ext cx="2240113" cy="2133600"/>
          </a:xfrm>
          <a:prstGeom prst="rect">
            <a:avLst/>
          </a:prstGeom>
        </p:spPr>
      </p:pic>
      <p:pic>
        <p:nvPicPr>
          <p:cNvPr id="2" name="Picture 1"/>
          <p:cNvPicPr>
            <a:picLocks noChangeAspect="1"/>
          </p:cNvPicPr>
          <p:nvPr/>
        </p:nvPicPr>
        <p:blipFill>
          <a:blip r:embed="rId3"/>
          <a:stretch>
            <a:fillRect/>
          </a:stretch>
        </p:blipFill>
        <p:spPr>
          <a:xfrm>
            <a:off x="6962919" y="5295900"/>
            <a:ext cx="5372815" cy="4689003"/>
          </a:xfrm>
          <a:prstGeom prst="rect">
            <a:avLst/>
          </a:prstGeom>
        </p:spPr>
      </p:pic>
      <p:pic>
        <p:nvPicPr>
          <p:cNvPr id="22" name="Picture 21"/>
          <p:cNvPicPr>
            <a:picLocks noChangeAspect="1"/>
          </p:cNvPicPr>
          <p:nvPr/>
        </p:nvPicPr>
        <p:blipFill>
          <a:blip r:embed="rId4"/>
          <a:stretch>
            <a:fillRect/>
          </a:stretch>
        </p:blipFill>
        <p:spPr>
          <a:xfrm>
            <a:off x="228600" y="8067407"/>
            <a:ext cx="865707" cy="1960034"/>
          </a:xfrm>
          <a:prstGeom prst="rect">
            <a:avLst/>
          </a:prstGeom>
        </p:spPr>
      </p:pic>
    </p:spTree>
    <p:extLst>
      <p:ext uri="{BB962C8B-B14F-4D97-AF65-F5344CB8AC3E}">
        <p14:creationId xmlns:p14="http://schemas.microsoft.com/office/powerpoint/2010/main" val="2828882866"/>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CF4E5"/>
        </a:solidFill>
        <a:effectLst/>
      </p:bgPr>
    </p:bg>
    <p:spTree>
      <p:nvGrpSpPr>
        <p:cNvPr id="1" name=""/>
        <p:cNvGrpSpPr/>
        <p:nvPr/>
      </p:nvGrpSpPr>
      <p:grpSpPr>
        <a:xfrm>
          <a:off x="0" y="0"/>
          <a:ext cx="0" cy="0"/>
          <a:chOff x="0" y="0"/>
          <a:chExt cx="0" cy="0"/>
        </a:xfrm>
      </p:grpSpPr>
      <p:grpSp>
        <p:nvGrpSpPr>
          <p:cNvPr id="6" name="Group 6"/>
          <p:cNvGrpSpPr/>
          <p:nvPr/>
        </p:nvGrpSpPr>
        <p:grpSpPr>
          <a:xfrm>
            <a:off x="-1752600" y="-1028700"/>
            <a:ext cx="2954947" cy="11805595"/>
            <a:chOff x="0" y="0"/>
            <a:chExt cx="1558177" cy="3109293"/>
          </a:xfrm>
        </p:grpSpPr>
        <p:sp>
          <p:nvSpPr>
            <p:cNvPr id="7" name="Freeform 7"/>
            <p:cNvSpPr/>
            <p:nvPr/>
          </p:nvSpPr>
          <p:spPr>
            <a:xfrm>
              <a:off x="0" y="0"/>
              <a:ext cx="1558177" cy="3109293"/>
            </a:xfrm>
            <a:custGeom>
              <a:avLst/>
              <a:gdLst/>
              <a:ahLst/>
              <a:cxnLst/>
              <a:rect l="l" t="t" r="r" b="b"/>
              <a:pathLst>
                <a:path w="1558177" h="3109293">
                  <a:moveTo>
                    <a:pt x="0" y="0"/>
                  </a:moveTo>
                  <a:lnTo>
                    <a:pt x="1558177" y="0"/>
                  </a:lnTo>
                  <a:lnTo>
                    <a:pt x="1558177" y="3109293"/>
                  </a:lnTo>
                  <a:lnTo>
                    <a:pt x="0" y="3109293"/>
                  </a:lnTo>
                  <a:close/>
                </a:path>
              </a:pathLst>
            </a:custGeom>
            <a:solidFill>
              <a:srgbClr val="F9DA88"/>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7" name="Oval Callout 46"/>
          <p:cNvSpPr/>
          <p:nvPr/>
        </p:nvSpPr>
        <p:spPr>
          <a:xfrm>
            <a:off x="8826030" y="718147"/>
            <a:ext cx="1618997" cy="843953"/>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p:cNvPicPr>
            <a:picLocks noChangeAspect="1"/>
          </p:cNvPicPr>
          <p:nvPr/>
        </p:nvPicPr>
        <p:blipFill>
          <a:blip r:embed="rId2"/>
          <a:stretch>
            <a:fillRect/>
          </a:stretch>
        </p:blipFill>
        <p:spPr>
          <a:xfrm>
            <a:off x="12963311" y="2428607"/>
            <a:ext cx="4943689" cy="4314493"/>
          </a:xfrm>
          <a:prstGeom prst="rect">
            <a:avLst/>
          </a:prstGeom>
        </p:spPr>
      </p:pic>
      <p:sp>
        <p:nvSpPr>
          <p:cNvPr id="3" name="Rectangle 2"/>
          <p:cNvSpPr/>
          <p:nvPr/>
        </p:nvSpPr>
        <p:spPr>
          <a:xfrm>
            <a:off x="1516458" y="2046258"/>
            <a:ext cx="11125200" cy="606794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37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Vì các khung sắt có dạng hình chữ nhật nên các cạnh đối diện của khung sắt song song với nhau, do đó a // c và b // d.</a:t>
            </a: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37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Vì c và d là các đường thẳng của chân bàn nằm trên mặt đất, nên a // c thì đường thẳng a song song với mặt đất và b // d thì đường thẳng b song song với mặt đất.</a:t>
            </a:r>
          </a:p>
        </p:txBody>
      </p:sp>
      <p:sp>
        <p:nvSpPr>
          <p:cNvPr id="4" name="Rectangle 3"/>
          <p:cNvSpPr/>
          <p:nvPr/>
        </p:nvSpPr>
        <p:spPr>
          <a:xfrm>
            <a:off x="1516458" y="8067407"/>
            <a:ext cx="16238142" cy="1800493"/>
          </a:xfrm>
          <a:prstGeom prst="rect">
            <a:avLst/>
          </a:prstGeom>
        </p:spPr>
        <p:txBody>
          <a:bodyPr wrap="square">
            <a:spAutoFit/>
          </a:bodyPr>
          <a:lstStyle/>
          <a:p>
            <a:pPr lvl="0" algn="just">
              <a:lnSpc>
                <a:spcPct val="150000"/>
              </a:lnSpc>
              <a:spcAft>
                <a:spcPts val="800"/>
              </a:spcAft>
              <a:defRPr/>
            </a:pPr>
            <a:r>
              <a:rPr lang="en-US" sz="3700">
                <a:solidFill>
                  <a:prstClr val="black"/>
                </a:solidFill>
                <a:latin typeface="Arial" panose="020B0604020202020204" pitchFamily="34" charset="0"/>
                <a:ea typeface="Times New Roman" panose="02020603050405020304" pitchFamily="18" charset="0"/>
                <a:cs typeface="Arial" panose="020B0604020202020204" pitchFamily="34" charset="0"/>
              </a:rPr>
              <a:t>Mặt phẳng bàn chứa hai đường thẳng cắt nhau a và b cùng song song với mặt đất nên mặt phẳng bàn song song với mặt đất.</a:t>
            </a:r>
          </a:p>
        </p:txBody>
      </p:sp>
      <p:pic>
        <p:nvPicPr>
          <p:cNvPr id="5" name="Picture 4"/>
          <p:cNvPicPr>
            <a:picLocks noChangeAspect="1"/>
          </p:cNvPicPr>
          <p:nvPr/>
        </p:nvPicPr>
        <p:blipFill>
          <a:blip r:embed="rId3"/>
          <a:stretch>
            <a:fillRect/>
          </a:stretch>
        </p:blipFill>
        <p:spPr>
          <a:xfrm>
            <a:off x="16815149" y="476067"/>
            <a:ext cx="1099872" cy="1328111"/>
          </a:xfrm>
          <a:prstGeom prst="rect">
            <a:avLst/>
          </a:prstGeom>
        </p:spPr>
      </p:pic>
      <p:pic>
        <p:nvPicPr>
          <p:cNvPr id="9" name="Picture 8"/>
          <p:cNvPicPr>
            <a:picLocks noChangeAspect="1"/>
          </p:cNvPicPr>
          <p:nvPr/>
        </p:nvPicPr>
        <p:blipFill>
          <a:blip r:embed="rId4"/>
          <a:stretch>
            <a:fillRect/>
          </a:stretch>
        </p:blipFill>
        <p:spPr>
          <a:xfrm>
            <a:off x="228600" y="8067407"/>
            <a:ext cx="865707" cy="1960034"/>
          </a:xfrm>
          <a:prstGeom prst="rect">
            <a:avLst/>
          </a:prstGeom>
        </p:spPr>
      </p:pic>
      <p:sp>
        <p:nvSpPr>
          <p:cNvPr id="10" name="Isosceles Triangle 9">
            <a:hlinkClick r:id="rId5" action="ppaction://hlinksldjump"/>
            <a:extLst>
              <a:ext uri="{FF2B5EF4-FFF2-40B4-BE49-F238E27FC236}">
                <a16:creationId xmlns:a16="http://schemas.microsoft.com/office/drawing/2014/main" id="{0A369F6D-DE34-4607-95DB-A21BA4E517CF}"/>
              </a:ext>
            </a:extLst>
          </p:cNvPr>
          <p:cNvSpPr/>
          <p:nvPr/>
        </p:nvSpPr>
        <p:spPr>
          <a:xfrm>
            <a:off x="17449800" y="9639300"/>
            <a:ext cx="609600" cy="533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0726580"/>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0" dur="500"/>
                                        <p:tgtEl>
                                          <p:spTgt spid="3">
                                            <p:txEl>
                                              <p:pRg st="1" end="1"/>
                                            </p:txEl>
                                          </p:spTgt>
                                        </p:tgtEl>
                                      </p:cBhvr>
                                    </p:animEffect>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8C3CB"/>
        </a:solidFill>
        <a:effectLst/>
      </p:bgPr>
    </p:bg>
    <p:spTree>
      <p:nvGrpSpPr>
        <p:cNvPr id="1" name=""/>
        <p:cNvGrpSpPr/>
        <p:nvPr/>
      </p:nvGrpSpPr>
      <p:grpSpPr>
        <a:xfrm>
          <a:off x="0" y="0"/>
          <a:ext cx="0" cy="0"/>
          <a:chOff x="0" y="0"/>
          <a:chExt cx="0" cy="0"/>
        </a:xfrm>
      </p:grpSpPr>
      <p:grpSp>
        <p:nvGrpSpPr>
          <p:cNvPr id="2" name="Group 2"/>
          <p:cNvGrpSpPr/>
          <p:nvPr/>
        </p:nvGrpSpPr>
        <p:grpSpPr>
          <a:xfrm>
            <a:off x="488556" y="476709"/>
            <a:ext cx="17310889" cy="9333583"/>
            <a:chOff x="0" y="0"/>
            <a:chExt cx="4559246" cy="2458227"/>
          </a:xfrm>
        </p:grpSpPr>
        <p:sp>
          <p:nvSpPr>
            <p:cNvPr id="3" name="Freeform 3"/>
            <p:cNvSpPr/>
            <p:nvPr/>
          </p:nvSpPr>
          <p:spPr>
            <a:xfrm>
              <a:off x="0" y="0"/>
              <a:ext cx="4559247" cy="2458227"/>
            </a:xfrm>
            <a:custGeom>
              <a:avLst/>
              <a:gdLst/>
              <a:ahLst/>
              <a:cxnLst/>
              <a:rect l="l" t="t" r="r" b="b"/>
              <a:pathLst>
                <a:path w="4559247" h="2458227">
                  <a:moveTo>
                    <a:pt x="22809" y="0"/>
                  </a:moveTo>
                  <a:lnTo>
                    <a:pt x="4536438" y="0"/>
                  </a:lnTo>
                  <a:cubicBezTo>
                    <a:pt x="4549035" y="0"/>
                    <a:pt x="4559247" y="10212"/>
                    <a:pt x="4559247" y="22809"/>
                  </a:cubicBezTo>
                  <a:lnTo>
                    <a:pt x="4559247" y="2435419"/>
                  </a:lnTo>
                  <a:cubicBezTo>
                    <a:pt x="4559247" y="2448016"/>
                    <a:pt x="4549035" y="2458227"/>
                    <a:pt x="4536438" y="2458227"/>
                  </a:cubicBezTo>
                  <a:lnTo>
                    <a:pt x="22809" y="2458227"/>
                  </a:lnTo>
                  <a:cubicBezTo>
                    <a:pt x="10212" y="2458227"/>
                    <a:pt x="0" y="2448016"/>
                    <a:pt x="0" y="2435419"/>
                  </a:cubicBezTo>
                  <a:lnTo>
                    <a:pt x="0" y="22809"/>
                  </a:lnTo>
                  <a:cubicBezTo>
                    <a:pt x="0" y="10212"/>
                    <a:pt x="10212" y="0"/>
                    <a:pt x="22809" y="0"/>
                  </a:cubicBezTo>
                  <a:close/>
                </a:path>
              </a:pathLst>
            </a:custGeom>
            <a:solidFill>
              <a:srgbClr val="5D5467"/>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6359156" y="-190500"/>
            <a:ext cx="900144" cy="1837028"/>
          </a:xfrm>
          <a:custGeom>
            <a:avLst/>
            <a:gdLst/>
            <a:ahLst/>
            <a:cxnLst/>
            <a:rect l="l" t="t" r="r" b="b"/>
            <a:pathLst>
              <a:path w="900144" h="1837028">
                <a:moveTo>
                  <a:pt x="0" y="0"/>
                </a:moveTo>
                <a:lnTo>
                  <a:pt x="900144" y="0"/>
                </a:lnTo>
                <a:lnTo>
                  <a:pt x="900144" y="1837028"/>
                </a:lnTo>
                <a:lnTo>
                  <a:pt x="0" y="18370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578628" y="-190500"/>
            <a:ext cx="900144" cy="1837028"/>
          </a:xfrm>
          <a:custGeom>
            <a:avLst/>
            <a:gdLst/>
            <a:ahLst/>
            <a:cxnLst/>
            <a:rect l="l" t="t" r="r" b="b"/>
            <a:pathLst>
              <a:path w="900144" h="1837028">
                <a:moveTo>
                  <a:pt x="0" y="0"/>
                </a:moveTo>
                <a:lnTo>
                  <a:pt x="900144" y="0"/>
                </a:lnTo>
                <a:lnTo>
                  <a:pt x="900144" y="1837028"/>
                </a:lnTo>
                <a:lnTo>
                  <a:pt x="0" y="18370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TextBox 5"/>
          <p:cNvSpPr txBox="1"/>
          <p:nvPr/>
        </p:nvSpPr>
        <p:spPr>
          <a:xfrm>
            <a:off x="949829" y="1485900"/>
            <a:ext cx="16074636" cy="3693319"/>
          </a:xfrm>
          <a:prstGeom prst="rect">
            <a:avLst/>
          </a:prstGeom>
        </p:spPr>
        <p:txBody>
          <a:bodyPr wrap="square" lIns="0" tIns="0" rIns="0" bIns="0" rtlCol="0" anchor="t">
            <a:spAutoFit/>
          </a:bodyPr>
          <a:lstStyle/>
          <a:p>
            <a:pPr algn="ctr">
              <a:lnSpc>
                <a:spcPct val="150000"/>
              </a:lnSpc>
            </a:pPr>
            <a:r>
              <a:rPr lang="vi-VN" sz="8000" b="1" spc="392">
                <a:solidFill>
                  <a:srgbClr val="FFFF00"/>
                </a:solidFill>
              </a:rPr>
              <a:t>CHƯƠNG IV. QUAN HỆ SONG SONG TRONG KHÔNG GIAN</a:t>
            </a:r>
            <a:endParaRPr lang="vi-VN" sz="8000" b="1" spc="392" dirty="0">
              <a:solidFill>
                <a:srgbClr val="FFFF00"/>
              </a:solidFill>
            </a:endParaRPr>
          </a:p>
        </p:txBody>
      </p:sp>
      <p:sp>
        <p:nvSpPr>
          <p:cNvPr id="11" name="Rectangle 10"/>
          <p:cNvSpPr/>
          <p:nvPr/>
        </p:nvSpPr>
        <p:spPr>
          <a:xfrm>
            <a:off x="-381000" y="5209497"/>
            <a:ext cx="18961333" cy="1534203"/>
          </a:xfrm>
          <a:prstGeom prst="rect">
            <a:avLst/>
          </a:prstGeom>
        </p:spPr>
        <p:txBody>
          <a:bodyPr wrap="square">
            <a:spAutoFit/>
          </a:bodyPr>
          <a:lstStyle/>
          <a:p>
            <a:pPr algn="ctr">
              <a:lnSpc>
                <a:spcPct val="150000"/>
              </a:lnSpc>
              <a:spcBef>
                <a:spcPts val="1200"/>
              </a:spcBef>
              <a:spcAft>
                <a:spcPts val="0"/>
              </a:spcAft>
            </a:pPr>
            <a:r>
              <a:rPr lang="nn-NO" sz="7000" b="1" kern="0" cap="all">
                <a:solidFill>
                  <a:schemeClr val="bg1"/>
                </a:solidFill>
                <a:latin typeface="Arial" panose="020B0604020202020204" pitchFamily="34" charset="0"/>
                <a:ea typeface="Times New Roman" panose="02020603050405020304" pitchFamily="18" charset="0"/>
                <a:cs typeface="Times New Roman" panose="02020603050405020304" pitchFamily="18" charset="0"/>
              </a:rPr>
              <a:t>BÀI 13: HAI MẶT PHẲNG SONG SONG </a:t>
            </a:r>
            <a:endParaRPr lang="en-US" sz="7000" b="1" kern="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stretch>
            <a:fillRect/>
          </a:stretch>
        </p:blipFill>
        <p:spPr>
          <a:xfrm flipH="1">
            <a:off x="245965" y="7684384"/>
            <a:ext cx="1785641" cy="2156186"/>
          </a:xfrm>
          <a:prstGeom prst="rect">
            <a:avLst/>
          </a:prstGeom>
        </p:spPr>
      </p:pic>
      <p:pic>
        <p:nvPicPr>
          <p:cNvPr id="13" name="Picture 12"/>
          <p:cNvPicPr>
            <a:picLocks noChangeAspect="1"/>
          </p:cNvPicPr>
          <p:nvPr/>
        </p:nvPicPr>
        <p:blipFill>
          <a:blip r:embed="rId5"/>
          <a:stretch>
            <a:fillRect/>
          </a:stretch>
        </p:blipFill>
        <p:spPr>
          <a:xfrm>
            <a:off x="15882555" y="8145940"/>
            <a:ext cx="1853345" cy="16643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1752600" y="-1028700"/>
            <a:ext cx="2954947" cy="11805595"/>
            <a:chOff x="0" y="0"/>
            <a:chExt cx="1558177" cy="3109293"/>
          </a:xfrm>
        </p:grpSpPr>
        <p:sp>
          <p:nvSpPr>
            <p:cNvPr id="7" name="Freeform 7"/>
            <p:cNvSpPr/>
            <p:nvPr/>
          </p:nvSpPr>
          <p:spPr>
            <a:xfrm>
              <a:off x="0" y="0"/>
              <a:ext cx="1558177" cy="3109293"/>
            </a:xfrm>
            <a:custGeom>
              <a:avLst/>
              <a:gdLst/>
              <a:ahLst/>
              <a:cxnLst/>
              <a:rect l="l" t="t" r="r" b="b"/>
              <a:pathLst>
                <a:path w="1558177" h="3109293">
                  <a:moveTo>
                    <a:pt x="0" y="0"/>
                  </a:moveTo>
                  <a:lnTo>
                    <a:pt x="1558177" y="0"/>
                  </a:lnTo>
                  <a:lnTo>
                    <a:pt x="1558177" y="3109293"/>
                  </a:lnTo>
                  <a:lnTo>
                    <a:pt x="0" y="3109293"/>
                  </a:lnTo>
                  <a:close/>
                </a:path>
              </a:pathLst>
            </a:custGeom>
            <a:solidFill>
              <a:srgbClr val="F9DA88"/>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5" name="Picture 4"/>
          <p:cNvPicPr>
            <a:picLocks noChangeAspect="1"/>
          </p:cNvPicPr>
          <p:nvPr/>
        </p:nvPicPr>
        <p:blipFill>
          <a:blip r:embed="rId2"/>
          <a:stretch>
            <a:fillRect/>
          </a:stretch>
        </p:blipFill>
        <p:spPr>
          <a:xfrm>
            <a:off x="17187039" y="17484"/>
            <a:ext cx="1099872" cy="1328111"/>
          </a:xfrm>
          <a:prstGeom prst="rect">
            <a:avLst/>
          </a:prstGeom>
        </p:spPr>
      </p:pic>
      <p:pic>
        <p:nvPicPr>
          <p:cNvPr id="9" name="Picture 8"/>
          <p:cNvPicPr>
            <a:picLocks noChangeAspect="1"/>
          </p:cNvPicPr>
          <p:nvPr/>
        </p:nvPicPr>
        <p:blipFill>
          <a:blip r:embed="rId3"/>
          <a:stretch>
            <a:fillRect/>
          </a:stretch>
        </p:blipFill>
        <p:spPr>
          <a:xfrm>
            <a:off x="228600" y="8067407"/>
            <a:ext cx="865707" cy="1960034"/>
          </a:xfrm>
          <a:prstGeom prst="rect">
            <a:avLst/>
          </a:prstGeom>
        </p:spPr>
      </p:pic>
      <p:grpSp>
        <p:nvGrpSpPr>
          <p:cNvPr id="13" name="Group 12">
            <a:extLst>
              <a:ext uri="{FF2B5EF4-FFF2-40B4-BE49-F238E27FC236}">
                <a16:creationId xmlns:a16="http://schemas.microsoft.com/office/drawing/2014/main" id="{6E242909-32A1-41BA-864B-62D9796A33A4}"/>
              </a:ext>
            </a:extLst>
          </p:cNvPr>
          <p:cNvGrpSpPr/>
          <p:nvPr/>
        </p:nvGrpSpPr>
        <p:grpSpPr>
          <a:xfrm>
            <a:off x="6096000" y="-32259"/>
            <a:ext cx="5105400" cy="1602285"/>
            <a:chOff x="6897194" y="1181100"/>
            <a:chExt cx="9217526" cy="1602285"/>
          </a:xfrm>
        </p:grpSpPr>
        <p:sp>
          <p:nvSpPr>
            <p:cNvPr id="14" name="Freeform 3">
              <a:extLst>
                <a:ext uri="{FF2B5EF4-FFF2-40B4-BE49-F238E27FC236}">
                  <a16:creationId xmlns:a16="http://schemas.microsoft.com/office/drawing/2014/main" id="{6BB18A16-287E-4109-B211-3207E09E966A}"/>
                </a:ext>
              </a:extLst>
            </p:cNvPr>
            <p:cNvSpPr/>
            <p:nvPr/>
          </p:nvSpPr>
          <p:spPr>
            <a:xfrm>
              <a:off x="6897194" y="1181100"/>
              <a:ext cx="9217526" cy="117238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5" name="Rectangle 14">
              <a:extLst>
                <a:ext uri="{FF2B5EF4-FFF2-40B4-BE49-F238E27FC236}">
                  <a16:creationId xmlns:a16="http://schemas.microsoft.com/office/drawing/2014/main" id="{B8B7BF20-1B90-480B-A2BF-BE04F30860A3}"/>
                </a:ext>
              </a:extLst>
            </p:cNvPr>
            <p:cNvSpPr/>
            <p:nvPr/>
          </p:nvSpPr>
          <p:spPr>
            <a:xfrm>
              <a:off x="7567269" y="1398390"/>
              <a:ext cx="7686528" cy="138499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en-US" sz="4200" b="1" i="0" u="none" strike="noStrike" kern="1200" cap="none" spc="0" normalizeH="0" baseline="0" noProof="0">
                  <a:ln>
                    <a:noFill/>
                  </a:ln>
                  <a:solidFill>
                    <a:prstClr val="white"/>
                  </a:solidFill>
                  <a:effectLst/>
                  <a:uLnTx/>
                  <a:uFillTx/>
                  <a:latin typeface="Arial" panose="020B0604020202020204" pitchFamily="34" charset="0"/>
                  <a:ea typeface="+mn-ea"/>
                  <a:cs typeface="+mn-cs"/>
                </a:rPr>
                <a:t>TRẮC NGHIỆM</a:t>
              </a:r>
              <a:endParaRPr kumimoji="0" lang="en-US" altLang="en-US" sz="42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2" name="Rectangle 11">
            <a:extLst>
              <a:ext uri="{FF2B5EF4-FFF2-40B4-BE49-F238E27FC236}">
                <a16:creationId xmlns:a16="http://schemas.microsoft.com/office/drawing/2014/main" id="{72C4AB25-827B-4436-A022-37B5B2D87D1A}"/>
              </a:ext>
            </a:extLst>
          </p:cNvPr>
          <p:cNvSpPr/>
          <p:nvPr/>
        </p:nvSpPr>
        <p:spPr>
          <a:xfrm>
            <a:off x="1904999" y="1020993"/>
            <a:ext cx="15544801" cy="832728"/>
          </a:xfrm>
          <a:prstGeom prst="rect">
            <a:avLst/>
          </a:prstGeom>
        </p:spPr>
        <p:txBody>
          <a:bodyPr wrap="square">
            <a:spAutoFit/>
          </a:bodyPr>
          <a:lstStyle/>
          <a:p>
            <a:pPr algn="just">
              <a:lnSpc>
                <a:spcPct val="150000"/>
              </a:lnSpc>
              <a:spcAft>
                <a:spcPts val="500"/>
              </a:spcAft>
            </a:pPr>
            <a:r>
              <a:rPr lang="vi-VN" sz="3600" dirty="0">
                <a:solidFill>
                  <a:srgbClr val="272800"/>
                </a:solidFill>
                <a:latin typeface="Arial" panose="020B0604020202020204" pitchFamily="34" charset="0"/>
              </a:rPr>
              <a:t>Cho hai mặt phẳng </a:t>
            </a:r>
            <a:r>
              <a:rPr lang="en-US" altLang="en-US" sz="3600" dirty="0">
                <a:latin typeface="Times New Roman" panose="02020603050405020304" pitchFamily="18" charset="0"/>
                <a:cs typeface="Times New Roman" panose="02020603050405020304" pitchFamily="18" charset="0"/>
              </a:rPr>
              <a:t>(</a:t>
            </a:r>
            <a:r>
              <a:rPr lang="en-US" altLang="en-US" sz="3600" i="1"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3600" dirty="0">
                <a:latin typeface="Times New Roman" panose="02020603050405020304" pitchFamily="18" charset="0"/>
                <a:cs typeface="Times New Roman" panose="02020603050405020304" pitchFamily="18" charset="0"/>
                <a:sym typeface="Symbol" panose="05050102010706020507" pitchFamily="18" charset="2"/>
              </a:rPr>
              <a:t>) </a:t>
            </a:r>
            <a:r>
              <a:rPr lang="vi-VN" altLang="en-US" sz="3600" dirty="0">
                <a:latin typeface="Times New Roman" panose="02020603050405020304" pitchFamily="18" charset="0"/>
                <a:cs typeface="Times New Roman" panose="02020603050405020304" pitchFamily="18" charset="0"/>
                <a:sym typeface="Symbol" panose="05050102010706020507" pitchFamily="18" charset="2"/>
              </a:rPr>
              <a:t>và </a:t>
            </a:r>
            <a:r>
              <a:rPr lang="en-US" altLang="en-US" sz="36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3600" i="1"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3600" dirty="0">
                <a:latin typeface="Times New Roman" panose="02020603050405020304" pitchFamily="18" charset="0"/>
                <a:cs typeface="Times New Roman" panose="02020603050405020304" pitchFamily="18" charset="0"/>
                <a:sym typeface="Symbol" panose="05050102010706020507" pitchFamily="18" charset="2"/>
              </a:rPr>
              <a:t>)</a:t>
            </a:r>
            <a:r>
              <a:rPr lang="vi-VN" altLang="en-US" sz="3600" dirty="0">
                <a:latin typeface="Times New Roman" panose="02020603050405020304" pitchFamily="18" charset="0"/>
                <a:cs typeface="Times New Roman" panose="02020603050405020304" pitchFamily="18" charset="0"/>
                <a:sym typeface="Symbol" panose="05050102010706020507" pitchFamily="18" charset="2"/>
              </a:rPr>
              <a:t>. </a:t>
            </a:r>
            <a:r>
              <a:rPr lang="vi-VN" sz="3600" dirty="0">
                <a:solidFill>
                  <a:srgbClr val="272800"/>
                </a:solidFill>
              </a:rPr>
              <a:t> Trong </a:t>
            </a:r>
            <a:r>
              <a:rPr lang="vi-VN" sz="3600" dirty="0">
                <a:solidFill>
                  <a:srgbClr val="272800"/>
                </a:solidFill>
                <a:latin typeface="Arial" panose="020B0604020202020204" pitchFamily="34" charset="0"/>
              </a:rPr>
              <a:t>các mệnh đề sau, mệnh đề nào đúng?</a:t>
            </a:r>
            <a:endParaRPr lang="en-US" sz="3600" dirty="0"/>
          </a:p>
        </p:txBody>
      </p:sp>
      <p:sp>
        <p:nvSpPr>
          <p:cNvPr id="16" name="Rectangle 15">
            <a:extLst>
              <a:ext uri="{FF2B5EF4-FFF2-40B4-BE49-F238E27FC236}">
                <a16:creationId xmlns:a16="http://schemas.microsoft.com/office/drawing/2014/main" id="{B863524E-AC0B-4E86-9EB9-451B185D7F2D}"/>
              </a:ext>
            </a:extLst>
          </p:cNvPr>
          <p:cNvSpPr/>
          <p:nvPr/>
        </p:nvSpPr>
        <p:spPr>
          <a:xfrm>
            <a:off x="1779397" y="2297203"/>
            <a:ext cx="15392402" cy="832728"/>
          </a:xfrm>
          <a:prstGeom prst="rect">
            <a:avLst/>
          </a:prstGeom>
        </p:spPr>
        <p:txBody>
          <a:bodyPr wrap="square">
            <a:spAutoFit/>
          </a:bodyPr>
          <a:lstStyle/>
          <a:p>
            <a:pPr algn="just">
              <a:lnSpc>
                <a:spcPct val="150000"/>
              </a:lnSpc>
              <a:spcAft>
                <a:spcPts val="500"/>
              </a:spcAft>
            </a:pPr>
            <a:r>
              <a:rPr lang="vi-VN" sz="3600" b="1" dirty="0">
                <a:solidFill>
                  <a:srgbClr val="272800"/>
                </a:solidFill>
                <a:latin typeface="Arial" panose="020B0604020202020204" pitchFamily="34" charset="0"/>
              </a:rPr>
              <a:t>A.</a:t>
            </a:r>
            <a:r>
              <a:rPr lang="vi-VN" sz="3600" dirty="0">
                <a:solidFill>
                  <a:srgbClr val="272800"/>
                </a:solidFill>
                <a:latin typeface="Arial" panose="020B0604020202020204" pitchFamily="34" charset="0"/>
              </a:rPr>
              <a:t> Nếu </a:t>
            </a:r>
            <a:r>
              <a:rPr lang="en-US" altLang="en-US" sz="3600" dirty="0">
                <a:latin typeface="Times New Roman" panose="02020603050405020304" pitchFamily="18" charset="0"/>
                <a:cs typeface="Times New Roman" panose="02020603050405020304" pitchFamily="18" charset="0"/>
              </a:rPr>
              <a:t>(</a:t>
            </a:r>
            <a:r>
              <a:rPr lang="en-US" altLang="en-US" sz="3600" i="1"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3600" dirty="0">
                <a:latin typeface="Times New Roman" panose="02020603050405020304" pitchFamily="18" charset="0"/>
                <a:cs typeface="Times New Roman" panose="02020603050405020304" pitchFamily="18" charset="0"/>
                <a:sym typeface="Symbol" panose="05050102010706020507" pitchFamily="18" charset="2"/>
              </a:rPr>
              <a:t>) </a:t>
            </a:r>
            <a:r>
              <a:rPr lang="vi-VN" altLang="en-US" sz="36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36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3600" i="1"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3600" dirty="0">
                <a:latin typeface="Times New Roman" panose="02020603050405020304" pitchFamily="18" charset="0"/>
                <a:cs typeface="Times New Roman" panose="02020603050405020304" pitchFamily="18" charset="0"/>
                <a:sym typeface="Symbol" panose="05050102010706020507" pitchFamily="18" charset="2"/>
              </a:rPr>
              <a:t>)</a:t>
            </a:r>
            <a:r>
              <a:rPr lang="vi-VN" sz="3600" dirty="0">
                <a:solidFill>
                  <a:srgbClr val="272800"/>
                </a:solidFill>
                <a:latin typeface="Arial" panose="020B0604020202020204" pitchFamily="34" charset="0"/>
              </a:rPr>
              <a:t> thì mọi đường thẳng nằm trong </a:t>
            </a:r>
            <a:r>
              <a:rPr lang="en-US" altLang="en-US" sz="3600" dirty="0">
                <a:latin typeface="Times New Roman" panose="02020603050405020304" pitchFamily="18" charset="0"/>
                <a:cs typeface="Times New Roman" panose="02020603050405020304" pitchFamily="18" charset="0"/>
              </a:rPr>
              <a:t>(</a:t>
            </a:r>
            <a:r>
              <a:rPr lang="en-US" altLang="en-US" sz="3600" i="1"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3600" dirty="0">
                <a:latin typeface="Times New Roman" panose="02020603050405020304" pitchFamily="18" charset="0"/>
                <a:cs typeface="Times New Roman" panose="02020603050405020304" pitchFamily="18" charset="0"/>
                <a:sym typeface="Symbol" panose="05050102010706020507" pitchFamily="18" charset="2"/>
              </a:rPr>
              <a:t>) </a:t>
            </a:r>
            <a:r>
              <a:rPr lang="vi-VN" sz="3600" dirty="0">
                <a:solidFill>
                  <a:srgbClr val="272800"/>
                </a:solidFill>
                <a:latin typeface="Arial" panose="020B0604020202020204" pitchFamily="34" charset="0"/>
              </a:rPr>
              <a:t>đều song song với </a:t>
            </a:r>
            <a:r>
              <a:rPr lang="en-US" altLang="en-US" sz="36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3600" i="1"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3600" dirty="0">
                <a:latin typeface="Times New Roman" panose="02020603050405020304" pitchFamily="18" charset="0"/>
                <a:cs typeface="Times New Roman" panose="02020603050405020304" pitchFamily="18" charset="0"/>
                <a:sym typeface="Symbol" panose="05050102010706020507" pitchFamily="18" charset="2"/>
              </a:rPr>
              <a:t>)</a:t>
            </a:r>
            <a:r>
              <a:rPr lang="vi-VN" altLang="en-US" sz="3600" dirty="0">
                <a:latin typeface="Times New Roman" panose="02020603050405020304" pitchFamily="18" charset="0"/>
                <a:cs typeface="Times New Roman" panose="02020603050405020304" pitchFamily="18" charset="0"/>
                <a:sym typeface="Symbol" panose="05050102010706020507" pitchFamily="18" charset="2"/>
              </a:rPr>
              <a:t>.</a:t>
            </a:r>
            <a:r>
              <a:rPr lang="vi-VN" sz="3600" dirty="0">
                <a:solidFill>
                  <a:srgbClr val="272800"/>
                </a:solidFill>
                <a:latin typeface="Arial" panose="020B0604020202020204" pitchFamily="34" charset="0"/>
              </a:rPr>
              <a:t> </a:t>
            </a:r>
            <a:endParaRPr lang="en-US" sz="3600" dirty="0"/>
          </a:p>
        </p:txBody>
      </p:sp>
      <p:sp>
        <p:nvSpPr>
          <p:cNvPr id="17" name="Rectangle 16">
            <a:extLst>
              <a:ext uri="{FF2B5EF4-FFF2-40B4-BE49-F238E27FC236}">
                <a16:creationId xmlns:a16="http://schemas.microsoft.com/office/drawing/2014/main" id="{44A307D4-8751-4DB7-8AFC-7E146FFB3C85}"/>
              </a:ext>
            </a:extLst>
          </p:cNvPr>
          <p:cNvSpPr/>
          <p:nvPr/>
        </p:nvSpPr>
        <p:spPr>
          <a:xfrm>
            <a:off x="1779397" y="3287795"/>
            <a:ext cx="15392402" cy="1663725"/>
          </a:xfrm>
          <a:prstGeom prst="rect">
            <a:avLst/>
          </a:prstGeom>
        </p:spPr>
        <p:txBody>
          <a:bodyPr wrap="square">
            <a:spAutoFit/>
          </a:bodyPr>
          <a:lstStyle/>
          <a:p>
            <a:pPr algn="just">
              <a:lnSpc>
                <a:spcPct val="150000"/>
              </a:lnSpc>
              <a:spcAft>
                <a:spcPts val="500"/>
              </a:spcAft>
            </a:pPr>
            <a:r>
              <a:rPr lang="vi-VN" sz="3600" b="1" dirty="0">
                <a:solidFill>
                  <a:srgbClr val="272800"/>
                </a:solidFill>
                <a:latin typeface="Arial" panose="020B0604020202020204" pitchFamily="34" charset="0"/>
              </a:rPr>
              <a:t>B.</a:t>
            </a:r>
            <a:r>
              <a:rPr lang="vi-VN" sz="3600" dirty="0">
                <a:solidFill>
                  <a:srgbClr val="272800"/>
                </a:solidFill>
                <a:latin typeface="Arial" panose="020B0604020202020204" pitchFamily="34" charset="0"/>
              </a:rPr>
              <a:t> </a:t>
            </a:r>
            <a:r>
              <a:rPr lang="vi-VN" sz="3600" dirty="0">
                <a:solidFill>
                  <a:srgbClr val="272800"/>
                </a:solidFill>
              </a:rPr>
              <a:t>Nếu </a:t>
            </a:r>
            <a:r>
              <a:rPr lang="en-US" altLang="en-US" sz="3600" dirty="0">
                <a:cs typeface="Times New Roman" panose="02020603050405020304" pitchFamily="18" charset="0"/>
              </a:rPr>
              <a:t>(</a:t>
            </a:r>
            <a:r>
              <a:rPr lang="en-US" altLang="en-US" sz="3600" i="1" dirty="0">
                <a:cs typeface="Times New Roman" panose="02020603050405020304" pitchFamily="18" charset="0"/>
                <a:sym typeface="Symbol" panose="05050102010706020507" pitchFamily="18" charset="2"/>
              </a:rPr>
              <a:t></a:t>
            </a:r>
            <a:r>
              <a:rPr lang="en-US" altLang="en-US" sz="3600" dirty="0">
                <a:cs typeface="Times New Roman" panose="02020603050405020304" pitchFamily="18" charset="0"/>
                <a:sym typeface="Symbol" panose="05050102010706020507" pitchFamily="18" charset="2"/>
              </a:rPr>
              <a:t>) </a:t>
            </a:r>
            <a:r>
              <a:rPr lang="vi-VN" altLang="en-US" sz="3600" dirty="0">
                <a:cs typeface="Times New Roman" panose="02020603050405020304" pitchFamily="18" charset="0"/>
                <a:sym typeface="Symbol" panose="05050102010706020507" pitchFamily="18" charset="2"/>
              </a:rPr>
              <a:t>// </a:t>
            </a:r>
            <a:r>
              <a:rPr lang="en-US" altLang="en-US" sz="3600" dirty="0">
                <a:cs typeface="Times New Roman" panose="02020603050405020304" pitchFamily="18" charset="0"/>
                <a:sym typeface="Symbol" panose="05050102010706020507" pitchFamily="18" charset="2"/>
              </a:rPr>
              <a:t>(</a:t>
            </a:r>
            <a:r>
              <a:rPr lang="en-US" altLang="en-US" sz="3600" i="1" dirty="0">
                <a:cs typeface="Times New Roman" panose="02020603050405020304" pitchFamily="18" charset="0"/>
                <a:sym typeface="Symbol" panose="05050102010706020507" pitchFamily="18" charset="2"/>
              </a:rPr>
              <a:t></a:t>
            </a:r>
            <a:r>
              <a:rPr lang="en-US" altLang="en-US" sz="3600" dirty="0">
                <a:cs typeface="Times New Roman" panose="02020603050405020304" pitchFamily="18" charset="0"/>
                <a:sym typeface="Symbol" panose="05050102010706020507" pitchFamily="18" charset="2"/>
              </a:rPr>
              <a:t>)</a:t>
            </a:r>
            <a:r>
              <a:rPr lang="vi-VN" sz="3600" dirty="0">
                <a:solidFill>
                  <a:srgbClr val="272800"/>
                </a:solidFill>
              </a:rPr>
              <a:t> thì bất kì đường thẳng nào nằm trong </a:t>
            </a:r>
            <a:r>
              <a:rPr lang="en-US" altLang="en-US" sz="3600" dirty="0">
                <a:cs typeface="Times New Roman" panose="02020603050405020304" pitchFamily="18" charset="0"/>
              </a:rPr>
              <a:t>(</a:t>
            </a:r>
            <a:r>
              <a:rPr lang="en-US" altLang="en-US" sz="3600" i="1" dirty="0">
                <a:cs typeface="Times New Roman" panose="02020603050405020304" pitchFamily="18" charset="0"/>
                <a:sym typeface="Symbol" panose="05050102010706020507" pitchFamily="18" charset="2"/>
              </a:rPr>
              <a:t></a:t>
            </a:r>
            <a:r>
              <a:rPr lang="en-US" altLang="en-US" sz="3600" dirty="0">
                <a:cs typeface="Times New Roman" panose="02020603050405020304" pitchFamily="18" charset="0"/>
                <a:sym typeface="Symbol" panose="05050102010706020507" pitchFamily="18" charset="2"/>
              </a:rPr>
              <a:t>) </a:t>
            </a:r>
            <a:r>
              <a:rPr lang="vi-VN" altLang="en-US" sz="3600" dirty="0">
                <a:cs typeface="Times New Roman" panose="02020603050405020304" pitchFamily="18" charset="0"/>
                <a:sym typeface="Symbol" panose="05050102010706020507" pitchFamily="18" charset="2"/>
              </a:rPr>
              <a:t>cũng </a:t>
            </a:r>
            <a:r>
              <a:rPr lang="vi-VN" sz="3600" dirty="0">
                <a:solidFill>
                  <a:srgbClr val="272800"/>
                </a:solidFill>
              </a:rPr>
              <a:t>song song với bất kì đường thẳng nào nằm trong </a:t>
            </a:r>
            <a:r>
              <a:rPr lang="en-US" altLang="en-US" sz="3600" dirty="0">
                <a:cs typeface="Times New Roman" panose="02020603050405020304" pitchFamily="18" charset="0"/>
                <a:sym typeface="Symbol" panose="05050102010706020507" pitchFamily="18" charset="2"/>
              </a:rPr>
              <a:t>(</a:t>
            </a:r>
            <a:r>
              <a:rPr lang="en-US" altLang="en-US" sz="3600" i="1" dirty="0">
                <a:cs typeface="Times New Roman" panose="02020603050405020304" pitchFamily="18" charset="0"/>
                <a:sym typeface="Symbol" panose="05050102010706020507" pitchFamily="18" charset="2"/>
              </a:rPr>
              <a:t></a:t>
            </a:r>
            <a:r>
              <a:rPr lang="en-US" altLang="en-US" sz="3600" dirty="0">
                <a:cs typeface="Times New Roman" panose="02020603050405020304" pitchFamily="18" charset="0"/>
                <a:sym typeface="Symbol" panose="05050102010706020507" pitchFamily="18" charset="2"/>
              </a:rPr>
              <a:t>)</a:t>
            </a:r>
            <a:r>
              <a:rPr lang="vi-VN" altLang="en-US" sz="3600" dirty="0">
                <a:cs typeface="Times New Roman" panose="02020603050405020304" pitchFamily="18" charset="0"/>
                <a:sym typeface="Symbol" panose="05050102010706020507" pitchFamily="18" charset="2"/>
              </a:rPr>
              <a:t>.</a:t>
            </a:r>
            <a:r>
              <a:rPr lang="vi-VN" sz="3600" dirty="0">
                <a:solidFill>
                  <a:srgbClr val="272800"/>
                </a:solidFill>
              </a:rPr>
              <a:t> </a:t>
            </a:r>
            <a:endParaRPr lang="en-US" sz="3600" dirty="0"/>
          </a:p>
        </p:txBody>
      </p:sp>
      <p:sp>
        <p:nvSpPr>
          <p:cNvPr id="19" name="Rectangle 18">
            <a:extLst>
              <a:ext uri="{FF2B5EF4-FFF2-40B4-BE49-F238E27FC236}">
                <a16:creationId xmlns:a16="http://schemas.microsoft.com/office/drawing/2014/main" id="{9A26FB22-DF99-4244-8AA8-B188D3257E07}"/>
              </a:ext>
            </a:extLst>
          </p:cNvPr>
          <p:cNvSpPr/>
          <p:nvPr/>
        </p:nvSpPr>
        <p:spPr>
          <a:xfrm>
            <a:off x="1794637" y="5112509"/>
            <a:ext cx="15392402" cy="1663725"/>
          </a:xfrm>
          <a:prstGeom prst="rect">
            <a:avLst/>
          </a:prstGeom>
        </p:spPr>
        <p:txBody>
          <a:bodyPr wrap="square">
            <a:spAutoFit/>
          </a:bodyPr>
          <a:lstStyle/>
          <a:p>
            <a:pPr algn="just">
              <a:lnSpc>
                <a:spcPct val="150000"/>
              </a:lnSpc>
              <a:spcAft>
                <a:spcPts val="500"/>
              </a:spcAft>
            </a:pPr>
            <a:r>
              <a:rPr lang="vi-VN" sz="3600" b="1" dirty="0">
                <a:solidFill>
                  <a:srgbClr val="272800"/>
                </a:solidFill>
                <a:latin typeface="Arial" panose="020B0604020202020204" pitchFamily="34" charset="0"/>
              </a:rPr>
              <a:t>C.</a:t>
            </a:r>
            <a:r>
              <a:rPr lang="vi-VN" sz="3600" dirty="0">
                <a:solidFill>
                  <a:srgbClr val="272800"/>
                </a:solidFill>
                <a:latin typeface="Arial" panose="020B0604020202020204" pitchFamily="34" charset="0"/>
              </a:rPr>
              <a:t> </a:t>
            </a:r>
            <a:r>
              <a:rPr lang="vi-VN" sz="3600" dirty="0">
                <a:solidFill>
                  <a:srgbClr val="272800"/>
                </a:solidFill>
              </a:rPr>
              <a:t>Nếu hai đường thẳng phân biệt a và b song song và lần lượt nằm trong hai mặt phẳng </a:t>
            </a:r>
            <a:r>
              <a:rPr lang="en-US" altLang="en-US" sz="3600" dirty="0">
                <a:cs typeface="Times New Roman" panose="02020603050405020304" pitchFamily="18" charset="0"/>
              </a:rPr>
              <a:t>(</a:t>
            </a:r>
            <a:r>
              <a:rPr lang="en-US" altLang="en-US" sz="3600" i="1" dirty="0">
                <a:cs typeface="Times New Roman" panose="02020603050405020304" pitchFamily="18" charset="0"/>
                <a:sym typeface="Symbol" panose="05050102010706020507" pitchFamily="18" charset="2"/>
              </a:rPr>
              <a:t></a:t>
            </a:r>
            <a:r>
              <a:rPr lang="en-US" altLang="en-US" sz="3600" dirty="0">
                <a:cs typeface="Times New Roman" panose="02020603050405020304" pitchFamily="18" charset="0"/>
                <a:sym typeface="Symbol" panose="05050102010706020507" pitchFamily="18" charset="2"/>
              </a:rPr>
              <a:t>) </a:t>
            </a:r>
            <a:r>
              <a:rPr lang="vi-VN" altLang="en-US" sz="3600" dirty="0">
                <a:cs typeface="Times New Roman" panose="02020603050405020304" pitchFamily="18" charset="0"/>
                <a:sym typeface="Symbol" panose="05050102010706020507" pitchFamily="18" charset="2"/>
              </a:rPr>
              <a:t>và </a:t>
            </a:r>
            <a:r>
              <a:rPr lang="en-US" altLang="en-US" sz="3600" dirty="0">
                <a:cs typeface="Times New Roman" panose="02020603050405020304" pitchFamily="18" charset="0"/>
                <a:sym typeface="Symbol" panose="05050102010706020507" pitchFamily="18" charset="2"/>
              </a:rPr>
              <a:t>(</a:t>
            </a:r>
            <a:r>
              <a:rPr lang="en-US" altLang="en-US" sz="3600" i="1" dirty="0">
                <a:cs typeface="Times New Roman" panose="02020603050405020304" pitchFamily="18" charset="0"/>
                <a:sym typeface="Symbol" panose="05050102010706020507" pitchFamily="18" charset="2"/>
              </a:rPr>
              <a:t></a:t>
            </a:r>
            <a:r>
              <a:rPr lang="en-US" altLang="en-US" sz="3600" dirty="0">
                <a:cs typeface="Times New Roman" panose="02020603050405020304" pitchFamily="18" charset="0"/>
                <a:sym typeface="Symbol" panose="05050102010706020507" pitchFamily="18" charset="2"/>
              </a:rPr>
              <a:t>)</a:t>
            </a:r>
            <a:r>
              <a:rPr lang="vi-VN" altLang="en-US" sz="3600" dirty="0">
                <a:cs typeface="Times New Roman" panose="02020603050405020304" pitchFamily="18" charset="0"/>
                <a:sym typeface="Symbol" panose="05050102010706020507" pitchFamily="18" charset="2"/>
              </a:rPr>
              <a:t> phân biệt thì </a:t>
            </a:r>
            <a:r>
              <a:rPr lang="en-US" altLang="en-US" sz="3600" dirty="0">
                <a:cs typeface="Times New Roman" panose="02020603050405020304" pitchFamily="18" charset="0"/>
              </a:rPr>
              <a:t>(</a:t>
            </a:r>
            <a:r>
              <a:rPr lang="en-US" altLang="en-US" sz="3600" i="1" dirty="0">
                <a:cs typeface="Times New Roman" panose="02020603050405020304" pitchFamily="18" charset="0"/>
                <a:sym typeface="Symbol" panose="05050102010706020507" pitchFamily="18" charset="2"/>
              </a:rPr>
              <a:t></a:t>
            </a:r>
            <a:r>
              <a:rPr lang="en-US" altLang="en-US" sz="3600" dirty="0">
                <a:cs typeface="Times New Roman" panose="02020603050405020304" pitchFamily="18" charset="0"/>
                <a:sym typeface="Symbol" panose="05050102010706020507" pitchFamily="18" charset="2"/>
              </a:rPr>
              <a:t>)</a:t>
            </a:r>
            <a:r>
              <a:rPr lang="vi-VN" altLang="en-US" sz="3600" dirty="0">
                <a:cs typeface="Times New Roman" panose="02020603050405020304" pitchFamily="18" charset="0"/>
                <a:sym typeface="Symbol" panose="05050102010706020507" pitchFamily="18" charset="2"/>
              </a:rPr>
              <a:t>//</a:t>
            </a:r>
            <a:r>
              <a:rPr lang="en-US" altLang="en-US" sz="3600" dirty="0">
                <a:cs typeface="Times New Roman" panose="02020603050405020304" pitchFamily="18" charset="0"/>
                <a:sym typeface="Symbol" panose="05050102010706020507" pitchFamily="18" charset="2"/>
              </a:rPr>
              <a:t>(</a:t>
            </a:r>
            <a:r>
              <a:rPr lang="en-US" altLang="en-US" sz="3600" i="1" dirty="0">
                <a:cs typeface="Times New Roman" panose="02020603050405020304" pitchFamily="18" charset="0"/>
                <a:sym typeface="Symbol" panose="05050102010706020507" pitchFamily="18" charset="2"/>
              </a:rPr>
              <a:t></a:t>
            </a:r>
            <a:r>
              <a:rPr lang="en-US" altLang="en-US" sz="3600" dirty="0">
                <a:cs typeface="Times New Roman" panose="02020603050405020304" pitchFamily="18" charset="0"/>
                <a:sym typeface="Symbol" panose="05050102010706020507" pitchFamily="18" charset="2"/>
              </a:rPr>
              <a:t>)</a:t>
            </a:r>
            <a:r>
              <a:rPr lang="vi-VN" altLang="en-US" sz="3600" dirty="0">
                <a:solidFill>
                  <a:srgbClr val="272800"/>
                </a:solidFill>
                <a:sym typeface="Symbol" panose="05050102010706020507" pitchFamily="18" charset="2"/>
              </a:rPr>
              <a:t>.</a:t>
            </a:r>
            <a:endParaRPr lang="en-US" sz="3600" dirty="0"/>
          </a:p>
        </p:txBody>
      </p:sp>
      <p:sp>
        <p:nvSpPr>
          <p:cNvPr id="20" name="Rectangle 19">
            <a:extLst>
              <a:ext uri="{FF2B5EF4-FFF2-40B4-BE49-F238E27FC236}">
                <a16:creationId xmlns:a16="http://schemas.microsoft.com/office/drawing/2014/main" id="{C49047F9-ECFE-402C-A8A8-4BDA9B691854}"/>
              </a:ext>
            </a:extLst>
          </p:cNvPr>
          <p:cNvSpPr/>
          <p:nvPr/>
        </p:nvSpPr>
        <p:spPr>
          <a:xfrm>
            <a:off x="1794637" y="6804404"/>
            <a:ext cx="15392402" cy="1663725"/>
          </a:xfrm>
          <a:prstGeom prst="rect">
            <a:avLst/>
          </a:prstGeom>
        </p:spPr>
        <p:txBody>
          <a:bodyPr wrap="square">
            <a:spAutoFit/>
          </a:bodyPr>
          <a:lstStyle/>
          <a:p>
            <a:pPr algn="just">
              <a:lnSpc>
                <a:spcPct val="150000"/>
              </a:lnSpc>
              <a:spcAft>
                <a:spcPts val="500"/>
              </a:spcAft>
            </a:pPr>
            <a:r>
              <a:rPr lang="vi-VN" sz="3600" b="1" dirty="0">
                <a:solidFill>
                  <a:srgbClr val="272800"/>
                </a:solidFill>
                <a:latin typeface="Arial" panose="020B0604020202020204" pitchFamily="34" charset="0"/>
              </a:rPr>
              <a:t>D.</a:t>
            </a:r>
            <a:r>
              <a:rPr lang="vi-VN" sz="3600" dirty="0">
                <a:solidFill>
                  <a:srgbClr val="272800"/>
                </a:solidFill>
                <a:latin typeface="Arial" panose="020B0604020202020204" pitchFamily="34" charset="0"/>
              </a:rPr>
              <a:t> </a:t>
            </a:r>
            <a:r>
              <a:rPr lang="vi-VN" sz="3600" dirty="0">
                <a:solidFill>
                  <a:srgbClr val="272800"/>
                </a:solidFill>
              </a:rPr>
              <a:t>Nếu đường thẳng d song song </a:t>
            </a:r>
            <a:r>
              <a:rPr lang="en-US" altLang="en-US" sz="3600" dirty="0">
                <a:cs typeface="Times New Roman" panose="02020603050405020304" pitchFamily="18" charset="0"/>
              </a:rPr>
              <a:t>(</a:t>
            </a:r>
            <a:r>
              <a:rPr lang="en-US" altLang="en-US" sz="3600" i="1" dirty="0">
                <a:cs typeface="Times New Roman" panose="02020603050405020304" pitchFamily="18" charset="0"/>
                <a:sym typeface="Symbol" panose="05050102010706020507" pitchFamily="18" charset="2"/>
              </a:rPr>
              <a:t></a:t>
            </a:r>
            <a:r>
              <a:rPr lang="en-US" altLang="en-US" sz="3600" dirty="0">
                <a:cs typeface="Times New Roman" panose="02020603050405020304" pitchFamily="18" charset="0"/>
                <a:sym typeface="Symbol" panose="05050102010706020507" pitchFamily="18" charset="2"/>
              </a:rPr>
              <a:t>) </a:t>
            </a:r>
            <a:r>
              <a:rPr lang="vi-VN" altLang="en-US" sz="3600" dirty="0">
                <a:cs typeface="Times New Roman" panose="02020603050405020304" pitchFamily="18" charset="0"/>
                <a:sym typeface="Symbol" panose="05050102010706020507" pitchFamily="18" charset="2"/>
              </a:rPr>
              <a:t>thì nó song song với mọi đường thẳng nằm trong </a:t>
            </a:r>
            <a:r>
              <a:rPr lang="en-US" altLang="en-US" sz="3600" dirty="0">
                <a:cs typeface="Times New Roman" panose="02020603050405020304" pitchFamily="18" charset="0"/>
                <a:sym typeface="Symbol" panose="05050102010706020507" pitchFamily="18" charset="2"/>
              </a:rPr>
              <a:t>(</a:t>
            </a:r>
            <a:r>
              <a:rPr lang="en-US" altLang="en-US" sz="3600" i="1" dirty="0">
                <a:cs typeface="Times New Roman" panose="02020603050405020304" pitchFamily="18" charset="0"/>
                <a:sym typeface="Symbol" panose="05050102010706020507" pitchFamily="18" charset="2"/>
              </a:rPr>
              <a:t></a:t>
            </a:r>
            <a:r>
              <a:rPr lang="en-US" altLang="en-US" sz="3600" dirty="0">
                <a:cs typeface="Times New Roman" panose="02020603050405020304" pitchFamily="18" charset="0"/>
                <a:sym typeface="Symbol" panose="05050102010706020507" pitchFamily="18" charset="2"/>
              </a:rPr>
              <a:t>)</a:t>
            </a:r>
            <a:r>
              <a:rPr lang="vi-VN" altLang="en-US" sz="3600" dirty="0">
                <a:solidFill>
                  <a:srgbClr val="272800"/>
                </a:solidFill>
                <a:sym typeface="Symbol" panose="05050102010706020507" pitchFamily="18" charset="2"/>
              </a:rPr>
              <a:t>.</a:t>
            </a:r>
            <a:endParaRPr lang="en-US" sz="3600" dirty="0"/>
          </a:p>
        </p:txBody>
      </p:sp>
    </p:spTree>
    <p:extLst>
      <p:ext uri="{BB962C8B-B14F-4D97-AF65-F5344CB8AC3E}">
        <p14:creationId xmlns:p14="http://schemas.microsoft.com/office/powerpoint/2010/main" val="157364798"/>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8C3CB"/>
        </a:solidFill>
        <a:effectLst/>
      </p:bgPr>
    </p:bg>
    <p:spTree>
      <p:nvGrpSpPr>
        <p:cNvPr id="1" name=""/>
        <p:cNvGrpSpPr/>
        <p:nvPr/>
      </p:nvGrpSpPr>
      <p:grpSpPr>
        <a:xfrm>
          <a:off x="0" y="0"/>
          <a:ext cx="0" cy="0"/>
          <a:chOff x="0" y="0"/>
          <a:chExt cx="0" cy="0"/>
        </a:xfrm>
      </p:grpSpPr>
      <p:sp>
        <p:nvSpPr>
          <p:cNvPr id="2" name="Freeform 2"/>
          <p:cNvSpPr/>
          <p:nvPr/>
        </p:nvSpPr>
        <p:spPr>
          <a:xfrm>
            <a:off x="-1686806" y="7824284"/>
            <a:ext cx="21082525" cy="4983142"/>
          </a:xfrm>
          <a:custGeom>
            <a:avLst/>
            <a:gdLst/>
            <a:ahLst/>
            <a:cxnLst/>
            <a:rect l="l" t="t" r="r" b="b"/>
            <a:pathLst>
              <a:path w="21082525" h="4983142">
                <a:moveTo>
                  <a:pt x="0" y="0"/>
                </a:moveTo>
                <a:lnTo>
                  <a:pt x="21082525" y="0"/>
                </a:lnTo>
                <a:lnTo>
                  <a:pt x="21082525" y="4983142"/>
                </a:lnTo>
                <a:lnTo>
                  <a:pt x="0" y="49831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2" name="Group 11"/>
          <p:cNvGrpSpPr/>
          <p:nvPr/>
        </p:nvGrpSpPr>
        <p:grpSpPr>
          <a:xfrm>
            <a:off x="457200" y="1113987"/>
            <a:ext cx="13868400" cy="8668627"/>
            <a:chOff x="762000" y="361071"/>
            <a:chExt cx="13868400" cy="8668627"/>
          </a:xfrm>
        </p:grpSpPr>
        <p:pic>
          <p:nvPicPr>
            <p:cNvPr id="9" name="Picture 8"/>
            <p:cNvPicPr>
              <a:picLocks noChangeAspect="1"/>
            </p:cNvPicPr>
            <p:nvPr/>
          </p:nvPicPr>
          <p:blipFill>
            <a:blip r:embed="rId4"/>
            <a:stretch>
              <a:fillRect/>
            </a:stretch>
          </p:blipFill>
          <p:spPr>
            <a:xfrm>
              <a:off x="762000" y="361071"/>
              <a:ext cx="13868400" cy="8668627"/>
            </a:xfrm>
            <a:prstGeom prst="rect">
              <a:avLst/>
            </a:prstGeom>
          </p:spPr>
        </p:pic>
        <p:sp>
          <p:nvSpPr>
            <p:cNvPr id="11" name="Rectangle 10"/>
            <p:cNvSpPr/>
            <p:nvPr/>
          </p:nvSpPr>
          <p:spPr>
            <a:xfrm>
              <a:off x="2664325" y="3133195"/>
              <a:ext cx="10549682" cy="1508555"/>
            </a:xfrm>
            <a:prstGeom prst="rect">
              <a:avLst/>
            </a:prstGeom>
          </p:spPr>
          <p:txBody>
            <a:bodyPr wrap="square">
              <a:spAutoFit/>
            </a:bodyPr>
            <a:lstStyle/>
            <a:p>
              <a:pPr algn="ctr">
                <a:lnSpc>
                  <a:spcPct val="150000"/>
                </a:lnSpc>
              </a:pPr>
              <a:endParaRPr lang="vi-VN" sz="7000" b="1" dirty="0">
                <a:solidFill>
                  <a:srgbClr val="284353"/>
                </a:solidFill>
                <a:cs typeface="Arial" panose="020B0604020202020204" pitchFamily="34" charset="0"/>
              </a:endParaRPr>
            </a:p>
          </p:txBody>
        </p:sp>
      </p:grpSp>
      <p:pic>
        <p:nvPicPr>
          <p:cNvPr id="14" name="Picture 13"/>
          <p:cNvPicPr>
            <a:picLocks noChangeAspect="1"/>
          </p:cNvPicPr>
          <p:nvPr/>
        </p:nvPicPr>
        <p:blipFill>
          <a:blip r:embed="rId5"/>
          <a:stretch>
            <a:fillRect/>
          </a:stretch>
        </p:blipFill>
        <p:spPr>
          <a:xfrm>
            <a:off x="14173200" y="2933700"/>
            <a:ext cx="3767655" cy="10601863"/>
          </a:xfrm>
          <a:prstGeom prst="rect">
            <a:avLst/>
          </a:prstGeom>
        </p:spPr>
      </p:pic>
      <p:sp>
        <p:nvSpPr>
          <p:cNvPr id="8" name="WordArt 8">
            <a:extLst>
              <a:ext uri="{FF2B5EF4-FFF2-40B4-BE49-F238E27FC236}">
                <a16:creationId xmlns:a16="http://schemas.microsoft.com/office/drawing/2014/main" id="{B5552688-3C85-441F-8147-3E1BF6A0889B}"/>
              </a:ext>
            </a:extLst>
          </p:cNvPr>
          <p:cNvSpPr>
            <a:spLocks noChangeArrowheads="1" noChangeShapeType="1" noTextEdit="1"/>
          </p:cNvSpPr>
          <p:nvPr/>
        </p:nvSpPr>
        <p:spPr bwMode="auto">
          <a:xfrm>
            <a:off x="2590800" y="4818775"/>
            <a:ext cx="9448800" cy="1790700"/>
          </a:xfrm>
          <a:prstGeom prst="rect">
            <a:avLst/>
          </a:prstGeom>
        </p:spPr>
        <p:txBody>
          <a:bodyPr wrap="none" fromWordArt="1">
            <a:prstTxWarp prst="textPlain">
              <a:avLst>
                <a:gd name="adj" fmla="val 50000"/>
              </a:avLst>
            </a:prstTxWarp>
          </a:bodyPr>
          <a:lstStyle/>
          <a:p>
            <a:pPr algn="ctr"/>
            <a:r>
              <a:rPr lang="pt-BR" sz="3600" kern="10" dirty="0">
                <a:ln w="9525">
                  <a:solidFill>
                    <a:schemeClr val="bg1"/>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effectLst>
                  <a:outerShdw dist="35921" dir="2700000" algn="ctr" rotWithShape="0">
                    <a:srgbClr val="C0C0C0"/>
                  </a:outerShdw>
                </a:effectLst>
                <a:latin typeface=".VnRevueH" panose="020B7200000000000000" pitchFamily="34" charset="0"/>
              </a:rPr>
              <a:t>Quý thÇy c« vµ c¸c em häc sinh</a:t>
            </a:r>
            <a:endParaRPr lang="en-US" sz="3600" kern="10" dirty="0">
              <a:ln w="9525">
                <a:solidFill>
                  <a:schemeClr val="bg1"/>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effectLst>
                <a:outerShdw dist="35921" dir="2700000" algn="ctr" rotWithShape="0">
                  <a:srgbClr val="C0C0C0"/>
                </a:outerShdw>
              </a:effectLst>
              <a:latin typeface=".VnRevueH" panose="020B7200000000000000" pitchFamily="34" charset="0"/>
            </a:endParaRPr>
          </a:p>
        </p:txBody>
      </p:sp>
      <p:sp>
        <p:nvSpPr>
          <p:cNvPr id="10" name="Rectangle 9">
            <a:extLst>
              <a:ext uri="{FF2B5EF4-FFF2-40B4-BE49-F238E27FC236}">
                <a16:creationId xmlns:a16="http://schemas.microsoft.com/office/drawing/2014/main" id="{882FC9B3-37C3-4126-A901-58452A84AD5F}"/>
              </a:ext>
            </a:extLst>
          </p:cNvPr>
          <p:cNvSpPr/>
          <p:nvPr/>
        </p:nvSpPr>
        <p:spPr>
          <a:xfrm>
            <a:off x="2197634" y="3110418"/>
            <a:ext cx="10034071" cy="1328249"/>
          </a:xfrm>
          <a:prstGeom prst="rect">
            <a:avLst/>
          </a:prstGeom>
        </p:spPr>
        <p:txBody>
          <a:bodyPr wrap="square">
            <a:spAutoFit/>
          </a:bodyPr>
          <a:lstStyle/>
          <a:p>
            <a:pPr algn="just">
              <a:lnSpc>
                <a:spcPct val="150000"/>
              </a:lnSpc>
              <a:spcAft>
                <a:spcPts val="500"/>
              </a:spcAft>
            </a:pPr>
            <a:r>
              <a:rPr lang="vi-VN" sz="6000" dirty="0">
                <a:solidFill>
                  <a:srgbClr val="272800"/>
                </a:solidFill>
                <a:latin typeface="Arial" panose="020B0604020202020204" pitchFamily="34" charset="0"/>
              </a:rPr>
              <a:t>XIN CHÂN THÀNH CẢM ƠN</a:t>
            </a:r>
            <a:endParaRPr lang="en-US" sz="6000"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6" name="Group 6"/>
          <p:cNvGrpSpPr/>
          <p:nvPr/>
        </p:nvGrpSpPr>
        <p:grpSpPr>
          <a:xfrm>
            <a:off x="-533400" y="9881285"/>
            <a:ext cx="19273888" cy="1815415"/>
            <a:chOff x="0" y="0"/>
            <a:chExt cx="5076250" cy="478134"/>
          </a:xfrm>
        </p:grpSpPr>
        <p:sp>
          <p:nvSpPr>
            <p:cNvPr id="7" name="Freeform 7"/>
            <p:cNvSpPr/>
            <p:nvPr/>
          </p:nvSpPr>
          <p:spPr>
            <a:xfrm>
              <a:off x="0" y="0"/>
              <a:ext cx="5076250" cy="478134"/>
            </a:xfrm>
            <a:custGeom>
              <a:avLst/>
              <a:gdLst/>
              <a:ahLst/>
              <a:cxnLst/>
              <a:rect l="l" t="t" r="r" b="b"/>
              <a:pathLst>
                <a:path w="5076250" h="478134">
                  <a:moveTo>
                    <a:pt x="0" y="0"/>
                  </a:moveTo>
                  <a:lnTo>
                    <a:pt x="5076250" y="0"/>
                  </a:lnTo>
                  <a:lnTo>
                    <a:pt x="5076250" y="478134"/>
                  </a:lnTo>
                  <a:lnTo>
                    <a:pt x="0" y="478134"/>
                  </a:lnTo>
                  <a:close/>
                </a:path>
              </a:pathLst>
            </a:custGeom>
            <a:solidFill>
              <a:srgbClr val="F7CC75"/>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8"/>
          <p:cNvGrpSpPr/>
          <p:nvPr/>
        </p:nvGrpSpPr>
        <p:grpSpPr>
          <a:xfrm>
            <a:off x="4267201" y="647700"/>
            <a:ext cx="11201400" cy="3642586"/>
            <a:chOff x="1606520" y="2065887"/>
            <a:chExt cx="6171896" cy="3239533"/>
          </a:xfrm>
          <a:solidFill>
            <a:schemeClr val="accent3"/>
          </a:solidFill>
        </p:grpSpPr>
        <p:grpSp>
          <p:nvGrpSpPr>
            <p:cNvPr id="10" name="Group 9"/>
            <p:cNvGrpSpPr/>
            <p:nvPr/>
          </p:nvGrpSpPr>
          <p:grpSpPr>
            <a:xfrm>
              <a:off x="1606520" y="2065887"/>
              <a:ext cx="6171896" cy="1366452"/>
              <a:chOff x="1315762" y="2588610"/>
              <a:chExt cx="14688425" cy="5271914"/>
            </a:xfrm>
            <a:grpFill/>
          </p:grpSpPr>
          <p:sp>
            <p:nvSpPr>
              <p:cNvPr id="16" name="Freeform 4"/>
              <p:cNvSpPr/>
              <p:nvPr/>
            </p:nvSpPr>
            <p:spPr>
              <a:xfrm>
                <a:off x="1315762" y="2588610"/>
                <a:ext cx="14688425" cy="5271914"/>
              </a:xfrm>
              <a:custGeom>
                <a:avLst/>
                <a:gdLst/>
                <a:ahLst/>
                <a:cxnLst/>
                <a:rect l="l" t="t" r="r" b="b"/>
                <a:pathLst>
                  <a:path w="4099121" h="1678281">
                    <a:moveTo>
                      <a:pt x="0" y="0"/>
                    </a:moveTo>
                    <a:lnTo>
                      <a:pt x="4099121" y="0"/>
                    </a:lnTo>
                    <a:lnTo>
                      <a:pt x="4099121" y="1678281"/>
                    </a:lnTo>
                    <a:lnTo>
                      <a:pt x="0" y="1678281"/>
                    </a:lnTo>
                    <a:close/>
                  </a:path>
                </a:pathLst>
              </a:custGeom>
              <a:grpFill/>
            </p:spPr>
          </p:sp>
          <p:sp>
            <p:nvSpPr>
              <p:cNvPr id="14" name="Freeform 7"/>
              <p:cNvSpPr/>
              <p:nvPr/>
            </p:nvSpPr>
            <p:spPr>
              <a:xfrm>
                <a:off x="1515418" y="2940099"/>
                <a:ext cx="14126074" cy="4521548"/>
              </a:xfrm>
              <a:custGeom>
                <a:avLst/>
                <a:gdLst/>
                <a:ahLst/>
                <a:cxnLst/>
                <a:rect l="l" t="t" r="r" b="b"/>
                <a:pathLst>
                  <a:path w="3848257" h="1414874">
                    <a:moveTo>
                      <a:pt x="0" y="0"/>
                    </a:moveTo>
                    <a:lnTo>
                      <a:pt x="3848257" y="0"/>
                    </a:lnTo>
                    <a:lnTo>
                      <a:pt x="3848257" y="1414874"/>
                    </a:lnTo>
                    <a:lnTo>
                      <a:pt x="0" y="1414874"/>
                    </a:lnTo>
                    <a:close/>
                  </a:path>
                </a:pathLst>
              </a:custGeom>
              <a:grpFill/>
              <a:ln>
                <a:solidFill>
                  <a:srgbClr val="00B050"/>
                </a:solidFill>
              </a:ln>
            </p:spPr>
          </p:sp>
        </p:grpSp>
        <p:sp>
          <p:nvSpPr>
            <p:cNvPr id="11" name="TextBox 2"/>
            <p:cNvSpPr txBox="1"/>
            <p:nvPr/>
          </p:nvSpPr>
          <p:spPr>
            <a:xfrm>
              <a:off x="1887768" y="2201424"/>
              <a:ext cx="5618686" cy="3103996"/>
            </a:xfrm>
            <a:prstGeom prst="rect">
              <a:avLst/>
            </a:prstGeom>
            <a:noFill/>
          </p:spPr>
          <p:txBody>
            <a:bodyPr wrap="square" lIns="0" tIns="0" rIns="0" bIns="0" rtlCol="0" anchor="t">
              <a:spAutoFit/>
            </a:bodyPr>
            <a:lstStyle/>
            <a:p>
              <a:pPr algn="ctr">
                <a:lnSpc>
                  <a:spcPts val="9379"/>
                </a:lnSpc>
              </a:pPr>
              <a:r>
                <a:rPr lang="vi-VN" sz="6000" b="1" spc="341">
                  <a:latin typeface="Arial" panose="020B0604020202020204" pitchFamily="34" charset="0"/>
                  <a:cs typeface="Arial" panose="020B0604020202020204" pitchFamily="34" charset="0"/>
                </a:rPr>
                <a:t>TÌNH HUỐNG MỞ ĐẦU</a:t>
              </a:r>
              <a:endParaRPr lang="en-US" sz="6000" b="1" spc="341" dirty="0">
                <a:latin typeface="Arial" panose="020B0604020202020204" pitchFamily="34" charset="0"/>
                <a:cs typeface="Arial" panose="020B0604020202020204" pitchFamily="34" charset="0"/>
              </a:endParaRPr>
            </a:p>
          </p:txBody>
        </p:sp>
      </p:grpSp>
      <p:sp>
        <p:nvSpPr>
          <p:cNvPr id="18" name="Rectangle 17">
            <a:hlinkClick r:id="rId2" action="ppaction://hlinkfile"/>
          </p:cNvPr>
          <p:cNvSpPr/>
          <p:nvPr/>
        </p:nvSpPr>
        <p:spPr>
          <a:xfrm>
            <a:off x="609600" y="2940189"/>
            <a:ext cx="8865556" cy="5632311"/>
          </a:xfrm>
          <a:prstGeom prst="rect">
            <a:avLst/>
          </a:prstGeom>
        </p:spPr>
        <p:txBody>
          <a:bodyPr wrap="square">
            <a:spAutoFit/>
          </a:bodyPr>
          <a:lstStyle/>
          <a:p>
            <a:pPr algn="just">
              <a:lnSpc>
                <a:spcPct val="150000"/>
              </a:lnSpc>
              <a:spcAft>
                <a:spcPts val="0"/>
              </a:spcAft>
            </a:pPr>
            <a:r>
              <a:rPr lang="vi-VN" sz="4000" dirty="0">
                <a:ea typeface="Calibri" panose="020F0502020204030204" pitchFamily="34" charset="0"/>
                <a:cs typeface="Arial" panose="020B0604020202020204" pitchFamily="34" charset="0"/>
              </a:rPr>
              <a:t>Các đầu bếp chuyên nghiệp luôn có kĩ năng dùng dao điêu luyện để thái thức ăn như rau, củ, thịt, cá,... thành các miếng đều nhau và đẹp mắt. Các nhát cắt cần tuân thủ nguyên tắc gì để đạt được điều đó?</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3"/>
          <a:stretch>
            <a:fillRect/>
          </a:stretch>
        </p:blipFill>
        <p:spPr>
          <a:xfrm>
            <a:off x="457200" y="800100"/>
            <a:ext cx="1662681" cy="1465157"/>
          </a:xfrm>
          <a:prstGeom prst="rect">
            <a:avLst/>
          </a:prstGeom>
        </p:spPr>
      </p:pic>
      <p:pic>
        <p:nvPicPr>
          <p:cNvPr id="20" name="Picture 19"/>
          <p:cNvPicPr>
            <a:picLocks noChangeAspect="1"/>
          </p:cNvPicPr>
          <p:nvPr/>
        </p:nvPicPr>
        <p:blipFill>
          <a:blip r:embed="rId4"/>
          <a:stretch>
            <a:fillRect/>
          </a:stretch>
        </p:blipFill>
        <p:spPr>
          <a:xfrm>
            <a:off x="15697200" y="8684321"/>
            <a:ext cx="2191775" cy="1488379"/>
          </a:xfrm>
          <a:prstGeom prst="rect">
            <a:avLst/>
          </a:prstGeom>
        </p:spPr>
      </p:pic>
      <p:pic>
        <p:nvPicPr>
          <p:cNvPr id="2" name="Picture 1"/>
          <p:cNvPicPr>
            <a:picLocks noChangeAspect="1"/>
          </p:cNvPicPr>
          <p:nvPr/>
        </p:nvPicPr>
        <p:blipFill>
          <a:blip r:embed="rId5"/>
          <a:stretch>
            <a:fillRect/>
          </a:stretch>
        </p:blipFill>
        <p:spPr>
          <a:xfrm>
            <a:off x="9965165" y="3347257"/>
            <a:ext cx="7584257" cy="4263960"/>
          </a:xfrm>
          <a:prstGeom prst="rect">
            <a:avLst/>
          </a:prstGeom>
        </p:spPr>
      </p:pic>
    </p:spTree>
    <p:extLst>
      <p:ext uri="{BB962C8B-B14F-4D97-AF65-F5344CB8AC3E}">
        <p14:creationId xmlns:p14="http://schemas.microsoft.com/office/powerpoint/2010/main" val="373739836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par>
                                <p:cTn id="12" presetID="22" presetClass="entr" presetSubtype="1"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F4E5"/>
        </a:solidFill>
        <a:effectLst/>
      </p:bgPr>
    </p:bg>
    <p:spTree>
      <p:nvGrpSpPr>
        <p:cNvPr id="1" name=""/>
        <p:cNvGrpSpPr/>
        <p:nvPr/>
      </p:nvGrpSpPr>
      <p:grpSpPr>
        <a:xfrm>
          <a:off x="0" y="0"/>
          <a:ext cx="0" cy="0"/>
          <a:chOff x="0" y="0"/>
          <a:chExt cx="0" cy="0"/>
        </a:xfrm>
      </p:grpSpPr>
      <p:grpSp>
        <p:nvGrpSpPr>
          <p:cNvPr id="6" name="Group 6"/>
          <p:cNvGrpSpPr/>
          <p:nvPr/>
        </p:nvGrpSpPr>
        <p:grpSpPr>
          <a:xfrm>
            <a:off x="0" y="-716420"/>
            <a:ext cx="6324600" cy="11805595"/>
            <a:chOff x="0" y="0"/>
            <a:chExt cx="1558177" cy="3109293"/>
          </a:xfrm>
        </p:grpSpPr>
        <p:sp>
          <p:nvSpPr>
            <p:cNvPr id="7" name="Freeform 7"/>
            <p:cNvSpPr/>
            <p:nvPr/>
          </p:nvSpPr>
          <p:spPr>
            <a:xfrm>
              <a:off x="0" y="0"/>
              <a:ext cx="1558177" cy="3109293"/>
            </a:xfrm>
            <a:custGeom>
              <a:avLst/>
              <a:gdLst/>
              <a:ahLst/>
              <a:cxnLst/>
              <a:rect l="l" t="t" r="r" b="b"/>
              <a:pathLst>
                <a:path w="1558177" h="3109293">
                  <a:moveTo>
                    <a:pt x="0" y="0"/>
                  </a:moveTo>
                  <a:lnTo>
                    <a:pt x="1558177" y="0"/>
                  </a:lnTo>
                  <a:lnTo>
                    <a:pt x="1558177" y="3109293"/>
                  </a:lnTo>
                  <a:lnTo>
                    <a:pt x="0" y="3109293"/>
                  </a:lnTo>
                  <a:close/>
                </a:path>
              </a:pathLst>
            </a:custGeom>
            <a:solidFill>
              <a:srgbClr val="F9DA88"/>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3" name="Group 22"/>
          <p:cNvGrpSpPr/>
          <p:nvPr/>
        </p:nvGrpSpPr>
        <p:grpSpPr>
          <a:xfrm>
            <a:off x="-457200" y="602312"/>
            <a:ext cx="6248400" cy="3736474"/>
            <a:chOff x="1485900" y="1827798"/>
            <a:chExt cx="6155140" cy="3736474"/>
          </a:xfrm>
        </p:grpSpPr>
        <p:grpSp>
          <p:nvGrpSpPr>
            <p:cNvPr id="24" name="Group 23"/>
            <p:cNvGrpSpPr/>
            <p:nvPr/>
          </p:nvGrpSpPr>
          <p:grpSpPr>
            <a:xfrm>
              <a:off x="1485900" y="1827798"/>
              <a:ext cx="1556806" cy="999425"/>
              <a:chOff x="1028700" y="1670038"/>
              <a:chExt cx="3705025" cy="3855885"/>
            </a:xfrm>
          </p:grpSpPr>
          <p:sp>
            <p:nvSpPr>
              <p:cNvPr id="31" name="TextBox 5"/>
              <p:cNvSpPr txBox="1"/>
              <p:nvPr/>
            </p:nvSpPr>
            <p:spPr>
              <a:xfrm>
                <a:off x="1028700" y="1670038"/>
                <a:ext cx="3218307" cy="3369170"/>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sp>
            <p:nvSpPr>
              <p:cNvPr id="29" name="TextBox 8"/>
              <p:cNvSpPr txBox="1"/>
              <p:nvPr/>
            </p:nvSpPr>
            <p:spPr>
              <a:xfrm>
                <a:off x="1515418" y="2156757"/>
                <a:ext cx="3218307" cy="3369166"/>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grpSp>
        <p:sp>
          <p:nvSpPr>
            <p:cNvPr id="25" name="TextBox 2"/>
            <p:cNvSpPr txBox="1"/>
            <p:nvPr/>
          </p:nvSpPr>
          <p:spPr>
            <a:xfrm>
              <a:off x="2444096" y="2101786"/>
              <a:ext cx="5196944" cy="3462486"/>
            </a:xfrm>
            <a:prstGeom prst="rect">
              <a:avLst/>
            </a:prstGeom>
          </p:spPr>
          <p:txBody>
            <a:bodyPr wrap="square" lIns="0" tIns="0" rIns="0" bIns="0" rtlCol="0" anchor="t">
              <a:spAutoFit/>
            </a:bodyPr>
            <a:lstStyle/>
            <a:p>
              <a:pPr algn="ctr">
                <a:lnSpc>
                  <a:spcPct val="150000"/>
                </a:lnSpc>
              </a:pPr>
              <a:r>
                <a:rPr lang="en-US" sz="7500" b="1" spc="341">
                  <a:latin typeface="Arial" panose="020B0604020202020204" pitchFamily="34" charset="0"/>
                  <a:cs typeface="Arial" panose="020B0604020202020204" pitchFamily="34" charset="0"/>
                </a:rPr>
                <a:t>NỘI DUNG</a:t>
              </a:r>
            </a:p>
            <a:p>
              <a:pPr algn="ctr">
                <a:lnSpc>
                  <a:spcPct val="150000"/>
                </a:lnSpc>
              </a:pPr>
              <a:r>
                <a:rPr lang="en-US" sz="7500" b="1" spc="341">
                  <a:latin typeface="Arial" panose="020B0604020202020204" pitchFamily="34" charset="0"/>
                  <a:cs typeface="Arial" panose="020B0604020202020204" pitchFamily="34" charset="0"/>
                </a:rPr>
                <a:t>BÀI HỌC</a:t>
              </a:r>
              <a:endParaRPr lang="en-US" sz="7500" b="1" spc="341" dirty="0">
                <a:latin typeface="Arial" panose="020B0604020202020204" pitchFamily="34" charset="0"/>
                <a:cs typeface="Arial" panose="020B0604020202020204" pitchFamily="34" charset="0"/>
              </a:endParaRPr>
            </a:p>
          </p:txBody>
        </p:sp>
      </p:grpSp>
      <p:pic>
        <p:nvPicPr>
          <p:cNvPr id="32" name="Picture 31"/>
          <p:cNvPicPr>
            <a:picLocks noChangeAspect="1"/>
          </p:cNvPicPr>
          <p:nvPr/>
        </p:nvPicPr>
        <p:blipFill>
          <a:blip r:embed="rId2"/>
          <a:stretch>
            <a:fillRect/>
          </a:stretch>
        </p:blipFill>
        <p:spPr>
          <a:xfrm>
            <a:off x="1558250" y="6675108"/>
            <a:ext cx="2799702" cy="2994834"/>
          </a:xfrm>
          <a:prstGeom prst="rect">
            <a:avLst/>
          </a:prstGeom>
        </p:spPr>
      </p:pic>
      <p:grpSp>
        <p:nvGrpSpPr>
          <p:cNvPr id="33" name="Group 8"/>
          <p:cNvGrpSpPr/>
          <p:nvPr/>
        </p:nvGrpSpPr>
        <p:grpSpPr>
          <a:xfrm>
            <a:off x="7061397" y="1554492"/>
            <a:ext cx="1226808" cy="1226808"/>
            <a:chOff x="0" y="0"/>
            <a:chExt cx="1635744" cy="1635744"/>
          </a:xfrm>
        </p:grpSpPr>
        <p:grpSp>
          <p:nvGrpSpPr>
            <p:cNvPr id="34" name="Group 9"/>
            <p:cNvGrpSpPr>
              <a:grpSpLocks noChangeAspect="1"/>
            </p:cNvGrpSpPr>
            <p:nvPr/>
          </p:nvGrpSpPr>
          <p:grpSpPr>
            <a:xfrm>
              <a:off x="0" y="0"/>
              <a:ext cx="1635744" cy="1635744"/>
              <a:chOff x="0" y="0"/>
              <a:chExt cx="495300" cy="495300"/>
            </a:xfrm>
          </p:grpSpPr>
          <p:sp>
            <p:nvSpPr>
              <p:cNvPr id="36" name="Freeform 1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FDA649"/>
              </a:solidFill>
            </p:spPr>
          </p:sp>
          <p:sp>
            <p:nvSpPr>
              <p:cNvPr id="37" name="Freeform 1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284353"/>
              </a:solidFill>
            </p:spPr>
          </p:sp>
        </p:grpSp>
        <p:sp>
          <p:nvSpPr>
            <p:cNvPr id="35" name="TextBox 12"/>
            <p:cNvSpPr txBox="1"/>
            <p:nvPr/>
          </p:nvSpPr>
          <p:spPr>
            <a:xfrm>
              <a:off x="383797" y="153700"/>
              <a:ext cx="868151" cy="1139885"/>
            </a:xfrm>
            <a:prstGeom prst="rect">
              <a:avLst/>
            </a:prstGeom>
          </p:spPr>
          <p:txBody>
            <a:bodyPr lIns="0" tIns="0" rIns="0" bIns="0" rtlCol="0" anchor="t">
              <a:spAutoFit/>
            </a:bodyPr>
            <a:lstStyle/>
            <a:p>
              <a:pPr algn="ctr">
                <a:lnSpc>
                  <a:spcPts val="7328"/>
                </a:lnSpc>
              </a:pPr>
              <a:r>
                <a:rPr lang="en-US" sz="5000" b="1" dirty="0">
                  <a:solidFill>
                    <a:srgbClr val="FFFFFF"/>
                  </a:solidFill>
                  <a:latin typeface="Arial" panose="020B0604020202020204" pitchFamily="34" charset="0"/>
                  <a:cs typeface="Arial" panose="020B0604020202020204" pitchFamily="34" charset="0"/>
                </a:rPr>
                <a:t>1</a:t>
              </a:r>
            </a:p>
          </p:txBody>
        </p:sp>
      </p:grpSp>
      <p:sp>
        <p:nvSpPr>
          <p:cNvPr id="38" name="Rectangle 37"/>
          <p:cNvSpPr/>
          <p:nvPr/>
        </p:nvSpPr>
        <p:spPr>
          <a:xfrm>
            <a:off x="8481683" y="1612955"/>
            <a:ext cx="6923690" cy="965264"/>
          </a:xfrm>
          <a:prstGeom prst="rect">
            <a:avLst/>
          </a:prstGeom>
        </p:spPr>
        <p:txBody>
          <a:bodyPr wrap="none">
            <a:spAutoFit/>
          </a:bodyPr>
          <a:lstStyle/>
          <a:p>
            <a:pPr lvl="0">
              <a:lnSpc>
                <a:spcPct val="150000"/>
              </a:lnSpc>
            </a:pPr>
            <a:r>
              <a:rPr lang="vi-VN" sz="4300" b="1">
                <a:solidFill>
                  <a:srgbClr val="284353"/>
                </a:solidFill>
                <a:ea typeface="Times New Roman" panose="02020603050405020304" pitchFamily="18" charset="0"/>
              </a:rPr>
              <a:t>Hai mặt phẳng song song</a:t>
            </a:r>
            <a:endParaRPr lang="en-US" sz="4300" dirty="0">
              <a:solidFill>
                <a:srgbClr val="284353"/>
              </a:solidFill>
              <a:latin typeface="Times New Roman" panose="02020603050405020304" pitchFamily="18" charset="0"/>
              <a:ea typeface="Times New Roman" panose="02020603050405020304" pitchFamily="18" charset="0"/>
            </a:endParaRPr>
          </a:p>
        </p:txBody>
      </p:sp>
      <p:grpSp>
        <p:nvGrpSpPr>
          <p:cNvPr id="39" name="Group 8"/>
          <p:cNvGrpSpPr/>
          <p:nvPr/>
        </p:nvGrpSpPr>
        <p:grpSpPr>
          <a:xfrm>
            <a:off x="7053771" y="3635056"/>
            <a:ext cx="1226808" cy="1226808"/>
            <a:chOff x="0" y="0"/>
            <a:chExt cx="1635744" cy="1635744"/>
          </a:xfrm>
        </p:grpSpPr>
        <p:grpSp>
          <p:nvGrpSpPr>
            <p:cNvPr id="40" name="Group 9"/>
            <p:cNvGrpSpPr>
              <a:grpSpLocks noChangeAspect="1"/>
            </p:cNvGrpSpPr>
            <p:nvPr/>
          </p:nvGrpSpPr>
          <p:grpSpPr>
            <a:xfrm>
              <a:off x="0" y="0"/>
              <a:ext cx="1635744" cy="1635744"/>
              <a:chOff x="0" y="0"/>
              <a:chExt cx="495300" cy="495300"/>
            </a:xfrm>
          </p:grpSpPr>
          <p:sp>
            <p:nvSpPr>
              <p:cNvPr id="42" name="Freeform 1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FDA649"/>
              </a:solidFill>
            </p:spPr>
          </p:sp>
          <p:sp>
            <p:nvSpPr>
              <p:cNvPr id="43" name="Freeform 1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284353"/>
              </a:solidFill>
            </p:spPr>
          </p:sp>
        </p:grpSp>
        <p:sp>
          <p:nvSpPr>
            <p:cNvPr id="41" name="TextBox 12"/>
            <p:cNvSpPr txBox="1"/>
            <p:nvPr/>
          </p:nvSpPr>
          <p:spPr>
            <a:xfrm>
              <a:off x="383797" y="153700"/>
              <a:ext cx="868151" cy="1139885"/>
            </a:xfrm>
            <a:prstGeom prst="rect">
              <a:avLst/>
            </a:prstGeom>
          </p:spPr>
          <p:txBody>
            <a:bodyPr lIns="0" tIns="0" rIns="0" bIns="0" rtlCol="0" anchor="t">
              <a:spAutoFit/>
            </a:bodyPr>
            <a:lstStyle/>
            <a:p>
              <a:pPr algn="ctr">
                <a:lnSpc>
                  <a:spcPts val="7328"/>
                </a:lnSpc>
              </a:pPr>
              <a:r>
                <a:rPr lang="en-US" sz="5000" b="1">
                  <a:solidFill>
                    <a:srgbClr val="FFFFFF"/>
                  </a:solidFill>
                  <a:latin typeface="Arial" panose="020B0604020202020204" pitchFamily="34" charset="0"/>
                  <a:cs typeface="Arial" panose="020B0604020202020204" pitchFamily="34" charset="0"/>
                </a:rPr>
                <a:t>2</a:t>
              </a:r>
              <a:endParaRPr lang="en-US" sz="5000" b="1" dirty="0">
                <a:solidFill>
                  <a:srgbClr val="FFFFFF"/>
                </a:solidFill>
                <a:latin typeface="Arial" panose="020B0604020202020204" pitchFamily="34" charset="0"/>
                <a:cs typeface="Arial" panose="020B0604020202020204" pitchFamily="34" charset="0"/>
              </a:endParaRPr>
            </a:p>
          </p:txBody>
        </p:sp>
      </p:grpSp>
      <p:sp>
        <p:nvSpPr>
          <p:cNvPr id="44" name="Rectangle 43"/>
          <p:cNvSpPr/>
          <p:nvPr/>
        </p:nvSpPr>
        <p:spPr>
          <a:xfrm>
            <a:off x="8458199" y="3154692"/>
            <a:ext cx="9225643" cy="2077492"/>
          </a:xfrm>
          <a:prstGeom prst="rect">
            <a:avLst/>
          </a:prstGeom>
        </p:spPr>
        <p:txBody>
          <a:bodyPr wrap="square">
            <a:spAutoFit/>
          </a:bodyPr>
          <a:lstStyle/>
          <a:p>
            <a:pPr lvl="0">
              <a:lnSpc>
                <a:spcPct val="150000"/>
              </a:lnSpc>
            </a:pPr>
            <a:r>
              <a:rPr lang="vi-VN" sz="4300" b="1">
                <a:solidFill>
                  <a:srgbClr val="284353"/>
                </a:solidFill>
                <a:ea typeface="Times New Roman" panose="02020603050405020304" pitchFamily="18" charset="0"/>
              </a:rPr>
              <a:t>Điều kiện và tính chất của hai mặt phẳng song song</a:t>
            </a:r>
            <a:endParaRPr lang="en-US" sz="4300" dirty="0">
              <a:solidFill>
                <a:srgbClr val="284353"/>
              </a:solidFill>
              <a:latin typeface="Times New Roman" panose="02020603050405020304" pitchFamily="18" charset="0"/>
              <a:ea typeface="Times New Roman" panose="02020603050405020304" pitchFamily="18" charset="0"/>
            </a:endParaRPr>
          </a:p>
        </p:txBody>
      </p:sp>
      <p:pic>
        <p:nvPicPr>
          <p:cNvPr id="46" name="Picture 45"/>
          <p:cNvPicPr>
            <a:picLocks noChangeAspect="1"/>
          </p:cNvPicPr>
          <p:nvPr/>
        </p:nvPicPr>
        <p:blipFill>
          <a:blip r:embed="rId3"/>
          <a:stretch>
            <a:fillRect/>
          </a:stretch>
        </p:blipFill>
        <p:spPr>
          <a:xfrm rot="20279260">
            <a:off x="15701330" y="8615085"/>
            <a:ext cx="2731465" cy="2350013"/>
          </a:xfrm>
          <a:prstGeom prst="rect">
            <a:avLst/>
          </a:prstGeom>
        </p:spPr>
      </p:pic>
      <p:grpSp>
        <p:nvGrpSpPr>
          <p:cNvPr id="26" name="Group 8"/>
          <p:cNvGrpSpPr/>
          <p:nvPr/>
        </p:nvGrpSpPr>
        <p:grpSpPr>
          <a:xfrm>
            <a:off x="7059740" y="5890284"/>
            <a:ext cx="1226808" cy="1226808"/>
            <a:chOff x="0" y="0"/>
            <a:chExt cx="1635744" cy="1635744"/>
          </a:xfrm>
        </p:grpSpPr>
        <p:grpSp>
          <p:nvGrpSpPr>
            <p:cNvPr id="27" name="Group 9"/>
            <p:cNvGrpSpPr>
              <a:grpSpLocks noChangeAspect="1"/>
            </p:cNvGrpSpPr>
            <p:nvPr/>
          </p:nvGrpSpPr>
          <p:grpSpPr>
            <a:xfrm>
              <a:off x="0" y="0"/>
              <a:ext cx="1635744" cy="1635744"/>
              <a:chOff x="0" y="0"/>
              <a:chExt cx="495300" cy="495300"/>
            </a:xfrm>
          </p:grpSpPr>
          <p:sp>
            <p:nvSpPr>
              <p:cNvPr id="30" name="Freeform 1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FDA649"/>
              </a:solidFill>
            </p:spPr>
          </p:sp>
          <p:sp>
            <p:nvSpPr>
              <p:cNvPr id="45" name="Freeform 1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284353"/>
              </a:solidFill>
            </p:spPr>
          </p:sp>
        </p:grpSp>
        <p:sp>
          <p:nvSpPr>
            <p:cNvPr id="28" name="TextBox 12"/>
            <p:cNvSpPr txBox="1"/>
            <p:nvPr/>
          </p:nvSpPr>
          <p:spPr>
            <a:xfrm>
              <a:off x="383797" y="153700"/>
              <a:ext cx="868151" cy="1139885"/>
            </a:xfrm>
            <a:prstGeom prst="rect">
              <a:avLst/>
            </a:prstGeom>
          </p:spPr>
          <p:txBody>
            <a:bodyPr lIns="0" tIns="0" rIns="0" bIns="0" rtlCol="0" anchor="t">
              <a:spAutoFit/>
            </a:bodyPr>
            <a:lstStyle/>
            <a:p>
              <a:pPr algn="ctr">
                <a:lnSpc>
                  <a:spcPts val="7328"/>
                </a:lnSpc>
              </a:pPr>
              <a:r>
                <a:rPr lang="en-US" sz="5000" b="1">
                  <a:solidFill>
                    <a:srgbClr val="FFFFFF"/>
                  </a:solidFill>
                  <a:latin typeface="Arial" panose="020B0604020202020204" pitchFamily="34" charset="0"/>
                  <a:cs typeface="Arial" panose="020B0604020202020204" pitchFamily="34" charset="0"/>
                </a:rPr>
                <a:t>3</a:t>
              </a:r>
              <a:endParaRPr lang="en-US" sz="5000" b="1" dirty="0">
                <a:solidFill>
                  <a:srgbClr val="FFFFFF"/>
                </a:solidFill>
                <a:latin typeface="Arial" panose="020B0604020202020204" pitchFamily="34" charset="0"/>
                <a:cs typeface="Arial" panose="020B0604020202020204" pitchFamily="34" charset="0"/>
              </a:endParaRPr>
            </a:p>
          </p:txBody>
        </p:sp>
      </p:grpSp>
      <p:sp>
        <p:nvSpPr>
          <p:cNvPr id="47" name="Rectangle 46"/>
          <p:cNvSpPr/>
          <p:nvPr/>
        </p:nvSpPr>
        <p:spPr>
          <a:xfrm>
            <a:off x="8492177" y="5870678"/>
            <a:ext cx="8427307" cy="965264"/>
          </a:xfrm>
          <a:prstGeom prst="rect">
            <a:avLst/>
          </a:prstGeom>
        </p:spPr>
        <p:txBody>
          <a:bodyPr wrap="none">
            <a:spAutoFit/>
          </a:bodyPr>
          <a:lstStyle/>
          <a:p>
            <a:pPr lvl="0">
              <a:lnSpc>
                <a:spcPct val="150000"/>
              </a:lnSpc>
            </a:pPr>
            <a:r>
              <a:rPr lang="vi-VN" sz="4300" b="1">
                <a:solidFill>
                  <a:srgbClr val="284353"/>
                </a:solidFill>
                <a:ea typeface="Times New Roman" panose="02020603050405020304" pitchFamily="18" charset="0"/>
              </a:rPr>
              <a:t>Định lí Thalès trong không gian</a:t>
            </a:r>
            <a:endParaRPr lang="en-US" sz="4300" dirty="0">
              <a:solidFill>
                <a:srgbClr val="284353"/>
              </a:solidFill>
              <a:latin typeface="Times New Roman" panose="02020603050405020304" pitchFamily="18" charset="0"/>
              <a:ea typeface="Times New Roman" panose="02020603050405020304" pitchFamily="18" charset="0"/>
            </a:endParaRPr>
          </a:p>
        </p:txBody>
      </p:sp>
      <p:grpSp>
        <p:nvGrpSpPr>
          <p:cNvPr id="48" name="Group 8"/>
          <p:cNvGrpSpPr/>
          <p:nvPr/>
        </p:nvGrpSpPr>
        <p:grpSpPr>
          <a:xfrm>
            <a:off x="7061397" y="7879092"/>
            <a:ext cx="1226808" cy="1226808"/>
            <a:chOff x="0" y="0"/>
            <a:chExt cx="1635744" cy="1635744"/>
          </a:xfrm>
        </p:grpSpPr>
        <p:grpSp>
          <p:nvGrpSpPr>
            <p:cNvPr id="49" name="Group 9"/>
            <p:cNvGrpSpPr>
              <a:grpSpLocks noChangeAspect="1"/>
            </p:cNvGrpSpPr>
            <p:nvPr/>
          </p:nvGrpSpPr>
          <p:grpSpPr>
            <a:xfrm>
              <a:off x="0" y="0"/>
              <a:ext cx="1635744" cy="1635744"/>
              <a:chOff x="0" y="0"/>
              <a:chExt cx="495300" cy="495300"/>
            </a:xfrm>
          </p:grpSpPr>
          <p:sp>
            <p:nvSpPr>
              <p:cNvPr id="51" name="Freeform 1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FDA649"/>
              </a:solidFill>
            </p:spPr>
          </p:sp>
          <p:sp>
            <p:nvSpPr>
              <p:cNvPr id="52" name="Freeform 1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284353"/>
              </a:solidFill>
            </p:spPr>
          </p:sp>
        </p:grpSp>
        <p:sp>
          <p:nvSpPr>
            <p:cNvPr id="50" name="TextBox 12"/>
            <p:cNvSpPr txBox="1"/>
            <p:nvPr/>
          </p:nvSpPr>
          <p:spPr>
            <a:xfrm>
              <a:off x="383797" y="153700"/>
              <a:ext cx="868151" cy="1139885"/>
            </a:xfrm>
            <a:prstGeom prst="rect">
              <a:avLst/>
            </a:prstGeom>
          </p:spPr>
          <p:txBody>
            <a:bodyPr lIns="0" tIns="0" rIns="0" bIns="0" rtlCol="0" anchor="t">
              <a:spAutoFit/>
            </a:bodyPr>
            <a:lstStyle/>
            <a:p>
              <a:pPr algn="ctr">
                <a:lnSpc>
                  <a:spcPts val="7328"/>
                </a:lnSpc>
              </a:pPr>
              <a:r>
                <a:rPr lang="en-US" sz="5000" b="1">
                  <a:solidFill>
                    <a:srgbClr val="FFFFFF"/>
                  </a:solidFill>
                  <a:latin typeface="Arial" panose="020B0604020202020204" pitchFamily="34" charset="0"/>
                  <a:cs typeface="Arial" panose="020B0604020202020204" pitchFamily="34" charset="0"/>
                </a:rPr>
                <a:t>4</a:t>
              </a:r>
              <a:endParaRPr lang="en-US" sz="5000" b="1" dirty="0">
                <a:solidFill>
                  <a:srgbClr val="FFFFFF"/>
                </a:solidFill>
                <a:latin typeface="Arial" panose="020B0604020202020204" pitchFamily="34" charset="0"/>
                <a:cs typeface="Arial" panose="020B0604020202020204" pitchFamily="34" charset="0"/>
              </a:endParaRPr>
            </a:p>
          </p:txBody>
        </p:sp>
      </p:grpSp>
      <p:sp>
        <p:nvSpPr>
          <p:cNvPr id="53" name="Rectangle 52"/>
          <p:cNvSpPr/>
          <p:nvPr/>
        </p:nvSpPr>
        <p:spPr>
          <a:xfrm>
            <a:off x="8526567" y="7916101"/>
            <a:ext cx="6833922" cy="965264"/>
          </a:xfrm>
          <a:prstGeom prst="rect">
            <a:avLst/>
          </a:prstGeom>
        </p:spPr>
        <p:txBody>
          <a:bodyPr wrap="none">
            <a:spAutoFit/>
          </a:bodyPr>
          <a:lstStyle/>
          <a:p>
            <a:pPr lvl="0">
              <a:lnSpc>
                <a:spcPct val="150000"/>
              </a:lnSpc>
            </a:pPr>
            <a:r>
              <a:rPr lang="vi-VN" sz="4300" b="1">
                <a:solidFill>
                  <a:srgbClr val="284353"/>
                </a:solidFill>
                <a:ea typeface="Times New Roman" panose="02020603050405020304" pitchFamily="18" charset="0"/>
              </a:rPr>
              <a:t>Hình lăng trụ và hình hộp</a:t>
            </a:r>
            <a:endParaRPr lang="en-US" sz="4300" dirty="0">
              <a:solidFill>
                <a:srgbClr val="284353"/>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9507672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4" grpId="0"/>
      <p:bldP spid="47" grpId="0"/>
      <p:bldP spid="5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D5467"/>
        </a:solidFill>
        <a:effectLst/>
      </p:bgPr>
    </p:bg>
    <p:spTree>
      <p:nvGrpSpPr>
        <p:cNvPr id="1" name=""/>
        <p:cNvGrpSpPr/>
        <p:nvPr/>
      </p:nvGrpSpPr>
      <p:grpSpPr>
        <a:xfrm>
          <a:off x="0" y="0"/>
          <a:ext cx="0" cy="0"/>
          <a:chOff x="0" y="0"/>
          <a:chExt cx="0" cy="0"/>
        </a:xfrm>
      </p:grpSpPr>
      <p:grpSp>
        <p:nvGrpSpPr>
          <p:cNvPr id="2" name="Group 2"/>
          <p:cNvGrpSpPr/>
          <p:nvPr/>
        </p:nvGrpSpPr>
        <p:grpSpPr>
          <a:xfrm>
            <a:off x="2667000" y="1485900"/>
            <a:ext cx="8240264" cy="6629400"/>
            <a:chOff x="0" y="0"/>
            <a:chExt cx="2170275" cy="1966268"/>
          </a:xfrm>
        </p:grpSpPr>
        <p:sp>
          <p:nvSpPr>
            <p:cNvPr id="3" name="Freeform 3"/>
            <p:cNvSpPr/>
            <p:nvPr/>
          </p:nvSpPr>
          <p:spPr>
            <a:xfrm>
              <a:off x="0" y="0"/>
              <a:ext cx="2170275" cy="1966268"/>
            </a:xfrm>
            <a:custGeom>
              <a:avLst/>
              <a:gdLst/>
              <a:ahLst/>
              <a:cxnLst/>
              <a:rect l="l" t="t" r="r" b="b"/>
              <a:pathLst>
                <a:path w="2170275" h="1966268">
                  <a:moveTo>
                    <a:pt x="0" y="0"/>
                  </a:moveTo>
                  <a:lnTo>
                    <a:pt x="2170275" y="0"/>
                  </a:lnTo>
                  <a:lnTo>
                    <a:pt x="2170275" y="1966268"/>
                  </a:lnTo>
                  <a:lnTo>
                    <a:pt x="0" y="1966268"/>
                  </a:lnTo>
                  <a:close/>
                </a:path>
              </a:pathLst>
            </a:custGeom>
            <a:solidFill>
              <a:srgbClr val="FFF9E8"/>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4390300" y="9873481"/>
            <a:ext cx="4714152" cy="451619"/>
            <a:chOff x="0" y="0"/>
            <a:chExt cx="1241587" cy="118945"/>
          </a:xfrm>
        </p:grpSpPr>
        <p:sp>
          <p:nvSpPr>
            <p:cNvPr id="7" name="Freeform 7"/>
            <p:cNvSpPr/>
            <p:nvPr/>
          </p:nvSpPr>
          <p:spPr>
            <a:xfrm>
              <a:off x="0" y="0"/>
              <a:ext cx="1241587" cy="118945"/>
            </a:xfrm>
            <a:custGeom>
              <a:avLst/>
              <a:gdLst/>
              <a:ahLst/>
              <a:cxnLst/>
              <a:rect l="l" t="t" r="r" b="b"/>
              <a:pathLst>
                <a:path w="1241587" h="118945">
                  <a:moveTo>
                    <a:pt x="59473" y="0"/>
                  </a:moveTo>
                  <a:lnTo>
                    <a:pt x="1182115" y="0"/>
                  </a:lnTo>
                  <a:cubicBezTo>
                    <a:pt x="1214961" y="0"/>
                    <a:pt x="1241587" y="26627"/>
                    <a:pt x="1241587" y="59473"/>
                  </a:cubicBezTo>
                  <a:lnTo>
                    <a:pt x="1241587" y="59473"/>
                  </a:lnTo>
                  <a:cubicBezTo>
                    <a:pt x="1241587" y="92318"/>
                    <a:pt x="1214961" y="118945"/>
                    <a:pt x="1182115" y="118945"/>
                  </a:cubicBezTo>
                  <a:lnTo>
                    <a:pt x="59473" y="118945"/>
                  </a:lnTo>
                  <a:cubicBezTo>
                    <a:pt x="26627" y="118945"/>
                    <a:pt x="0" y="92318"/>
                    <a:pt x="0" y="59473"/>
                  </a:cubicBezTo>
                  <a:lnTo>
                    <a:pt x="0" y="59473"/>
                  </a:lnTo>
                  <a:cubicBezTo>
                    <a:pt x="0" y="26627"/>
                    <a:pt x="26627" y="0"/>
                    <a:pt x="59473" y="0"/>
                  </a:cubicBezTo>
                  <a:close/>
                </a:path>
              </a:pathLst>
            </a:custGeom>
            <a:solidFill>
              <a:srgbClr val="CB987A"/>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a:off x="3625872" y="648965"/>
            <a:ext cx="764428" cy="1751335"/>
            <a:chOff x="0" y="0"/>
            <a:chExt cx="201331" cy="461257"/>
          </a:xfrm>
        </p:grpSpPr>
        <p:sp>
          <p:nvSpPr>
            <p:cNvPr id="10" name="Freeform 10"/>
            <p:cNvSpPr/>
            <p:nvPr/>
          </p:nvSpPr>
          <p:spPr>
            <a:xfrm>
              <a:off x="0" y="0"/>
              <a:ext cx="201331" cy="461257"/>
            </a:xfrm>
            <a:custGeom>
              <a:avLst/>
              <a:gdLst/>
              <a:ahLst/>
              <a:cxnLst/>
              <a:rect l="l" t="t" r="r" b="b"/>
              <a:pathLst>
                <a:path w="201331" h="461257">
                  <a:moveTo>
                    <a:pt x="0" y="0"/>
                  </a:moveTo>
                  <a:lnTo>
                    <a:pt x="201331" y="0"/>
                  </a:lnTo>
                  <a:lnTo>
                    <a:pt x="201331" y="461257"/>
                  </a:lnTo>
                  <a:lnTo>
                    <a:pt x="0" y="461257"/>
                  </a:lnTo>
                  <a:close/>
                </a:path>
              </a:pathLst>
            </a:custGeom>
            <a:solidFill>
              <a:srgbClr val="DF795B"/>
            </a:solidFill>
          </p:spPr>
        </p:sp>
        <p:sp>
          <p:nvSpPr>
            <p:cNvPr id="11" name="TextBox 11"/>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20"/>
          <p:cNvGrpSpPr/>
          <p:nvPr/>
        </p:nvGrpSpPr>
        <p:grpSpPr>
          <a:xfrm>
            <a:off x="9384096" y="648965"/>
            <a:ext cx="764428" cy="1751335"/>
            <a:chOff x="0" y="0"/>
            <a:chExt cx="201331" cy="461257"/>
          </a:xfrm>
        </p:grpSpPr>
        <p:sp>
          <p:nvSpPr>
            <p:cNvPr id="21" name="Freeform 21"/>
            <p:cNvSpPr/>
            <p:nvPr/>
          </p:nvSpPr>
          <p:spPr>
            <a:xfrm>
              <a:off x="0" y="0"/>
              <a:ext cx="201331" cy="461257"/>
            </a:xfrm>
            <a:custGeom>
              <a:avLst/>
              <a:gdLst/>
              <a:ahLst/>
              <a:cxnLst/>
              <a:rect l="l" t="t" r="r" b="b"/>
              <a:pathLst>
                <a:path w="201331" h="461257">
                  <a:moveTo>
                    <a:pt x="0" y="0"/>
                  </a:moveTo>
                  <a:lnTo>
                    <a:pt x="201331" y="0"/>
                  </a:lnTo>
                  <a:lnTo>
                    <a:pt x="201331" y="461257"/>
                  </a:lnTo>
                  <a:lnTo>
                    <a:pt x="0" y="461257"/>
                  </a:lnTo>
                  <a:close/>
                </a:path>
              </a:pathLst>
            </a:custGeom>
            <a:solidFill>
              <a:srgbClr val="DF795B"/>
            </a:solidFill>
          </p:spPr>
        </p:sp>
        <p:sp>
          <p:nvSpPr>
            <p:cNvPr id="22" name="TextBox 22"/>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3" name="Group 8"/>
          <p:cNvGrpSpPr/>
          <p:nvPr/>
        </p:nvGrpSpPr>
        <p:grpSpPr>
          <a:xfrm>
            <a:off x="6108505" y="2400300"/>
            <a:ext cx="1226808" cy="1226808"/>
            <a:chOff x="0" y="0"/>
            <a:chExt cx="1635744" cy="1635744"/>
          </a:xfrm>
        </p:grpSpPr>
        <p:grpSp>
          <p:nvGrpSpPr>
            <p:cNvPr id="24" name="Group 9"/>
            <p:cNvGrpSpPr>
              <a:grpSpLocks noChangeAspect="1"/>
            </p:cNvGrpSpPr>
            <p:nvPr/>
          </p:nvGrpSpPr>
          <p:grpSpPr>
            <a:xfrm>
              <a:off x="0" y="0"/>
              <a:ext cx="1635744" cy="1635744"/>
              <a:chOff x="0" y="0"/>
              <a:chExt cx="495300" cy="495300"/>
            </a:xfrm>
          </p:grpSpPr>
          <p:sp>
            <p:nvSpPr>
              <p:cNvPr id="26" name="Freeform 1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FDA649"/>
              </a:solidFill>
            </p:spPr>
          </p:sp>
          <p:sp>
            <p:nvSpPr>
              <p:cNvPr id="27" name="Freeform 1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284353"/>
              </a:solidFill>
            </p:spPr>
          </p:sp>
        </p:grpSp>
        <p:sp>
          <p:nvSpPr>
            <p:cNvPr id="25" name="TextBox 12"/>
            <p:cNvSpPr txBox="1"/>
            <p:nvPr/>
          </p:nvSpPr>
          <p:spPr>
            <a:xfrm>
              <a:off x="383797" y="153700"/>
              <a:ext cx="868151" cy="1139885"/>
            </a:xfrm>
            <a:prstGeom prst="rect">
              <a:avLst/>
            </a:prstGeom>
          </p:spPr>
          <p:txBody>
            <a:bodyPr lIns="0" tIns="0" rIns="0" bIns="0" rtlCol="0" anchor="t">
              <a:spAutoFit/>
            </a:bodyPr>
            <a:lstStyle/>
            <a:p>
              <a:pPr algn="ctr">
                <a:lnSpc>
                  <a:spcPts val="7328"/>
                </a:lnSpc>
              </a:pPr>
              <a:r>
                <a:rPr lang="en-US" sz="5000" b="1" dirty="0">
                  <a:solidFill>
                    <a:srgbClr val="FFFFFF"/>
                  </a:solidFill>
                  <a:latin typeface="Arial" panose="020B0604020202020204" pitchFamily="34" charset="0"/>
                  <a:cs typeface="Arial" panose="020B0604020202020204" pitchFamily="34" charset="0"/>
                </a:rPr>
                <a:t>1</a:t>
              </a:r>
            </a:p>
          </p:txBody>
        </p:sp>
      </p:grpSp>
      <p:sp>
        <p:nvSpPr>
          <p:cNvPr id="28" name="Rectangle 27"/>
          <p:cNvSpPr/>
          <p:nvPr/>
        </p:nvSpPr>
        <p:spPr>
          <a:xfrm>
            <a:off x="2681201" y="4064516"/>
            <a:ext cx="8245943" cy="3093154"/>
          </a:xfrm>
          <a:prstGeom prst="rect">
            <a:avLst/>
          </a:prstGeom>
        </p:spPr>
        <p:txBody>
          <a:bodyPr wrap="square">
            <a:spAutoFit/>
          </a:bodyPr>
          <a:lstStyle/>
          <a:p>
            <a:pPr lvl="0" algn="ctr">
              <a:lnSpc>
                <a:spcPct val="150000"/>
              </a:lnSpc>
            </a:pPr>
            <a:r>
              <a:rPr lang="en-US" sz="6500" b="1">
                <a:solidFill>
                  <a:srgbClr val="284353"/>
                </a:solidFill>
                <a:latin typeface="Arial" panose="020B0604020202020204" pitchFamily="34" charset="0"/>
                <a:ea typeface="Times New Roman" panose="02020603050405020304" pitchFamily="18" charset="0"/>
                <a:cs typeface="Arial" panose="020B0604020202020204" pitchFamily="34" charset="0"/>
              </a:rPr>
              <a:t>HAI MẶT PHẲNG SONG SONG</a:t>
            </a:r>
            <a:endParaRPr lang="en-US" sz="6500" dirty="0">
              <a:solidFill>
                <a:srgbClr val="284353"/>
              </a:solidFill>
              <a:latin typeface="Arial" panose="020B0604020202020204" pitchFamily="34" charset="0"/>
              <a:ea typeface="Times New Roman" panose="02020603050405020304" pitchFamily="18" charset="0"/>
              <a:cs typeface="Arial" panose="020B0604020202020204" pitchFamily="34" charset="0"/>
            </a:endParaRPr>
          </a:p>
        </p:txBody>
      </p:sp>
      <p:pic>
        <p:nvPicPr>
          <p:cNvPr id="29" name="Picture 28"/>
          <p:cNvPicPr>
            <a:picLocks noChangeAspect="1"/>
          </p:cNvPicPr>
          <p:nvPr/>
        </p:nvPicPr>
        <p:blipFill>
          <a:blip r:embed="rId2"/>
          <a:stretch>
            <a:fillRect/>
          </a:stretch>
        </p:blipFill>
        <p:spPr>
          <a:xfrm>
            <a:off x="12344400" y="2844375"/>
            <a:ext cx="3971925" cy="7023525"/>
          </a:xfrm>
          <a:prstGeom prst="rect">
            <a:avLst/>
          </a:prstGeom>
        </p:spPr>
      </p:pic>
    </p:spTree>
    <p:extLst>
      <p:ext uri="{BB962C8B-B14F-4D97-AF65-F5344CB8AC3E}">
        <p14:creationId xmlns:p14="http://schemas.microsoft.com/office/powerpoint/2010/main" val="806725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6" name="Group 6"/>
          <p:cNvGrpSpPr/>
          <p:nvPr/>
        </p:nvGrpSpPr>
        <p:grpSpPr>
          <a:xfrm>
            <a:off x="-492944" y="9881285"/>
            <a:ext cx="19273888" cy="1815415"/>
            <a:chOff x="0" y="0"/>
            <a:chExt cx="5076250" cy="478134"/>
          </a:xfrm>
        </p:grpSpPr>
        <p:sp>
          <p:nvSpPr>
            <p:cNvPr id="7" name="Freeform 7"/>
            <p:cNvSpPr/>
            <p:nvPr/>
          </p:nvSpPr>
          <p:spPr>
            <a:xfrm>
              <a:off x="0" y="0"/>
              <a:ext cx="5076250" cy="478134"/>
            </a:xfrm>
            <a:custGeom>
              <a:avLst/>
              <a:gdLst/>
              <a:ahLst/>
              <a:cxnLst/>
              <a:rect l="l" t="t" r="r" b="b"/>
              <a:pathLst>
                <a:path w="5076250" h="478134">
                  <a:moveTo>
                    <a:pt x="0" y="0"/>
                  </a:moveTo>
                  <a:lnTo>
                    <a:pt x="5076250" y="0"/>
                  </a:lnTo>
                  <a:lnTo>
                    <a:pt x="5076250" y="478134"/>
                  </a:lnTo>
                  <a:lnTo>
                    <a:pt x="0" y="478134"/>
                  </a:lnTo>
                  <a:close/>
                </a:path>
              </a:pathLst>
            </a:custGeom>
            <a:solidFill>
              <a:srgbClr val="F7CC75"/>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4" name="Picture 23"/>
          <p:cNvPicPr>
            <a:picLocks noChangeAspect="1"/>
          </p:cNvPicPr>
          <p:nvPr/>
        </p:nvPicPr>
        <p:blipFill>
          <a:blip r:embed="rId2"/>
          <a:stretch>
            <a:fillRect/>
          </a:stretch>
        </p:blipFill>
        <p:spPr>
          <a:xfrm rot="12598925">
            <a:off x="16432562" y="8187680"/>
            <a:ext cx="1743030" cy="1333952"/>
          </a:xfrm>
          <a:prstGeom prst="rect">
            <a:avLst/>
          </a:prstGeom>
        </p:spPr>
      </p:pic>
      <p:sp>
        <p:nvSpPr>
          <p:cNvPr id="25" name="Freeform 15"/>
          <p:cNvSpPr/>
          <p:nvPr/>
        </p:nvSpPr>
        <p:spPr>
          <a:xfrm rot="2798698">
            <a:off x="17343848" y="460000"/>
            <a:ext cx="683158" cy="1012421"/>
          </a:xfrm>
          <a:custGeom>
            <a:avLst/>
            <a:gdLst/>
            <a:ahLst/>
            <a:cxnLst/>
            <a:rect l="l" t="t" r="r" b="b"/>
            <a:pathLst>
              <a:path w="900144" h="1837028">
                <a:moveTo>
                  <a:pt x="0" y="0"/>
                </a:moveTo>
                <a:lnTo>
                  <a:pt x="900144" y="0"/>
                </a:lnTo>
                <a:lnTo>
                  <a:pt x="900144" y="1837028"/>
                </a:lnTo>
                <a:lnTo>
                  <a:pt x="0" y="18370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pic>
        <p:nvPicPr>
          <p:cNvPr id="16" name="Picture 15"/>
          <p:cNvPicPr>
            <a:picLocks noChangeAspect="1"/>
          </p:cNvPicPr>
          <p:nvPr/>
        </p:nvPicPr>
        <p:blipFill>
          <a:blip r:embed="rId5" cstate="print">
            <a:duotone>
              <a:schemeClr val="accent2">
                <a:shade val="45000"/>
                <a:satMod val="135000"/>
              </a:schemeClr>
              <a:prstClr val="white"/>
            </a:duotone>
            <a:extLst>
              <a:ext uri="{BEBA8EAE-BF5A-486C-A8C5-ECC9F3942E4B}">
                <a14:imgProps xmlns:a14="http://schemas.microsoft.com/office/drawing/2010/main">
                  <a14:imgLayer r:embed="rId6">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46879" y="591816"/>
            <a:ext cx="979790" cy="914400"/>
          </a:xfrm>
          <a:prstGeom prst="rect">
            <a:avLst/>
          </a:prstGeom>
        </p:spPr>
      </p:pic>
      <p:sp>
        <p:nvSpPr>
          <p:cNvPr id="17" name="TextBox 16"/>
          <p:cNvSpPr txBox="1"/>
          <p:nvPr/>
        </p:nvSpPr>
        <p:spPr>
          <a:xfrm>
            <a:off x="1447800" y="720121"/>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HĐ </a:t>
            </a:r>
            <a:r>
              <a:rPr kumimoji="0" lang="nl-NL" sz="4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a:t>
            </a:r>
            <a:endPar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457200" y="1562100"/>
            <a:ext cx="17145000" cy="17382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Các</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mặt</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lang="vi-VN" sz="3800" dirty="0">
                <a:solidFill>
                  <a:srgbClr val="000000"/>
                </a:solidFill>
                <a:latin typeface="Arial" panose="020B0604020202020204" pitchFamily="34" charset="0"/>
                <a:cs typeface="Arial" panose="020B0604020202020204" pitchFamily="34" charset="0"/>
              </a:rPr>
              <a:t>bậc</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thang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trong</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Hình</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4.40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gợi</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nên</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hình</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ảnh</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về</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các</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mặt</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phẳng</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không</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có</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điểm</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chung</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Hãy</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tìm</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thêm</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một</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số</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ví</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dụ</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khác</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cũng</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gợi</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nên</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hình</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ảnh</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đó</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p:cNvPicPr>
            <a:picLocks noChangeAspect="1"/>
          </p:cNvPicPr>
          <p:nvPr/>
        </p:nvPicPr>
        <p:blipFill>
          <a:blip r:embed="rId7"/>
          <a:stretch>
            <a:fillRect/>
          </a:stretch>
        </p:blipFill>
        <p:spPr>
          <a:xfrm>
            <a:off x="6245305" y="3689511"/>
            <a:ext cx="5797389" cy="5797389"/>
          </a:xfrm>
          <a:prstGeom prst="rect">
            <a:avLst/>
          </a:prstGeom>
        </p:spPr>
      </p:pic>
      <p:pic>
        <p:nvPicPr>
          <p:cNvPr id="5" name="Picture 4"/>
          <p:cNvPicPr>
            <a:picLocks noChangeAspect="1"/>
          </p:cNvPicPr>
          <p:nvPr/>
        </p:nvPicPr>
        <p:blipFill>
          <a:blip r:embed="rId8"/>
          <a:stretch>
            <a:fillRect/>
          </a:stretch>
        </p:blipFill>
        <p:spPr>
          <a:xfrm>
            <a:off x="493927" y="7239235"/>
            <a:ext cx="1408500" cy="2419180"/>
          </a:xfrm>
          <a:prstGeom prst="rect">
            <a:avLst/>
          </a:prstGeom>
        </p:spPr>
      </p:pic>
    </p:spTree>
    <p:extLst>
      <p:ext uri="{BB962C8B-B14F-4D97-AF65-F5344CB8AC3E}">
        <p14:creationId xmlns:p14="http://schemas.microsoft.com/office/powerpoint/2010/main" val="327355194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6"/>
          <p:cNvGrpSpPr/>
          <p:nvPr/>
        </p:nvGrpSpPr>
        <p:grpSpPr>
          <a:xfrm>
            <a:off x="-492944" y="9576485"/>
            <a:ext cx="19273888" cy="1815415"/>
            <a:chOff x="0" y="0"/>
            <a:chExt cx="5076250" cy="478134"/>
          </a:xfrm>
        </p:grpSpPr>
        <p:sp>
          <p:nvSpPr>
            <p:cNvPr id="7" name="Freeform 7"/>
            <p:cNvSpPr/>
            <p:nvPr/>
          </p:nvSpPr>
          <p:spPr>
            <a:xfrm>
              <a:off x="0" y="0"/>
              <a:ext cx="5076250" cy="478134"/>
            </a:xfrm>
            <a:custGeom>
              <a:avLst/>
              <a:gdLst/>
              <a:ahLst/>
              <a:cxnLst/>
              <a:rect l="l" t="t" r="r" b="b"/>
              <a:pathLst>
                <a:path w="5076250" h="478134">
                  <a:moveTo>
                    <a:pt x="0" y="0"/>
                  </a:moveTo>
                  <a:lnTo>
                    <a:pt x="5076250" y="0"/>
                  </a:lnTo>
                  <a:lnTo>
                    <a:pt x="5076250" y="478134"/>
                  </a:lnTo>
                  <a:lnTo>
                    <a:pt x="0" y="478134"/>
                  </a:lnTo>
                  <a:close/>
                </a:path>
              </a:pathLst>
            </a:custGeom>
            <a:solidFill>
              <a:srgbClr val="F7CC75"/>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24" name="Picture 23"/>
          <p:cNvPicPr>
            <a:picLocks noChangeAspect="1"/>
          </p:cNvPicPr>
          <p:nvPr/>
        </p:nvPicPr>
        <p:blipFill>
          <a:blip r:embed="rId2"/>
          <a:stretch>
            <a:fillRect/>
          </a:stretch>
        </p:blipFill>
        <p:spPr>
          <a:xfrm rot="1660223">
            <a:off x="-616560" y="8422130"/>
            <a:ext cx="1743030" cy="1333952"/>
          </a:xfrm>
          <a:prstGeom prst="rect">
            <a:avLst/>
          </a:prstGeom>
        </p:spPr>
      </p:pic>
      <p:sp>
        <p:nvSpPr>
          <p:cNvPr id="25" name="Freeform 15"/>
          <p:cNvSpPr/>
          <p:nvPr/>
        </p:nvSpPr>
        <p:spPr>
          <a:xfrm rot="2798698">
            <a:off x="17338562" y="336041"/>
            <a:ext cx="627216" cy="1012421"/>
          </a:xfrm>
          <a:custGeom>
            <a:avLst/>
            <a:gdLst/>
            <a:ahLst/>
            <a:cxnLst/>
            <a:rect l="l" t="t" r="r" b="b"/>
            <a:pathLst>
              <a:path w="900144" h="1837028">
                <a:moveTo>
                  <a:pt x="0" y="0"/>
                </a:moveTo>
                <a:lnTo>
                  <a:pt x="900144" y="0"/>
                </a:lnTo>
                <a:lnTo>
                  <a:pt x="900144" y="1837028"/>
                </a:lnTo>
                <a:lnTo>
                  <a:pt x="0" y="18370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Rectangle 3"/>
          <p:cNvSpPr/>
          <p:nvPr/>
        </p:nvSpPr>
        <p:spPr>
          <a:xfrm>
            <a:off x="457200" y="1485900"/>
            <a:ext cx="8349792" cy="2482667"/>
          </a:xfrm>
          <a:prstGeom prst="rect">
            <a:avLst/>
          </a:prstGeom>
        </p:spPr>
        <p:txBody>
          <a:bodyPr wrap="square">
            <a:spAutoFit/>
          </a:bodyPr>
          <a:lstStyle/>
          <a:p>
            <a:pPr algn="just">
              <a:lnSpc>
                <a:spcPct val="150000"/>
              </a:lnSpc>
              <a:spcAft>
                <a:spcPts val="800"/>
              </a:spcAft>
            </a:pPr>
            <a:r>
              <a:rPr lang="en-US" sz="3600" dirty="0" err="1">
                <a:latin typeface="Arial" panose="020B0604020202020204" pitchFamily="34" charset="0"/>
                <a:ea typeface="Times New Roman" panose="02020603050405020304" pitchFamily="18" charset="0"/>
                <a:cs typeface="Arial" panose="020B0604020202020204" pitchFamily="34" charset="0"/>
              </a:rPr>
              <a:t>Các</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err="1">
                <a:latin typeface="Arial" panose="020B0604020202020204" pitchFamily="34" charset="0"/>
                <a:ea typeface="Times New Roman" panose="02020603050405020304" pitchFamily="18" charset="0"/>
                <a:cs typeface="Arial" panose="020B0604020202020204" pitchFamily="34" charset="0"/>
              </a:rPr>
              <a:t>mặt</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err="1">
                <a:latin typeface="Arial" panose="020B0604020202020204" pitchFamily="34" charset="0"/>
                <a:ea typeface="Times New Roman" panose="02020603050405020304" pitchFamily="18" charset="0"/>
                <a:cs typeface="Arial" panose="020B0604020202020204" pitchFamily="34" charset="0"/>
              </a:rPr>
              <a:t>của</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err="1">
                <a:latin typeface="Arial" panose="020B0604020202020204" pitchFamily="34" charset="0"/>
                <a:ea typeface="Times New Roman" panose="02020603050405020304" pitchFamily="18" charset="0"/>
                <a:cs typeface="Arial" panose="020B0604020202020204" pitchFamily="34" charset="0"/>
              </a:rPr>
              <a:t>từng</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err="1">
                <a:latin typeface="Arial" panose="020B0604020202020204" pitchFamily="34" charset="0"/>
                <a:ea typeface="Times New Roman" panose="02020603050405020304" pitchFamily="18" charset="0"/>
                <a:cs typeface="Arial" panose="020B0604020202020204" pitchFamily="34" charset="0"/>
              </a:rPr>
              <a:t>tầng</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err="1">
                <a:latin typeface="Arial" panose="020B0604020202020204" pitchFamily="34" charset="0"/>
                <a:ea typeface="Times New Roman" panose="02020603050405020304" pitchFamily="18" charset="0"/>
                <a:cs typeface="Arial" panose="020B0604020202020204" pitchFamily="34" charset="0"/>
              </a:rPr>
              <a:t>trong</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vi-VN" sz="3600" dirty="0">
                <a:latin typeface="Arial" panose="020B0604020202020204" pitchFamily="34" charset="0"/>
                <a:ea typeface="Times New Roman" panose="02020603050405020304" pitchFamily="18" charset="0"/>
                <a:cs typeface="Arial" panose="020B0604020202020204" pitchFamily="34" charset="0"/>
              </a:rPr>
              <a:t>kệ </a:t>
            </a:r>
            <a:r>
              <a:rPr lang="en-US" sz="3600" dirty="0" err="1">
                <a:latin typeface="Arial" panose="020B0604020202020204" pitchFamily="34" charset="0"/>
                <a:ea typeface="Times New Roman" panose="02020603050405020304" pitchFamily="18" charset="0"/>
                <a:cs typeface="Arial" panose="020B0604020202020204" pitchFamily="34" charset="0"/>
              </a:rPr>
              <a:t>để</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vi-VN" sz="3600" dirty="0">
                <a:latin typeface="Arial" panose="020B0604020202020204" pitchFamily="34" charset="0"/>
                <a:ea typeface="Times New Roman" panose="02020603050405020304" pitchFamily="18" charset="0"/>
                <a:cs typeface="Arial" panose="020B0604020202020204" pitchFamily="34" charset="0"/>
              </a:rPr>
              <a:t>hàng </a:t>
            </a:r>
            <a:r>
              <a:rPr lang="en-US" sz="3600" dirty="0" err="1">
                <a:latin typeface="Arial" panose="020B0604020202020204" pitchFamily="34" charset="0"/>
                <a:ea typeface="Times New Roman" panose="02020603050405020304" pitchFamily="18" charset="0"/>
                <a:cs typeface="Arial" panose="020B0604020202020204" pitchFamily="34" charset="0"/>
              </a:rPr>
              <a:t>gợi</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err="1">
                <a:latin typeface="Arial" panose="020B0604020202020204" pitchFamily="34" charset="0"/>
                <a:ea typeface="Times New Roman" panose="02020603050405020304" pitchFamily="18" charset="0"/>
                <a:cs typeface="Arial" panose="020B0604020202020204" pitchFamily="34" charset="0"/>
              </a:rPr>
              <a:t>nên</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err="1">
                <a:latin typeface="Arial" panose="020B0604020202020204" pitchFamily="34" charset="0"/>
                <a:ea typeface="Times New Roman" panose="02020603050405020304" pitchFamily="18" charset="0"/>
                <a:cs typeface="Arial" panose="020B0604020202020204" pitchFamily="34" charset="0"/>
              </a:rPr>
              <a:t>hình</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err="1">
                <a:latin typeface="Arial" panose="020B0604020202020204" pitchFamily="34" charset="0"/>
                <a:ea typeface="Times New Roman" panose="02020603050405020304" pitchFamily="18" charset="0"/>
                <a:cs typeface="Arial" panose="020B0604020202020204" pitchFamily="34" charset="0"/>
              </a:rPr>
              <a:t>ảnh</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err="1">
                <a:latin typeface="Arial" panose="020B0604020202020204" pitchFamily="34" charset="0"/>
                <a:ea typeface="Times New Roman" panose="02020603050405020304" pitchFamily="18" charset="0"/>
                <a:cs typeface="Arial" panose="020B0604020202020204" pitchFamily="34" charset="0"/>
              </a:rPr>
              <a:t>về</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err="1">
                <a:latin typeface="Arial" panose="020B0604020202020204" pitchFamily="34" charset="0"/>
                <a:ea typeface="Times New Roman" panose="02020603050405020304" pitchFamily="18" charset="0"/>
                <a:cs typeface="Arial" panose="020B0604020202020204" pitchFamily="34" charset="0"/>
              </a:rPr>
              <a:t>các</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err="1">
                <a:latin typeface="Arial" panose="020B0604020202020204" pitchFamily="34" charset="0"/>
                <a:ea typeface="Times New Roman" panose="02020603050405020304" pitchFamily="18" charset="0"/>
                <a:cs typeface="Arial" panose="020B0604020202020204" pitchFamily="34" charset="0"/>
              </a:rPr>
              <a:t>mặt</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err="1">
                <a:latin typeface="Arial" panose="020B0604020202020204" pitchFamily="34" charset="0"/>
                <a:ea typeface="Times New Roman" panose="02020603050405020304" pitchFamily="18" charset="0"/>
                <a:cs typeface="Arial" panose="020B0604020202020204" pitchFamily="34" charset="0"/>
              </a:rPr>
              <a:t>phẳng</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err="1">
                <a:latin typeface="Arial" panose="020B0604020202020204" pitchFamily="34" charset="0"/>
                <a:ea typeface="Times New Roman" panose="02020603050405020304" pitchFamily="18" charset="0"/>
                <a:cs typeface="Arial" panose="020B0604020202020204" pitchFamily="34" charset="0"/>
              </a:rPr>
              <a:t>không</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err="1">
                <a:latin typeface="Arial" panose="020B0604020202020204" pitchFamily="34" charset="0"/>
                <a:ea typeface="Times New Roman" panose="02020603050405020304" pitchFamily="18" charset="0"/>
                <a:cs typeface="Arial" panose="020B0604020202020204" pitchFamily="34" charset="0"/>
              </a:rPr>
              <a:t>có</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err="1">
                <a:latin typeface="Arial" panose="020B0604020202020204" pitchFamily="34" charset="0"/>
                <a:ea typeface="Times New Roman" panose="02020603050405020304" pitchFamily="18" charset="0"/>
                <a:cs typeface="Arial" panose="020B0604020202020204" pitchFamily="34" charset="0"/>
              </a:rPr>
              <a:t>điểm</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err="1">
                <a:latin typeface="Arial" panose="020B0604020202020204" pitchFamily="34" charset="0"/>
                <a:ea typeface="Times New Roman" panose="02020603050405020304" pitchFamily="18" charset="0"/>
                <a:cs typeface="Arial" panose="020B0604020202020204" pitchFamily="34" charset="0"/>
              </a:rPr>
              <a:t>chung</a:t>
            </a:r>
            <a:r>
              <a:rPr lang="en-US" sz="3600" dirty="0">
                <a:latin typeface="Arial" panose="020B0604020202020204" pitchFamily="34" charset="0"/>
                <a:ea typeface="Times New Roman" panose="02020603050405020304" pitchFamily="18" charset="0"/>
                <a:cs typeface="Arial" panose="020B0604020202020204" pitchFamily="34" charset="0"/>
              </a:rPr>
              <a:t>.</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12" name="Straight Connector 11"/>
          <p:cNvCxnSpPr/>
          <p:nvPr/>
        </p:nvCxnSpPr>
        <p:spPr>
          <a:xfrm>
            <a:off x="9220200" y="1409700"/>
            <a:ext cx="0" cy="8158682"/>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229935" y="444768"/>
            <a:ext cx="1828129" cy="677108"/>
          </a:xfrm>
          <a:prstGeom prst="rect">
            <a:avLst/>
          </a:prstGeom>
        </p:spPr>
        <p:txBody>
          <a:bodyPr wrap="none">
            <a:spAutoFit/>
          </a:bodyPr>
          <a:lstStyle/>
          <a:p>
            <a:pPr lvl="0" algn="ctr"/>
            <a:r>
              <a:rPr lang="en-US" sz="3800" b="1" u="sng">
                <a:solidFill>
                  <a:srgbClr val="C00000"/>
                </a:solidFill>
                <a:latin typeface="Arial" panose="020B0604020202020204" pitchFamily="34" charset="0"/>
                <a:cs typeface="Arial" panose="020B0604020202020204" pitchFamily="34" charset="0"/>
              </a:rPr>
              <a:t>Trả lời:</a:t>
            </a:r>
            <a:endParaRPr lang="en-US" sz="3800" b="1" u="sng" dirty="0">
              <a:solidFill>
                <a:srgbClr val="C00000"/>
              </a:solidFill>
              <a:latin typeface="Arial" panose="020B0604020202020204" pitchFamily="34" charset="0"/>
              <a:cs typeface="Arial" panose="020B0604020202020204" pitchFamily="34" charset="0"/>
            </a:endParaRPr>
          </a:p>
        </p:txBody>
      </p:sp>
      <p:sp>
        <p:nvSpPr>
          <p:cNvPr id="26" name="Rectangle 25"/>
          <p:cNvSpPr/>
          <p:nvPr/>
        </p:nvSpPr>
        <p:spPr>
          <a:xfrm>
            <a:off x="9633409" y="1485900"/>
            <a:ext cx="8317136" cy="2585323"/>
          </a:xfrm>
          <a:prstGeom prst="rect">
            <a:avLst/>
          </a:prstGeom>
        </p:spPr>
        <p:txBody>
          <a:bodyPr wrap="square">
            <a:spAutoFit/>
          </a:bodyPr>
          <a:lstStyle/>
          <a:p>
            <a:pPr algn="just">
              <a:lnSpc>
                <a:spcPct val="150000"/>
              </a:lnSpc>
              <a:spcAft>
                <a:spcPts val="800"/>
              </a:spcAft>
            </a:pPr>
            <a:r>
              <a:rPr lang="en-US" sz="3600">
                <a:latin typeface="Arial" panose="020B0604020202020204" pitchFamily="34" charset="0"/>
                <a:ea typeface="Times New Roman" panose="02020603050405020304" pitchFamily="18" charset="0"/>
                <a:cs typeface="Arial" panose="020B0604020202020204" pitchFamily="34" charset="0"/>
              </a:rPr>
              <a:t>Mặt sàn và mặt trần nhà bằng gợi nên hình ảnh về các mặt phẳng không có điểm chung.</a:t>
            </a:r>
            <a:endParaRPr lang="en-US" sz="36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7" name="Picture 26"/>
          <p:cNvPicPr>
            <a:picLocks noChangeAspect="1"/>
          </p:cNvPicPr>
          <p:nvPr/>
        </p:nvPicPr>
        <p:blipFill>
          <a:blip r:embed="rId5"/>
          <a:stretch>
            <a:fillRect/>
          </a:stretch>
        </p:blipFill>
        <p:spPr>
          <a:xfrm>
            <a:off x="10181479" y="4631324"/>
            <a:ext cx="7192121" cy="3991627"/>
          </a:xfrm>
          <a:prstGeom prst="rect">
            <a:avLst/>
          </a:prstGeom>
        </p:spPr>
      </p:pic>
      <p:pic>
        <p:nvPicPr>
          <p:cNvPr id="2" name="Picture 1">
            <a:extLst>
              <a:ext uri="{FF2B5EF4-FFF2-40B4-BE49-F238E27FC236}">
                <a16:creationId xmlns:a16="http://schemas.microsoft.com/office/drawing/2014/main" id="{2B769AC6-62B7-4EB3-93BC-6201CE4D0A63}"/>
              </a:ext>
            </a:extLst>
          </p:cNvPr>
          <p:cNvPicPr>
            <a:picLocks noChangeAspect="1"/>
          </p:cNvPicPr>
          <p:nvPr/>
        </p:nvPicPr>
        <p:blipFill>
          <a:blip r:embed="rId6"/>
          <a:stretch>
            <a:fillRect/>
          </a:stretch>
        </p:blipFill>
        <p:spPr>
          <a:xfrm>
            <a:off x="1900912" y="4229100"/>
            <a:ext cx="6481085" cy="48608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par>
                          <p:cTn id="15" fill="hold">
                            <p:stCondLst>
                              <p:cond delay="500"/>
                            </p:stCondLst>
                            <p:childTnLst>
                              <p:par>
                                <p:cTn id="16" presetID="22" presetClass="entr" presetSubtype="1"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up)">
                                      <p:cBhvr>
                                        <p:cTn id="22" dur="500"/>
                                        <p:tgtEl>
                                          <p:spTgt spid="26"/>
                                        </p:tgtEl>
                                      </p:cBhvr>
                                    </p:animEffect>
                                  </p:childTnLst>
                                </p:cTn>
                              </p:par>
                              <p:par>
                                <p:cTn id="23" presetID="22" presetClass="entr" presetSubtype="1"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up)">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8FDAD2-DC2C-4713-A0AC-4A981956CD2F}"/>
              </a:ext>
            </a:extLst>
          </p:cNvPr>
          <p:cNvPicPr>
            <a:picLocks noChangeAspect="1"/>
          </p:cNvPicPr>
          <p:nvPr/>
        </p:nvPicPr>
        <p:blipFill>
          <a:blip r:embed="rId2"/>
          <a:stretch>
            <a:fillRect/>
          </a:stretch>
        </p:blipFill>
        <p:spPr>
          <a:xfrm>
            <a:off x="5761211" y="0"/>
            <a:ext cx="4634989" cy="5758590"/>
          </a:xfrm>
          <a:prstGeom prst="rect">
            <a:avLst/>
          </a:prstGeom>
        </p:spPr>
      </p:pic>
      <p:pic>
        <p:nvPicPr>
          <p:cNvPr id="11" name="Picture 10">
            <a:extLst>
              <a:ext uri="{FF2B5EF4-FFF2-40B4-BE49-F238E27FC236}">
                <a16:creationId xmlns:a16="http://schemas.microsoft.com/office/drawing/2014/main" id="{13BC2491-4103-467A-8FF2-275907A4BE9E}"/>
              </a:ext>
            </a:extLst>
          </p:cNvPr>
          <p:cNvPicPr>
            <a:picLocks noChangeAspect="1"/>
          </p:cNvPicPr>
          <p:nvPr/>
        </p:nvPicPr>
        <p:blipFill>
          <a:blip r:embed="rId3"/>
          <a:stretch>
            <a:fillRect/>
          </a:stretch>
        </p:blipFill>
        <p:spPr>
          <a:xfrm>
            <a:off x="10287000" y="0"/>
            <a:ext cx="6667500" cy="6667500"/>
          </a:xfrm>
          <a:prstGeom prst="rect">
            <a:avLst/>
          </a:prstGeom>
        </p:spPr>
      </p:pic>
      <p:pic>
        <p:nvPicPr>
          <p:cNvPr id="18" name="Picture 17">
            <a:extLst>
              <a:ext uri="{FF2B5EF4-FFF2-40B4-BE49-F238E27FC236}">
                <a16:creationId xmlns:a16="http://schemas.microsoft.com/office/drawing/2014/main" id="{A3F765EE-F687-486F-BC40-263DAA49FFA7}"/>
              </a:ext>
            </a:extLst>
          </p:cNvPr>
          <p:cNvPicPr>
            <a:picLocks noChangeAspect="1"/>
          </p:cNvPicPr>
          <p:nvPr/>
        </p:nvPicPr>
        <p:blipFill>
          <a:blip r:embed="rId4"/>
          <a:stretch>
            <a:fillRect/>
          </a:stretch>
        </p:blipFill>
        <p:spPr>
          <a:xfrm>
            <a:off x="8263805" y="6362700"/>
            <a:ext cx="10052952" cy="4079390"/>
          </a:xfrm>
          <a:prstGeom prst="rect">
            <a:avLst/>
          </a:prstGeom>
        </p:spPr>
      </p:pic>
      <p:pic>
        <p:nvPicPr>
          <p:cNvPr id="20" name="Picture 19">
            <a:extLst>
              <a:ext uri="{FF2B5EF4-FFF2-40B4-BE49-F238E27FC236}">
                <a16:creationId xmlns:a16="http://schemas.microsoft.com/office/drawing/2014/main" id="{9B4F0E6A-2127-4E09-8470-AF985700A3AE}"/>
              </a:ext>
            </a:extLst>
          </p:cNvPr>
          <p:cNvPicPr>
            <a:picLocks noChangeAspect="1"/>
          </p:cNvPicPr>
          <p:nvPr/>
        </p:nvPicPr>
        <p:blipFill>
          <a:blip r:embed="rId5"/>
          <a:stretch>
            <a:fillRect/>
          </a:stretch>
        </p:blipFill>
        <p:spPr>
          <a:xfrm>
            <a:off x="45721" y="6211588"/>
            <a:ext cx="8218084" cy="4038600"/>
          </a:xfrm>
          <a:prstGeom prst="rect">
            <a:avLst/>
          </a:prstGeom>
        </p:spPr>
      </p:pic>
      <p:pic>
        <p:nvPicPr>
          <p:cNvPr id="22" name="Picture 21">
            <a:extLst>
              <a:ext uri="{FF2B5EF4-FFF2-40B4-BE49-F238E27FC236}">
                <a16:creationId xmlns:a16="http://schemas.microsoft.com/office/drawing/2014/main" id="{929E1E18-EC1E-4F2B-8DD4-E98F7F079F9D}"/>
              </a:ext>
            </a:extLst>
          </p:cNvPr>
          <p:cNvPicPr>
            <a:picLocks noChangeAspect="1"/>
          </p:cNvPicPr>
          <p:nvPr/>
        </p:nvPicPr>
        <p:blipFill>
          <a:blip r:embed="rId6"/>
          <a:stretch>
            <a:fillRect/>
          </a:stretch>
        </p:blipFill>
        <p:spPr>
          <a:xfrm>
            <a:off x="30481" y="0"/>
            <a:ext cx="5730730" cy="5451540"/>
          </a:xfrm>
          <a:prstGeom prst="rect">
            <a:avLst/>
          </a:prstGeom>
        </p:spPr>
      </p:pic>
    </p:spTree>
    <p:extLst>
      <p:ext uri="{BB962C8B-B14F-4D97-AF65-F5344CB8AC3E}">
        <p14:creationId xmlns:p14="http://schemas.microsoft.com/office/powerpoint/2010/main" val="2773886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F4E5"/>
        </a:solidFill>
        <a:effectLst/>
      </p:bgPr>
    </p:bg>
    <p:spTree>
      <p:nvGrpSpPr>
        <p:cNvPr id="1" name=""/>
        <p:cNvGrpSpPr/>
        <p:nvPr/>
      </p:nvGrpSpPr>
      <p:grpSpPr>
        <a:xfrm>
          <a:off x="0" y="0"/>
          <a:ext cx="0" cy="0"/>
          <a:chOff x="0" y="0"/>
          <a:chExt cx="0" cy="0"/>
        </a:xfrm>
      </p:grpSpPr>
      <p:grpSp>
        <p:nvGrpSpPr>
          <p:cNvPr id="2" name="Group 2"/>
          <p:cNvGrpSpPr/>
          <p:nvPr/>
        </p:nvGrpSpPr>
        <p:grpSpPr>
          <a:xfrm>
            <a:off x="6180665" y="1104900"/>
            <a:ext cx="11192935" cy="6760102"/>
            <a:chOff x="0" y="0"/>
            <a:chExt cx="2947934" cy="1780438"/>
          </a:xfrm>
        </p:grpSpPr>
        <p:sp>
          <p:nvSpPr>
            <p:cNvPr id="3" name="Freeform 3"/>
            <p:cNvSpPr/>
            <p:nvPr/>
          </p:nvSpPr>
          <p:spPr>
            <a:xfrm>
              <a:off x="0" y="0"/>
              <a:ext cx="2947934" cy="1780438"/>
            </a:xfrm>
            <a:custGeom>
              <a:avLst/>
              <a:gdLst/>
              <a:ahLst/>
              <a:cxnLst/>
              <a:rect l="l" t="t" r="r" b="b"/>
              <a:pathLst>
                <a:path w="2947934" h="1780438">
                  <a:moveTo>
                    <a:pt x="35276" y="0"/>
                  </a:moveTo>
                  <a:lnTo>
                    <a:pt x="2912658" y="0"/>
                  </a:lnTo>
                  <a:cubicBezTo>
                    <a:pt x="2932140" y="0"/>
                    <a:pt x="2947934" y="15793"/>
                    <a:pt x="2947934" y="35276"/>
                  </a:cubicBezTo>
                  <a:lnTo>
                    <a:pt x="2947934" y="1745163"/>
                  </a:lnTo>
                  <a:cubicBezTo>
                    <a:pt x="2947934" y="1764645"/>
                    <a:pt x="2932140" y="1780438"/>
                    <a:pt x="2912658" y="1780438"/>
                  </a:cubicBezTo>
                  <a:lnTo>
                    <a:pt x="35276" y="1780438"/>
                  </a:lnTo>
                  <a:cubicBezTo>
                    <a:pt x="15793" y="1780438"/>
                    <a:pt x="0" y="1764645"/>
                    <a:pt x="0" y="1745163"/>
                  </a:cubicBezTo>
                  <a:lnTo>
                    <a:pt x="0" y="35276"/>
                  </a:lnTo>
                  <a:cubicBezTo>
                    <a:pt x="0" y="15793"/>
                    <a:pt x="15793" y="0"/>
                    <a:pt x="35276" y="0"/>
                  </a:cubicBezTo>
                  <a:close/>
                </a:path>
              </a:pathLst>
            </a:custGeom>
            <a:solidFill>
              <a:srgbClr val="5D5467"/>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1" y="-1004245"/>
            <a:ext cx="5018657" cy="11805595"/>
            <a:chOff x="0" y="0"/>
            <a:chExt cx="1558177" cy="3109293"/>
          </a:xfrm>
        </p:grpSpPr>
        <p:sp>
          <p:nvSpPr>
            <p:cNvPr id="7" name="Freeform 7"/>
            <p:cNvSpPr/>
            <p:nvPr/>
          </p:nvSpPr>
          <p:spPr>
            <a:xfrm>
              <a:off x="0" y="0"/>
              <a:ext cx="1558177" cy="3109293"/>
            </a:xfrm>
            <a:custGeom>
              <a:avLst/>
              <a:gdLst/>
              <a:ahLst/>
              <a:cxnLst/>
              <a:rect l="l" t="t" r="r" b="b"/>
              <a:pathLst>
                <a:path w="1558177" h="3109293">
                  <a:moveTo>
                    <a:pt x="0" y="0"/>
                  </a:moveTo>
                  <a:lnTo>
                    <a:pt x="1558177" y="0"/>
                  </a:lnTo>
                  <a:lnTo>
                    <a:pt x="1558177" y="3109293"/>
                  </a:lnTo>
                  <a:lnTo>
                    <a:pt x="0" y="3109293"/>
                  </a:lnTo>
                  <a:close/>
                </a:path>
              </a:pathLst>
            </a:custGeom>
            <a:solidFill>
              <a:srgbClr val="F9DA88"/>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5"/>
          <p:cNvGrpSpPr/>
          <p:nvPr/>
        </p:nvGrpSpPr>
        <p:grpSpPr>
          <a:xfrm>
            <a:off x="4953000" y="-851845"/>
            <a:ext cx="254642" cy="11805595"/>
            <a:chOff x="0" y="0"/>
            <a:chExt cx="67066" cy="3109293"/>
          </a:xfrm>
        </p:grpSpPr>
        <p:sp>
          <p:nvSpPr>
            <p:cNvPr id="16" name="Freeform 16"/>
            <p:cNvSpPr/>
            <p:nvPr/>
          </p:nvSpPr>
          <p:spPr>
            <a:xfrm>
              <a:off x="0" y="0"/>
              <a:ext cx="67066" cy="3109293"/>
            </a:xfrm>
            <a:custGeom>
              <a:avLst/>
              <a:gdLst/>
              <a:ahLst/>
              <a:cxnLst/>
              <a:rect l="l" t="t" r="r" b="b"/>
              <a:pathLst>
                <a:path w="67066" h="3109293">
                  <a:moveTo>
                    <a:pt x="0" y="0"/>
                  </a:moveTo>
                  <a:lnTo>
                    <a:pt x="67066" y="0"/>
                  </a:lnTo>
                  <a:lnTo>
                    <a:pt x="67066" y="3109293"/>
                  </a:lnTo>
                  <a:lnTo>
                    <a:pt x="0" y="3109293"/>
                  </a:lnTo>
                  <a:close/>
                </a:path>
              </a:pathLst>
            </a:custGeom>
            <a:solidFill>
              <a:srgbClr val="CB987A"/>
            </a:solidFill>
          </p:spPr>
        </p:sp>
        <p:sp>
          <p:nvSpPr>
            <p:cNvPr id="17" name="TextBox 1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4" name="Rectangle 23"/>
          <p:cNvSpPr/>
          <p:nvPr/>
        </p:nvSpPr>
        <p:spPr>
          <a:xfrm>
            <a:off x="-2149395" y="839994"/>
            <a:ext cx="9144000" cy="3340979"/>
          </a:xfrm>
          <a:prstGeom prst="rect">
            <a:avLst/>
          </a:prstGeom>
        </p:spPr>
        <p:txBody>
          <a:bodyPr>
            <a:spAutoFit/>
          </a:bodyPr>
          <a:lstStyle/>
          <a:p>
            <a:pPr lvl="0" algn="ctr">
              <a:lnSpc>
                <a:spcPct val="150000"/>
              </a:lnSpc>
            </a:pPr>
            <a:r>
              <a:rPr lang="en-US" sz="7500" b="1" spc="341" dirty="0">
                <a:solidFill>
                  <a:schemeClr val="tx2"/>
                </a:solidFill>
                <a:latin typeface="Arial" panose="020B0604020202020204" pitchFamily="34" charset="0"/>
                <a:cs typeface="Arial" panose="020B0604020202020204" pitchFamily="34" charset="0"/>
              </a:rPr>
              <a:t>KHÁI </a:t>
            </a:r>
          </a:p>
          <a:p>
            <a:pPr lvl="0" algn="ctr">
              <a:lnSpc>
                <a:spcPct val="150000"/>
              </a:lnSpc>
            </a:pPr>
            <a:r>
              <a:rPr lang="en-US" sz="7500" b="1" spc="341" dirty="0">
                <a:solidFill>
                  <a:schemeClr val="tx2"/>
                </a:solidFill>
                <a:latin typeface="Arial" panose="020B0604020202020204" pitchFamily="34" charset="0"/>
                <a:cs typeface="Arial" panose="020B0604020202020204" pitchFamily="34" charset="0"/>
              </a:rPr>
              <a:t>NIỆM</a:t>
            </a:r>
          </a:p>
        </p:txBody>
      </p:sp>
      <mc:AlternateContent xmlns:mc="http://schemas.openxmlformats.org/markup-compatibility/2006" xmlns:a14="http://schemas.microsoft.com/office/drawing/2010/main">
        <mc:Choice Requires="a14">
          <p:sp>
            <p:nvSpPr>
              <p:cNvPr id="25" name="Rectangle 24"/>
              <p:cNvSpPr/>
              <p:nvPr/>
            </p:nvSpPr>
            <p:spPr>
              <a:xfrm>
                <a:off x="6613358" y="2801183"/>
                <a:ext cx="10287000" cy="3084178"/>
              </a:xfrm>
              <a:prstGeom prst="rect">
                <a:avLst/>
              </a:prstGeom>
            </p:spPr>
            <p:txBody>
              <a:bodyPr wrap="square">
                <a:spAutoFit/>
              </a:bodyPr>
              <a:lstStyle/>
              <a:p>
                <a:pPr algn="just">
                  <a:lnSpc>
                    <a:spcPct val="150000"/>
                  </a:lnSpc>
                  <a:spcAft>
                    <a:spcPts val="800"/>
                  </a:spcAft>
                </a:pPr>
                <a:r>
                  <a:rPr lang="en-US" sz="4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Hai </a:t>
                </a:r>
                <a:r>
                  <a:rPr lang="en-US" sz="45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4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phẳng</a:t>
                </a:r>
                <a:r>
                  <a:rPr lang="en-US" sz="4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500" i="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4500" i="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α</m:t>
                    </m:r>
                    <m:r>
                      <a:rPr lang="en-US" sz="4500" i="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4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500" i="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4500" i="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β</m:t>
                    </m:r>
                    <m:r>
                      <a:rPr lang="en-US" sz="4500" i="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4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4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song </a:t>
                </a:r>
                <a:r>
                  <a:rPr lang="en-US" sz="45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song</a:t>
                </a:r>
                <a:r>
                  <a:rPr lang="en-US" sz="45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4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4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4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4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4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4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4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kí</a:t>
                </a:r>
                <a:r>
                  <a:rPr lang="en-US" sz="4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4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500" i="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4500" i="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α</m:t>
                    </m:r>
                    <m:r>
                      <a:rPr lang="en-US" sz="4500" i="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4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r>
                      <a:rPr lang="en-US" sz="4500" i="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4500" i="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β</m:t>
                    </m:r>
                    <m:r>
                      <a:rPr lang="en-US" sz="4500" i="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4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hay </a:t>
                </a:r>
                <a14:m>
                  <m:oMath xmlns:m="http://schemas.openxmlformats.org/officeDocument/2006/math">
                    <m:r>
                      <a:rPr lang="en-US" sz="4500" i="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4500" i="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β</m:t>
                    </m:r>
                    <m:r>
                      <a:rPr lang="en-US" sz="4500" i="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4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r>
                      <a:rPr lang="en-US" sz="4500" i="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4500" i="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α</m:t>
                    </m:r>
                    <m:r>
                      <a:rPr lang="en-US" sz="4500" i="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4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25" name="Rectangle 24"/>
              <p:cNvSpPr>
                <a:spLocks noRot="1" noChangeAspect="1" noMove="1" noResize="1" noEditPoints="1" noAdjustHandles="1" noChangeArrowheads="1" noChangeShapeType="1" noTextEdit="1"/>
              </p:cNvSpPr>
              <p:nvPr/>
            </p:nvSpPr>
            <p:spPr>
              <a:xfrm>
                <a:off x="6613358" y="2801183"/>
                <a:ext cx="10287000" cy="3084178"/>
              </a:xfrm>
              <a:prstGeom prst="rect">
                <a:avLst/>
              </a:prstGeom>
              <a:blipFill>
                <a:blip r:embed="rId2"/>
                <a:stretch>
                  <a:fillRect l="-2490" r="-2490" b="-8911"/>
                </a:stretch>
              </a:blipFill>
            </p:spPr>
            <p:txBody>
              <a:bodyPr/>
              <a:lstStyle/>
              <a:p>
                <a:r>
                  <a:rPr lang="en-US">
                    <a:noFill/>
                  </a:rPr>
                  <a:t> </a:t>
                </a:r>
              </a:p>
            </p:txBody>
          </p:sp>
        </mc:Fallback>
      </mc:AlternateContent>
      <p:grpSp>
        <p:nvGrpSpPr>
          <p:cNvPr id="26" name="Group 9"/>
          <p:cNvGrpSpPr/>
          <p:nvPr/>
        </p:nvGrpSpPr>
        <p:grpSpPr>
          <a:xfrm>
            <a:off x="8711062" y="452840"/>
            <a:ext cx="764428" cy="1751335"/>
            <a:chOff x="0" y="0"/>
            <a:chExt cx="201331" cy="461257"/>
          </a:xfrm>
        </p:grpSpPr>
        <p:sp>
          <p:nvSpPr>
            <p:cNvPr id="27" name="Freeform 10"/>
            <p:cNvSpPr/>
            <p:nvPr/>
          </p:nvSpPr>
          <p:spPr>
            <a:xfrm>
              <a:off x="0" y="0"/>
              <a:ext cx="201331" cy="461257"/>
            </a:xfrm>
            <a:custGeom>
              <a:avLst/>
              <a:gdLst/>
              <a:ahLst/>
              <a:cxnLst/>
              <a:rect l="l" t="t" r="r" b="b"/>
              <a:pathLst>
                <a:path w="201331" h="461257">
                  <a:moveTo>
                    <a:pt x="0" y="0"/>
                  </a:moveTo>
                  <a:lnTo>
                    <a:pt x="201331" y="0"/>
                  </a:lnTo>
                  <a:lnTo>
                    <a:pt x="201331" y="461257"/>
                  </a:lnTo>
                  <a:lnTo>
                    <a:pt x="0" y="461257"/>
                  </a:lnTo>
                  <a:close/>
                </a:path>
              </a:pathLst>
            </a:custGeom>
            <a:solidFill>
              <a:srgbClr val="DF795B"/>
            </a:solidFill>
          </p:spPr>
        </p:sp>
        <p:sp>
          <p:nvSpPr>
            <p:cNvPr id="28"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9" name="Group 20"/>
          <p:cNvGrpSpPr/>
          <p:nvPr/>
        </p:nvGrpSpPr>
        <p:grpSpPr>
          <a:xfrm>
            <a:off x="13820951" y="496565"/>
            <a:ext cx="764428" cy="1751335"/>
            <a:chOff x="0" y="0"/>
            <a:chExt cx="201331" cy="461257"/>
          </a:xfrm>
        </p:grpSpPr>
        <p:sp>
          <p:nvSpPr>
            <p:cNvPr id="30" name="Freeform 21"/>
            <p:cNvSpPr/>
            <p:nvPr/>
          </p:nvSpPr>
          <p:spPr>
            <a:xfrm>
              <a:off x="0" y="0"/>
              <a:ext cx="201331" cy="461257"/>
            </a:xfrm>
            <a:custGeom>
              <a:avLst/>
              <a:gdLst/>
              <a:ahLst/>
              <a:cxnLst/>
              <a:rect l="l" t="t" r="r" b="b"/>
              <a:pathLst>
                <a:path w="201331" h="461257">
                  <a:moveTo>
                    <a:pt x="0" y="0"/>
                  </a:moveTo>
                  <a:lnTo>
                    <a:pt x="201331" y="0"/>
                  </a:lnTo>
                  <a:lnTo>
                    <a:pt x="201331" y="461257"/>
                  </a:lnTo>
                  <a:lnTo>
                    <a:pt x="0" y="461257"/>
                  </a:lnTo>
                  <a:close/>
                </a:path>
              </a:pathLst>
            </a:custGeom>
            <a:solidFill>
              <a:srgbClr val="DF795B"/>
            </a:solidFill>
          </p:spPr>
        </p:sp>
        <p:sp>
          <p:nvSpPr>
            <p:cNvPr id="31" name="TextBox 22"/>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32" name="Picture 31"/>
          <p:cNvPicPr>
            <a:picLocks noChangeAspect="1"/>
          </p:cNvPicPr>
          <p:nvPr/>
        </p:nvPicPr>
        <p:blipFill>
          <a:blip r:embed="rId3"/>
          <a:stretch>
            <a:fillRect/>
          </a:stretch>
        </p:blipFill>
        <p:spPr>
          <a:xfrm>
            <a:off x="762000" y="6775573"/>
            <a:ext cx="3200400" cy="2178858"/>
          </a:xfrm>
          <a:prstGeom prst="rect">
            <a:avLst/>
          </a:prstGeom>
        </p:spPr>
      </p:pic>
      <p:pic>
        <p:nvPicPr>
          <p:cNvPr id="21" name="Picture 20"/>
          <p:cNvPicPr>
            <a:picLocks noChangeAspect="1"/>
          </p:cNvPicPr>
          <p:nvPr/>
        </p:nvPicPr>
        <p:blipFill>
          <a:blip r:embed="rId4"/>
          <a:stretch>
            <a:fillRect/>
          </a:stretch>
        </p:blipFill>
        <p:spPr>
          <a:xfrm>
            <a:off x="10591800" y="8332647"/>
            <a:ext cx="2777504" cy="1729534"/>
          </a:xfrm>
          <a:prstGeom prst="rect">
            <a:avLst/>
          </a:prstGeom>
        </p:spPr>
      </p:pic>
    </p:spTree>
    <p:extLst>
      <p:ext uri="{BB962C8B-B14F-4D97-AF65-F5344CB8AC3E}">
        <p14:creationId xmlns:p14="http://schemas.microsoft.com/office/powerpoint/2010/main" val="2898970567"/>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anim calcmode="lin" valueType="num">
                                      <p:cBhvr>
                                        <p:cTn id="18" dur="500" fill="hold"/>
                                        <p:tgtEl>
                                          <p:spTgt spid="26"/>
                                        </p:tgtEl>
                                        <p:attrNameLst>
                                          <p:attrName>ppt_x</p:attrName>
                                        </p:attrNameLst>
                                      </p:cBhvr>
                                      <p:tavLst>
                                        <p:tav tm="0">
                                          <p:val>
                                            <p:strVal val="#ppt_x"/>
                                          </p:val>
                                        </p:tav>
                                        <p:tav tm="100000">
                                          <p:val>
                                            <p:strVal val="#ppt_x"/>
                                          </p:val>
                                        </p:tav>
                                      </p:tavLst>
                                    </p:anim>
                                    <p:anim calcmode="lin" valueType="num">
                                      <p:cBhvr>
                                        <p:cTn id="19" dur="50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anim calcmode="lin" valueType="num">
                                      <p:cBhvr>
                                        <p:cTn id="23" dur="500" fill="hold"/>
                                        <p:tgtEl>
                                          <p:spTgt spid="29"/>
                                        </p:tgtEl>
                                        <p:attrNameLst>
                                          <p:attrName>ppt_x</p:attrName>
                                        </p:attrNameLst>
                                      </p:cBhvr>
                                      <p:tavLst>
                                        <p:tav tm="0">
                                          <p:val>
                                            <p:strVal val="#ppt_x"/>
                                          </p:val>
                                        </p:tav>
                                        <p:tav tm="100000">
                                          <p:val>
                                            <p:strVal val="#ppt_x"/>
                                          </p:val>
                                        </p:tav>
                                      </p:tavLst>
                                    </p:anim>
                                    <p:anim calcmode="lin" valueType="num">
                                      <p:cBhvr>
                                        <p:cTn id="24" dur="500" fill="hold"/>
                                        <p:tgtEl>
                                          <p:spTgt spid="2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strVal val="#ppt_x"/>
                                          </p:val>
                                        </p:tav>
                                        <p:tav tm="100000">
                                          <p:val>
                                            <p:strVal val="#ppt_x"/>
                                          </p:val>
                                        </p:tav>
                                      </p:tavLst>
                                    </p:anim>
                                    <p:anim calcmode="lin" valueType="num">
                                      <p:cBhvr>
                                        <p:cTn id="2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2579</TotalTime>
  <Words>1143</Words>
  <Application>Microsoft Office PowerPoint</Application>
  <PresentationFormat>Custom</PresentationFormat>
  <Paragraphs>82</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.VnRevueH</vt:lpstr>
      <vt:lpstr>iCiel Blooming Elegant Sans</vt:lpstr>
      <vt:lpstr>Cambria Math</vt:lpstr>
      <vt:lpstr>Times New Roman</vt:lpstr>
      <vt:lpstr>Calibri</vt:lpstr>
      <vt:lpstr>iCiel Novecento sans ExtBd</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Purple Blue Yellow Illustrative Solid Figures Math Presentation</dc:title>
  <dc:creator>Hà Ngân</dc:creator>
  <cp:lastModifiedBy>Hao Cao Minh</cp:lastModifiedBy>
  <cp:revision>121</cp:revision>
  <dcterms:created xsi:type="dcterms:W3CDTF">2006-08-16T00:00:00Z</dcterms:created>
  <dcterms:modified xsi:type="dcterms:W3CDTF">2023-11-13T01:44:18Z</dcterms:modified>
  <dc:identifier>DAFnqffvuFE</dc:identifier>
</cp:coreProperties>
</file>