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29"/>
  </p:notesMasterIdLst>
  <p:sldIdLst>
    <p:sldId id="257" r:id="rId2"/>
    <p:sldId id="258" r:id="rId3"/>
    <p:sldId id="296" r:id="rId4"/>
    <p:sldId id="260" r:id="rId5"/>
    <p:sldId id="297" r:id="rId6"/>
    <p:sldId id="322" r:id="rId7"/>
    <p:sldId id="301" r:id="rId8"/>
    <p:sldId id="324" r:id="rId9"/>
    <p:sldId id="321" r:id="rId10"/>
    <p:sldId id="270" r:id="rId11"/>
    <p:sldId id="325" r:id="rId12"/>
    <p:sldId id="326" r:id="rId13"/>
    <p:sldId id="323" r:id="rId14"/>
    <p:sldId id="280" r:id="rId15"/>
    <p:sldId id="311" r:id="rId16"/>
    <p:sldId id="327" r:id="rId17"/>
    <p:sldId id="313" r:id="rId18"/>
    <p:sldId id="312" r:id="rId19"/>
    <p:sldId id="315" r:id="rId20"/>
    <p:sldId id="308" r:id="rId21"/>
    <p:sldId id="318" r:id="rId22"/>
    <p:sldId id="319" r:id="rId23"/>
    <p:sldId id="287" r:id="rId24"/>
    <p:sldId id="293" r:id="rId25"/>
    <p:sldId id="304" r:id="rId26"/>
    <p:sldId id="310" r:id="rId27"/>
    <p:sldId id="32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64" d="100"/>
          <a:sy n="64" d="100"/>
        </p:scale>
        <p:origin x="-108"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0B3348-B781-4483-B6C4-74F46699E3B3}" type="datetimeFigureOut">
              <a:rPr lang="en-US" smtClean="0"/>
              <a:t>4/20/2024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BB7BA-AC67-4708-BF8D-8849DE4AEA98}" type="slidenum">
              <a:rPr lang="en-US" smtClean="0"/>
              <a:t>‹#›</a:t>
            </a:fld>
            <a:endParaRPr lang="en-US"/>
          </a:p>
        </p:txBody>
      </p:sp>
    </p:spTree>
    <p:extLst>
      <p:ext uri="{BB962C8B-B14F-4D97-AF65-F5344CB8AC3E}">
        <p14:creationId xmlns:p14="http://schemas.microsoft.com/office/powerpoint/2010/main" val="2190774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25D2F9-6D79-4D4D-94C4-1778FCAE6D89}"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298230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25D2F9-6D79-4D4D-94C4-1778FCAE6D89}"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248185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25D2F9-6D79-4D4D-94C4-1778FCAE6D89}"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A4F8C-0175-4C7D-8486-4FC1A51B174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77642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25D2F9-6D79-4D4D-94C4-1778FCAE6D89}"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373001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25D2F9-6D79-4D4D-94C4-1778FCAE6D89}"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A4F8C-0175-4C7D-8486-4FC1A51B174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8761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25D2F9-6D79-4D4D-94C4-1778FCAE6D89}"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3098257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25D2F9-6D79-4D4D-94C4-1778FCAE6D89}"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3199476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25D2F9-6D79-4D4D-94C4-1778FCAE6D89}"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177217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25D2F9-6D79-4D4D-94C4-1778FCAE6D89}"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211344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25D2F9-6D79-4D4D-94C4-1778FCAE6D89}"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153849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25D2F9-6D79-4D4D-94C4-1778FCAE6D89}"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2923449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25D2F9-6D79-4D4D-94C4-1778FCAE6D89}" type="datetimeFigureOut">
              <a:rPr lang="en-US" smtClean="0"/>
              <a:t>4/20/2024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2653598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25D2F9-6D79-4D4D-94C4-1778FCAE6D89}" type="datetimeFigureOut">
              <a:rPr lang="en-US" smtClean="0"/>
              <a:t>4/20/2024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2303122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5D2F9-6D79-4D4D-94C4-1778FCAE6D89}" type="datetimeFigureOut">
              <a:rPr lang="en-US" smtClean="0"/>
              <a:t>4/20/2024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347008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25D2F9-6D79-4D4D-94C4-1778FCAE6D89}"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A4F8C-0175-4C7D-8486-4FC1A51B1748}" type="slidenum">
              <a:rPr lang="en-US" smtClean="0"/>
              <a:t>‹#›</a:t>
            </a:fld>
            <a:endParaRPr lang="en-US"/>
          </a:p>
        </p:txBody>
      </p:sp>
    </p:spTree>
    <p:extLst>
      <p:ext uri="{BB962C8B-B14F-4D97-AF65-F5344CB8AC3E}">
        <p14:creationId xmlns:p14="http://schemas.microsoft.com/office/powerpoint/2010/main" val="6582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A4F8C-0175-4C7D-8486-4FC1A51B1748}" type="slidenum">
              <a:rPr lang="en-US" smtClean="0"/>
              <a:t>‹#›</a:t>
            </a:fld>
            <a:endParaRPr lang="en-US"/>
          </a:p>
        </p:txBody>
      </p:sp>
      <p:sp>
        <p:nvSpPr>
          <p:cNvPr id="5" name="Date Placeholder 4"/>
          <p:cNvSpPr>
            <a:spLocks noGrp="1"/>
          </p:cNvSpPr>
          <p:nvPr>
            <p:ph type="dt" sz="half" idx="10"/>
          </p:nvPr>
        </p:nvSpPr>
        <p:spPr/>
        <p:txBody>
          <a:bodyPr/>
          <a:lstStyle/>
          <a:p>
            <a:fld id="{7525D2F9-6D79-4D4D-94C4-1778FCAE6D89}" type="datetimeFigureOut">
              <a:rPr lang="en-US" smtClean="0"/>
              <a:t>4/20/2024</a:t>
            </a:fld>
            <a:endParaRPr lang="en-US"/>
          </a:p>
        </p:txBody>
      </p:sp>
    </p:spTree>
    <p:extLst>
      <p:ext uri="{BB962C8B-B14F-4D97-AF65-F5344CB8AC3E}">
        <p14:creationId xmlns:p14="http://schemas.microsoft.com/office/powerpoint/2010/main" val="196656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25D2F9-6D79-4D4D-94C4-1778FCAE6D89}" type="datetimeFigureOut">
              <a:rPr lang="en-US" smtClean="0"/>
              <a:t>4/20/2024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35A4F8C-0175-4C7D-8486-4FC1A51B1748}" type="slidenum">
              <a:rPr lang="en-US" smtClean="0"/>
              <a:t>‹#›</a:t>
            </a:fld>
            <a:endParaRPr lang="en-US"/>
          </a:p>
        </p:txBody>
      </p:sp>
    </p:spTree>
    <p:extLst>
      <p:ext uri="{BB962C8B-B14F-4D97-AF65-F5344CB8AC3E}">
        <p14:creationId xmlns:p14="http://schemas.microsoft.com/office/powerpoint/2010/main" val="74143267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5.mp3"/><Relationship Id="rId7" Type="http://schemas.openxmlformats.org/officeDocument/2006/relationships/image" Target="../media/image1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slide" Target="slide15.xml"/><Relationship Id="rId4" Type="http://schemas.openxmlformats.org/officeDocument/2006/relationships/audio" Target="../media/media5.mp3"/><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446" y="681507"/>
            <a:ext cx="9161780" cy="3429000"/>
          </a:xfrm>
        </p:spPr>
        <p:txBody>
          <a:bodyPr>
            <a:normAutofit/>
          </a:bodyPr>
          <a:lstStyle/>
          <a:p>
            <a:pPr algn="ctr">
              <a:spcAft>
                <a:spcPts val="600"/>
              </a:spcAft>
            </a:pPr>
            <a:r>
              <a:rPr lang="en-US" sz="40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NHIỆT LIỆT CHÀO MỪNG </a:t>
            </a:r>
            <a:br>
              <a:rPr lang="en-US" sz="40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br>
            <a:r>
              <a:rPr lang="en-US" sz="40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QUÝ THẦY CÔ VÀ CÁC EM HỌC SINH</a:t>
            </a:r>
            <a:endParaRPr lang="en-US" sz="4000" dirty="0">
              <a:solidFill>
                <a:srgbClr val="FF0000"/>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1026" name="Picture 2" descr="C:\Users\Vinh\Desktop\3db4798d0efc5c2e4053e5275f52408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98" y="5794562"/>
            <a:ext cx="46863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inh\Desktop\3db4798d0efc5c2e4053e5275f52408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521" y="5794562"/>
            <a:ext cx="4686300" cy="857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p:cNvSpPr txBox="1"/>
          <p:nvPr/>
        </p:nvSpPr>
        <p:spPr>
          <a:xfrm>
            <a:off x="1789974" y="4078065"/>
            <a:ext cx="8023538" cy="1015663"/>
          </a:xfrm>
          <a:prstGeom prst="rect">
            <a:avLst/>
          </a:prstGeom>
          <a:noFill/>
          <a:ln w="9525">
            <a:noFill/>
          </a:ln>
        </p:spPr>
        <p:txBody>
          <a:bodyPr wrap="square">
            <a:spAutoFit/>
          </a:bodyPr>
          <a:lstStyle>
            <a:lvl1pPr marL="228600" indent="-228600" algn="l" rtl="0" fontAlgn="base">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mn-ea"/>
                <a:cs typeface="+mn-cs"/>
              </a:defRPr>
            </a:lvl1pPr>
            <a:lvl2pPr marL="685800" indent="-228600" algn="l" rtl="0" fontAlgn="base">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mn-ea"/>
                <a:cs typeface="+mn-cs"/>
              </a:defRPr>
            </a:lvl2pPr>
            <a:lvl3pPr marL="1143000" indent="-228600" algn="l" rtl="0" fontAlgn="base">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mn-ea"/>
                <a:cs typeface="+mn-cs"/>
              </a:defRPr>
            </a:lvl3pPr>
            <a:lvl4pPr marL="1600200" indent="-228600" algn="l" rtl="0" fontAlgn="base">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4pPr>
            <a:lvl5pPr marL="2057400" indent="-228600" algn="l" rtl="0" fontAlgn="base">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5pPr>
          </a:lstStyle>
          <a:p>
            <a:pPr marL="0" indent="0">
              <a:lnSpc>
                <a:spcPct val="100000"/>
              </a:lnSpc>
              <a:spcBef>
                <a:spcPct val="0"/>
              </a:spcBef>
              <a:buClrTx/>
              <a:buNone/>
              <a:defRPr/>
            </a:pPr>
            <a:r>
              <a:rPr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Họ và tên GV: </a:t>
            </a:r>
            <a:r>
              <a:rPr lang="en-US"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thị</a:t>
            </a:r>
            <a:r>
              <a:rPr lang="en-US"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khánh</a:t>
            </a:r>
            <a:r>
              <a:rPr lang="en-US"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hiệp</a:t>
            </a:r>
            <a:endParaRPr lang="en-US"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indent="0">
              <a:lnSpc>
                <a:spcPct val="100000"/>
              </a:lnSpc>
              <a:spcBef>
                <a:spcPct val="0"/>
              </a:spcBef>
              <a:buClrTx/>
              <a:buNone/>
              <a:defRPr/>
            </a:pPr>
            <a:r>
              <a:rPr lang="en-US"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LỚP</a:t>
            </a:r>
            <a:r>
              <a:rPr lang="en-US"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11a</a:t>
            </a:r>
            <a:endParaRPr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indent="0">
              <a:lnSpc>
                <a:spcPct val="100000"/>
              </a:lnSpc>
              <a:spcBef>
                <a:spcPct val="0"/>
              </a:spcBef>
              <a:buClrTx/>
              <a:buNone/>
              <a:defRPr/>
            </a:pPr>
            <a:r>
              <a:rPr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Đơn vị: </a:t>
            </a:r>
            <a:r>
              <a:rPr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trường</a:t>
            </a:r>
            <a:r>
              <a:rPr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THPT</a:t>
            </a:r>
            <a:r>
              <a:rPr lang="en-US"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quang</a:t>
            </a:r>
            <a:r>
              <a:rPr lang="en-US"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trung</a:t>
            </a:r>
            <a:endParaRPr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49343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16" y="-133705"/>
            <a:ext cx="11848563" cy="553792"/>
          </a:xfrm>
        </p:spPr>
        <p:txBody>
          <a:bodyPr>
            <a:noAutofit/>
          </a:bodyPr>
          <a:lstStyle/>
          <a:p>
            <a:pPr marL="0" indent="0" algn="ctr">
              <a:buNone/>
            </a:pPr>
            <a:r>
              <a:rPr lang="en-US" sz="2800" b="1" dirty="0" err="1" smtClean="0">
                <a:solidFill>
                  <a:srgbClr val="FF0000"/>
                </a:solidFill>
                <a:latin typeface="Times New Roman" panose="02020603050405020304" pitchFamily="18" charset="0"/>
                <a:cs typeface="Times New Roman" panose="02020603050405020304" pitchFamily="18" charset="0"/>
              </a:rPr>
              <a:t>Mời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cùng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đoạn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diễn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xuất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lớp</a:t>
            </a:r>
            <a:r>
              <a:rPr lang="en-US" sz="2800" b="1" dirty="0" smtClean="0">
                <a:solidFill>
                  <a:srgbClr val="FF0000"/>
                </a:solidFill>
                <a:latin typeface="Times New Roman" panose="02020603050405020304" pitchFamily="18" charset="0"/>
                <a:cs typeface="Times New Roman" panose="02020603050405020304" pitchFamily="18" charset="0"/>
              </a:rPr>
              <a:t> ta </a:t>
            </a:r>
            <a:r>
              <a:rPr lang="en-US" sz="2800" b="1" dirty="0" err="1" smtClean="0">
                <a:solidFill>
                  <a:srgbClr val="FF0000"/>
                </a:solidFill>
                <a:latin typeface="Times New Roman" panose="02020603050405020304" pitchFamily="18" charset="0"/>
                <a:cs typeface="Times New Roman" panose="02020603050405020304" pitchFamily="18" charset="0"/>
              </a:rPr>
              <a:t>thông</a:t>
            </a:r>
            <a:r>
              <a:rPr lang="en-US" sz="2800" b="1" dirty="0" smtClean="0">
                <a:solidFill>
                  <a:srgbClr val="FF0000"/>
                </a:solidFill>
                <a:latin typeface="Times New Roman" panose="02020603050405020304" pitchFamily="18" charset="0"/>
                <a:cs typeface="Times New Roman" panose="02020603050405020304" pitchFamily="18" charset="0"/>
              </a:rPr>
              <a:t> qua video </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 name="video 11a8-hội giả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316" y="729180"/>
            <a:ext cx="11904684" cy="4628431"/>
          </a:xfrm>
          <a:prstGeom prst="rect">
            <a:avLst/>
          </a:prstGeom>
        </p:spPr>
      </p:pic>
      <p:sp>
        <p:nvSpPr>
          <p:cNvPr id="5" name="Content Placeholder 2"/>
          <p:cNvSpPr txBox="1">
            <a:spLocks/>
          </p:cNvSpPr>
          <p:nvPr/>
        </p:nvSpPr>
        <p:spPr>
          <a:xfrm>
            <a:off x="504110" y="5801309"/>
            <a:ext cx="11848563" cy="55379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video </a:t>
            </a:r>
            <a:r>
              <a:rPr lang="en-US" sz="2800" b="1" dirty="0" err="1" smtClean="0">
                <a:solidFill>
                  <a:srgbClr val="FF0000"/>
                </a:solidFill>
                <a:latin typeface="Times New Roman" panose="02020603050405020304" pitchFamily="18" charset="0"/>
                <a:cs typeface="Times New Roman" panose="02020603050405020304" pitchFamily="18" charset="0"/>
              </a:rPr>
              <a:t>trên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đang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thực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quyền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973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9" y="683999"/>
            <a:ext cx="11191740" cy="925859"/>
          </a:xfrm>
        </p:spPr>
        <p:txBody>
          <a:bodyPr>
            <a:no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Người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người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những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quyền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a:t>
            </a:r>
            <a:br>
              <a:rPr lang="en-US" sz="2800" b="1" dirty="0" smtClean="0">
                <a:solidFill>
                  <a:srgbClr val="FF0000"/>
                </a:solidFill>
                <a:latin typeface="Times New Roman" panose="02020603050405020304" pitchFamily="18" charset="0"/>
                <a:cs typeface="Times New Roman" panose="02020603050405020304" pitchFamily="18" charset="0"/>
              </a:rPr>
            </a:br>
            <a:r>
              <a:rPr lang="en-US" sz="2800" b="1" dirty="0" err="1" smtClean="0">
                <a:solidFill>
                  <a:srgbClr val="FF0000"/>
                </a:solidFill>
                <a:latin typeface="Times New Roman" panose="02020603050405020304" pitchFamily="18" charset="0"/>
                <a:cs typeface="Times New Roman" panose="02020603050405020304" pitchFamily="18" charset="0"/>
              </a:rPr>
              <a:t>Được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định</a:t>
            </a:r>
            <a:r>
              <a:rPr lang="en-US" sz="2800" b="1" dirty="0" smtClean="0">
                <a:solidFill>
                  <a:srgbClr val="FF0000"/>
                </a:solidFill>
                <a:latin typeface="Times New Roman" panose="02020603050405020304" pitchFamily="18" charset="0"/>
                <a:cs typeface="Times New Roman" panose="02020603050405020304" pitchFamily="18" charset="0"/>
              </a:rPr>
              <a:t> ở </a:t>
            </a:r>
            <a:r>
              <a:rPr lang="en-US" sz="2800" b="1" dirty="0" err="1" smtClean="0">
                <a:solidFill>
                  <a:srgbClr val="FF0000"/>
                </a:solidFill>
                <a:latin typeface="Times New Roman" panose="02020603050405020304" pitchFamily="18" charset="0"/>
                <a:cs typeface="Times New Roman" panose="02020603050405020304" pitchFamily="18" charset="0"/>
              </a:rPr>
              <a:t>đâu</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2984083" y="1712890"/>
            <a:ext cx="5756856" cy="5019989"/>
          </a:xfrm>
          <a:prstGeom prst="rect">
            <a:avLst/>
          </a:prstGeom>
        </p:spPr>
      </p:pic>
      <p:pic>
        <p:nvPicPr>
          <p:cNvPr id="6" name="Picture 5" descr="pinocchio6"/>
          <p:cNvPicPr>
            <a:picLocks noChangeAspect="1" noChangeArrowheads="1" noCrop="1"/>
          </p:cNvPicPr>
          <p:nvPr/>
        </p:nvPicPr>
        <p:blipFill>
          <a:blip r:embed="rId3"/>
          <a:srcRect/>
          <a:stretch>
            <a:fillRect/>
          </a:stretch>
        </p:blipFill>
        <p:spPr bwMode="auto">
          <a:xfrm>
            <a:off x="10626284" y="2727595"/>
            <a:ext cx="1057096" cy="2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85612" y="99225"/>
            <a:ext cx="9620518" cy="584775"/>
          </a:xfrm>
          <a:prstGeom prst="rect">
            <a:avLst/>
          </a:prstGeom>
        </p:spPr>
        <p:txBody>
          <a:bodyPr wrap="square">
            <a:spAutoFit/>
          </a:bodyPr>
          <a:lstStyle/>
          <a:p>
            <a:r>
              <a:rPr lang="en-US" sz="3200" b="1" u="sng" dirty="0" smtClean="0">
                <a:latin typeface="Times New Roman" panose="02020603050405020304" pitchFamily="18" charset="0"/>
                <a:cs typeface="Times New Roman" panose="02020603050405020304" pitchFamily="18" charset="0"/>
              </a:rPr>
              <a:t>ND2</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Quyền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tố</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dân</a:t>
            </a:r>
            <a:r>
              <a:rPr lang="en-US" sz="3200" b="1" dirty="0" smtClean="0">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27649" y="4675031"/>
            <a:ext cx="4069724" cy="38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98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9638" y="180975"/>
            <a:ext cx="8596312" cy="733425"/>
          </a:xfrm>
        </p:spPr>
        <p:txBody>
          <a:bodyPr>
            <a:norm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Nội</a:t>
            </a:r>
            <a:r>
              <a:rPr lang="en-US" sz="2800" b="1" dirty="0" smtClean="0">
                <a:solidFill>
                  <a:srgbClr val="FF0000"/>
                </a:solidFill>
                <a:latin typeface="Times New Roman" panose="02020603050405020304" pitchFamily="18" charset="0"/>
                <a:cs typeface="Times New Roman" panose="02020603050405020304" pitchFamily="18" charset="0"/>
              </a:rPr>
              <a:t> dung </a:t>
            </a:r>
            <a:r>
              <a:rPr lang="en-US" sz="2800" b="1" dirty="0" err="1" smtClean="0">
                <a:solidFill>
                  <a:srgbClr val="FF0000"/>
                </a:solidFill>
                <a:latin typeface="Times New Roman" panose="02020603050405020304" pitchFamily="18" charset="0"/>
                <a:cs typeface="Times New Roman" panose="02020603050405020304" pitchFamily="18" charset="0"/>
              </a:rPr>
              <a:t>quyền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công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919130" y="914400"/>
            <a:ext cx="4288664" cy="844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z="2000" b="1" dirty="0" smtClean="0">
              <a:solidFill>
                <a:schemeClr val="tx1"/>
              </a:solidFill>
              <a:latin typeface="Times New Roman" panose="02020603050405020304" pitchFamily="18" charset="0"/>
              <a:cs typeface="Times New Roman" panose="02020603050405020304" pitchFamily="18" charset="0"/>
            </a:endParaRPr>
          </a:p>
          <a:p>
            <a:pPr algn="ctr" fontAlgn="base"/>
            <a:r>
              <a:rPr lang="en-US" sz="2000" b="1" dirty="0" smtClean="0">
                <a:solidFill>
                  <a:schemeClr val="tx1"/>
                </a:solidFill>
                <a:latin typeface="Times New Roman" panose="02020603050405020304" pitchFamily="18" charset="0"/>
                <a:cs typeface="Times New Roman" panose="02020603050405020304" pitchFamily="18" charset="0"/>
              </a:rPr>
              <a:t>QUYỀN CỦA NGƯỜI TỐ CÁO </a:t>
            </a:r>
          </a:p>
          <a:p>
            <a:pPr algn="ctr" fontAlgn="base"/>
            <a:r>
              <a:rPr lang="en-US" sz="2000" b="1" dirty="0" smtClean="0">
                <a:solidFill>
                  <a:schemeClr val="tx1"/>
                </a:solidFill>
                <a:latin typeface="Times New Roman" panose="02020603050405020304" pitchFamily="18" charset="0"/>
                <a:cs typeface="Times New Roman" panose="02020603050405020304" pitchFamily="18" charset="0"/>
              </a:rPr>
              <a:t>(</a:t>
            </a:r>
            <a:r>
              <a:rPr lang="en-US" sz="2000" b="1" dirty="0" err="1" smtClean="0">
                <a:solidFill>
                  <a:schemeClr val="tx1"/>
                </a:solidFill>
                <a:latin typeface="Times New Roman" panose="02020603050405020304" pitchFamily="18" charset="0"/>
                <a:cs typeface="Times New Roman" panose="02020603050405020304" pitchFamily="18" charset="0"/>
              </a:rPr>
              <a:t>Điều</a:t>
            </a:r>
            <a:r>
              <a:rPr lang="en-US" sz="2000" b="1" dirty="0" smtClean="0">
                <a:solidFill>
                  <a:schemeClr val="tx1"/>
                </a:solidFill>
                <a:latin typeface="Times New Roman" panose="02020603050405020304" pitchFamily="18" charset="0"/>
                <a:cs typeface="Times New Roman" panose="02020603050405020304" pitchFamily="18" charset="0"/>
              </a:rPr>
              <a:t> 9-Luật </a:t>
            </a:r>
            <a:r>
              <a:rPr lang="en-US" sz="2000" b="1" dirty="0" err="1" smtClean="0">
                <a:solidFill>
                  <a:schemeClr val="tx1"/>
                </a:solidFill>
                <a:latin typeface="Times New Roman" panose="02020603050405020304" pitchFamily="18" charset="0"/>
                <a:cs typeface="Times New Roman" panose="02020603050405020304" pitchFamily="18" charset="0"/>
              </a:rPr>
              <a:t>Tố</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cáo</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cs typeface="Times New Roman" panose="02020603050405020304" pitchFamily="18" charset="0"/>
              </a:rPr>
              <a:t>2018)</a:t>
            </a:r>
            <a:endParaRPr lang="en-US" sz="2000" dirty="0">
              <a:solidFill>
                <a:schemeClr val="tx1"/>
              </a:solidFill>
              <a:latin typeface="Times New Roman" panose="02020603050405020304" pitchFamily="18" charset="0"/>
              <a:cs typeface="Times New Roman" panose="02020603050405020304" pitchFamily="18" charset="0"/>
            </a:endParaRPr>
          </a:p>
          <a:p>
            <a:pPr fontAlgn="base"/>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6774287" y="960646"/>
            <a:ext cx="4172755" cy="870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QUYỀN CỦA NGƯỜI BỊ TỐ CÁO</a:t>
            </a:r>
          </a:p>
          <a:p>
            <a:pPr algn="ct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Điều</a:t>
            </a:r>
            <a:r>
              <a:rPr lang="en-US" sz="2000" b="1" dirty="0" smtClean="0">
                <a:solidFill>
                  <a:schemeClr val="tx1"/>
                </a:solidFill>
                <a:latin typeface="Times New Roman" panose="02020603050405020304" pitchFamily="18" charset="0"/>
                <a:cs typeface="Times New Roman" panose="02020603050405020304" pitchFamily="18" charset="0"/>
              </a:rPr>
              <a:t> 10-Luật </a:t>
            </a:r>
            <a:r>
              <a:rPr lang="en-US" sz="2000" b="1" dirty="0" err="1" smtClean="0">
                <a:solidFill>
                  <a:schemeClr val="tx1"/>
                </a:solidFill>
                <a:latin typeface="Times New Roman" panose="02020603050405020304" pitchFamily="18" charset="0"/>
                <a:cs typeface="Times New Roman" panose="02020603050405020304" pitchFamily="18" charset="0"/>
              </a:rPr>
              <a:t>Tố</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cáo</a:t>
            </a:r>
            <a:r>
              <a:rPr lang="en-US" sz="2000" b="1" dirty="0" smtClean="0">
                <a:solidFill>
                  <a:schemeClr val="tx1"/>
                </a:solidFill>
                <a:latin typeface="Times New Roman" panose="02020603050405020304" pitchFamily="18" charset="0"/>
                <a:cs typeface="Times New Roman" panose="02020603050405020304" pitchFamily="18" charset="0"/>
              </a:rPr>
              <a:t> 2018)</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1667" y="2247948"/>
            <a:ext cx="1094704" cy="3238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Gửi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cáo</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9" name="Rectangle 8"/>
          <p:cNvSpPr/>
          <p:nvPr/>
        </p:nvSpPr>
        <p:spPr>
          <a:xfrm>
            <a:off x="1633253" y="2260826"/>
            <a:ext cx="1056067" cy="3225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Times New Roman" panose="02020603050405020304" pitchFamily="18" charset="0"/>
                <a:cs typeface="Times New Roman" panose="02020603050405020304" pitchFamily="18" charset="0"/>
              </a:rPr>
              <a:t>B</a:t>
            </a:r>
            <a:r>
              <a:rPr lang="en-US" sz="2200" dirty="0" err="1" smtClean="0">
                <a:solidFill>
                  <a:schemeClr val="tx1"/>
                </a:solidFill>
                <a:latin typeface="Times New Roman" panose="02020603050405020304" pitchFamily="18" charset="0"/>
                <a:cs typeface="Times New Roman" panose="02020603050405020304" pitchFamily="18" charset="0"/>
              </a:rPr>
              <a:t>í</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mật</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thông</a:t>
            </a:r>
            <a:r>
              <a:rPr lang="en-US" sz="2200" dirty="0" smtClean="0">
                <a:solidFill>
                  <a:schemeClr val="tx1"/>
                </a:solidFill>
                <a:latin typeface="Times New Roman" panose="02020603050405020304" pitchFamily="18" charset="0"/>
                <a:cs typeface="Times New Roman" panose="02020603050405020304" pitchFamily="18" charset="0"/>
              </a:rPr>
              <a:t> tin </a:t>
            </a:r>
            <a:r>
              <a:rPr lang="en-US" sz="2200" dirty="0" err="1" smtClean="0">
                <a:solidFill>
                  <a:schemeClr val="tx1"/>
                </a:solidFill>
                <a:latin typeface="Times New Roman" panose="02020603050405020304" pitchFamily="18" charset="0"/>
                <a:cs typeface="Times New Roman" panose="02020603050405020304" pitchFamily="18" charset="0"/>
              </a:rPr>
              <a:t>cá</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nhân</a:t>
            </a:r>
            <a:r>
              <a:rPr lang="en-US" sz="2200" dirty="0" smtClean="0">
                <a:solidFill>
                  <a:schemeClr val="tx1"/>
                </a:solidFill>
                <a:latin typeface="Times New Roman" panose="02020603050405020304" pitchFamily="18" charset="0"/>
                <a:cs typeface="Times New Roman" panose="02020603050405020304" pitchFamily="18" charset="0"/>
              </a:rPr>
              <a: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vệ</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bị</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đe</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dọa</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trả</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thù</a:t>
            </a:r>
            <a:r>
              <a:rPr lang="en-US" sz="2200" dirty="0" smtClean="0">
                <a:solidFill>
                  <a:schemeClr val="tx1"/>
                </a:solidFill>
                <a:latin typeface="Times New Roman" panose="02020603050405020304" pitchFamily="18" charset="0"/>
                <a:cs typeface="Times New Roman" panose="02020603050405020304" pitchFamily="18" charset="0"/>
              </a:rPr>
              <a:t>, </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148884" y="2260826"/>
            <a:ext cx="1056068" cy="3210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Times New Roman" panose="02020603050405020304" pitchFamily="18" charset="0"/>
                <a:cs typeface="Times New Roman" panose="02020603050405020304" pitchFamily="18" charset="0"/>
              </a:rPr>
              <a:t>Tố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tiếp</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khi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giải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quyết</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trái</a:t>
            </a:r>
            <a:r>
              <a:rPr lang="en-US" sz="2200" dirty="0" smtClean="0">
                <a:solidFill>
                  <a:schemeClr val="tx1"/>
                </a:solidFill>
                <a:latin typeface="Times New Roman" panose="02020603050405020304" pitchFamily="18" charset="0"/>
                <a:cs typeface="Times New Roman" panose="02020603050405020304" pitchFamily="18" charset="0"/>
              </a:rPr>
              <a:t> PL </a:t>
            </a:r>
            <a:r>
              <a:rPr lang="en-US" sz="2200" dirty="0" err="1" smtClean="0">
                <a:solidFill>
                  <a:schemeClr val="tx1"/>
                </a:solidFill>
                <a:latin typeface="Times New Roman" panose="02020603050405020304" pitchFamily="18" charset="0"/>
                <a:cs typeface="Times New Roman" panose="02020603050405020304" pitchFamily="18" charset="0"/>
              </a:rPr>
              <a:t>hoặc</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quá</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hạn</a:t>
            </a:r>
            <a:r>
              <a:rPr lang="en-US" sz="2200" dirty="0" smtClean="0">
                <a:solidFill>
                  <a:schemeClr val="tx1"/>
                </a:solidFill>
                <a:latin typeface="Times New Roman" panose="02020603050405020304" pitchFamily="18" charset="0"/>
                <a:cs typeface="Times New Roman" panose="02020603050405020304" pitchFamily="18" charset="0"/>
              </a:rPr>
              <a:t>… </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686199" y="2240924"/>
            <a:ext cx="1043189" cy="3230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khen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thưởng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rút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đơn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tố</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cáo</a:t>
            </a:r>
            <a:r>
              <a:rPr lang="en-US" sz="2400" dirty="0" smtClean="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329109" y="2240925"/>
            <a:ext cx="1165539" cy="3230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Times New Roman" panose="02020603050405020304" pitchFamily="18" charset="0"/>
                <a:cs typeface="Times New Roman" panose="02020603050405020304" pitchFamily="18" charset="0"/>
              </a:rPr>
              <a:t>T</a:t>
            </a:r>
            <a:r>
              <a:rPr lang="en-US" sz="2200" dirty="0" err="1" smtClean="0">
                <a:solidFill>
                  <a:schemeClr val="tx1"/>
                </a:solidFill>
                <a:latin typeface="Times New Roman" panose="02020603050405020304" pitchFamily="18" charset="0"/>
                <a:cs typeface="Times New Roman" panose="02020603050405020304" pitchFamily="18" charset="0"/>
              </a:rPr>
              <a:t>hông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báo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về</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nội</a:t>
            </a:r>
            <a:r>
              <a:rPr lang="en-US" sz="2200" dirty="0">
                <a:solidFill>
                  <a:schemeClr val="tx1"/>
                </a:solidFill>
                <a:latin typeface="Times New Roman" panose="02020603050405020304" pitchFamily="18" charset="0"/>
                <a:cs typeface="Times New Roman" panose="02020603050405020304" pitchFamily="18" charset="0"/>
              </a:rPr>
              <a:t> dung </a:t>
            </a:r>
            <a:r>
              <a:rPr lang="en-US" sz="2200" dirty="0" err="1">
                <a:solidFill>
                  <a:schemeClr val="tx1"/>
                </a:solidFill>
                <a:latin typeface="Times New Roman" panose="02020603050405020304" pitchFamily="18" charset="0"/>
                <a:cs typeface="Times New Roman" panose="02020603050405020304" pitchFamily="18" charset="0"/>
              </a:rPr>
              <a:t>tố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cáo</a:t>
            </a:r>
            <a:r>
              <a:rPr lang="en-US" sz="2200" dirty="0" smtClean="0">
                <a:solidFill>
                  <a:schemeClr val="tx1"/>
                </a:solidFill>
                <a:latin typeface="Times New Roman" panose="02020603050405020304" pitchFamily="18" charset="0"/>
                <a:cs typeface="Times New Roman" panose="02020603050405020304" pitchFamily="18" charset="0"/>
              </a:rPr>
              <a: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luận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tố</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cáo</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7894749" y="2260826"/>
            <a:ext cx="1223493" cy="3210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Times New Roman" panose="02020603050405020304" pitchFamily="18" charset="0"/>
                <a:cs typeface="Times New Roman" panose="02020603050405020304" pitchFamily="18" charset="0"/>
              </a:rPr>
              <a:t>Đưa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ra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chứng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để</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chứng</a:t>
            </a:r>
            <a:r>
              <a:rPr lang="en-US" sz="2200" dirty="0">
                <a:solidFill>
                  <a:schemeClr val="tx1"/>
                </a:solidFill>
                <a:latin typeface="Times New Roman" panose="02020603050405020304" pitchFamily="18" charset="0"/>
                <a:cs typeface="Times New Roman" panose="02020603050405020304" pitchFamily="18" charset="0"/>
              </a:rPr>
              <a:t> minh </a:t>
            </a:r>
            <a:r>
              <a:rPr lang="en-US" sz="2200" dirty="0" err="1">
                <a:solidFill>
                  <a:schemeClr val="tx1"/>
                </a:solidFill>
                <a:latin typeface="Times New Roman" panose="02020603050405020304" pitchFamily="18" charset="0"/>
                <a:cs typeface="Times New Roman" panose="02020603050405020304" pitchFamily="18" charset="0"/>
              </a:rPr>
              <a:t>nội</a:t>
            </a:r>
            <a:r>
              <a:rPr lang="en-US" sz="2200" dirty="0">
                <a:solidFill>
                  <a:schemeClr val="tx1"/>
                </a:solidFill>
                <a:latin typeface="Times New Roman" panose="02020603050405020304" pitchFamily="18" charset="0"/>
                <a:cs typeface="Times New Roman" panose="02020603050405020304" pitchFamily="18" charset="0"/>
              </a:rPr>
              <a:t> dung </a:t>
            </a:r>
            <a:r>
              <a:rPr lang="en-US" sz="2200" dirty="0" err="1">
                <a:solidFill>
                  <a:schemeClr val="tx1"/>
                </a:solidFill>
                <a:latin typeface="Times New Roman" panose="02020603050405020304" pitchFamily="18" charset="0"/>
                <a:cs typeface="Times New Roman" panose="02020603050405020304" pitchFamily="18" charset="0"/>
              </a:rPr>
              <a:t>tố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không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đúng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sự</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thật</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9388699" y="2260826"/>
            <a:ext cx="1171977" cy="3210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smtClean="0">
                <a:solidFill>
                  <a:schemeClr val="tx1"/>
                </a:solidFill>
                <a:latin typeface="Times New Roman" panose="02020603050405020304" pitchFamily="18" charset="0"/>
                <a:cs typeface="Times New Roman" panose="02020603050405020304" pitchFamily="18" charset="0"/>
              </a:rPr>
              <a:t>Yêu</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cầu</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xử</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lý</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người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cố</a:t>
            </a:r>
            <a:r>
              <a:rPr lang="en-US" sz="2200" dirty="0">
                <a:solidFill>
                  <a:schemeClr val="tx1"/>
                </a:solidFill>
                <a:latin typeface="Times New Roman" panose="02020603050405020304" pitchFamily="18" charset="0"/>
                <a:cs typeface="Times New Roman" panose="02020603050405020304" pitchFamily="18" charset="0"/>
              </a:rPr>
              <a:t> ý </a:t>
            </a:r>
            <a:r>
              <a:rPr lang="en-US" sz="2200" dirty="0" err="1">
                <a:solidFill>
                  <a:schemeClr val="tx1"/>
                </a:solidFill>
                <a:latin typeface="Times New Roman" panose="02020603050405020304" pitchFamily="18" charset="0"/>
                <a:cs typeface="Times New Roman" panose="02020603050405020304" pitchFamily="18" charset="0"/>
              </a:rPr>
              <a:t>tố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cáo</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sự</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thật</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xử</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lí</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trái</a:t>
            </a:r>
            <a:r>
              <a:rPr lang="en-US" sz="2200" dirty="0" smtClean="0">
                <a:solidFill>
                  <a:schemeClr val="tx1"/>
                </a:solidFill>
                <a:latin typeface="Times New Roman" panose="02020603050405020304" pitchFamily="18" charset="0"/>
                <a:cs typeface="Times New Roman" panose="02020603050405020304" pitchFamily="18" charset="0"/>
              </a:rPr>
              <a:t> PL</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0779616" y="2260826"/>
            <a:ext cx="1287887" cy="3210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Times New Roman" panose="02020603050405020304" pitchFamily="18" charset="0"/>
                <a:cs typeface="Times New Roman" panose="02020603050405020304" pitchFamily="18" charset="0"/>
              </a:rPr>
              <a:t>K</a:t>
            </a:r>
            <a:r>
              <a:rPr lang="en-US" sz="2200" dirty="0" err="1" smtClean="0">
                <a:solidFill>
                  <a:schemeClr val="tx1"/>
                </a:solidFill>
                <a:latin typeface="Times New Roman" panose="02020603050405020304" pitchFamily="18" charset="0"/>
                <a:cs typeface="Times New Roman" panose="02020603050405020304" pitchFamily="18" charset="0"/>
              </a:rPr>
              <a:t>hôi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phục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quyền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lợi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xin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lỗi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cải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chính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công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khai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bồi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thường</a:t>
            </a:r>
            <a:r>
              <a:rPr lang="en-US" sz="2200" dirty="0" smtClean="0">
                <a:solidFill>
                  <a:schemeClr val="tx1"/>
                </a:solidFill>
                <a:latin typeface="Times New Roman" panose="02020603050405020304" pitchFamily="18" charset="0"/>
                <a:cs typeface="Times New Roman" panose="02020603050405020304" pitchFamily="18" charset="0"/>
              </a:rPr>
              <a:t>…</a:t>
            </a:r>
            <a:endParaRPr lang="en-US" sz="2200" dirty="0">
              <a:solidFill>
                <a:schemeClr val="tx1"/>
              </a:solidFill>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flipH="1">
            <a:off x="1233152" y="1759136"/>
            <a:ext cx="1853050" cy="488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2"/>
            <a:endCxn id="9" idx="0"/>
          </p:cNvCxnSpPr>
          <p:nvPr/>
        </p:nvCxnSpPr>
        <p:spPr>
          <a:xfrm flipH="1">
            <a:off x="2161287" y="1759136"/>
            <a:ext cx="902175" cy="501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2" idx="0"/>
          </p:cNvCxnSpPr>
          <p:nvPr/>
        </p:nvCxnSpPr>
        <p:spPr>
          <a:xfrm>
            <a:off x="3086202" y="1759136"/>
            <a:ext cx="590716" cy="501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095694" y="1759136"/>
            <a:ext cx="1613245" cy="501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 idx="2"/>
            <a:endCxn id="16" idx="0"/>
          </p:cNvCxnSpPr>
          <p:nvPr/>
        </p:nvCxnSpPr>
        <p:spPr>
          <a:xfrm flipH="1">
            <a:off x="8506496" y="1831140"/>
            <a:ext cx="354169" cy="429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7494648" y="1831140"/>
            <a:ext cx="1378896" cy="429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7" idx="0"/>
          </p:cNvCxnSpPr>
          <p:nvPr/>
        </p:nvCxnSpPr>
        <p:spPr>
          <a:xfrm>
            <a:off x="8860665" y="1831140"/>
            <a:ext cx="1114023" cy="429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7" idx="2"/>
            <a:endCxn id="18" idx="0"/>
          </p:cNvCxnSpPr>
          <p:nvPr/>
        </p:nvCxnSpPr>
        <p:spPr>
          <a:xfrm>
            <a:off x="8860665" y="1831140"/>
            <a:ext cx="2562895" cy="429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2"/>
          <p:cNvSpPr>
            <a:spLocks noGrp="1"/>
          </p:cNvSpPr>
          <p:nvPr>
            <p:ph idx="1"/>
          </p:nvPr>
        </p:nvSpPr>
        <p:spPr>
          <a:xfrm>
            <a:off x="3320385" y="5741810"/>
            <a:ext cx="5363195" cy="461665"/>
          </a:xfrm>
          <a:prstGeom prst="rect">
            <a:avLst/>
          </a:prstGeom>
        </p:spPr>
        <p:txBody>
          <a:bodyPr wrap="square">
            <a:spAutoFit/>
          </a:bodyPr>
          <a:lstStyle/>
          <a:p>
            <a:pPr marL="0" indent="0" algn="ctr">
              <a:buNone/>
            </a:pPr>
            <a:r>
              <a:rPr lang="en-US" sz="2400" b="1" dirty="0" err="1" smtClean="0">
                <a:solidFill>
                  <a:srgbClr val="FF0000"/>
                </a:solidFill>
                <a:latin typeface="Times New Roman" panose="02020603050405020304" pitchFamily="18" charset="0"/>
                <a:cs typeface="Times New Roman" panose="02020603050405020304" pitchFamily="18" charset="0"/>
              </a:rPr>
              <a:t>Điều</a:t>
            </a:r>
            <a:r>
              <a:rPr lang="en-US" sz="2400" b="1" dirty="0" smtClean="0">
                <a:solidFill>
                  <a:srgbClr val="FF0000"/>
                </a:solidFill>
                <a:latin typeface="Times New Roman" panose="02020603050405020304" pitchFamily="18" charset="0"/>
                <a:cs typeface="Times New Roman" panose="02020603050405020304" pitchFamily="18" charset="0"/>
              </a:rPr>
              <a:t> 9, </a:t>
            </a:r>
            <a:r>
              <a:rPr lang="en-US" sz="2400" b="1" dirty="0" err="1" smtClean="0">
                <a:solidFill>
                  <a:srgbClr val="FF0000"/>
                </a:solidFill>
                <a:latin typeface="Times New Roman" panose="02020603050405020304" pitchFamily="18" charset="0"/>
                <a:cs typeface="Times New Roman" panose="02020603050405020304" pitchFamily="18" charset="0"/>
              </a:rPr>
              <a:t>Điều</a:t>
            </a:r>
            <a:r>
              <a:rPr lang="en-US" sz="2400" b="1" dirty="0" smtClean="0">
                <a:solidFill>
                  <a:srgbClr val="FF0000"/>
                </a:solidFill>
                <a:latin typeface="Times New Roman" panose="02020603050405020304" pitchFamily="18" charset="0"/>
                <a:cs typeface="Times New Roman" panose="02020603050405020304" pitchFamily="18" charset="0"/>
              </a:rPr>
              <a:t> 10- </a:t>
            </a:r>
            <a:r>
              <a:rPr lang="en-US" sz="2400" b="1" dirty="0" err="1">
                <a:solidFill>
                  <a:srgbClr val="FF0000"/>
                </a:solidFill>
                <a:latin typeface="Times New Roman" panose="02020603050405020304" pitchFamily="18" charset="0"/>
                <a:cs typeface="Times New Roman" panose="02020603050405020304" pitchFamily="18" charset="0"/>
              </a:rPr>
              <a:t>Luật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cáo</a:t>
            </a:r>
            <a:r>
              <a:rPr lang="en-US" sz="2400" b="1" dirty="0" smtClean="0">
                <a:solidFill>
                  <a:srgbClr val="FF0000"/>
                </a:solidFill>
                <a:latin typeface="Times New Roman" panose="02020603050405020304" pitchFamily="18" charset="0"/>
                <a:cs typeface="Times New Roman" panose="02020603050405020304" pitchFamily="18" charset="0"/>
              </a:rPr>
              <a:t> 2018</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9117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iếu nại   tố cá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3412" y="0"/>
            <a:ext cx="11430000" cy="6078828"/>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848148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 y="128788"/>
            <a:ext cx="11758411" cy="1555281"/>
          </a:xfrm>
        </p:spPr>
        <p:txBody>
          <a:bodyPr>
            <a:noAutofit/>
          </a:bodyPr>
          <a:lstStyle/>
          <a:p>
            <a:r>
              <a:rPr lang="en-US" sz="2600" b="1" dirty="0" smtClean="0">
                <a:solidFill>
                  <a:schemeClr val="tx1"/>
                </a:solidFill>
                <a:latin typeface="Times New Roman" panose="02020603050405020304" pitchFamily="18" charset="0"/>
                <a:cs typeface="Times New Roman" panose="02020603050405020304" pitchFamily="18" charset="0"/>
              </a:rPr>
              <a:t>KẾT LUẬN: </a:t>
            </a:r>
            <a:br>
              <a:rPr lang="en-US" sz="2600" b="1" dirty="0" smtClean="0">
                <a:solidFill>
                  <a:schemeClr val="tx1"/>
                </a:solidFill>
                <a:latin typeface="Times New Roman" panose="02020603050405020304" pitchFamily="18" charset="0"/>
                <a:cs typeface="Times New Roman" panose="02020603050405020304" pitchFamily="18" charset="0"/>
              </a:rPr>
            </a:b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Quyền</a:t>
            </a:r>
            <a:r>
              <a:rPr lang="en-US" sz="2400" dirty="0" smtClean="0">
                <a:solidFill>
                  <a:schemeClr val="tx1"/>
                </a:solidFill>
                <a:latin typeface="Times New Roman" panose="02020603050405020304" pitchFamily="18" charset="0"/>
                <a:cs typeface="Times New Roman" panose="02020603050405020304" pitchFamily="18" charset="0"/>
              </a:rPr>
              <a:t> KN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TC </a:t>
            </a:r>
            <a:r>
              <a:rPr lang="en-US" sz="2400" dirty="0" err="1" smtClean="0">
                <a:solidFill>
                  <a:schemeClr val="tx1"/>
                </a:solidFill>
                <a:latin typeface="Times New Roman" panose="02020603050405020304" pitchFamily="18" charset="0"/>
                <a:cs typeface="Times New Roman" panose="02020603050405020304" pitchFamily="18" charset="0"/>
              </a:rPr>
              <a:t>là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quyền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dân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chủ</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cơ</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bản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thuộc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lĩnh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vực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chính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trị</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công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dân</a:t>
            </a:r>
            <a:r>
              <a:rPr lang="en-US" sz="2400" dirty="0" smtClean="0">
                <a:solidFill>
                  <a:schemeClr val="tx1"/>
                </a:solidFill>
                <a:latin typeface="Times New Roman" panose="02020603050405020304" pitchFamily="18" charset="0"/>
                <a:cs typeface="Times New Roman" panose="02020603050405020304" pitchFamily="18" charset="0"/>
              </a:rPr>
              <a:t>;</a:t>
            </a:r>
            <a:br>
              <a:rPr lang="en-US" sz="2400" dirty="0" smtClean="0">
                <a:solidFill>
                  <a:schemeClr val="tx1"/>
                </a:solidFill>
                <a:latin typeface="Times New Roman" panose="02020603050405020304" pitchFamily="18" charset="0"/>
                <a:cs typeface="Times New Roman" panose="02020603050405020304" pitchFamily="18" charset="0"/>
              </a:rPr>
            </a:b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được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nước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ghi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nhận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trong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Hiến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pháp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Luật</a:t>
            </a:r>
            <a:r>
              <a:rPr lang="en-US" sz="2400" dirty="0" smtClean="0">
                <a:solidFill>
                  <a:schemeClr val="tx1"/>
                </a:solidFill>
                <a:latin typeface="Times New Roman" panose="02020603050405020304" pitchFamily="18" charset="0"/>
                <a:cs typeface="Times New Roman" panose="02020603050405020304" pitchFamily="18" charset="0"/>
              </a:rPr>
              <a:t>;</a:t>
            </a:r>
            <a:br>
              <a:rPr lang="en-US" sz="2400" dirty="0" smtClean="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được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đảm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bảo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thực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hiện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bằng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bộ</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máy</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cưỡng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chế</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nước</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45106" y="2585592"/>
            <a:ext cx="11274260" cy="3880773"/>
          </a:xfrm>
        </p:spPr>
        <p:txBody>
          <a:bodyPr/>
          <a:lstStyle/>
          <a:p>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a:t>
            </a:r>
          </a:p>
          <a:p>
            <a:r>
              <a:rPr lang="en-US" sz="2800" dirty="0" err="1" smtClean="0">
                <a:latin typeface="Times New Roman" panose="02020603050405020304" pitchFamily="18" charset="0"/>
                <a:cs typeface="Times New Roman" panose="02020603050405020304" pitchFamily="18" charset="0"/>
              </a:rPr>
              <a:t>Ngăn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a:t>
            </a:r>
          </a:p>
          <a:p>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p>
          <a:p>
            <a:r>
              <a:rPr lang="en-US" sz="2800" dirty="0" err="1" smtClean="0">
                <a:latin typeface="Times New Roman" panose="02020603050405020304" pitchFamily="18" charset="0"/>
                <a:cs typeface="Times New Roman" panose="02020603050405020304" pitchFamily="18" charset="0"/>
              </a:rPr>
              <a:t>Biện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vi VPPL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a:t>
            </a:r>
          </a:p>
          <a:p>
            <a:endParaRPr lang="en-US" dirty="0"/>
          </a:p>
        </p:txBody>
      </p:sp>
      <p:sp>
        <p:nvSpPr>
          <p:cNvPr id="4" name="Title 1"/>
          <p:cNvSpPr txBox="1">
            <a:spLocks/>
          </p:cNvSpPr>
          <p:nvPr/>
        </p:nvSpPr>
        <p:spPr>
          <a:xfrm>
            <a:off x="151923" y="1684070"/>
            <a:ext cx="11758411" cy="90152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600" b="1" dirty="0" err="1" smtClean="0">
                <a:solidFill>
                  <a:srgbClr val="FF0000"/>
                </a:solidFill>
                <a:latin typeface="Times New Roman" panose="02020603050405020304" pitchFamily="18" charset="0"/>
                <a:cs typeface="Times New Roman" panose="02020603050405020304" pitchFamily="18" charset="0"/>
              </a:rPr>
              <a:t>Việc</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Nhà</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nước</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quy</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định</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quyền</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khiếu</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nại</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và</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tố</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cáo</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của</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công</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dân</a:t>
            </a:r>
            <a:r>
              <a:rPr lang="en-US" sz="2600" b="1" dirty="0" smtClean="0">
                <a:solidFill>
                  <a:srgbClr val="FF0000"/>
                </a:solidFill>
                <a:latin typeface="Times New Roman" panose="02020603050405020304" pitchFamily="18" charset="0"/>
                <a:cs typeface="Times New Roman" panose="02020603050405020304" pitchFamily="18" charset="0"/>
              </a:rPr>
              <a:t> </a:t>
            </a:r>
            <a:br>
              <a:rPr lang="en-US" sz="2600" b="1" dirty="0" smtClean="0">
                <a:solidFill>
                  <a:srgbClr val="FF0000"/>
                </a:solidFill>
                <a:latin typeface="Times New Roman" panose="02020603050405020304" pitchFamily="18" charset="0"/>
                <a:cs typeface="Times New Roman" panose="02020603050405020304" pitchFamily="18" charset="0"/>
              </a:rPr>
            </a:br>
            <a:r>
              <a:rPr lang="en-US" sz="2600" b="1" dirty="0" err="1" smtClean="0">
                <a:solidFill>
                  <a:srgbClr val="FF0000"/>
                </a:solidFill>
                <a:latin typeface="Times New Roman" panose="02020603050405020304" pitchFamily="18" charset="0"/>
                <a:cs typeface="Times New Roman" panose="02020603050405020304" pitchFamily="18" charset="0"/>
              </a:rPr>
              <a:t>có</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u="sng" dirty="0" smtClean="0">
                <a:solidFill>
                  <a:srgbClr val="FF0000"/>
                </a:solidFill>
                <a:latin typeface="Times New Roman" panose="02020603050405020304" pitchFamily="18" charset="0"/>
                <a:cs typeface="Times New Roman" panose="02020603050405020304" pitchFamily="18" charset="0"/>
              </a:rPr>
              <a:t>Ý NGHĨA </a:t>
            </a:r>
            <a:r>
              <a:rPr lang="en-US" sz="2600" b="1" dirty="0" err="1" smtClean="0">
                <a:solidFill>
                  <a:srgbClr val="FF0000"/>
                </a:solidFill>
                <a:latin typeface="Times New Roman" panose="02020603050405020304" pitchFamily="18" charset="0"/>
                <a:cs typeface="Times New Roman" panose="02020603050405020304" pitchFamily="18" charset="0"/>
              </a:rPr>
              <a:t>như</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thế</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nào</a:t>
            </a:r>
            <a:r>
              <a:rPr lang="en-US" sz="2600" b="1" dirty="0" smtClean="0">
                <a:solidFill>
                  <a:srgbClr val="FF0000"/>
                </a:solidFill>
                <a:latin typeface="Times New Roman" panose="02020603050405020304" pitchFamily="18" charset="0"/>
                <a:cs typeface="Times New Roman" panose="02020603050405020304" pitchFamily="18" charset="0"/>
              </a:rPr>
              <a:t>?</a:t>
            </a:r>
            <a:br>
              <a:rPr lang="en-US" sz="2600" b="1" dirty="0" smtClean="0">
                <a:solidFill>
                  <a:srgbClr val="FF0000"/>
                </a:solidFill>
                <a:latin typeface="Times New Roman" panose="02020603050405020304" pitchFamily="18" charset="0"/>
                <a:cs typeface="Times New Roman" panose="02020603050405020304" pitchFamily="18" charset="0"/>
              </a:rPr>
            </a:b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2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8276" y="780830"/>
            <a:ext cx="4114801" cy="588135"/>
          </a:xfrm>
        </p:spPr>
        <p:txBody>
          <a:bodyPr>
            <a:no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hlinkClick r:id="rId2" action="ppaction://hlinksldjump"/>
              </a:rPr>
              <a:t>Điền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vào</a:t>
            </a:r>
            <a:r>
              <a:rPr lang="en-US" sz="2800" b="1" dirty="0" smtClean="0">
                <a:solidFill>
                  <a:srgbClr val="FF0000"/>
                </a:solidFill>
                <a:latin typeface="Times New Roman" panose="02020603050405020304" pitchFamily="18" charset="0"/>
                <a:cs typeface="Times New Roman" panose="02020603050405020304" pitchFamily="18" charset="0"/>
              </a:rPr>
              <a:t> ô </a:t>
            </a:r>
            <a:r>
              <a:rPr lang="en-US" sz="2800" b="1" dirty="0" err="1" smtClean="0">
                <a:solidFill>
                  <a:srgbClr val="FF0000"/>
                </a:solidFill>
                <a:latin typeface="Times New Roman" panose="02020603050405020304" pitchFamily="18" charset="0"/>
                <a:cs typeface="Times New Roman" panose="02020603050405020304" pitchFamily="18" charset="0"/>
              </a:rPr>
              <a:t>tương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ứng</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325578050"/>
              </p:ext>
            </p:extLst>
          </p:nvPr>
        </p:nvGraphicFramePr>
        <p:xfrm>
          <a:off x="781676" y="1740208"/>
          <a:ext cx="8127999" cy="3200400"/>
        </p:xfrm>
        <a:graphic>
          <a:graphicData uri="http://schemas.openxmlformats.org/drawingml/2006/table">
            <a:tbl>
              <a:tblPr firstRow="1" bandRow="1">
                <a:tableStyleId>{5C22544A-7EE6-4342-B048-85BDC9FD1C3A}</a:tableStyleId>
              </a:tblPr>
              <a:tblGrid>
                <a:gridCol w="672564"/>
                <a:gridCol w="4997003"/>
                <a:gridCol w="1107583"/>
                <a:gridCol w="1350849"/>
              </a:tblGrid>
              <a:tr h="370840">
                <a:tc>
                  <a:txBody>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TT</a:t>
                      </a:r>
                      <a:endParaRPr 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Hoạt</a:t>
                      </a:r>
                      <a:r>
                        <a:rPr lang="en-US" sz="2000" b="1" baseline="0" dirty="0" smtClean="0">
                          <a:solidFill>
                            <a:srgbClr val="FF0000"/>
                          </a:solidFill>
                          <a:latin typeface="Times New Roman" panose="02020603050405020304" pitchFamily="18" charset="0"/>
                          <a:cs typeface="Times New Roman" panose="02020603050405020304" pitchFamily="18" charset="0"/>
                        </a:rPr>
                        <a:t> </a:t>
                      </a:r>
                      <a:r>
                        <a:rPr lang="en-US" sz="2000" b="1" baseline="0" dirty="0" err="1" smtClean="0">
                          <a:solidFill>
                            <a:srgbClr val="FF0000"/>
                          </a:solidFill>
                          <a:latin typeface="Times New Roman" panose="02020603050405020304" pitchFamily="18" charset="0"/>
                          <a:cs typeface="Times New Roman" panose="02020603050405020304" pitchFamily="18" charset="0"/>
                        </a:rPr>
                        <a:t>động</a:t>
                      </a:r>
                      <a:endParaRPr 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Đúng</a:t>
                      </a:r>
                      <a:endParaRPr lang="en-US" sz="2000" b="1" dirty="0">
                        <a:solidFill>
                          <a:srgbClr val="FF0000"/>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Sai</a:t>
                      </a:r>
                      <a:endParaRPr 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tr>
              <a:tr h="370840">
                <a:tc>
                  <a:txBody>
                    <a:bodyPr/>
                    <a:lstStyle/>
                    <a:p>
                      <a:pPr algn="ctr"/>
                      <a:r>
                        <a:rPr lang="en-US" sz="2000" dirty="0" smtClean="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smtClean="0">
                          <a:latin typeface="Times New Roman" panose="02020603050405020304" pitchFamily="18" charset="0"/>
                          <a:cs typeface="Times New Roman" panose="02020603050405020304" pitchFamily="18" charset="0"/>
                        </a:rPr>
                        <a:t>Anh</a:t>
                      </a:r>
                      <a:r>
                        <a:rPr lang="en-US" sz="2000" dirty="0" smtClean="0">
                          <a:latin typeface="Times New Roman" panose="02020603050405020304" pitchFamily="18" charset="0"/>
                          <a:cs typeface="Times New Roman" panose="02020603050405020304" pitchFamily="18" charset="0"/>
                        </a:rPr>
                        <a:t> H </a:t>
                      </a:r>
                      <a:r>
                        <a:rPr lang="en-US" sz="2000" dirty="0" err="1" smtClean="0">
                          <a:latin typeface="Times New Roman" panose="02020603050405020304" pitchFamily="18" charset="0"/>
                          <a:cs typeface="Times New Roman" panose="02020603050405020304" pitchFamily="18" charset="0"/>
                        </a:rPr>
                        <a:t>khiếu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nại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ông</a:t>
                      </a:r>
                      <a:r>
                        <a:rPr lang="en-US" sz="2000" baseline="0" dirty="0" smtClean="0">
                          <a:latin typeface="Times New Roman" panose="02020603050405020304" pitchFamily="18" charset="0"/>
                          <a:cs typeface="Times New Roman" panose="02020603050405020304" pitchFamily="18" charset="0"/>
                        </a:rPr>
                        <a:t> A </a:t>
                      </a:r>
                      <a:r>
                        <a:rPr lang="en-US" sz="2000" baseline="0" dirty="0" err="1" smtClean="0">
                          <a:latin typeface="Times New Roman" panose="02020603050405020304" pitchFamily="18" charset="0"/>
                          <a:cs typeface="Times New Roman" panose="02020603050405020304" pitchFamily="18" charset="0"/>
                        </a:rPr>
                        <a:t>về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hành</a:t>
                      </a:r>
                      <a:r>
                        <a:rPr lang="en-US" sz="2000" baseline="0" dirty="0" smtClean="0">
                          <a:latin typeface="Times New Roman" panose="02020603050405020304" pitchFamily="18" charset="0"/>
                          <a:cs typeface="Times New Roman" panose="02020603050405020304" pitchFamily="18" charset="0"/>
                        </a:rPr>
                        <a:t> vi </a:t>
                      </a:r>
                      <a:r>
                        <a:rPr lang="en-US" sz="2000" baseline="0" dirty="0" err="1" smtClean="0">
                          <a:latin typeface="Times New Roman" panose="02020603050405020304" pitchFamily="18" charset="0"/>
                          <a:cs typeface="Times New Roman" panose="02020603050405020304" pitchFamily="18" charset="0"/>
                        </a:rPr>
                        <a:t>đánh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bạc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và</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tổ</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chức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đánh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bạc</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dirty="0"/>
                    </a:p>
                  </a:txBody>
                  <a:tcPr>
                    <a:lnL w="12700" cap="flat" cmpd="sng" algn="ctr">
                      <a:solidFill>
                        <a:schemeClr val="tx1"/>
                      </a:solidFill>
                      <a:prstDash val="solid"/>
                      <a:round/>
                      <a:headEnd type="none" w="med" len="med"/>
                      <a:tailEnd type="none" w="med" len="med"/>
                    </a:lnL>
                  </a:tcPr>
                </a:tc>
              </a:tr>
              <a:tr h="370840">
                <a:tc>
                  <a:txBody>
                    <a:bodyPr/>
                    <a:lstStyle/>
                    <a:p>
                      <a:pPr algn="ctr"/>
                      <a:r>
                        <a:rPr lang="en-US" sz="2000" dirty="0" smtClean="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smtClean="0">
                          <a:latin typeface="Times New Roman" panose="02020603050405020304" pitchFamily="18" charset="0"/>
                          <a:cs typeface="Times New Roman" panose="02020603050405020304" pitchFamily="18" charset="0"/>
                        </a:rPr>
                        <a:t>Lan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khiếu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nại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quả</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kiểm</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học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kì</a:t>
                      </a:r>
                      <a:r>
                        <a:rPr lang="en-US" sz="2000" baseline="0" dirty="0" smtClean="0">
                          <a:latin typeface="Times New Roman" panose="02020603050405020304" pitchFamily="18" charset="0"/>
                          <a:cs typeface="Times New Roman" panose="02020603050405020304" pitchFamily="18" charset="0"/>
                        </a:rPr>
                        <a:t> 1 </a:t>
                      </a:r>
                      <a:r>
                        <a:rPr lang="en-US" sz="2000" baseline="0" dirty="0" err="1" smtClean="0">
                          <a:latin typeface="Times New Roman" panose="02020603050405020304" pitchFamily="18" charset="0"/>
                          <a:cs typeface="Times New Roman" panose="02020603050405020304" pitchFamily="18" charset="0"/>
                        </a:rPr>
                        <a:t>của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mình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bị</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sai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lệch</a:t>
                      </a:r>
                      <a:endParaRPr lang="en-US" sz="2000" baseline="0" dirty="0" smtClean="0">
                        <a:latin typeface="Times New Roman" panose="02020603050405020304" pitchFamily="18" charset="0"/>
                        <a:cs typeface="Times New Roman" panose="02020603050405020304" pitchFamily="18" charset="0"/>
                      </a:endParaRPr>
                    </a:p>
                  </a:txBody>
                  <a:tcPr/>
                </a:tc>
                <a:tc>
                  <a:txBody>
                    <a:bodyPr/>
                    <a:lstStyle/>
                    <a:p>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r>
              <a:tr h="370840">
                <a:tc>
                  <a:txBody>
                    <a:bodyPr/>
                    <a:lstStyle/>
                    <a:p>
                      <a:pPr algn="ctr"/>
                      <a:r>
                        <a:rPr lang="en-US" sz="2000" dirty="0" smtClean="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smtClean="0">
                          <a:latin typeface="Times New Roman" panose="02020603050405020304" pitchFamily="18" charset="0"/>
                          <a:cs typeface="Times New Roman" panose="02020603050405020304" pitchFamily="18" charset="0"/>
                        </a:rPr>
                        <a:t>Linh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tố</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cáo</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việc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một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số</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bạn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nam</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trong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xóm</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thường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xuyên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tổ</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chức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đua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xe</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máy</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r>
              <a:tr h="370840">
                <a:tc>
                  <a:txBody>
                    <a:bodyPr/>
                    <a:lstStyle/>
                    <a:p>
                      <a:pPr algn="ctr"/>
                      <a:r>
                        <a:rPr lang="en-US" sz="2000" dirty="0" smtClean="0">
                          <a:latin typeface="Times New Roman" panose="02020603050405020304" pitchFamily="18" charset="0"/>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u="sng" dirty="0" err="1" smtClean="0">
                          <a:solidFill>
                            <a:schemeClr val="tx1"/>
                          </a:solidFill>
                          <a:latin typeface="Times New Roman" panose="02020603050405020304" pitchFamily="18" charset="0"/>
                          <a:cs typeface="Times New Roman" panose="02020603050405020304" pitchFamily="18" charset="0"/>
                        </a:rPr>
                        <a:t>Chị</a:t>
                      </a:r>
                      <a:r>
                        <a:rPr lang="en-US" sz="2000" u="sng" dirty="0" smtClean="0">
                          <a:solidFill>
                            <a:schemeClr val="tx1"/>
                          </a:solidFill>
                          <a:latin typeface="Times New Roman" panose="02020603050405020304" pitchFamily="18" charset="0"/>
                          <a:cs typeface="Times New Roman" panose="02020603050405020304" pitchFamily="18" charset="0"/>
                        </a:rPr>
                        <a:t> H</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tố</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cáo</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về</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việc</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công</a:t>
                      </a:r>
                      <a:r>
                        <a:rPr lang="en-US" sz="2000" u="sng" baseline="0" dirty="0" smtClean="0">
                          <a:solidFill>
                            <a:schemeClr val="tx1"/>
                          </a:solidFill>
                          <a:latin typeface="Times New Roman" panose="02020603050405020304" pitchFamily="18" charset="0"/>
                          <a:cs typeface="Times New Roman" panose="02020603050405020304" pitchFamily="18" charset="0"/>
                        </a:rPr>
                        <a:t> an </a:t>
                      </a:r>
                      <a:r>
                        <a:rPr lang="en-US" sz="2000" u="sng" baseline="0" dirty="0" err="1" smtClean="0">
                          <a:solidFill>
                            <a:schemeClr val="tx1"/>
                          </a:solidFill>
                          <a:latin typeface="Times New Roman" panose="02020603050405020304" pitchFamily="18" charset="0"/>
                          <a:cs typeface="Times New Roman" panose="02020603050405020304" pitchFamily="18" charset="0"/>
                        </a:rPr>
                        <a:t>giao</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thông</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xử</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phạt</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dirty="0" smtClean="0">
                          <a:solidFill>
                            <a:schemeClr val="tx1"/>
                          </a:solidFill>
                          <a:latin typeface="Times New Roman" panose="02020603050405020304" pitchFamily="18" charset="0"/>
                          <a:cs typeface="Times New Roman" panose="02020603050405020304" pitchFamily="18" charset="0"/>
                        </a:rPr>
                        <a:t> </a:t>
                      </a:r>
                      <a:r>
                        <a:rPr lang="en-US" sz="2000" u="sng" dirty="0" err="1" smtClean="0">
                          <a:solidFill>
                            <a:schemeClr val="tx1"/>
                          </a:solidFill>
                          <a:latin typeface="Times New Roman" panose="02020603050405020304" pitchFamily="18" charset="0"/>
                          <a:cs typeface="Times New Roman" panose="02020603050405020304" pitchFamily="18" charset="0"/>
                        </a:rPr>
                        <a:t>hành</a:t>
                      </a:r>
                      <a:r>
                        <a:rPr lang="en-US" sz="2000" u="sng" dirty="0" smtClean="0">
                          <a:solidFill>
                            <a:schemeClr val="tx1"/>
                          </a:solidFill>
                          <a:latin typeface="Times New Roman" panose="02020603050405020304" pitchFamily="18" charset="0"/>
                          <a:cs typeface="Times New Roman" panose="02020603050405020304" pitchFamily="18" charset="0"/>
                        </a:rPr>
                        <a:t> </a:t>
                      </a:r>
                      <a:r>
                        <a:rPr lang="en-US" sz="2000" u="sng" dirty="0" err="1" smtClean="0">
                          <a:solidFill>
                            <a:schemeClr val="tx1"/>
                          </a:solidFill>
                          <a:latin typeface="Times New Roman" panose="02020603050405020304" pitchFamily="18" charset="0"/>
                          <a:cs typeface="Times New Roman" panose="02020603050405020304" pitchFamily="18" charset="0"/>
                        </a:rPr>
                        <a:t>chính</a:t>
                      </a:r>
                      <a:r>
                        <a:rPr lang="en-US" sz="2000" u="sng" dirty="0" smtClean="0">
                          <a:solidFill>
                            <a:schemeClr val="tx1"/>
                          </a:solidFill>
                          <a:latin typeface="Times New Roman" panose="02020603050405020304" pitchFamily="18" charset="0"/>
                          <a:cs typeface="Times New Roman" panose="02020603050405020304" pitchFamily="18" charset="0"/>
                        </a:rPr>
                        <a:t> </a:t>
                      </a:r>
                      <a:r>
                        <a:rPr lang="en-US" sz="2000" u="sng" dirty="0" err="1" smtClean="0">
                          <a:solidFill>
                            <a:schemeClr val="tx1"/>
                          </a:solidFill>
                          <a:latin typeface="Times New Roman" panose="02020603050405020304" pitchFamily="18" charset="0"/>
                          <a:cs typeface="Times New Roman" panose="02020603050405020304" pitchFamily="18" charset="0"/>
                        </a:rPr>
                        <a:t>đối</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với</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chị</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trái</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quy</a:t>
                      </a:r>
                      <a:r>
                        <a:rPr lang="en-US" sz="2000" u="sng" baseline="0" dirty="0" smtClean="0">
                          <a:solidFill>
                            <a:schemeClr val="tx1"/>
                          </a:solidFill>
                          <a:latin typeface="Times New Roman" panose="02020603050405020304" pitchFamily="18" charset="0"/>
                          <a:cs typeface="Times New Roman" panose="02020603050405020304" pitchFamily="18" charset="0"/>
                        </a:rPr>
                        <a:t> </a:t>
                      </a:r>
                      <a:r>
                        <a:rPr lang="en-US" sz="2000" u="sng" baseline="0" dirty="0" err="1" smtClean="0">
                          <a:solidFill>
                            <a:schemeClr val="tx1"/>
                          </a:solidFill>
                          <a:latin typeface="Times New Roman" panose="02020603050405020304" pitchFamily="18" charset="0"/>
                          <a:cs typeface="Times New Roman" panose="02020603050405020304" pitchFamily="18" charset="0"/>
                        </a:rPr>
                        <a:t>định</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r>
            </a:tbl>
          </a:graphicData>
        </a:graphic>
      </p:graphicFrame>
      <p:sp>
        <p:nvSpPr>
          <p:cNvPr id="11" name="5-Point Star 10">
            <a:hlinkClick r:id="rId3" action="ppaction://hlinksldjump"/>
          </p:cNvPr>
          <p:cNvSpPr/>
          <p:nvPr/>
        </p:nvSpPr>
        <p:spPr>
          <a:xfrm>
            <a:off x="6639060" y="2951896"/>
            <a:ext cx="528034" cy="5301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hlinkClick r:id="rId4" action="ppaction://hlinksldjump"/>
          </p:cNvPr>
          <p:cNvSpPr/>
          <p:nvPr/>
        </p:nvSpPr>
        <p:spPr>
          <a:xfrm>
            <a:off x="8017099" y="2202873"/>
            <a:ext cx="528034" cy="6154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hlinkClick r:id="rId3" action="ppaction://hlinksldjump"/>
          </p:cNvPr>
          <p:cNvSpPr/>
          <p:nvPr/>
        </p:nvSpPr>
        <p:spPr>
          <a:xfrm>
            <a:off x="6639060" y="3668332"/>
            <a:ext cx="528034" cy="48988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hlinkClick r:id="rId3" action="ppaction://hlinksldjump"/>
          </p:cNvPr>
          <p:cNvSpPr/>
          <p:nvPr/>
        </p:nvSpPr>
        <p:spPr>
          <a:xfrm>
            <a:off x="7978463" y="4273639"/>
            <a:ext cx="528034" cy="62033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9"/>
          <p:cNvSpPr txBox="1">
            <a:spLocks/>
          </p:cNvSpPr>
          <p:nvPr/>
        </p:nvSpPr>
        <p:spPr>
          <a:xfrm>
            <a:off x="2884868" y="0"/>
            <a:ext cx="4533362" cy="65252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smtClean="0">
                <a:solidFill>
                  <a:schemeClr val="tx1"/>
                </a:solidFill>
                <a:latin typeface="Times New Roman" panose="02020603050405020304" pitchFamily="18" charset="0"/>
                <a:cs typeface="Times New Roman" panose="02020603050405020304" pitchFamily="18" charset="0"/>
              </a:rPr>
              <a:t>LUYỆN TẬP: </a:t>
            </a:r>
            <a:r>
              <a:rPr lang="en-US" sz="2800" b="1" smtClean="0">
                <a:solidFill>
                  <a:schemeClr val="tx1"/>
                </a:solidFill>
                <a:latin typeface="Times New Roman" panose="02020603050405020304" pitchFamily="18" charset="0"/>
                <a:cs typeface="Times New Roman" panose="02020603050405020304" pitchFamily="18" charset="0"/>
              </a:rPr>
              <a:t/>
            </a:r>
            <a:br>
              <a:rPr lang="en-US" sz="2800" b="1" smtClean="0">
                <a:solidFill>
                  <a:schemeClr val="tx1"/>
                </a:solidFill>
                <a:latin typeface="Times New Roman" panose="02020603050405020304" pitchFamily="18" charset="0"/>
                <a:cs typeface="Times New Roman" panose="02020603050405020304" pitchFamily="18" charset="0"/>
              </a:rPr>
            </a:br>
            <a:r>
              <a:rPr lang="en-US"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en-US" sz="2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36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0" y="-292"/>
            <a:ext cx="6806220" cy="68582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3629454" y="125995"/>
            <a:ext cx="6413548" cy="6431836"/>
            <a:chOff x="2889226" y="213081"/>
            <a:chExt cx="6413548" cy="6431836"/>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6" name="TextBox 5"/>
            <p:cNvSpPr txBox="1"/>
            <p:nvPr/>
          </p:nvSpPr>
          <p:spPr>
            <a:xfrm rot="300000">
              <a:off x="7009153" y="3416933"/>
              <a:ext cx="2019117" cy="369332"/>
            </a:xfrm>
            <a:prstGeom prst="rect">
              <a:avLst/>
            </a:prstGeom>
            <a:noFill/>
          </p:spPr>
          <p:txBody>
            <a:bodyPr wrap="square" rtlCol="0">
              <a:spAutoFit/>
            </a:bodyPr>
            <a:lstStyle/>
            <a:p>
              <a:pPr algn="ctr"/>
              <a:r>
                <a:rPr lang="en-US" dirty="0" err="1" smtClean="0">
                  <a:solidFill>
                    <a:schemeClr val="bg1"/>
                  </a:solidFill>
                </a:rPr>
                <a:t>HẢI</a:t>
              </a:r>
              <a:r>
                <a:rPr lang="en-US" dirty="0" smtClean="0">
                  <a:solidFill>
                    <a:schemeClr val="bg1"/>
                  </a:solidFill>
                </a:rPr>
                <a:t> </a:t>
              </a:r>
              <a:r>
                <a:rPr lang="en-US" dirty="0" err="1" smtClean="0">
                  <a:solidFill>
                    <a:schemeClr val="bg1"/>
                  </a:solidFill>
                </a:rPr>
                <a:t>YẾN</a:t>
              </a:r>
              <a:endParaRPr lang="en-US" dirty="0">
                <a:solidFill>
                  <a:schemeClr val="bg1"/>
                </a:solidFill>
              </a:endParaRPr>
            </a:p>
          </p:txBody>
        </p:sp>
        <p:sp>
          <p:nvSpPr>
            <p:cNvPr id="7" name="TextBox 6"/>
            <p:cNvSpPr txBox="1"/>
            <p:nvPr/>
          </p:nvSpPr>
          <p:spPr>
            <a:xfrm rot="900000">
              <a:off x="6953878" y="3739686"/>
              <a:ext cx="2019117" cy="369332"/>
            </a:xfrm>
            <a:prstGeom prst="rect">
              <a:avLst/>
            </a:prstGeom>
            <a:noFill/>
          </p:spPr>
          <p:txBody>
            <a:bodyPr wrap="square" rtlCol="0">
              <a:spAutoFit/>
            </a:bodyPr>
            <a:lstStyle/>
            <a:p>
              <a:pPr algn="ctr"/>
              <a:r>
                <a:rPr lang="en-US" dirty="0" err="1" smtClean="0"/>
                <a:t>NHƯ</a:t>
              </a:r>
              <a:r>
                <a:rPr lang="en-US" dirty="0" smtClean="0"/>
                <a:t> Ý</a:t>
              </a:r>
              <a:endParaRPr lang="en-US" dirty="0"/>
            </a:p>
          </p:txBody>
        </p:sp>
        <p:sp>
          <p:nvSpPr>
            <p:cNvPr id="8" name="TextBox 7"/>
            <p:cNvSpPr txBox="1"/>
            <p:nvPr/>
          </p:nvSpPr>
          <p:spPr>
            <a:xfrm rot="1500000">
              <a:off x="6887487" y="4074452"/>
              <a:ext cx="2019117" cy="369332"/>
            </a:xfrm>
            <a:prstGeom prst="rect">
              <a:avLst/>
            </a:prstGeom>
            <a:noFill/>
          </p:spPr>
          <p:txBody>
            <a:bodyPr wrap="square" rtlCol="0">
              <a:spAutoFit/>
            </a:bodyPr>
            <a:lstStyle/>
            <a:p>
              <a:pPr algn="ctr"/>
              <a:r>
                <a:rPr lang="en-US" dirty="0" err="1" smtClean="0"/>
                <a:t>ĐÌNH</a:t>
              </a:r>
              <a:r>
                <a:rPr lang="en-US" dirty="0" smtClean="0"/>
                <a:t> MINH</a:t>
              </a:r>
              <a:endParaRPr lang="en-US" dirty="0"/>
            </a:p>
          </p:txBody>
        </p:sp>
        <p:sp>
          <p:nvSpPr>
            <p:cNvPr id="9" name="TextBox 8"/>
            <p:cNvSpPr txBox="1"/>
            <p:nvPr/>
          </p:nvSpPr>
          <p:spPr>
            <a:xfrm rot="2100000">
              <a:off x="6696828" y="4358422"/>
              <a:ext cx="2019117" cy="369332"/>
            </a:xfrm>
            <a:prstGeom prst="rect">
              <a:avLst/>
            </a:prstGeom>
            <a:noFill/>
          </p:spPr>
          <p:txBody>
            <a:bodyPr wrap="square" rtlCol="0">
              <a:spAutoFit/>
            </a:bodyPr>
            <a:lstStyle/>
            <a:p>
              <a:pPr algn="ctr"/>
              <a:r>
                <a:rPr lang="en-US" dirty="0" err="1" smtClean="0">
                  <a:solidFill>
                    <a:srgbClr val="FF0000"/>
                  </a:solidFill>
                </a:rPr>
                <a:t>NGỌC</a:t>
              </a:r>
              <a:r>
                <a:rPr lang="en-US" dirty="0" smtClean="0">
                  <a:solidFill>
                    <a:srgbClr val="FF0000"/>
                  </a:solidFill>
                </a:rPr>
                <a:t> </a:t>
              </a:r>
              <a:r>
                <a:rPr lang="en-US" dirty="0" err="1" smtClean="0">
                  <a:solidFill>
                    <a:srgbClr val="FF0000"/>
                  </a:solidFill>
                </a:rPr>
                <a:t>ANH</a:t>
              </a:r>
              <a:endParaRPr lang="en-US" dirty="0">
                <a:solidFill>
                  <a:srgbClr val="FF0000"/>
                </a:solidFill>
              </a:endParaRPr>
            </a:p>
          </p:txBody>
        </p:sp>
        <p:sp>
          <p:nvSpPr>
            <p:cNvPr id="10" name="TextBox 9"/>
            <p:cNvSpPr txBox="1"/>
            <p:nvPr/>
          </p:nvSpPr>
          <p:spPr>
            <a:xfrm rot="2700000">
              <a:off x="6446602" y="4601989"/>
              <a:ext cx="2019117" cy="369332"/>
            </a:xfrm>
            <a:prstGeom prst="rect">
              <a:avLst/>
            </a:prstGeom>
            <a:noFill/>
          </p:spPr>
          <p:txBody>
            <a:bodyPr wrap="square" rtlCol="0">
              <a:spAutoFit/>
            </a:bodyPr>
            <a:lstStyle/>
            <a:p>
              <a:pPr algn="ctr"/>
              <a:r>
                <a:rPr lang="en-US" dirty="0" err="1" smtClean="0">
                  <a:solidFill>
                    <a:schemeClr val="accent1">
                      <a:lumMod val="20000"/>
                      <a:lumOff val="80000"/>
                    </a:schemeClr>
                  </a:solidFill>
                </a:rPr>
                <a:t>VÂN</a:t>
              </a:r>
              <a:r>
                <a:rPr lang="en-US" dirty="0" smtClean="0">
                  <a:solidFill>
                    <a:schemeClr val="accent1">
                      <a:lumMod val="20000"/>
                      <a:lumOff val="80000"/>
                    </a:schemeClr>
                  </a:solidFill>
                </a:rPr>
                <a:t> </a:t>
              </a:r>
              <a:r>
                <a:rPr lang="en-US" dirty="0" err="1" smtClean="0">
                  <a:solidFill>
                    <a:schemeClr val="accent1">
                      <a:lumMod val="20000"/>
                      <a:lumOff val="80000"/>
                    </a:schemeClr>
                  </a:solidFill>
                </a:rPr>
                <a:t>ANH</a:t>
              </a:r>
              <a:endParaRPr lang="en-US" dirty="0">
                <a:solidFill>
                  <a:schemeClr val="accent1">
                    <a:lumMod val="20000"/>
                    <a:lumOff val="80000"/>
                  </a:schemeClr>
                </a:solidFill>
              </a:endParaRPr>
            </a:p>
          </p:txBody>
        </p:sp>
        <p:sp>
          <p:nvSpPr>
            <p:cNvPr id="11" name="TextBox 10"/>
            <p:cNvSpPr txBox="1"/>
            <p:nvPr/>
          </p:nvSpPr>
          <p:spPr>
            <a:xfrm rot="3300000">
              <a:off x="6206353" y="4832890"/>
              <a:ext cx="2019117" cy="369332"/>
            </a:xfrm>
            <a:prstGeom prst="rect">
              <a:avLst/>
            </a:prstGeom>
            <a:noFill/>
          </p:spPr>
          <p:txBody>
            <a:bodyPr wrap="square" rtlCol="0">
              <a:spAutoFit/>
            </a:bodyPr>
            <a:lstStyle/>
            <a:p>
              <a:pPr algn="ctr"/>
              <a:r>
                <a:rPr lang="en-US" dirty="0" err="1" smtClean="0">
                  <a:solidFill>
                    <a:schemeClr val="bg1"/>
                  </a:solidFill>
                </a:rPr>
                <a:t>THÁI</a:t>
              </a:r>
              <a:r>
                <a:rPr lang="en-US" dirty="0" smtClean="0">
                  <a:solidFill>
                    <a:schemeClr val="bg1"/>
                  </a:solidFill>
                </a:rPr>
                <a:t> </a:t>
              </a:r>
              <a:r>
                <a:rPr lang="en-US" dirty="0" err="1" smtClean="0">
                  <a:solidFill>
                    <a:schemeClr val="bg1"/>
                  </a:solidFill>
                </a:rPr>
                <a:t>BẰNG</a:t>
              </a:r>
              <a:endParaRPr lang="en-US" dirty="0">
                <a:solidFill>
                  <a:schemeClr val="bg1"/>
                </a:solidFill>
              </a:endParaRPr>
            </a:p>
          </p:txBody>
        </p:sp>
        <p:sp>
          <p:nvSpPr>
            <p:cNvPr id="12" name="TextBox 11"/>
            <p:cNvSpPr txBox="1"/>
            <p:nvPr/>
          </p:nvSpPr>
          <p:spPr>
            <a:xfrm rot="3900000">
              <a:off x="5922584" y="4993337"/>
              <a:ext cx="2019117" cy="369332"/>
            </a:xfrm>
            <a:prstGeom prst="rect">
              <a:avLst/>
            </a:prstGeom>
            <a:noFill/>
          </p:spPr>
          <p:txBody>
            <a:bodyPr wrap="square" rtlCol="0">
              <a:spAutoFit/>
            </a:bodyPr>
            <a:lstStyle/>
            <a:p>
              <a:pPr algn="ctr"/>
              <a:r>
                <a:rPr lang="en-US" dirty="0" err="1" smtClean="0"/>
                <a:t>TỊNH</a:t>
              </a:r>
              <a:r>
                <a:rPr lang="en-US" dirty="0" smtClean="0"/>
                <a:t> </a:t>
              </a:r>
              <a:r>
                <a:rPr lang="en-US" dirty="0" err="1" smtClean="0"/>
                <a:t>BIÊN</a:t>
              </a:r>
              <a:endParaRPr lang="en-US" dirty="0"/>
            </a:p>
          </p:txBody>
        </p:sp>
        <p:sp>
          <p:nvSpPr>
            <p:cNvPr id="13" name="TextBox 12"/>
            <p:cNvSpPr txBox="1"/>
            <p:nvPr/>
          </p:nvSpPr>
          <p:spPr>
            <a:xfrm rot="4500000">
              <a:off x="5600715" y="5115684"/>
              <a:ext cx="2019117" cy="369332"/>
            </a:xfrm>
            <a:prstGeom prst="rect">
              <a:avLst/>
            </a:prstGeom>
            <a:noFill/>
          </p:spPr>
          <p:txBody>
            <a:bodyPr wrap="square" rtlCol="0">
              <a:spAutoFit/>
            </a:bodyPr>
            <a:lstStyle/>
            <a:p>
              <a:pPr algn="ctr"/>
              <a:r>
                <a:rPr lang="en-US" dirty="0" err="1" smtClean="0"/>
                <a:t>PHƯƠNG</a:t>
              </a:r>
              <a:r>
                <a:rPr lang="en-US" dirty="0" smtClean="0"/>
                <a:t> </a:t>
              </a:r>
              <a:r>
                <a:rPr lang="en-US" dirty="0" err="1" smtClean="0"/>
                <a:t>DIỄM</a:t>
              </a:r>
              <a:endParaRPr lang="en-US" dirty="0"/>
            </a:p>
          </p:txBody>
        </p:sp>
        <p:sp>
          <p:nvSpPr>
            <p:cNvPr id="24" name="TextBox 23"/>
            <p:cNvSpPr txBox="1"/>
            <p:nvPr/>
          </p:nvSpPr>
          <p:spPr>
            <a:xfrm rot="5100000">
              <a:off x="5257815" y="5191884"/>
              <a:ext cx="2019117" cy="369332"/>
            </a:xfrm>
            <a:prstGeom prst="rect">
              <a:avLst/>
            </a:prstGeom>
            <a:noFill/>
          </p:spPr>
          <p:txBody>
            <a:bodyPr wrap="square" rtlCol="0">
              <a:spAutoFit/>
            </a:bodyPr>
            <a:lstStyle/>
            <a:p>
              <a:pPr algn="ctr"/>
              <a:r>
                <a:rPr lang="en-US" dirty="0" err="1" smtClean="0"/>
                <a:t>THÀNH</a:t>
              </a:r>
              <a:r>
                <a:rPr lang="en-US" dirty="0" smtClean="0"/>
                <a:t> </a:t>
              </a:r>
              <a:r>
                <a:rPr lang="en-US" dirty="0" err="1" smtClean="0"/>
                <a:t>DUY</a:t>
              </a:r>
              <a:endParaRPr lang="en-US" dirty="0"/>
            </a:p>
          </p:txBody>
        </p:sp>
        <p:sp>
          <p:nvSpPr>
            <p:cNvPr id="25" name="TextBox 24"/>
            <p:cNvSpPr txBox="1"/>
            <p:nvPr/>
          </p:nvSpPr>
          <p:spPr>
            <a:xfrm rot="5700000">
              <a:off x="4914915" y="5195514"/>
              <a:ext cx="2019117" cy="369332"/>
            </a:xfrm>
            <a:prstGeom prst="rect">
              <a:avLst/>
            </a:prstGeom>
            <a:noFill/>
          </p:spPr>
          <p:txBody>
            <a:bodyPr wrap="square" rtlCol="0">
              <a:spAutoFit/>
            </a:bodyPr>
            <a:lstStyle/>
            <a:p>
              <a:pPr algn="ctr"/>
              <a:r>
                <a:rPr lang="en-US" dirty="0" err="1" smtClean="0"/>
                <a:t>MỸ</a:t>
              </a:r>
              <a:r>
                <a:rPr lang="en-US" dirty="0" smtClean="0"/>
                <a:t> </a:t>
              </a:r>
              <a:r>
                <a:rPr lang="en-US" dirty="0" err="1" smtClean="0"/>
                <a:t>DUYÊN</a:t>
              </a:r>
              <a:endParaRPr lang="en-US" dirty="0"/>
            </a:p>
          </p:txBody>
        </p:sp>
        <p:sp>
          <p:nvSpPr>
            <p:cNvPr id="26" name="TextBox 25"/>
            <p:cNvSpPr txBox="1"/>
            <p:nvPr/>
          </p:nvSpPr>
          <p:spPr>
            <a:xfrm rot="6300000">
              <a:off x="4601043" y="5155602"/>
              <a:ext cx="2019117" cy="369332"/>
            </a:xfrm>
            <a:prstGeom prst="rect">
              <a:avLst/>
            </a:prstGeom>
            <a:noFill/>
          </p:spPr>
          <p:txBody>
            <a:bodyPr wrap="square" rtlCol="0">
              <a:spAutoFit/>
            </a:bodyPr>
            <a:lstStyle/>
            <a:p>
              <a:pPr algn="ctr"/>
              <a:r>
                <a:rPr lang="en-US" dirty="0" err="1" smtClean="0">
                  <a:solidFill>
                    <a:schemeClr val="bg1"/>
                  </a:solidFill>
                </a:rPr>
                <a:t>VĂN</a:t>
              </a:r>
              <a:r>
                <a:rPr lang="en-US" dirty="0" smtClean="0">
                  <a:solidFill>
                    <a:schemeClr val="bg1"/>
                  </a:solidFill>
                </a:rPr>
                <a:t> </a:t>
              </a:r>
              <a:r>
                <a:rPr lang="en-US" dirty="0" err="1" smtClean="0">
                  <a:solidFill>
                    <a:schemeClr val="bg1"/>
                  </a:solidFill>
                </a:rPr>
                <a:t>ĐƯC</a:t>
              </a:r>
              <a:endParaRPr lang="en-US" dirty="0">
                <a:solidFill>
                  <a:schemeClr val="bg1"/>
                </a:solidFill>
              </a:endParaRPr>
            </a:p>
          </p:txBody>
        </p:sp>
        <p:sp>
          <p:nvSpPr>
            <p:cNvPr id="27" name="TextBox 26"/>
            <p:cNvSpPr txBox="1"/>
            <p:nvPr/>
          </p:nvSpPr>
          <p:spPr>
            <a:xfrm rot="6900000">
              <a:off x="4272657" y="5014092"/>
              <a:ext cx="2019117" cy="369332"/>
            </a:xfrm>
            <a:prstGeom prst="rect">
              <a:avLst/>
            </a:prstGeom>
            <a:noFill/>
          </p:spPr>
          <p:txBody>
            <a:bodyPr wrap="square" rtlCol="0">
              <a:spAutoFit/>
            </a:bodyPr>
            <a:lstStyle/>
            <a:p>
              <a:pPr algn="ctr"/>
              <a:r>
                <a:rPr lang="en-US" dirty="0" smtClean="0"/>
                <a:t>MINH </a:t>
              </a:r>
              <a:r>
                <a:rPr lang="en-US" dirty="0" err="1" smtClean="0"/>
                <a:t>GIANG</a:t>
              </a:r>
              <a:endParaRPr lang="en-US" dirty="0"/>
            </a:p>
          </p:txBody>
        </p:sp>
        <p:sp>
          <p:nvSpPr>
            <p:cNvPr id="28" name="TextBox 27"/>
            <p:cNvSpPr txBox="1"/>
            <p:nvPr/>
          </p:nvSpPr>
          <p:spPr>
            <a:xfrm rot="7500000">
              <a:off x="3987813" y="4843554"/>
              <a:ext cx="2019117" cy="369332"/>
            </a:xfrm>
            <a:prstGeom prst="rect">
              <a:avLst/>
            </a:prstGeom>
            <a:noFill/>
          </p:spPr>
          <p:txBody>
            <a:bodyPr wrap="square" rtlCol="0">
              <a:spAutoFit/>
            </a:bodyPr>
            <a:lstStyle/>
            <a:p>
              <a:pPr algn="ctr"/>
              <a:r>
                <a:rPr lang="en-US" dirty="0" err="1" smtClean="0"/>
                <a:t>KHÁNH</a:t>
              </a:r>
              <a:r>
                <a:rPr lang="en-US" dirty="0" smtClean="0"/>
                <a:t> </a:t>
              </a:r>
              <a:r>
                <a:rPr lang="en-US" dirty="0" err="1" smtClean="0"/>
                <a:t>HUYỀN</a:t>
              </a:r>
              <a:endParaRPr lang="en-US" dirty="0"/>
            </a:p>
          </p:txBody>
        </p:sp>
        <p:sp>
          <p:nvSpPr>
            <p:cNvPr id="29" name="TextBox 28"/>
            <p:cNvSpPr txBox="1"/>
            <p:nvPr/>
          </p:nvSpPr>
          <p:spPr>
            <a:xfrm rot="8100000">
              <a:off x="3731997" y="4629474"/>
              <a:ext cx="2019117" cy="369332"/>
            </a:xfrm>
            <a:prstGeom prst="rect">
              <a:avLst/>
            </a:prstGeom>
            <a:noFill/>
          </p:spPr>
          <p:txBody>
            <a:bodyPr wrap="square" rtlCol="0">
              <a:spAutoFit/>
            </a:bodyPr>
            <a:lstStyle/>
            <a:p>
              <a:pPr algn="ctr"/>
              <a:r>
                <a:rPr lang="en-US" dirty="0" err="1" smtClean="0"/>
                <a:t>THANH</a:t>
              </a:r>
              <a:r>
                <a:rPr lang="en-US" dirty="0" smtClean="0"/>
                <a:t> </a:t>
              </a:r>
              <a:r>
                <a:rPr lang="en-US" dirty="0" err="1" smtClean="0"/>
                <a:t>HUYỀN</a:t>
              </a:r>
              <a:endParaRPr lang="en-US" dirty="0"/>
            </a:p>
          </p:txBody>
        </p:sp>
        <p:sp>
          <p:nvSpPr>
            <p:cNvPr id="30" name="TextBox 29"/>
            <p:cNvSpPr txBox="1"/>
            <p:nvPr/>
          </p:nvSpPr>
          <p:spPr>
            <a:xfrm rot="8700000">
              <a:off x="3505209" y="4342824"/>
              <a:ext cx="2019117" cy="369332"/>
            </a:xfrm>
            <a:prstGeom prst="rect">
              <a:avLst/>
            </a:prstGeom>
            <a:noFill/>
          </p:spPr>
          <p:txBody>
            <a:bodyPr wrap="square" rtlCol="0">
              <a:spAutoFit/>
            </a:bodyPr>
            <a:lstStyle/>
            <a:p>
              <a:pPr algn="ctr"/>
              <a:r>
                <a:rPr lang="en-US" dirty="0" err="1" smtClean="0">
                  <a:solidFill>
                    <a:srgbClr val="FFFF00"/>
                  </a:solidFill>
                </a:rPr>
                <a:t>THÙY</a:t>
              </a:r>
              <a:r>
                <a:rPr lang="en-US" dirty="0" smtClean="0">
                  <a:solidFill>
                    <a:srgbClr val="FFFF00"/>
                  </a:solidFill>
                </a:rPr>
                <a:t> </a:t>
              </a:r>
              <a:r>
                <a:rPr lang="en-US" dirty="0" err="1" smtClean="0">
                  <a:solidFill>
                    <a:srgbClr val="FFFF00"/>
                  </a:solidFill>
                </a:rPr>
                <a:t>LINH</a:t>
              </a:r>
              <a:endParaRPr lang="en-US" dirty="0">
                <a:solidFill>
                  <a:srgbClr val="FFFF00"/>
                </a:solidFill>
              </a:endParaRPr>
            </a:p>
          </p:txBody>
        </p:sp>
        <p:sp>
          <p:nvSpPr>
            <p:cNvPr id="31" name="TextBox 30"/>
            <p:cNvSpPr txBox="1"/>
            <p:nvPr/>
          </p:nvSpPr>
          <p:spPr>
            <a:xfrm rot="9300000">
              <a:off x="3321963" y="4085202"/>
              <a:ext cx="2019117" cy="369332"/>
            </a:xfrm>
            <a:prstGeom prst="rect">
              <a:avLst/>
            </a:prstGeom>
            <a:noFill/>
          </p:spPr>
          <p:txBody>
            <a:bodyPr wrap="square" rtlCol="0">
              <a:spAutoFit/>
            </a:bodyPr>
            <a:lstStyle/>
            <a:p>
              <a:pPr algn="ctr"/>
              <a:r>
                <a:rPr lang="en-US" dirty="0" err="1" smtClean="0">
                  <a:solidFill>
                    <a:schemeClr val="bg1"/>
                  </a:solidFill>
                </a:rPr>
                <a:t>GIA</a:t>
              </a:r>
              <a:r>
                <a:rPr lang="en-US" dirty="0" smtClean="0">
                  <a:solidFill>
                    <a:schemeClr val="bg1"/>
                  </a:solidFill>
                </a:rPr>
                <a:t> </a:t>
              </a:r>
              <a:r>
                <a:rPr lang="en-US" dirty="0" err="1" smtClean="0">
                  <a:solidFill>
                    <a:schemeClr val="bg1"/>
                  </a:solidFill>
                </a:rPr>
                <a:t>LINH</a:t>
              </a:r>
              <a:endParaRPr lang="en-US" dirty="0">
                <a:solidFill>
                  <a:schemeClr val="bg1"/>
                </a:solidFill>
              </a:endParaRPr>
            </a:p>
          </p:txBody>
        </p:sp>
        <p:sp>
          <p:nvSpPr>
            <p:cNvPr id="32" name="TextBox 31"/>
            <p:cNvSpPr txBox="1"/>
            <p:nvPr/>
          </p:nvSpPr>
          <p:spPr>
            <a:xfrm rot="9900000">
              <a:off x="3211287" y="3755010"/>
              <a:ext cx="2019117" cy="369332"/>
            </a:xfrm>
            <a:prstGeom prst="rect">
              <a:avLst/>
            </a:prstGeom>
            <a:noFill/>
          </p:spPr>
          <p:txBody>
            <a:bodyPr wrap="square" rtlCol="0">
              <a:spAutoFit/>
            </a:bodyPr>
            <a:lstStyle/>
            <a:p>
              <a:pPr algn="ctr"/>
              <a:r>
                <a:rPr lang="en-US" dirty="0" err="1" smtClean="0">
                  <a:solidFill>
                    <a:schemeClr val="accent1">
                      <a:lumMod val="50000"/>
                    </a:schemeClr>
                  </a:solidFill>
                </a:rPr>
                <a:t>KHÁNH</a:t>
              </a:r>
              <a:r>
                <a:rPr lang="en-US" dirty="0" smtClean="0">
                  <a:solidFill>
                    <a:schemeClr val="accent1">
                      <a:lumMod val="50000"/>
                    </a:schemeClr>
                  </a:solidFill>
                </a:rPr>
                <a:t> </a:t>
              </a:r>
              <a:r>
                <a:rPr lang="en-US" dirty="0" err="1" smtClean="0">
                  <a:solidFill>
                    <a:schemeClr val="accent1">
                      <a:lumMod val="50000"/>
                    </a:schemeClr>
                  </a:solidFill>
                </a:rPr>
                <a:t>LINH</a:t>
              </a:r>
              <a:endParaRPr lang="en-US" dirty="0">
                <a:solidFill>
                  <a:schemeClr val="accent1">
                    <a:lumMod val="50000"/>
                  </a:schemeClr>
                </a:solidFill>
              </a:endParaRPr>
            </a:p>
          </p:txBody>
        </p:sp>
        <p:sp>
          <p:nvSpPr>
            <p:cNvPr id="33" name="TextBox 32"/>
            <p:cNvSpPr txBox="1"/>
            <p:nvPr/>
          </p:nvSpPr>
          <p:spPr>
            <a:xfrm rot="10500000">
              <a:off x="3144153" y="3424818"/>
              <a:ext cx="2019117" cy="369332"/>
            </a:xfrm>
            <a:prstGeom prst="rect">
              <a:avLst/>
            </a:prstGeom>
            <a:noFill/>
          </p:spPr>
          <p:txBody>
            <a:bodyPr wrap="square" rtlCol="0">
              <a:spAutoFit/>
            </a:bodyPr>
            <a:lstStyle/>
            <a:p>
              <a:pPr algn="ctr"/>
              <a:r>
                <a:rPr lang="en-US" dirty="0" err="1" smtClean="0">
                  <a:solidFill>
                    <a:srgbClr val="FF00FF"/>
                  </a:solidFill>
                </a:rPr>
                <a:t>THÙY</a:t>
              </a:r>
              <a:r>
                <a:rPr lang="en-US" dirty="0" smtClean="0">
                  <a:solidFill>
                    <a:srgbClr val="FF00FF"/>
                  </a:solidFill>
                </a:rPr>
                <a:t> </a:t>
              </a:r>
              <a:r>
                <a:rPr lang="en-US" dirty="0" err="1" smtClean="0">
                  <a:solidFill>
                    <a:srgbClr val="FF00FF"/>
                  </a:solidFill>
                </a:rPr>
                <a:t>LINH</a:t>
              </a:r>
              <a:endParaRPr lang="en-US" dirty="0">
                <a:solidFill>
                  <a:srgbClr val="FF00FF"/>
                </a:solidFill>
              </a:endParaRPr>
            </a:p>
          </p:txBody>
        </p:sp>
        <p:sp>
          <p:nvSpPr>
            <p:cNvPr id="34" name="TextBox 33"/>
            <p:cNvSpPr txBox="1"/>
            <p:nvPr/>
          </p:nvSpPr>
          <p:spPr>
            <a:xfrm rot="11100000">
              <a:off x="3164103" y="3080112"/>
              <a:ext cx="2019117" cy="369332"/>
            </a:xfrm>
            <a:prstGeom prst="rect">
              <a:avLst/>
            </a:prstGeom>
            <a:noFill/>
          </p:spPr>
          <p:txBody>
            <a:bodyPr wrap="square" rtlCol="0">
              <a:spAutoFit/>
            </a:bodyPr>
            <a:lstStyle/>
            <a:p>
              <a:pPr algn="ctr"/>
              <a:r>
                <a:rPr lang="en-US" dirty="0" smtClean="0"/>
                <a:t>MAI</a:t>
              </a:r>
              <a:endParaRPr lang="en-US" dirty="0"/>
            </a:p>
          </p:txBody>
        </p:sp>
        <p:sp>
          <p:nvSpPr>
            <p:cNvPr id="35" name="TextBox 34"/>
            <p:cNvSpPr txBox="1"/>
            <p:nvPr/>
          </p:nvSpPr>
          <p:spPr>
            <a:xfrm rot="11700000">
              <a:off x="3213081" y="2764434"/>
              <a:ext cx="2019117" cy="369332"/>
            </a:xfrm>
            <a:prstGeom prst="rect">
              <a:avLst/>
            </a:prstGeom>
            <a:noFill/>
          </p:spPr>
          <p:txBody>
            <a:bodyPr wrap="square" rtlCol="0">
              <a:spAutoFit/>
            </a:bodyPr>
            <a:lstStyle/>
            <a:p>
              <a:pPr algn="ctr"/>
              <a:r>
                <a:rPr lang="en-US" dirty="0" err="1" smtClean="0"/>
                <a:t>TRÀ</a:t>
              </a:r>
              <a:r>
                <a:rPr lang="en-US" dirty="0" smtClean="0"/>
                <a:t> MY</a:t>
              </a:r>
              <a:endParaRPr lang="en-US" dirty="0"/>
            </a:p>
          </p:txBody>
        </p:sp>
        <p:sp>
          <p:nvSpPr>
            <p:cNvPr id="36" name="TextBox 35"/>
            <p:cNvSpPr txBox="1"/>
            <p:nvPr/>
          </p:nvSpPr>
          <p:spPr>
            <a:xfrm rot="12300000">
              <a:off x="3320115" y="2448756"/>
              <a:ext cx="2019117" cy="369332"/>
            </a:xfrm>
            <a:prstGeom prst="rect">
              <a:avLst/>
            </a:prstGeom>
            <a:noFill/>
          </p:spPr>
          <p:txBody>
            <a:bodyPr wrap="square" rtlCol="0">
              <a:spAutoFit/>
            </a:bodyPr>
            <a:lstStyle/>
            <a:p>
              <a:pPr algn="ctr"/>
              <a:r>
                <a:rPr lang="en-US" dirty="0" err="1" smtClean="0">
                  <a:solidFill>
                    <a:srgbClr val="FF0000"/>
                  </a:solidFill>
                </a:rPr>
                <a:t>HÀ</a:t>
              </a:r>
              <a:r>
                <a:rPr lang="en-US" dirty="0" smtClean="0">
                  <a:solidFill>
                    <a:srgbClr val="FF0000"/>
                  </a:solidFill>
                </a:rPr>
                <a:t> MY</a:t>
              </a:r>
              <a:endParaRPr lang="en-US" dirty="0">
                <a:solidFill>
                  <a:srgbClr val="FF0000"/>
                </a:solidFill>
              </a:endParaRPr>
            </a:p>
          </p:txBody>
        </p:sp>
        <p:sp>
          <p:nvSpPr>
            <p:cNvPr id="37" name="TextBox 36"/>
            <p:cNvSpPr txBox="1"/>
            <p:nvPr/>
          </p:nvSpPr>
          <p:spPr>
            <a:xfrm rot="12900000">
              <a:off x="3499719" y="2147592"/>
              <a:ext cx="2019117" cy="369332"/>
            </a:xfrm>
            <a:prstGeom prst="rect">
              <a:avLst/>
            </a:prstGeom>
            <a:noFill/>
          </p:spPr>
          <p:txBody>
            <a:bodyPr wrap="square" rtlCol="0">
              <a:spAutoFit/>
            </a:bodyPr>
            <a:lstStyle/>
            <a:p>
              <a:pPr algn="ctr"/>
              <a:r>
                <a:rPr lang="en-US" dirty="0" smtClean="0">
                  <a:solidFill>
                    <a:srgbClr val="002060"/>
                  </a:solidFill>
                </a:rPr>
                <a:t>KIM </a:t>
              </a:r>
              <a:r>
                <a:rPr lang="en-US" dirty="0" err="1" smtClean="0">
                  <a:solidFill>
                    <a:srgbClr val="002060"/>
                  </a:solidFill>
                </a:rPr>
                <a:t>NGÂN</a:t>
              </a:r>
              <a:endParaRPr lang="en-US" dirty="0">
                <a:solidFill>
                  <a:srgbClr val="002060"/>
                </a:solidFill>
              </a:endParaRPr>
            </a:p>
          </p:txBody>
        </p:sp>
        <p:sp>
          <p:nvSpPr>
            <p:cNvPr id="38" name="TextBox 37"/>
            <p:cNvSpPr txBox="1"/>
            <p:nvPr/>
          </p:nvSpPr>
          <p:spPr>
            <a:xfrm rot="13500000">
              <a:off x="3722865" y="1889970"/>
              <a:ext cx="2019117" cy="369332"/>
            </a:xfrm>
            <a:prstGeom prst="rect">
              <a:avLst/>
            </a:prstGeom>
            <a:noFill/>
          </p:spPr>
          <p:txBody>
            <a:bodyPr wrap="square" rtlCol="0">
              <a:spAutoFit/>
            </a:bodyPr>
            <a:lstStyle/>
            <a:p>
              <a:pPr algn="ctr"/>
              <a:r>
                <a:rPr lang="en-US" dirty="0" err="1" smtClean="0"/>
                <a:t>KHÁNH</a:t>
              </a:r>
              <a:r>
                <a:rPr lang="en-US" dirty="0" smtClean="0"/>
                <a:t> </a:t>
              </a:r>
              <a:r>
                <a:rPr lang="en-US" dirty="0" err="1" smtClean="0"/>
                <a:t>NGỌC</a:t>
              </a:r>
              <a:endParaRPr lang="en-US" dirty="0"/>
            </a:p>
          </p:txBody>
        </p:sp>
        <p:sp>
          <p:nvSpPr>
            <p:cNvPr id="39" name="TextBox 38"/>
            <p:cNvSpPr txBox="1"/>
            <p:nvPr/>
          </p:nvSpPr>
          <p:spPr>
            <a:xfrm rot="14100000">
              <a:off x="3975039" y="1675890"/>
              <a:ext cx="2019117" cy="369332"/>
            </a:xfrm>
            <a:prstGeom prst="rect">
              <a:avLst/>
            </a:prstGeom>
            <a:noFill/>
          </p:spPr>
          <p:txBody>
            <a:bodyPr wrap="square" rtlCol="0">
              <a:spAutoFit/>
            </a:bodyPr>
            <a:lstStyle/>
            <a:p>
              <a:pPr algn="ctr"/>
              <a:r>
                <a:rPr lang="en-US" dirty="0" smtClean="0"/>
                <a:t>KIM </a:t>
              </a:r>
              <a:r>
                <a:rPr lang="en-US" dirty="0" err="1" smtClean="0"/>
                <a:t>OANH</a:t>
              </a:r>
              <a:endParaRPr lang="en-US" dirty="0"/>
            </a:p>
          </p:txBody>
        </p:sp>
        <p:sp>
          <p:nvSpPr>
            <p:cNvPr id="40" name="TextBox 39"/>
            <p:cNvSpPr txBox="1"/>
            <p:nvPr/>
          </p:nvSpPr>
          <p:spPr>
            <a:xfrm rot="14700000">
              <a:off x="4270755" y="1505352"/>
              <a:ext cx="2019117" cy="369332"/>
            </a:xfrm>
            <a:prstGeom prst="rect">
              <a:avLst/>
            </a:prstGeom>
            <a:noFill/>
          </p:spPr>
          <p:txBody>
            <a:bodyPr wrap="square" rtlCol="0">
              <a:spAutoFit/>
            </a:bodyPr>
            <a:lstStyle/>
            <a:p>
              <a:pPr algn="ctr"/>
              <a:r>
                <a:rPr lang="en-US" dirty="0" err="1" smtClean="0"/>
                <a:t>QUYÊN</a:t>
              </a:r>
              <a:endParaRPr lang="en-US" dirty="0"/>
            </a:p>
          </p:txBody>
        </p:sp>
        <p:sp>
          <p:nvSpPr>
            <p:cNvPr id="41" name="TextBox 40"/>
            <p:cNvSpPr txBox="1"/>
            <p:nvPr/>
          </p:nvSpPr>
          <p:spPr>
            <a:xfrm rot="15300000">
              <a:off x="4580985" y="1392870"/>
              <a:ext cx="2019117" cy="369332"/>
            </a:xfrm>
            <a:prstGeom prst="rect">
              <a:avLst/>
            </a:prstGeom>
            <a:noFill/>
          </p:spPr>
          <p:txBody>
            <a:bodyPr wrap="square" rtlCol="0">
              <a:spAutoFit/>
            </a:bodyPr>
            <a:lstStyle/>
            <a:p>
              <a:pPr algn="ctr"/>
              <a:r>
                <a:rPr lang="en-US" dirty="0" err="1" smtClean="0">
                  <a:solidFill>
                    <a:schemeClr val="bg1"/>
                  </a:solidFill>
                </a:rPr>
                <a:t>THANH</a:t>
              </a:r>
              <a:r>
                <a:rPr lang="en-US" dirty="0" smtClean="0">
                  <a:solidFill>
                    <a:schemeClr val="bg1"/>
                  </a:solidFill>
                </a:rPr>
                <a:t> </a:t>
              </a:r>
              <a:r>
                <a:rPr lang="en-US" dirty="0" err="1" smtClean="0">
                  <a:solidFill>
                    <a:schemeClr val="bg1"/>
                  </a:solidFill>
                </a:rPr>
                <a:t>THƯƠNG</a:t>
              </a:r>
              <a:endParaRPr lang="en-US" dirty="0">
                <a:solidFill>
                  <a:schemeClr val="bg1"/>
                </a:solidFill>
              </a:endParaRPr>
            </a:p>
          </p:txBody>
        </p:sp>
        <p:sp>
          <p:nvSpPr>
            <p:cNvPr id="42" name="TextBox 41"/>
            <p:cNvSpPr txBox="1"/>
            <p:nvPr/>
          </p:nvSpPr>
          <p:spPr>
            <a:xfrm rot="15900000">
              <a:off x="4905729" y="1323930"/>
              <a:ext cx="2019117" cy="369332"/>
            </a:xfrm>
            <a:prstGeom prst="rect">
              <a:avLst/>
            </a:prstGeom>
            <a:noFill/>
          </p:spPr>
          <p:txBody>
            <a:bodyPr wrap="square" rtlCol="0">
              <a:spAutoFit/>
            </a:bodyPr>
            <a:lstStyle/>
            <a:p>
              <a:pPr algn="ctr"/>
              <a:r>
                <a:rPr lang="en-US" dirty="0" err="1" smtClean="0">
                  <a:solidFill>
                    <a:srgbClr val="7030A0"/>
                  </a:solidFill>
                </a:rPr>
                <a:t>ĐẬU</a:t>
              </a:r>
              <a:r>
                <a:rPr lang="en-US" dirty="0" smtClean="0">
                  <a:solidFill>
                    <a:srgbClr val="7030A0"/>
                  </a:solidFill>
                </a:rPr>
                <a:t> </a:t>
              </a:r>
              <a:r>
                <a:rPr lang="en-US" dirty="0" err="1" smtClean="0">
                  <a:solidFill>
                    <a:srgbClr val="7030A0"/>
                  </a:solidFill>
                </a:rPr>
                <a:t>TRANG</a:t>
              </a:r>
              <a:endParaRPr lang="en-US" dirty="0">
                <a:solidFill>
                  <a:srgbClr val="7030A0"/>
                </a:solidFill>
              </a:endParaRPr>
            </a:p>
          </p:txBody>
        </p:sp>
        <p:sp>
          <p:nvSpPr>
            <p:cNvPr id="43" name="TextBox 42"/>
            <p:cNvSpPr txBox="1"/>
            <p:nvPr/>
          </p:nvSpPr>
          <p:spPr>
            <a:xfrm rot="16500000">
              <a:off x="5259501" y="1327560"/>
              <a:ext cx="2019117" cy="369332"/>
            </a:xfrm>
            <a:prstGeom prst="rect">
              <a:avLst/>
            </a:prstGeom>
            <a:noFill/>
          </p:spPr>
          <p:txBody>
            <a:bodyPr wrap="square" rtlCol="0">
              <a:spAutoFit/>
            </a:bodyPr>
            <a:lstStyle/>
            <a:p>
              <a:pPr algn="ctr"/>
              <a:r>
                <a:rPr lang="en-US" dirty="0" err="1" smtClean="0"/>
                <a:t>HÀ</a:t>
              </a:r>
              <a:r>
                <a:rPr lang="en-US" dirty="0" smtClean="0"/>
                <a:t> </a:t>
              </a:r>
              <a:r>
                <a:rPr lang="en-US" dirty="0" err="1" smtClean="0"/>
                <a:t>TRANG</a:t>
              </a:r>
              <a:endParaRPr lang="en-US" dirty="0"/>
            </a:p>
          </p:txBody>
        </p:sp>
        <p:sp>
          <p:nvSpPr>
            <p:cNvPr id="44" name="TextBox 43"/>
            <p:cNvSpPr txBox="1"/>
            <p:nvPr/>
          </p:nvSpPr>
          <p:spPr>
            <a:xfrm rot="17100000">
              <a:off x="5584245" y="1389246"/>
              <a:ext cx="2019117" cy="369332"/>
            </a:xfrm>
            <a:prstGeom prst="rect">
              <a:avLst/>
            </a:prstGeom>
            <a:noFill/>
          </p:spPr>
          <p:txBody>
            <a:bodyPr wrap="square" rtlCol="0">
              <a:spAutoFit/>
            </a:bodyPr>
            <a:lstStyle/>
            <a:p>
              <a:pPr algn="ctr"/>
              <a:r>
                <a:rPr lang="en-US" dirty="0" err="1" smtClean="0">
                  <a:solidFill>
                    <a:schemeClr val="accent4">
                      <a:lumMod val="20000"/>
                      <a:lumOff val="80000"/>
                    </a:schemeClr>
                  </a:solidFill>
                </a:rPr>
                <a:t>KIỀU</a:t>
              </a:r>
              <a:r>
                <a:rPr lang="en-US" dirty="0" smtClean="0">
                  <a:solidFill>
                    <a:schemeClr val="accent4">
                      <a:lumMod val="20000"/>
                      <a:lumOff val="80000"/>
                    </a:schemeClr>
                  </a:solidFill>
                </a:rPr>
                <a:t> TRINH</a:t>
              </a:r>
              <a:endParaRPr lang="en-US" dirty="0">
                <a:solidFill>
                  <a:schemeClr val="accent4">
                    <a:lumMod val="20000"/>
                    <a:lumOff val="80000"/>
                  </a:schemeClr>
                </a:solidFill>
              </a:endParaRPr>
            </a:p>
          </p:txBody>
        </p:sp>
        <p:sp>
          <p:nvSpPr>
            <p:cNvPr id="45" name="TextBox 44"/>
            <p:cNvSpPr txBox="1"/>
            <p:nvPr/>
          </p:nvSpPr>
          <p:spPr>
            <a:xfrm rot="17700000">
              <a:off x="5894475" y="1508988"/>
              <a:ext cx="2019117" cy="369332"/>
            </a:xfrm>
            <a:prstGeom prst="rect">
              <a:avLst/>
            </a:prstGeom>
            <a:noFill/>
          </p:spPr>
          <p:txBody>
            <a:bodyPr wrap="square" rtlCol="0">
              <a:spAutoFit/>
            </a:bodyPr>
            <a:lstStyle/>
            <a:p>
              <a:pPr algn="ctr"/>
              <a:r>
                <a:rPr lang="en-US" dirty="0" smtClean="0">
                  <a:solidFill>
                    <a:schemeClr val="accent4">
                      <a:lumMod val="20000"/>
                      <a:lumOff val="80000"/>
                    </a:schemeClr>
                  </a:solidFill>
                </a:rPr>
                <a:t>MINH </a:t>
              </a:r>
              <a:r>
                <a:rPr lang="en-US" dirty="0" err="1" smtClean="0">
                  <a:solidFill>
                    <a:schemeClr val="accent4">
                      <a:lumMod val="20000"/>
                      <a:lumOff val="80000"/>
                    </a:schemeClr>
                  </a:solidFill>
                </a:rPr>
                <a:t>TUẤN</a:t>
              </a:r>
              <a:r>
                <a:rPr lang="en-US" dirty="0" smtClean="0">
                  <a:solidFill>
                    <a:schemeClr val="accent4">
                      <a:lumMod val="20000"/>
                      <a:lumOff val="80000"/>
                    </a:schemeClr>
                  </a:solidFill>
                </a:rPr>
                <a:t> </a:t>
              </a:r>
              <a:endParaRPr lang="en-US" dirty="0">
                <a:solidFill>
                  <a:schemeClr val="accent4">
                    <a:lumMod val="20000"/>
                    <a:lumOff val="80000"/>
                  </a:schemeClr>
                </a:solidFill>
              </a:endParaRPr>
            </a:p>
          </p:txBody>
        </p:sp>
        <p:sp>
          <p:nvSpPr>
            <p:cNvPr id="46" name="TextBox 45"/>
            <p:cNvSpPr txBox="1"/>
            <p:nvPr/>
          </p:nvSpPr>
          <p:spPr>
            <a:xfrm rot="18300000">
              <a:off x="6190191" y="1672272"/>
              <a:ext cx="2019117" cy="369332"/>
            </a:xfrm>
            <a:prstGeom prst="rect">
              <a:avLst/>
            </a:prstGeom>
            <a:noFill/>
          </p:spPr>
          <p:txBody>
            <a:bodyPr wrap="square" rtlCol="0">
              <a:spAutoFit/>
            </a:bodyPr>
            <a:lstStyle/>
            <a:p>
              <a:pPr algn="ctr"/>
              <a:r>
                <a:rPr lang="en-US" dirty="0" err="1" smtClean="0">
                  <a:solidFill>
                    <a:schemeClr val="bg1"/>
                  </a:solidFill>
                </a:rPr>
                <a:t>CẨM</a:t>
              </a:r>
              <a:r>
                <a:rPr lang="en-US" dirty="0" smtClean="0">
                  <a:solidFill>
                    <a:schemeClr val="bg1"/>
                  </a:solidFill>
                </a:rPr>
                <a:t> </a:t>
              </a:r>
              <a:r>
                <a:rPr lang="en-US" dirty="0" err="1" smtClean="0">
                  <a:solidFill>
                    <a:schemeClr val="bg1"/>
                  </a:solidFill>
                </a:rPr>
                <a:t>TÚ</a:t>
              </a:r>
              <a:endParaRPr lang="en-US" dirty="0">
                <a:solidFill>
                  <a:schemeClr val="bg1"/>
                </a:solidFill>
              </a:endParaRPr>
            </a:p>
          </p:txBody>
        </p:sp>
        <p:sp>
          <p:nvSpPr>
            <p:cNvPr id="47" name="TextBox 46"/>
            <p:cNvSpPr txBox="1"/>
            <p:nvPr/>
          </p:nvSpPr>
          <p:spPr>
            <a:xfrm rot="18900000">
              <a:off x="6442365" y="1893612"/>
              <a:ext cx="2019117" cy="369332"/>
            </a:xfrm>
            <a:prstGeom prst="rect">
              <a:avLst/>
            </a:prstGeom>
            <a:noFill/>
          </p:spPr>
          <p:txBody>
            <a:bodyPr wrap="square" rtlCol="0">
              <a:spAutoFit/>
            </a:bodyPr>
            <a:lstStyle/>
            <a:p>
              <a:pPr algn="ctr"/>
              <a:r>
                <a:rPr lang="en-US" dirty="0" err="1" smtClean="0"/>
                <a:t>THỤC</a:t>
              </a:r>
              <a:r>
                <a:rPr lang="en-US" dirty="0" smtClean="0"/>
                <a:t> </a:t>
              </a:r>
              <a:r>
                <a:rPr lang="en-US" dirty="0" err="1" smtClean="0"/>
                <a:t>UYÊN</a:t>
              </a:r>
              <a:endParaRPr lang="en-US" dirty="0"/>
            </a:p>
          </p:txBody>
        </p:sp>
        <p:sp>
          <p:nvSpPr>
            <p:cNvPr id="48" name="TextBox 47"/>
            <p:cNvSpPr txBox="1"/>
            <p:nvPr/>
          </p:nvSpPr>
          <p:spPr>
            <a:xfrm rot="19500000">
              <a:off x="6652821" y="2147610"/>
              <a:ext cx="2019117" cy="369332"/>
            </a:xfrm>
            <a:prstGeom prst="rect">
              <a:avLst/>
            </a:prstGeom>
            <a:noFill/>
          </p:spPr>
          <p:txBody>
            <a:bodyPr wrap="square" rtlCol="0">
              <a:spAutoFit/>
            </a:bodyPr>
            <a:lstStyle/>
            <a:p>
              <a:pPr algn="ctr"/>
              <a:r>
                <a:rPr lang="en-US" dirty="0" err="1" smtClean="0">
                  <a:solidFill>
                    <a:srgbClr val="7030A0"/>
                  </a:solidFill>
                </a:rPr>
                <a:t>THANH</a:t>
              </a:r>
              <a:r>
                <a:rPr lang="en-US" dirty="0" smtClean="0">
                  <a:solidFill>
                    <a:srgbClr val="7030A0"/>
                  </a:solidFill>
                </a:rPr>
                <a:t> </a:t>
              </a:r>
              <a:r>
                <a:rPr lang="en-US" dirty="0" err="1" smtClean="0">
                  <a:solidFill>
                    <a:srgbClr val="7030A0"/>
                  </a:solidFill>
                </a:rPr>
                <a:t>UYÊN</a:t>
              </a:r>
              <a:endParaRPr lang="en-US" dirty="0">
                <a:solidFill>
                  <a:srgbClr val="7030A0"/>
                </a:solidFill>
              </a:endParaRPr>
            </a:p>
          </p:txBody>
        </p:sp>
        <p:sp>
          <p:nvSpPr>
            <p:cNvPr id="49" name="TextBox 48"/>
            <p:cNvSpPr txBox="1"/>
            <p:nvPr/>
          </p:nvSpPr>
          <p:spPr>
            <a:xfrm rot="20100000">
              <a:off x="6834249" y="2416122"/>
              <a:ext cx="2019117" cy="369332"/>
            </a:xfrm>
            <a:prstGeom prst="rect">
              <a:avLst/>
            </a:prstGeom>
            <a:noFill/>
          </p:spPr>
          <p:txBody>
            <a:bodyPr wrap="square" rtlCol="0">
              <a:spAutoFit/>
            </a:bodyPr>
            <a:lstStyle/>
            <a:p>
              <a:pPr algn="ctr"/>
              <a:r>
                <a:rPr lang="en-US" dirty="0" err="1" smtClean="0"/>
                <a:t>TƯỜNG</a:t>
              </a:r>
              <a:r>
                <a:rPr lang="en-US" dirty="0" smtClean="0"/>
                <a:t> </a:t>
              </a:r>
              <a:r>
                <a:rPr lang="en-US" dirty="0" err="1" smtClean="0"/>
                <a:t>VY</a:t>
              </a:r>
              <a:endParaRPr lang="en-US" dirty="0"/>
            </a:p>
          </p:txBody>
        </p:sp>
        <p:sp>
          <p:nvSpPr>
            <p:cNvPr id="51" name="TextBox 50"/>
            <p:cNvSpPr txBox="1"/>
            <p:nvPr/>
          </p:nvSpPr>
          <p:spPr>
            <a:xfrm rot="21300000">
              <a:off x="7022937" y="3083772"/>
              <a:ext cx="2019117" cy="369332"/>
            </a:xfrm>
            <a:prstGeom prst="rect">
              <a:avLst/>
            </a:prstGeom>
            <a:noFill/>
          </p:spPr>
          <p:txBody>
            <a:bodyPr wrap="square" rtlCol="0">
              <a:spAutoFit/>
            </a:bodyPr>
            <a:lstStyle/>
            <a:p>
              <a:pPr algn="ctr"/>
              <a:r>
                <a:rPr lang="en-US" dirty="0" err="1" smtClean="0"/>
                <a:t>HỒNG</a:t>
              </a:r>
              <a:r>
                <a:rPr lang="en-US" dirty="0" smtClean="0"/>
                <a:t> </a:t>
              </a:r>
              <a:r>
                <a:rPr lang="en-US" dirty="0" err="1" smtClean="0"/>
                <a:t>VỸ</a:t>
              </a:r>
              <a:endParaRPr lang="en-US" dirty="0"/>
            </a:p>
          </p:txBody>
        </p:sp>
      </p:gr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60" name="Picture 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7" name="Picture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0" name="Picture 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1" name="Picture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2" name="Picture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4" name="Picture 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5" name="Picture 10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6" name="Picture 10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7" name="Picture 10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8" name="Picture 1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9" name="Picture 10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1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96724" y="-609892"/>
            <a:ext cx="609600" cy="609600"/>
          </a:xfrm>
          <a:prstGeom prst="rect">
            <a:avLst/>
          </a:prstGeom>
        </p:spPr>
      </p:pic>
      <p:sp>
        <p:nvSpPr>
          <p:cNvPr id="112" name="TextBox 111"/>
          <p:cNvSpPr txBox="1"/>
          <p:nvPr/>
        </p:nvSpPr>
        <p:spPr>
          <a:xfrm>
            <a:off x="716486" y="841620"/>
            <a:ext cx="2689326" cy="584775"/>
          </a:xfrm>
          <a:prstGeom prst="rect">
            <a:avLst/>
          </a:prstGeom>
          <a:noFill/>
        </p:spPr>
        <p:txBody>
          <a:bodyPr wrap="non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VÒNG </a:t>
            </a:r>
            <a:r>
              <a:rPr lang="en-US" sz="3200" b="1" dirty="0" smtClean="0">
                <a:solidFill>
                  <a:srgbClr val="FF0000"/>
                </a:solidFill>
                <a:latin typeface="Times New Roman" panose="02020603050405020304" pitchFamily="18" charset="0"/>
                <a:cs typeface="Times New Roman" panose="02020603050405020304" pitchFamily="18" charset="0"/>
              </a:rPr>
              <a:t>QUAY</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6"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89736" y="-797130"/>
            <a:ext cx="609600" cy="609600"/>
          </a:xfrm>
          <a:prstGeom prst="rect">
            <a:avLst/>
          </a:prstGeom>
        </p:spPr>
      </p:pic>
      <p:sp>
        <p:nvSpPr>
          <p:cNvPr id="117" name="Rounded Rectangle 116">
            <a:hlinkClick r:id="rId10" action="ppaction://hlinksldjump"/>
          </p:cNvPr>
          <p:cNvSpPr/>
          <p:nvPr/>
        </p:nvSpPr>
        <p:spPr>
          <a:xfrm>
            <a:off x="9577050" y="125995"/>
            <a:ext cx="2429274"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 </a:t>
            </a:r>
            <a:r>
              <a:rPr lang="en-US" dirty="0" err="1"/>
              <a:t>nội</a:t>
            </a:r>
            <a:r>
              <a:rPr lang="en-US" dirty="0"/>
              <a:t> dung </a:t>
            </a:r>
            <a:r>
              <a:rPr lang="en-US" dirty="0" err="1"/>
              <a:t>tiếp</a:t>
            </a:r>
            <a:r>
              <a:rPr lang="en-US" dirty="0"/>
              <a:t> </a:t>
            </a:r>
            <a:r>
              <a:rPr lang="en-US" dirty="0" err="1">
                <a:hlinkClick r:id="rId10" action="ppaction://hlinksldjump"/>
              </a:rPr>
              <a:t>theo</a:t>
            </a:r>
            <a:r>
              <a:rPr lang="en-US" dirty="0"/>
              <a:t> </a:t>
            </a:r>
          </a:p>
        </p:txBody>
      </p:sp>
      <p:sp>
        <p:nvSpPr>
          <p:cNvPr id="111" name="TextBox 110"/>
          <p:cNvSpPr txBox="1"/>
          <p:nvPr/>
        </p:nvSpPr>
        <p:spPr>
          <a:xfrm>
            <a:off x="922608" y="1366181"/>
            <a:ext cx="2196370" cy="584775"/>
          </a:xfrm>
          <a:prstGeom prst="rect">
            <a:avLst/>
          </a:prstGeom>
          <a:noFill/>
        </p:spPr>
        <p:txBody>
          <a:bodyPr wrap="non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MAY </a:t>
            </a:r>
            <a:r>
              <a:rPr lang="en-US" sz="3200" b="1" dirty="0">
                <a:solidFill>
                  <a:srgbClr val="FF0000"/>
                </a:solidFill>
                <a:latin typeface="Times New Roman" panose="02020603050405020304" pitchFamily="18" charset="0"/>
                <a:cs typeface="Times New Roman" panose="02020603050405020304" pitchFamily="18" charset="0"/>
              </a:rPr>
              <a:t>MẮN</a:t>
            </a:r>
          </a:p>
        </p:txBody>
      </p:sp>
    </p:spTree>
    <p:extLst>
      <p:ext uri="{BB962C8B-B14F-4D97-AF65-F5344CB8AC3E}">
        <p14:creationId xmlns:p14="http://schemas.microsoft.com/office/powerpoint/2010/main" val="411795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54" fill="hold"/>
                                        <p:tgtEl>
                                          <p:spTgt spid="116"/>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112"/>
                                        </p:tgtEl>
                                        <p:attrNameLst>
                                          <p:attrName>style.color</p:attrName>
                                        </p:attrNameLst>
                                      </p:cBhvr>
                                      <p:by>
                                        <p:hsl h="10842353" s="0" l="0"/>
                                      </p:by>
                                    </p:animClr>
                                    <p:animClr clrSpc="hsl" dir="cw">
                                      <p:cBhvr>
                                        <p:cTn id="9" dur="500" fill="hold"/>
                                        <p:tgtEl>
                                          <p:spTgt spid="112"/>
                                        </p:tgtEl>
                                        <p:attrNameLst>
                                          <p:attrName>fillcolor</p:attrName>
                                        </p:attrNameLst>
                                      </p:cBhvr>
                                      <p:by>
                                        <p:hsl h="10842353" s="0" l="0"/>
                                      </p:by>
                                    </p:animClr>
                                    <p:animClr clrSpc="hsl" dir="cw">
                                      <p:cBhvr>
                                        <p:cTn id="10" dur="500" fill="hold"/>
                                        <p:tgtEl>
                                          <p:spTgt spid="112"/>
                                        </p:tgtEl>
                                        <p:attrNameLst>
                                          <p:attrName>stroke.color</p:attrName>
                                        </p:attrNameLst>
                                      </p:cBhvr>
                                      <p:by>
                                        <p:hsl h="10842353" s="0" l="0"/>
                                      </p:by>
                                    </p:animClr>
                                    <p:set>
                                      <p:cBhvr>
                                        <p:cTn id="11" dur="500" fill="hold"/>
                                        <p:tgtEl>
                                          <p:spTgt spid="11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60"/>
                                        </p:tgtEl>
                                      </p:cBhvr>
                                    </p:animEffect>
                                    <p:set>
                                      <p:cBhvr>
                                        <p:cTn id="16" dur="1" fill="hold">
                                          <p:stCondLst>
                                            <p:cond delay="9"/>
                                          </p:stCondLst>
                                        </p:cTn>
                                        <p:tgtEl>
                                          <p:spTgt spid="60"/>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110"/>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61"/>
                                        </p:tgtEl>
                                      </p:cBhvr>
                                    </p:animEffect>
                                    <p:set>
                                      <p:cBhvr>
                                        <p:cTn id="23" dur="1" fill="hold">
                                          <p:stCondLst>
                                            <p:cond delay="9"/>
                                          </p:stCondLst>
                                        </p:cTn>
                                        <p:tgtEl>
                                          <p:spTgt spid="61"/>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110"/>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62"/>
                                        </p:tgtEl>
                                      </p:cBhvr>
                                    </p:animEffect>
                                    <p:set>
                                      <p:cBhvr>
                                        <p:cTn id="30" dur="1" fill="hold">
                                          <p:stCondLst>
                                            <p:cond delay="9"/>
                                          </p:stCondLst>
                                        </p:cTn>
                                        <p:tgtEl>
                                          <p:spTgt spid="62"/>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110"/>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63"/>
                                        </p:tgtEl>
                                      </p:cBhvr>
                                    </p:animEffect>
                                    <p:set>
                                      <p:cBhvr>
                                        <p:cTn id="37" dur="1" fill="hold">
                                          <p:stCondLst>
                                            <p:cond delay="9"/>
                                          </p:stCondLst>
                                        </p:cTn>
                                        <p:tgtEl>
                                          <p:spTgt spid="63"/>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110"/>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64"/>
                                        </p:tgtEl>
                                      </p:cBhvr>
                                    </p:animEffect>
                                    <p:set>
                                      <p:cBhvr>
                                        <p:cTn id="44" dur="1" fill="hold">
                                          <p:stCondLst>
                                            <p:cond delay="9"/>
                                          </p:stCondLst>
                                        </p:cTn>
                                        <p:tgtEl>
                                          <p:spTgt spid="64"/>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110"/>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65"/>
                                        </p:tgtEl>
                                      </p:cBhvr>
                                    </p:animEffect>
                                    <p:set>
                                      <p:cBhvr>
                                        <p:cTn id="51" dur="1" fill="hold">
                                          <p:stCondLst>
                                            <p:cond delay="9"/>
                                          </p:stCondLst>
                                        </p:cTn>
                                        <p:tgtEl>
                                          <p:spTgt spid="65"/>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110"/>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66"/>
                                        </p:tgtEl>
                                      </p:cBhvr>
                                    </p:animEffect>
                                    <p:set>
                                      <p:cBhvr>
                                        <p:cTn id="58" dur="1" fill="hold">
                                          <p:stCondLst>
                                            <p:cond delay="9"/>
                                          </p:stCondLst>
                                        </p:cTn>
                                        <p:tgtEl>
                                          <p:spTgt spid="66"/>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110"/>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67"/>
                                        </p:tgtEl>
                                      </p:cBhvr>
                                    </p:animEffect>
                                    <p:set>
                                      <p:cBhvr>
                                        <p:cTn id="65" dur="1" fill="hold">
                                          <p:stCondLst>
                                            <p:cond delay="9"/>
                                          </p:stCondLst>
                                        </p:cTn>
                                        <p:tgtEl>
                                          <p:spTgt spid="67"/>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110"/>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68"/>
                                        </p:tgtEl>
                                      </p:cBhvr>
                                    </p:animEffect>
                                    <p:set>
                                      <p:cBhvr>
                                        <p:cTn id="72" dur="1" fill="hold">
                                          <p:stCondLst>
                                            <p:cond delay="9"/>
                                          </p:stCondLst>
                                        </p:cTn>
                                        <p:tgtEl>
                                          <p:spTgt spid="68"/>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110"/>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69"/>
                                        </p:tgtEl>
                                      </p:cBhvr>
                                    </p:animEffect>
                                    <p:set>
                                      <p:cBhvr>
                                        <p:cTn id="79" dur="1" fill="hold">
                                          <p:stCondLst>
                                            <p:cond delay="9"/>
                                          </p:stCondLst>
                                        </p:cTn>
                                        <p:tgtEl>
                                          <p:spTgt spid="69"/>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110"/>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70"/>
                                        </p:tgtEl>
                                      </p:cBhvr>
                                    </p:animEffect>
                                    <p:set>
                                      <p:cBhvr>
                                        <p:cTn id="86" dur="1" fill="hold">
                                          <p:stCondLst>
                                            <p:cond delay="9"/>
                                          </p:stCondLst>
                                        </p:cTn>
                                        <p:tgtEl>
                                          <p:spTgt spid="70"/>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110"/>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71"/>
                                        </p:tgtEl>
                                      </p:cBhvr>
                                    </p:animEffect>
                                    <p:set>
                                      <p:cBhvr>
                                        <p:cTn id="93" dur="1" fill="hold">
                                          <p:stCondLst>
                                            <p:cond delay="9"/>
                                          </p:stCondLst>
                                        </p:cTn>
                                        <p:tgtEl>
                                          <p:spTgt spid="71"/>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110"/>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72"/>
                                        </p:tgtEl>
                                      </p:cBhvr>
                                    </p:animEffect>
                                    <p:set>
                                      <p:cBhvr>
                                        <p:cTn id="100" dur="1" fill="hold">
                                          <p:stCondLst>
                                            <p:cond delay="9"/>
                                          </p:stCondLst>
                                        </p:cTn>
                                        <p:tgtEl>
                                          <p:spTgt spid="72"/>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110"/>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73"/>
                                        </p:tgtEl>
                                      </p:cBhvr>
                                    </p:animEffect>
                                    <p:set>
                                      <p:cBhvr>
                                        <p:cTn id="107" dur="1" fill="hold">
                                          <p:stCondLst>
                                            <p:cond delay="9"/>
                                          </p:stCondLst>
                                        </p:cTn>
                                        <p:tgtEl>
                                          <p:spTgt spid="73"/>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110"/>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74"/>
                                        </p:tgtEl>
                                      </p:cBhvr>
                                    </p:animEffect>
                                    <p:set>
                                      <p:cBhvr>
                                        <p:cTn id="114" dur="1" fill="hold">
                                          <p:stCondLst>
                                            <p:cond delay="9"/>
                                          </p:stCondLst>
                                        </p:cTn>
                                        <p:tgtEl>
                                          <p:spTgt spid="74"/>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110"/>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75"/>
                                        </p:tgtEl>
                                      </p:cBhvr>
                                    </p:animEffect>
                                    <p:set>
                                      <p:cBhvr>
                                        <p:cTn id="121" dur="1" fill="hold">
                                          <p:stCondLst>
                                            <p:cond delay="9"/>
                                          </p:stCondLst>
                                        </p:cTn>
                                        <p:tgtEl>
                                          <p:spTgt spid="75"/>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110"/>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76"/>
                                        </p:tgtEl>
                                      </p:cBhvr>
                                    </p:animEffect>
                                    <p:set>
                                      <p:cBhvr>
                                        <p:cTn id="128" dur="1" fill="hold">
                                          <p:stCondLst>
                                            <p:cond delay="9"/>
                                          </p:stCondLst>
                                        </p:cTn>
                                        <p:tgtEl>
                                          <p:spTgt spid="76"/>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110"/>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77"/>
                                        </p:tgtEl>
                                      </p:cBhvr>
                                    </p:animEffect>
                                    <p:set>
                                      <p:cBhvr>
                                        <p:cTn id="135" dur="1" fill="hold">
                                          <p:stCondLst>
                                            <p:cond delay="9"/>
                                          </p:stCondLst>
                                        </p:cTn>
                                        <p:tgtEl>
                                          <p:spTgt spid="77"/>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110"/>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78"/>
                                        </p:tgtEl>
                                      </p:cBhvr>
                                    </p:animEffect>
                                    <p:set>
                                      <p:cBhvr>
                                        <p:cTn id="142" dur="1" fill="hold">
                                          <p:stCondLst>
                                            <p:cond delay="9"/>
                                          </p:stCondLst>
                                        </p:cTn>
                                        <p:tgtEl>
                                          <p:spTgt spid="78"/>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110"/>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79"/>
                                        </p:tgtEl>
                                      </p:cBhvr>
                                    </p:animEffect>
                                    <p:set>
                                      <p:cBhvr>
                                        <p:cTn id="149" dur="1" fill="hold">
                                          <p:stCondLst>
                                            <p:cond delay="9"/>
                                          </p:stCondLst>
                                        </p:cTn>
                                        <p:tgtEl>
                                          <p:spTgt spid="79"/>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110"/>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80"/>
                                        </p:tgtEl>
                                      </p:cBhvr>
                                    </p:animEffect>
                                    <p:set>
                                      <p:cBhvr>
                                        <p:cTn id="156" dur="1" fill="hold">
                                          <p:stCondLst>
                                            <p:cond delay="9"/>
                                          </p:stCondLst>
                                        </p:cTn>
                                        <p:tgtEl>
                                          <p:spTgt spid="80"/>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110"/>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81"/>
                                        </p:tgtEl>
                                      </p:cBhvr>
                                    </p:animEffect>
                                    <p:set>
                                      <p:cBhvr>
                                        <p:cTn id="163" dur="1" fill="hold">
                                          <p:stCondLst>
                                            <p:cond delay="9"/>
                                          </p:stCondLst>
                                        </p:cTn>
                                        <p:tgtEl>
                                          <p:spTgt spid="81"/>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110"/>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82"/>
                                        </p:tgtEl>
                                      </p:cBhvr>
                                    </p:animEffect>
                                    <p:set>
                                      <p:cBhvr>
                                        <p:cTn id="170" dur="1" fill="hold">
                                          <p:stCondLst>
                                            <p:cond delay="9"/>
                                          </p:stCondLst>
                                        </p:cTn>
                                        <p:tgtEl>
                                          <p:spTgt spid="82"/>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110"/>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83"/>
                                        </p:tgtEl>
                                      </p:cBhvr>
                                    </p:animEffect>
                                    <p:set>
                                      <p:cBhvr>
                                        <p:cTn id="177" dur="1" fill="hold">
                                          <p:stCondLst>
                                            <p:cond delay="9"/>
                                          </p:stCondLst>
                                        </p:cTn>
                                        <p:tgtEl>
                                          <p:spTgt spid="83"/>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110"/>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84"/>
                                        </p:tgtEl>
                                      </p:cBhvr>
                                    </p:animEffect>
                                    <p:set>
                                      <p:cBhvr>
                                        <p:cTn id="184" dur="1" fill="hold">
                                          <p:stCondLst>
                                            <p:cond delay="9"/>
                                          </p:stCondLst>
                                        </p:cTn>
                                        <p:tgtEl>
                                          <p:spTgt spid="84"/>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110"/>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85"/>
                                        </p:tgtEl>
                                      </p:cBhvr>
                                    </p:animEffect>
                                    <p:set>
                                      <p:cBhvr>
                                        <p:cTn id="191" dur="1" fill="hold">
                                          <p:stCondLst>
                                            <p:cond delay="9"/>
                                          </p:stCondLst>
                                        </p:cTn>
                                        <p:tgtEl>
                                          <p:spTgt spid="85"/>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110"/>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86"/>
                                        </p:tgtEl>
                                      </p:cBhvr>
                                    </p:animEffect>
                                    <p:set>
                                      <p:cBhvr>
                                        <p:cTn id="198" dur="1" fill="hold">
                                          <p:stCondLst>
                                            <p:cond delay="9"/>
                                          </p:stCondLst>
                                        </p:cTn>
                                        <p:tgtEl>
                                          <p:spTgt spid="86"/>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110"/>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87"/>
                                        </p:tgtEl>
                                      </p:cBhvr>
                                    </p:animEffect>
                                    <p:set>
                                      <p:cBhvr>
                                        <p:cTn id="205" dur="1" fill="hold">
                                          <p:stCondLst>
                                            <p:cond delay="9"/>
                                          </p:stCondLst>
                                        </p:cTn>
                                        <p:tgtEl>
                                          <p:spTgt spid="87"/>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110"/>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88"/>
                                        </p:tgtEl>
                                      </p:cBhvr>
                                    </p:animEffect>
                                    <p:set>
                                      <p:cBhvr>
                                        <p:cTn id="212" dur="1" fill="hold">
                                          <p:stCondLst>
                                            <p:cond delay="9"/>
                                          </p:stCondLst>
                                        </p:cTn>
                                        <p:tgtEl>
                                          <p:spTgt spid="88"/>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110"/>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89"/>
                                        </p:tgtEl>
                                      </p:cBhvr>
                                    </p:animEffect>
                                    <p:set>
                                      <p:cBhvr>
                                        <p:cTn id="219" dur="1" fill="hold">
                                          <p:stCondLst>
                                            <p:cond delay="9"/>
                                          </p:stCondLst>
                                        </p:cTn>
                                        <p:tgtEl>
                                          <p:spTgt spid="89"/>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110"/>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90"/>
                                        </p:tgtEl>
                                      </p:cBhvr>
                                    </p:animEffect>
                                    <p:set>
                                      <p:cBhvr>
                                        <p:cTn id="226" dur="1" fill="hold">
                                          <p:stCondLst>
                                            <p:cond delay="9"/>
                                          </p:stCondLst>
                                        </p:cTn>
                                        <p:tgtEl>
                                          <p:spTgt spid="90"/>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110"/>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91"/>
                                        </p:tgtEl>
                                      </p:cBhvr>
                                    </p:animEffect>
                                    <p:set>
                                      <p:cBhvr>
                                        <p:cTn id="233" dur="1" fill="hold">
                                          <p:stCondLst>
                                            <p:cond delay="9"/>
                                          </p:stCondLst>
                                        </p:cTn>
                                        <p:tgtEl>
                                          <p:spTgt spid="91"/>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110"/>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92"/>
                                        </p:tgtEl>
                                      </p:cBhvr>
                                    </p:animEffect>
                                    <p:set>
                                      <p:cBhvr>
                                        <p:cTn id="240" dur="1" fill="hold">
                                          <p:stCondLst>
                                            <p:cond delay="9"/>
                                          </p:stCondLst>
                                        </p:cTn>
                                        <p:tgtEl>
                                          <p:spTgt spid="92"/>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110"/>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93"/>
                                        </p:tgtEl>
                                      </p:cBhvr>
                                    </p:animEffect>
                                    <p:set>
                                      <p:cBhvr>
                                        <p:cTn id="247" dur="1" fill="hold">
                                          <p:stCondLst>
                                            <p:cond delay="9"/>
                                          </p:stCondLst>
                                        </p:cTn>
                                        <p:tgtEl>
                                          <p:spTgt spid="93"/>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110"/>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94"/>
                                        </p:tgtEl>
                                      </p:cBhvr>
                                    </p:animEffect>
                                    <p:set>
                                      <p:cBhvr>
                                        <p:cTn id="254" dur="1" fill="hold">
                                          <p:stCondLst>
                                            <p:cond delay="9"/>
                                          </p:stCondLst>
                                        </p:cTn>
                                        <p:tgtEl>
                                          <p:spTgt spid="94"/>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110"/>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95"/>
                                        </p:tgtEl>
                                      </p:cBhvr>
                                    </p:animEffect>
                                    <p:set>
                                      <p:cBhvr>
                                        <p:cTn id="261" dur="1" fill="hold">
                                          <p:stCondLst>
                                            <p:cond delay="9"/>
                                          </p:stCondLst>
                                        </p:cTn>
                                        <p:tgtEl>
                                          <p:spTgt spid="95"/>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110"/>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96"/>
                                        </p:tgtEl>
                                      </p:cBhvr>
                                    </p:animEffect>
                                    <p:set>
                                      <p:cBhvr>
                                        <p:cTn id="268" dur="1" fill="hold">
                                          <p:stCondLst>
                                            <p:cond delay="9"/>
                                          </p:stCondLst>
                                        </p:cTn>
                                        <p:tgtEl>
                                          <p:spTgt spid="96"/>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110"/>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97"/>
                                        </p:tgtEl>
                                      </p:cBhvr>
                                    </p:animEffect>
                                    <p:set>
                                      <p:cBhvr>
                                        <p:cTn id="275" dur="1" fill="hold">
                                          <p:stCondLst>
                                            <p:cond delay="9"/>
                                          </p:stCondLst>
                                        </p:cTn>
                                        <p:tgtEl>
                                          <p:spTgt spid="97"/>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110"/>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98"/>
                                        </p:tgtEl>
                                      </p:cBhvr>
                                    </p:animEffect>
                                    <p:set>
                                      <p:cBhvr>
                                        <p:cTn id="282" dur="1" fill="hold">
                                          <p:stCondLst>
                                            <p:cond delay="9"/>
                                          </p:stCondLst>
                                        </p:cTn>
                                        <p:tgtEl>
                                          <p:spTgt spid="98"/>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110"/>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99"/>
                                        </p:tgtEl>
                                      </p:cBhvr>
                                    </p:animEffect>
                                    <p:set>
                                      <p:cBhvr>
                                        <p:cTn id="289" dur="1" fill="hold">
                                          <p:stCondLst>
                                            <p:cond delay="9"/>
                                          </p:stCondLst>
                                        </p:cTn>
                                        <p:tgtEl>
                                          <p:spTgt spid="99"/>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110"/>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100"/>
                                        </p:tgtEl>
                                      </p:cBhvr>
                                    </p:animEffect>
                                    <p:set>
                                      <p:cBhvr>
                                        <p:cTn id="296" dur="1" fill="hold">
                                          <p:stCondLst>
                                            <p:cond delay="9"/>
                                          </p:stCondLst>
                                        </p:cTn>
                                        <p:tgtEl>
                                          <p:spTgt spid="100"/>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110"/>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101"/>
                                        </p:tgtEl>
                                      </p:cBhvr>
                                    </p:animEffect>
                                    <p:set>
                                      <p:cBhvr>
                                        <p:cTn id="303" dur="1" fill="hold">
                                          <p:stCondLst>
                                            <p:cond delay="9"/>
                                          </p:stCondLst>
                                        </p:cTn>
                                        <p:tgtEl>
                                          <p:spTgt spid="101"/>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110"/>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102"/>
                                        </p:tgtEl>
                                      </p:cBhvr>
                                    </p:animEffect>
                                    <p:set>
                                      <p:cBhvr>
                                        <p:cTn id="310" dur="1" fill="hold">
                                          <p:stCondLst>
                                            <p:cond delay="9"/>
                                          </p:stCondLst>
                                        </p:cTn>
                                        <p:tgtEl>
                                          <p:spTgt spid="102"/>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110"/>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103"/>
                                        </p:tgtEl>
                                      </p:cBhvr>
                                    </p:animEffect>
                                    <p:set>
                                      <p:cBhvr>
                                        <p:cTn id="317" dur="1" fill="hold">
                                          <p:stCondLst>
                                            <p:cond delay="9"/>
                                          </p:stCondLst>
                                        </p:cTn>
                                        <p:tgtEl>
                                          <p:spTgt spid="103"/>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110"/>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104"/>
                                        </p:tgtEl>
                                      </p:cBhvr>
                                    </p:animEffect>
                                    <p:set>
                                      <p:cBhvr>
                                        <p:cTn id="324" dur="1" fill="hold">
                                          <p:stCondLst>
                                            <p:cond delay="9"/>
                                          </p:stCondLst>
                                        </p:cTn>
                                        <p:tgtEl>
                                          <p:spTgt spid="104"/>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110"/>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105"/>
                                        </p:tgtEl>
                                      </p:cBhvr>
                                    </p:animEffect>
                                    <p:set>
                                      <p:cBhvr>
                                        <p:cTn id="331" dur="1" fill="hold">
                                          <p:stCondLst>
                                            <p:cond delay="9"/>
                                          </p:stCondLst>
                                        </p:cTn>
                                        <p:tgtEl>
                                          <p:spTgt spid="105"/>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110"/>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106"/>
                                        </p:tgtEl>
                                      </p:cBhvr>
                                    </p:animEffect>
                                    <p:set>
                                      <p:cBhvr>
                                        <p:cTn id="338" dur="1" fill="hold">
                                          <p:stCondLst>
                                            <p:cond delay="9"/>
                                          </p:stCondLst>
                                        </p:cTn>
                                        <p:tgtEl>
                                          <p:spTgt spid="106"/>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110"/>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107"/>
                                        </p:tgtEl>
                                      </p:cBhvr>
                                    </p:animEffect>
                                    <p:set>
                                      <p:cBhvr>
                                        <p:cTn id="345" dur="1" fill="hold">
                                          <p:stCondLst>
                                            <p:cond delay="9"/>
                                          </p:stCondLst>
                                        </p:cTn>
                                        <p:tgtEl>
                                          <p:spTgt spid="107"/>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110"/>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108"/>
                                        </p:tgtEl>
                                      </p:cBhvr>
                                    </p:animEffect>
                                    <p:set>
                                      <p:cBhvr>
                                        <p:cTn id="352" dur="1" fill="hold">
                                          <p:stCondLst>
                                            <p:cond delay="9"/>
                                          </p:stCondLst>
                                        </p:cTn>
                                        <p:tgtEl>
                                          <p:spTgt spid="108"/>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110"/>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109"/>
                                        </p:tgtEl>
                                      </p:cBhvr>
                                    </p:animEffect>
                                    <p:set>
                                      <p:cBhvr>
                                        <p:cTn id="359" dur="1" fill="hold">
                                          <p:stCondLst>
                                            <p:cond delay="9"/>
                                          </p:stCondLst>
                                        </p:cTn>
                                        <p:tgtEl>
                                          <p:spTgt spid="109"/>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110"/>
                                        </p:tgtEl>
                                      </p:cBhvr>
                                    </p:cmd>
                                  </p:childTnLst>
                                </p:cTn>
                              </p:par>
                              <p:par>
                                <p:cTn id="362" presetID="23" presetClass="emph" presetSubtype="0" repeatCount="indefinite" fill="hold" grpId="0" nodeType="withEffect">
                                  <p:stCondLst>
                                    <p:cond delay="0"/>
                                  </p:stCondLst>
                                  <p:childTnLst>
                                    <p:animClr clrSpc="hsl" dir="cw">
                                      <p:cBhvr override="childStyle">
                                        <p:cTn id="363" dur="500" fill="hold"/>
                                        <p:tgtEl>
                                          <p:spTgt spid="111"/>
                                        </p:tgtEl>
                                        <p:attrNameLst>
                                          <p:attrName>style.color</p:attrName>
                                        </p:attrNameLst>
                                      </p:cBhvr>
                                      <p:by>
                                        <p:hsl h="10842353" s="0" l="0"/>
                                      </p:by>
                                    </p:animClr>
                                    <p:animClr clrSpc="hsl" dir="cw">
                                      <p:cBhvr>
                                        <p:cTn id="364" dur="500" fill="hold"/>
                                        <p:tgtEl>
                                          <p:spTgt spid="111"/>
                                        </p:tgtEl>
                                        <p:attrNameLst>
                                          <p:attrName>fillcolor</p:attrName>
                                        </p:attrNameLst>
                                      </p:cBhvr>
                                      <p:by>
                                        <p:hsl h="10842353" s="0" l="0"/>
                                      </p:by>
                                    </p:animClr>
                                    <p:animClr clrSpc="hsl" dir="cw">
                                      <p:cBhvr>
                                        <p:cTn id="365" dur="500" fill="hold"/>
                                        <p:tgtEl>
                                          <p:spTgt spid="111"/>
                                        </p:tgtEl>
                                        <p:attrNameLst>
                                          <p:attrName>stroke.color</p:attrName>
                                        </p:attrNameLst>
                                      </p:cBhvr>
                                      <p:by>
                                        <p:hsl h="10842353" s="0" l="0"/>
                                      </p:by>
                                    </p:animClr>
                                    <p:set>
                                      <p:cBhvr>
                                        <p:cTn id="366" dur="500" fill="hold"/>
                                        <p:tgtEl>
                                          <p:spTgt spid="1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7" restart="whenNotActive" fill="hold" evtFilter="cancelBubble" nodeType="interactiveSeq">
                <p:stCondLst>
                  <p:cond evt="onClick" delay="0">
                    <p:tgtEl>
                      <p:spTgt spid="59"/>
                    </p:tgtEl>
                  </p:cond>
                </p:stCondLst>
                <p:endSync evt="end" delay="0">
                  <p:rtn val="all"/>
                </p:endSync>
                <p:childTnLst>
                  <p:par>
                    <p:cTn id="368" fill="hold">
                      <p:stCondLst>
                        <p:cond delay="0"/>
                      </p:stCondLst>
                      <p:childTnLst>
                        <p:par>
                          <p:cTn id="369" fill="hold">
                            <p:stCondLst>
                              <p:cond delay="0"/>
                            </p:stCondLst>
                            <p:childTnLst>
                              <p:par>
                                <p:cTn id="370" presetID="30" presetClass="emph" presetSubtype="0" fill="hold" nodeType="clickEffect">
                                  <p:stCondLst>
                                    <p:cond delay="0"/>
                                  </p:stCondLst>
                                  <p:childTnLst>
                                    <p:animClr clrSpc="hsl" dir="cw">
                                      <p:cBhvr override="childStyle">
                                        <p:cTn id="371" dur="500" fill="hold"/>
                                        <p:tgtEl>
                                          <p:spTgt spid="59"/>
                                        </p:tgtEl>
                                        <p:attrNameLst>
                                          <p:attrName>style.color</p:attrName>
                                        </p:attrNameLst>
                                      </p:cBhvr>
                                      <p:by>
                                        <p:hsl h="0" s="12549" l="25098"/>
                                      </p:by>
                                    </p:animClr>
                                    <p:animClr clrSpc="hsl" dir="cw">
                                      <p:cBhvr>
                                        <p:cTn id="372" dur="500" fill="hold"/>
                                        <p:tgtEl>
                                          <p:spTgt spid="59"/>
                                        </p:tgtEl>
                                        <p:attrNameLst>
                                          <p:attrName>fillcolor</p:attrName>
                                        </p:attrNameLst>
                                      </p:cBhvr>
                                      <p:by>
                                        <p:hsl h="0" s="12549" l="25098"/>
                                      </p:by>
                                    </p:animClr>
                                    <p:animClr clrSpc="hsl" dir="cw">
                                      <p:cBhvr>
                                        <p:cTn id="373" dur="500" fill="hold"/>
                                        <p:tgtEl>
                                          <p:spTgt spid="59"/>
                                        </p:tgtEl>
                                        <p:attrNameLst>
                                          <p:attrName>stroke.color</p:attrName>
                                        </p:attrNameLst>
                                      </p:cBhvr>
                                      <p:by>
                                        <p:hsl h="0" s="12549" l="25098"/>
                                      </p:by>
                                    </p:animClr>
                                    <p:set>
                                      <p:cBhvr>
                                        <p:cTn id="374" dur="500" fill="hold"/>
                                        <p:tgtEl>
                                          <p:spTgt spid="59"/>
                                        </p:tgtEl>
                                        <p:attrNameLst>
                                          <p:attrName>fill.type</p:attrName>
                                        </p:attrNameLst>
                                      </p:cBhvr>
                                      <p:to>
                                        <p:strVal val="solid"/>
                                      </p:to>
                                    </p:set>
                                  </p:childTnLst>
                                </p:cTn>
                              </p:par>
                              <p:par>
                                <p:cTn id="375" presetID="8" presetClass="emph" presetSubtype="0" repeatCount="indefinite" fill="hold" nodeType="withEffect">
                                  <p:stCondLst>
                                    <p:cond delay="0"/>
                                  </p:stCondLst>
                                  <p:endCondLst>
                                    <p:cond evt="onNext" delay="0">
                                      <p:tgtEl>
                                        <p:sldTgt/>
                                      </p:tgtEl>
                                    </p:cond>
                                  </p:endCondLst>
                                  <p:childTnLst>
                                    <p:animRot by="21600000">
                                      <p:cBhvr>
                                        <p:cTn id="376" dur="500" fill="hold"/>
                                        <p:tgtEl>
                                          <p:spTgt spid="52"/>
                                        </p:tgtEl>
                                        <p:attrNameLst>
                                          <p:attrName>r</p:attrName>
                                        </p:attrNameLst>
                                      </p:cBhvr>
                                    </p:animRot>
                                  </p:childTnLst>
                                </p:cTn>
                              </p:par>
                              <p:par>
                                <p:cTn id="377" presetID="1" presetClass="mediacall" presetSubtype="0" fill="hold" nodeType="withEffect">
                                  <p:stCondLst>
                                    <p:cond delay="0"/>
                                  </p:stCondLst>
                                  <p:childTnLst>
                                    <p:cmd type="call" cmd="playFrom(0.0)">
                                      <p:cBhvr>
                                        <p:cTn id="378" dur="30406" fill="hold"/>
                                        <p:tgtEl>
                                          <p:spTgt spid="110"/>
                                        </p:tgtEl>
                                      </p:cBhvr>
                                    </p:cmd>
                                  </p:childTnLst>
                                </p:cTn>
                              </p:par>
                            </p:childTnLst>
                          </p:cTn>
                        </p:par>
                      </p:childTnLst>
                    </p:cTn>
                  </p:par>
                </p:childTnLst>
              </p:cTn>
              <p:nextCondLst>
                <p:cond evt="onClick" delay="0">
                  <p:tgtEl>
                    <p:spTgt spid="59"/>
                  </p:tgtEl>
                </p:cond>
              </p:nextCondLst>
            </p:seq>
            <p:audio>
              <p:cMediaNode vol="80000">
                <p:cTn id="379" repeatCount="indefinite" fill="hold" display="0">
                  <p:stCondLst>
                    <p:cond delay="indefinite"/>
                  </p:stCondLst>
                  <p:endCondLst>
                    <p:cond evt="onStopAudio" delay="0">
                      <p:tgtEl>
                        <p:sldTgt/>
                      </p:tgtEl>
                    </p:cond>
                    <p:cond evt="onNext" delay="0">
                      <p:tgtEl>
                        <p:sldTgt/>
                      </p:tgtEl>
                    </p:cond>
                  </p:endCondLst>
                </p:cTn>
                <p:tgtEl>
                  <p:spTgt spid="110"/>
                </p:tgtEl>
              </p:cMediaNode>
            </p:audio>
            <p:audio>
              <p:cMediaNode vol="80000">
                <p:cTn id="380" fill="hold" display="0">
                  <p:stCondLst>
                    <p:cond delay="indefinite"/>
                  </p:stCondLst>
                  <p:endCondLst>
                    <p:cond evt="onStopAudio" delay="0">
                      <p:tgtEl>
                        <p:sldTgt/>
                      </p:tgtEl>
                    </p:cond>
                  </p:endCondLst>
                </p:cTn>
                <p:tgtEl>
                  <p:spTgt spid="116"/>
                </p:tgtEl>
              </p:cMediaNode>
            </p:audio>
          </p:childTnLst>
        </p:cTn>
      </p:par>
    </p:tnLst>
    <p:bldLst>
      <p:bldP spid="112" grpId="0"/>
      <p:bldP spid="1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727" y="190499"/>
            <a:ext cx="7049991" cy="693045"/>
          </a:xfrm>
        </p:spPr>
        <p:txBody>
          <a:bodyPr>
            <a:norm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hlinkClick r:id="rId2" action="ppaction://hlinksldjump"/>
              </a:rPr>
              <a:t>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đồng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hợp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sau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đây</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08091979"/>
              </p:ext>
            </p:extLst>
          </p:nvPr>
        </p:nvGraphicFramePr>
        <p:xfrm>
          <a:off x="622266" y="1339403"/>
          <a:ext cx="11196458" cy="3749040"/>
        </p:xfrm>
        <a:graphic>
          <a:graphicData uri="http://schemas.openxmlformats.org/drawingml/2006/table">
            <a:tbl>
              <a:tblPr firstRow="1" bandRow="1">
                <a:tableStyleId>{5C22544A-7EE6-4342-B048-85BDC9FD1C3A}</a:tableStyleId>
              </a:tblPr>
              <a:tblGrid>
                <a:gridCol w="700666"/>
                <a:gridCol w="4691501"/>
                <a:gridCol w="2029785"/>
                <a:gridCol w="3774506"/>
              </a:tblGrid>
              <a:tr h="370840">
                <a:tc>
                  <a:txBody>
                    <a:bodyPr/>
                    <a:lstStyle/>
                    <a:p>
                      <a:pPr algn="ctr"/>
                      <a:r>
                        <a:rPr lang="en-US" dirty="0" smtClean="0">
                          <a:solidFill>
                            <a:srgbClr val="C00000"/>
                          </a:solidFill>
                          <a:latin typeface="Times New Roman" panose="02020603050405020304" pitchFamily="18" charset="0"/>
                          <a:cs typeface="Times New Roman" panose="02020603050405020304" pitchFamily="18" charset="0"/>
                        </a:rPr>
                        <a:t>TT</a:t>
                      </a:r>
                      <a:endParaRPr lang="en-US"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dirty="0" smtClean="0">
                          <a:solidFill>
                            <a:srgbClr val="C00000"/>
                          </a:solidFill>
                          <a:latin typeface="Times New Roman" panose="02020603050405020304" pitchFamily="18" charset="0"/>
                          <a:cs typeface="Times New Roman" panose="02020603050405020304" pitchFamily="18" charset="0"/>
                        </a:rPr>
                        <a:t>TÌNH</a:t>
                      </a:r>
                      <a:r>
                        <a:rPr lang="en-US" baseline="0" dirty="0" smtClean="0">
                          <a:solidFill>
                            <a:srgbClr val="C00000"/>
                          </a:solidFill>
                          <a:latin typeface="Times New Roman" panose="02020603050405020304" pitchFamily="18" charset="0"/>
                          <a:cs typeface="Times New Roman" panose="02020603050405020304" pitchFamily="18" charset="0"/>
                        </a:rPr>
                        <a:t> HUỐNG</a:t>
                      </a:r>
                      <a:endParaRPr lang="en-US"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dirty="0" smtClean="0">
                          <a:solidFill>
                            <a:srgbClr val="C00000"/>
                          </a:solidFill>
                          <a:latin typeface="Times New Roman" panose="02020603050405020304" pitchFamily="18" charset="0"/>
                          <a:cs typeface="Times New Roman" panose="02020603050405020304" pitchFamily="18" charset="0"/>
                        </a:rPr>
                        <a:t>ĐỒNG</a:t>
                      </a:r>
                      <a:r>
                        <a:rPr lang="en-US" baseline="0" dirty="0" smtClean="0">
                          <a:solidFill>
                            <a:srgbClr val="C00000"/>
                          </a:solidFill>
                          <a:latin typeface="Times New Roman" panose="02020603050405020304" pitchFamily="18" charset="0"/>
                          <a:cs typeface="Times New Roman" panose="02020603050405020304" pitchFamily="18" charset="0"/>
                        </a:rPr>
                        <a:t> TÌNH/KHÔNG</a:t>
                      </a:r>
                      <a:endParaRPr lang="en-US"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dirty="0" smtClean="0">
                          <a:solidFill>
                            <a:srgbClr val="C00000"/>
                          </a:solidFill>
                          <a:latin typeface="Times New Roman" panose="02020603050405020304" pitchFamily="18" charset="0"/>
                          <a:cs typeface="Times New Roman" panose="02020603050405020304" pitchFamily="18" charset="0"/>
                        </a:rPr>
                        <a:t>BỞI</a:t>
                      </a:r>
                      <a:r>
                        <a:rPr lang="en-US" baseline="0" dirty="0" smtClean="0">
                          <a:solidFill>
                            <a:srgbClr val="C00000"/>
                          </a:solidFill>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VÌ</a:t>
                      </a:r>
                      <a:endParaRPr lang="en-US" dirty="0">
                        <a:solidFill>
                          <a:srgbClr val="C00000"/>
                        </a:solidFill>
                        <a:latin typeface="Times New Roman" panose="02020603050405020304" pitchFamily="18" charset="0"/>
                        <a:cs typeface="Times New Roman" panose="02020603050405020304" pitchFamily="18" charset="0"/>
                      </a:endParaRPr>
                    </a:p>
                  </a:txBody>
                  <a:tcPr/>
                </a:tc>
              </a:tr>
              <a:tr h="370840">
                <a:tc>
                  <a:txBody>
                    <a:bodyPr/>
                    <a:lstStyle/>
                    <a:p>
                      <a:pPr algn="ctr"/>
                      <a:r>
                        <a:rPr lang="en-US" dirty="0" smtClean="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smtClean="0">
                          <a:latin typeface="Times New Roman" panose="02020603050405020304" pitchFamily="18" charset="0"/>
                          <a:cs typeface="Times New Roman" panose="02020603050405020304" pitchFamily="18" charset="0"/>
                        </a:rPr>
                        <a:t>Người</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tố</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cáo</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có</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uyền</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tố</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cáo</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người</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giải</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quyết</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tố</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cáo</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không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đúng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pháp</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luật</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r>
              <a:tr h="370840">
                <a:tc>
                  <a:txBody>
                    <a:bodyPr/>
                    <a:lstStyle/>
                    <a:p>
                      <a:pPr algn="ctr"/>
                      <a:r>
                        <a:rPr lang="en-US" dirty="0" smtClean="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smtClean="0">
                          <a:solidFill>
                            <a:srgbClr val="FF0000"/>
                          </a:solidFill>
                          <a:latin typeface="Times New Roman" panose="02020603050405020304" pitchFamily="18" charset="0"/>
                          <a:cs typeface="Times New Roman" panose="02020603050405020304" pitchFamily="18" charset="0"/>
                        </a:rPr>
                        <a:t>Người</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bị</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tố</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cáo</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không</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được</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bồi</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thường</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nếu</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bị</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người</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khác</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tố</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cáo</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sai</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sự</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thật</a:t>
                      </a:r>
                      <a:r>
                        <a:rPr lang="en-US" baseline="0"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r>
              <a:tr h="370840">
                <a:tc>
                  <a:txBody>
                    <a:bodyPr/>
                    <a:lstStyle/>
                    <a:p>
                      <a:pPr algn="ctr"/>
                      <a:r>
                        <a:rPr lang="en-US" dirty="0" smtClean="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smtClean="0">
                          <a:latin typeface="Times New Roman" panose="02020603050405020304" pitchFamily="18" charset="0"/>
                          <a:cs typeface="Times New Roman" panose="02020603050405020304" pitchFamily="18" charset="0"/>
                        </a:rPr>
                        <a:t>Nếu</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không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hiểu</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biết</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về</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pháp</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luật</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thì</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không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có</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quyền</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khiếu</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nại</a:t>
                      </a:r>
                      <a:endParaRPr lang="en-US" baseline="0"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r>
              <a:tr h="370840">
                <a:tc>
                  <a:txBody>
                    <a:bodyPr/>
                    <a:lstStyle/>
                    <a:p>
                      <a:pPr algn="ctr"/>
                      <a:r>
                        <a:rPr lang="en-US" dirty="0" smtClean="0">
                          <a:latin typeface="Times New Roman" panose="02020603050405020304" pitchFamily="18" charset="0"/>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smtClean="0">
                          <a:latin typeface="Times New Roman" panose="02020603050405020304" pitchFamily="18" charset="0"/>
                          <a:cs typeface="Times New Roman" panose="02020603050405020304" pitchFamily="18" charset="0"/>
                        </a:rPr>
                        <a:t>Quyền</a:t>
                      </a:r>
                      <a:r>
                        <a:rPr lang="en-US" baseline="0" dirty="0" smtClean="0">
                          <a:latin typeface="Times New Roman" panose="02020603050405020304" pitchFamily="18" charset="0"/>
                          <a:cs typeface="Times New Roman" panose="02020603050405020304" pitchFamily="18" charset="0"/>
                        </a:rPr>
                        <a:t> KN, TC </a:t>
                      </a:r>
                      <a:r>
                        <a:rPr lang="en-US" baseline="0" dirty="0" err="1" smtClean="0">
                          <a:latin typeface="Times New Roman" panose="02020603050405020304" pitchFamily="18" charset="0"/>
                          <a:cs typeface="Times New Roman" panose="02020603050405020304" pitchFamily="18" charset="0"/>
                        </a:rPr>
                        <a:t>giúp</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nhân</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dân</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tham</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gia</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giám</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sát</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quản</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lí</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hoạt</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động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của</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cán</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bộ</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công</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chức</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nhà</a:t>
                      </a:r>
                      <a:r>
                        <a:rPr lang="en-US" baseline="0" dirty="0" smtClean="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nước</a:t>
                      </a:r>
                      <a:endParaRPr lang="en-US" dirty="0" smtClean="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r>
            </a:tbl>
          </a:graphicData>
        </a:graphic>
      </p:graphicFrame>
      <p:sp>
        <p:nvSpPr>
          <p:cNvPr id="6" name="Rectangle 5"/>
          <p:cNvSpPr/>
          <p:nvPr/>
        </p:nvSpPr>
        <p:spPr>
          <a:xfrm>
            <a:off x="6065948" y="2021983"/>
            <a:ext cx="1957590" cy="526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ĐỒNG TÌNH</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23538" y="2053642"/>
            <a:ext cx="3734874" cy="502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Điều</a:t>
            </a:r>
            <a:r>
              <a:rPr lang="en-US" dirty="0" smtClean="0">
                <a:solidFill>
                  <a:schemeClr val="tx1"/>
                </a:solidFill>
                <a:latin typeface="Times New Roman" panose="02020603050405020304" pitchFamily="18" charset="0"/>
                <a:cs typeface="Times New Roman" panose="02020603050405020304" pitchFamily="18" charset="0"/>
              </a:rPr>
              <a:t> 9 - </a:t>
            </a:r>
            <a:r>
              <a:rPr lang="en-US" dirty="0" err="1" smtClean="0">
                <a:solidFill>
                  <a:schemeClr val="tx1"/>
                </a:solidFill>
                <a:latin typeface="Times New Roman" panose="02020603050405020304" pitchFamily="18" charset="0"/>
                <a:cs typeface="Times New Roman" panose="02020603050405020304" pitchFamily="18" charset="0"/>
              </a:rPr>
              <a:t>Luật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Tố</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cáo</a:t>
            </a:r>
            <a:r>
              <a:rPr lang="en-US" dirty="0" smtClean="0">
                <a:solidFill>
                  <a:schemeClr val="tx1"/>
                </a:solidFill>
                <a:latin typeface="Times New Roman" panose="02020603050405020304" pitchFamily="18" charset="0"/>
                <a:cs typeface="Times New Roman" panose="02020603050405020304" pitchFamily="18" charset="0"/>
              </a:rPr>
              <a:t> 2018 </a:t>
            </a:r>
            <a:r>
              <a:rPr lang="en-US" dirty="0" err="1" smtClean="0">
                <a:solidFill>
                  <a:schemeClr val="tx1"/>
                </a:solidFill>
                <a:latin typeface="Times New Roman" panose="02020603050405020304" pitchFamily="18" charset="0"/>
                <a:cs typeface="Times New Roman" panose="02020603050405020304" pitchFamily="18" charset="0"/>
              </a:rPr>
              <a:t>có</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quy</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định</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65948" y="2653048"/>
            <a:ext cx="1957590" cy="526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KHÔNG</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8023538" y="2653048"/>
            <a:ext cx="3734874" cy="513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Điều</a:t>
            </a:r>
            <a:r>
              <a:rPr lang="en-US" dirty="0" smtClean="0">
                <a:solidFill>
                  <a:schemeClr val="tx1"/>
                </a:solidFill>
                <a:latin typeface="Times New Roman" panose="02020603050405020304" pitchFamily="18" charset="0"/>
                <a:cs typeface="Times New Roman" panose="02020603050405020304" pitchFamily="18" charset="0"/>
              </a:rPr>
              <a:t> 10 - </a:t>
            </a:r>
            <a:r>
              <a:rPr lang="en-US" dirty="0" err="1" smtClean="0">
                <a:solidFill>
                  <a:schemeClr val="tx1"/>
                </a:solidFill>
                <a:latin typeface="Times New Roman" panose="02020603050405020304" pitchFamily="18" charset="0"/>
                <a:cs typeface="Times New Roman" panose="02020603050405020304" pitchFamily="18" charset="0"/>
              </a:rPr>
              <a:t>Luật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Tố</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cáo</a:t>
            </a:r>
            <a:r>
              <a:rPr lang="en-US" dirty="0" smtClean="0">
                <a:solidFill>
                  <a:schemeClr val="tx1"/>
                </a:solidFill>
                <a:latin typeface="Times New Roman" panose="02020603050405020304" pitchFamily="18" charset="0"/>
                <a:cs typeface="Times New Roman" panose="02020603050405020304" pitchFamily="18" charset="0"/>
              </a:rPr>
              <a:t> 2018 </a:t>
            </a:r>
            <a:r>
              <a:rPr lang="en-US" dirty="0" err="1" smtClean="0">
                <a:solidFill>
                  <a:schemeClr val="tx1"/>
                </a:solidFill>
                <a:latin typeface="Times New Roman" panose="02020603050405020304" pitchFamily="18" charset="0"/>
                <a:cs typeface="Times New Roman" panose="02020603050405020304" pitchFamily="18" charset="0"/>
              </a:rPr>
              <a:t>có</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quy</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định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được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bồi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thường</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065948" y="3263185"/>
            <a:ext cx="1957590" cy="924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KHÔNG</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023538" y="3263185"/>
            <a:ext cx="3734874" cy="924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Điều</a:t>
            </a:r>
            <a:r>
              <a:rPr lang="en-US" dirty="0" smtClean="0">
                <a:solidFill>
                  <a:schemeClr val="tx1"/>
                </a:solidFill>
                <a:latin typeface="Times New Roman" panose="02020603050405020304" pitchFamily="18" charset="0"/>
                <a:cs typeface="Times New Roman" panose="02020603050405020304" pitchFamily="18" charset="0"/>
              </a:rPr>
              <a:t> 12 - </a:t>
            </a:r>
            <a:r>
              <a:rPr lang="en-US" dirty="0" err="1" smtClean="0">
                <a:solidFill>
                  <a:schemeClr val="tx1"/>
                </a:solidFill>
                <a:latin typeface="Times New Roman" panose="02020603050405020304" pitchFamily="18" charset="0"/>
                <a:cs typeface="Times New Roman" panose="02020603050405020304" pitchFamily="18" charset="0"/>
              </a:rPr>
              <a:t>Luật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Khiếu</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nại</a:t>
            </a:r>
            <a:r>
              <a:rPr lang="en-US" dirty="0" smtClean="0">
                <a:solidFill>
                  <a:schemeClr val="tx1"/>
                </a:solidFill>
                <a:latin typeface="Times New Roman" panose="02020603050405020304" pitchFamily="18" charset="0"/>
                <a:cs typeface="Times New Roman" panose="02020603050405020304" pitchFamily="18" charset="0"/>
              </a:rPr>
              <a:t> 2011 </a:t>
            </a:r>
            <a:r>
              <a:rPr lang="en-US" dirty="0" err="1" smtClean="0">
                <a:solidFill>
                  <a:schemeClr val="tx1"/>
                </a:solidFill>
                <a:latin typeface="Times New Roman" panose="02020603050405020304" pitchFamily="18" charset="0"/>
                <a:cs typeface="Times New Roman" panose="02020603050405020304" pitchFamily="18" charset="0"/>
              </a:rPr>
              <a:t>có</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quy</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định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được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nhờ</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Luật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sư</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tư</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vấn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hoặc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ủy</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quyền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cho</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Luật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sư</a:t>
            </a:r>
            <a:r>
              <a:rPr lang="en-US" dirty="0" smtClean="0">
                <a:solidFill>
                  <a:schemeClr val="tx1"/>
                </a:solidFill>
                <a:latin typeface="Times New Roman" panose="02020603050405020304" pitchFamily="18" charset="0"/>
                <a:cs typeface="Times New Roman" panose="02020603050405020304" pitchFamily="18" charset="0"/>
              </a:rPr>
              <a:t> KN</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65948" y="4270960"/>
            <a:ext cx="1957590" cy="764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ĐỒNG TÌNH</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023538" y="4270960"/>
            <a:ext cx="3734874" cy="764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Ý </a:t>
            </a:r>
            <a:r>
              <a:rPr lang="en-US" dirty="0" err="1" smtClean="0">
                <a:solidFill>
                  <a:schemeClr val="tx1"/>
                </a:solidFill>
                <a:latin typeface="Times New Roman" panose="02020603050405020304" pitchFamily="18" charset="0"/>
                <a:cs typeface="Times New Roman" panose="02020603050405020304" pitchFamily="18" charset="0"/>
              </a:rPr>
              <a:t>nghĩa</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của</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quyền</a:t>
            </a:r>
            <a:r>
              <a:rPr lang="en-US" dirty="0" smtClean="0">
                <a:solidFill>
                  <a:schemeClr val="tx1"/>
                </a:solidFill>
                <a:latin typeface="Times New Roman" panose="02020603050405020304" pitchFamily="18" charset="0"/>
                <a:cs typeface="Times New Roman" panose="02020603050405020304" pitchFamily="18" charset="0"/>
              </a:rPr>
              <a:t> KN, TC </a:t>
            </a:r>
            <a:r>
              <a:rPr lang="en-US" dirty="0" err="1" smtClean="0">
                <a:solidFill>
                  <a:schemeClr val="tx1"/>
                </a:solidFill>
                <a:latin typeface="Times New Roman" panose="02020603050405020304" pitchFamily="18" charset="0"/>
                <a:cs typeface="Times New Roman" panose="02020603050405020304" pitchFamily="18" charset="0"/>
              </a:rPr>
              <a:t>của</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công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dân</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7443989" y="190499"/>
            <a:ext cx="1519707" cy="5759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Vì</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sao</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91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7302" y="57959"/>
            <a:ext cx="3049908" cy="414263"/>
          </a:xfrm>
        </p:spPr>
        <p:txBody>
          <a:bodyPr>
            <a:normAutofit fontScale="90000"/>
          </a:bodyPr>
          <a:lstStyle/>
          <a:p>
            <a:r>
              <a:rPr lang="en-US" sz="3200" b="1" dirty="0" smtClean="0">
                <a:solidFill>
                  <a:schemeClr val="tx1"/>
                </a:solidFill>
                <a:latin typeface="Times New Roman" panose="02020603050405020304" pitchFamily="18" charset="0"/>
                <a:cs typeface="Times New Roman" panose="02020603050405020304" pitchFamily="18" charset="0"/>
              </a:rPr>
              <a:t>TÌNH HUỐNG:</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9093" y="472223"/>
            <a:ext cx="11449318" cy="4640690"/>
          </a:xfrm>
        </p:spPr>
        <p:txBody>
          <a:bodyPr>
            <a:noAutofit/>
          </a:bodyPr>
          <a:lstStyle/>
          <a:p>
            <a:r>
              <a:rPr lang="en-US" sz="2600" dirty="0" err="1" smtClean="0">
                <a:latin typeface="Times New Roman" panose="02020603050405020304" pitchFamily="18" charset="0"/>
                <a:cs typeface="Times New Roman" panose="02020603050405020304" pitchFamily="18" charset="0"/>
              </a:rPr>
              <a:t>Lan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ngồi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lướt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facebook</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dưới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ghế</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đá</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sân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chợt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bắt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gặp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ảnh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nóng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của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Hương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cùng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lớp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Không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thể</a:t>
            </a:r>
            <a:r>
              <a:rPr lang="en-US" sz="2600" dirty="0" smtClean="0">
                <a:latin typeface="Times New Roman" panose="02020603050405020304" pitchFamily="18" charset="0"/>
                <a:cs typeface="Times New Roman" panose="02020603050405020304" pitchFamily="18" charset="0"/>
              </a:rPr>
              <a:t> tin </a:t>
            </a:r>
            <a:r>
              <a:rPr lang="en-US" sz="2600" dirty="0" err="1" smtClean="0">
                <a:latin typeface="Times New Roman" panose="02020603050405020304" pitchFamily="18" charset="0"/>
                <a:cs typeface="Times New Roman" panose="02020603050405020304" pitchFamily="18" charset="0"/>
              </a:rPr>
              <a:t>vào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mắt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mình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Lan</a:t>
            </a:r>
            <a:r>
              <a:rPr lang="en-US" sz="2600" dirty="0" smtClean="0">
                <a:latin typeface="Times New Roman" panose="02020603050405020304" pitchFamily="18" charset="0"/>
                <a:cs typeface="Times New Roman" panose="02020603050405020304" pitchFamily="18" charset="0"/>
              </a:rPr>
              <a:t> quay sang </a:t>
            </a:r>
            <a:r>
              <a:rPr lang="en-US" sz="2600" dirty="0" err="1" smtClean="0">
                <a:latin typeface="Times New Roman" panose="02020603050405020304" pitchFamily="18" charset="0"/>
                <a:cs typeface="Times New Roman" panose="02020603050405020304" pitchFamily="18" charset="0"/>
              </a:rPr>
              <a:t>đưa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thoại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cho</a:t>
            </a:r>
            <a:r>
              <a:rPr lang="en-US" sz="2600" dirty="0" smtClean="0">
                <a:latin typeface="Times New Roman" panose="02020603050405020304" pitchFamily="18" charset="0"/>
                <a:cs typeface="Times New Roman" panose="02020603050405020304" pitchFamily="18" charset="0"/>
              </a:rPr>
              <a:t> Mai  </a:t>
            </a:r>
            <a:r>
              <a:rPr lang="en-US" sz="2600" dirty="0" err="1" smtClean="0">
                <a:latin typeface="Times New Roman" panose="02020603050405020304" pitchFamily="18" charset="0"/>
                <a:cs typeface="Times New Roman" panose="02020603050405020304" pitchFamily="18" charset="0"/>
              </a:rPr>
              <a:t>rồi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thì</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thầm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vẻ</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bí</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mật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Ảnh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nóng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Ảnh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nóng</a:t>
            </a:r>
            <a:r>
              <a:rPr lang="en-US" sz="2600" dirty="0" smtClean="0">
                <a:latin typeface="Times New Roman" panose="02020603050405020304" pitchFamily="18" charset="0"/>
                <a:cs typeface="Times New Roman" panose="02020603050405020304" pitchFamily="18" charset="0"/>
              </a:rPr>
              <a:t>!”</a:t>
            </a:r>
          </a:p>
          <a:p>
            <a:r>
              <a:rPr lang="en-US" sz="2600" dirty="0" smtClean="0">
                <a:latin typeface="Times New Roman" panose="02020603050405020304" pitchFamily="18" charset="0"/>
                <a:cs typeface="Times New Roman" panose="02020603050405020304" pitchFamily="18" charset="0"/>
              </a:rPr>
              <a:t>Mai: </a:t>
            </a:r>
            <a:r>
              <a:rPr lang="en-US" sz="2600" dirty="0" err="1" smtClean="0">
                <a:latin typeface="Times New Roman" panose="02020603050405020304" pitchFamily="18" charset="0"/>
                <a:cs typeface="Times New Roman" panose="02020603050405020304" pitchFamily="18" charset="0"/>
              </a:rPr>
              <a:t>Xem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nào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Xem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nào</a:t>
            </a:r>
            <a:r>
              <a:rPr lang="en-US" sz="2600" dirty="0" smtClean="0">
                <a:latin typeface="Times New Roman" panose="02020603050405020304" pitchFamily="18" charset="0"/>
                <a:cs typeface="Times New Roman" panose="02020603050405020304" pitchFamily="18" charset="0"/>
              </a:rPr>
              <a:t>!</a:t>
            </a:r>
          </a:p>
          <a:p>
            <a:r>
              <a:rPr lang="en-US" sz="2600" dirty="0" err="1" smtClean="0">
                <a:latin typeface="Times New Roman" panose="02020603050405020304" pitchFamily="18" charset="0"/>
                <a:cs typeface="Times New Roman" panose="02020603050405020304" pitchFamily="18" charset="0"/>
              </a:rPr>
              <a:t>Lan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nhỏ</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miệng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lại</a:t>
            </a:r>
            <a:r>
              <a:rPr lang="en-US" sz="2600" dirty="0" smtClean="0">
                <a:latin typeface="Times New Roman" panose="02020603050405020304" pitchFamily="18" charset="0"/>
                <a:cs typeface="Times New Roman" panose="02020603050405020304" pitchFamily="18" charset="0"/>
              </a:rPr>
              <a:t>!</a:t>
            </a:r>
          </a:p>
          <a:p>
            <a:r>
              <a:rPr lang="en-US" sz="2600" dirty="0" smtClean="0">
                <a:latin typeface="Times New Roman" panose="02020603050405020304" pitchFamily="18" charset="0"/>
                <a:cs typeface="Times New Roman" panose="02020603050405020304" pitchFamily="18" charset="0"/>
              </a:rPr>
              <a:t>Mai: </a:t>
            </a:r>
            <a:r>
              <a:rPr lang="en-US" sz="2600" dirty="0" err="1" smtClean="0">
                <a:latin typeface="Times New Roman" panose="02020603050405020304" pitchFamily="18" charset="0"/>
                <a:cs typeface="Times New Roman" panose="02020603050405020304" pitchFamily="18" charset="0"/>
              </a:rPr>
              <a:t>giật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thoại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từ</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tay</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Lan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rồi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đôi</a:t>
            </a:r>
            <a:r>
              <a:rPr lang="en-US" sz="2600" dirty="0" smtClean="0">
                <a:latin typeface="Times New Roman" panose="02020603050405020304" pitchFamily="18" charset="0"/>
                <a:cs typeface="Times New Roman" panose="02020603050405020304" pitchFamily="18" charset="0"/>
              </a:rPr>
              <a:t> con </a:t>
            </a:r>
            <a:r>
              <a:rPr lang="en-US" sz="2600" dirty="0" err="1" smtClean="0">
                <a:latin typeface="Times New Roman" panose="02020603050405020304" pitchFamily="18" charset="0"/>
                <a:cs typeface="Times New Roman" panose="02020603050405020304" pitchFamily="18" charset="0"/>
              </a:rPr>
              <a:t>mắt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diều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hâu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vào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đó</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Ôi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chà</a:t>
            </a:r>
            <a:r>
              <a:rPr lang="en-US" sz="2600" dirty="0">
                <a:latin typeface="Times New Roman" panose="02020603050405020304" pitchFamily="18" charset="0"/>
                <a:cs typeface="Times New Roman" panose="02020603050405020304" pitchFamily="18" charset="0"/>
              </a:rPr>
              <a:t>!</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a:t>
            </a:r>
            <a:r>
              <a:rPr lang="en-US" sz="2600" dirty="0" err="1" smtClean="0">
                <a:latin typeface="Times New Roman" panose="02020603050405020304" pitchFamily="18" charset="0"/>
                <a:cs typeface="Times New Roman" panose="02020603050405020304" pitchFamily="18" charset="0"/>
              </a:rPr>
              <a:t>rình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cắt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ghép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ảnh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này</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thì</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còn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lâu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mới</a:t>
            </a:r>
            <a:r>
              <a:rPr lang="en-US" sz="2600" dirty="0" smtClean="0">
                <a:latin typeface="Times New Roman" panose="02020603050405020304" pitchFamily="18" charset="0"/>
                <a:cs typeface="Times New Roman" panose="02020603050405020304" pitchFamily="18" charset="0"/>
              </a:rPr>
              <a:t> qua </a:t>
            </a:r>
            <a:r>
              <a:rPr lang="en-US" sz="2600" dirty="0" err="1" smtClean="0">
                <a:latin typeface="Times New Roman" panose="02020603050405020304" pitchFamily="18" charset="0"/>
                <a:cs typeface="Times New Roman" panose="02020603050405020304" pitchFamily="18" charset="0"/>
              </a:rPr>
              <a:t>mắt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được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thiên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hạ</a:t>
            </a:r>
            <a:r>
              <a:rPr lang="en-US" sz="2600" dirty="0" smtClean="0">
                <a:latin typeface="Times New Roman" panose="02020603050405020304" pitchFamily="18" charset="0"/>
                <a:cs typeface="Times New Roman" panose="02020603050405020304" pitchFamily="18" charset="0"/>
              </a:rPr>
              <a:t>! </a:t>
            </a:r>
          </a:p>
          <a:p>
            <a:r>
              <a:rPr lang="en-US" sz="2600" dirty="0" err="1" smtClean="0">
                <a:latin typeface="Times New Roman" panose="02020603050405020304" pitchFamily="18" charset="0"/>
                <a:cs typeface="Times New Roman" panose="02020603050405020304" pitchFamily="18" charset="0"/>
              </a:rPr>
              <a:t>Lan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cắt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ghép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thật</a:t>
            </a:r>
            <a:r>
              <a:rPr lang="en-US" sz="2600" dirty="0" smtClean="0">
                <a:latin typeface="Times New Roman" panose="02020603050405020304" pitchFamily="18" charset="0"/>
                <a:cs typeface="Times New Roman" panose="02020603050405020304" pitchFamily="18" charset="0"/>
              </a:rPr>
              <a:t> á? </a:t>
            </a:r>
            <a:r>
              <a:rPr lang="en-US" sz="2600" dirty="0" err="1" smtClean="0">
                <a:latin typeface="Times New Roman" panose="02020603050405020304" pitchFamily="18" charset="0"/>
                <a:cs typeface="Times New Roman" panose="02020603050405020304" pitchFamily="18" charset="0"/>
              </a:rPr>
              <a:t>Tội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này</a:t>
            </a:r>
            <a:r>
              <a:rPr lang="en-US" sz="2600" dirty="0" smtClean="0">
                <a:latin typeface="Times New Roman" panose="02020603050405020304" pitchFamily="18" charset="0"/>
                <a:cs typeface="Times New Roman" panose="02020603050405020304" pitchFamily="18" charset="0"/>
              </a:rPr>
              <a:t> vi </a:t>
            </a:r>
            <a:r>
              <a:rPr lang="en-US" sz="2600" dirty="0" err="1" smtClean="0">
                <a:latin typeface="Times New Roman" panose="02020603050405020304" pitchFamily="18" charset="0"/>
                <a:cs typeface="Times New Roman" panose="02020603050405020304" pitchFamily="18" charset="0"/>
              </a:rPr>
              <a:t>phạm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pháp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luật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đó</a:t>
            </a:r>
            <a:r>
              <a:rPr lang="en-US" sz="2600" dirty="0" smtClean="0">
                <a:latin typeface="Times New Roman" panose="02020603050405020304" pitchFamily="18" charset="0"/>
                <a:cs typeface="Times New Roman" panose="02020603050405020304" pitchFamily="18" charset="0"/>
              </a:rPr>
              <a:t> ! </a:t>
            </a:r>
            <a:r>
              <a:rPr lang="en-US" sz="2600" dirty="0" err="1" smtClean="0">
                <a:latin typeface="Times New Roman" panose="02020603050405020304" pitchFamily="18" charset="0"/>
                <a:cs typeface="Times New Roman" panose="02020603050405020304" pitchFamily="18" charset="0"/>
              </a:rPr>
              <a:t>Lại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còn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phát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mạng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xã</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hội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thật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nguy</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hiểm</a:t>
            </a:r>
            <a:r>
              <a:rPr lang="en-US" sz="2600" dirty="0" smtClean="0">
                <a:latin typeface="Times New Roman" panose="02020603050405020304" pitchFamily="18" charset="0"/>
                <a:cs typeface="Times New Roman" panose="02020603050405020304" pitchFamily="18" charset="0"/>
              </a:rPr>
              <a:t>!</a:t>
            </a:r>
          </a:p>
          <a:p>
            <a:r>
              <a:rPr lang="en-US" sz="2600" dirty="0" smtClean="0">
                <a:latin typeface="Times New Roman" panose="02020603050405020304" pitchFamily="18" charset="0"/>
                <a:cs typeface="Times New Roman" panose="02020603050405020304" pitchFamily="18" charset="0"/>
              </a:rPr>
              <a:t>Mai: </a:t>
            </a:r>
            <a:r>
              <a:rPr lang="en-US" sz="2600" dirty="0" err="1" smtClean="0">
                <a:latin typeface="Times New Roman" panose="02020603050405020304" pitchFamily="18" charset="0"/>
                <a:cs typeface="Times New Roman" panose="02020603050405020304" pitchFamily="18" charset="0"/>
              </a:rPr>
              <a:t>bọn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mình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báo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cơ</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quan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có</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thẩm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quyền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biết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để</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xử</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lí</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theo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quy</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định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của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pháp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luật</a:t>
            </a:r>
            <a:r>
              <a:rPr lang="en-US" sz="2600" dirty="0" smtClean="0">
                <a:latin typeface="Times New Roman" panose="02020603050405020304" pitchFamily="18" charset="0"/>
                <a:cs typeface="Times New Roman" panose="02020603050405020304" pitchFamily="18" charset="0"/>
              </a:rPr>
              <a:t>.</a:t>
            </a:r>
          </a:p>
        </p:txBody>
      </p:sp>
      <p:sp>
        <p:nvSpPr>
          <p:cNvPr id="4" name="Content Placeholder 2"/>
          <p:cNvSpPr txBox="1">
            <a:spLocks/>
          </p:cNvSpPr>
          <p:nvPr/>
        </p:nvSpPr>
        <p:spPr>
          <a:xfrm>
            <a:off x="1157297" y="5473525"/>
            <a:ext cx="9671448" cy="61174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1. </a:t>
            </a: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suy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nghĩ</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Mai </a:t>
            </a:r>
            <a:r>
              <a:rPr lang="en-US" sz="2400" b="1" dirty="0" err="1" smtClean="0">
                <a:solidFill>
                  <a:srgbClr val="FF0000"/>
                </a:solidFill>
                <a:latin typeface="Times New Roman" panose="02020603050405020304" pitchFamily="18" charset="0"/>
                <a:cs typeface="Times New Roman" panose="02020603050405020304" pitchFamily="18" charset="0"/>
              </a:rPr>
              <a:t>không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Vì</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sao</a:t>
            </a:r>
            <a:r>
              <a:rPr lang="en-US" sz="2400" b="1" dirty="0" smtClean="0">
                <a:solidFill>
                  <a:srgbClr val="FF0000"/>
                </a:solidFill>
                <a:latin typeface="Times New Roman" panose="02020603050405020304" pitchFamily="18" charset="0"/>
                <a:cs typeface="Times New Roman" panose="02020603050405020304" pitchFamily="18" charset="0"/>
              </a:rPr>
              <a:t>?</a:t>
            </a:r>
          </a:p>
        </p:txBody>
      </p:sp>
      <p:sp>
        <p:nvSpPr>
          <p:cNvPr id="5" name="Content Placeholder 2"/>
          <p:cNvSpPr txBox="1">
            <a:spLocks/>
          </p:cNvSpPr>
          <p:nvPr/>
        </p:nvSpPr>
        <p:spPr>
          <a:xfrm>
            <a:off x="1157297" y="6085272"/>
            <a:ext cx="9671448" cy="60530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2. </a:t>
            </a:r>
            <a:r>
              <a:rPr lang="en-US" sz="2400" b="1" dirty="0" err="1" smtClean="0">
                <a:solidFill>
                  <a:srgbClr val="FF0000"/>
                </a:solidFill>
                <a:latin typeface="Times New Roman" panose="02020603050405020304" pitchFamily="18" charset="0"/>
                <a:cs typeface="Times New Roman" panose="02020603050405020304" pitchFamily="18" charset="0"/>
              </a:rPr>
              <a:t>Nếu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Mai, </a:t>
            </a: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sẽ</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báo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ai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trước</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05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rot="21266310">
            <a:off x="3222301" y="-73765"/>
            <a:ext cx="6291597" cy="1828799"/>
          </a:xfrm>
          <a:prstGeom prst="cloudCallout">
            <a:avLst>
              <a:gd name="adj1" fmla="val -5324"/>
              <a:gd name="adj2" fmla="val 98790"/>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a:lstStyle/>
          <a:p>
            <a:pPr algn="ctr" eaLnBrk="0" hangingPunct="0">
              <a:defRPr/>
            </a:pPr>
            <a:r>
              <a:rPr lang="en-US" sz="2600" b="1" dirty="0" err="1" smtClean="0">
                <a:solidFill>
                  <a:srgbClr val="FF0000"/>
                </a:solidFill>
                <a:latin typeface="Times New Roman" panose="02020603050405020304" pitchFamily="18" charset="0"/>
                <a:cs typeface="Times New Roman" panose="02020603050405020304" pitchFamily="18" charset="0"/>
              </a:rPr>
              <a:t>Điền</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các</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dữ</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liệu</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cho</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sẵn</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vào</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bảng</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sau</a:t>
            </a:r>
            <a:r>
              <a:rPr lang="en-US" sz="2600" b="1" dirty="0" smtClean="0">
                <a:solidFill>
                  <a:srgbClr val="FF0000"/>
                </a:solidFill>
                <a:latin typeface="Times New Roman" panose="02020603050405020304" pitchFamily="18" charset="0"/>
                <a:cs typeface="Times New Roman" panose="02020603050405020304" pitchFamily="18" charset="0"/>
              </a:rPr>
              <a:t>: </a:t>
            </a:r>
          </a:p>
          <a:p>
            <a:pPr algn="ctr" eaLnBrk="0" hangingPunct="0">
              <a:defRPr/>
            </a:pP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Cách</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điền</a:t>
            </a:r>
            <a:r>
              <a:rPr lang="en-US" sz="2600" b="1" dirty="0" smtClean="0">
                <a:solidFill>
                  <a:srgbClr val="FF0000"/>
                </a:solidFill>
                <a:latin typeface="Times New Roman" panose="02020603050405020304" pitchFamily="18" charset="0"/>
                <a:cs typeface="Times New Roman" panose="02020603050405020304" pitchFamily="18" charset="0"/>
              </a:rPr>
              <a:t>: VD: 1a, 2b…)</a:t>
            </a:r>
            <a:endParaRPr lang="en-US" sz="2600" b="1" dirty="0">
              <a:solidFill>
                <a:srgbClr val="FF0000"/>
              </a:solidFill>
              <a:latin typeface="Times New Roman" panose="02020603050405020304" pitchFamily="18" charset="0"/>
              <a:cs typeface="Times New Roman" panose="02020603050405020304" pitchFamily="18" charset="0"/>
            </a:endParaRPr>
          </a:p>
        </p:txBody>
      </p:sp>
      <p:pic>
        <p:nvPicPr>
          <p:cNvPr id="7" name="Picture 21" descr="boy-think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2100" y="113119"/>
            <a:ext cx="13176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pinocchio6"/>
          <p:cNvPicPr>
            <a:picLocks noChangeAspect="1" noChangeArrowheads="1" noCrop="1"/>
          </p:cNvPicPr>
          <p:nvPr/>
        </p:nvPicPr>
        <p:blipFill>
          <a:blip r:embed="rId3"/>
          <a:srcRect/>
          <a:stretch>
            <a:fillRect/>
          </a:stretch>
        </p:blipFill>
        <p:spPr bwMode="auto">
          <a:xfrm>
            <a:off x="2304245" y="493614"/>
            <a:ext cx="1057096" cy="2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45150" y="0"/>
            <a:ext cx="8596668" cy="493614"/>
          </a:xfrm>
        </p:spPr>
        <p:txBody>
          <a:bodyPr>
            <a:normAutofit fontScale="90000"/>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843484" y="1866394"/>
            <a:ext cx="6729715" cy="493981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indent="-342900">
              <a:lnSpc>
                <a:spcPct val="125000"/>
              </a:lnSpc>
              <a:buAutoNum type="arabicPeriod"/>
              <a:defRPr/>
            </a:pPr>
            <a:r>
              <a:rPr lang="en-US" b="1" dirty="0" err="1" smtClean="0">
                <a:latin typeface="Times New Roman" panose="02020603050405020304" pitchFamily="18" charset="0"/>
                <a:cs typeface="Times New Roman" panose="02020603050405020304" pitchFamily="18" charset="0"/>
              </a:rPr>
              <a:t>Chủ</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smtClean="0">
                <a:latin typeface="Times New Roman" panose="02020603050405020304" pitchFamily="18" charset="0"/>
                <a:cs typeface="Times New Roman" panose="02020603050405020304" pitchFamily="18" charset="0"/>
              </a:rPr>
              <a:t>:</a:t>
            </a:r>
          </a:p>
          <a:p>
            <a:pPr marL="342900" indent="-342900">
              <a:lnSpc>
                <a:spcPct val="125000"/>
              </a:lnSpc>
              <a:buAutoNum type="alphaLcPeriod"/>
              <a:defRPr/>
            </a:pPr>
            <a:r>
              <a:rPr lang="en-US" dirty="0" err="1" smtClean="0">
                <a:latin typeface="Times New Roman" panose="02020603050405020304" pitchFamily="18" charset="0"/>
                <a:cs typeface="Times New Roman" panose="02020603050405020304" pitchFamily="18" charset="0"/>
              </a:rPr>
              <a:t>Mọi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endParaRPr lang="en-US" dirty="0" smtClean="0">
              <a:latin typeface="Times New Roman" panose="02020603050405020304" pitchFamily="18" charset="0"/>
              <a:cs typeface="Times New Roman" panose="02020603050405020304" pitchFamily="18" charset="0"/>
            </a:endParaRPr>
          </a:p>
          <a:p>
            <a:pPr marL="342900" indent="-342900">
              <a:lnSpc>
                <a:spcPct val="125000"/>
              </a:lnSpc>
              <a:buAutoNum type="alphaLcPeriod"/>
              <a:defRPr/>
            </a:pP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hại</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a:lnSpc>
                <a:spcPct val="125000"/>
              </a:lnSpc>
              <a:defRPr/>
            </a:pPr>
            <a:r>
              <a:rPr lang="en-US" b="1" dirty="0" smtClean="0">
                <a:latin typeface="Times New Roman" panose="02020603050405020304" pitchFamily="18" charset="0"/>
                <a:ea typeface="Calibri" panose="020F0502020204030204" pitchFamily="34"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tượng</a:t>
            </a:r>
            <a:r>
              <a:rPr lang="en-US" b="1" dirty="0">
                <a:latin typeface="Times New Roman" panose="02020603050405020304" pitchFamily="18" charset="0"/>
                <a:cs typeface="Times New Roman" panose="02020603050405020304" pitchFamily="18" charset="0"/>
              </a:rPr>
              <a:t>:</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25000"/>
              </a:lnSpc>
              <a:buAutoNum type="alphaLcPeriod"/>
              <a:defRPr/>
            </a:pPr>
            <a:r>
              <a:rPr lang="en-US" u="sng" dirty="0" err="1" smtClean="0">
                <a:latin typeface="Times New Roman" panose="02020603050405020304" pitchFamily="18" charset="0"/>
                <a:cs typeface="Times New Roman" panose="02020603050405020304" pitchFamily="18" charset="0"/>
              </a:rPr>
              <a:t>Quyết</a:t>
            </a:r>
            <a:r>
              <a:rPr lang="en-US" u="sng" dirty="0" smtClean="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định</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hành</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chính</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hành</a:t>
            </a:r>
            <a:r>
              <a:rPr lang="en-US" u="sng" dirty="0">
                <a:latin typeface="Times New Roman" panose="02020603050405020304" pitchFamily="18" charset="0"/>
                <a:cs typeface="Times New Roman" panose="02020603050405020304" pitchFamily="18" charset="0"/>
              </a:rPr>
              <a:t> vi </a:t>
            </a:r>
            <a:r>
              <a:rPr lang="en-US" u="sng" dirty="0" err="1">
                <a:latin typeface="Times New Roman" panose="02020603050405020304" pitchFamily="18" charset="0"/>
                <a:cs typeface="Times New Roman" panose="02020603050405020304" pitchFamily="18" charset="0"/>
              </a:rPr>
              <a:t>hành</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chính</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trái</a:t>
            </a:r>
            <a:r>
              <a:rPr lang="en-US" u="sng" dirty="0">
                <a:latin typeface="Times New Roman" panose="02020603050405020304" pitchFamily="18" charset="0"/>
                <a:cs typeface="Times New Roman" panose="02020603050405020304" pitchFamily="18" charset="0"/>
              </a:rPr>
              <a:t> PL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u="sng" dirty="0" smtClean="0">
                <a:latin typeface="Times New Roman" panose="02020603050405020304" pitchFamily="18" charset="0"/>
                <a:cs typeface="Times New Roman" panose="02020603050405020304" pitchFamily="18" charset="0"/>
              </a:rPr>
              <a:t>MÌNH</a:t>
            </a:r>
          </a:p>
          <a:p>
            <a:pPr marL="342900" indent="-342900">
              <a:lnSpc>
                <a:spcPct val="125000"/>
              </a:lnSpc>
              <a:buAutoNum type="alphaLcPeriod"/>
              <a:defRPr/>
            </a:pPr>
            <a:r>
              <a:rPr lang="en-US" u="sng" dirty="0" err="1">
                <a:latin typeface="Times New Roman" panose="02020603050405020304" pitchFamily="18" charset="0"/>
                <a:cs typeface="Times New Roman" panose="02020603050405020304" pitchFamily="18" charset="0"/>
              </a:rPr>
              <a:t>Tất</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cả</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các</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hành</a:t>
            </a:r>
            <a:r>
              <a:rPr lang="en-US" u="sng" dirty="0">
                <a:latin typeface="Times New Roman" panose="02020603050405020304" pitchFamily="18" charset="0"/>
                <a:cs typeface="Times New Roman" panose="02020603050405020304" pitchFamily="18" charset="0"/>
              </a:rPr>
              <a:t> vi VPPL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dọa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Q, L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bất</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cứ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cq,tc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p>
          <a:p>
            <a:pPr>
              <a:lnSpc>
                <a:spcPct val="125000"/>
              </a:lnSpc>
              <a:defRPr/>
            </a:pPr>
            <a:r>
              <a:rPr lang="en-US" b="1" dirty="0" smtClean="0">
                <a:latin typeface="Times New Roman" panose="02020603050405020304" pitchFamily="18" charset="0"/>
                <a:ea typeface="Calibri" panose="020F0502020204030204" pitchFamily="34" charset="0"/>
                <a:cs typeface="Times New Roman" panose="02020603050405020304" pitchFamily="18" charset="0"/>
              </a:rPr>
              <a:t>3.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sở</a:t>
            </a:r>
            <a:r>
              <a:rPr lang="en-US" b="1" dirty="0" smtClean="0">
                <a:latin typeface="Times New Roman" panose="02020603050405020304" pitchFamily="18" charset="0"/>
                <a:cs typeface="Times New Roman" panose="02020603050405020304" pitchFamily="18" charset="0"/>
              </a:rPr>
              <a:t>:</a:t>
            </a:r>
          </a:p>
          <a:p>
            <a:pPr marL="342900" indent="-342900">
              <a:lnSpc>
                <a:spcPct val="125000"/>
              </a:lnSpc>
              <a:buAutoNum type="alphaLcPeriod"/>
              <a:defRPr/>
            </a:pPr>
            <a:r>
              <a:rPr lang="en-US" dirty="0" smtClean="0">
                <a:latin typeface="Times New Roman" panose="02020603050405020304" pitchFamily="18" charset="0"/>
                <a:cs typeface="Times New Roman" panose="02020603050405020304" pitchFamily="18" charset="0"/>
              </a:rPr>
              <a:t>Q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L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bất</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cứ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cq,tc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xâm</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endParaRPr lang="en-US" dirty="0" smtClean="0">
              <a:latin typeface="Times New Roman" panose="02020603050405020304" pitchFamily="18" charset="0"/>
              <a:cs typeface="Times New Roman" panose="02020603050405020304" pitchFamily="18" charset="0"/>
            </a:endParaRPr>
          </a:p>
          <a:p>
            <a:pPr marL="342900" indent="-342900">
              <a:lnSpc>
                <a:spcPct val="125000"/>
              </a:lnSpc>
              <a:buAutoNum type="alphaLcPeriod"/>
              <a:defRPr/>
            </a:pPr>
            <a:r>
              <a:rPr lang="en-US" dirty="0">
                <a:latin typeface="Times New Roman" panose="02020603050405020304" pitchFamily="18" charset="0"/>
                <a:cs typeface="Times New Roman" panose="02020603050405020304" pitchFamily="18" charset="0"/>
              </a:rPr>
              <a:t>Q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L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bản</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xâm</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a:t>
            </a:r>
          </a:p>
          <a:p>
            <a:pPr>
              <a:lnSpc>
                <a:spcPct val="125000"/>
              </a:lnSpc>
              <a:defRPr/>
            </a:pPr>
            <a:r>
              <a:rPr lang="en-US" b="1" dirty="0" smtClean="0">
                <a:latin typeface="Times New Roman" panose="02020603050405020304" pitchFamily="18" charset="0"/>
                <a:ea typeface="Calibri" panose="020F0502020204030204" pitchFamily="34" charset="0"/>
                <a:cs typeface="Times New Roman" panose="02020603050405020304" pitchFamily="18" charset="0"/>
              </a:rPr>
              <a:t>4. </a:t>
            </a:r>
            <a:r>
              <a:rPr lang="en-US" b="1" dirty="0" err="1">
                <a:latin typeface="Times New Roman" panose="02020603050405020304" pitchFamily="18" charset="0"/>
                <a:cs typeface="Times New Roman" panose="02020603050405020304" pitchFamily="18" charset="0"/>
              </a:rPr>
              <a:t>Mục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đích</a:t>
            </a:r>
            <a:r>
              <a:rPr lang="en-US" b="1" dirty="0" smtClean="0">
                <a:latin typeface="Times New Roman" panose="02020603050405020304" pitchFamily="18" charset="0"/>
                <a:cs typeface="Times New Roman" panose="02020603050405020304" pitchFamily="18" charset="0"/>
              </a:rPr>
              <a:t>:</a:t>
            </a:r>
          </a:p>
          <a:p>
            <a:pPr>
              <a:lnSpc>
                <a:spcPct val="125000"/>
              </a:lnSpc>
              <a:defRPr/>
            </a:pPr>
            <a:r>
              <a:rPr lang="en-US" dirty="0" smtClean="0">
                <a:latin typeface="Times New Roman" panose="02020603050405020304" pitchFamily="18" charset="0"/>
                <a:ea typeface="Calibri" panose="020F0502020204030204" pitchFamily="34"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Khôi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Q, L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bản</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xâm</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a:t>
            </a:r>
          </a:p>
          <a:p>
            <a:pPr>
              <a:lnSpc>
                <a:spcPct val="125000"/>
              </a:lnSpc>
              <a:defRPr/>
            </a:pPr>
            <a:r>
              <a:rPr lang="en-US" dirty="0" smtClean="0">
                <a:latin typeface="Times New Roman" panose="02020603050405020304" pitchFamily="18" charset="0"/>
                <a:ea typeface="Calibri" panose="020F0502020204030204" pitchFamily="34"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chặn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vi VPPL…</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extLst/>
          </p:nvPr>
        </p:nvGraphicFramePr>
        <p:xfrm>
          <a:off x="0" y="2429934"/>
          <a:ext cx="4559121" cy="3970865"/>
        </p:xfrm>
        <a:graphic>
          <a:graphicData uri="http://schemas.openxmlformats.org/drawingml/2006/table">
            <a:tbl>
              <a:tblPr firstRow="1" bandRow="1">
                <a:tableStyleId>{5C22544A-7EE6-4342-B048-85BDC9FD1C3A}</a:tableStyleId>
              </a:tblPr>
              <a:tblGrid>
                <a:gridCol w="1352282"/>
                <a:gridCol w="1687132"/>
                <a:gridCol w="1519707"/>
              </a:tblGrid>
              <a:tr h="794173">
                <a:tc>
                  <a:txBody>
                    <a:bodyPr/>
                    <a:lstStyle/>
                    <a:p>
                      <a:endParaRPr lang="en-US" dirty="0"/>
                    </a:p>
                  </a:txBody>
                  <a:tcPr/>
                </a:tc>
                <a:tc>
                  <a:txBody>
                    <a:bodyPr/>
                    <a:lstStyle/>
                    <a:p>
                      <a:r>
                        <a:rPr lang="en-US" sz="2000" dirty="0" smtClean="0">
                          <a:solidFill>
                            <a:schemeClr val="tx1"/>
                          </a:solidFill>
                          <a:latin typeface="Times New Roman" panose="02020603050405020304" pitchFamily="18" charset="0"/>
                          <a:cs typeface="Times New Roman" panose="02020603050405020304" pitchFamily="18" charset="0"/>
                        </a:rPr>
                        <a:t>KHIẾU</a:t>
                      </a:r>
                      <a:r>
                        <a:rPr lang="en-US" sz="2000" baseline="0" dirty="0" smtClean="0">
                          <a:solidFill>
                            <a:schemeClr val="tx1"/>
                          </a:solidFill>
                          <a:latin typeface="Times New Roman" panose="02020603050405020304" pitchFamily="18" charset="0"/>
                          <a:cs typeface="Times New Roman" panose="02020603050405020304" pitchFamily="18" charset="0"/>
                        </a:rPr>
                        <a:t> NẠI:</a:t>
                      </a:r>
                      <a:endParaRPr lang="en-U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dirty="0" smtClean="0">
                          <a:solidFill>
                            <a:schemeClr val="tx1"/>
                          </a:solidFill>
                          <a:latin typeface="Times New Roman" panose="02020603050405020304" pitchFamily="18" charset="0"/>
                          <a:cs typeface="Times New Roman" panose="02020603050405020304" pitchFamily="18" charset="0"/>
                        </a:rPr>
                        <a:t>TỐ</a:t>
                      </a:r>
                      <a:r>
                        <a:rPr lang="en-US" sz="2000" baseline="0" dirty="0" smtClean="0">
                          <a:solidFill>
                            <a:schemeClr val="tx1"/>
                          </a:solidFill>
                          <a:latin typeface="Times New Roman" panose="02020603050405020304" pitchFamily="18" charset="0"/>
                          <a:cs typeface="Times New Roman" panose="02020603050405020304" pitchFamily="18" charset="0"/>
                        </a:rPr>
                        <a:t> CÁO:</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794173">
                <a:tc>
                  <a:txBody>
                    <a:bodyPr/>
                    <a:lstStyle/>
                    <a:p>
                      <a:r>
                        <a:rPr lang="en-US" dirty="0" err="1" smtClean="0"/>
                        <a:t>Chủ</a:t>
                      </a:r>
                      <a:r>
                        <a:rPr lang="en-US" baseline="0" dirty="0" smtClean="0"/>
                        <a:t> </a:t>
                      </a:r>
                      <a:r>
                        <a:rPr lang="en-US" baseline="0" dirty="0" err="1" smtClean="0"/>
                        <a:t>thể</a:t>
                      </a:r>
                      <a:r>
                        <a:rPr lang="en-US" baseline="0" dirty="0" smtClean="0"/>
                        <a:t>:</a:t>
                      </a:r>
                      <a:endParaRPr lang="en-US" dirty="0"/>
                    </a:p>
                  </a:txBody>
                  <a:tcPr/>
                </a:tc>
                <a:tc>
                  <a:txBody>
                    <a:bodyPr/>
                    <a:lstStyle/>
                    <a:p>
                      <a:endParaRPr lang="en-US" dirty="0"/>
                    </a:p>
                  </a:txBody>
                  <a:tcPr/>
                </a:tc>
                <a:tc>
                  <a:txBody>
                    <a:bodyPr/>
                    <a:lstStyle/>
                    <a:p>
                      <a:endParaRPr lang="en-US" dirty="0"/>
                    </a:p>
                  </a:txBody>
                  <a:tcPr/>
                </a:tc>
              </a:tr>
              <a:tr h="794173">
                <a:tc>
                  <a:txBody>
                    <a:bodyPr/>
                    <a:lstStyle/>
                    <a:p>
                      <a:r>
                        <a:rPr lang="en-US" dirty="0" err="1" smtClean="0"/>
                        <a:t>Đối</a:t>
                      </a:r>
                      <a:r>
                        <a:rPr lang="en-US" baseline="0" dirty="0" smtClean="0"/>
                        <a:t> </a:t>
                      </a:r>
                      <a:r>
                        <a:rPr lang="en-US" baseline="0" dirty="0" err="1" smtClean="0"/>
                        <a:t>tượng</a:t>
                      </a:r>
                      <a:r>
                        <a:rPr lang="en-US" baseline="0" dirty="0" smtClean="0"/>
                        <a:t>:</a:t>
                      </a:r>
                      <a:endParaRPr lang="en-US" dirty="0"/>
                    </a:p>
                  </a:txBody>
                  <a:tcPr/>
                </a:tc>
                <a:tc>
                  <a:txBody>
                    <a:bodyPr/>
                    <a:lstStyle/>
                    <a:p>
                      <a:endParaRPr lang="en-US" dirty="0"/>
                    </a:p>
                  </a:txBody>
                  <a:tcPr/>
                </a:tc>
                <a:tc>
                  <a:txBody>
                    <a:bodyPr/>
                    <a:lstStyle/>
                    <a:p>
                      <a:endParaRPr lang="en-US" dirty="0"/>
                    </a:p>
                  </a:txBody>
                  <a:tcPr/>
                </a:tc>
              </a:tr>
              <a:tr h="794173">
                <a:tc>
                  <a:txBody>
                    <a:bodyPr/>
                    <a:lstStyle/>
                    <a:p>
                      <a:r>
                        <a:rPr lang="en-US" dirty="0" err="1" smtClean="0"/>
                        <a:t>Cơ</a:t>
                      </a:r>
                      <a:r>
                        <a:rPr lang="en-US" baseline="0" dirty="0" smtClean="0"/>
                        <a:t> </a:t>
                      </a:r>
                      <a:r>
                        <a:rPr lang="en-US" baseline="0" dirty="0" err="1" smtClean="0"/>
                        <a:t>sở</a:t>
                      </a:r>
                      <a:r>
                        <a:rPr lang="en-US" baseline="0" dirty="0" smtClean="0"/>
                        <a:t>:</a:t>
                      </a:r>
                      <a:endParaRPr lang="en-US" dirty="0"/>
                    </a:p>
                  </a:txBody>
                  <a:tcPr/>
                </a:tc>
                <a:tc>
                  <a:txBody>
                    <a:bodyPr/>
                    <a:lstStyle/>
                    <a:p>
                      <a:endParaRPr lang="en-US" dirty="0"/>
                    </a:p>
                  </a:txBody>
                  <a:tcPr/>
                </a:tc>
                <a:tc>
                  <a:txBody>
                    <a:bodyPr/>
                    <a:lstStyle/>
                    <a:p>
                      <a:endParaRPr lang="en-US"/>
                    </a:p>
                  </a:txBody>
                  <a:tcPr/>
                </a:tc>
              </a:tr>
              <a:tr h="794173">
                <a:tc>
                  <a:txBody>
                    <a:bodyPr/>
                    <a:lstStyle/>
                    <a:p>
                      <a:r>
                        <a:rPr lang="en-US" dirty="0" err="1" smtClean="0"/>
                        <a:t>Mục</a:t>
                      </a:r>
                      <a:r>
                        <a:rPr lang="en-US" baseline="0" dirty="0" smtClean="0"/>
                        <a:t> </a:t>
                      </a:r>
                      <a:r>
                        <a:rPr lang="en-US" baseline="0" dirty="0" err="1" smtClean="0"/>
                        <a:t>đích</a:t>
                      </a:r>
                      <a:r>
                        <a:rPr lang="en-US" baseline="0" dirty="0" smtClean="0"/>
                        <a:t>:</a:t>
                      </a:r>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Rectangle 2"/>
          <p:cNvSpPr/>
          <p:nvPr/>
        </p:nvSpPr>
        <p:spPr>
          <a:xfrm>
            <a:off x="1637205" y="3335628"/>
            <a:ext cx="1158539" cy="540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1b</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258869" y="3335628"/>
            <a:ext cx="1158539" cy="540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1</a:t>
            </a:r>
            <a:r>
              <a:rPr lang="en-US" sz="2800" b="1" dirty="0" smtClean="0">
                <a:solidFill>
                  <a:srgbClr val="FF0000"/>
                </a:solidFill>
                <a:latin typeface="Times New Roman" panose="02020603050405020304" pitchFamily="18" charset="0"/>
                <a:cs typeface="Times New Roman" panose="02020603050405020304" pitchFamily="18" charset="0"/>
              </a:rPr>
              <a:t>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55730" y="4140464"/>
            <a:ext cx="1158539" cy="540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2a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227744" y="4985270"/>
            <a:ext cx="1158539" cy="540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3a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624605" y="4945300"/>
            <a:ext cx="1158539" cy="540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3b</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258869" y="4160449"/>
            <a:ext cx="1158539" cy="540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2b</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637206" y="5759320"/>
            <a:ext cx="1158539" cy="540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4a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240345" y="5686665"/>
            <a:ext cx="1158539" cy="540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4b</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167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animBg="1"/>
      <p:bldP spid="11" grpId="0" animBg="1"/>
      <p:bldP spid="12"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977721" y="599943"/>
            <a:ext cx="8261350" cy="1470025"/>
          </a:xfrm>
        </p:spPr>
        <p:txBody>
          <a:bodyPr/>
          <a:lstStyle/>
          <a:p>
            <a:pPr algn="ctr"/>
            <a:r>
              <a:rPr lang="en-US" sz="3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PPCT: 50</a:t>
            </a:r>
            <a:r>
              <a:rPr lang="en-US" sz="3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3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3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15: </a:t>
            </a:r>
            <a:r>
              <a:rPr lang="en-US" sz="3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QUYỀN VÀ NGHĨA VỤ CỦA CÔNG DÂN VỀ KHIẾU NẠI, TỐ CÁO </a:t>
            </a:r>
            <a:r>
              <a:rPr lang="en-US" sz="3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0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pic>
        <p:nvPicPr>
          <p:cNvPr id="5" name="Picture 6" descr="5 Quan niệm sai lầm về Vi bằng Thừa phát lại - VĂN PHÒNG THỪA PHÁT LẠI QUẬN  HÀ ĐÔNG">
            <a:extLst>
              <a:ext uri="{FF2B5EF4-FFF2-40B4-BE49-F238E27FC236}">
                <a16:creationId xmlns:a16="http://schemas.microsoft.com/office/drawing/2014/main" xmlns="" id="{D93A0FC0-9342-D8CD-9D6F-7555AA8FE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480" y="2520751"/>
            <a:ext cx="6028268" cy="318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3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1202"/>
                                        </p:tgtEl>
                                      </p:cBhvr>
                                    </p:animEffect>
                                    <p:animScale>
                                      <p:cBhvr>
                                        <p:cTn id="7" dur="250" autoRev="1" fill="hold"/>
                                        <p:tgtEl>
                                          <p:spTgt spid="5120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61" y="914400"/>
            <a:ext cx="10586433" cy="1068946"/>
          </a:xfrm>
        </p:spPr>
        <p:txBody>
          <a:bodyPr>
            <a:no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Lấy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dụ</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hợp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chúng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ta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quyền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sống</a:t>
            </a:r>
            <a:r>
              <a:rPr lang="en-US" sz="2800" b="1" dirty="0" smtClean="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8799" y="2077719"/>
            <a:ext cx="5002250" cy="4172754"/>
          </a:xfrm>
        </p:spPr>
        <p:txBody>
          <a:bodyPr>
            <a:normAutofit/>
          </a:bodyPr>
          <a:lstStyle/>
          <a:p>
            <a:pPr marL="0" indent="0" algn="ctr">
              <a:buNone/>
            </a:pPr>
            <a:r>
              <a:rPr lang="en-US" sz="2400" b="1" dirty="0" smtClean="0">
                <a:latin typeface="Times New Roman" panose="02020603050405020304" pitchFamily="18" charset="0"/>
                <a:cs typeface="Times New Roman" panose="02020603050405020304" pitchFamily="18" charset="0"/>
              </a:rPr>
              <a:t>CÁCH CHƠI:</a:t>
            </a:r>
          </a:p>
          <a:p>
            <a:r>
              <a:rPr lang="en-US" sz="2400" dirty="0" smtClean="0">
                <a:latin typeface="Times New Roman" panose="02020603050405020304" pitchFamily="18" charset="0"/>
                <a:cs typeface="Times New Roman" panose="02020603050405020304" pitchFamily="18" charset="0"/>
              </a:rPr>
              <a:t>Chia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đội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ĐỘI KHIẾU NẠI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ĐỘI TỐ CÁO. </a:t>
            </a:r>
          </a:p>
          <a:p>
            <a:r>
              <a:rPr lang="en-US" sz="2400" dirty="0" err="1" smtClean="0">
                <a:latin typeface="Times New Roman" panose="02020603050405020304" pitchFamily="18" charset="0"/>
                <a:cs typeface="Times New Roman" panose="02020603050405020304" pitchFamily="18" charset="0"/>
              </a:rPr>
              <a:t>Lớp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trọng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tài</a:t>
            </a:r>
            <a:r>
              <a:rPr lang="en-US" sz="2400" dirty="0" smtClean="0">
                <a:latin typeface="Times New Roman" panose="02020603050405020304" pitchFamily="18" charset="0"/>
                <a:cs typeface="Times New Roman" panose="02020603050405020304" pitchFamily="18" charset="0"/>
              </a:rPr>
              <a:t>.</a:t>
            </a:r>
          </a:p>
          <a:p>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bắt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nội</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nhiệm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đội</a:t>
            </a:r>
            <a:r>
              <a:rPr lang="en-US" sz="2400" dirty="0" smtClean="0">
                <a:latin typeface="Times New Roman" panose="02020603050405020304" pitchFamily="18" charset="0"/>
                <a:cs typeface="Times New Roman" panose="02020603050405020304" pitchFamily="18" charset="0"/>
              </a:rPr>
              <a:t>. </a:t>
            </a:r>
          </a:p>
        </p:txBody>
      </p:sp>
      <p:sp>
        <p:nvSpPr>
          <p:cNvPr id="4" name="Content Placeholder 2"/>
          <p:cNvSpPr txBox="1">
            <a:spLocks/>
          </p:cNvSpPr>
          <p:nvPr/>
        </p:nvSpPr>
        <p:spPr>
          <a:xfrm>
            <a:off x="5561049" y="1983346"/>
            <a:ext cx="6387921" cy="44560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None/>
            </a:pPr>
            <a:r>
              <a:rPr lang="en-US" sz="2400" b="1" dirty="0" smtClean="0">
                <a:latin typeface="Times New Roman" panose="02020603050405020304" pitchFamily="18" charset="0"/>
                <a:cs typeface="Times New Roman" panose="02020603050405020304" pitchFamily="18" charset="0"/>
              </a:rPr>
              <a:t>LUẬT CHƠI:</a:t>
            </a:r>
          </a:p>
          <a:p>
            <a:pPr marL="0" indent="0">
              <a:spcBef>
                <a:spcPts val="0"/>
              </a:spcBef>
            </a:pPr>
            <a:r>
              <a:rPr lang="en-US" sz="2200" dirty="0" err="1" smtClean="0">
                <a:latin typeface="Times New Roman" panose="02020603050405020304" pitchFamily="18" charset="0"/>
                <a:cs typeface="Times New Roman" panose="02020603050405020304" pitchFamily="18" charset="0"/>
              </a:rPr>
              <a:t>Sau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hiệu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lệnh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bắt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đầu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trọng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tài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lần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lượt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mỗi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đội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sẽ</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ghi</a:t>
            </a:r>
            <a:r>
              <a:rPr lang="en-US" sz="2200" dirty="0" smtClean="0">
                <a:latin typeface="Times New Roman" panose="02020603050405020304" pitchFamily="18" charset="0"/>
                <a:cs typeface="Times New Roman" panose="02020603050405020304" pitchFamily="18" charset="0"/>
              </a:rPr>
              <a:t> “ </a:t>
            </a:r>
            <a:r>
              <a:rPr lang="en-US" sz="2200" dirty="0" err="1" smtClean="0">
                <a:latin typeface="Times New Roman" panose="02020603050405020304" pitchFamily="18" charset="0"/>
                <a:cs typeface="Times New Roman" panose="02020603050405020304" pitchFamily="18" charset="0"/>
              </a:rPr>
              <a:t>đáp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câu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hỏi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tương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úng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mỗi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đội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bảng</a:t>
            </a:r>
            <a:r>
              <a:rPr lang="en-US" sz="2200" dirty="0" smtClean="0">
                <a:latin typeface="Times New Roman" panose="02020603050405020304" pitchFamily="18" charset="0"/>
                <a:cs typeface="Times New Roman" panose="02020603050405020304" pitchFamily="18" charset="0"/>
              </a:rPr>
              <a:t>.</a:t>
            </a:r>
          </a:p>
          <a:p>
            <a:pPr marL="0" indent="0">
              <a:spcBef>
                <a:spcPts val="0"/>
              </a:spcBef>
            </a:pPr>
            <a:r>
              <a:rPr lang="en-US" sz="2200" dirty="0" err="1" smtClean="0">
                <a:latin typeface="Times New Roman" panose="02020603050405020304" pitchFamily="18" charset="0"/>
                <a:cs typeface="Times New Roman" panose="02020603050405020304" pitchFamily="18" charset="0"/>
              </a:rPr>
              <a:t>Mỗi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lần</a:t>
            </a:r>
            <a:r>
              <a:rPr lang="en-US" sz="2200" dirty="0" smtClean="0">
                <a:latin typeface="Times New Roman" panose="02020603050405020304" pitchFamily="18" charset="0"/>
                <a:cs typeface="Times New Roman" panose="02020603050405020304" pitchFamily="18" charset="0"/>
              </a:rPr>
              <a:t> 1 </a:t>
            </a:r>
            <a:r>
              <a:rPr lang="en-US" sz="2200" dirty="0" err="1" smtClean="0">
                <a:latin typeface="Times New Roman" panose="02020603050405020304" pitchFamily="18" charset="0"/>
                <a:cs typeface="Times New Roman" panose="02020603050405020304" pitchFamily="18" charset="0"/>
              </a:rPr>
              <a:t>bạn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bảng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chỉ</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ghi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một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đáp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án</a:t>
            </a:r>
            <a:endParaRPr lang="en-US" sz="2200" dirty="0" smtClean="0">
              <a:latin typeface="Times New Roman" panose="02020603050405020304" pitchFamily="18" charset="0"/>
              <a:cs typeface="Times New Roman" panose="02020603050405020304" pitchFamily="18" charset="0"/>
            </a:endParaRPr>
          </a:p>
          <a:p>
            <a:pPr marL="0" indent="0">
              <a:spcBef>
                <a:spcPts val="0"/>
              </a:spcBef>
            </a:pPr>
            <a:r>
              <a:rPr lang="en-US" sz="2200" dirty="0" err="1" smtClean="0">
                <a:latin typeface="Times New Roman" panose="02020603050405020304" pitchFamily="18" charset="0"/>
                <a:cs typeface="Times New Roman" panose="02020603050405020304" pitchFamily="18" charset="0"/>
              </a:rPr>
              <a:t>Sau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ghi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xong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trở</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về</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chỗ</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ngồi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thì</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nhóm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mình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mới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tiếp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tục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lên</a:t>
            </a:r>
            <a:r>
              <a:rPr lang="en-US" sz="2200" dirty="0" smtClean="0">
                <a:latin typeface="Times New Roman" panose="02020603050405020304" pitchFamily="18" charset="0"/>
                <a:cs typeface="Times New Roman" panose="02020603050405020304" pitchFamily="18" charset="0"/>
              </a:rPr>
              <a:t>…</a:t>
            </a:r>
          </a:p>
          <a:p>
            <a:pPr marL="0" indent="0">
              <a:spcBef>
                <a:spcPts val="0"/>
              </a:spcBef>
            </a:pPr>
            <a:r>
              <a:rPr lang="en-US" sz="2200" dirty="0" err="1" smtClean="0">
                <a:latin typeface="Times New Roman" panose="02020603050405020304" pitchFamily="18" charset="0"/>
                <a:cs typeface="Times New Roman" panose="02020603050405020304" pitchFamily="18" charset="0"/>
              </a:rPr>
              <a:t>Trọng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tài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hiệu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lệnh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hết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giờ</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sau</a:t>
            </a:r>
            <a:r>
              <a:rPr lang="en-US" sz="2200" dirty="0" smtClean="0">
                <a:latin typeface="Times New Roman" panose="02020603050405020304" pitchFamily="18" charset="0"/>
                <a:cs typeface="Times New Roman" panose="02020603050405020304" pitchFamily="18" charset="0"/>
              </a:rPr>
              <a:t> 3 </a:t>
            </a:r>
            <a:r>
              <a:rPr lang="en-US" sz="2200" dirty="0" err="1" smtClean="0">
                <a:latin typeface="Times New Roman" panose="02020603050405020304" pitchFamily="18" charset="0"/>
                <a:cs typeface="Times New Roman" panose="02020603050405020304" pitchFamily="18" charset="0"/>
              </a:rPr>
              <a:t>phút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cả</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hai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đội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dừng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lại</a:t>
            </a:r>
            <a:endParaRPr lang="en-US" sz="2200" dirty="0" smtClean="0">
              <a:latin typeface="Times New Roman" panose="02020603050405020304" pitchFamily="18" charset="0"/>
              <a:cs typeface="Times New Roman" panose="02020603050405020304" pitchFamily="18" charset="0"/>
            </a:endParaRPr>
          </a:p>
          <a:p>
            <a:pPr marL="0" indent="0">
              <a:spcBef>
                <a:spcPts val="0"/>
              </a:spcBef>
            </a:pPr>
            <a:r>
              <a:rPr lang="en-US" sz="2200" dirty="0" err="1" smtClean="0">
                <a:latin typeface="Times New Roman" panose="02020603050405020304" pitchFamily="18" charset="0"/>
                <a:cs typeface="Times New Roman" panose="02020603050405020304" pitchFamily="18" charset="0"/>
              </a:rPr>
              <a:t>Đội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nào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nhiều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đáp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đúng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sẽ</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chiến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thắng</a:t>
            </a:r>
            <a:endParaRPr lang="en-US" sz="2200" dirty="0" smtClean="0">
              <a:latin typeface="Times New Roman" panose="02020603050405020304" pitchFamily="18" charset="0"/>
              <a:cs typeface="Times New Roman" panose="02020603050405020304" pitchFamily="18" charset="0"/>
            </a:endParaRPr>
          </a:p>
          <a:p>
            <a:pPr marL="0" indent="0">
              <a:spcBef>
                <a:spcPts val="0"/>
              </a:spcBef>
            </a:pPr>
            <a:r>
              <a:rPr lang="en-US" sz="2200" dirty="0" err="1" smtClean="0">
                <a:latin typeface="Times New Roman" panose="02020603050405020304" pitchFamily="18" charset="0"/>
                <a:cs typeface="Times New Roman" panose="02020603050405020304" pitchFamily="18" charset="0"/>
              </a:rPr>
              <a:t>Những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đáp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đúng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trong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đội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chiến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thắng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sẽ</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10 </a:t>
            </a:r>
            <a:r>
              <a:rPr lang="en-US" sz="2200" dirty="0" err="1" smtClean="0">
                <a:latin typeface="Times New Roman" panose="02020603050405020304" pitchFamily="18" charset="0"/>
                <a:cs typeface="Times New Roman" panose="02020603050405020304" pitchFamily="18" charset="0"/>
              </a:rPr>
              <a:t>điểm</a:t>
            </a:r>
            <a:r>
              <a:rPr lang="en-US" sz="2200" dirty="0" smtClean="0">
                <a:latin typeface="Times New Roman" panose="02020603050405020304" pitchFamily="18" charset="0"/>
                <a:cs typeface="Times New Roman" panose="02020603050405020304" pitchFamily="18" charset="0"/>
              </a:rPr>
              <a:t>.</a:t>
            </a:r>
          </a:p>
          <a:p>
            <a:endParaRPr lang="en-US" sz="2000" dirty="0"/>
          </a:p>
        </p:txBody>
      </p:sp>
      <p:sp>
        <p:nvSpPr>
          <p:cNvPr id="5" name="Rectangle 4"/>
          <p:cNvSpPr/>
          <p:nvPr/>
        </p:nvSpPr>
        <p:spPr>
          <a:xfrm>
            <a:off x="4040669" y="212371"/>
            <a:ext cx="3604833"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TRÒ CHƠ TIẾP SỨC</a:t>
            </a:r>
            <a:endParaRPr lang="en-US" sz="2800" dirty="0"/>
          </a:p>
        </p:txBody>
      </p:sp>
      <p:pic>
        <p:nvPicPr>
          <p:cNvPr id="6" name="Picture 3" descr="pinocchio6"/>
          <p:cNvPicPr>
            <a:picLocks noChangeAspect="1" noChangeArrowheads="1" noCrop="1"/>
          </p:cNvPicPr>
          <p:nvPr/>
        </p:nvPicPr>
        <p:blipFill>
          <a:blip r:embed="rId2"/>
          <a:srcRect/>
          <a:stretch>
            <a:fillRect/>
          </a:stretch>
        </p:blipFill>
        <p:spPr bwMode="auto">
          <a:xfrm>
            <a:off x="10891874" y="378564"/>
            <a:ext cx="1057096" cy="2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60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242CDD72-2628-C0F6-A4D5-BBF783C7F4AD}"/>
              </a:ext>
            </a:extLst>
          </p:cNvPr>
          <p:cNvSpPr>
            <a:spLocks noGrp="1"/>
          </p:cNvSpPr>
          <p:nvPr>
            <p:ph idx="1"/>
          </p:nvPr>
        </p:nvSpPr>
        <p:spPr>
          <a:xfrm>
            <a:off x="838200" y="395111"/>
            <a:ext cx="10515600" cy="5781852"/>
          </a:xfrm>
          <a:solidFill>
            <a:schemeClr val="bg1"/>
          </a:solidFill>
        </p:spPr>
        <p:txBody>
          <a:bodyPr>
            <a:normAutofit/>
          </a:bodyPr>
          <a:lstStyle/>
          <a:p>
            <a:pPr marL="0" indent="0" algn="ctr">
              <a:buNone/>
            </a:pPr>
            <a:endParaRPr lang="en-US" sz="3600" dirty="0">
              <a:solidFill>
                <a:srgbClr val="C00000"/>
              </a:solidFill>
              <a:latin typeface="Times New Roman" panose="02020603050405020304" pitchFamily="18" charset="0"/>
              <a:cs typeface="Times New Roman" panose="02020603050405020304" pitchFamily="18" charset="0"/>
            </a:endParaRPr>
          </a:p>
          <a:p>
            <a:pPr marL="0" indent="0" algn="ctr">
              <a:buNone/>
            </a:pPr>
            <a:r>
              <a:rPr lang="en-US" sz="3600" b="1" dirty="0" smtClean="0">
                <a:solidFill>
                  <a:srgbClr val="C00000"/>
                </a:solidFill>
                <a:latin typeface="Times New Roman" panose="02020603050405020304" pitchFamily="18" charset="0"/>
                <a:cs typeface="Times New Roman" panose="02020603050405020304" pitchFamily="18" charset="0"/>
              </a:rPr>
              <a:t>VẬN DỤNG</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en-US" sz="3600"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vi-VN" sz="3600" dirty="0">
              <a:solidFill>
                <a:srgbClr val="C00000"/>
              </a:solidFill>
              <a:latin typeface="Times New Roman" panose="02020603050405020304" pitchFamily="18" charset="0"/>
              <a:cs typeface="Times New Roman" panose="02020603050405020304" pitchFamily="18" charset="0"/>
            </a:endParaRPr>
          </a:p>
        </p:txBody>
      </p:sp>
      <p:pic>
        <p:nvPicPr>
          <p:cNvPr id="2050" name="Picture 2" descr="Những câu hỏi giúp bạn khám phá bản thân và kỹ năng lãnh đạo">
            <a:extLst>
              <a:ext uri="{FF2B5EF4-FFF2-40B4-BE49-F238E27FC236}">
                <a16:creationId xmlns:a16="http://schemas.microsoft.com/office/drawing/2014/main" xmlns="" id="{3C650613-1C10-6DC3-E28B-C917762B2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088" y="2065867"/>
            <a:ext cx="7936089" cy="4397022"/>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3">
            <a:extLst>
              <a:ext uri="{FF2B5EF4-FFF2-40B4-BE49-F238E27FC236}">
                <a16:creationId xmlns:a16="http://schemas.microsoft.com/office/drawing/2014/main" xmlns="" id="{97F9A463-3DF8-AEBE-377A-A45FF96772ED}"/>
              </a:ext>
            </a:extLst>
          </p:cNvPr>
          <p:cNvSpPr/>
          <p:nvPr/>
        </p:nvSpPr>
        <p:spPr>
          <a:xfrm>
            <a:off x="2348088" y="6118578"/>
            <a:ext cx="8602134" cy="739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40089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704" y="2377998"/>
            <a:ext cx="10212946" cy="1561405"/>
          </a:xfrm>
        </p:spPr>
        <p:txBody>
          <a:bodyPr>
            <a:normAutofit/>
          </a:bodyPr>
          <a:lstStyle/>
          <a:p>
            <a:pPr marL="0" indent="0">
              <a:buNone/>
            </a:pP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3. </a:t>
            </a:r>
            <a:r>
              <a:rPr lang="en-US" sz="2400" b="1" dirty="0" err="1" smtClean="0">
                <a:solidFill>
                  <a:srgbClr val="FF0000"/>
                </a:solidFill>
                <a:latin typeface="Times New Roman" panose="02020603050405020304" pitchFamily="18" charset="0"/>
                <a:cs typeface="Times New Roman" panose="02020603050405020304" pitchFamily="18" charset="0"/>
              </a:rPr>
              <a:t>Vẽ</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duy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về</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quyền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khiếu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nộp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bản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mềm</a:t>
            </a:r>
            <a:r>
              <a:rPr lang="en-US" sz="2400" b="1" dirty="0"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mỗi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tổ</a:t>
            </a:r>
            <a:r>
              <a:rPr lang="en-US" sz="2400" b="1" dirty="0" smtClean="0">
                <a:solidFill>
                  <a:srgbClr val="FF0000"/>
                </a:solidFill>
                <a:latin typeface="Times New Roman" panose="02020603050405020304" pitchFamily="18" charset="0"/>
                <a:cs typeface="Times New Roman" panose="02020603050405020304" pitchFamily="18" charset="0"/>
              </a:rPr>
              <a:t> 1 </a:t>
            </a:r>
            <a:r>
              <a:rPr lang="en-US" sz="2400" b="1" dirty="0" err="1" smtClean="0">
                <a:solidFill>
                  <a:srgbClr val="FF0000"/>
                </a:solidFill>
                <a:latin typeface="Times New Roman" panose="02020603050405020304" pitchFamily="18" charset="0"/>
                <a:cs typeface="Times New Roman" panose="02020603050405020304" pitchFamily="18" charset="0"/>
              </a:rPr>
              <a:t>sản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phẩm</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643945" y="609600"/>
            <a:ext cx="10135671" cy="1320800"/>
          </a:xfrm>
        </p:spPr>
        <p:txBody>
          <a:bodyPr>
            <a:no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1. </a:t>
            </a:r>
            <a:r>
              <a:rPr lang="en-US" sz="2400" b="1" dirty="0" err="1" smtClean="0">
                <a:solidFill>
                  <a:srgbClr val="FF0000"/>
                </a:solidFill>
                <a:latin typeface="Times New Roman" panose="02020603050405020304" pitchFamily="18" charset="0"/>
                <a:cs typeface="Times New Roman" panose="02020603050405020304" pitchFamily="18" charset="0"/>
              </a:rPr>
              <a:t>Lấy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ví</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dụ</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về</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trường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hợp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bè</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gặp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tích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tính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hợp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pháp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huống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đưa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giải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quyết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643947" y="1837901"/>
            <a:ext cx="10212944" cy="15614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2. </a:t>
            </a:r>
            <a:r>
              <a:rPr lang="en-US" sz="2400" b="1" dirty="0" err="1" smtClean="0">
                <a:solidFill>
                  <a:srgbClr val="FF0000"/>
                </a:solidFill>
                <a:latin typeface="Times New Roman" panose="02020603050405020304" pitchFamily="18" charset="0"/>
                <a:cs typeface="Times New Roman" panose="02020603050405020304" pitchFamily="18" charset="0"/>
              </a:rPr>
              <a:t>Phân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biệt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giữa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khiếu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cáo</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837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8993"/>
            <a:ext cx="10565922" cy="549498"/>
          </a:xfrm>
        </p:spPr>
        <p:txBody>
          <a:bodyPr>
            <a:normAutofit fontScale="90000"/>
          </a:bodyPr>
          <a:lstStyle/>
          <a:p>
            <a:r>
              <a:rPr lang="en-US" dirty="0" err="1">
                <a:solidFill>
                  <a:srgbClr val="FF0000"/>
                </a:solidFill>
                <a:latin typeface="Times New Roman" panose="02020603050405020304" pitchFamily="18" charset="0"/>
                <a:cs typeface="Times New Roman" panose="02020603050405020304" pitchFamily="18" charset="0"/>
              </a:rPr>
              <a:t>Phân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biệt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giống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nhau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giữa</a:t>
            </a:r>
            <a:r>
              <a:rPr lang="en-US" dirty="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khiếu</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nại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tố</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cáo</a:t>
            </a:r>
            <a:r>
              <a:rPr lang="en-US" dirty="0" smtClean="0">
                <a:solidFill>
                  <a:srgbClr val="FF0000"/>
                </a:solidFill>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
            </a:r>
            <a:br>
              <a:rPr lang="en-US" dirty="0">
                <a:solidFill>
                  <a:srgbClr val="FF0000"/>
                </a:solidFill>
                <a:latin typeface="Times New Roman" panose="02020603050405020304" pitchFamily="18"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23688457"/>
              </p:ext>
            </p:extLst>
          </p:nvPr>
        </p:nvGraphicFramePr>
        <p:xfrm>
          <a:off x="677334" y="798491"/>
          <a:ext cx="10990395" cy="5911402"/>
        </p:xfrm>
        <a:graphic>
          <a:graphicData uri="http://schemas.openxmlformats.org/drawingml/2006/table">
            <a:tbl>
              <a:tblPr firstRow="1" bandRow="1">
                <a:tableStyleId>{5C22544A-7EE6-4342-B048-85BDC9FD1C3A}</a:tableStyleId>
              </a:tblPr>
              <a:tblGrid>
                <a:gridCol w="2294758"/>
                <a:gridCol w="1368707"/>
                <a:gridCol w="3663465"/>
                <a:gridCol w="3663465"/>
              </a:tblGrid>
              <a:tr h="492258">
                <a:tc gridSpan="2">
                  <a:txBody>
                    <a:bodyPr/>
                    <a:lstStyle/>
                    <a:p>
                      <a:endParaRPr lang="en-US" sz="16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p>
                      <a:pPr algn="ctr">
                        <a:lnSpc>
                          <a:spcPct val="107000"/>
                        </a:lnSpc>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nại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675991">
                <a:tc rowSpan="5" gridSpan="2">
                  <a:txBody>
                    <a:bodyPr/>
                    <a:lstStyle/>
                    <a:p>
                      <a:r>
                        <a:rPr lang="en-US" sz="2000" b="1" kern="1200" dirty="0" err="1" smtClean="0">
                          <a:solidFill>
                            <a:schemeClr val="dk1"/>
                          </a:solidFill>
                          <a:effectLst/>
                          <a:latin typeface="Times New Roman" panose="02020603050405020304" pitchFamily="18" charset="0"/>
                          <a:ea typeface="+mn-ea"/>
                          <a:cs typeface="Times New Roman" panose="02020603050405020304" pitchFamily="18" charset="0"/>
                        </a:rPr>
                        <a:t>Giống</a:t>
                      </a:r>
                      <a:r>
                        <a:rPr lang="en-US" sz="20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dk1"/>
                          </a:solidFill>
                          <a:effectLst/>
                          <a:latin typeface="Times New Roman" panose="02020603050405020304" pitchFamily="18" charset="0"/>
                          <a:ea typeface="+mn-ea"/>
                          <a:cs typeface="Times New Roman" panose="02020603050405020304" pitchFamily="18" charset="0"/>
                        </a:rPr>
                        <a:t>nhau</a:t>
                      </a:r>
                      <a:r>
                        <a:rPr lang="en-US" sz="20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rowSpan="5" hMerge="1">
                  <a:txBody>
                    <a:bodyPr/>
                    <a:lstStyle/>
                    <a:p>
                      <a:endParaRPr lang="en-US"/>
                    </a:p>
                  </a:txBody>
                  <a:tcPr/>
                </a:tc>
                <a:tc>
                  <a:txBody>
                    <a:bodyPr/>
                    <a:lstStyle/>
                    <a:p>
                      <a:endParaRPr lang="en-US"/>
                    </a:p>
                  </a:txBody>
                  <a:tcPr marL="68580" marR="68580" marT="0" marB="0">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tc>
              </a:tr>
              <a:tr h="337995">
                <a:tc gridSpan="2" vMerge="1">
                  <a:txBody>
                    <a:bodyPr/>
                    <a:lstStyle/>
                    <a:p>
                      <a:endParaRPr lang="en-US"/>
                    </a:p>
                  </a:txBody>
                  <a:tcPr/>
                </a:tc>
                <a:tc hMerge="1" vMerge="1">
                  <a:txBody>
                    <a:bodyPr/>
                    <a:lstStyle/>
                    <a:p>
                      <a:endParaRPr lang="en-US"/>
                    </a:p>
                  </a:txBody>
                  <a:tcPr/>
                </a:tc>
                <a:tc>
                  <a:txBody>
                    <a:bodyPr/>
                    <a:lstStyle/>
                    <a:p>
                      <a:endParaRPr lang="en-US" dirty="0"/>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tc>
              </a:tr>
              <a:tr h="675991">
                <a:tc gridSpan="2" vMerge="1">
                  <a:txBody>
                    <a:bodyPr/>
                    <a:lstStyle/>
                    <a:p>
                      <a:endParaRPr lang="en-US"/>
                    </a:p>
                  </a:txBody>
                  <a:tcPr/>
                </a:tc>
                <a:tc hMerge="1" vMerge="1">
                  <a:txBody>
                    <a:bodyPr/>
                    <a:lstStyle/>
                    <a:p>
                      <a:endParaRPr lang="en-US"/>
                    </a:p>
                  </a:txBody>
                  <a:tcPr/>
                </a:tc>
                <a:tc>
                  <a:txBody>
                    <a:bodyPr/>
                    <a:lstStyle/>
                    <a:p>
                      <a:endParaRPr lang="en-US"/>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tc>
              </a:tr>
              <a:tr h="675991">
                <a:tc gridSpan="2" vMerge="1">
                  <a:txBody>
                    <a:bodyPr/>
                    <a:lstStyle/>
                    <a:p>
                      <a:endParaRPr lang="en-US"/>
                    </a:p>
                  </a:txBody>
                  <a:tcPr/>
                </a:tc>
                <a:tc hMerge="1" vMerge="1">
                  <a:txBody>
                    <a:bodyPr/>
                    <a:lstStyle/>
                    <a:p>
                      <a:endParaRPr lang="en-US"/>
                    </a:p>
                  </a:txBody>
                  <a:tcPr/>
                </a:tc>
                <a:tc>
                  <a:txBody>
                    <a:bodyPr/>
                    <a:lstStyle/>
                    <a:p>
                      <a:endParaRPr lang="en-US" dirty="0"/>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68580" marR="68580" marT="0" marB="0"/>
                </a:tc>
              </a:tr>
              <a:tr h="444893">
                <a:tc gridSpan="2" vMerge="1">
                  <a:txBody>
                    <a:bodyPr/>
                    <a:lstStyle/>
                    <a:p>
                      <a:endParaRPr lang="en-US"/>
                    </a:p>
                  </a:txBody>
                  <a:tcPr/>
                </a:tc>
                <a:tc hMerge="1" vMerge="1">
                  <a:txBody>
                    <a:bodyPr/>
                    <a:lstStyle/>
                    <a:p>
                      <a:endParaRPr lang="en-US"/>
                    </a:p>
                  </a:txBody>
                  <a:tcPr/>
                </a:tc>
                <a:tc>
                  <a:txBody>
                    <a:bodyPr/>
                    <a:lstStyle/>
                    <a:p>
                      <a:endParaRPr lang="en-US"/>
                    </a:p>
                  </a:txBody>
                  <a:tcPr marL="68580" marR="68580" marT="0" marB="0">
                    <a:lnT w="12700" cap="flat" cmpd="sng" algn="ctr">
                      <a:solidFill>
                        <a:schemeClr val="tx1"/>
                      </a:solidFill>
                      <a:prstDash val="solid"/>
                      <a:round/>
                      <a:headEnd type="none" w="med" len="med"/>
                      <a:tailEnd type="none" w="med" len="med"/>
                    </a:lnT>
                  </a:tcPr>
                </a:tc>
                <a:tc>
                  <a:txBody>
                    <a:bodyPr/>
                    <a:lstStyle/>
                    <a:p>
                      <a:endParaRPr lang="en-US" dirty="0"/>
                    </a:p>
                  </a:txBody>
                  <a:tcPr marL="68580" marR="68580" marT="0" marB="0"/>
                </a:tc>
              </a:tr>
              <a:tr h="716990">
                <a:tc rowSpan="4">
                  <a:txBody>
                    <a:bodyPr/>
                    <a:lstStyle/>
                    <a:p>
                      <a:r>
                        <a:rPr lang="en-US" sz="2000" b="1" kern="1200" dirty="0" err="1" smtClean="0">
                          <a:solidFill>
                            <a:schemeClr val="dk1"/>
                          </a:solidFill>
                          <a:effectLst/>
                          <a:latin typeface="Times New Roman" panose="02020603050405020304" pitchFamily="18" charset="0"/>
                          <a:ea typeface="+mn-ea"/>
                          <a:cs typeface="Times New Roman" panose="02020603050405020304" pitchFamily="18" charset="0"/>
                        </a:rPr>
                        <a:t>Khác</a:t>
                      </a:r>
                      <a:r>
                        <a:rPr lang="en-US" sz="20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dk1"/>
                          </a:solidFill>
                          <a:effectLst/>
                          <a:latin typeface="Times New Roman" panose="02020603050405020304" pitchFamily="18" charset="0"/>
                          <a:ea typeface="+mn-ea"/>
                          <a:cs typeface="Times New Roman" panose="02020603050405020304" pitchFamily="18" charset="0"/>
                        </a:rPr>
                        <a:t>nhau</a:t>
                      </a:r>
                      <a:r>
                        <a:rPr lang="en-US" sz="20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lnB w="12700" cap="flat" cmpd="sng" algn="ctr">
                      <a:solidFill>
                        <a:schemeClr val="tx1"/>
                      </a:solidFill>
                      <a:prstDash val="solid"/>
                      <a:round/>
                      <a:headEnd type="none" w="med" len="med"/>
                      <a:tailEnd type="none" w="med" len="med"/>
                    </a:lnB>
                  </a:tcPr>
                </a:tc>
              </a:tr>
              <a:tr h="793083">
                <a:tc vMerge="1">
                  <a:txBody>
                    <a:bodyPr/>
                    <a:lstStyle/>
                    <a:p>
                      <a:endParaRPr lang="en-US"/>
                    </a:p>
                  </a:txBody>
                  <a:tcPr/>
                </a:tc>
                <a:tc>
                  <a:txBody>
                    <a:bodyPr/>
                    <a:lstStyle/>
                    <a:p>
                      <a:endParaRPr lang="en-US" dirty="0"/>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2140">
                <a:tc vMerge="1">
                  <a:txBody>
                    <a:bodyPr/>
                    <a:lstStyle/>
                    <a:p>
                      <a:endParaRPr lang="en-US"/>
                    </a:p>
                  </a:txBody>
                  <a:tcPr/>
                </a:tc>
                <a:tc>
                  <a:txBody>
                    <a:bodyPr/>
                    <a:lstStyle/>
                    <a:p>
                      <a:endParaRPr lang="en-US" dirty="0"/>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070">
                <a:tc vMerge="1">
                  <a:txBody>
                    <a:bodyPr/>
                    <a:lstStyle/>
                    <a:p>
                      <a:endParaRPr lang="en-US"/>
                    </a:p>
                  </a:txBody>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a:p>
                  </a:txBody>
                  <a:tcPr marL="68580" marR="68580" marT="0" marB="0">
                    <a:lnT w="12700" cap="flat" cmpd="sng" algn="ctr">
                      <a:solidFill>
                        <a:schemeClr val="tx1"/>
                      </a:solidFill>
                      <a:prstDash val="solid"/>
                      <a:round/>
                      <a:headEnd type="none" w="med" len="med"/>
                      <a:tailEnd type="none" w="med" len="med"/>
                    </a:lnT>
                  </a:tcPr>
                </a:tc>
                <a:tc>
                  <a:txBody>
                    <a:bodyPr/>
                    <a:lstStyle/>
                    <a:p>
                      <a:endParaRPr lang="en-US" dirty="0"/>
                    </a:p>
                  </a:txBody>
                  <a:tcPr marL="68580" marR="68580" marT="0" marB="0">
                    <a:lnT w="12700" cap="flat" cmpd="sng" algn="ctr">
                      <a:solidFill>
                        <a:schemeClr val="tx1"/>
                      </a:solidFill>
                      <a:prstDash val="solid"/>
                      <a:round/>
                      <a:headEnd type="none" w="med" len="med"/>
                      <a:tailEnd type="none" w="med" len="med"/>
                    </a:lnT>
                  </a:tcPr>
                </a:tc>
              </a:tr>
            </a:tbl>
          </a:graphicData>
        </a:graphic>
      </p:graphicFrame>
      <p:sp>
        <p:nvSpPr>
          <p:cNvPr id="3" name="Rectangle 2"/>
          <p:cNvSpPr/>
          <p:nvPr/>
        </p:nvSpPr>
        <p:spPr>
          <a:xfrm>
            <a:off x="4494727" y="1236373"/>
            <a:ext cx="6851560" cy="463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quyền</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chủ</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cơ</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thuộc</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lĩnh</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vực</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chính</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trị</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494727" y="1749380"/>
            <a:ext cx="6851560" cy="463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nước</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định</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Hiến</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pháp</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Luật</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Rectangle 6"/>
          <p:cNvSpPr/>
          <p:nvPr/>
        </p:nvSpPr>
        <p:spPr>
          <a:xfrm>
            <a:off x="4494727" y="2275264"/>
            <a:ext cx="6851560" cy="463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3.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công</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cụ</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bảo</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vệ</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quyền</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lợi</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ích</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hợp</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pháp</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Rectangle 7"/>
          <p:cNvSpPr/>
          <p:nvPr/>
        </p:nvSpPr>
        <p:spPr>
          <a:xfrm>
            <a:off x="4533362" y="2792552"/>
            <a:ext cx="6851560" cy="463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4.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tiện</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tham</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gia</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quản</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lí</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nước</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xã</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hội</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494727" y="3327032"/>
            <a:ext cx="6851560" cy="463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5.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thực</a:t>
            </a:r>
            <a:r>
              <a:rPr lang="en-US"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u="sng"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giống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000777" y="4095483"/>
            <a:ext cx="1493949" cy="618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1. Chủ thể:</a:t>
            </a:r>
            <a:endPar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3000777" y="4739427"/>
            <a:ext cx="1538785" cy="63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2. Đối tượng:</a:t>
            </a:r>
            <a:endPar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4517147" y="4683611"/>
            <a:ext cx="3451538" cy="712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2-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hành</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hành</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vi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hành</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trái</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PL</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xâm</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hại</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và</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lợi</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ích</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hợp</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pháp</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MÌNH</a:t>
            </a:r>
            <a:endPar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7968683" y="4095482"/>
            <a:ext cx="3699575" cy="618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1- Mọi công dân.</a:t>
            </a:r>
            <a:endPar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4517147" y="4095482"/>
            <a:ext cx="3429117" cy="618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1- Công dân có quyền và lợi ịch trực tiếp bị xâm hại </a:t>
            </a:r>
            <a:endPar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7968682" y="4713669"/>
            <a:ext cx="3699576" cy="652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2-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Tất</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cả</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các</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hành</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vi VPPL</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gây</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thiệt</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hại</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đe</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dọa</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gây</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thiệt</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lại</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Q, L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hợp</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pháp</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bất</a:t>
            </a:r>
            <a:r>
              <a:rPr lang="en-US" sz="15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u="sng"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cứ</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cá</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nhân</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cq,tc</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nhà</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15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5" name="Rectangle 14"/>
          <p:cNvSpPr/>
          <p:nvPr/>
        </p:nvSpPr>
        <p:spPr>
          <a:xfrm>
            <a:off x="2994578" y="5984419"/>
            <a:ext cx="1538784" cy="695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4. Mục đích:</a:t>
            </a:r>
            <a:endPar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3000777" y="5355484"/>
            <a:ext cx="1561204" cy="605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3. Cơ sở:</a:t>
            </a:r>
            <a:endPar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4539564" y="5379087"/>
            <a:ext cx="3451538" cy="605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3- Q và L hợp pháp của </a:t>
            </a:r>
            <a:r>
              <a:rPr lang="en-US" u="sng">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bản thân</a:t>
            </a: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bị xâm hại</a:t>
            </a:r>
            <a:endPar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4561981" y="6010154"/>
            <a:ext cx="3451538" cy="656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4- Khôi phục Q, L hợp pháp của </a:t>
            </a:r>
            <a:r>
              <a:rPr lang="en-US" u="sng">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bản thân</a:t>
            </a: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bị xâm hại</a:t>
            </a:r>
            <a:endPar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991102" y="5396265"/>
            <a:ext cx="3699576" cy="639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3- Q và L hợp pháp của</a:t>
            </a:r>
            <a:r>
              <a:rPr lang="en-US" u="sng">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bất cứ</a:t>
            </a: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cá nhân, cq,tc, nhà nước… bị xâm hại</a:t>
            </a:r>
            <a:endPar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7991102" y="6065958"/>
            <a:ext cx="3699576" cy="605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a:solidFill>
                  <a:srgbClr val="7030A0"/>
                </a:solidFill>
                <a:latin typeface="Times New Roman" panose="02020603050405020304" pitchFamily="18" charset="0"/>
                <a:ea typeface="Calibri" panose="020F0502020204030204" pitchFamily="34" charset="0"/>
                <a:cs typeface="Times New Roman" panose="02020603050405020304" pitchFamily="18" charset="0"/>
              </a:rPr>
              <a:t>4- Phát giác, hạn chế, ngăn chặn mọi hành vi VPPL…</a:t>
            </a:r>
            <a:endPar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422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4"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41090" y="90008"/>
            <a:ext cx="7083381" cy="5539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25000"/>
              </a:lnSpc>
              <a:defRPr/>
            </a:pP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QUYỀN KHIẾU NẠI, TỐ CÁO CỦA CÔNG DÂN:</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460543" y="661446"/>
            <a:ext cx="2874741" cy="512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anose="02020603050405020304" pitchFamily="18" charset="0"/>
                <a:cs typeface="Times New Roman" panose="02020603050405020304" pitchFamily="18" charset="0"/>
              </a:rPr>
              <a:t>QUYỀN KHIẾU NẠI</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046209" y="691827"/>
            <a:ext cx="2859108" cy="482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anose="02020603050405020304" pitchFamily="18" charset="0"/>
                <a:cs typeface="Times New Roman" panose="02020603050405020304" pitchFamily="18" charset="0"/>
              </a:rPr>
              <a:t>QUYỀN TỐ CÁO</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61924" y="1300766"/>
            <a:ext cx="5736600" cy="2251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1600" b="1" dirty="0" smtClean="0">
              <a:solidFill>
                <a:schemeClr val="tx1"/>
              </a:solidFill>
              <a:latin typeface="Times New Roman" panose="02020603050405020304" pitchFamily="18" charset="0"/>
              <a:cs typeface="Times New Roman" panose="02020603050405020304" pitchFamily="18" charset="0"/>
            </a:endParaRPr>
          </a:p>
          <a:p>
            <a:pPr fontAlgn="base"/>
            <a:r>
              <a:rPr lang="en-US" sz="1400" b="1" dirty="0" smtClean="0">
                <a:solidFill>
                  <a:schemeClr val="tx1"/>
                </a:solidFill>
                <a:latin typeface="Times New Roman" panose="02020603050405020304" pitchFamily="18" charset="0"/>
                <a:cs typeface="Times New Roman" panose="02020603050405020304" pitchFamily="18" charset="0"/>
              </a:rPr>
              <a:t>KHÁI NIỆM:</a:t>
            </a:r>
          </a:p>
          <a:p>
            <a:pPr fontAlgn="base"/>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Là</a:t>
            </a:r>
            <a:r>
              <a:rPr lang="en-US" sz="1400" dirty="0">
                <a:solidFill>
                  <a:schemeClr val="tx1"/>
                </a:solidFill>
                <a:latin typeface="Times New Roman" panose="02020603050405020304" pitchFamily="18" charset="0"/>
                <a:cs typeface="Times New Roman" panose="02020603050405020304" pitchFamily="18" charset="0"/>
              </a:rPr>
              <a:t> </a:t>
            </a:r>
            <a:r>
              <a:rPr lang="en-US" sz="1400" u="sng" dirty="0">
                <a:solidFill>
                  <a:schemeClr val="tx1"/>
                </a:solidFill>
                <a:latin typeface="Times New Roman" panose="02020603050405020304" pitchFamily="18" charset="0"/>
                <a:cs typeface="Times New Roman" panose="02020603050405020304" pitchFamily="18" charset="0"/>
              </a:rPr>
              <a:t>VIỆC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công</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dân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cơ</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quan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tổ</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chức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hoặc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cán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bộ</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công</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chức</a:t>
            </a:r>
            <a:r>
              <a:rPr lang="en-US" sz="1400" dirty="0">
                <a:solidFill>
                  <a:schemeClr val="tx1"/>
                </a:solidFill>
                <a:latin typeface="Times New Roman" panose="02020603050405020304" pitchFamily="18" charset="0"/>
                <a:cs typeface="Times New Roman" panose="02020603050405020304" pitchFamily="18" charset="0"/>
              </a:rPr>
              <a:t> ( </a:t>
            </a:r>
            <a:r>
              <a:rPr lang="en-US" sz="1400" dirty="0" err="1">
                <a:solidFill>
                  <a:schemeClr val="tx1"/>
                </a:solidFill>
                <a:latin typeface="Times New Roman" panose="02020603050405020304" pitchFamily="18" charset="0"/>
                <a:cs typeface="Times New Roman" panose="02020603050405020304" pitchFamily="18" charset="0"/>
              </a:rPr>
              <a:t>theo</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thủ</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tục</a:t>
            </a:r>
            <a:r>
              <a:rPr lang="en-US" sz="1400" dirty="0">
                <a:solidFill>
                  <a:schemeClr val="tx1"/>
                </a:solidFill>
                <a:latin typeface="Times New Roman" panose="02020603050405020304" pitchFamily="18" charset="0"/>
                <a:cs typeface="Times New Roman" panose="02020603050405020304" pitchFamily="18" charset="0"/>
              </a:rPr>
              <a:t> do PL </a:t>
            </a:r>
            <a:r>
              <a:rPr lang="en-US" sz="1400" dirty="0" err="1">
                <a:solidFill>
                  <a:schemeClr val="tx1"/>
                </a:solidFill>
                <a:latin typeface="Times New Roman" panose="02020603050405020304" pitchFamily="18" charset="0"/>
                <a:cs typeface="Times New Roman" panose="02020603050405020304" pitchFamily="18" charset="0"/>
              </a:rPr>
              <a:t>quy</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định</a:t>
            </a:r>
            <a:r>
              <a:rPr lang="en-US" sz="1400" dirty="0">
                <a:solidFill>
                  <a:schemeClr val="tx1"/>
                </a:solidFill>
                <a:latin typeface="Times New Roman" panose="02020603050405020304" pitchFamily="18" charset="0"/>
                <a:cs typeface="Times New Roman" panose="02020603050405020304" pitchFamily="18" charset="0"/>
              </a:rPr>
              <a:t>)</a:t>
            </a:r>
          </a:p>
          <a:p>
            <a:pPr fontAlgn="base"/>
            <a:r>
              <a:rPr lang="en-US" sz="1400" u="sng" dirty="0">
                <a:solidFill>
                  <a:schemeClr val="tx1"/>
                </a:solidFill>
                <a:latin typeface="Times New Roman" panose="02020603050405020304" pitchFamily="18" charset="0"/>
                <a:cs typeface="Times New Roman" panose="02020603050405020304" pitchFamily="18" charset="0"/>
              </a:rPr>
              <a:t>ĐỀ NGHỊ</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cơ</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quan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tổ</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chức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cá</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nhân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có</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thẩm</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quyền</a:t>
            </a:r>
            <a:endParaRPr lang="en-US" sz="1400" dirty="0">
              <a:solidFill>
                <a:schemeClr val="tx1"/>
              </a:solidFill>
              <a:latin typeface="Times New Roman" panose="02020603050405020304" pitchFamily="18" charset="0"/>
              <a:cs typeface="Times New Roman" panose="02020603050405020304" pitchFamily="18" charset="0"/>
            </a:endParaRPr>
          </a:p>
          <a:p>
            <a:pPr fontAlgn="base"/>
            <a:r>
              <a:rPr lang="en-US" sz="1400" u="sng" dirty="0">
                <a:solidFill>
                  <a:schemeClr val="tx1"/>
                </a:solidFill>
                <a:latin typeface="Times New Roman" panose="02020603050405020304" pitchFamily="18" charset="0"/>
                <a:cs typeface="Times New Roman" panose="02020603050405020304" pitchFamily="18" charset="0"/>
              </a:rPr>
              <a:t>XEM XÉT LẠI</a:t>
            </a:r>
            <a:r>
              <a:rPr lang="en-US" sz="1400" dirty="0">
                <a:solidFill>
                  <a:schemeClr val="tx1"/>
                </a:solidFill>
                <a:latin typeface="Times New Roman" panose="02020603050405020304" pitchFamily="18" charset="0"/>
                <a:cs typeface="Times New Roman" panose="02020603050405020304" pitchFamily="18" charset="0"/>
              </a:rPr>
              <a:t> </a:t>
            </a:r>
            <a:r>
              <a:rPr lang="en-US" sz="1400" u="sng" dirty="0">
                <a:solidFill>
                  <a:schemeClr val="tx1"/>
                </a:solidFill>
                <a:latin typeface="Times New Roman" panose="02020603050405020304" pitchFamily="18" charset="0"/>
                <a:cs typeface="Times New Roman" panose="02020603050405020304" pitchFamily="18" charset="0"/>
              </a:rPr>
              <a:t>QĐ </a:t>
            </a:r>
            <a:r>
              <a:rPr lang="en-US" sz="1400" u="sng" dirty="0" err="1">
                <a:solidFill>
                  <a:schemeClr val="tx1"/>
                </a:solidFill>
                <a:latin typeface="Times New Roman" panose="02020603050405020304" pitchFamily="18" charset="0"/>
                <a:cs typeface="Times New Roman" panose="02020603050405020304" pitchFamily="18" charset="0"/>
              </a:rPr>
              <a:t>hành</a:t>
            </a:r>
            <a:r>
              <a:rPr lang="en-US" sz="1400" u="sng" dirty="0">
                <a:solidFill>
                  <a:schemeClr val="tx1"/>
                </a:solidFill>
                <a:latin typeface="Times New Roman" panose="02020603050405020304" pitchFamily="18" charset="0"/>
                <a:cs typeface="Times New Roman" panose="02020603050405020304" pitchFamily="18" charset="0"/>
              </a:rPr>
              <a:t> </a:t>
            </a:r>
            <a:r>
              <a:rPr lang="en-US" sz="1400" u="sng" dirty="0" err="1">
                <a:solidFill>
                  <a:schemeClr val="tx1"/>
                </a:solidFill>
                <a:latin typeface="Times New Roman" panose="02020603050405020304" pitchFamily="18" charset="0"/>
                <a:cs typeface="Times New Roman" panose="02020603050405020304" pitchFamily="18" charset="0"/>
              </a:rPr>
              <a:t>chính</a:t>
            </a:r>
            <a:r>
              <a:rPr lang="en-US" sz="1400" u="sng" dirty="0">
                <a:solidFill>
                  <a:schemeClr val="tx1"/>
                </a:solidFill>
                <a:latin typeface="Times New Roman" panose="02020603050405020304" pitchFamily="18" charset="0"/>
                <a:cs typeface="Times New Roman" panose="02020603050405020304" pitchFamily="18" charset="0"/>
              </a:rPr>
              <a:t>, </a:t>
            </a:r>
            <a:r>
              <a:rPr lang="en-US" sz="1400" u="sng" dirty="0" err="1">
                <a:solidFill>
                  <a:schemeClr val="tx1"/>
                </a:solidFill>
                <a:latin typeface="Times New Roman" panose="02020603050405020304" pitchFamily="18" charset="0"/>
                <a:cs typeface="Times New Roman" panose="02020603050405020304" pitchFamily="18" charset="0"/>
              </a:rPr>
              <a:t>Hvi</a:t>
            </a:r>
            <a:r>
              <a:rPr lang="en-US" sz="1400" u="sng" dirty="0">
                <a:solidFill>
                  <a:schemeClr val="tx1"/>
                </a:solidFill>
                <a:latin typeface="Times New Roman" panose="02020603050405020304" pitchFamily="18" charset="0"/>
                <a:cs typeface="Times New Roman" panose="02020603050405020304" pitchFamily="18" charset="0"/>
              </a:rPr>
              <a:t> </a:t>
            </a:r>
            <a:r>
              <a:rPr lang="en-US" sz="1400" u="sng" dirty="0" err="1">
                <a:solidFill>
                  <a:schemeClr val="tx1"/>
                </a:solidFill>
                <a:latin typeface="Times New Roman" panose="02020603050405020304" pitchFamily="18" charset="0"/>
                <a:cs typeface="Times New Roman" panose="02020603050405020304" pitchFamily="18" charset="0"/>
              </a:rPr>
              <a:t>hành</a:t>
            </a:r>
            <a:r>
              <a:rPr lang="en-US" sz="1400" u="sng" dirty="0">
                <a:solidFill>
                  <a:schemeClr val="tx1"/>
                </a:solidFill>
                <a:latin typeface="Times New Roman" panose="02020603050405020304" pitchFamily="18" charset="0"/>
                <a:cs typeface="Times New Roman" panose="02020603050405020304" pitchFamily="18" charset="0"/>
              </a:rPr>
              <a:t> </a:t>
            </a:r>
            <a:r>
              <a:rPr lang="en-US" sz="1400" u="sng" dirty="0" err="1">
                <a:solidFill>
                  <a:schemeClr val="tx1"/>
                </a:solidFill>
                <a:latin typeface="Times New Roman" panose="02020603050405020304" pitchFamily="18" charset="0"/>
                <a:cs typeface="Times New Roman" panose="02020603050405020304" pitchFamily="18" charset="0"/>
              </a:rPr>
              <a:t>chính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của</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cơ</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quan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hành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chính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nhà</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nước</a:t>
            </a:r>
            <a:r>
              <a:rPr lang="en-US" sz="1400" dirty="0">
                <a:solidFill>
                  <a:schemeClr val="tx1"/>
                </a:solidFill>
                <a:latin typeface="Times New Roman" panose="02020603050405020304" pitchFamily="18" charset="0"/>
                <a:cs typeface="Times New Roman" panose="02020603050405020304" pitchFamily="18" charset="0"/>
              </a:rPr>
              <a:t> , </a:t>
            </a:r>
          </a:p>
          <a:p>
            <a:pPr fontAlgn="base"/>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của</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người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có</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thẩm</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quyền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trong</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cơ</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quan</a:t>
            </a:r>
            <a:r>
              <a:rPr lang="en-US" sz="1400" dirty="0">
                <a:solidFill>
                  <a:schemeClr val="tx1"/>
                </a:solidFill>
                <a:latin typeface="Times New Roman" panose="02020603050405020304" pitchFamily="18" charset="0"/>
                <a:cs typeface="Times New Roman" panose="02020603050405020304" pitchFamily="18" charset="0"/>
              </a:rPr>
              <a:t> HCNN </a:t>
            </a:r>
          </a:p>
          <a:p>
            <a:pPr fontAlgn="base"/>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hoặc</a:t>
            </a:r>
            <a:r>
              <a:rPr lang="en-US" sz="1400" dirty="0">
                <a:solidFill>
                  <a:schemeClr val="tx1"/>
                </a:solidFill>
                <a:latin typeface="Times New Roman" panose="02020603050405020304" pitchFamily="18" charset="0"/>
                <a:cs typeface="Times New Roman" panose="02020603050405020304" pitchFamily="18" charset="0"/>
              </a:rPr>
              <a:t> </a:t>
            </a:r>
            <a:r>
              <a:rPr lang="en-US" sz="1400" u="sng" dirty="0">
                <a:solidFill>
                  <a:schemeClr val="tx1"/>
                </a:solidFill>
                <a:latin typeface="Times New Roman" panose="02020603050405020304" pitchFamily="18" charset="0"/>
                <a:cs typeface="Times New Roman" panose="02020603050405020304" pitchFamily="18" charset="0"/>
              </a:rPr>
              <a:t>QĐ </a:t>
            </a:r>
            <a:r>
              <a:rPr lang="en-US" sz="1400" u="sng" dirty="0" err="1">
                <a:solidFill>
                  <a:schemeClr val="tx1"/>
                </a:solidFill>
                <a:latin typeface="Times New Roman" panose="02020603050405020304" pitchFamily="18" charset="0"/>
                <a:cs typeface="Times New Roman" panose="02020603050405020304" pitchFamily="18" charset="0"/>
              </a:rPr>
              <a:t>kỹ</a:t>
            </a:r>
            <a:r>
              <a:rPr lang="en-US" sz="1400" u="sng" dirty="0">
                <a:solidFill>
                  <a:schemeClr val="tx1"/>
                </a:solidFill>
                <a:latin typeface="Times New Roman" panose="02020603050405020304" pitchFamily="18" charset="0"/>
                <a:cs typeface="Times New Roman" panose="02020603050405020304" pitchFamily="18" charset="0"/>
              </a:rPr>
              <a:t> </a:t>
            </a:r>
            <a:r>
              <a:rPr lang="en-US" sz="1400" u="sng" dirty="0" err="1">
                <a:solidFill>
                  <a:schemeClr val="tx1"/>
                </a:solidFill>
                <a:latin typeface="Times New Roman" panose="02020603050405020304" pitchFamily="18" charset="0"/>
                <a:cs typeface="Times New Roman" panose="02020603050405020304" pitchFamily="18" charset="0"/>
              </a:rPr>
              <a:t>luật</a:t>
            </a:r>
            <a:r>
              <a:rPr lang="en-US" sz="1400" u="sng" dirty="0">
                <a:solidFill>
                  <a:schemeClr val="tx1"/>
                </a:solidFill>
                <a:latin typeface="Times New Roman" panose="02020603050405020304" pitchFamily="18" charset="0"/>
                <a:cs typeface="Times New Roman" panose="02020603050405020304" pitchFamily="18" charset="0"/>
              </a:rPr>
              <a:t> </a:t>
            </a:r>
            <a:r>
              <a:rPr lang="en-US" sz="1400" u="sng" dirty="0" err="1">
                <a:solidFill>
                  <a:schemeClr val="tx1"/>
                </a:solidFill>
                <a:latin typeface="Times New Roman" panose="02020603050405020304" pitchFamily="18" charset="0"/>
                <a:cs typeface="Times New Roman" panose="02020603050405020304" pitchFamily="18" charset="0"/>
              </a:rPr>
              <a:t>cán</a:t>
            </a:r>
            <a:r>
              <a:rPr lang="en-US" sz="1400" u="sng" dirty="0">
                <a:solidFill>
                  <a:schemeClr val="tx1"/>
                </a:solidFill>
                <a:latin typeface="Times New Roman" panose="02020603050405020304" pitchFamily="18" charset="0"/>
                <a:cs typeface="Times New Roman" panose="02020603050405020304" pitchFamily="18" charset="0"/>
              </a:rPr>
              <a:t> </a:t>
            </a:r>
            <a:r>
              <a:rPr lang="en-US" sz="1400" u="sng" dirty="0" err="1">
                <a:solidFill>
                  <a:schemeClr val="tx1"/>
                </a:solidFill>
                <a:latin typeface="Times New Roman" panose="02020603050405020304" pitchFamily="18" charset="0"/>
                <a:cs typeface="Times New Roman" panose="02020603050405020304" pitchFamily="18" charset="0"/>
              </a:rPr>
              <a:t>bộ</a:t>
            </a:r>
            <a:r>
              <a:rPr lang="en-US" sz="1400" u="sng" dirty="0">
                <a:solidFill>
                  <a:schemeClr val="tx1"/>
                </a:solidFill>
                <a:latin typeface="Times New Roman" panose="02020603050405020304" pitchFamily="18" charset="0"/>
                <a:cs typeface="Times New Roman" panose="02020603050405020304" pitchFamily="18" charset="0"/>
              </a:rPr>
              <a:t>, </a:t>
            </a:r>
            <a:r>
              <a:rPr lang="en-US" sz="1400" u="sng" dirty="0" err="1">
                <a:solidFill>
                  <a:schemeClr val="tx1"/>
                </a:solidFill>
                <a:latin typeface="Times New Roman" panose="02020603050405020304" pitchFamily="18" charset="0"/>
                <a:cs typeface="Times New Roman" panose="02020603050405020304" pitchFamily="18" charset="0"/>
              </a:rPr>
              <a:t>công</a:t>
            </a:r>
            <a:r>
              <a:rPr lang="en-US" sz="1400" u="sng" dirty="0">
                <a:solidFill>
                  <a:schemeClr val="tx1"/>
                </a:solidFill>
                <a:latin typeface="Times New Roman" panose="02020603050405020304" pitchFamily="18" charset="0"/>
                <a:cs typeface="Times New Roman" panose="02020603050405020304" pitchFamily="18" charset="0"/>
              </a:rPr>
              <a:t> </a:t>
            </a:r>
            <a:r>
              <a:rPr lang="en-US" sz="1400" u="sng" dirty="0" err="1">
                <a:solidFill>
                  <a:schemeClr val="tx1"/>
                </a:solidFill>
                <a:latin typeface="Times New Roman" panose="02020603050405020304" pitchFamily="18" charset="0"/>
                <a:cs typeface="Times New Roman" panose="02020603050405020304" pitchFamily="18" charset="0"/>
              </a:rPr>
              <a:t>chức</a:t>
            </a:r>
            <a:r>
              <a:rPr lang="en-US" sz="1400" u="sng" dirty="0">
                <a:solidFill>
                  <a:schemeClr val="tx1"/>
                </a:solidFill>
                <a:latin typeface="Times New Roman" panose="02020603050405020304" pitchFamily="18" charset="0"/>
                <a:cs typeface="Times New Roman" panose="02020603050405020304" pitchFamily="18" charset="0"/>
              </a:rPr>
              <a:t>…</a:t>
            </a:r>
            <a:endParaRPr lang="en-US" sz="1400" dirty="0">
              <a:solidFill>
                <a:schemeClr val="tx1"/>
              </a:solidFill>
              <a:latin typeface="Times New Roman" panose="02020603050405020304" pitchFamily="18" charset="0"/>
              <a:cs typeface="Times New Roman" panose="02020603050405020304" pitchFamily="18" charset="0"/>
            </a:endParaRPr>
          </a:p>
          <a:p>
            <a:pPr fontAlgn="base"/>
            <a:r>
              <a:rPr lang="en-US" sz="1400" u="sng" dirty="0">
                <a:solidFill>
                  <a:schemeClr val="tx1"/>
                </a:solidFill>
                <a:latin typeface="Times New Roman" panose="02020603050405020304" pitchFamily="18" charset="0"/>
                <a:cs typeface="Times New Roman" panose="02020603050405020304" pitchFamily="18" charset="0"/>
              </a:rPr>
              <a:t>KHI CÓ CĂN CỨ</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cho</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rằng</a:t>
            </a:r>
            <a:r>
              <a:rPr lang="en-US" sz="1400" dirty="0">
                <a:solidFill>
                  <a:schemeClr val="tx1"/>
                </a:solidFill>
                <a:latin typeface="Times New Roman" panose="02020603050405020304" pitchFamily="18" charset="0"/>
                <a:cs typeface="Times New Roman" panose="02020603050405020304" pitchFamily="18" charset="0"/>
              </a:rPr>
              <a:t> QĐ </a:t>
            </a:r>
            <a:r>
              <a:rPr lang="en-US" sz="1400" dirty="0" err="1">
                <a:solidFill>
                  <a:schemeClr val="tx1"/>
                </a:solidFill>
                <a:latin typeface="Times New Roman" panose="02020603050405020304" pitchFamily="18" charset="0"/>
                <a:cs typeface="Times New Roman" panose="02020603050405020304" pitchFamily="18" charset="0"/>
              </a:rPr>
              <a:t>hoặc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Hvi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đó</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là</a:t>
            </a:r>
            <a:r>
              <a:rPr lang="en-US" sz="1400" dirty="0">
                <a:solidFill>
                  <a:schemeClr val="tx1"/>
                </a:solidFill>
                <a:latin typeface="Times New Roman" panose="02020603050405020304" pitchFamily="18" charset="0"/>
                <a:cs typeface="Times New Roman" panose="02020603050405020304" pitchFamily="18" charset="0"/>
              </a:rPr>
              <a:t> </a:t>
            </a:r>
            <a:r>
              <a:rPr lang="en-US" sz="1400" u="sng" dirty="0">
                <a:solidFill>
                  <a:schemeClr val="tx1"/>
                </a:solidFill>
                <a:latin typeface="Times New Roman" panose="02020603050405020304" pitchFamily="18" charset="0"/>
                <a:cs typeface="Times New Roman" panose="02020603050405020304" pitchFamily="18" charset="0"/>
              </a:rPr>
              <a:t>TRÁI PL</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xâm</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phạm</a:t>
            </a:r>
            <a:r>
              <a:rPr lang="en-US" sz="1400" dirty="0">
                <a:solidFill>
                  <a:schemeClr val="tx1"/>
                </a:solidFill>
                <a:latin typeface="Times New Roman" panose="02020603050405020304" pitchFamily="18" charset="0"/>
                <a:cs typeface="Times New Roman" panose="02020603050405020304" pitchFamily="18" charset="0"/>
              </a:rPr>
              <a:t> Q, L </a:t>
            </a:r>
            <a:r>
              <a:rPr lang="en-US" sz="1400" dirty="0" err="1">
                <a:solidFill>
                  <a:schemeClr val="tx1"/>
                </a:solidFill>
                <a:latin typeface="Times New Roman" panose="02020603050405020304" pitchFamily="18" charset="0"/>
                <a:cs typeface="Times New Roman" panose="02020603050405020304" pitchFamily="18" charset="0"/>
              </a:rPr>
              <a:t>hợp</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pháp</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của</a:t>
            </a:r>
            <a:r>
              <a:rPr lang="en-US" sz="1400" dirty="0">
                <a:solidFill>
                  <a:schemeClr val="tx1"/>
                </a:solidFill>
                <a:latin typeface="Times New Roman" panose="02020603050405020304" pitchFamily="18" charset="0"/>
                <a:cs typeface="Times New Roman" panose="02020603050405020304" pitchFamily="18" charset="0"/>
              </a:rPr>
              <a:t> </a:t>
            </a:r>
            <a:r>
              <a:rPr lang="en-US" sz="1400" u="sng" dirty="0">
                <a:solidFill>
                  <a:schemeClr val="tx1"/>
                </a:solidFill>
                <a:latin typeface="Times New Roman" panose="02020603050405020304" pitchFamily="18" charset="0"/>
                <a:cs typeface="Times New Roman" panose="02020603050405020304" pitchFamily="18" charset="0"/>
              </a:rPr>
              <a:t>MÌNH</a:t>
            </a:r>
            <a:endParaRPr lang="en-US" sz="1400" dirty="0">
              <a:solidFill>
                <a:schemeClr val="tx1"/>
              </a:solidFill>
              <a:latin typeface="Times New Roman" panose="02020603050405020304" pitchFamily="18" charset="0"/>
              <a:cs typeface="Times New Roman" panose="02020603050405020304" pitchFamily="18" charset="0"/>
            </a:endParaRPr>
          </a:p>
          <a:p>
            <a:pPr fontAlgn="base"/>
            <a:r>
              <a:rPr lang="en-US" sz="1600" dirty="0">
                <a:solidFill>
                  <a:schemeClr val="tx1"/>
                </a:solidFill>
                <a:latin typeface="Times New Roman" panose="02020603050405020304" pitchFamily="18" charset="0"/>
                <a:cs typeface="Times New Roman" panose="02020603050405020304" pitchFamily="18" charset="0"/>
              </a:rPr>
              <a:t> </a:t>
            </a:r>
          </a:p>
        </p:txBody>
      </p:sp>
      <p:sp>
        <p:nvSpPr>
          <p:cNvPr id="14" name="Rectangle 13"/>
          <p:cNvSpPr/>
          <p:nvPr/>
        </p:nvSpPr>
        <p:spPr>
          <a:xfrm>
            <a:off x="6393755" y="1300765"/>
            <a:ext cx="5476740" cy="2247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b="1" dirty="0" smtClean="0">
                <a:solidFill>
                  <a:schemeClr val="tx1"/>
                </a:solidFill>
                <a:latin typeface="Times New Roman" panose="02020603050405020304" pitchFamily="18" charset="0"/>
                <a:cs typeface="Times New Roman" panose="02020603050405020304" pitchFamily="18" charset="0"/>
              </a:rPr>
              <a:t>KHÁI NIỆM:</a:t>
            </a:r>
            <a:endParaRPr lang="en-US" dirty="0">
              <a:solidFill>
                <a:schemeClr val="tx1"/>
              </a:solidFill>
              <a:latin typeface="Times New Roman" panose="02020603050405020304" pitchFamily="18" charset="0"/>
              <a:cs typeface="Times New Roman" panose="02020603050405020304" pitchFamily="18" charset="0"/>
            </a:endParaRPr>
          </a:p>
          <a:p>
            <a:r>
              <a:rPr lang="en-US" dirty="0" err="1">
                <a:solidFill>
                  <a:schemeClr val="tx1"/>
                </a:solidFill>
                <a:latin typeface="Times New Roman" panose="02020603050405020304" pitchFamily="18" charset="0"/>
                <a:cs typeface="Times New Roman" panose="02020603050405020304" pitchFamily="18" charset="0"/>
              </a:rPr>
              <a:t>Là</a:t>
            </a:r>
            <a:r>
              <a:rPr lang="en-US" dirty="0">
                <a:solidFill>
                  <a:schemeClr val="tx1"/>
                </a:solidFill>
                <a:latin typeface="Times New Roman" panose="02020603050405020304" pitchFamily="18" charset="0"/>
                <a:cs typeface="Times New Roman" panose="02020603050405020304" pitchFamily="18" charset="0"/>
              </a:rPr>
              <a:t> </a:t>
            </a:r>
            <a:r>
              <a:rPr lang="en-US" u="sng" dirty="0">
                <a:solidFill>
                  <a:schemeClr val="tx1"/>
                </a:solidFill>
                <a:latin typeface="Times New Roman" panose="02020603050405020304" pitchFamily="18" charset="0"/>
                <a:cs typeface="Times New Roman" panose="02020603050405020304" pitchFamily="18" charset="0"/>
              </a:rPr>
              <a:t>VIỆC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nhân</a:t>
            </a:r>
            <a:r>
              <a:rPr lang="en-US" dirty="0">
                <a:solidFill>
                  <a:schemeClr val="tx1"/>
                </a:solidFill>
                <a:latin typeface="Times New Roman" panose="02020603050405020304" pitchFamily="18" charset="0"/>
                <a:cs typeface="Times New Roman" panose="02020603050405020304" pitchFamily="18" charset="0"/>
              </a:rPr>
              <a:t> ( </a:t>
            </a:r>
            <a:r>
              <a:rPr lang="en-US" dirty="0" err="1">
                <a:solidFill>
                  <a:schemeClr val="tx1"/>
                </a:solidFill>
                <a:latin typeface="Times New Roman" panose="02020603050405020304" pitchFamily="18" charset="0"/>
                <a:cs typeface="Times New Roman" panose="02020603050405020304" pitchFamily="18" charset="0"/>
              </a:rPr>
              <a:t>theo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thủ</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tục</a:t>
            </a:r>
            <a:r>
              <a:rPr lang="en-US" dirty="0">
                <a:solidFill>
                  <a:schemeClr val="tx1"/>
                </a:solidFill>
                <a:latin typeface="Times New Roman" panose="02020603050405020304" pitchFamily="18" charset="0"/>
                <a:cs typeface="Times New Roman" panose="02020603050405020304" pitchFamily="18" charset="0"/>
              </a:rPr>
              <a:t> do PL </a:t>
            </a:r>
            <a:r>
              <a:rPr lang="en-US" dirty="0" err="1">
                <a:solidFill>
                  <a:schemeClr val="tx1"/>
                </a:solidFill>
                <a:latin typeface="Times New Roman" panose="02020603050405020304" pitchFamily="18" charset="0"/>
                <a:cs typeface="Times New Roman" panose="02020603050405020304" pitchFamily="18" charset="0"/>
              </a:rPr>
              <a:t>quy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định</a:t>
            </a:r>
            <a:r>
              <a:rPr lang="en-US" dirty="0">
                <a:solidFill>
                  <a:schemeClr val="tx1"/>
                </a:solidFill>
                <a:latin typeface="Times New Roman" panose="02020603050405020304" pitchFamily="18" charset="0"/>
                <a:cs typeface="Times New Roman" panose="02020603050405020304" pitchFamily="18" charset="0"/>
              </a:rPr>
              <a:t>)</a:t>
            </a:r>
          </a:p>
          <a:p>
            <a:r>
              <a:rPr lang="en-US" u="sng" dirty="0">
                <a:solidFill>
                  <a:schemeClr val="tx1"/>
                </a:solidFill>
                <a:latin typeface="Times New Roman" panose="02020603050405020304" pitchFamily="18" charset="0"/>
                <a:cs typeface="Times New Roman" panose="02020603050405020304" pitchFamily="18" charset="0"/>
              </a:rPr>
              <a:t>BÁO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quan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tổ</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chức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thẩm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quyền</a:t>
            </a:r>
            <a:endParaRPr lang="en-US" dirty="0">
              <a:solidFill>
                <a:schemeClr val="tx1"/>
              </a:solidFill>
              <a:latin typeface="Times New Roman" panose="02020603050405020304" pitchFamily="18" charset="0"/>
              <a:cs typeface="Times New Roman" panose="02020603050405020304" pitchFamily="18" charset="0"/>
            </a:endParaRPr>
          </a:p>
          <a:p>
            <a:r>
              <a:rPr lang="en-US" u="sng" dirty="0">
                <a:solidFill>
                  <a:schemeClr val="tx1"/>
                </a:solidFill>
                <a:latin typeface="Times New Roman" panose="02020603050405020304" pitchFamily="18" charset="0"/>
                <a:cs typeface="Times New Roman" panose="02020603050405020304" pitchFamily="18" charset="0"/>
              </a:rPr>
              <a:t>BIẾT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về</a:t>
            </a:r>
            <a:r>
              <a:rPr lang="en-US" dirty="0">
                <a:solidFill>
                  <a:schemeClr val="tx1"/>
                </a:solidFill>
                <a:latin typeface="Times New Roman" panose="02020603050405020304" pitchFamily="18" charset="0"/>
                <a:cs typeface="Times New Roman" panose="02020603050405020304" pitchFamily="18" charset="0"/>
              </a:rPr>
              <a:t> </a:t>
            </a:r>
            <a:r>
              <a:rPr lang="en-US" u="sng" dirty="0" err="1">
                <a:solidFill>
                  <a:schemeClr val="tx1"/>
                </a:solidFill>
                <a:latin typeface="Times New Roman" panose="02020603050405020304" pitchFamily="18" charset="0"/>
                <a:cs typeface="Times New Roman" panose="02020603050405020304" pitchFamily="18" charset="0"/>
              </a:rPr>
              <a:t>Hvi</a:t>
            </a:r>
            <a:r>
              <a:rPr lang="en-US" u="sng" dirty="0">
                <a:solidFill>
                  <a:schemeClr val="tx1"/>
                </a:solidFill>
                <a:latin typeface="Times New Roman" panose="02020603050405020304" pitchFamily="18" charset="0"/>
                <a:cs typeface="Times New Roman" panose="02020603050405020304" pitchFamily="18" charset="0"/>
              </a:rPr>
              <a:t> VPPL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u="sng" dirty="0" err="1">
                <a:solidFill>
                  <a:schemeClr val="tx1"/>
                </a:solidFill>
                <a:latin typeface="Times New Roman" panose="02020603050405020304" pitchFamily="18" charset="0"/>
                <a:cs typeface="Times New Roman" panose="02020603050405020304" pitchFamily="18" charset="0"/>
              </a:rPr>
              <a:t>bất</a:t>
            </a:r>
            <a:r>
              <a:rPr lang="en-US" u="sng" dirty="0">
                <a:solidFill>
                  <a:schemeClr val="tx1"/>
                </a:solidFill>
                <a:latin typeface="Times New Roman" panose="02020603050405020304" pitchFamily="18" charset="0"/>
                <a:cs typeface="Times New Roman" panose="02020603050405020304" pitchFamily="18" charset="0"/>
              </a:rPr>
              <a:t> </a:t>
            </a:r>
            <a:r>
              <a:rPr lang="en-US" u="sng" dirty="0" err="1">
                <a:solidFill>
                  <a:schemeClr val="tx1"/>
                </a:solidFill>
                <a:latin typeface="Times New Roman" panose="02020603050405020304" pitchFamily="18" charset="0"/>
                <a:cs typeface="Times New Roman" panose="02020603050405020304" pitchFamily="18" charset="0"/>
              </a:rPr>
              <a:t>kỳ</a:t>
            </a:r>
            <a:r>
              <a:rPr lang="en-US" u="sng" dirty="0">
                <a:solidFill>
                  <a:schemeClr val="tx1"/>
                </a:solidFill>
                <a:latin typeface="Times New Roman" panose="02020603050405020304" pitchFamily="18" charset="0"/>
                <a:cs typeface="Times New Roman" panose="02020603050405020304" pitchFamily="18" charset="0"/>
              </a:rPr>
              <a:t> </a:t>
            </a:r>
            <a:r>
              <a:rPr lang="en-US" u="sng" dirty="0" err="1">
                <a:solidFill>
                  <a:schemeClr val="tx1"/>
                </a:solidFill>
                <a:latin typeface="Times New Roman" panose="02020603050405020304" pitchFamily="18" charset="0"/>
                <a:cs typeface="Times New Roman" panose="02020603050405020304" pitchFamily="18" charset="0"/>
              </a:rPr>
              <a:t>cq</a:t>
            </a:r>
            <a:r>
              <a:rPr lang="en-US" u="sng" dirty="0">
                <a:solidFill>
                  <a:schemeClr val="tx1"/>
                </a:solidFill>
                <a:latin typeface="Times New Roman" panose="02020603050405020304" pitchFamily="18" charset="0"/>
                <a:cs typeface="Times New Roman" panose="02020603050405020304" pitchFamily="18" charset="0"/>
              </a:rPr>
              <a:t>, </a:t>
            </a:r>
            <a:r>
              <a:rPr lang="en-US" u="sng" dirty="0" err="1">
                <a:solidFill>
                  <a:schemeClr val="tx1"/>
                </a:solidFill>
                <a:latin typeface="Times New Roman" panose="02020603050405020304" pitchFamily="18" charset="0"/>
                <a:cs typeface="Times New Roman" panose="02020603050405020304" pitchFamily="18" charset="0"/>
              </a:rPr>
              <a:t>tổ</a:t>
            </a:r>
            <a:r>
              <a:rPr lang="en-US" u="sng" dirty="0">
                <a:solidFill>
                  <a:schemeClr val="tx1"/>
                </a:solidFill>
                <a:latin typeface="Times New Roman" panose="02020603050405020304" pitchFamily="18" charset="0"/>
                <a:cs typeface="Times New Roman" panose="02020603050405020304" pitchFamily="18" charset="0"/>
              </a:rPr>
              <a:t> </a:t>
            </a:r>
            <a:r>
              <a:rPr lang="en-US" u="sng" dirty="0" err="1">
                <a:solidFill>
                  <a:schemeClr val="tx1"/>
                </a:solidFill>
                <a:latin typeface="Times New Roman" panose="02020603050405020304" pitchFamily="18" charset="0"/>
                <a:cs typeface="Times New Roman" panose="02020603050405020304" pitchFamily="18" charset="0"/>
              </a:rPr>
              <a:t>chức</a:t>
            </a:r>
            <a:r>
              <a:rPr lang="en-US" u="sng" dirty="0">
                <a:solidFill>
                  <a:schemeClr val="tx1"/>
                </a:solidFill>
                <a:latin typeface="Times New Roman" panose="02020603050405020304" pitchFamily="18" charset="0"/>
                <a:cs typeface="Times New Roman" panose="02020603050405020304" pitchFamily="18" charset="0"/>
              </a:rPr>
              <a:t>, </a:t>
            </a:r>
            <a:r>
              <a:rPr lang="en-US" u="sng" dirty="0" err="1">
                <a:solidFill>
                  <a:schemeClr val="tx1"/>
                </a:solidFill>
                <a:latin typeface="Times New Roman" panose="02020603050405020304" pitchFamily="18" charset="0"/>
                <a:cs typeface="Times New Roman" panose="02020603050405020304" pitchFamily="18" charset="0"/>
              </a:rPr>
              <a:t>cá</a:t>
            </a:r>
            <a:r>
              <a:rPr lang="en-US" u="sng" dirty="0">
                <a:solidFill>
                  <a:schemeClr val="tx1"/>
                </a:solidFill>
                <a:latin typeface="Times New Roman" panose="02020603050405020304" pitchFamily="18" charset="0"/>
                <a:cs typeface="Times New Roman" panose="02020603050405020304" pitchFamily="18" charset="0"/>
              </a:rPr>
              <a:t> </a:t>
            </a:r>
            <a:r>
              <a:rPr lang="en-US" u="sng" dirty="0" err="1">
                <a:solidFill>
                  <a:schemeClr val="tx1"/>
                </a:solidFill>
                <a:latin typeface="Times New Roman" panose="02020603050405020304" pitchFamily="18" charset="0"/>
                <a:cs typeface="Times New Roman" panose="02020603050405020304" pitchFamily="18" charset="0"/>
              </a:rPr>
              <a:t>nhân</a:t>
            </a:r>
            <a:r>
              <a:rPr lang="en-US" u="sng" dirty="0">
                <a:solidFill>
                  <a:schemeClr val="tx1"/>
                </a:solidFill>
                <a:latin typeface="Times New Roman" panose="02020603050405020304" pitchFamily="18" charset="0"/>
                <a:cs typeface="Times New Roman" panose="02020603050405020304" pitchFamily="18" charset="0"/>
              </a:rPr>
              <a:t> </a:t>
            </a:r>
            <a:r>
              <a:rPr lang="en-US" u="sng" dirty="0" err="1">
                <a:solidFill>
                  <a:schemeClr val="tx1"/>
                </a:solidFill>
                <a:latin typeface="Times New Roman" panose="02020603050405020304" pitchFamily="18" charset="0"/>
                <a:cs typeface="Times New Roman" panose="02020603050405020304" pitchFamily="18" charset="0"/>
              </a:rPr>
              <a:t>nào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gây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thiệt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hoặc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dọa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gây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thiệt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ích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NN, Q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ích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hợp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pháp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cq</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tổ</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chức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nhân</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61924" y="3678593"/>
            <a:ext cx="4146663" cy="306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1400" b="1" u="sng" dirty="0" smtClean="0">
              <a:solidFill>
                <a:schemeClr val="tx1"/>
              </a:solidFill>
              <a:latin typeface="Times New Roman" panose="02020603050405020304" pitchFamily="18" charset="0"/>
              <a:cs typeface="Times New Roman" panose="02020603050405020304" pitchFamily="18" charset="0"/>
            </a:endParaRPr>
          </a:p>
          <a:p>
            <a:pPr fontAlgn="base"/>
            <a:endParaRPr lang="en-US" sz="1400" b="1" u="sng" dirty="0">
              <a:solidFill>
                <a:schemeClr val="tx1"/>
              </a:solidFill>
              <a:latin typeface="Times New Roman" panose="02020603050405020304" pitchFamily="18" charset="0"/>
              <a:cs typeface="Times New Roman" panose="02020603050405020304" pitchFamily="18" charset="0"/>
            </a:endParaRPr>
          </a:p>
          <a:p>
            <a:pPr fontAlgn="base"/>
            <a:endParaRPr lang="en-US" sz="1400" b="1" u="sng" dirty="0" smtClean="0">
              <a:solidFill>
                <a:schemeClr val="tx1"/>
              </a:solidFill>
              <a:latin typeface="Times New Roman" panose="02020603050405020304" pitchFamily="18" charset="0"/>
              <a:cs typeface="Times New Roman" panose="02020603050405020304" pitchFamily="18" charset="0"/>
            </a:endParaRPr>
          </a:p>
          <a:p>
            <a:pPr fontAlgn="base"/>
            <a:r>
              <a:rPr lang="en-US" sz="1400" b="1" u="sng" dirty="0" smtClean="0">
                <a:solidFill>
                  <a:schemeClr val="tx1"/>
                </a:solidFill>
                <a:latin typeface="Times New Roman" panose="02020603050405020304" pitchFamily="18" charset="0"/>
                <a:cs typeface="Times New Roman" panose="02020603050405020304" pitchFamily="18" charset="0"/>
              </a:rPr>
              <a:t>ND1</a:t>
            </a:r>
            <a:r>
              <a:rPr lang="en-US" sz="1400" b="1" dirty="0" smtClean="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Quyền</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của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người</a:t>
            </a:r>
            <a:r>
              <a:rPr lang="en-US" sz="1400" b="1" dirty="0">
                <a:solidFill>
                  <a:schemeClr val="tx1"/>
                </a:solidFill>
                <a:latin typeface="Times New Roman" panose="02020603050405020304" pitchFamily="18" charset="0"/>
                <a:cs typeface="Times New Roman" panose="02020603050405020304" pitchFamily="18" charset="0"/>
              </a:rPr>
              <a:t> KN: (Đ12- </a:t>
            </a:r>
            <a:r>
              <a:rPr lang="en-US" sz="1400" b="1" dirty="0" smtClean="0">
                <a:solidFill>
                  <a:schemeClr val="tx1"/>
                </a:solidFill>
                <a:latin typeface="Times New Roman" panose="02020603050405020304" pitchFamily="18" charset="0"/>
                <a:cs typeface="Times New Roman" panose="02020603050405020304" pitchFamily="18" charset="0"/>
              </a:rPr>
              <a:t>LKN </a:t>
            </a:r>
            <a:r>
              <a:rPr lang="en-US" sz="1400" b="1" dirty="0">
                <a:solidFill>
                  <a:schemeClr val="tx1"/>
                </a:solidFill>
                <a:latin typeface="Times New Roman" panose="02020603050405020304" pitchFamily="18" charset="0"/>
                <a:cs typeface="Times New Roman" panose="02020603050405020304" pitchFamily="18" charset="0"/>
              </a:rPr>
              <a:t>2011)</a:t>
            </a:r>
            <a:endParaRPr lang="en-US" sz="1400" dirty="0">
              <a:solidFill>
                <a:schemeClr val="tx1"/>
              </a:solidFill>
              <a:latin typeface="Times New Roman" panose="02020603050405020304" pitchFamily="18" charset="0"/>
              <a:cs typeface="Times New Roman" panose="02020603050405020304" pitchFamily="18" charset="0"/>
            </a:endParaRPr>
          </a:p>
          <a:p>
            <a:r>
              <a:rPr lang="en-US" sz="1400" dirty="0" err="1" smtClean="0">
                <a:solidFill>
                  <a:schemeClr val="tx1"/>
                </a:solidFill>
                <a:latin typeface="Times New Roman" panose="02020603050405020304" pitchFamily="18" charset="0"/>
                <a:cs typeface="Times New Roman" panose="02020603050405020304" pitchFamily="18" charset="0"/>
              </a:rPr>
              <a:t>a.Tự</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mình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khiếu</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nại</a:t>
            </a:r>
            <a:r>
              <a:rPr lang="en-US" sz="1400" dirty="0" smtClean="0">
                <a:solidFill>
                  <a:schemeClr val="tx1"/>
                </a:solidFill>
                <a:latin typeface="Times New Roman" panose="02020603050405020304" pitchFamily="18" charset="0"/>
                <a:cs typeface="Times New Roman" panose="02020603050405020304" pitchFamily="18" charset="0"/>
              </a:rPr>
              <a:t>.</a:t>
            </a:r>
          </a:p>
          <a:p>
            <a:r>
              <a:rPr lang="en-US" sz="1400" dirty="0" smtClean="0">
                <a:solidFill>
                  <a:schemeClr val="tx1"/>
                </a:solidFill>
                <a:latin typeface="Times New Roman" panose="02020603050405020304" pitchFamily="18" charset="0"/>
                <a:cs typeface="Times New Roman" panose="02020603050405020304" pitchFamily="18" charset="0"/>
              </a:rPr>
              <a:t>b. </a:t>
            </a:r>
            <a:r>
              <a:rPr lang="en-US" sz="1400" dirty="0" err="1" smtClean="0">
                <a:solidFill>
                  <a:schemeClr val="tx1"/>
                </a:solidFill>
                <a:latin typeface="Times New Roman" panose="02020603050405020304" pitchFamily="18" charset="0"/>
                <a:cs typeface="Times New Roman" panose="02020603050405020304" pitchFamily="18" charset="0"/>
              </a:rPr>
              <a:t>Nhờ</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luật</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sư</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tư</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vấn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smtClean="0">
                <a:solidFill>
                  <a:schemeClr val="tx1"/>
                </a:solidFill>
                <a:latin typeface="Times New Roman" panose="02020603050405020304" pitchFamily="18" charset="0"/>
                <a:cs typeface="Times New Roman" panose="02020603050405020304" pitchFamily="18" charset="0"/>
              </a:rPr>
              <a:t>hoặc</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ủy</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quyền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cho</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luật</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smtClean="0">
                <a:solidFill>
                  <a:schemeClr val="tx1"/>
                </a:solidFill>
                <a:latin typeface="Times New Roman" panose="02020603050405020304" pitchFamily="18" charset="0"/>
                <a:cs typeface="Times New Roman" panose="02020603050405020304" pitchFamily="18" charset="0"/>
              </a:rPr>
              <a:t>sư</a:t>
            </a:r>
            <a:endParaRPr lang="en-US" sz="1400" dirty="0" smtClean="0">
              <a:solidFill>
                <a:schemeClr val="tx1"/>
              </a:solidFill>
              <a:latin typeface="Times New Roman" panose="02020603050405020304" pitchFamily="18" charset="0"/>
              <a:cs typeface="Times New Roman" panose="02020603050405020304" pitchFamily="18" charset="0"/>
            </a:endParaRPr>
          </a:p>
          <a:p>
            <a:r>
              <a:rPr lang="en-US" sz="1400" dirty="0" smtClean="0">
                <a:solidFill>
                  <a:schemeClr val="tx1"/>
                </a:solidFill>
                <a:latin typeface="Times New Roman" panose="02020603050405020304" pitchFamily="18" charset="0"/>
                <a:cs typeface="Times New Roman" panose="02020603050405020304" pitchFamily="18" charset="0"/>
              </a:rPr>
              <a:t>c. </a:t>
            </a:r>
            <a:r>
              <a:rPr lang="en-US" sz="1400" dirty="0" err="1" smtClean="0">
                <a:solidFill>
                  <a:schemeClr val="tx1"/>
                </a:solidFill>
                <a:latin typeface="Times New Roman" panose="02020603050405020304" pitchFamily="18" charset="0"/>
                <a:cs typeface="Times New Roman" panose="02020603050405020304" pitchFamily="18" charset="0"/>
              </a:rPr>
              <a:t>Đối</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thoại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hoặc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ủy</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quyền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cho</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người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đại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smtClean="0">
                <a:solidFill>
                  <a:schemeClr val="tx1"/>
                </a:solidFill>
                <a:latin typeface="Times New Roman" panose="02020603050405020304" pitchFamily="18" charset="0"/>
                <a:cs typeface="Times New Roman" panose="02020603050405020304" pitchFamily="18" charset="0"/>
              </a:rPr>
              <a:t>diện</a:t>
            </a:r>
            <a:endParaRPr lang="en-US" sz="1400" dirty="0">
              <a:solidFill>
                <a:schemeClr val="tx1"/>
              </a:solidFill>
              <a:latin typeface="Times New Roman" panose="02020603050405020304" pitchFamily="18" charset="0"/>
              <a:cs typeface="Times New Roman" panose="02020603050405020304" pitchFamily="18" charset="0"/>
            </a:endParaRPr>
          </a:p>
          <a:p>
            <a:r>
              <a:rPr lang="en-US" sz="1400" dirty="0" smtClean="0">
                <a:solidFill>
                  <a:schemeClr val="tx1"/>
                </a:solidFill>
                <a:latin typeface="Times New Roman" panose="02020603050405020304" pitchFamily="18" charset="0"/>
                <a:cs typeface="Times New Roman" panose="02020603050405020304" pitchFamily="18" charset="0"/>
              </a:rPr>
              <a:t>d.  </a:t>
            </a:r>
            <a:r>
              <a:rPr lang="en-US" sz="1400" dirty="0" err="1">
                <a:solidFill>
                  <a:schemeClr val="tx1"/>
                </a:solidFill>
                <a:latin typeface="Times New Roman" panose="02020603050405020304" pitchFamily="18" charset="0"/>
                <a:cs typeface="Times New Roman" panose="02020603050405020304" pitchFamily="18" charset="0"/>
              </a:rPr>
              <a:t>Được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biết</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đọc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sao</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chụp</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sao</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chép</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tài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liệu</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a:t>
            </a:r>
            <a:r>
              <a:rPr lang="en-US" sz="1400" dirty="0" err="1" smtClean="0">
                <a:solidFill>
                  <a:schemeClr val="tx1"/>
                </a:solidFill>
                <a:latin typeface="Times New Roman" panose="02020603050405020304" pitchFamily="18" charset="0"/>
                <a:cs typeface="Times New Roman" panose="02020603050405020304" pitchFamily="18" charset="0"/>
              </a:rPr>
              <a:t>cứ</a:t>
            </a:r>
            <a:r>
              <a:rPr lang="en-US" sz="1400" dirty="0" smtClean="0">
                <a:solidFill>
                  <a:schemeClr val="tx1"/>
                </a:solidFill>
                <a:latin typeface="Times New Roman" panose="02020603050405020304" pitchFamily="18" charset="0"/>
                <a:cs typeface="Times New Roman" panose="02020603050405020304" pitchFamily="18" charset="0"/>
              </a:rPr>
              <a:t> </a:t>
            </a:r>
          </a:p>
          <a:p>
            <a:r>
              <a:rPr lang="en-US" sz="1400" dirty="0" smtClean="0">
                <a:solidFill>
                  <a:schemeClr val="tx1"/>
                </a:solidFill>
                <a:latin typeface="Times New Roman" panose="02020603050405020304" pitchFamily="18" charset="0"/>
                <a:cs typeface="Times New Roman" panose="02020603050405020304" pitchFamily="18" charset="0"/>
              </a:rPr>
              <a:t>đ. </a:t>
            </a:r>
            <a:r>
              <a:rPr lang="en-US" sz="1400" dirty="0" err="1" smtClean="0">
                <a:solidFill>
                  <a:schemeClr val="tx1"/>
                </a:solidFill>
                <a:latin typeface="Times New Roman" panose="02020603050405020304" pitchFamily="18" charset="0"/>
                <a:cs typeface="Times New Roman" panose="02020603050405020304" pitchFamily="18" charset="0"/>
              </a:rPr>
              <a:t>Yêu</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cầu</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smtClean="0">
                <a:solidFill>
                  <a:schemeClr val="tx1"/>
                </a:solidFill>
                <a:latin typeface="Times New Roman" panose="02020603050405020304" pitchFamily="18" charset="0"/>
                <a:cs typeface="Times New Roman" panose="02020603050405020304" pitchFamily="18" charset="0"/>
              </a:rPr>
              <a:t>cung</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cấp</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thông</a:t>
            </a:r>
            <a:r>
              <a:rPr lang="en-US" sz="1400" dirty="0">
                <a:solidFill>
                  <a:schemeClr val="tx1"/>
                </a:solidFill>
                <a:latin typeface="Times New Roman" panose="02020603050405020304" pitchFamily="18" charset="0"/>
                <a:cs typeface="Times New Roman" panose="02020603050405020304" pitchFamily="18" charset="0"/>
              </a:rPr>
              <a:t> tin, </a:t>
            </a:r>
            <a:r>
              <a:rPr lang="en-US" sz="1400" dirty="0" err="1">
                <a:solidFill>
                  <a:schemeClr val="tx1"/>
                </a:solidFill>
                <a:latin typeface="Times New Roman" panose="02020603050405020304" pitchFamily="18" charset="0"/>
                <a:cs typeface="Times New Roman" panose="02020603050405020304" pitchFamily="18" charset="0"/>
              </a:rPr>
              <a:t>tài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liệu</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smtClean="0">
                <a:solidFill>
                  <a:schemeClr val="tx1"/>
                </a:solidFill>
                <a:latin typeface="Times New Roman" panose="02020603050405020304" pitchFamily="18" charset="0"/>
                <a:cs typeface="Times New Roman" panose="02020603050405020304" pitchFamily="18" charset="0"/>
              </a:rPr>
              <a:t>trong</a:t>
            </a:r>
            <a:r>
              <a:rPr lang="en-US" sz="1400" dirty="0" smtClean="0">
                <a:solidFill>
                  <a:schemeClr val="tx1"/>
                </a:solidFill>
                <a:latin typeface="Times New Roman" panose="02020603050405020304" pitchFamily="18" charset="0"/>
                <a:cs typeface="Times New Roman" panose="02020603050405020304" pitchFamily="18" charset="0"/>
              </a:rPr>
              <a:t> 7 </a:t>
            </a:r>
            <a:r>
              <a:rPr lang="en-US" sz="1400" dirty="0" err="1" smtClean="0">
                <a:solidFill>
                  <a:schemeClr val="tx1"/>
                </a:solidFill>
                <a:latin typeface="Times New Roman" panose="02020603050405020304" pitchFamily="18" charset="0"/>
                <a:cs typeface="Times New Roman" panose="02020603050405020304" pitchFamily="18" charset="0"/>
              </a:rPr>
              <a:t>ngày</a:t>
            </a:r>
            <a:r>
              <a:rPr lang="en-US" sz="1400" dirty="0" smtClean="0">
                <a:solidFill>
                  <a:schemeClr val="tx1"/>
                </a:solidFill>
                <a:latin typeface="Times New Roman" panose="02020603050405020304" pitchFamily="18" charset="0"/>
                <a:cs typeface="Times New Roman" panose="02020603050405020304" pitchFamily="18" charset="0"/>
              </a:rPr>
              <a:t> </a:t>
            </a:r>
          </a:p>
          <a:p>
            <a:r>
              <a:rPr lang="en-US" sz="1400" dirty="0" err="1" smtClean="0">
                <a:solidFill>
                  <a:schemeClr val="tx1"/>
                </a:solidFill>
                <a:latin typeface="Times New Roman" panose="02020603050405020304" pitchFamily="18" charset="0"/>
                <a:cs typeface="Times New Roman" panose="02020603050405020304" pitchFamily="18" charset="0"/>
              </a:rPr>
              <a:t>e.Đưa</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ra</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chứng</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cứ</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smtClean="0">
                <a:solidFill>
                  <a:schemeClr val="tx1"/>
                </a:solidFill>
                <a:latin typeface="Times New Roman" panose="02020603050405020304" pitchFamily="18" charset="0"/>
                <a:cs typeface="Times New Roman" panose="02020603050405020304" pitchFamily="18" charset="0"/>
              </a:rPr>
              <a:t>và</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giải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trình</a:t>
            </a:r>
            <a:r>
              <a:rPr lang="en-US" sz="1400" dirty="0">
                <a:solidFill>
                  <a:schemeClr val="tx1"/>
                </a:solidFill>
                <a:latin typeface="Times New Roman" panose="02020603050405020304" pitchFamily="18" charset="0"/>
                <a:cs typeface="Times New Roman" panose="02020603050405020304" pitchFamily="18" charset="0"/>
              </a:rPr>
              <a:t> ý </a:t>
            </a:r>
            <a:r>
              <a:rPr lang="en-US" sz="1400" dirty="0" err="1">
                <a:solidFill>
                  <a:schemeClr val="tx1"/>
                </a:solidFill>
                <a:latin typeface="Times New Roman" panose="02020603050405020304" pitchFamily="18" charset="0"/>
                <a:cs typeface="Times New Roman" panose="02020603050405020304" pitchFamily="18" charset="0"/>
              </a:rPr>
              <a:t>kiến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của</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mình</a:t>
            </a:r>
            <a:r>
              <a:rPr lang="en-US" sz="1400" dirty="0">
                <a:solidFill>
                  <a:schemeClr val="tx1"/>
                </a:solidFill>
                <a:latin typeface="Times New Roman" panose="02020603050405020304" pitchFamily="18" charset="0"/>
                <a:cs typeface="Times New Roman" panose="02020603050405020304" pitchFamily="18" charset="0"/>
              </a:rPr>
              <a:t> </a:t>
            </a:r>
            <a:endParaRPr lang="en-US" sz="1400" dirty="0" smtClean="0">
              <a:solidFill>
                <a:schemeClr val="tx1"/>
              </a:solidFill>
              <a:latin typeface="Times New Roman" panose="02020603050405020304" pitchFamily="18" charset="0"/>
              <a:cs typeface="Times New Roman" panose="02020603050405020304" pitchFamily="18" charset="0"/>
            </a:endParaRPr>
          </a:p>
          <a:p>
            <a:r>
              <a:rPr lang="en-US" sz="1400" dirty="0" smtClean="0">
                <a:solidFill>
                  <a:schemeClr val="tx1"/>
                </a:solidFill>
                <a:latin typeface="Times New Roman" panose="02020603050405020304" pitchFamily="18" charset="0"/>
                <a:cs typeface="Times New Roman" panose="02020603050405020304" pitchFamily="18" charset="0"/>
              </a:rPr>
              <a:t>f. </a:t>
            </a:r>
            <a:r>
              <a:rPr lang="en-US" sz="1400" dirty="0" err="1" smtClean="0">
                <a:solidFill>
                  <a:schemeClr val="tx1"/>
                </a:solidFill>
                <a:latin typeface="Times New Roman" panose="02020603050405020304" pitchFamily="18" charset="0"/>
                <a:cs typeface="Times New Roman" panose="02020603050405020304" pitchFamily="18" charset="0"/>
              </a:rPr>
              <a:t>Nhận</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văn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bản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trả</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lời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về</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việc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thụ</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lý</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giải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smtClean="0">
                <a:solidFill>
                  <a:schemeClr val="tx1"/>
                </a:solidFill>
                <a:latin typeface="Times New Roman" panose="02020603050405020304" pitchFamily="18" charset="0"/>
                <a:cs typeface="Times New Roman" panose="02020603050405020304" pitchFamily="18" charset="0"/>
              </a:rPr>
              <a:t>quyết</a:t>
            </a:r>
            <a:endParaRPr lang="en-US" sz="1400" dirty="0" smtClean="0">
              <a:solidFill>
                <a:schemeClr val="tx1"/>
              </a:solidFill>
              <a:latin typeface="Times New Roman" panose="02020603050405020304" pitchFamily="18" charset="0"/>
              <a:cs typeface="Times New Roman" panose="02020603050405020304" pitchFamily="18" charset="0"/>
            </a:endParaRPr>
          </a:p>
          <a:p>
            <a:r>
              <a:rPr lang="en-US" sz="1400" dirty="0" smtClean="0">
                <a:solidFill>
                  <a:schemeClr val="tx1"/>
                </a:solidFill>
                <a:latin typeface="Times New Roman" panose="02020603050405020304" pitchFamily="18" charset="0"/>
                <a:cs typeface="Times New Roman" panose="02020603050405020304" pitchFamily="18" charset="0"/>
              </a:rPr>
              <a:t>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Nhận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văn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bản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trả</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lời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về</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việc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thụ</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smtClean="0">
                <a:solidFill>
                  <a:schemeClr val="tx1"/>
                </a:solidFill>
                <a:latin typeface="Times New Roman" panose="02020603050405020304" pitchFamily="18" charset="0"/>
                <a:cs typeface="Times New Roman" panose="02020603050405020304" pitchFamily="18" charset="0"/>
              </a:rPr>
              <a:t>lý</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giải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smtClean="0">
                <a:solidFill>
                  <a:schemeClr val="tx1"/>
                </a:solidFill>
                <a:latin typeface="Times New Roman" panose="02020603050405020304" pitchFamily="18" charset="0"/>
                <a:cs typeface="Times New Roman" panose="02020603050405020304" pitchFamily="18" charset="0"/>
              </a:rPr>
              <a:t>quyết</a:t>
            </a:r>
            <a:endParaRPr lang="en-US" sz="1400" dirty="0" smtClean="0">
              <a:solidFill>
                <a:schemeClr val="tx1"/>
              </a:solidFill>
              <a:latin typeface="Times New Roman" panose="02020603050405020304" pitchFamily="18" charset="0"/>
              <a:cs typeface="Times New Roman" panose="02020603050405020304" pitchFamily="18" charset="0"/>
            </a:endParaRPr>
          </a:p>
          <a:p>
            <a:r>
              <a:rPr lang="en-US" sz="1400" dirty="0" err="1" smtClean="0">
                <a:solidFill>
                  <a:schemeClr val="tx1"/>
                </a:solidFill>
                <a:latin typeface="Times New Roman" panose="02020603050405020304" pitchFamily="18" charset="0"/>
                <a:cs typeface="Times New Roman" panose="02020603050405020304" pitchFamily="18" charset="0"/>
              </a:rPr>
              <a:t>i</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smtClean="0">
                <a:solidFill>
                  <a:schemeClr val="tx1"/>
                </a:solidFill>
                <a:latin typeface="Times New Roman" panose="02020603050405020304" pitchFamily="18" charset="0"/>
                <a:cs typeface="Times New Roman" panose="02020603050405020304" pitchFamily="18" charset="0"/>
              </a:rPr>
              <a:t>Được</a:t>
            </a: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khôi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phục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quyền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lợi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ích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hợp</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pháp</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đã</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bị</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xâm</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phạm</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được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bồi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thường</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thiệt</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hại</a:t>
            </a:r>
            <a:r>
              <a:rPr lang="en-US" sz="1400" dirty="0">
                <a:solidFill>
                  <a:schemeClr val="tx1"/>
                </a:solidFill>
                <a:latin typeface="Times New Roman" panose="02020603050405020304" pitchFamily="18" charset="0"/>
                <a:cs typeface="Times New Roman" panose="02020603050405020304" pitchFamily="18" charset="0"/>
              </a:rPr>
              <a:t> </a:t>
            </a:r>
            <a:endParaRPr lang="en-US" sz="1400" dirty="0" smtClean="0">
              <a:solidFill>
                <a:schemeClr val="tx1"/>
              </a:solidFill>
              <a:latin typeface="Times New Roman" panose="02020603050405020304" pitchFamily="18" charset="0"/>
              <a:cs typeface="Times New Roman" panose="02020603050405020304" pitchFamily="18" charset="0"/>
            </a:endParaRPr>
          </a:p>
          <a:p>
            <a:r>
              <a:rPr lang="en-US" sz="1400" dirty="0">
                <a:solidFill>
                  <a:schemeClr val="tx1"/>
                </a:solidFill>
                <a:latin typeface="Times New Roman" panose="02020603050405020304" pitchFamily="18" charset="0"/>
                <a:cs typeface="Times New Roman" panose="02020603050405020304" pitchFamily="18" charset="0"/>
              </a:rPr>
              <a:t>k) </a:t>
            </a:r>
            <a:r>
              <a:rPr lang="en-US" sz="1400" dirty="0" err="1">
                <a:solidFill>
                  <a:schemeClr val="tx1"/>
                </a:solidFill>
                <a:latin typeface="Times New Roman" panose="02020603050405020304" pitchFamily="18" charset="0"/>
                <a:cs typeface="Times New Roman" panose="02020603050405020304" pitchFamily="18" charset="0"/>
              </a:rPr>
              <a:t>Khiếu</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nại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lần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hai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hoặc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khởi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kiện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vụ</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án</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hành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chính</a:t>
            </a:r>
            <a:r>
              <a:rPr lang="en-US" sz="1400" dirty="0">
                <a:solidFill>
                  <a:schemeClr val="tx1"/>
                </a:solidFill>
                <a:latin typeface="Times New Roman" panose="02020603050405020304" pitchFamily="18" charset="0"/>
                <a:cs typeface="Times New Roman" panose="02020603050405020304" pitchFamily="18" charset="0"/>
              </a:rPr>
              <a:t> </a:t>
            </a:r>
            <a:endParaRPr lang="en-US" sz="1400" dirty="0" smtClean="0">
              <a:solidFill>
                <a:schemeClr val="tx1"/>
              </a:solidFill>
              <a:latin typeface="Times New Roman" panose="02020603050405020304" pitchFamily="18" charset="0"/>
              <a:cs typeface="Times New Roman" panose="02020603050405020304" pitchFamily="18" charset="0"/>
            </a:endParaRPr>
          </a:p>
          <a:p>
            <a:r>
              <a:rPr lang="en-US" sz="1400" dirty="0">
                <a:solidFill>
                  <a:schemeClr val="tx1"/>
                </a:solidFill>
                <a:latin typeface="Times New Roman" panose="02020603050405020304" pitchFamily="18" charset="0"/>
                <a:cs typeface="Times New Roman" panose="02020603050405020304" pitchFamily="18" charset="0"/>
              </a:rPr>
              <a:t>l) </a:t>
            </a:r>
            <a:r>
              <a:rPr lang="en-US" sz="1400" dirty="0" err="1">
                <a:solidFill>
                  <a:schemeClr val="tx1"/>
                </a:solidFill>
                <a:latin typeface="Times New Roman" panose="02020603050405020304" pitchFamily="18" charset="0"/>
                <a:cs typeface="Times New Roman" panose="02020603050405020304" pitchFamily="18" charset="0"/>
              </a:rPr>
              <a:t>Rút</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khiếu</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nại</a:t>
            </a:r>
            <a:r>
              <a:rPr lang="en-US" sz="1400" dirty="0" smtClean="0">
                <a:solidFill>
                  <a:schemeClr val="tx1"/>
                </a:solidFill>
                <a:latin typeface="Times New Roman" panose="02020603050405020304" pitchFamily="18" charset="0"/>
                <a:cs typeface="Times New Roman" panose="02020603050405020304" pitchFamily="18" charset="0"/>
              </a:rPr>
              <a:t>.   </a:t>
            </a:r>
          </a:p>
          <a:p>
            <a:pPr marL="342900" indent="-342900">
              <a:buAutoNum type="alphaLcParenR"/>
            </a:pPr>
            <a:endParaRPr lang="en-US" sz="1400" dirty="0" smtClean="0">
              <a:solidFill>
                <a:schemeClr val="tx1"/>
              </a:solidFill>
              <a:latin typeface="Times New Roman" panose="02020603050405020304" pitchFamily="18" charset="0"/>
              <a:cs typeface="Times New Roman" panose="02020603050405020304" pitchFamily="18" charset="0"/>
            </a:endParaRPr>
          </a:p>
          <a:p>
            <a:pPr marL="342900" indent="-342900">
              <a:buAutoNum type="alphaLcParenR"/>
            </a:pPr>
            <a:endParaRPr lang="en-US" sz="1400" dirty="0" smtClean="0">
              <a:solidFill>
                <a:schemeClr val="tx1"/>
              </a:solidFill>
              <a:latin typeface="Times New Roman" panose="02020603050405020304" pitchFamily="18" charset="0"/>
              <a:cs typeface="Times New Roman" panose="02020603050405020304" pitchFamily="18" charset="0"/>
            </a:endParaRPr>
          </a:p>
          <a:p>
            <a:pPr marL="342900" indent="-342900">
              <a:buAutoNum type="alphaLcParenR"/>
            </a:pPr>
            <a:endParaRPr lang="en-US" sz="14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468967" y="3678593"/>
            <a:ext cx="1764407" cy="306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1400" b="1" u="sng" dirty="0">
                <a:solidFill>
                  <a:schemeClr val="tx1"/>
                </a:solidFill>
                <a:latin typeface="Times New Roman" panose="02020603050405020304" pitchFamily="18" charset="0"/>
                <a:cs typeface="Times New Roman" panose="02020603050405020304" pitchFamily="18" charset="0"/>
              </a:rPr>
              <a:t>ND2</a:t>
            </a:r>
            <a:r>
              <a:rPr lang="en-US" sz="1400" b="1" dirty="0">
                <a:solidFill>
                  <a:schemeClr val="tx1"/>
                </a:solidFill>
                <a:latin typeface="Times New Roman" panose="02020603050405020304" pitchFamily="18" charset="0"/>
                <a:cs typeface="Times New Roman" panose="02020603050405020304" pitchFamily="18" charset="0"/>
              </a:rPr>
              <a:t> - </a:t>
            </a:r>
            <a:r>
              <a:rPr lang="en-US" sz="1400" b="1" dirty="0" err="1">
                <a:solidFill>
                  <a:schemeClr val="tx1"/>
                </a:solidFill>
                <a:latin typeface="Times New Roman" panose="02020603050405020304" pitchFamily="18" charset="0"/>
                <a:cs typeface="Times New Roman" panose="02020603050405020304" pitchFamily="18" charset="0"/>
              </a:rPr>
              <a:t>Quyền</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của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người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bị</a:t>
            </a:r>
            <a:r>
              <a:rPr lang="en-US" sz="1400" b="1" dirty="0">
                <a:solidFill>
                  <a:schemeClr val="tx1"/>
                </a:solidFill>
                <a:latin typeface="Times New Roman" panose="02020603050405020304" pitchFamily="18" charset="0"/>
                <a:cs typeface="Times New Roman" panose="02020603050405020304" pitchFamily="18" charset="0"/>
              </a:rPr>
              <a:t> KN: (Đ13- </a:t>
            </a:r>
            <a:r>
              <a:rPr lang="en-US" sz="1400" b="1" dirty="0" err="1">
                <a:solidFill>
                  <a:schemeClr val="tx1"/>
                </a:solidFill>
                <a:latin typeface="Times New Roman" panose="02020603050405020304" pitchFamily="18" charset="0"/>
                <a:cs typeface="Times New Roman" panose="02020603050405020304" pitchFamily="18" charset="0"/>
              </a:rPr>
              <a:t>Luật</a:t>
            </a:r>
            <a:r>
              <a:rPr lang="en-US" sz="1400" b="1" dirty="0">
                <a:solidFill>
                  <a:schemeClr val="tx1"/>
                </a:solidFill>
                <a:latin typeface="Times New Roman" panose="02020603050405020304" pitchFamily="18" charset="0"/>
                <a:cs typeface="Times New Roman" panose="02020603050405020304" pitchFamily="18" charset="0"/>
              </a:rPr>
              <a:t> KN 2011) </a:t>
            </a:r>
            <a:endParaRPr lang="en-US" sz="1400" dirty="0">
              <a:solidFill>
                <a:schemeClr val="tx1"/>
              </a:solidFill>
              <a:latin typeface="Times New Roman" panose="02020603050405020304" pitchFamily="18" charset="0"/>
              <a:cs typeface="Times New Roman" panose="02020603050405020304" pitchFamily="18" charset="0"/>
            </a:endParaRPr>
          </a:p>
          <a:p>
            <a:pPr fontAlgn="base"/>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Được</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đưa</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ra</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chứng</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cứ</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về</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tính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hợp</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pháp</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của</a:t>
            </a:r>
            <a:r>
              <a:rPr lang="en-US" sz="1400" dirty="0">
                <a:solidFill>
                  <a:schemeClr val="tx1"/>
                </a:solidFill>
                <a:latin typeface="Times New Roman" panose="02020603050405020304" pitchFamily="18" charset="0"/>
                <a:cs typeface="Times New Roman" panose="02020603050405020304" pitchFamily="18" charset="0"/>
              </a:rPr>
              <a:t> QĐ </a:t>
            </a:r>
            <a:r>
              <a:rPr lang="en-US" sz="1400" dirty="0" err="1">
                <a:solidFill>
                  <a:schemeClr val="tx1"/>
                </a:solidFill>
                <a:latin typeface="Times New Roman" panose="02020603050405020304" pitchFamily="18" charset="0"/>
                <a:cs typeface="Times New Roman" panose="02020603050405020304" pitchFamily="18" charset="0"/>
              </a:rPr>
              <a:t>hành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chính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Hvi</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hành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chính</a:t>
            </a:r>
            <a:r>
              <a:rPr lang="en-US" sz="1400" dirty="0">
                <a:solidFill>
                  <a:schemeClr val="tx1"/>
                </a:solidFill>
                <a:latin typeface="Times New Roman" panose="02020603050405020304" pitchFamily="18" charset="0"/>
                <a:cs typeface="Times New Roman" panose="02020603050405020304" pitchFamily="18" charset="0"/>
              </a:rPr>
              <a:t> </a:t>
            </a:r>
            <a:r>
              <a:rPr lang="en-US" sz="1400" dirty="0" err="1">
                <a:solidFill>
                  <a:schemeClr val="tx1"/>
                </a:solidFill>
                <a:latin typeface="Times New Roman" panose="02020603050405020304" pitchFamily="18" charset="0"/>
                <a:cs typeface="Times New Roman" panose="02020603050405020304" pitchFamily="18" charset="0"/>
              </a:rPr>
              <a:t>bị</a:t>
            </a:r>
            <a:r>
              <a:rPr lang="en-US" sz="1400" dirty="0">
                <a:solidFill>
                  <a:schemeClr val="tx1"/>
                </a:solidFill>
                <a:latin typeface="Times New Roman" panose="02020603050405020304" pitchFamily="18" charset="0"/>
                <a:cs typeface="Times New Roman" panose="02020603050405020304" pitchFamily="18" charset="0"/>
              </a:rPr>
              <a:t> KN</a:t>
            </a:r>
          </a:p>
          <a:p>
            <a:pPr fontAlgn="base"/>
            <a:r>
              <a:rPr lang="en-US" sz="1400" dirty="0">
                <a:solidFill>
                  <a:schemeClr val="tx1"/>
                </a:solidFill>
                <a:latin typeface="Times New Roman" panose="02020603050405020304" pitchFamily="18" charset="0"/>
                <a:cs typeface="Times New Roman" panose="02020603050405020304" pitchFamily="18" charset="0"/>
              </a:rPr>
              <a:t>- </a:t>
            </a:r>
            <a:r>
              <a:rPr lang="pt-BR" sz="1400" dirty="0">
                <a:solidFill>
                  <a:schemeClr val="tx1"/>
                </a:solidFill>
                <a:latin typeface="Times New Roman" panose="02020603050405020304" pitchFamily="18" charset="0"/>
                <a:cs typeface="Times New Roman" panose="02020603050405020304" pitchFamily="18" charset="0"/>
              </a:rPr>
              <a:t>Được biết, đọc, sao chụp, sao chép tài liệu, chứng cứ do người giải quyết khiếu nại thu thập để giải quyết khiếu nại...</a:t>
            </a:r>
            <a:endParaRPr lang="en-US" sz="14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393754" y="3675031"/>
            <a:ext cx="2505547" cy="3073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1200" b="1" u="sng" dirty="0">
                <a:solidFill>
                  <a:schemeClr val="tx1"/>
                </a:solidFill>
                <a:latin typeface="Times New Roman" panose="02020603050405020304" pitchFamily="18" charset="0"/>
                <a:cs typeface="Times New Roman" panose="02020603050405020304" pitchFamily="18" charset="0"/>
              </a:rPr>
              <a:t>ND1</a:t>
            </a:r>
            <a:r>
              <a:rPr lang="en-US" sz="1200"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Quyền</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của</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người</a:t>
            </a:r>
            <a:r>
              <a:rPr lang="en-US" sz="1200" b="1" dirty="0">
                <a:solidFill>
                  <a:schemeClr val="tx1"/>
                </a:solidFill>
                <a:latin typeface="Times New Roman" panose="02020603050405020304" pitchFamily="18" charset="0"/>
                <a:cs typeface="Times New Roman" panose="02020603050405020304" pitchFamily="18" charset="0"/>
              </a:rPr>
              <a:t> TC: (Đ9- </a:t>
            </a:r>
            <a:r>
              <a:rPr lang="en-US" sz="1200" b="1" dirty="0" err="1">
                <a:solidFill>
                  <a:schemeClr val="tx1"/>
                </a:solidFill>
                <a:latin typeface="Times New Roman" panose="02020603050405020304" pitchFamily="18" charset="0"/>
                <a:cs typeface="Times New Roman" panose="02020603050405020304" pitchFamily="18" charset="0"/>
              </a:rPr>
              <a:t>Luật</a:t>
            </a:r>
            <a:r>
              <a:rPr lang="en-US" sz="1200" b="1" dirty="0">
                <a:solidFill>
                  <a:schemeClr val="tx1"/>
                </a:solidFill>
                <a:latin typeface="Times New Roman" panose="02020603050405020304" pitchFamily="18" charset="0"/>
                <a:cs typeface="Times New Roman" panose="02020603050405020304" pitchFamily="18" charset="0"/>
              </a:rPr>
              <a:t> TỐ CÁO 2018</a:t>
            </a:r>
            <a:r>
              <a:rPr lang="en-US" sz="1200" b="1" dirty="0" smtClean="0">
                <a:solidFill>
                  <a:schemeClr val="tx1"/>
                </a:solidFill>
                <a:latin typeface="Times New Roman" panose="02020603050405020304" pitchFamily="18" charset="0"/>
                <a:cs typeface="Times New Roman" panose="02020603050405020304" pitchFamily="18" charset="0"/>
              </a:rPr>
              <a:t>)</a:t>
            </a:r>
            <a:endParaRPr lang="en-US" sz="1200" dirty="0">
              <a:solidFill>
                <a:schemeClr val="tx1"/>
              </a:solidFill>
              <a:latin typeface="Times New Roman" panose="02020603050405020304" pitchFamily="18" charset="0"/>
              <a:cs typeface="Times New Roman" panose="02020603050405020304" pitchFamily="18" charset="0"/>
            </a:endParaRPr>
          </a:p>
          <a:p>
            <a:r>
              <a:rPr lang="en-US" sz="1200" b="1" dirty="0">
                <a:solidFill>
                  <a:schemeClr val="tx1"/>
                </a:solidFill>
                <a:latin typeface="Times New Roman" panose="02020603050405020304" pitchFamily="18" charset="0"/>
                <a:cs typeface="Times New Roman" panose="02020603050405020304" pitchFamily="18" charset="0"/>
              </a:rPr>
              <a:t>1. </a:t>
            </a:r>
            <a:r>
              <a:rPr lang="en-US" sz="1200" b="1" dirty="0" err="1" smtClean="0">
                <a:solidFill>
                  <a:schemeClr val="tx1"/>
                </a:solidFill>
                <a:latin typeface="Times New Roman" panose="02020603050405020304" pitchFamily="18" charset="0"/>
                <a:cs typeface="Times New Roman" panose="02020603050405020304" pitchFamily="18" charset="0"/>
              </a:rPr>
              <a:t>Nquyền</a:t>
            </a:r>
            <a:r>
              <a:rPr lang="en-US" sz="1200" b="1" dirty="0" smtClean="0">
                <a:solidFill>
                  <a:schemeClr val="tx1"/>
                </a:solidFill>
                <a:latin typeface="Times New Roman" panose="02020603050405020304" pitchFamily="18" charset="0"/>
                <a:cs typeface="Times New Roman" panose="02020603050405020304" pitchFamily="18" charset="0"/>
              </a:rPr>
              <a:t> </a:t>
            </a:r>
            <a:r>
              <a:rPr lang="en-US" sz="1200" b="1" dirty="0" err="1" smtClean="0">
                <a:solidFill>
                  <a:schemeClr val="tx1"/>
                </a:solidFill>
                <a:latin typeface="Times New Roman" panose="02020603050405020304" pitchFamily="18" charset="0"/>
                <a:cs typeface="Times New Roman" panose="02020603050405020304" pitchFamily="18" charset="0"/>
              </a:rPr>
              <a:t>của</a:t>
            </a:r>
            <a:r>
              <a:rPr lang="en-US" sz="1200" b="1" dirty="0" smtClean="0">
                <a:solidFill>
                  <a:schemeClr val="tx1"/>
                </a:solidFill>
                <a:latin typeface="Times New Roman" panose="02020603050405020304" pitchFamily="18" charset="0"/>
                <a:cs typeface="Times New Roman" panose="02020603050405020304" pitchFamily="18" charset="0"/>
              </a:rPr>
              <a:t> </a:t>
            </a:r>
            <a:r>
              <a:rPr lang="en-US" sz="1200" b="1" dirty="0" err="1" smtClean="0">
                <a:solidFill>
                  <a:schemeClr val="tx1"/>
                </a:solidFill>
                <a:latin typeface="Times New Roman" panose="02020603050405020304" pitchFamily="18" charset="0"/>
                <a:cs typeface="Times New Roman" panose="02020603050405020304" pitchFamily="18" charset="0"/>
              </a:rPr>
              <a:t>nười</a:t>
            </a:r>
            <a:r>
              <a:rPr lang="en-US" sz="1200" b="1" dirty="0" smtClean="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tố</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smtClean="0">
                <a:solidFill>
                  <a:schemeClr val="tx1"/>
                </a:solidFill>
                <a:latin typeface="Times New Roman" panose="02020603050405020304" pitchFamily="18" charset="0"/>
                <a:cs typeface="Times New Roman" panose="02020603050405020304" pitchFamily="18" charset="0"/>
              </a:rPr>
              <a:t>cáo</a:t>
            </a:r>
            <a:r>
              <a:rPr lang="en-US" sz="1200" b="1" dirty="0" smtClean="0">
                <a:solidFill>
                  <a:schemeClr val="tx1"/>
                </a:solidFill>
                <a:latin typeface="Times New Roman" panose="02020603050405020304" pitchFamily="18" charset="0"/>
                <a:cs typeface="Times New Roman" panose="02020603050405020304" pitchFamily="18" charset="0"/>
              </a:rPr>
              <a:t>: </a:t>
            </a:r>
            <a:endParaRPr lang="en-US" sz="1200" b="1" dirty="0">
              <a:solidFill>
                <a:schemeClr val="tx1"/>
              </a:solidFill>
              <a:latin typeface="Times New Roman" panose="02020603050405020304" pitchFamily="18" charset="0"/>
              <a:cs typeface="Times New Roman" panose="02020603050405020304" pitchFamily="18" charset="0"/>
            </a:endParaRPr>
          </a:p>
          <a:p>
            <a:r>
              <a:rPr lang="en-US" sz="1200" dirty="0">
                <a:solidFill>
                  <a:schemeClr val="tx1"/>
                </a:solidFill>
                <a:latin typeface="Times New Roman" panose="02020603050405020304" pitchFamily="18" charset="0"/>
                <a:cs typeface="Times New Roman" panose="02020603050405020304" pitchFamily="18" charset="0"/>
              </a:rPr>
              <a:t>a) </a:t>
            </a:r>
            <a:r>
              <a:rPr lang="en-US" sz="1200" dirty="0" err="1">
                <a:solidFill>
                  <a:schemeClr val="tx1"/>
                </a:solidFill>
                <a:latin typeface="Times New Roman" panose="02020603050405020304" pitchFamily="18" charset="0"/>
                <a:cs typeface="Times New Roman" panose="02020603050405020304" pitchFamily="18" charset="0"/>
              </a:rPr>
              <a:t>Gửi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đơn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hoặc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trực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tiếp</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tố</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cáo</a:t>
            </a:r>
            <a:r>
              <a:rPr lang="en-US" sz="1200" dirty="0" smtClean="0">
                <a:solidFill>
                  <a:schemeClr val="tx1"/>
                </a:solidFill>
                <a:latin typeface="Times New Roman" panose="02020603050405020304" pitchFamily="18" charset="0"/>
                <a:cs typeface="Times New Roman" panose="02020603050405020304" pitchFamily="18" charset="0"/>
              </a:rPr>
              <a:t>;</a:t>
            </a:r>
            <a:endParaRPr lang="en-US" sz="1200" dirty="0">
              <a:solidFill>
                <a:schemeClr val="tx1"/>
              </a:solidFill>
              <a:latin typeface="Times New Roman" panose="02020603050405020304" pitchFamily="18" charset="0"/>
              <a:cs typeface="Times New Roman" panose="02020603050405020304" pitchFamily="18" charset="0"/>
            </a:endParaRPr>
          </a:p>
          <a:p>
            <a:r>
              <a:rPr lang="en-US" sz="1200" dirty="0">
                <a:solidFill>
                  <a:schemeClr val="tx1"/>
                </a:solidFill>
                <a:latin typeface="Times New Roman" panose="02020603050405020304" pitchFamily="18" charset="0"/>
                <a:cs typeface="Times New Roman" panose="02020603050405020304" pitchFamily="18" charset="0"/>
              </a:rPr>
              <a:t>b) </a:t>
            </a:r>
            <a:r>
              <a:rPr lang="en-US" sz="1200" dirty="0" err="1">
                <a:solidFill>
                  <a:schemeClr val="tx1"/>
                </a:solidFill>
                <a:latin typeface="Times New Roman" panose="02020603050405020304" pitchFamily="18" charset="0"/>
                <a:cs typeface="Times New Roman" panose="02020603050405020304" pitchFamily="18" charset="0"/>
              </a:rPr>
              <a:t>G</a:t>
            </a:r>
            <a:r>
              <a:rPr lang="en-US" sz="1200" dirty="0" err="1" smtClean="0">
                <a:solidFill>
                  <a:schemeClr val="tx1"/>
                </a:solidFill>
                <a:latin typeface="Times New Roman" panose="02020603050405020304" pitchFamily="18" charset="0"/>
                <a:cs typeface="Times New Roman" panose="02020603050405020304" pitchFamily="18" charset="0"/>
              </a:rPr>
              <a:t>iữ</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bí</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mật</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họ</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tên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địa</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chỉ</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bút</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tích</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Thông</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báo</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việc</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thụ</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lý</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giải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quyết</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tố</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cáo</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thông</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báo</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kết</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quả</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giải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quyết</a:t>
            </a:r>
            <a:r>
              <a:rPr lang="en-US" sz="1200" dirty="0" smtClean="0">
                <a:solidFill>
                  <a:schemeClr val="tx1"/>
                </a:solidFill>
                <a:latin typeface="Times New Roman" panose="02020603050405020304" pitchFamily="18" charset="0"/>
                <a:cs typeface="Times New Roman" panose="02020603050405020304" pitchFamily="18" charset="0"/>
              </a:rPr>
              <a:t>;</a:t>
            </a:r>
            <a:endParaRPr lang="en-US" sz="1200" dirty="0">
              <a:solidFill>
                <a:schemeClr val="tx1"/>
              </a:solidFill>
              <a:latin typeface="Times New Roman" panose="02020603050405020304" pitchFamily="18" charset="0"/>
              <a:cs typeface="Times New Roman" panose="02020603050405020304" pitchFamily="18" charset="0"/>
            </a:endParaRPr>
          </a:p>
          <a:p>
            <a:r>
              <a:rPr lang="en-US" sz="1200" dirty="0">
                <a:solidFill>
                  <a:schemeClr val="tx1"/>
                </a:solidFill>
                <a:latin typeface="Times New Roman" panose="02020603050405020304" pitchFamily="18" charset="0"/>
                <a:cs typeface="Times New Roman" panose="02020603050405020304" pitchFamily="18" charset="0"/>
              </a:rPr>
              <a:t>d) </a:t>
            </a:r>
            <a:r>
              <a:rPr lang="en-US" sz="1200" dirty="0" err="1">
                <a:solidFill>
                  <a:schemeClr val="tx1"/>
                </a:solidFill>
                <a:latin typeface="Times New Roman" panose="02020603050405020304" pitchFamily="18" charset="0"/>
                <a:cs typeface="Times New Roman" panose="02020603050405020304" pitchFamily="18" charset="0"/>
              </a:rPr>
              <a:t>Tố</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cáo</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tiếp</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khi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có</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căn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cứ</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cho</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rằng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việc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giải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quyết</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tố</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cáo</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của</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cơ</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quan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tổ</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chức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cá</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nhân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có</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thẩm</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quyền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không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đúng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pháp</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luật</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hoặc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quá</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thời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hạn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quy</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định</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mà</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tố</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cáo</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không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được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giải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quyết</a:t>
            </a:r>
            <a:r>
              <a:rPr lang="en-US" sz="1200" dirty="0">
                <a:solidFill>
                  <a:schemeClr val="tx1"/>
                </a:solidFill>
                <a:latin typeface="Times New Roman" panose="02020603050405020304" pitchFamily="18" charset="0"/>
                <a:cs typeface="Times New Roman" panose="02020603050405020304" pitchFamily="18" charset="0"/>
              </a:rPr>
              <a:t>;</a:t>
            </a:r>
          </a:p>
          <a:p>
            <a:r>
              <a:rPr lang="en-US" sz="1200" dirty="0">
                <a:solidFill>
                  <a:schemeClr val="tx1"/>
                </a:solidFill>
                <a:latin typeface="Times New Roman" panose="02020603050405020304" pitchFamily="18" charset="0"/>
                <a:cs typeface="Times New Roman" panose="02020603050405020304" pitchFamily="18" charset="0"/>
              </a:rPr>
              <a:t>đ) </a:t>
            </a:r>
            <a:r>
              <a:rPr lang="en-US" sz="1200" dirty="0" err="1">
                <a:solidFill>
                  <a:schemeClr val="tx1"/>
                </a:solidFill>
                <a:latin typeface="Times New Roman" panose="02020603050405020304" pitchFamily="18" charset="0"/>
                <a:cs typeface="Times New Roman" panose="02020603050405020304" pitchFamily="18" charset="0"/>
              </a:rPr>
              <a:t>Yêu</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cầu</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bảo</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vệ</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khi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bị</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đe</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dọa</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trả</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thù</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trù</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dập</a:t>
            </a:r>
            <a:r>
              <a:rPr lang="en-US" sz="1200" dirty="0">
                <a:solidFill>
                  <a:schemeClr val="tx1"/>
                </a:solidFill>
                <a:latin typeface="Times New Roman" panose="02020603050405020304" pitchFamily="18" charset="0"/>
                <a:cs typeface="Times New Roman" panose="02020603050405020304" pitchFamily="18" charset="0"/>
              </a:rPr>
              <a:t>;</a:t>
            </a:r>
          </a:p>
          <a:p>
            <a:r>
              <a:rPr lang="en-US" sz="1200" dirty="0">
                <a:solidFill>
                  <a:schemeClr val="tx1"/>
                </a:solidFill>
                <a:latin typeface="Times New Roman" panose="02020603050405020304" pitchFamily="18" charset="0"/>
                <a:cs typeface="Times New Roman" panose="02020603050405020304" pitchFamily="18" charset="0"/>
              </a:rPr>
              <a:t>e) </a:t>
            </a:r>
            <a:r>
              <a:rPr lang="en-US" sz="1200" dirty="0" err="1">
                <a:solidFill>
                  <a:schemeClr val="tx1"/>
                </a:solidFill>
                <a:latin typeface="Times New Roman" panose="02020603050405020304" pitchFamily="18" charset="0"/>
                <a:cs typeface="Times New Roman" panose="02020603050405020304" pitchFamily="18" charset="0"/>
              </a:rPr>
              <a:t>Được</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khen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thưởng</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9059681" y="3675031"/>
            <a:ext cx="2994005" cy="3073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1300" b="1" u="sng" dirty="0">
                <a:solidFill>
                  <a:schemeClr val="tx1"/>
                </a:solidFill>
                <a:latin typeface="Times New Roman" panose="02020603050405020304" pitchFamily="18" charset="0"/>
                <a:cs typeface="Times New Roman" panose="02020603050405020304" pitchFamily="18" charset="0"/>
              </a:rPr>
              <a:t>ND2</a:t>
            </a:r>
            <a:r>
              <a:rPr lang="en-US" sz="1300" dirty="0">
                <a:solidFill>
                  <a:schemeClr val="tx1"/>
                </a:solidFill>
                <a:latin typeface="Times New Roman" panose="02020603050405020304" pitchFamily="18" charset="0"/>
                <a:cs typeface="Times New Roman" panose="02020603050405020304" pitchFamily="18" charset="0"/>
              </a:rPr>
              <a:t>- </a:t>
            </a:r>
            <a:r>
              <a:rPr lang="en-US" sz="1300" b="1" dirty="0" err="1">
                <a:solidFill>
                  <a:schemeClr val="tx1"/>
                </a:solidFill>
                <a:latin typeface="Times New Roman" panose="02020603050405020304" pitchFamily="18" charset="0"/>
                <a:cs typeface="Times New Roman" panose="02020603050405020304" pitchFamily="18" charset="0"/>
              </a:rPr>
              <a:t>Quyền</a:t>
            </a:r>
            <a:r>
              <a:rPr lang="en-US" sz="1300" b="1" dirty="0">
                <a:solidFill>
                  <a:schemeClr val="tx1"/>
                </a:solidFill>
                <a:latin typeface="Times New Roman" panose="02020603050405020304" pitchFamily="18" charset="0"/>
                <a:cs typeface="Times New Roman" panose="02020603050405020304" pitchFamily="18" charset="0"/>
              </a:rPr>
              <a:t> </a:t>
            </a:r>
            <a:r>
              <a:rPr lang="en-US" sz="1300" b="1" dirty="0" err="1">
                <a:solidFill>
                  <a:schemeClr val="tx1"/>
                </a:solidFill>
                <a:latin typeface="Times New Roman" panose="02020603050405020304" pitchFamily="18" charset="0"/>
                <a:cs typeface="Times New Roman" panose="02020603050405020304" pitchFamily="18" charset="0"/>
              </a:rPr>
              <a:t>của</a:t>
            </a:r>
            <a:r>
              <a:rPr lang="en-US" sz="1300" b="1" dirty="0">
                <a:solidFill>
                  <a:schemeClr val="tx1"/>
                </a:solidFill>
                <a:latin typeface="Times New Roman" panose="02020603050405020304" pitchFamily="18" charset="0"/>
                <a:cs typeface="Times New Roman" panose="02020603050405020304" pitchFamily="18" charset="0"/>
              </a:rPr>
              <a:t> </a:t>
            </a:r>
            <a:r>
              <a:rPr lang="en-US" sz="1300" b="1" dirty="0" err="1">
                <a:solidFill>
                  <a:schemeClr val="tx1"/>
                </a:solidFill>
                <a:latin typeface="Times New Roman" panose="02020603050405020304" pitchFamily="18" charset="0"/>
                <a:cs typeface="Times New Roman" panose="02020603050405020304" pitchFamily="18" charset="0"/>
              </a:rPr>
              <a:t>người</a:t>
            </a:r>
            <a:r>
              <a:rPr lang="en-US" sz="1300" b="1" dirty="0">
                <a:solidFill>
                  <a:schemeClr val="tx1"/>
                </a:solidFill>
                <a:latin typeface="Times New Roman" panose="02020603050405020304" pitchFamily="18" charset="0"/>
                <a:cs typeface="Times New Roman" panose="02020603050405020304" pitchFamily="18" charset="0"/>
              </a:rPr>
              <a:t> </a:t>
            </a:r>
            <a:r>
              <a:rPr lang="en-US" sz="1300" b="1" dirty="0" err="1">
                <a:solidFill>
                  <a:schemeClr val="tx1"/>
                </a:solidFill>
                <a:latin typeface="Times New Roman" panose="02020603050405020304" pitchFamily="18" charset="0"/>
                <a:cs typeface="Times New Roman" panose="02020603050405020304" pitchFamily="18" charset="0"/>
              </a:rPr>
              <a:t>bị</a:t>
            </a:r>
            <a:r>
              <a:rPr lang="en-US" sz="1300" b="1" dirty="0">
                <a:solidFill>
                  <a:schemeClr val="tx1"/>
                </a:solidFill>
                <a:latin typeface="Times New Roman" panose="02020603050405020304" pitchFamily="18" charset="0"/>
                <a:cs typeface="Times New Roman" panose="02020603050405020304" pitchFamily="18" charset="0"/>
              </a:rPr>
              <a:t> TC: (Đ10- </a:t>
            </a:r>
            <a:r>
              <a:rPr lang="en-US" sz="1300" b="1" dirty="0" err="1">
                <a:solidFill>
                  <a:schemeClr val="tx1"/>
                </a:solidFill>
                <a:latin typeface="Times New Roman" panose="02020603050405020304" pitchFamily="18" charset="0"/>
                <a:cs typeface="Times New Roman" panose="02020603050405020304" pitchFamily="18" charset="0"/>
              </a:rPr>
              <a:t>Luật</a:t>
            </a:r>
            <a:r>
              <a:rPr lang="en-US" sz="1300" b="1" dirty="0">
                <a:solidFill>
                  <a:schemeClr val="tx1"/>
                </a:solidFill>
                <a:latin typeface="Times New Roman" panose="02020603050405020304" pitchFamily="18" charset="0"/>
                <a:cs typeface="Times New Roman" panose="02020603050405020304" pitchFamily="18" charset="0"/>
              </a:rPr>
              <a:t> TỐ CÁO 2018)</a:t>
            </a:r>
            <a:endParaRPr lang="en-US" sz="1300" dirty="0">
              <a:solidFill>
                <a:schemeClr val="tx1"/>
              </a:solidFill>
              <a:latin typeface="Times New Roman" panose="02020603050405020304" pitchFamily="18" charset="0"/>
              <a:cs typeface="Times New Roman" panose="02020603050405020304" pitchFamily="18" charset="0"/>
            </a:endParaRPr>
          </a:p>
          <a:p>
            <a:r>
              <a:rPr lang="en-US" sz="1300" dirty="0">
                <a:solidFill>
                  <a:schemeClr val="tx1"/>
                </a:solidFill>
                <a:latin typeface="Times New Roman" panose="02020603050405020304" pitchFamily="18" charset="0"/>
                <a:cs typeface="Times New Roman" panose="02020603050405020304" pitchFamily="18" charset="0"/>
              </a:rPr>
              <a:t>a) </a:t>
            </a:r>
            <a:r>
              <a:rPr lang="en-US" sz="1300" dirty="0" err="1">
                <a:solidFill>
                  <a:schemeClr val="tx1"/>
                </a:solidFill>
                <a:latin typeface="Times New Roman" panose="02020603050405020304" pitchFamily="18" charset="0"/>
                <a:cs typeface="Times New Roman" panose="02020603050405020304" pitchFamily="18" charset="0"/>
              </a:rPr>
              <a:t>Được</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thông</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báo</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về</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nội</a:t>
            </a:r>
            <a:r>
              <a:rPr lang="en-US" sz="1300" dirty="0">
                <a:solidFill>
                  <a:schemeClr val="tx1"/>
                </a:solidFill>
                <a:latin typeface="Times New Roman" panose="02020603050405020304" pitchFamily="18" charset="0"/>
                <a:cs typeface="Times New Roman" panose="02020603050405020304" pitchFamily="18" charset="0"/>
              </a:rPr>
              <a:t> dung </a:t>
            </a:r>
            <a:r>
              <a:rPr lang="en-US" sz="1300" dirty="0" err="1">
                <a:solidFill>
                  <a:schemeClr val="tx1"/>
                </a:solidFill>
                <a:latin typeface="Times New Roman" panose="02020603050405020304" pitchFamily="18" charset="0"/>
                <a:cs typeface="Times New Roman" panose="02020603050405020304" pitchFamily="18" charset="0"/>
              </a:rPr>
              <a:t>tố</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cáo</a:t>
            </a:r>
            <a:r>
              <a:rPr lang="en-US" sz="1300" dirty="0">
                <a:solidFill>
                  <a:schemeClr val="tx1"/>
                </a:solidFill>
                <a:latin typeface="Times New Roman" panose="02020603050405020304" pitchFamily="18" charset="0"/>
                <a:cs typeface="Times New Roman" panose="02020603050405020304" pitchFamily="18" charset="0"/>
              </a:rPr>
              <a:t>;</a:t>
            </a:r>
          </a:p>
          <a:p>
            <a:r>
              <a:rPr lang="en-US" sz="1300" dirty="0">
                <a:solidFill>
                  <a:schemeClr val="tx1"/>
                </a:solidFill>
                <a:latin typeface="Times New Roman" panose="02020603050405020304" pitchFamily="18" charset="0"/>
                <a:cs typeface="Times New Roman" panose="02020603050405020304" pitchFamily="18" charset="0"/>
              </a:rPr>
              <a:t>b) </a:t>
            </a:r>
            <a:r>
              <a:rPr lang="en-US" sz="1300" dirty="0" err="1">
                <a:solidFill>
                  <a:schemeClr val="tx1"/>
                </a:solidFill>
                <a:latin typeface="Times New Roman" panose="02020603050405020304" pitchFamily="18" charset="0"/>
                <a:cs typeface="Times New Roman" panose="02020603050405020304" pitchFamily="18" charset="0"/>
              </a:rPr>
              <a:t>Đưa</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ra</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chứng</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cứ</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để</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chứng</a:t>
            </a:r>
            <a:r>
              <a:rPr lang="en-US" sz="1300" dirty="0">
                <a:solidFill>
                  <a:schemeClr val="tx1"/>
                </a:solidFill>
                <a:latin typeface="Times New Roman" panose="02020603050405020304" pitchFamily="18" charset="0"/>
                <a:cs typeface="Times New Roman" panose="02020603050405020304" pitchFamily="18" charset="0"/>
              </a:rPr>
              <a:t> minh </a:t>
            </a:r>
            <a:r>
              <a:rPr lang="en-US" sz="1300" dirty="0" err="1">
                <a:solidFill>
                  <a:schemeClr val="tx1"/>
                </a:solidFill>
                <a:latin typeface="Times New Roman" panose="02020603050405020304" pitchFamily="18" charset="0"/>
                <a:cs typeface="Times New Roman" panose="02020603050405020304" pitchFamily="18" charset="0"/>
              </a:rPr>
              <a:t>nội</a:t>
            </a:r>
            <a:r>
              <a:rPr lang="en-US" sz="1300" dirty="0">
                <a:solidFill>
                  <a:schemeClr val="tx1"/>
                </a:solidFill>
                <a:latin typeface="Times New Roman" panose="02020603050405020304" pitchFamily="18" charset="0"/>
                <a:cs typeface="Times New Roman" panose="02020603050405020304" pitchFamily="18" charset="0"/>
              </a:rPr>
              <a:t> dung </a:t>
            </a:r>
            <a:r>
              <a:rPr lang="en-US" sz="1300" dirty="0" err="1">
                <a:solidFill>
                  <a:schemeClr val="tx1"/>
                </a:solidFill>
                <a:latin typeface="Times New Roman" panose="02020603050405020304" pitchFamily="18" charset="0"/>
                <a:cs typeface="Times New Roman" panose="02020603050405020304" pitchFamily="18" charset="0"/>
              </a:rPr>
              <a:t>tố</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cáo</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là</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không</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đúng</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sự</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thật</a:t>
            </a:r>
            <a:r>
              <a:rPr lang="en-US" sz="1300" dirty="0">
                <a:solidFill>
                  <a:schemeClr val="tx1"/>
                </a:solidFill>
                <a:latin typeface="Times New Roman" panose="02020603050405020304" pitchFamily="18" charset="0"/>
                <a:cs typeface="Times New Roman" panose="02020603050405020304" pitchFamily="18" charset="0"/>
              </a:rPr>
              <a:t>;</a:t>
            </a:r>
          </a:p>
          <a:p>
            <a:r>
              <a:rPr lang="en-US" sz="1300" dirty="0">
                <a:solidFill>
                  <a:schemeClr val="tx1"/>
                </a:solidFill>
                <a:latin typeface="Times New Roman" panose="02020603050405020304" pitchFamily="18" charset="0"/>
                <a:cs typeface="Times New Roman" panose="02020603050405020304" pitchFamily="18" charset="0"/>
              </a:rPr>
              <a:t>c) </a:t>
            </a:r>
            <a:r>
              <a:rPr lang="en-US" sz="1300" dirty="0" err="1">
                <a:solidFill>
                  <a:schemeClr val="tx1"/>
                </a:solidFill>
                <a:latin typeface="Times New Roman" panose="02020603050405020304" pitchFamily="18" charset="0"/>
                <a:cs typeface="Times New Roman" panose="02020603050405020304" pitchFamily="18" charset="0"/>
              </a:rPr>
              <a:t>Nhận</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thông</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báo</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kết</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luận</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nội</a:t>
            </a:r>
            <a:r>
              <a:rPr lang="en-US" sz="1300" dirty="0">
                <a:solidFill>
                  <a:schemeClr val="tx1"/>
                </a:solidFill>
                <a:latin typeface="Times New Roman" panose="02020603050405020304" pitchFamily="18" charset="0"/>
                <a:cs typeface="Times New Roman" panose="02020603050405020304" pitchFamily="18" charset="0"/>
              </a:rPr>
              <a:t> dung </a:t>
            </a:r>
            <a:r>
              <a:rPr lang="en-US" sz="1300" dirty="0" smtClean="0">
                <a:solidFill>
                  <a:schemeClr val="tx1"/>
                </a:solidFill>
                <a:latin typeface="Times New Roman" panose="02020603050405020304" pitchFamily="18" charset="0"/>
                <a:cs typeface="Times New Roman" panose="02020603050405020304" pitchFamily="18" charset="0"/>
              </a:rPr>
              <a:t>TC;</a:t>
            </a:r>
            <a:endParaRPr lang="en-US" sz="1300" dirty="0">
              <a:solidFill>
                <a:schemeClr val="tx1"/>
              </a:solidFill>
              <a:latin typeface="Times New Roman" panose="02020603050405020304" pitchFamily="18" charset="0"/>
              <a:cs typeface="Times New Roman" panose="02020603050405020304" pitchFamily="18" charset="0"/>
            </a:endParaRPr>
          </a:p>
          <a:p>
            <a:r>
              <a:rPr lang="en-US" sz="1300" dirty="0">
                <a:solidFill>
                  <a:schemeClr val="tx1"/>
                </a:solidFill>
                <a:latin typeface="Times New Roman" panose="02020603050405020304" pitchFamily="18" charset="0"/>
                <a:cs typeface="Times New Roman" panose="02020603050405020304" pitchFamily="18" charset="0"/>
              </a:rPr>
              <a:t>d) </a:t>
            </a:r>
            <a:r>
              <a:rPr lang="en-US" sz="1300" dirty="0" err="1">
                <a:solidFill>
                  <a:schemeClr val="tx1"/>
                </a:solidFill>
                <a:latin typeface="Times New Roman" panose="02020603050405020304" pitchFamily="18" charset="0"/>
                <a:cs typeface="Times New Roman" panose="02020603050405020304" pitchFamily="18" charset="0"/>
              </a:rPr>
              <a:t>Yêu</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cầu</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cơ</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quan</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tổ</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chức</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cá</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nhân</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có</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thẩm</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quyền</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xử</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lý</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người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cố</a:t>
            </a:r>
            <a:r>
              <a:rPr lang="en-US" sz="1300" dirty="0">
                <a:solidFill>
                  <a:schemeClr val="tx1"/>
                </a:solidFill>
                <a:latin typeface="Times New Roman" panose="02020603050405020304" pitchFamily="18" charset="0"/>
                <a:cs typeface="Times New Roman" panose="02020603050405020304" pitchFamily="18" charset="0"/>
              </a:rPr>
              <a:t> ý </a:t>
            </a:r>
            <a:r>
              <a:rPr lang="en-US" sz="1300" dirty="0" err="1">
                <a:solidFill>
                  <a:schemeClr val="tx1"/>
                </a:solidFill>
                <a:latin typeface="Times New Roman" panose="02020603050405020304" pitchFamily="18" charset="0"/>
                <a:cs typeface="Times New Roman" panose="02020603050405020304" pitchFamily="18" charset="0"/>
              </a:rPr>
              <a:t>tố</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cáo</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sai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sự</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thật</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người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cố</a:t>
            </a:r>
            <a:r>
              <a:rPr lang="en-US" sz="1300" dirty="0">
                <a:solidFill>
                  <a:schemeClr val="tx1"/>
                </a:solidFill>
                <a:latin typeface="Times New Roman" panose="02020603050405020304" pitchFamily="18" charset="0"/>
                <a:cs typeface="Times New Roman" panose="02020603050405020304" pitchFamily="18" charset="0"/>
              </a:rPr>
              <a:t> ý </a:t>
            </a:r>
            <a:r>
              <a:rPr lang="en-US" sz="1300" dirty="0" err="1">
                <a:solidFill>
                  <a:schemeClr val="tx1"/>
                </a:solidFill>
                <a:latin typeface="Times New Roman" panose="02020603050405020304" pitchFamily="18" charset="0"/>
                <a:cs typeface="Times New Roman" panose="02020603050405020304" pitchFamily="18" charset="0"/>
              </a:rPr>
              <a:t>giải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quyết</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tố</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cáo</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trái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smtClean="0">
                <a:solidFill>
                  <a:schemeClr val="tx1"/>
                </a:solidFill>
                <a:latin typeface="Times New Roman" panose="02020603050405020304" pitchFamily="18" charset="0"/>
                <a:cs typeface="Times New Roman" panose="02020603050405020304" pitchFamily="18" charset="0"/>
              </a:rPr>
              <a:t>PL;</a:t>
            </a:r>
            <a:endParaRPr lang="en-US" sz="1300" dirty="0">
              <a:solidFill>
                <a:schemeClr val="tx1"/>
              </a:solidFill>
              <a:latin typeface="Times New Roman" panose="02020603050405020304" pitchFamily="18" charset="0"/>
              <a:cs typeface="Times New Roman" panose="02020603050405020304" pitchFamily="18" charset="0"/>
            </a:endParaRPr>
          </a:p>
          <a:p>
            <a:r>
              <a:rPr lang="en-US" sz="1300" dirty="0">
                <a:solidFill>
                  <a:schemeClr val="tx1"/>
                </a:solidFill>
                <a:latin typeface="Times New Roman" panose="02020603050405020304" pitchFamily="18" charset="0"/>
                <a:cs typeface="Times New Roman" panose="02020603050405020304" pitchFamily="18" charset="0"/>
              </a:rPr>
              <a:t>đ) </a:t>
            </a:r>
            <a:r>
              <a:rPr lang="en-US" sz="1300" dirty="0" err="1">
                <a:solidFill>
                  <a:schemeClr val="tx1"/>
                </a:solidFill>
                <a:latin typeface="Times New Roman" panose="02020603050405020304" pitchFamily="18" charset="0"/>
                <a:cs typeface="Times New Roman" panose="02020603050405020304" pitchFamily="18" charset="0"/>
              </a:rPr>
              <a:t>Được</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khôi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phục</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quyền</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lợi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ích</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hợp</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pháp</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bị</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xâm</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phạm</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được</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xin</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lỗi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cải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chính</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công</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khai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được</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bồi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thường</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thiệt</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hại</a:t>
            </a:r>
            <a:r>
              <a:rPr lang="en-US" sz="1300" dirty="0">
                <a:solidFill>
                  <a:schemeClr val="tx1"/>
                </a:solidFill>
                <a:latin typeface="Times New Roman" panose="02020603050405020304" pitchFamily="18" charset="0"/>
                <a:cs typeface="Times New Roman" panose="02020603050405020304" pitchFamily="18" charset="0"/>
              </a:rPr>
              <a:t> do </a:t>
            </a:r>
            <a:r>
              <a:rPr lang="en-US" sz="1300" dirty="0" err="1">
                <a:solidFill>
                  <a:schemeClr val="tx1"/>
                </a:solidFill>
                <a:latin typeface="Times New Roman" panose="02020603050405020304" pitchFamily="18" charset="0"/>
                <a:cs typeface="Times New Roman" panose="02020603050405020304" pitchFamily="18" charset="0"/>
              </a:rPr>
              <a:t>việc</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tố</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cáo</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giải</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quyết</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tố</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cáo</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không</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đúng</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gây</a:t>
            </a:r>
            <a:r>
              <a:rPr lang="en-US" sz="1300" dirty="0">
                <a:solidFill>
                  <a:schemeClr val="tx1"/>
                </a:solidFill>
                <a:latin typeface="Times New Roman" panose="02020603050405020304" pitchFamily="18" charset="0"/>
                <a:cs typeface="Times New Roman" panose="02020603050405020304" pitchFamily="18" charset="0"/>
              </a:rPr>
              <a:t> </a:t>
            </a:r>
            <a:r>
              <a:rPr lang="en-US" sz="1300" dirty="0" err="1">
                <a:solidFill>
                  <a:schemeClr val="tx1"/>
                </a:solidFill>
                <a:latin typeface="Times New Roman" panose="02020603050405020304" pitchFamily="18" charset="0"/>
                <a:cs typeface="Times New Roman" panose="02020603050405020304" pitchFamily="18" charset="0"/>
              </a:rPr>
              <a:t>ra.</a:t>
            </a:r>
            <a:endParaRPr lang="en-US" sz="13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5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animBg="1"/>
      <p:bldP spid="12" grpId="0" animBg="1"/>
      <p:bldP spid="13"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208" y="94445"/>
            <a:ext cx="9991619" cy="729803"/>
          </a:xfrm>
        </p:spPr>
        <p:txBody>
          <a:bodyPr>
            <a:normAutofit fontScale="90000"/>
          </a:bodyPr>
          <a:lstStyle/>
          <a:p>
            <a:r>
              <a:rPr lang="en-US" dirty="0" err="1">
                <a:solidFill>
                  <a:srgbClr val="FF0000"/>
                </a:solidFill>
                <a:latin typeface="Times New Roman" panose="02020603050405020304" pitchFamily="18" charset="0"/>
                <a:cs typeface="Times New Roman" panose="02020603050405020304" pitchFamily="18" charset="0"/>
              </a:rPr>
              <a:t>Phân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biệt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giống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nhau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giữa</a:t>
            </a:r>
            <a:r>
              <a:rPr lang="en-US" dirty="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khiếu</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nại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tố</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cáo</a:t>
            </a:r>
            <a:r>
              <a:rPr lang="en-US" dirty="0" smtClean="0">
                <a:solidFill>
                  <a:srgbClr val="FF0000"/>
                </a:solidFill>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
            </a:r>
            <a:br>
              <a:rPr lang="en-US" dirty="0">
                <a:solidFill>
                  <a:srgbClr val="FF0000"/>
                </a:solidFill>
                <a:latin typeface="Times New Roman" panose="02020603050405020304" pitchFamily="18"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nvPr>
        </p:nvGraphicFramePr>
        <p:xfrm>
          <a:off x="425002" y="991676"/>
          <a:ext cx="11449319" cy="5090958"/>
        </p:xfrm>
        <a:graphic>
          <a:graphicData uri="http://schemas.openxmlformats.org/drawingml/2006/table">
            <a:tbl>
              <a:tblPr firstRow="1" firstCol="1" bandRow="1">
                <a:tableStyleId>{5C22544A-7EE6-4342-B048-85BDC9FD1C3A}</a:tableStyleId>
              </a:tblPr>
              <a:tblGrid>
                <a:gridCol w="914401"/>
                <a:gridCol w="1712890"/>
                <a:gridCol w="1969126"/>
                <a:gridCol w="1958930"/>
                <a:gridCol w="1467521"/>
                <a:gridCol w="3426451"/>
              </a:tblGrid>
              <a:tr h="334388">
                <a:tc gridSpan="3">
                  <a:txBody>
                    <a:bodyPr/>
                    <a:lstStyle/>
                    <a:p>
                      <a:pPr>
                        <a:lnSpc>
                          <a:spcPct val="107000"/>
                        </a:lnSpc>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gridSpan="2">
                  <a:txBody>
                    <a:bodyPr/>
                    <a:lstStyle/>
                    <a:p>
                      <a:pPr algn="ctr">
                        <a:lnSpc>
                          <a:spcPct val="107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Khiếu</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nại</a:t>
                      </a:r>
                      <a:r>
                        <a:rPr lang="en-US"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Tố cáo:</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08762">
                <a:tc rowSpan="5">
                  <a:txBody>
                    <a:bodyPr/>
                    <a:lstStyle/>
                    <a:p>
                      <a:pPr>
                        <a:lnSpc>
                          <a:spcPct val="107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Giống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nhau</a:t>
                      </a:r>
                      <a:r>
                        <a:rPr lang="en-US"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5">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1. </a:t>
                      </a:r>
                      <a:r>
                        <a:rPr lang="en-US" sz="2000" dirty="0" err="1">
                          <a:solidFill>
                            <a:schemeClr val="tx1"/>
                          </a:solidFill>
                          <a:effectLst/>
                          <a:latin typeface="Times New Roman" panose="02020603050405020304" pitchFamily="18" charset="0"/>
                          <a:cs typeface="Times New Roman" panose="02020603050405020304" pitchFamily="18" charset="0"/>
                        </a:rPr>
                        <a:t>Là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quyền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dân</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chủ</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cơ</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bản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của</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công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dân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thuộc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lĩnh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chính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trị</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8762">
                <a:tc vMerge="1">
                  <a:txBody>
                    <a:bodyPr/>
                    <a:lstStyle/>
                    <a:p>
                      <a:endParaRPr lang="en-US"/>
                    </a:p>
                  </a:txBody>
                  <a:tcPr/>
                </a:tc>
                <a:tc gridSpan="5">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2. </a:t>
                      </a:r>
                      <a:r>
                        <a:rPr lang="en-US" sz="2000" dirty="0" err="1">
                          <a:solidFill>
                            <a:schemeClr val="tx1"/>
                          </a:solidFill>
                          <a:effectLst/>
                          <a:latin typeface="Times New Roman" panose="02020603050405020304" pitchFamily="18" charset="0"/>
                          <a:cs typeface="Times New Roman" panose="02020603050405020304" pitchFamily="18" charset="0"/>
                        </a:rPr>
                        <a:t>Được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nước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quy</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định</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trong</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Hiến</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pháp</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và</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các</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Luật</a:t>
                      </a:r>
                      <a:r>
                        <a:rPr lang="en-US"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8762">
                <a:tc vMerge="1">
                  <a:txBody>
                    <a:bodyPr/>
                    <a:lstStyle/>
                    <a:p>
                      <a:endParaRPr lang="en-US"/>
                    </a:p>
                  </a:txBody>
                  <a:tcPr/>
                </a:tc>
                <a:tc gridSpan="5">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3. </a:t>
                      </a:r>
                      <a:r>
                        <a:rPr lang="en-US" sz="2000" dirty="0" err="1">
                          <a:solidFill>
                            <a:schemeClr val="tx1"/>
                          </a:solidFill>
                          <a:effectLst/>
                          <a:latin typeface="Times New Roman" panose="02020603050405020304" pitchFamily="18" charset="0"/>
                          <a:cs typeface="Times New Roman" panose="02020603050405020304" pitchFamily="18" charset="0"/>
                        </a:rPr>
                        <a:t>Là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công</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cụ</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bảo</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vệ</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quyền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lợi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ích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hợp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pháp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của</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công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dân</a:t>
                      </a:r>
                      <a:r>
                        <a:rPr lang="en-US"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8762">
                <a:tc vMerge="1">
                  <a:txBody>
                    <a:bodyPr/>
                    <a:lstStyle/>
                    <a:p>
                      <a:endParaRPr lang="en-US"/>
                    </a:p>
                  </a:txBody>
                  <a:tcPr/>
                </a:tc>
                <a:tc gridSpan="5">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4. </a:t>
                      </a:r>
                      <a:r>
                        <a:rPr lang="en-US" sz="2000" dirty="0" err="1">
                          <a:solidFill>
                            <a:schemeClr val="tx1"/>
                          </a:solidFill>
                          <a:effectLst/>
                          <a:latin typeface="Times New Roman" panose="02020603050405020304" pitchFamily="18" charset="0"/>
                          <a:cs typeface="Times New Roman" panose="02020603050405020304" pitchFamily="18" charset="0"/>
                        </a:rPr>
                        <a:t>Là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phương</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tiện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để</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công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dân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tham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gia</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quản</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lí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nước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xã</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hội</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5337">
                <a:tc vMerge="1">
                  <a:txBody>
                    <a:bodyPr/>
                    <a:lstStyle/>
                    <a:p>
                      <a:endParaRPr lang="en-US"/>
                    </a:p>
                  </a:txBody>
                  <a:tcPr/>
                </a:tc>
                <a:tc gridSpan="5">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5. </a:t>
                      </a:r>
                      <a:r>
                        <a:rPr lang="en-US" sz="2000" u="sng" dirty="0" err="1">
                          <a:solidFill>
                            <a:schemeClr val="tx1"/>
                          </a:solidFill>
                          <a:effectLst/>
                          <a:latin typeface="Times New Roman" panose="02020603050405020304" pitchFamily="18" charset="0"/>
                          <a:cs typeface="Times New Roman" panose="02020603050405020304" pitchFamily="18" charset="0"/>
                        </a:rPr>
                        <a:t>Cách</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thực</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hiện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giống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nhau</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33765">
                <a:tc rowSpan="4">
                  <a:txBody>
                    <a:bodyPr/>
                    <a:lstStyle/>
                    <a:p>
                      <a:pPr>
                        <a:lnSpc>
                          <a:spcPct val="107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Khác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nhau</a:t>
                      </a:r>
                      <a:r>
                        <a:rPr lang="en-US"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1. </a:t>
                      </a:r>
                      <a:r>
                        <a:rPr lang="en-US" sz="2000" dirty="0" err="1">
                          <a:effectLst/>
                          <a:latin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Công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dân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có</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quyền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lợi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ích</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trực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tiếp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bị</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xâm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hại</a:t>
                      </a: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Mọi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công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dân</a:t>
                      </a:r>
                      <a:r>
                        <a:rPr lang="en-US"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056814">
                <a:tc vMerge="1">
                  <a:txBody>
                    <a:bodyPr/>
                    <a:lstStyle/>
                    <a:p>
                      <a:endParaRPr lang="en-US"/>
                    </a:p>
                  </a:txBody>
                  <a:tcPr/>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2. </a:t>
                      </a:r>
                      <a:r>
                        <a:rPr lang="en-US" sz="2000" dirty="0" err="1">
                          <a:effectLst/>
                          <a:latin typeface="Times New Roman" panose="02020603050405020304" pitchFamily="18" charset="0"/>
                          <a:cs typeface="Times New Roman" panose="02020603050405020304" pitchFamily="18" charset="0"/>
                        </a:rPr>
                        <a:t>Đối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Quyết</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định</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hành</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chính</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hành</a:t>
                      </a:r>
                      <a:r>
                        <a:rPr lang="en-US" sz="2000" u="sng" dirty="0">
                          <a:solidFill>
                            <a:schemeClr val="tx1"/>
                          </a:solidFill>
                          <a:effectLst/>
                          <a:latin typeface="Times New Roman" panose="02020603050405020304" pitchFamily="18" charset="0"/>
                          <a:cs typeface="Times New Roman" panose="02020603050405020304" pitchFamily="18" charset="0"/>
                        </a:rPr>
                        <a:t> vi </a:t>
                      </a:r>
                      <a:r>
                        <a:rPr lang="en-US" sz="2000" u="sng" dirty="0" err="1">
                          <a:solidFill>
                            <a:schemeClr val="tx1"/>
                          </a:solidFill>
                          <a:effectLst/>
                          <a:latin typeface="Times New Roman" panose="02020603050405020304" pitchFamily="18" charset="0"/>
                          <a:cs typeface="Times New Roman" panose="02020603050405020304" pitchFamily="18" charset="0"/>
                        </a:rPr>
                        <a:t>hành</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chính</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trái</a:t>
                      </a:r>
                      <a:r>
                        <a:rPr lang="en-US" sz="2000" u="sng" dirty="0">
                          <a:solidFill>
                            <a:schemeClr val="tx1"/>
                          </a:solidFill>
                          <a:effectLst/>
                          <a:latin typeface="Times New Roman" panose="02020603050405020304" pitchFamily="18" charset="0"/>
                          <a:cs typeface="Times New Roman" panose="02020603050405020304" pitchFamily="18" charset="0"/>
                        </a:rPr>
                        <a:t> PL</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xâm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hại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quyền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lợi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ích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hợp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pháp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của</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sng" dirty="0">
                          <a:solidFill>
                            <a:schemeClr val="tx1"/>
                          </a:solidFill>
                          <a:effectLst/>
                          <a:latin typeface="Times New Roman" panose="02020603050405020304" pitchFamily="18" charset="0"/>
                          <a:cs typeface="Times New Roman" panose="02020603050405020304" pitchFamily="18" charset="0"/>
                        </a:rPr>
                        <a:t>MÌNH</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Tất</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cả</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các</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hành</a:t>
                      </a:r>
                      <a:r>
                        <a:rPr lang="en-US" sz="2000" u="sng" dirty="0">
                          <a:solidFill>
                            <a:schemeClr val="tx1"/>
                          </a:solidFill>
                          <a:effectLst/>
                          <a:latin typeface="Times New Roman" panose="02020603050405020304" pitchFamily="18" charset="0"/>
                          <a:cs typeface="Times New Roman" panose="02020603050405020304" pitchFamily="18" charset="0"/>
                        </a:rPr>
                        <a:t> vi VPPL</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gây</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thiệt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hại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hoặc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đe</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dọa</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gây</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thiệt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lại</a:t>
                      </a:r>
                      <a:r>
                        <a:rPr lang="en-US" sz="2000" dirty="0">
                          <a:solidFill>
                            <a:schemeClr val="tx1"/>
                          </a:solidFill>
                          <a:effectLst/>
                          <a:latin typeface="Times New Roman" panose="02020603050405020304" pitchFamily="18" charset="0"/>
                          <a:cs typeface="Times New Roman" panose="02020603050405020304" pitchFamily="18" charset="0"/>
                        </a:rPr>
                        <a:t> Q, L </a:t>
                      </a:r>
                      <a:r>
                        <a:rPr lang="en-US" sz="2000" dirty="0" err="1">
                          <a:solidFill>
                            <a:schemeClr val="tx1"/>
                          </a:solidFill>
                          <a:effectLst/>
                          <a:latin typeface="Times New Roman" panose="02020603050405020304" pitchFamily="18" charset="0"/>
                          <a:cs typeface="Times New Roman" panose="02020603050405020304" pitchFamily="18" charset="0"/>
                        </a:rPr>
                        <a:t>hợp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pháp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của</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bất</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cứ</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cá</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nhân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cq,tc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nước</a:t>
                      </a:r>
                      <a:r>
                        <a:rPr lang="en-US"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721217">
                <a:tc vMerge="1">
                  <a:txBody>
                    <a:bodyPr/>
                    <a:lstStyle/>
                    <a:p>
                      <a:endParaRPr lang="en-US"/>
                    </a:p>
                  </a:txBody>
                  <a:tcPr/>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3.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sở</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Q và L hợp pháp của </a:t>
                      </a:r>
                      <a:r>
                        <a:rPr lang="en-US" sz="2000" u="sng">
                          <a:solidFill>
                            <a:schemeClr val="tx1"/>
                          </a:solidFill>
                          <a:effectLst/>
                          <a:latin typeface="Times New Roman" panose="02020603050405020304" pitchFamily="18" charset="0"/>
                          <a:cs typeface="Times New Roman" panose="02020603050405020304" pitchFamily="18" charset="0"/>
                        </a:rPr>
                        <a:t>bản thân</a:t>
                      </a:r>
                      <a:r>
                        <a:rPr lang="en-US" sz="2000">
                          <a:solidFill>
                            <a:schemeClr val="tx1"/>
                          </a:solidFill>
                          <a:effectLst/>
                          <a:latin typeface="Times New Roman" panose="02020603050405020304" pitchFamily="18" charset="0"/>
                          <a:cs typeface="Times New Roman" panose="02020603050405020304" pitchFamily="18" charset="0"/>
                        </a:rPr>
                        <a:t> bị xâm hại</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Q </a:t>
                      </a:r>
                      <a:r>
                        <a:rPr lang="en-US" sz="2000" dirty="0" err="1">
                          <a:solidFill>
                            <a:schemeClr val="tx1"/>
                          </a:solidFill>
                          <a:effectLst/>
                          <a:latin typeface="Times New Roman" panose="02020603050405020304" pitchFamily="18" charset="0"/>
                          <a:cs typeface="Times New Roman" panose="02020603050405020304" pitchFamily="18" charset="0"/>
                        </a:rPr>
                        <a:t>và</a:t>
                      </a:r>
                      <a:r>
                        <a:rPr lang="en-US" sz="2000" dirty="0">
                          <a:solidFill>
                            <a:schemeClr val="tx1"/>
                          </a:solidFill>
                          <a:effectLst/>
                          <a:latin typeface="Times New Roman" panose="02020603050405020304" pitchFamily="18" charset="0"/>
                          <a:cs typeface="Times New Roman" panose="02020603050405020304" pitchFamily="18" charset="0"/>
                        </a:rPr>
                        <a:t> L </a:t>
                      </a:r>
                      <a:r>
                        <a:rPr lang="en-US" sz="2000" dirty="0" err="1">
                          <a:solidFill>
                            <a:schemeClr val="tx1"/>
                          </a:solidFill>
                          <a:effectLst/>
                          <a:latin typeface="Times New Roman" panose="02020603050405020304" pitchFamily="18" charset="0"/>
                          <a:cs typeface="Times New Roman" panose="02020603050405020304" pitchFamily="18" charset="0"/>
                        </a:rPr>
                        <a:t>hợp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pháp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của</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bất</a:t>
                      </a:r>
                      <a:r>
                        <a:rPr lang="en-US" sz="2000" u="sng" dirty="0">
                          <a:solidFill>
                            <a:schemeClr val="tx1"/>
                          </a:solidFill>
                          <a:effectLst/>
                          <a:latin typeface="Times New Roman" panose="02020603050405020304" pitchFamily="18" charset="0"/>
                          <a:cs typeface="Times New Roman" panose="02020603050405020304" pitchFamily="18" charset="0"/>
                        </a:rPr>
                        <a:t> </a:t>
                      </a:r>
                      <a:r>
                        <a:rPr lang="en-US" sz="2000" u="sng" dirty="0" err="1">
                          <a:solidFill>
                            <a:schemeClr val="tx1"/>
                          </a:solidFill>
                          <a:effectLst/>
                          <a:latin typeface="Times New Roman" panose="02020603050405020304" pitchFamily="18" charset="0"/>
                          <a:cs typeface="Times New Roman" panose="02020603050405020304" pitchFamily="18" charset="0"/>
                        </a:rPr>
                        <a:t>cứ</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cá</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nhân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cq,tc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nhà</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nước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bị</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xâm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hại</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686386">
                <a:tc vMerge="1">
                  <a:txBody>
                    <a:bodyPr/>
                    <a:lstStyle/>
                    <a:p>
                      <a:endParaRPr lang="en-US"/>
                    </a:p>
                  </a:txBody>
                  <a:tcPr/>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4. </a:t>
                      </a:r>
                      <a:r>
                        <a:rPr lang="en-US" sz="2000" dirty="0" err="1">
                          <a:effectLst/>
                          <a:latin typeface="Times New Roman" panose="02020603050405020304" pitchFamily="18" charset="0"/>
                          <a:cs typeface="Times New Roman" panose="02020603050405020304" pitchFamily="18" charset="0"/>
                        </a:rPr>
                        <a:t>Mục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đích</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Khôi phục Q, L hợp pháp của </a:t>
                      </a:r>
                      <a:r>
                        <a:rPr lang="en-US" sz="2000" u="sng">
                          <a:solidFill>
                            <a:schemeClr val="tx1"/>
                          </a:solidFill>
                          <a:effectLst/>
                          <a:latin typeface="Times New Roman" panose="02020603050405020304" pitchFamily="18" charset="0"/>
                          <a:cs typeface="Times New Roman" panose="02020603050405020304" pitchFamily="18" charset="0"/>
                        </a:rPr>
                        <a:t>bản thân</a:t>
                      </a:r>
                      <a:r>
                        <a:rPr lang="en-US" sz="2000">
                          <a:solidFill>
                            <a:schemeClr val="tx1"/>
                          </a:solidFill>
                          <a:effectLst/>
                          <a:latin typeface="Times New Roman" panose="02020603050405020304" pitchFamily="18" charset="0"/>
                          <a:cs typeface="Times New Roman" panose="02020603050405020304" pitchFamily="18" charset="0"/>
                        </a:rPr>
                        <a:t> bị xâm hại</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Phát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giác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hạn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chế</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ngăn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chặn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mọi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hành</a:t>
                      </a:r>
                      <a:r>
                        <a:rPr lang="en-US" sz="2000" dirty="0">
                          <a:solidFill>
                            <a:schemeClr val="tx1"/>
                          </a:solidFill>
                          <a:effectLst/>
                          <a:latin typeface="Times New Roman" panose="02020603050405020304" pitchFamily="18" charset="0"/>
                          <a:cs typeface="Times New Roman" panose="02020603050405020304" pitchFamily="18" charset="0"/>
                        </a:rPr>
                        <a:t> vi VPPL…</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16998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79" y="914400"/>
            <a:ext cx="10875015" cy="1068946"/>
          </a:xfrm>
        </p:spPr>
        <p:txBody>
          <a:bodyPr>
            <a:no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Lấy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dụ</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hợp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chúng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ta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quyền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sống</a:t>
            </a:r>
            <a:r>
              <a:rPr lang="en-US" sz="2800" b="1" dirty="0" smtClean="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32635" y="2223710"/>
            <a:ext cx="5002250" cy="4172754"/>
          </a:xfrm>
        </p:spPr>
        <p:txBody>
          <a:bodyPr>
            <a:normAutofit/>
          </a:bodyPr>
          <a:lstStyle/>
          <a:p>
            <a:pPr marL="0" indent="0" algn="ctr">
              <a:buNone/>
            </a:pPr>
            <a:r>
              <a:rPr lang="en-US" sz="2400" b="1" dirty="0" smtClean="0">
                <a:latin typeface="Times New Roman" panose="02020603050405020304" pitchFamily="18" charset="0"/>
                <a:cs typeface="Times New Roman" panose="02020603050405020304" pitchFamily="18" charset="0"/>
              </a:rPr>
              <a:t>ĐỘI KHIẾU NẠI:</a:t>
            </a:r>
          </a:p>
          <a:p>
            <a:r>
              <a:rPr lang="en-US" sz="2400" dirty="0" err="1" smtClean="0">
                <a:latin typeface="Times New Roman" panose="02020603050405020304" pitchFamily="18" charset="0"/>
                <a:cs typeface="Times New Roman" panose="02020603050405020304" pitchFamily="18" charset="0"/>
              </a:rPr>
              <a:t>Phúc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p>
            <a:r>
              <a:rPr lang="en-US" sz="2400" u="sng" dirty="0" err="1" smtClean="0">
                <a:latin typeface="Times New Roman" panose="02020603050405020304" pitchFamily="18" charset="0"/>
                <a:cs typeface="Times New Roman" panose="02020603050405020304" pitchFamily="18" charset="0"/>
              </a:rPr>
              <a:t>Đề</a:t>
            </a:r>
            <a:r>
              <a:rPr lang="en-US" sz="2400" u="sng" dirty="0" smtClean="0">
                <a:latin typeface="Times New Roman" panose="02020603050405020304" pitchFamily="18" charset="0"/>
                <a:cs typeface="Times New Roman" panose="02020603050405020304" pitchFamily="18" charset="0"/>
              </a:rPr>
              <a:t> </a:t>
            </a:r>
            <a:r>
              <a:rPr lang="en-US" sz="2400" u="sng" dirty="0" err="1" smtClean="0">
                <a:latin typeface="Times New Roman" panose="02020603050405020304" pitchFamily="18" charset="0"/>
                <a:cs typeface="Times New Roman" panose="02020603050405020304" pitchFamily="18" charset="0"/>
              </a:rPr>
              <a:t>nghị</a:t>
            </a:r>
            <a:r>
              <a:rPr lang="en-US" sz="2400" u="sng" dirty="0" smtClean="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N</a:t>
            </a:r>
            <a:r>
              <a:rPr lang="en-US" sz="2400" u="sng" dirty="0" err="1" smtClean="0">
                <a:latin typeface="Times New Roman" panose="02020603050405020304" pitchFamily="18" charset="0"/>
                <a:cs typeface="Times New Roman" panose="02020603050405020304" pitchFamily="18" charset="0"/>
              </a:rPr>
              <a:t>hà</a:t>
            </a:r>
            <a:r>
              <a:rPr lang="en-US" sz="2400" u="sng" dirty="0" smtClean="0">
                <a:latin typeface="Times New Roman" panose="02020603050405020304" pitchFamily="18" charset="0"/>
                <a:cs typeface="Times New Roman" panose="02020603050405020304" pitchFamily="18" charset="0"/>
              </a:rPr>
              <a:t> </a:t>
            </a:r>
            <a:r>
              <a:rPr lang="en-US" sz="2400" u="sng"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kỷ</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6034946" y="2223710"/>
            <a:ext cx="5787860" cy="388077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600" b="1" dirty="0" smtClean="0">
                <a:latin typeface="Times New Roman" panose="02020603050405020304" pitchFamily="18" charset="0"/>
                <a:cs typeface="Times New Roman" panose="02020603050405020304" pitchFamily="18" charset="0"/>
              </a:rPr>
              <a:t>ĐỘI TỐ CÁO:</a:t>
            </a:r>
          </a:p>
          <a:p>
            <a:r>
              <a:rPr lang="en-US" sz="2600" dirty="0" smtClean="0">
                <a:latin typeface="Times New Roman" panose="02020603050405020304" pitchFamily="18" charset="0"/>
                <a:cs typeface="Times New Roman" panose="02020603050405020304" pitchFamily="18" charset="0"/>
              </a:rPr>
              <a:t>Quay clip, </a:t>
            </a:r>
            <a:r>
              <a:rPr lang="en-US" sz="2600" dirty="0" err="1" smtClean="0">
                <a:latin typeface="Times New Roman" panose="02020603050405020304" pitchFamily="18" charset="0"/>
                <a:cs typeface="Times New Roman" panose="02020603050405020304" pitchFamily="18" charset="0"/>
              </a:rPr>
              <a:t>chụp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hình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ảnh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xả</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rác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bừa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bải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gây</a:t>
            </a:r>
            <a:r>
              <a:rPr lang="en-US" sz="2600" dirty="0" smtClean="0">
                <a:latin typeface="Times New Roman" panose="02020603050405020304" pitchFamily="18" charset="0"/>
                <a:cs typeface="Times New Roman" panose="02020603050405020304" pitchFamily="18" charset="0"/>
              </a:rPr>
              <a:t> ô </a:t>
            </a:r>
            <a:r>
              <a:rPr lang="en-US" sz="2600" dirty="0" err="1" smtClean="0">
                <a:latin typeface="Times New Roman" panose="02020603050405020304" pitchFamily="18" charset="0"/>
                <a:cs typeface="Times New Roman" panose="02020603050405020304" pitchFamily="18" charset="0"/>
              </a:rPr>
              <a:t>nhiễm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môi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của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một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số</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sinh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cơ</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sở</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sản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xuất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kinh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doanh</a:t>
            </a:r>
            <a:r>
              <a:rPr lang="en-US" sz="2600" dirty="0" smtClean="0">
                <a:latin typeface="Times New Roman" panose="02020603050405020304" pitchFamily="18" charset="0"/>
                <a:cs typeface="Times New Roman" panose="02020603050405020304" pitchFamily="18" charset="0"/>
              </a:rPr>
              <a:t> ở </a:t>
            </a:r>
            <a:r>
              <a:rPr lang="en-US" sz="2600" dirty="0" err="1" smtClean="0">
                <a:latin typeface="Times New Roman" panose="02020603050405020304" pitchFamily="18" charset="0"/>
                <a:cs typeface="Times New Roman" panose="02020603050405020304" pitchFamily="18" charset="0"/>
              </a:rPr>
              <a:t>địa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phương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tố</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với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cơ</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quan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chức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năng</a:t>
            </a:r>
            <a:r>
              <a:rPr lang="en-US" sz="2600" dirty="0" smtClean="0">
                <a:latin typeface="Times New Roman" panose="02020603050405020304" pitchFamily="18" charset="0"/>
                <a:cs typeface="Times New Roman" panose="02020603050405020304" pitchFamily="18" charset="0"/>
              </a:rPr>
              <a:t>; </a:t>
            </a:r>
          </a:p>
          <a:p>
            <a:r>
              <a:rPr lang="en-US" sz="2600" dirty="0" err="1" smtClean="0">
                <a:latin typeface="Times New Roman" panose="02020603050405020304" pitchFamily="18" charset="0"/>
                <a:cs typeface="Times New Roman" panose="02020603050405020304" pitchFamily="18" charset="0"/>
              </a:rPr>
              <a:t>Tố</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hành</a:t>
            </a:r>
            <a:r>
              <a:rPr lang="en-US" sz="2600" dirty="0" smtClean="0">
                <a:latin typeface="Times New Roman" panose="02020603050405020304" pitchFamily="18" charset="0"/>
                <a:cs typeface="Times New Roman" panose="02020603050405020304" pitchFamily="18" charset="0"/>
              </a:rPr>
              <a:t> vi </a:t>
            </a:r>
            <a:r>
              <a:rPr lang="en-US" sz="2600" dirty="0" err="1" smtClean="0">
                <a:latin typeface="Times New Roman" panose="02020603050405020304" pitchFamily="18" charset="0"/>
                <a:cs typeface="Times New Roman" panose="02020603050405020304" pitchFamily="18" charset="0"/>
              </a:rPr>
              <a:t>sản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xuất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buôn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hàng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giả</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hàng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buôn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phép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chất</a:t>
            </a:r>
            <a:r>
              <a:rPr lang="en-US" sz="2600" dirty="0" smtClean="0">
                <a:latin typeface="Times New Roman" panose="02020603050405020304" pitchFamily="18" charset="0"/>
                <a:cs typeface="Times New Roman" panose="02020603050405020304" pitchFamily="18" charset="0"/>
              </a:rPr>
              <a:t> ma </a:t>
            </a:r>
            <a:r>
              <a:rPr lang="en-US" sz="2600" dirty="0" err="1" smtClean="0">
                <a:latin typeface="Times New Roman" panose="02020603050405020304" pitchFamily="18" charset="0"/>
                <a:cs typeface="Times New Roman" panose="02020603050405020304" pitchFamily="18" charset="0"/>
              </a:rPr>
              <a:t>túy</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pháo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nổ</a:t>
            </a:r>
            <a:r>
              <a:rPr lang="en-US" sz="2600" dirty="0" smtClean="0">
                <a:latin typeface="Times New Roman" panose="02020603050405020304" pitchFamily="18" charset="0"/>
                <a:cs typeface="Times New Roman" panose="02020603050405020304" pitchFamily="18" charset="0"/>
              </a:rPr>
              <a:t>…</a:t>
            </a:r>
          </a:p>
          <a:p>
            <a:r>
              <a:rPr lang="en-US" sz="2600" dirty="0" err="1" smtClean="0">
                <a:latin typeface="Times New Roman" panose="02020603050405020304" pitchFamily="18" charset="0"/>
                <a:cs typeface="Times New Roman" panose="02020603050405020304" pitchFamily="18" charset="0"/>
              </a:rPr>
              <a:t>Báo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kịp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thời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cho</a:t>
            </a:r>
            <a:r>
              <a:rPr lang="en-US" sz="2600" dirty="0" smtClean="0">
                <a:latin typeface="Times New Roman" panose="02020603050405020304" pitchFamily="18" charset="0"/>
                <a:cs typeface="Times New Roman" panose="02020603050405020304" pitchFamily="18" charset="0"/>
              </a:rPr>
              <a:t> BGH, </a:t>
            </a:r>
            <a:r>
              <a:rPr lang="en-US" sz="2600" dirty="0" err="1" smtClean="0">
                <a:latin typeface="Times New Roman" panose="02020603050405020304" pitchFamily="18" charset="0"/>
                <a:cs typeface="Times New Roman" panose="02020603050405020304" pitchFamily="18" charset="0"/>
              </a:rPr>
              <a:t>Đoàn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về</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những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hành</a:t>
            </a:r>
            <a:r>
              <a:rPr lang="en-US" sz="2600" dirty="0" smtClean="0">
                <a:latin typeface="Times New Roman" panose="02020603050405020304" pitchFamily="18" charset="0"/>
                <a:cs typeface="Times New Roman" panose="02020603050405020304" pitchFamily="18" charset="0"/>
              </a:rPr>
              <a:t> vi VPPL </a:t>
            </a:r>
            <a:r>
              <a:rPr lang="en-US" sz="2600" dirty="0" err="1" smtClean="0">
                <a:latin typeface="Times New Roman" panose="02020603050405020304" pitchFamily="18" charset="0"/>
                <a:cs typeface="Times New Roman" panose="02020603050405020304" pitchFamily="18" charset="0"/>
              </a:rPr>
              <a:t>và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kỹ</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luật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bằng</a:t>
            </a:r>
            <a:r>
              <a:rPr lang="en-US" sz="2600" dirty="0" smtClean="0">
                <a:latin typeface="Times New Roman" panose="02020603050405020304" pitchFamily="18" charset="0"/>
                <a:cs typeface="Times New Roman" panose="02020603050405020304" pitchFamily="18" charset="0"/>
              </a:rPr>
              <a:t> video, </a:t>
            </a:r>
            <a:r>
              <a:rPr lang="en-US" sz="2600" dirty="0" err="1" smtClean="0">
                <a:latin typeface="Times New Roman" panose="02020603050405020304" pitchFamily="18" charset="0"/>
                <a:cs typeface="Times New Roman" panose="02020603050405020304" pitchFamily="18" charset="0"/>
              </a:rPr>
              <a:t>ghi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âm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hình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ảnh</a:t>
            </a:r>
            <a:r>
              <a:rPr lang="en-US" sz="2600" dirty="0" smtClean="0">
                <a:latin typeface="Times New Roman" panose="02020603050405020304" pitchFamily="18" charset="0"/>
                <a:cs typeface="Times New Roman" panose="02020603050405020304" pitchFamily="18" charset="0"/>
              </a:rPr>
              <a:t> …</a:t>
            </a:r>
          </a:p>
          <a:p>
            <a:endParaRPr lang="en-US" dirty="0"/>
          </a:p>
        </p:txBody>
      </p:sp>
      <p:sp>
        <p:nvSpPr>
          <p:cNvPr id="5" name="Rectangle 4"/>
          <p:cNvSpPr/>
          <p:nvPr/>
        </p:nvSpPr>
        <p:spPr>
          <a:xfrm>
            <a:off x="4040669" y="212371"/>
            <a:ext cx="3118033" cy="461665"/>
          </a:xfrm>
          <a:prstGeom prst="rect">
            <a:avLst/>
          </a:prstGeom>
        </p:spPr>
        <p:txBody>
          <a:bodyPr wrap="none">
            <a:spAutoFit/>
          </a:bodyPr>
          <a:lstStyle/>
          <a:p>
            <a:r>
              <a:rPr lang="en-US" sz="2400" b="1" dirty="0">
                <a:solidFill>
                  <a:srgbClr val="FF0000"/>
                </a:solidFill>
                <a:latin typeface="Times New Roman" panose="02020603050405020304" pitchFamily="18" charset="0"/>
                <a:cs typeface="Times New Roman" panose="02020603050405020304" pitchFamily="18" charset="0"/>
              </a:rPr>
              <a:t>TRÒ CHƠ TIẾP SỨC</a:t>
            </a:r>
            <a:endParaRPr lang="en-US" sz="2400" dirty="0"/>
          </a:p>
        </p:txBody>
      </p:sp>
    </p:spTree>
    <p:extLst>
      <p:ext uri="{BB962C8B-B14F-4D97-AF65-F5344CB8AC3E}">
        <p14:creationId xmlns:p14="http://schemas.microsoft.com/office/powerpoint/2010/main" val="308467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212" y="218940"/>
            <a:ext cx="10251345" cy="600631"/>
          </a:xfrm>
        </p:spPr>
        <p:txBody>
          <a:bodyPr>
            <a:normAutofit fontScale="90000"/>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Câu</a:t>
            </a:r>
            <a:r>
              <a:rPr lang="en-US" sz="2800" b="1" dirty="0" smtClean="0">
                <a:solidFill>
                  <a:srgbClr val="FF0000"/>
                </a:solidFill>
                <a:latin typeface="Times New Roman" panose="02020603050405020304" pitchFamily="18" charset="0"/>
                <a:cs typeface="Times New Roman" panose="02020603050405020304" pitchFamily="18" charset="0"/>
              </a:rPr>
              <a:t> 1. </a:t>
            </a: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huống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sau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theo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đâu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khiếu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Đâu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cáo</a:t>
            </a:r>
            <a:r>
              <a:rPr lang="en-US" sz="2800" b="1" dirty="0" smtClean="0">
                <a:solidFill>
                  <a:srgbClr val="FF0000"/>
                </a:solidFill>
                <a:latin typeface="Times New Roman" panose="02020603050405020304" pitchFamily="18" charset="0"/>
                <a:cs typeface="Times New Roman" panose="02020603050405020304" pitchFamily="18" charset="0"/>
              </a:rPr>
              <a:t>?</a:t>
            </a:r>
            <a:br>
              <a:rPr lang="en-US" sz="2800" b="1" dirty="0" smtClean="0">
                <a:solidFill>
                  <a:srgbClr val="FF0000"/>
                </a:solidFill>
                <a:latin typeface="Times New Roman" panose="02020603050405020304" pitchFamily="18" charset="0"/>
                <a:cs typeface="Times New Roman" panose="02020603050405020304" pitchFamily="18" charset="0"/>
              </a:rPr>
            </a:b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nvPr>
        </p:nvGraphicFramePr>
        <p:xfrm>
          <a:off x="252331" y="1262194"/>
          <a:ext cx="11088576" cy="4005977"/>
        </p:xfrm>
        <a:graphic>
          <a:graphicData uri="http://schemas.openxmlformats.org/drawingml/2006/table">
            <a:tbl>
              <a:tblPr firstRow="1" bandRow="1">
                <a:tableStyleId>{5C22544A-7EE6-4342-B048-85BDC9FD1C3A}</a:tableStyleId>
              </a:tblPr>
              <a:tblGrid>
                <a:gridCol w="1005294"/>
                <a:gridCol w="4908952"/>
                <a:gridCol w="5174330"/>
              </a:tblGrid>
              <a:tr h="1043837">
                <a:tc>
                  <a:txBody>
                    <a:bodyPr/>
                    <a:lstStyle/>
                    <a:p>
                      <a:r>
                        <a:rPr lang="en-US" sz="2000" dirty="0" smtClean="0">
                          <a:solidFill>
                            <a:schemeClr val="tx1"/>
                          </a:solidFill>
                          <a:latin typeface="Times New Roman" panose="02020603050405020304" pitchFamily="18" charset="0"/>
                          <a:cs typeface="Times New Roman" panose="02020603050405020304" pitchFamily="18" charset="0"/>
                        </a:rPr>
                        <a:t>1.</a:t>
                      </a:r>
                      <a:endParaRPr lang="en-U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Tôi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tận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mắt</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nhìn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thấy</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bạn</a:t>
                      </a:r>
                      <a:r>
                        <a:rPr lang="en-US" sz="2400" b="0" baseline="0" dirty="0" smtClean="0">
                          <a:solidFill>
                            <a:schemeClr val="tx1"/>
                          </a:solidFill>
                          <a:latin typeface="Times New Roman" panose="02020603050405020304" pitchFamily="18" charset="0"/>
                          <a:cs typeface="Times New Roman" panose="02020603050405020304" pitchFamily="18" charset="0"/>
                        </a:rPr>
                        <a:t> Nam </a:t>
                      </a:r>
                      <a:r>
                        <a:rPr lang="en-US" sz="2400" b="0" baseline="0" dirty="0" err="1" smtClean="0">
                          <a:solidFill>
                            <a:schemeClr val="tx1"/>
                          </a:solidFill>
                          <a:latin typeface="Times New Roman" panose="02020603050405020304" pitchFamily="18" charset="0"/>
                          <a:cs typeface="Times New Roman" panose="02020603050405020304" pitchFamily="18" charset="0"/>
                        </a:rPr>
                        <a:t>hút</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thuốc</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lá</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điện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tư</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trong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lớp</a:t>
                      </a:r>
                      <a:r>
                        <a:rPr lang="en-US" sz="2400" b="0" baseline="0" dirty="0" smtClean="0">
                          <a:solidFill>
                            <a:schemeClr val="tx1"/>
                          </a:solidFill>
                          <a:latin typeface="Times New Roman" panose="02020603050405020304" pitchFamily="18" charset="0"/>
                          <a:cs typeface="Times New Roman" panose="02020603050405020304" pitchFamily="18" charset="0"/>
                        </a:rPr>
                        <a:t>.</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r>
              <a:tr h="1017431">
                <a:tc>
                  <a:txBody>
                    <a:bodyPr/>
                    <a:lstStyle/>
                    <a:p>
                      <a:r>
                        <a:rPr lang="en-US" sz="2000" dirty="0" smtClean="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400" dirty="0" err="1" smtClean="0">
                          <a:latin typeface="Times New Roman" panose="02020603050405020304" pitchFamily="18" charset="0"/>
                          <a:cs typeface="Times New Roman" panose="02020603050405020304" pitchFamily="18" charset="0"/>
                        </a:rPr>
                        <a:t>Anh</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bị</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giám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đốc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thôi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việc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nhưng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nêu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rõ</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lí</a:t>
                      </a:r>
                      <a:r>
                        <a:rPr lang="en-US" sz="2400" baseline="0" dirty="0" smtClean="0">
                          <a:latin typeface="Times New Roman" panose="02020603050405020304" pitchFamily="18" charset="0"/>
                          <a:cs typeface="Times New Roman" panose="02020603050405020304" pitchFamily="18" charset="0"/>
                        </a:rPr>
                        <a:t> do.</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a:p>
                  </a:txBody>
                  <a:tcPr/>
                </a:tc>
              </a:tr>
              <a:tr h="953036">
                <a:tc>
                  <a:txBody>
                    <a:bodyPr/>
                    <a:lstStyle/>
                    <a:p>
                      <a:r>
                        <a:rPr lang="en-US" sz="2000" dirty="0" smtClean="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400" dirty="0" err="1" smtClean="0">
                          <a:latin typeface="Times New Roman" panose="02020603050405020304" pitchFamily="18" charset="0"/>
                          <a:cs typeface="Times New Roman" panose="02020603050405020304" pitchFamily="18" charset="0"/>
                        </a:rPr>
                        <a:t>Cơ</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sở</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sản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xuất</a:t>
                      </a:r>
                      <a:r>
                        <a:rPr lang="en-US" sz="2400" baseline="0" dirty="0" smtClean="0">
                          <a:latin typeface="Times New Roman" panose="02020603050405020304" pitchFamily="18" charset="0"/>
                          <a:cs typeface="Times New Roman" panose="02020603050405020304" pitchFamily="18" charset="0"/>
                        </a:rPr>
                        <a:t> KM </a:t>
                      </a:r>
                      <a:r>
                        <a:rPr lang="en-US" sz="2400" baseline="0" dirty="0" err="1" smtClean="0">
                          <a:latin typeface="Times New Roman" panose="02020603050405020304" pitchFamily="18" charset="0"/>
                          <a:cs typeface="Times New Roman" panose="02020603050405020304" pitchFamily="18" charset="0"/>
                        </a:rPr>
                        <a:t>xã</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thải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ra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môi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trường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chưa</a:t>
                      </a:r>
                      <a:r>
                        <a:rPr lang="en-US" sz="2400" baseline="0" dirty="0" smtClean="0">
                          <a:latin typeface="Times New Roman" panose="02020603050405020304" pitchFamily="18" charset="0"/>
                          <a:cs typeface="Times New Roman" panose="02020603050405020304" pitchFamily="18" charset="0"/>
                        </a:rPr>
                        <a:t> qua </a:t>
                      </a:r>
                      <a:r>
                        <a:rPr lang="en-US" sz="2400" baseline="0" dirty="0" err="1" smtClean="0">
                          <a:latin typeface="Times New Roman" panose="02020603050405020304" pitchFamily="18" charset="0"/>
                          <a:cs typeface="Times New Roman" panose="02020603050405020304" pitchFamily="18" charset="0"/>
                        </a:rPr>
                        <a:t>xử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lí</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r>
              <a:tr h="991673">
                <a:tc>
                  <a:txBody>
                    <a:bodyPr/>
                    <a:lstStyle/>
                    <a:p>
                      <a:r>
                        <a:rPr lang="en-US" sz="2000" dirty="0" smtClean="0">
                          <a:latin typeface="Times New Roman" panose="02020603050405020304" pitchFamily="18" charset="0"/>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400" dirty="0" err="1" smtClean="0">
                          <a:latin typeface="Times New Roman" panose="02020603050405020304" pitchFamily="18" charset="0"/>
                          <a:cs typeface="Times New Roman" panose="02020603050405020304" pitchFamily="18" charset="0"/>
                        </a:rPr>
                        <a:t>Bạn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Huyền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lớp</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tôi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phúc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khảo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bài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kiểm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cuối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một</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r>
            </a:tbl>
          </a:graphicData>
        </a:graphic>
      </p:graphicFrame>
      <p:sp>
        <p:nvSpPr>
          <p:cNvPr id="6" name="Title 3"/>
          <p:cNvSpPr txBox="1">
            <a:spLocks/>
          </p:cNvSpPr>
          <p:nvPr/>
        </p:nvSpPr>
        <p:spPr>
          <a:xfrm>
            <a:off x="6156101" y="1424521"/>
            <a:ext cx="5151550" cy="707886"/>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45720" rIns="91440" bIns="45720" rtlCol="0" anchor="t">
            <a:sp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fontAlgn="base"/>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Báo</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để</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xử</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lí</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1"/>
              </a:solidFill>
            </a:endParaRPr>
          </a:p>
        </p:txBody>
      </p:sp>
      <p:sp>
        <p:nvSpPr>
          <p:cNvPr id="7" name="Title 3"/>
          <p:cNvSpPr txBox="1">
            <a:spLocks/>
          </p:cNvSpPr>
          <p:nvPr/>
        </p:nvSpPr>
        <p:spPr>
          <a:xfrm>
            <a:off x="6156101" y="2305318"/>
            <a:ext cx="5151550" cy="1015663"/>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45720" rIns="91440" bIns="45720" rtlCol="0" anchor="t">
            <a:sp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fontAlgn="base"/>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nghị</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giám</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đốc</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cơ</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thẩm</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xem</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xét</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vệ</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lợi</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ích</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hợp</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pháp</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mình</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1"/>
              </a:solidFill>
            </a:endParaRPr>
          </a:p>
        </p:txBody>
      </p:sp>
      <p:sp>
        <p:nvSpPr>
          <p:cNvPr id="8" name="Title 3"/>
          <p:cNvSpPr txBox="1">
            <a:spLocks/>
          </p:cNvSpPr>
          <p:nvPr/>
        </p:nvSpPr>
        <p:spPr>
          <a:xfrm>
            <a:off x="6156101" y="3408573"/>
            <a:ext cx="5151550" cy="707886"/>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45720" rIns="91440" bIns="45720" rtlCol="0" anchor="t">
            <a:sp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fontAlgn="base"/>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Báo</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cơ</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thẩm</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để</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họ</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dõi</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xử</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lí</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1"/>
              </a:solidFill>
            </a:endParaRPr>
          </a:p>
        </p:txBody>
      </p:sp>
      <p:sp>
        <p:nvSpPr>
          <p:cNvPr id="9" name="Title 3"/>
          <p:cNvSpPr txBox="1">
            <a:spLocks/>
          </p:cNvSpPr>
          <p:nvPr/>
        </p:nvSpPr>
        <p:spPr>
          <a:xfrm>
            <a:off x="6156101" y="4366820"/>
            <a:ext cx="5151550" cy="707886"/>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45720" rIns="91440" bIns="45720" rtlCol="0" anchor="t">
            <a:sp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fontAlgn="base"/>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nghị</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xem</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xét</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vệ</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lợi</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ích</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hợp</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pháp</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mình</a:t>
            </a:r>
            <a:r>
              <a:rPr lang="en-US"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1"/>
              </a:solidFill>
            </a:endParaRPr>
          </a:p>
        </p:txBody>
      </p:sp>
      <p:sp>
        <p:nvSpPr>
          <p:cNvPr id="10" name="Rectangle 9"/>
          <p:cNvSpPr/>
          <p:nvPr/>
        </p:nvSpPr>
        <p:spPr>
          <a:xfrm>
            <a:off x="252331" y="1335627"/>
            <a:ext cx="978794" cy="1004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latin typeface="Times New Roman" panose="02020603050405020304" pitchFamily="18" charset="0"/>
                <a:cs typeface="Times New Roman" panose="02020603050405020304" pitchFamily="18" charset="0"/>
              </a:rPr>
              <a:t>Tố</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cáo</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52331" y="2333536"/>
            <a:ext cx="978794" cy="941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latin typeface="Times New Roman" panose="02020603050405020304" pitchFamily="18" charset="0"/>
                <a:cs typeface="Times New Roman" panose="02020603050405020304" pitchFamily="18" charset="0"/>
              </a:rPr>
              <a:t>Khiếu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nại</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52331" y="3275005"/>
            <a:ext cx="978794" cy="975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latin typeface="Times New Roman" panose="02020603050405020304" pitchFamily="18" charset="0"/>
                <a:cs typeface="Times New Roman" panose="02020603050405020304" pitchFamily="18" charset="0"/>
              </a:rPr>
              <a:t>Tố</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cáo</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52331" y="4250029"/>
            <a:ext cx="978794" cy="94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latin typeface="Times New Roman" panose="02020603050405020304" pitchFamily="18" charset="0"/>
                <a:cs typeface="Times New Roman" panose="02020603050405020304" pitchFamily="18" charset="0"/>
              </a:rPr>
              <a:t>Khiếu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nại</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73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30" y="523944"/>
            <a:ext cx="8596668" cy="549499"/>
          </a:xfrm>
        </p:spPr>
        <p:txBody>
          <a:bodyPr>
            <a:norm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YÊU CẦU CẦN ĐẠT: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1575" y="1481071"/>
            <a:ext cx="7668177" cy="3710286"/>
          </a:xfrm>
        </p:spPr>
        <p:txBody>
          <a:bodyPr>
            <a:norm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PL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quyền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khiếu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tố</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T</a:t>
            </a:r>
            <a:r>
              <a:rPr lang="en-US" sz="2800" dirty="0" err="1" smtClean="0">
                <a:solidFill>
                  <a:srgbClr val="FF0000"/>
                </a:solidFill>
                <a:latin typeface="Times New Roman" panose="02020603050405020304" pitchFamily="18" charset="0"/>
                <a:cs typeface="Times New Roman" panose="02020603050405020304" pitchFamily="18" charset="0"/>
              </a:rPr>
              <a:t>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thực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qđ</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PL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quyền</a:t>
            </a:r>
            <a:r>
              <a:rPr lang="en-US" sz="2800" dirty="0" smtClean="0">
                <a:latin typeface="Times New Roman" panose="02020603050405020304" pitchFamily="18" charset="0"/>
                <a:cs typeface="Times New Roman" panose="02020603050405020304" pitchFamily="18" charset="0"/>
              </a:rPr>
              <a:t> KN, TC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3.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tích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hành</a:t>
            </a:r>
            <a:r>
              <a:rPr lang="en-US" sz="2800" dirty="0" smtClean="0">
                <a:solidFill>
                  <a:srgbClr val="FF0000"/>
                </a:solidFill>
                <a:latin typeface="Times New Roman" panose="02020603050405020304" pitchFamily="18" charset="0"/>
                <a:cs typeface="Times New Roman" panose="02020603050405020304" pitchFamily="18" charset="0"/>
              </a:rPr>
              <a:t> vi </a:t>
            </a:r>
            <a:r>
              <a:rPr lang="en-US" sz="2800" dirty="0" err="1" smtClean="0">
                <a:solidFill>
                  <a:srgbClr val="FF0000"/>
                </a:solidFill>
                <a:latin typeface="Times New Roman" panose="02020603050405020304" pitchFamily="18" charset="0"/>
                <a:cs typeface="Times New Roman" panose="02020603050405020304" pitchFamily="18" charset="0"/>
              </a:rPr>
              <a:t>thường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gặp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quyền</a:t>
            </a:r>
            <a:r>
              <a:rPr lang="en-US" sz="2800" dirty="0" smtClean="0">
                <a:latin typeface="Times New Roman" panose="02020603050405020304" pitchFamily="18" charset="0"/>
                <a:cs typeface="Times New Roman" panose="02020603050405020304" pitchFamily="18" charset="0"/>
              </a:rPr>
              <a:t> KN, TC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endParaRPr lang="en-US" sz="2800" dirty="0">
              <a:latin typeface="Times New Roman" panose="02020603050405020304" pitchFamily="18" charset="0"/>
              <a:cs typeface="Times New Roman" panose="02020603050405020304" pitchFamily="18" charset="0"/>
            </a:endParaRPr>
          </a:p>
        </p:txBody>
      </p:sp>
      <p:pic>
        <p:nvPicPr>
          <p:cNvPr id="4" name="Picture 3" descr="pinocchio6"/>
          <p:cNvPicPr>
            <a:picLocks noChangeAspect="1" noChangeArrowheads="1" noCrop="1"/>
          </p:cNvPicPr>
          <p:nvPr/>
        </p:nvPicPr>
        <p:blipFill>
          <a:blip r:embed="rId2"/>
          <a:srcRect/>
          <a:stretch>
            <a:fillRect/>
          </a:stretch>
        </p:blipFill>
        <p:spPr bwMode="auto">
          <a:xfrm>
            <a:off x="9364154" y="1658649"/>
            <a:ext cx="1057096" cy="2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94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rot="21266310">
            <a:off x="3440295" y="-197033"/>
            <a:ext cx="8598033" cy="2225207"/>
          </a:xfrm>
          <a:prstGeom prst="cloudCallout">
            <a:avLst>
              <a:gd name="adj1" fmla="val 32283"/>
              <a:gd name="adj2" fmla="val 62388"/>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a:lstStyle/>
          <a:p>
            <a:pPr algn="ctr" eaLnBrk="0" hangingPunct="0">
              <a:defRPr/>
            </a:pPr>
            <a:r>
              <a:rPr lang="en-US" sz="2800" b="1" dirty="0" err="1">
                <a:solidFill>
                  <a:schemeClr val="tx1"/>
                </a:solidFill>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rải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8" name="Picture 3" descr="pinocchio6"/>
          <p:cNvPicPr>
            <a:picLocks noChangeAspect="1" noChangeArrowheads="1" noCrop="1"/>
          </p:cNvPicPr>
          <p:nvPr/>
        </p:nvPicPr>
        <p:blipFill>
          <a:blip r:embed="rId2"/>
          <a:srcRect/>
          <a:stretch>
            <a:fillRect/>
          </a:stretch>
        </p:blipFill>
        <p:spPr bwMode="auto">
          <a:xfrm>
            <a:off x="11134904" y="127878"/>
            <a:ext cx="1057096" cy="2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303847" y="127878"/>
            <a:ext cx="3817393" cy="720168"/>
          </a:xfrm>
        </p:spPr>
        <p:txBody>
          <a:bodyPr/>
          <a:lstStyle/>
          <a:p>
            <a:r>
              <a:rPr lang="en-US" dirty="0">
                <a:solidFill>
                  <a:srgbClr val="FF0000"/>
                </a:solidFill>
                <a:latin typeface="Times New Roman" panose="02020603050405020304" pitchFamily="18" charset="0"/>
                <a:cs typeface="Times New Roman" panose="02020603050405020304" pitchFamily="18" charset="0"/>
              </a:rPr>
              <a:t>KHỞI </a:t>
            </a:r>
            <a:r>
              <a:rPr lang="en-US" dirty="0" smtClean="0">
                <a:solidFill>
                  <a:srgbClr val="FF0000"/>
                </a:solidFill>
                <a:latin typeface="Times New Roman" panose="02020603050405020304" pitchFamily="18" charset="0"/>
                <a:cs typeface="Times New Roman" panose="02020603050405020304" pitchFamily="18" charset="0"/>
              </a:rPr>
              <a:t>ĐỘNG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172477" y="1753404"/>
            <a:ext cx="10962427" cy="60063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600" b="1" dirty="0" err="1" smtClean="0">
                <a:solidFill>
                  <a:srgbClr val="FF0000"/>
                </a:solidFill>
                <a:latin typeface="Times New Roman" panose="02020603050405020304" pitchFamily="18" charset="0"/>
                <a:cs typeface="Times New Roman" panose="02020603050405020304" pitchFamily="18" charset="0"/>
              </a:rPr>
              <a:t>Trong</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các</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tình</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huống</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sau</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theo</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em</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đâu</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là</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khiếu</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nại</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Đâu</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là</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tố</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cáo</a:t>
            </a:r>
            <a:r>
              <a:rPr lang="en-US" sz="2600" b="1" dirty="0" smtClean="0">
                <a:solidFill>
                  <a:srgbClr val="FF0000"/>
                </a:solidFill>
                <a:latin typeface="Times New Roman" panose="02020603050405020304" pitchFamily="18" charset="0"/>
                <a:cs typeface="Times New Roman" panose="02020603050405020304" pitchFamily="18" charset="0"/>
              </a:rPr>
              <a:t>?</a:t>
            </a:r>
            <a:br>
              <a:rPr lang="en-US" sz="2600" b="1" dirty="0" smtClean="0">
                <a:solidFill>
                  <a:srgbClr val="FF0000"/>
                </a:solidFill>
                <a:latin typeface="Times New Roman" panose="02020603050405020304" pitchFamily="18" charset="0"/>
                <a:cs typeface="Times New Roman" panose="02020603050405020304" pitchFamily="18" charset="0"/>
              </a:rPr>
            </a:br>
            <a:endParaRPr lang="en-US" sz="2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68503762"/>
              </p:ext>
            </p:extLst>
          </p:nvPr>
        </p:nvGraphicFramePr>
        <p:xfrm>
          <a:off x="1299513" y="2635920"/>
          <a:ext cx="8641723" cy="3992880"/>
        </p:xfrm>
        <a:graphic>
          <a:graphicData uri="http://schemas.openxmlformats.org/drawingml/2006/table">
            <a:tbl>
              <a:tblPr firstRow="1" bandRow="1">
                <a:tableStyleId>{5C22544A-7EE6-4342-B048-85BDC9FD1C3A}</a:tableStyleId>
              </a:tblPr>
              <a:tblGrid>
                <a:gridCol w="646606"/>
                <a:gridCol w="5424376"/>
                <a:gridCol w="2570741"/>
              </a:tblGrid>
              <a:tr h="370840">
                <a:tc>
                  <a:txBody>
                    <a:bodyPr/>
                    <a:lstStyle/>
                    <a:p>
                      <a:pPr algn="ctr"/>
                      <a:r>
                        <a:rPr lang="en-US" sz="2000" dirty="0" smtClean="0">
                          <a:solidFill>
                            <a:srgbClr val="FF0000"/>
                          </a:solidFill>
                          <a:latin typeface="Times New Roman" panose="02020603050405020304" pitchFamily="18" charset="0"/>
                          <a:cs typeface="Times New Roman" panose="02020603050405020304" pitchFamily="18" charset="0"/>
                        </a:rPr>
                        <a:t>TT</a:t>
                      </a:r>
                      <a:endParaRPr lang="en-US" sz="20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solidFill>
                            <a:srgbClr val="FF0000"/>
                          </a:solidFill>
                          <a:latin typeface="Times New Roman" panose="02020603050405020304" pitchFamily="18" charset="0"/>
                          <a:cs typeface="Times New Roman" panose="02020603050405020304" pitchFamily="18" charset="0"/>
                        </a:rPr>
                        <a:t>TÌNH</a:t>
                      </a:r>
                      <a:r>
                        <a:rPr lang="en-US" sz="2000" baseline="0" dirty="0" smtClean="0">
                          <a:solidFill>
                            <a:srgbClr val="FF0000"/>
                          </a:solidFill>
                          <a:latin typeface="Times New Roman" panose="02020603050405020304" pitchFamily="18" charset="0"/>
                          <a:cs typeface="Times New Roman" panose="02020603050405020304" pitchFamily="18" charset="0"/>
                        </a:rPr>
                        <a:t> HUỐNG:</a:t>
                      </a:r>
                      <a:endParaRPr lang="en-US" sz="20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solidFill>
                            <a:srgbClr val="FF0000"/>
                          </a:solidFill>
                          <a:latin typeface="Times New Roman" panose="02020603050405020304" pitchFamily="18" charset="0"/>
                          <a:cs typeface="Times New Roman" panose="02020603050405020304" pitchFamily="18" charset="0"/>
                        </a:rPr>
                        <a:t>KHIẾU</a:t>
                      </a:r>
                      <a:r>
                        <a:rPr lang="en-US" sz="2000" baseline="0" dirty="0" smtClean="0">
                          <a:solidFill>
                            <a:srgbClr val="FF0000"/>
                          </a:solidFill>
                          <a:latin typeface="Times New Roman" panose="02020603050405020304" pitchFamily="18" charset="0"/>
                          <a:cs typeface="Times New Roman" panose="02020603050405020304" pitchFamily="18" charset="0"/>
                        </a:rPr>
                        <a:t> NẠI/TỐ CÁO</a:t>
                      </a:r>
                      <a:endParaRPr lang="en-US" sz="2000" dirty="0">
                        <a:solidFill>
                          <a:srgbClr val="FF0000"/>
                        </a:solidFill>
                        <a:latin typeface="Times New Roman" panose="02020603050405020304" pitchFamily="18" charset="0"/>
                        <a:cs typeface="Times New Roman" panose="02020603050405020304" pitchFamily="18" charset="0"/>
                      </a:endParaRPr>
                    </a:p>
                  </a:txBody>
                  <a:tcPr/>
                </a:tc>
              </a:tr>
              <a:tr h="370840">
                <a:tc>
                  <a:txBody>
                    <a:bodyPr/>
                    <a:lstStyle/>
                    <a:p>
                      <a:pPr algn="ctr"/>
                      <a:r>
                        <a:rPr lang="en-US" sz="2000" dirty="0" smtClean="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400" b="0" dirty="0" err="1" smtClean="0">
                          <a:solidFill>
                            <a:schemeClr val="tx1"/>
                          </a:solidFill>
                          <a:latin typeface="Times New Roman" panose="02020603050405020304" pitchFamily="18" charset="0"/>
                          <a:cs typeface="Times New Roman" panose="02020603050405020304" pitchFamily="18" charset="0"/>
                        </a:rPr>
                        <a:t>Tôi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tận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mắt</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nhìn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thấy</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bạn</a:t>
                      </a:r>
                      <a:r>
                        <a:rPr lang="en-US" sz="2400" b="0" baseline="0" dirty="0" smtClean="0">
                          <a:solidFill>
                            <a:schemeClr val="tx1"/>
                          </a:solidFill>
                          <a:latin typeface="Times New Roman" panose="02020603050405020304" pitchFamily="18" charset="0"/>
                          <a:cs typeface="Times New Roman" panose="02020603050405020304" pitchFamily="18" charset="0"/>
                        </a:rPr>
                        <a:t> Nam </a:t>
                      </a:r>
                      <a:r>
                        <a:rPr lang="en-US" sz="2400" b="0" baseline="0" dirty="0" err="1" smtClean="0">
                          <a:solidFill>
                            <a:schemeClr val="tx1"/>
                          </a:solidFill>
                          <a:latin typeface="Times New Roman" panose="02020603050405020304" pitchFamily="18" charset="0"/>
                          <a:cs typeface="Times New Roman" panose="02020603050405020304" pitchFamily="18" charset="0"/>
                        </a:rPr>
                        <a:t>hút</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thuốc</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lá</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điện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tư</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trong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lớp</a:t>
                      </a:r>
                      <a:r>
                        <a:rPr lang="en-US" sz="2400" b="0" baseline="0" dirty="0" smtClean="0">
                          <a:solidFill>
                            <a:schemeClr val="tx1"/>
                          </a:solidFill>
                          <a:latin typeface="Times New Roman" panose="02020603050405020304" pitchFamily="18" charset="0"/>
                          <a:cs typeface="Times New Roman" panose="02020603050405020304" pitchFamily="18" charset="0"/>
                        </a:rPr>
                        <a:t>.</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r>
              <a:tr h="370840">
                <a:tc>
                  <a:txBody>
                    <a:bodyPr/>
                    <a:lstStyle/>
                    <a:p>
                      <a:pPr algn="ctr"/>
                      <a:r>
                        <a:rPr lang="en-US" sz="2000" dirty="0" smtClean="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Anh</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bị</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giám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đốc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thôi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việc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nhưng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nêu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rõ</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lí</a:t>
                      </a:r>
                      <a:r>
                        <a:rPr lang="en-US" sz="2400" baseline="0" dirty="0" smtClean="0">
                          <a:latin typeface="Times New Roman" panose="02020603050405020304" pitchFamily="18" charset="0"/>
                          <a:cs typeface="Times New Roman" panose="02020603050405020304" pitchFamily="18" charset="0"/>
                        </a:rPr>
                        <a:t> do.</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r>
              <a:tr h="370840">
                <a:tc>
                  <a:txBody>
                    <a:bodyPr/>
                    <a:lstStyle/>
                    <a:p>
                      <a:pPr algn="ctr"/>
                      <a:r>
                        <a:rPr lang="en-US" sz="2000" dirty="0" smtClean="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Cơ</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sở</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sản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xuất</a:t>
                      </a:r>
                      <a:r>
                        <a:rPr lang="en-US" sz="2400" baseline="0" dirty="0" smtClean="0">
                          <a:latin typeface="Times New Roman" panose="02020603050405020304" pitchFamily="18" charset="0"/>
                          <a:cs typeface="Times New Roman" panose="02020603050405020304" pitchFamily="18" charset="0"/>
                        </a:rPr>
                        <a:t> KM </a:t>
                      </a:r>
                      <a:r>
                        <a:rPr lang="en-US" sz="2400" baseline="0" dirty="0" err="1" smtClean="0">
                          <a:latin typeface="Times New Roman" panose="02020603050405020304" pitchFamily="18" charset="0"/>
                          <a:cs typeface="Times New Roman" panose="02020603050405020304" pitchFamily="18" charset="0"/>
                        </a:rPr>
                        <a:t>xã</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thải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ra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môi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trường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chưa</a:t>
                      </a:r>
                      <a:r>
                        <a:rPr lang="en-US" sz="2400" baseline="0" dirty="0" smtClean="0">
                          <a:latin typeface="Times New Roman" panose="02020603050405020304" pitchFamily="18" charset="0"/>
                          <a:cs typeface="Times New Roman" panose="02020603050405020304" pitchFamily="18" charset="0"/>
                        </a:rPr>
                        <a:t> qua </a:t>
                      </a:r>
                      <a:r>
                        <a:rPr lang="en-US" sz="2400" baseline="0" dirty="0" err="1" smtClean="0">
                          <a:latin typeface="Times New Roman" panose="02020603050405020304" pitchFamily="18" charset="0"/>
                          <a:cs typeface="Times New Roman" panose="02020603050405020304" pitchFamily="18" charset="0"/>
                        </a:rPr>
                        <a:t>xử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lí</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r>
              <a:tr h="370840">
                <a:tc>
                  <a:txBody>
                    <a:bodyPr/>
                    <a:lstStyle/>
                    <a:p>
                      <a:pPr algn="ctr"/>
                      <a:r>
                        <a:rPr lang="en-US" sz="2000" dirty="0" smtClean="0">
                          <a:latin typeface="Times New Roman" panose="02020603050405020304" pitchFamily="18" charset="0"/>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Bạn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Huyền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lớp</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tôi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phúc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khảo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bài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kiểm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cuối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một</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r>
            </a:tbl>
          </a:graphicData>
        </a:graphic>
      </p:graphicFrame>
      <p:sp>
        <p:nvSpPr>
          <p:cNvPr id="12" name="Rectangle 11"/>
          <p:cNvSpPr/>
          <p:nvPr/>
        </p:nvSpPr>
        <p:spPr>
          <a:xfrm>
            <a:off x="7418232" y="4215300"/>
            <a:ext cx="2421228" cy="721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KHIẾU NẠI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418232" y="3408545"/>
            <a:ext cx="2421228" cy="721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TỐ CÁO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418232" y="5006765"/>
            <a:ext cx="2421228" cy="721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TỐ CÁO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7418232" y="5839070"/>
            <a:ext cx="2421228" cy="721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KHIẾU NẠI</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97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p:bldP spid="12"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242CDD72-2628-C0F6-A4D5-BBF783C7F4AD}"/>
              </a:ext>
            </a:extLst>
          </p:cNvPr>
          <p:cNvSpPr>
            <a:spLocks noGrp="1"/>
          </p:cNvSpPr>
          <p:nvPr>
            <p:ph idx="1"/>
          </p:nvPr>
        </p:nvSpPr>
        <p:spPr>
          <a:xfrm>
            <a:off x="838200" y="395111"/>
            <a:ext cx="10515600" cy="5781852"/>
          </a:xfrm>
          <a:solidFill>
            <a:schemeClr val="bg1"/>
          </a:solidFill>
        </p:spPr>
        <p:txBody>
          <a:bodyPr>
            <a:normAutofit/>
          </a:bodyPr>
          <a:lstStyle/>
          <a:p>
            <a:pPr marL="0" indent="0" algn="ctr">
              <a:buNone/>
            </a:pPr>
            <a:endParaRPr lang="en-US" sz="3600" dirty="0">
              <a:solidFill>
                <a:srgbClr val="C00000"/>
              </a:solidFill>
              <a:latin typeface="Times New Roman" panose="02020603050405020304" pitchFamily="18" charset="0"/>
              <a:cs typeface="Times New Roman" panose="02020603050405020304" pitchFamily="18" charset="0"/>
            </a:endParaRPr>
          </a:p>
          <a:p>
            <a:pPr marL="0" indent="0" algn="ctr">
              <a:buNone/>
            </a:pPr>
            <a:r>
              <a:rPr lang="en-US" sz="3600" b="1" dirty="0">
                <a:solidFill>
                  <a:srgbClr val="C00000"/>
                </a:solidFill>
                <a:latin typeface="Times New Roman" panose="02020603050405020304" pitchFamily="18" charset="0"/>
                <a:cs typeface="Times New Roman" panose="02020603050405020304" pitchFamily="18" charset="0"/>
              </a:rPr>
              <a:t>HOẠT ĐỘNG KHÁM PHÁ</a:t>
            </a:r>
          </a:p>
          <a:p>
            <a:pPr marL="0" indent="0" algn="ctr">
              <a:buNone/>
            </a:pPr>
            <a:endParaRPr lang="en-US" sz="3600"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vi-VN" sz="3600" dirty="0">
              <a:solidFill>
                <a:srgbClr val="C00000"/>
              </a:solidFill>
              <a:latin typeface="Times New Roman" panose="02020603050405020304" pitchFamily="18" charset="0"/>
              <a:cs typeface="Times New Roman" panose="02020603050405020304" pitchFamily="18" charset="0"/>
            </a:endParaRPr>
          </a:p>
        </p:txBody>
      </p:sp>
      <p:pic>
        <p:nvPicPr>
          <p:cNvPr id="2050" name="Picture 2" descr="Những câu hỏi giúp bạn khám phá bản thân và kỹ năng lãnh đạo">
            <a:extLst>
              <a:ext uri="{FF2B5EF4-FFF2-40B4-BE49-F238E27FC236}">
                <a16:creationId xmlns:a16="http://schemas.microsoft.com/office/drawing/2014/main" xmlns="" id="{3C650613-1C10-6DC3-E28B-C917762B2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088" y="2065867"/>
            <a:ext cx="7936089" cy="4397022"/>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3">
            <a:extLst>
              <a:ext uri="{FF2B5EF4-FFF2-40B4-BE49-F238E27FC236}">
                <a16:creationId xmlns:a16="http://schemas.microsoft.com/office/drawing/2014/main" xmlns="" id="{97F9A463-3DF8-AEBE-377A-A45FF96772ED}"/>
              </a:ext>
            </a:extLst>
          </p:cNvPr>
          <p:cNvSpPr/>
          <p:nvPr/>
        </p:nvSpPr>
        <p:spPr>
          <a:xfrm>
            <a:off x="2348088" y="6118578"/>
            <a:ext cx="8602134" cy="739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5367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TC14)_Người dân có quyền khiếu nại nếu không đồng ý quyết định xử phạt qua camera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1819" y="99968"/>
            <a:ext cx="11784169" cy="5695715"/>
          </a:xfrm>
        </p:spPr>
      </p:pic>
      <p:sp>
        <p:nvSpPr>
          <p:cNvPr id="5" name="Title 1"/>
          <p:cNvSpPr txBox="1">
            <a:spLocks/>
          </p:cNvSpPr>
          <p:nvPr/>
        </p:nvSpPr>
        <p:spPr>
          <a:xfrm>
            <a:off x="986616" y="5975797"/>
            <a:ext cx="10698878" cy="70739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smtClean="0"/>
              <a:t>	</a:t>
            </a:r>
            <a:r>
              <a:rPr lang="en-US" sz="2800" b="1" dirty="0" err="1" smtClean="0">
                <a:solidFill>
                  <a:srgbClr val="FF0000"/>
                </a:solidFill>
                <a:latin typeface="Times New Roman" panose="02020603050405020304" pitchFamily="18" charset="0"/>
                <a:cs typeface="Times New Roman" panose="02020603050405020304" pitchFamily="18" charset="0"/>
              </a:rPr>
              <a:t>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hiểu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như</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quyền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khiếu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công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046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939"/>
            <a:ext cx="8956064" cy="772733"/>
          </a:xfrm>
        </p:spPr>
        <p:txBody>
          <a:bodyPr>
            <a:normAutofit/>
          </a:bodyPr>
          <a:lstStyle/>
          <a:p>
            <a:pPr algn="ctr"/>
            <a:r>
              <a:rPr lang="vi-VN" sz="2000" b="1" dirty="0">
                <a:solidFill>
                  <a:schemeClr val="tx1"/>
                </a:solidFill>
                <a:latin typeface="Times New Roman" panose="02020603050405020304" pitchFamily="18" charset="0"/>
                <a:cs typeface="Times New Roman" panose="02020603050405020304" pitchFamily="18" charset="0"/>
              </a:rPr>
              <a:t>1. MỘT SỐ QUY ĐỊNH CƠ BẢN CỦA PHÁP LUẬT VỀ QUYỀN VÀ NGHĨA VỤ CỦA CÔNG DÂN VỀ KHIẾU NẠI, TỐ CÁO.</a:t>
            </a:r>
            <a:endParaRPr lang="en-US" sz="2000" dirty="0"/>
          </a:p>
        </p:txBody>
      </p:sp>
      <p:sp>
        <p:nvSpPr>
          <p:cNvPr id="4" name="Rectangle 3"/>
          <p:cNvSpPr/>
          <p:nvPr/>
        </p:nvSpPr>
        <p:spPr>
          <a:xfrm>
            <a:off x="482629" y="504961"/>
            <a:ext cx="7990806" cy="461665"/>
          </a:xfrm>
          <a:prstGeom prst="rect">
            <a:avLst/>
          </a:prstGeom>
        </p:spPr>
        <p:txBody>
          <a:bodyPr wrap="square">
            <a:spAutoFit/>
          </a:bodyPr>
          <a:lstStyle/>
          <a:p>
            <a:pPr marL="457200" indent="-457200" algn="just" fontAlgn="base">
              <a:buAutoNum type="alphaLcPeriod"/>
            </a:pPr>
            <a:r>
              <a:rPr lang="en-US" sz="2400" b="1" dirty="0" err="1" smtClean="0">
                <a:latin typeface="Times New Roman" panose="02020603050405020304" pitchFamily="18" charset="0"/>
                <a:cs typeface="Times New Roman" panose="02020603050405020304" pitchFamily="18" charset="0"/>
              </a:rPr>
              <a:t>Quyền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khiếu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p>
        </p:txBody>
      </p:sp>
      <p:pic>
        <p:nvPicPr>
          <p:cNvPr id="5" name="Table Placeholder 3"/>
          <p:cNvPicPr>
            <a:picLocks noGrp="1" noChangeAspect="1"/>
          </p:cNvPicPr>
          <p:nvPr>
            <p:ph idx="1"/>
          </p:nvPr>
        </p:nvPicPr>
        <p:blipFill>
          <a:blip r:embed="rId2"/>
          <a:stretch>
            <a:fillRect/>
          </a:stretch>
        </p:blipFill>
        <p:spPr>
          <a:xfrm>
            <a:off x="10328856" y="-49819"/>
            <a:ext cx="1863143" cy="2355137"/>
          </a:xfrm>
          <a:prstGeom prst="rect">
            <a:avLst/>
          </a:prstGeom>
        </p:spPr>
      </p:pic>
      <p:sp>
        <p:nvSpPr>
          <p:cNvPr id="6" name="Chỗ dành sẵn cho Nội dung 2">
            <a:extLst>
              <a:ext uri="{FF2B5EF4-FFF2-40B4-BE49-F238E27FC236}">
                <a16:creationId xmlns:a16="http://schemas.microsoft.com/office/drawing/2014/main" xmlns="" id="{00CEB054-BB91-AD76-30DC-F1B0D7747282}"/>
              </a:ext>
            </a:extLst>
          </p:cNvPr>
          <p:cNvSpPr txBox="1">
            <a:spLocks/>
          </p:cNvSpPr>
          <p:nvPr/>
        </p:nvSpPr>
        <p:spPr>
          <a:xfrm>
            <a:off x="115910" y="1132428"/>
            <a:ext cx="8238186" cy="5628980"/>
          </a:xfrm>
          <a:prstGeom prst="rect">
            <a:avLst/>
          </a:prstGeom>
          <a:solidFill>
            <a:schemeClr val="accent3">
              <a:lumMod val="20000"/>
              <a:lumOff val="80000"/>
            </a:schemeClr>
          </a:solidFill>
          <a:ln>
            <a:solidFill>
              <a:schemeClr val="accent5">
                <a:lumMod val="20000"/>
                <a:lumOff val="80000"/>
              </a:schemeClr>
            </a:solidFill>
          </a:ln>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vi-VN" sz="3000" b="1" dirty="0" smtClean="0">
                <a:solidFill>
                  <a:srgbClr val="FF0000"/>
                </a:solidFill>
                <a:latin typeface="Times New Roman" panose="02020603050405020304" pitchFamily="18" charset="0"/>
                <a:cs typeface="Times New Roman" panose="02020603050405020304" pitchFamily="18" charset="0"/>
              </a:rPr>
              <a:t>Khiếu nại </a:t>
            </a:r>
            <a:r>
              <a:rPr lang="en-US" sz="3000" b="1" dirty="0" err="1" smtClean="0">
                <a:solidFill>
                  <a:schemeClr val="tx1"/>
                </a:solidFill>
                <a:latin typeface="Times New Roman" panose="02020603050405020304" pitchFamily="18" charset="0"/>
                <a:cs typeface="Times New Roman" panose="02020603050405020304" pitchFamily="18" charset="0"/>
              </a:rPr>
              <a:t>là</a:t>
            </a:r>
            <a:r>
              <a:rPr lang="en-US" sz="3000" b="1" dirty="0" smtClean="0">
                <a:solidFill>
                  <a:schemeClr val="tx1"/>
                </a:solidFill>
                <a:latin typeface="Times New Roman" panose="02020603050405020304" pitchFamily="18" charset="0"/>
                <a:cs typeface="Times New Roman" panose="02020603050405020304" pitchFamily="18" charset="0"/>
              </a:rPr>
              <a:t> </a:t>
            </a:r>
            <a:r>
              <a:rPr lang="vi-VN" sz="3000" dirty="0" smtClean="0">
                <a:solidFill>
                  <a:srgbClr val="000000"/>
                </a:solidFill>
                <a:latin typeface="Times New Roman" panose="02020603050405020304" pitchFamily="18" charset="0"/>
                <a:cs typeface="Times New Roman" panose="02020603050405020304" pitchFamily="18" charset="0"/>
              </a:rPr>
              <a:t>việc công dân, cơ quan, tổ chức hoặc cán bộ, công chức </a:t>
            </a:r>
            <a:r>
              <a:rPr lang="vi-VN" sz="3000" b="1" dirty="0" smtClean="0">
                <a:solidFill>
                  <a:srgbClr val="FF0000"/>
                </a:solidFill>
                <a:latin typeface="Times New Roman" panose="02020603050405020304" pitchFamily="18" charset="0"/>
                <a:cs typeface="Times New Roman" panose="02020603050405020304" pitchFamily="18" charset="0"/>
              </a:rPr>
              <a:t>đề nghị </a:t>
            </a:r>
            <a:r>
              <a:rPr lang="vi-VN" sz="3000" dirty="0" smtClean="0">
                <a:solidFill>
                  <a:srgbClr val="000000"/>
                </a:solidFill>
                <a:latin typeface="Times New Roman" panose="02020603050405020304" pitchFamily="18" charset="0"/>
                <a:cs typeface="Times New Roman" panose="02020603050405020304" pitchFamily="18" charset="0"/>
              </a:rPr>
              <a:t>cơ quan, tổ chức, cá nhân có thẩm </a:t>
            </a:r>
            <a:r>
              <a:rPr lang="vi-VN" sz="3000" b="1" dirty="0" smtClean="0">
                <a:solidFill>
                  <a:srgbClr val="FF0000"/>
                </a:solidFill>
                <a:latin typeface="Times New Roman" panose="02020603050405020304" pitchFamily="18" charset="0"/>
                <a:cs typeface="Times New Roman" panose="02020603050405020304" pitchFamily="18" charset="0"/>
              </a:rPr>
              <a:t>quyền xem xét </a:t>
            </a:r>
            <a:r>
              <a:rPr lang="vi-VN" sz="3000" dirty="0" smtClean="0">
                <a:solidFill>
                  <a:srgbClr val="000000"/>
                </a:solidFill>
                <a:latin typeface="Times New Roman" panose="02020603050405020304" pitchFamily="18" charset="0"/>
                <a:cs typeface="Times New Roman" panose="02020603050405020304" pitchFamily="18" charset="0"/>
              </a:rPr>
              <a:t>lại </a:t>
            </a:r>
            <a:r>
              <a:rPr lang="vi-VN" sz="3000" b="1" dirty="0" smtClean="0">
                <a:solidFill>
                  <a:srgbClr val="C00000"/>
                </a:solidFill>
                <a:latin typeface="Times New Roman" panose="02020603050405020304" pitchFamily="18" charset="0"/>
                <a:cs typeface="Times New Roman" panose="02020603050405020304" pitchFamily="18" charset="0"/>
              </a:rPr>
              <a:t>quyết định hành chính</a:t>
            </a:r>
            <a:r>
              <a:rPr lang="vi-VN" sz="3000" dirty="0" smtClean="0">
                <a:solidFill>
                  <a:srgbClr val="C00000"/>
                </a:solidFill>
                <a:latin typeface="Times New Roman" panose="02020603050405020304" pitchFamily="18" charset="0"/>
                <a:cs typeface="Times New Roman" panose="02020603050405020304" pitchFamily="18" charset="0"/>
              </a:rPr>
              <a:t>, </a:t>
            </a:r>
            <a:r>
              <a:rPr lang="vi-VN" sz="3000" b="1" dirty="0" smtClean="0">
                <a:solidFill>
                  <a:srgbClr val="C00000"/>
                </a:solidFill>
                <a:latin typeface="Times New Roman" panose="02020603050405020304" pitchFamily="18" charset="0"/>
                <a:cs typeface="Times New Roman" panose="02020603050405020304" pitchFamily="18" charset="0"/>
              </a:rPr>
              <a:t>hành vi hành chính </a:t>
            </a:r>
            <a:r>
              <a:rPr lang="vi-VN" sz="3000" dirty="0" smtClean="0">
                <a:solidFill>
                  <a:srgbClr val="000000"/>
                </a:solidFill>
                <a:latin typeface="Times New Roman" panose="02020603050405020304" pitchFamily="18" charset="0"/>
                <a:cs typeface="Times New Roman" panose="02020603050405020304" pitchFamily="18" charset="0"/>
              </a:rPr>
              <a:t>của cơ quan hành chính nhà nước, của người có thẩm quyền trong cơ quan hành chính nhà nước hoặc </a:t>
            </a:r>
            <a:r>
              <a:rPr lang="vi-VN" sz="3000" b="1" dirty="0" smtClean="0">
                <a:solidFill>
                  <a:srgbClr val="C00000"/>
                </a:solidFill>
                <a:latin typeface="Times New Roman" panose="02020603050405020304" pitchFamily="18" charset="0"/>
                <a:cs typeface="Times New Roman" panose="02020603050405020304" pitchFamily="18" charset="0"/>
              </a:rPr>
              <a:t>quyết định kỷ luật </a:t>
            </a:r>
            <a:r>
              <a:rPr lang="vi-VN" sz="3000" dirty="0" smtClean="0">
                <a:latin typeface="Times New Roman" panose="02020603050405020304" pitchFamily="18" charset="0"/>
                <a:cs typeface="Times New Roman" panose="02020603050405020304" pitchFamily="18" charset="0"/>
              </a:rPr>
              <a:t>cán bộ, công chức </a:t>
            </a:r>
            <a:r>
              <a:rPr lang="vi-VN" sz="3000" dirty="0" smtClean="0">
                <a:solidFill>
                  <a:srgbClr val="000000"/>
                </a:solidFill>
                <a:latin typeface="Times New Roman" panose="02020603050405020304" pitchFamily="18" charset="0"/>
                <a:cs typeface="Times New Roman" panose="02020603050405020304" pitchFamily="18" charset="0"/>
              </a:rPr>
              <a:t>khi </a:t>
            </a:r>
            <a:r>
              <a:rPr lang="vi-VN" sz="3000" b="1" dirty="0" smtClean="0">
                <a:solidFill>
                  <a:srgbClr val="002060"/>
                </a:solidFill>
                <a:latin typeface="Times New Roman" panose="02020603050405020304" pitchFamily="18" charset="0"/>
                <a:cs typeface="Times New Roman" panose="02020603050405020304" pitchFamily="18" charset="0"/>
              </a:rPr>
              <a:t>có căn cứ </a:t>
            </a:r>
            <a:r>
              <a:rPr lang="vi-VN" sz="3000" dirty="0" smtClean="0">
                <a:solidFill>
                  <a:srgbClr val="000000"/>
                </a:solidFill>
                <a:latin typeface="Times New Roman" panose="02020603050405020304" pitchFamily="18" charset="0"/>
                <a:cs typeface="Times New Roman" panose="02020603050405020304" pitchFamily="18" charset="0"/>
              </a:rPr>
              <a:t>cho rằng quyết định hoặc hành vi đó là </a:t>
            </a:r>
            <a:r>
              <a:rPr lang="vi-VN" sz="3000" b="1" u="sng" dirty="0" smtClean="0">
                <a:solidFill>
                  <a:srgbClr val="C00000"/>
                </a:solidFill>
                <a:latin typeface="Times New Roman" panose="02020603050405020304" pitchFamily="18" charset="0"/>
                <a:cs typeface="Times New Roman" panose="02020603050405020304" pitchFamily="18" charset="0"/>
              </a:rPr>
              <a:t>trái pháp luật</a:t>
            </a:r>
            <a:r>
              <a:rPr lang="vi-VN" sz="3000" dirty="0" smtClean="0">
                <a:solidFill>
                  <a:srgbClr val="000000"/>
                </a:solidFill>
                <a:latin typeface="Times New Roman" panose="02020603050405020304" pitchFamily="18" charset="0"/>
                <a:cs typeface="Times New Roman" panose="02020603050405020304" pitchFamily="18" charset="0"/>
              </a:rPr>
              <a:t>, xâm phạm quyền, lợi ích hợp pháp của mình“.</a:t>
            </a:r>
          </a:p>
          <a:p>
            <a:r>
              <a:rPr lang="vi-VN" sz="3000" b="1" dirty="0" smtClean="0">
                <a:solidFill>
                  <a:srgbClr val="FF0000"/>
                </a:solidFill>
                <a:latin typeface="Times New Roman" panose="02020603050405020304" pitchFamily="18" charset="0"/>
                <a:cs typeface="Times New Roman" panose="02020603050405020304" pitchFamily="18" charset="0"/>
              </a:rPr>
              <a:t>Tố cáo </a:t>
            </a:r>
            <a:r>
              <a:rPr lang="vi-VN" sz="3000" dirty="0" smtClean="0">
                <a:solidFill>
                  <a:srgbClr val="000000"/>
                </a:solidFill>
                <a:latin typeface="Times New Roman" panose="02020603050405020304" pitchFamily="18" charset="0"/>
                <a:cs typeface="Times New Roman" panose="02020603050405020304" pitchFamily="18" charset="0"/>
              </a:rPr>
              <a:t>là việc công dân theo thủ tục do Luật này quy định </a:t>
            </a:r>
            <a:r>
              <a:rPr lang="vi-VN" sz="3000" b="1" dirty="0" smtClean="0">
                <a:solidFill>
                  <a:srgbClr val="FF0000"/>
                </a:solidFill>
                <a:latin typeface="Times New Roman" panose="02020603050405020304" pitchFamily="18" charset="0"/>
                <a:cs typeface="Times New Roman" panose="02020603050405020304" pitchFamily="18" charset="0"/>
              </a:rPr>
              <a:t>báo</a:t>
            </a:r>
            <a:r>
              <a:rPr lang="vi-VN" sz="3000" dirty="0" smtClean="0">
                <a:solidFill>
                  <a:srgbClr val="000000"/>
                </a:solidFill>
                <a:latin typeface="Times New Roman" panose="02020603050405020304" pitchFamily="18" charset="0"/>
                <a:cs typeface="Times New Roman" panose="02020603050405020304" pitchFamily="18" charset="0"/>
              </a:rPr>
              <a:t> cho cơ quan, tổ chức, cá nhân có thẩm quyền biết </a:t>
            </a:r>
            <a:r>
              <a:rPr lang="vi-VN" sz="3000" dirty="0" smtClean="0">
                <a:solidFill>
                  <a:srgbClr val="002060"/>
                </a:solidFill>
                <a:latin typeface="Times New Roman" panose="02020603050405020304" pitchFamily="18" charset="0"/>
                <a:cs typeface="Times New Roman" panose="02020603050405020304" pitchFamily="18" charset="0"/>
              </a:rPr>
              <a:t>về</a:t>
            </a:r>
            <a:r>
              <a:rPr lang="vi-VN" sz="3000" b="1" dirty="0" smtClean="0">
                <a:solidFill>
                  <a:srgbClr val="002060"/>
                </a:solidFill>
                <a:latin typeface="Times New Roman" panose="02020603050405020304" pitchFamily="18" charset="0"/>
                <a:cs typeface="Times New Roman" panose="02020603050405020304" pitchFamily="18" charset="0"/>
              </a:rPr>
              <a:t> </a:t>
            </a:r>
            <a:r>
              <a:rPr lang="vi-VN" sz="3000" dirty="0" smtClean="0">
                <a:solidFill>
                  <a:schemeClr val="tx1"/>
                </a:solidFill>
                <a:latin typeface="Times New Roman" panose="02020603050405020304" pitchFamily="18" charset="0"/>
                <a:cs typeface="Times New Roman" panose="02020603050405020304" pitchFamily="18" charset="0"/>
              </a:rPr>
              <a:t>hành vi </a:t>
            </a:r>
            <a:r>
              <a:rPr lang="vi-VN" sz="3000" b="1" u="sng" dirty="0" smtClean="0">
                <a:solidFill>
                  <a:srgbClr val="C00000"/>
                </a:solidFill>
                <a:latin typeface="Times New Roman" panose="02020603050405020304" pitchFamily="18" charset="0"/>
                <a:cs typeface="Times New Roman" panose="02020603050405020304" pitchFamily="18" charset="0"/>
              </a:rPr>
              <a:t>vi phạm pháp luật </a:t>
            </a:r>
            <a:r>
              <a:rPr lang="vi-VN" sz="3000" dirty="0" smtClean="0">
                <a:solidFill>
                  <a:srgbClr val="000000"/>
                </a:solidFill>
                <a:latin typeface="Times New Roman" panose="02020603050405020304" pitchFamily="18" charset="0"/>
                <a:cs typeface="Times New Roman" panose="02020603050405020304" pitchFamily="18" charset="0"/>
              </a:rPr>
              <a:t>của bất cứ cơ quan, tổ chức, cá nhân nào gây thiệt hại hoặc đe dọa gây thiệt hại lợi ích của Nhà nước, quyền, lợi ích hợp pháp của công dân, cơ quan, tổ chức“.</a:t>
            </a:r>
            <a:endParaRPr lang="vi-VN" sz="3000" dirty="0" smtClean="0">
              <a:latin typeface="Times New Roman" panose="02020603050405020304" pitchFamily="18" charset="0"/>
              <a:cs typeface="Times New Roman" panose="02020603050405020304" pitchFamily="18" charset="0"/>
            </a:endParaRPr>
          </a:p>
          <a:p>
            <a:endParaRPr lang="vi-VN" sz="2800" dirty="0" smtClean="0">
              <a:latin typeface="+mj-lt"/>
            </a:endParaRPr>
          </a:p>
          <a:p>
            <a:endParaRPr lang="vi-VN" dirty="0"/>
          </a:p>
        </p:txBody>
      </p:sp>
      <p:sp>
        <p:nvSpPr>
          <p:cNvPr id="8" name="AutoShape 4"/>
          <p:cNvSpPr>
            <a:spLocks noChangeArrowheads="1"/>
          </p:cNvSpPr>
          <p:nvPr/>
        </p:nvSpPr>
        <p:spPr bwMode="auto">
          <a:xfrm rot="21266310">
            <a:off x="8383969" y="1851107"/>
            <a:ext cx="3552834" cy="3508878"/>
          </a:xfrm>
          <a:prstGeom prst="cloudCallout">
            <a:avLst>
              <a:gd name="adj1" fmla="val -42643"/>
              <a:gd name="adj2" fmla="val 154986"/>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a:lstStyle/>
          <a:p>
            <a:pPr algn="ctr" eaLnBrk="0" hangingPunct="0">
              <a:defRPr/>
            </a:pPr>
            <a:r>
              <a:rPr lang="en-US" sz="2800" b="1" dirty="0" err="1" smtClean="0">
                <a:solidFill>
                  <a:srgbClr val="FF0000"/>
                </a:solidFill>
                <a:latin typeface="Times New Roman" panose="02020603050405020304" pitchFamily="18" charset="0"/>
                <a:cs typeface="Times New Roman" panose="02020603050405020304" pitchFamily="18" charset="0"/>
              </a:rPr>
              <a:t>Phân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điểm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nhau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giữa</a:t>
            </a:r>
            <a:r>
              <a:rPr lang="en-US" sz="2800" b="1" dirty="0" smtClean="0">
                <a:solidFill>
                  <a:srgbClr val="FF0000"/>
                </a:solidFill>
                <a:latin typeface="Times New Roman" panose="02020603050405020304" pitchFamily="18" charset="0"/>
                <a:cs typeface="Times New Roman" panose="02020603050405020304" pitchFamily="18" charset="0"/>
              </a:rPr>
              <a:t> KN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TC?</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0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8789" y="965914"/>
            <a:ext cx="9813701" cy="1275010"/>
          </a:xfrm>
        </p:spPr>
        <p:txBody>
          <a:bodyPr>
            <a:no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Người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khiếu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người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bị</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khiếu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nại</a:t>
            </a:r>
            <a:r>
              <a:rPr lang="en-US" sz="3200" b="1" dirty="0" smtClean="0">
                <a:solidFill>
                  <a:srgbClr val="FF0000"/>
                </a:solidFill>
                <a:latin typeface="Times New Roman" panose="02020603050405020304" pitchFamily="18" charset="0"/>
                <a:cs typeface="Times New Roman" panose="02020603050405020304" pitchFamily="18" charset="0"/>
              </a:rPr>
              <a:t>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những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quyền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Được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định</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smtClean="0">
                <a:solidFill>
                  <a:srgbClr val="FF0000"/>
                </a:solidFill>
                <a:latin typeface="Times New Roman" panose="02020603050405020304" pitchFamily="18" charset="0"/>
                <a:cs typeface="Times New Roman" panose="02020603050405020304" pitchFamily="18" charset="0"/>
              </a:rPr>
              <a:t>đâu</a:t>
            </a:r>
            <a:r>
              <a:rPr lang="en-US" sz="3200" b="1" dirty="0" smtClean="0">
                <a:solidFill>
                  <a:srgbClr val="FF0000"/>
                </a:solidFill>
                <a:latin typeface="Times New Roman" panose="02020603050405020304" pitchFamily="18" charset="0"/>
                <a:cs typeface="Times New Roman" panose="02020603050405020304" pitchFamily="18" charset="0"/>
              </a:rPr>
              <a:t>?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38697" y="-21426"/>
            <a:ext cx="10248910" cy="861774"/>
          </a:xfrm>
          <a:prstGeom prst="rect">
            <a:avLst/>
          </a:prstGeom>
        </p:spPr>
        <p:txBody>
          <a:bodyPr wrap="square">
            <a:spAutoFit/>
          </a:bodyPr>
          <a:lstStyle/>
          <a:p>
            <a:r>
              <a:rPr lang="en-US" sz="2600" b="1" dirty="0">
                <a:latin typeface="Times New Roman" panose="02020603050405020304" pitchFamily="18" charset="0"/>
                <a:cs typeface="Times New Roman" panose="02020603050405020304" pitchFamily="18" charset="0"/>
              </a:rPr>
              <a:t>b. </a:t>
            </a:r>
            <a:r>
              <a:rPr lang="en-US" sz="2600" b="1" dirty="0" err="1">
                <a:latin typeface="Times New Roman" panose="02020603050405020304" pitchFamily="18" charset="0"/>
                <a:cs typeface="Times New Roman" panose="02020603050405020304" pitchFamily="18" charset="0"/>
              </a:rPr>
              <a:t>Nội</a:t>
            </a:r>
            <a:r>
              <a:rPr lang="en-US" sz="2600" b="1" dirty="0">
                <a:latin typeface="Times New Roman" panose="02020603050405020304" pitchFamily="18" charset="0"/>
                <a:cs typeface="Times New Roman" panose="02020603050405020304" pitchFamily="18" charset="0"/>
              </a:rPr>
              <a:t> dung </a:t>
            </a:r>
            <a:r>
              <a:rPr lang="en-US" sz="2600" b="1" dirty="0" err="1">
                <a:latin typeface="Times New Roman" panose="02020603050405020304" pitchFamily="18" charset="0"/>
                <a:cs typeface="Times New Roman" panose="02020603050405020304" pitchFamily="18" charset="0"/>
              </a:rPr>
              <a:t>quyền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khiếu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tố</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dân</a:t>
            </a:r>
            <a:r>
              <a:rPr lang="en-US" sz="2600" b="1" dirty="0">
                <a:latin typeface="Times New Roman" panose="02020603050405020304" pitchFamily="18" charset="0"/>
                <a:cs typeface="Times New Roman" panose="02020603050405020304" pitchFamily="18" charset="0"/>
              </a:rPr>
              <a:t>:</a:t>
            </a:r>
          </a:p>
          <a:p>
            <a:r>
              <a:rPr lang="en-US" sz="2400" b="1" u="sng" dirty="0">
                <a:latin typeface="Times New Roman" panose="02020603050405020304" pitchFamily="18" charset="0"/>
                <a:cs typeface="Times New Roman" panose="02020603050405020304" pitchFamily="18" charset="0"/>
              </a:rPr>
              <a:t>ND1</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khiếu</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dân</a:t>
            </a:r>
            <a:r>
              <a:rPr lang="en-US" sz="2400" b="1" dirty="0" smtClean="0">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2"/>
          <a:stretch>
            <a:fillRect/>
          </a:stretch>
        </p:blipFill>
        <p:spPr>
          <a:xfrm>
            <a:off x="2981567" y="2331076"/>
            <a:ext cx="3947267" cy="4378816"/>
          </a:xfrm>
          <a:prstGeom prst="rect">
            <a:avLst/>
          </a:prstGeom>
        </p:spPr>
      </p:pic>
      <p:pic>
        <p:nvPicPr>
          <p:cNvPr id="37" name="Picture 36" descr="pinocchio6"/>
          <p:cNvPicPr>
            <a:picLocks noChangeAspect="1" noChangeArrowheads="1" noCrop="1"/>
          </p:cNvPicPr>
          <p:nvPr/>
        </p:nvPicPr>
        <p:blipFill>
          <a:blip r:embed="rId3"/>
          <a:srcRect/>
          <a:stretch>
            <a:fillRect/>
          </a:stretch>
        </p:blipFill>
        <p:spPr bwMode="auto">
          <a:xfrm>
            <a:off x="10354614" y="409461"/>
            <a:ext cx="1728011" cy="329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0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37" y="1228831"/>
            <a:ext cx="11771290" cy="4743813"/>
          </a:xfrm>
        </p:spPr>
        <p:txBody>
          <a:bodyPr/>
          <a:lstStyle/>
          <a:p>
            <a:endParaRPr lang="en-US" dirty="0"/>
          </a:p>
        </p:txBody>
      </p:sp>
      <p:sp>
        <p:nvSpPr>
          <p:cNvPr id="4" name="Title 1"/>
          <p:cNvSpPr>
            <a:spLocks noGrp="1"/>
          </p:cNvSpPr>
          <p:nvPr>
            <p:ph type="title"/>
          </p:nvPr>
        </p:nvSpPr>
        <p:spPr>
          <a:xfrm>
            <a:off x="777055" y="187187"/>
            <a:ext cx="10140920" cy="553792"/>
          </a:xfrm>
        </p:spPr>
        <p:txBody>
          <a:bodyPr>
            <a:norm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Nội</a:t>
            </a:r>
            <a:r>
              <a:rPr lang="en-US" sz="2800" b="1" dirty="0" smtClean="0">
                <a:solidFill>
                  <a:srgbClr val="FF0000"/>
                </a:solidFill>
                <a:latin typeface="Times New Roman" panose="02020603050405020304" pitchFamily="18" charset="0"/>
                <a:cs typeface="Times New Roman" panose="02020603050405020304" pitchFamily="18" charset="0"/>
              </a:rPr>
              <a:t> dung </a:t>
            </a:r>
            <a:r>
              <a:rPr lang="en-US" sz="2800" b="1" dirty="0" err="1" smtClean="0">
                <a:solidFill>
                  <a:srgbClr val="FF0000"/>
                </a:solidFill>
                <a:latin typeface="Times New Roman" panose="02020603050405020304" pitchFamily="18" charset="0"/>
                <a:cs typeface="Times New Roman" panose="02020603050405020304" pitchFamily="18" charset="0"/>
              </a:rPr>
              <a:t>quyền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khiếu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công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23205" y="1023999"/>
            <a:ext cx="4759697" cy="798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anose="02020603050405020304" pitchFamily="18" charset="0"/>
                <a:cs typeface="Times New Roman" panose="02020603050405020304" pitchFamily="18" charset="0"/>
              </a:rPr>
              <a:t>QUYỀN CỦA NGƯỜI KHIẾU NẠI</a:t>
            </a:r>
          </a:p>
          <a:p>
            <a:pPr algn="ctr"/>
            <a:r>
              <a:rPr lang="en-US" dirty="0" smtClean="0">
                <a:solidFill>
                  <a:schemeClr val="tx1"/>
                </a:solidFill>
                <a:latin typeface="Times New Roman" panose="02020603050405020304" pitchFamily="18" charset="0"/>
                <a:cs typeface="Times New Roman" panose="02020603050405020304" pitchFamily="18" charset="0"/>
              </a:rPr>
              <a:t>(</a:t>
            </a:r>
            <a:r>
              <a:rPr lang="en-US" dirty="0" err="1" smtClean="0">
                <a:solidFill>
                  <a:schemeClr val="tx1"/>
                </a:solidFill>
                <a:latin typeface="Times New Roman" panose="02020603050405020304" pitchFamily="18" charset="0"/>
                <a:cs typeface="Times New Roman" panose="02020603050405020304" pitchFamily="18" charset="0"/>
              </a:rPr>
              <a:t>Điều</a:t>
            </a:r>
            <a:r>
              <a:rPr lang="en-US" dirty="0" smtClean="0">
                <a:solidFill>
                  <a:schemeClr val="tx1"/>
                </a:solidFill>
                <a:latin typeface="Times New Roman" panose="02020603050405020304" pitchFamily="18" charset="0"/>
                <a:cs typeface="Times New Roman" panose="02020603050405020304" pitchFamily="18" charset="0"/>
              </a:rPr>
              <a:t> 12-Luật KN 20110)</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7449712" y="998339"/>
            <a:ext cx="4091187" cy="798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anose="02020603050405020304" pitchFamily="18" charset="0"/>
                <a:cs typeface="Times New Roman" panose="02020603050405020304" pitchFamily="18" charset="0"/>
              </a:rPr>
              <a:t>QUYỀN CỦA NGƯỜI BỊ KHIẾU NẠI</a:t>
            </a:r>
          </a:p>
          <a:p>
            <a:pPr algn="ctr"/>
            <a:r>
              <a:rPr lang="en-US" dirty="0" smtClean="0">
                <a:solidFill>
                  <a:schemeClr val="tx1"/>
                </a:solidFill>
                <a:latin typeface="Times New Roman" panose="02020603050405020304" pitchFamily="18" charset="0"/>
                <a:cs typeface="Times New Roman" panose="02020603050405020304" pitchFamily="18" charset="0"/>
              </a:rPr>
              <a:t>(</a:t>
            </a:r>
            <a:r>
              <a:rPr lang="en-US" dirty="0" err="1" smtClean="0">
                <a:solidFill>
                  <a:schemeClr val="tx1"/>
                </a:solidFill>
                <a:latin typeface="Times New Roman" panose="02020603050405020304" pitchFamily="18" charset="0"/>
                <a:cs typeface="Times New Roman" panose="02020603050405020304" pitchFamily="18" charset="0"/>
              </a:rPr>
              <a:t>Điều</a:t>
            </a:r>
            <a:r>
              <a:rPr lang="en-US" dirty="0" smtClean="0">
                <a:solidFill>
                  <a:schemeClr val="tx1"/>
                </a:solidFill>
                <a:latin typeface="Times New Roman" panose="02020603050405020304" pitchFamily="18" charset="0"/>
                <a:cs typeface="Times New Roman" panose="02020603050405020304" pitchFamily="18" charset="0"/>
              </a:rPr>
              <a:t> 13-Luật KN 2011)</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5587" y="2240924"/>
            <a:ext cx="1067754" cy="2859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solidFill>
                <a:latin typeface="Times New Roman" panose="02020603050405020304" pitchFamily="18" charset="0"/>
                <a:cs typeface="Times New Roman" panose="02020603050405020304" pitchFamily="18" charset="0"/>
              </a:rPr>
              <a:t>Tự</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mình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khiếu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nại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hoặc</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ủy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quyền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cho</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luật</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sư</a:t>
            </a:r>
            <a:r>
              <a:rPr lang="en-US" sz="2200" dirty="0" smtClean="0">
                <a:solidFill>
                  <a:schemeClr val="tx1"/>
                </a:solidFill>
                <a:latin typeface="Times New Roman" panose="02020603050405020304" pitchFamily="18" charset="0"/>
                <a:cs typeface="Times New Roman" panose="02020603050405020304" pitchFamily="18" charset="0"/>
              </a:rPr>
              <a:t> </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312453" y="2255498"/>
            <a:ext cx="990481" cy="2844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Thu </a:t>
            </a:r>
            <a:r>
              <a:rPr lang="en-US" sz="2400" dirty="0" err="1" smtClean="0">
                <a:solidFill>
                  <a:schemeClr val="tx1"/>
                </a:solidFill>
                <a:latin typeface="Times New Roman" panose="02020603050405020304" pitchFamily="18" charset="0"/>
                <a:cs typeface="Times New Roman" panose="02020603050405020304" pitchFamily="18" charset="0"/>
              </a:rPr>
              <a:t>thập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cứ</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7" name="Rectangle 16"/>
          <p:cNvSpPr/>
          <p:nvPr/>
        </p:nvSpPr>
        <p:spPr>
          <a:xfrm>
            <a:off x="2482046" y="2255498"/>
            <a:ext cx="927279" cy="2844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Đưa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8" name="Rectangle 17"/>
          <p:cNvSpPr/>
          <p:nvPr/>
        </p:nvSpPr>
        <p:spPr>
          <a:xfrm>
            <a:off x="3503053" y="2255498"/>
            <a:ext cx="993207" cy="2844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a:t>
            </a:r>
            <a:r>
              <a:rPr lang="en-US" sz="2400" dirty="0" err="1" smtClean="0">
                <a:solidFill>
                  <a:schemeClr val="tx1"/>
                </a:solidFill>
                <a:latin typeface="Times New Roman" panose="02020603050405020304" pitchFamily="18" charset="0"/>
                <a:cs typeface="Times New Roman" panose="02020603050405020304" pitchFamily="18" charset="0"/>
              </a:rPr>
              <a:t>hôi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quyề</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lợi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ích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mình</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646821" y="2255498"/>
            <a:ext cx="1061314" cy="2859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B</a:t>
            </a:r>
            <a:r>
              <a:rPr lang="en-US" sz="2400" dirty="0" err="1" smtClean="0">
                <a:solidFill>
                  <a:schemeClr val="tx1"/>
                </a:solidFill>
                <a:latin typeface="Times New Roman" panose="02020603050405020304" pitchFamily="18" charset="0"/>
                <a:cs typeface="Times New Roman" panose="02020603050405020304" pitchFamily="18" charset="0"/>
              </a:rPr>
              <a:t>ồi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hại</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20" name="Rectangle 19"/>
          <p:cNvSpPr/>
          <p:nvPr/>
        </p:nvSpPr>
        <p:spPr>
          <a:xfrm>
            <a:off x="5858695" y="2255498"/>
            <a:ext cx="1078962" cy="2859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KN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2, </a:t>
            </a:r>
            <a:r>
              <a:rPr lang="en-US" sz="2400" dirty="0" err="1">
                <a:solidFill>
                  <a:schemeClr val="tx1"/>
                </a:solidFill>
                <a:latin typeface="Times New Roman" panose="02020603050405020304" pitchFamily="18" charset="0"/>
                <a:cs typeface="Times New Roman" panose="02020603050405020304" pitchFamily="18" charset="0"/>
              </a:rPr>
              <a:t>khởi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kiện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rút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đơn</a:t>
            </a:r>
            <a:r>
              <a:rPr lang="en-US" sz="2400" dirty="0" smtClean="0">
                <a:solidFill>
                  <a:schemeClr val="tx1"/>
                </a:solidFill>
                <a:latin typeface="Times New Roman" panose="02020603050405020304" pitchFamily="18" charset="0"/>
                <a:cs typeface="Times New Roman" panose="02020603050405020304" pitchFamily="18" charset="0"/>
              </a:rPr>
              <a:t> KN …</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H="1">
            <a:off x="636551" y="1832052"/>
            <a:ext cx="2849570" cy="389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5" idx="0"/>
          </p:cNvCxnSpPr>
          <p:nvPr/>
        </p:nvCxnSpPr>
        <p:spPr>
          <a:xfrm flipH="1">
            <a:off x="1807694" y="1812925"/>
            <a:ext cx="1695360" cy="442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2"/>
            <a:endCxn id="17" idx="0"/>
          </p:cNvCxnSpPr>
          <p:nvPr/>
        </p:nvCxnSpPr>
        <p:spPr>
          <a:xfrm flipH="1">
            <a:off x="2945686" y="1822489"/>
            <a:ext cx="557368" cy="433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8" idx="0"/>
          </p:cNvCxnSpPr>
          <p:nvPr/>
        </p:nvCxnSpPr>
        <p:spPr>
          <a:xfrm>
            <a:off x="3532388" y="1881849"/>
            <a:ext cx="467269" cy="373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9" idx="0"/>
          </p:cNvCxnSpPr>
          <p:nvPr/>
        </p:nvCxnSpPr>
        <p:spPr>
          <a:xfrm>
            <a:off x="3643461" y="1846626"/>
            <a:ext cx="1534017" cy="408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470856" y="1812925"/>
            <a:ext cx="2492062" cy="392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7449712" y="2255498"/>
            <a:ext cx="1749616" cy="2844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QĐ, HV </a:t>
            </a: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chính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bị</a:t>
            </a:r>
            <a:r>
              <a:rPr lang="en-US" sz="2400" dirty="0" smtClean="0">
                <a:solidFill>
                  <a:schemeClr val="tx1"/>
                </a:solidFill>
                <a:latin typeface="Times New Roman" panose="02020603050405020304" pitchFamily="18" charset="0"/>
                <a:cs typeface="Times New Roman" panose="02020603050405020304" pitchFamily="18" charset="0"/>
              </a:rPr>
              <a:t> KN</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36" name="Straight Arrow Connector 35"/>
          <p:cNvCxnSpPr>
            <a:stCxn id="8" idx="2"/>
            <a:endCxn id="33" idx="0"/>
          </p:cNvCxnSpPr>
          <p:nvPr/>
        </p:nvCxnSpPr>
        <p:spPr>
          <a:xfrm flipH="1">
            <a:off x="8324520" y="1796829"/>
            <a:ext cx="1170786" cy="458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674418" y="2221798"/>
            <a:ext cx="1866481" cy="2878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pt-BR" sz="2400" dirty="0">
                <a:solidFill>
                  <a:schemeClr val="tx1"/>
                </a:solidFill>
                <a:latin typeface="Times New Roman" panose="02020603050405020304" pitchFamily="18" charset="0"/>
                <a:cs typeface="Times New Roman" panose="02020603050405020304" pitchFamily="18" charset="0"/>
              </a:rPr>
              <a:t>Được </a:t>
            </a:r>
            <a:r>
              <a:rPr lang="pt-BR" sz="2400" dirty="0" smtClean="0">
                <a:solidFill>
                  <a:schemeClr val="tx1"/>
                </a:solidFill>
                <a:latin typeface="Times New Roman" panose="02020603050405020304" pitchFamily="18" charset="0"/>
                <a:cs typeface="Times New Roman" panose="02020603050405020304" pitchFamily="18" charset="0"/>
              </a:rPr>
              <a:t>thu thập tài </a:t>
            </a:r>
            <a:r>
              <a:rPr lang="pt-BR" sz="2400" dirty="0">
                <a:solidFill>
                  <a:schemeClr val="tx1"/>
                </a:solidFill>
                <a:latin typeface="Times New Roman" panose="02020603050405020304" pitchFamily="18" charset="0"/>
                <a:cs typeface="Times New Roman" panose="02020603050405020304" pitchFamily="18" charset="0"/>
              </a:rPr>
              <a:t>liệu, chứng cứ </a:t>
            </a:r>
            <a:r>
              <a:rPr lang="pt-BR" sz="2400" dirty="0" smtClean="0">
                <a:solidFill>
                  <a:schemeClr val="tx1"/>
                </a:solidFill>
                <a:latin typeface="Times New Roman" panose="02020603050405020304" pitchFamily="18" charset="0"/>
                <a:cs typeface="Times New Roman" panose="02020603050405020304" pitchFamily="18" charset="0"/>
              </a:rPr>
              <a:t>để </a:t>
            </a:r>
            <a:r>
              <a:rPr lang="pt-BR" sz="2400" dirty="0">
                <a:solidFill>
                  <a:schemeClr val="tx1"/>
                </a:solidFill>
                <a:latin typeface="Times New Roman" panose="02020603050405020304" pitchFamily="18" charset="0"/>
                <a:cs typeface="Times New Roman" panose="02020603050405020304" pitchFamily="18" charset="0"/>
              </a:rPr>
              <a:t>giải quyết khiếu nại...</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25" name="Straight Arrow Connector 24"/>
          <p:cNvCxnSpPr>
            <a:stCxn id="8" idx="2"/>
            <a:endCxn id="13" idx="0"/>
          </p:cNvCxnSpPr>
          <p:nvPr/>
        </p:nvCxnSpPr>
        <p:spPr>
          <a:xfrm>
            <a:off x="9495306" y="1796829"/>
            <a:ext cx="1112353" cy="424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22"/>
          <p:cNvSpPr txBox="1">
            <a:spLocks/>
          </p:cNvSpPr>
          <p:nvPr/>
        </p:nvSpPr>
        <p:spPr>
          <a:xfrm>
            <a:off x="3444385" y="5283691"/>
            <a:ext cx="5363195" cy="461665"/>
          </a:xfrm>
          <a:prstGeom prst="rect">
            <a:avLst/>
          </a:prstGeom>
        </p:spPr>
        <p:txBody>
          <a:bodyPr vert="horz" wrap="square" lIns="91440" tIns="45720" rIns="91440" bIns="45720"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sz="2400" b="1" dirty="0" err="1" smtClean="0">
                <a:solidFill>
                  <a:srgbClr val="FF0000"/>
                </a:solidFill>
                <a:latin typeface="Times New Roman" panose="02020603050405020304" pitchFamily="18" charset="0"/>
                <a:cs typeface="Times New Roman" panose="02020603050405020304" pitchFamily="18" charset="0"/>
              </a:rPr>
              <a:t>Điều</a:t>
            </a:r>
            <a:r>
              <a:rPr lang="en-US" sz="2400" b="1" dirty="0" smtClean="0">
                <a:solidFill>
                  <a:srgbClr val="FF0000"/>
                </a:solidFill>
                <a:latin typeface="Times New Roman" panose="02020603050405020304" pitchFamily="18" charset="0"/>
                <a:cs typeface="Times New Roman" panose="02020603050405020304" pitchFamily="18" charset="0"/>
              </a:rPr>
              <a:t> 12, </a:t>
            </a:r>
            <a:r>
              <a:rPr lang="en-US" sz="2400" b="1" dirty="0" err="1" smtClean="0">
                <a:solidFill>
                  <a:srgbClr val="FF0000"/>
                </a:solidFill>
                <a:latin typeface="Times New Roman" panose="02020603050405020304" pitchFamily="18" charset="0"/>
                <a:cs typeface="Times New Roman" panose="02020603050405020304" pitchFamily="18" charset="0"/>
              </a:rPr>
              <a:t>Điều</a:t>
            </a:r>
            <a:r>
              <a:rPr lang="en-US" sz="2400" b="1" dirty="0" smtClean="0">
                <a:solidFill>
                  <a:srgbClr val="FF0000"/>
                </a:solidFill>
                <a:latin typeface="Times New Roman" panose="02020603050405020304" pitchFamily="18" charset="0"/>
                <a:cs typeface="Times New Roman" panose="02020603050405020304" pitchFamily="18" charset="0"/>
              </a:rPr>
              <a:t> 13- </a:t>
            </a:r>
            <a:r>
              <a:rPr lang="en-US" sz="2400" b="1" dirty="0" err="1" smtClean="0">
                <a:solidFill>
                  <a:srgbClr val="FF0000"/>
                </a:solidFill>
                <a:latin typeface="Times New Roman" panose="02020603050405020304" pitchFamily="18" charset="0"/>
                <a:cs typeface="Times New Roman" panose="02020603050405020304" pitchFamily="18" charset="0"/>
              </a:rPr>
              <a:t>Luật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Khiếu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nại</a:t>
            </a:r>
            <a:r>
              <a:rPr lang="en-US" sz="2400" b="1" dirty="0" smtClean="0">
                <a:solidFill>
                  <a:srgbClr val="FF0000"/>
                </a:solidFill>
                <a:latin typeface="Times New Roman" panose="02020603050405020304" pitchFamily="18" charset="0"/>
                <a:cs typeface="Times New Roman" panose="02020603050405020304" pitchFamily="18" charset="0"/>
              </a:rPr>
              <a:t> 2011</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047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1863</TotalTime>
  <Words>3403</Words>
  <Application>Microsoft Office PowerPoint</Application>
  <PresentationFormat>Custom</PresentationFormat>
  <Paragraphs>327</Paragraphs>
  <Slides>27</Slides>
  <Notes>0</Notes>
  <HiddenSlides>0</HiddenSlides>
  <MMClips>5</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Facet</vt:lpstr>
      <vt:lpstr>NHIỆT LIỆT CHÀO MỪNG  QUÝ THẦY CÔ VÀ CÁC EM HỌC SINH</vt:lpstr>
      <vt:lpstr>PPCT: 50 BÀI 15: QUYỀN VÀ NGHĨA VỤ CỦA CÔNG DÂN VỀ KHIẾU NẠI, TỐ CÁO (Tiết 1)</vt:lpstr>
      <vt:lpstr>YÊU CẦU CẦN ĐẠT:</vt:lpstr>
      <vt:lpstr>KHỞI ĐỘNG</vt:lpstr>
      <vt:lpstr>PowerPoint Presentation</vt:lpstr>
      <vt:lpstr>PowerPoint Presentation</vt:lpstr>
      <vt:lpstr>1. MỘT SỐ QUY ĐỊNH CƠ BẢN CỦA PHÁP LUẬT VỀ QUYỀN VÀ NGHĨA VỤ CỦA CÔNG DÂN VỀ KHIẾU NẠI, TỐ CÁO.</vt:lpstr>
      <vt:lpstr>Người khiếu nại và người bị khiếu nại  có những quyền nào? Được quy định ở đâu?  </vt:lpstr>
      <vt:lpstr>Nội dung quyền khiếu nại của công dân:</vt:lpstr>
      <vt:lpstr>PowerPoint Presentation</vt:lpstr>
      <vt:lpstr> Người tố cáo và người bị tố cáo có những quyền gì? Được quy định ở đâu? </vt:lpstr>
      <vt:lpstr>Nội dung quyền tố cáo của công dân:</vt:lpstr>
      <vt:lpstr>PowerPoint Presentation</vt:lpstr>
      <vt:lpstr>KẾT LUẬN:  - Quyền KN và TC là quyền dân chủ cơ bản, thuộc lĩnh vực chính trị của công dân;                                được Nhà nước ghi nhận trong Hiến pháp và Luật;                                được đảm bảo thực hiện bằng bộ máy cưỡng chế của nhà nước…</vt:lpstr>
      <vt:lpstr>Điền vào ô tương ứng?</vt:lpstr>
      <vt:lpstr>PowerPoint Presentation</vt:lpstr>
      <vt:lpstr>Em đồng tình với trường hợp nào sau đây? </vt:lpstr>
      <vt:lpstr>TÌNH HUỐNG:</vt:lpstr>
      <vt:lpstr>LUYỆN TẬP:</vt:lpstr>
      <vt:lpstr>Lấy ví dụ về một số trường hợp mà học sinh chúng ta có thể thực hiện quyền khiếu nại và tố cáo trong đời sống? </vt:lpstr>
      <vt:lpstr>PowerPoint Presentation</vt:lpstr>
      <vt:lpstr> Câu 1. Lấy một số ví dụ về các trường hợp mà em, bạn bè và gia đình có thể gặp trong đời sống và phân tích tính hợp pháp của tình huống để đưa ra cách giải quyết đúng nhất ? </vt:lpstr>
      <vt:lpstr>Phân biệt giống và khác nhau giữa khiếu nại và tố cáo? </vt:lpstr>
      <vt:lpstr>PowerPoint Presentation</vt:lpstr>
      <vt:lpstr>Phân biệt giống và khác nhau giữa khiếu nại và tố cáo? </vt:lpstr>
      <vt:lpstr>Lấy ví dụ về một số trường hợp mà học sinh chúng ta có thể thực hiện quyền khiếu nại và tố cáo trong đời sống? </vt:lpstr>
      <vt:lpstr>Câu 1. Trong các tình huống sau, theo em đâu là khiếu nại? Đâu là tố cáo?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QUÝ THẦY CÔ VÀ CÁC EM HỌC SINH</dc:title>
  <dc:creator>Administrator</dc:creator>
  <cp:lastModifiedBy>LOC</cp:lastModifiedBy>
  <cp:revision>194</cp:revision>
  <dcterms:created xsi:type="dcterms:W3CDTF">2024-03-01T00:23:35Z</dcterms:created>
  <dcterms:modified xsi:type="dcterms:W3CDTF">2024-04-19T22:20:51Z</dcterms:modified>
</cp:coreProperties>
</file>