
<file path=[Content_Types].xml><?xml version="1.0" encoding="utf-8"?>
<Types xmlns="http://schemas.openxmlformats.org/package/2006/content-types">
  <Default Extension="emf" ContentType="image/x-emf"/>
  <Default Extension="fntdata" ContentType="application/x-fontdata"/>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2.wav" ContentType="audio/x-wav"/>
  <Override PartName="/ppt/notesSlides/notesSlide12.xml" ContentType="application/vnd.openxmlformats-officedocument.presentationml.notesSlide+xml"/>
  <Override PartName="/ppt/media/media3.WAV" ContentType="audio/x-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30"/>
  </p:notesMasterIdLst>
  <p:sldIdLst>
    <p:sldId id="277" r:id="rId3"/>
    <p:sldId id="293" r:id="rId4"/>
    <p:sldId id="294" r:id="rId5"/>
    <p:sldId id="320" r:id="rId6"/>
    <p:sldId id="334" r:id="rId7"/>
    <p:sldId id="298" r:id="rId8"/>
    <p:sldId id="261" r:id="rId9"/>
    <p:sldId id="321" r:id="rId10"/>
    <p:sldId id="322" r:id="rId11"/>
    <p:sldId id="323" r:id="rId12"/>
    <p:sldId id="324" r:id="rId13"/>
    <p:sldId id="325" r:id="rId14"/>
    <p:sldId id="326" r:id="rId15"/>
    <p:sldId id="327" r:id="rId16"/>
    <p:sldId id="328" r:id="rId17"/>
    <p:sldId id="329" r:id="rId18"/>
    <p:sldId id="269" r:id="rId19"/>
    <p:sldId id="273" r:id="rId20"/>
    <p:sldId id="274" r:id="rId21"/>
    <p:sldId id="330" r:id="rId22"/>
    <p:sldId id="275" r:id="rId23"/>
    <p:sldId id="331" r:id="rId24"/>
    <p:sldId id="332" r:id="rId25"/>
    <p:sldId id="279" r:id="rId26"/>
    <p:sldId id="333" r:id="rId27"/>
    <p:sldId id="319" r:id="rId28"/>
    <p:sldId id="27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Math" panose="02040503050406030204" pitchFamily="18" charset="0"/>
      <p:regular r:id="rId37"/>
    </p:embeddedFont>
    <p:embeddedFont>
      <p:font typeface="Gill Sans MT" panose="020B0502020104020203" pitchFamily="34" charset="0"/>
      <p:regular r:id="rId38"/>
      <p:bold r:id="rId39"/>
      <p:italic r:id="rId40"/>
      <p:boldItalic r:id="rId41"/>
    </p:embeddedFont>
    <p:embeddedFont>
      <p:font typeface="Tahoma" panose="020B0604030504040204" pitchFamily="34" charset="0"/>
      <p:regular r:id="rId42"/>
      <p:bold r:id="rId43"/>
    </p:embeddedFont>
    <p:embeddedFont>
      <p:font typeface="Tw Cen MT" panose="020B0602020104020603" pitchFamily="34" charset="0"/>
      <p:regular r:id="rId44"/>
      <p:bold r:id="rId45"/>
      <p:italic r:id="rId46"/>
      <p:boldItalic r:id="rId47"/>
    </p:embeddedFont>
    <p:embeddedFont>
      <p:font typeface="Yu Mincho" panose="02020400000000000000" pitchFamily="18" charset="-128"/>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Ngọc Bảo Trân" initials="RS" lastIdx="104" clrIdx="0">
    <p:extLst>
      <p:ext uri="{19B8F6BF-5375-455C-9EA6-DF929625EA0E}">
        <p15:presenceInfo xmlns:p15="http://schemas.microsoft.com/office/powerpoint/2012/main" userId="cdc9f017bf291bda" providerId="Windows Live"/>
      </p:ext>
    </p:extLst>
  </p:cmAuthor>
  <p:cmAuthor id="2" name="Hiếu Nguyễn An" initials="HNA" lastIdx="19" clrIdx="1">
    <p:extLst>
      <p:ext uri="{19B8F6BF-5375-455C-9EA6-DF929625EA0E}">
        <p15:presenceInfo xmlns:p15="http://schemas.microsoft.com/office/powerpoint/2012/main" userId="bdae5c033a02cb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autoAdjust="0"/>
  </p:normalViewPr>
  <p:slideViewPr>
    <p:cSldViewPr snapToGrid="0">
      <p:cViewPr varScale="1">
        <p:scale>
          <a:sx n="81" d="100"/>
          <a:sy n="81" d="100"/>
        </p:scale>
        <p:origin x="61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E9454-84D1-460C-B0BA-422D8A39580F}"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9A5E7-2A80-45E5-803A-8EC0212A1D44}" type="slidenum">
              <a:rPr lang="en-US" smtClean="0"/>
              <a:t>‹#›</a:t>
            </a:fld>
            <a:endParaRPr lang="en-US"/>
          </a:p>
        </p:txBody>
      </p:sp>
    </p:spTree>
    <p:extLst>
      <p:ext uri="{BB962C8B-B14F-4D97-AF65-F5344CB8AC3E}">
        <p14:creationId xmlns:p14="http://schemas.microsoft.com/office/powerpoint/2010/main" val="58133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itchFamily="18" charset="0"/>
              </a:defRPr>
            </a:lvl1pPr>
            <a:lvl2pPr marL="785372" indent="-302066">
              <a:defRPr sz="2500" b="1">
                <a:solidFill>
                  <a:schemeClr val="tx1"/>
                </a:solidFill>
                <a:latin typeface="Times New Roman" pitchFamily="18" charset="0"/>
              </a:defRPr>
            </a:lvl2pPr>
            <a:lvl3pPr marL="1208265" indent="-241653">
              <a:defRPr sz="2500" b="1">
                <a:solidFill>
                  <a:schemeClr val="tx1"/>
                </a:solidFill>
                <a:latin typeface="Times New Roman" pitchFamily="18" charset="0"/>
              </a:defRPr>
            </a:lvl3pPr>
            <a:lvl4pPr marL="1691571" indent="-241653">
              <a:defRPr sz="2500" b="1">
                <a:solidFill>
                  <a:schemeClr val="tx1"/>
                </a:solidFill>
                <a:latin typeface="Times New Roman" pitchFamily="18" charset="0"/>
              </a:defRPr>
            </a:lvl4pPr>
            <a:lvl5pPr marL="2174878" indent="-241653">
              <a:defRPr sz="2500" b="1">
                <a:solidFill>
                  <a:schemeClr val="tx1"/>
                </a:solidFill>
                <a:latin typeface="Times New Roman" pitchFamily="18" charset="0"/>
              </a:defRPr>
            </a:lvl5pPr>
            <a:lvl6pPr marL="2658184" indent="-241653" eaLnBrk="0" fontAlgn="base" hangingPunct="0">
              <a:spcBef>
                <a:spcPct val="0"/>
              </a:spcBef>
              <a:spcAft>
                <a:spcPct val="0"/>
              </a:spcAft>
              <a:defRPr sz="2500" b="1">
                <a:solidFill>
                  <a:schemeClr val="tx1"/>
                </a:solidFill>
                <a:latin typeface="Times New Roman" pitchFamily="18" charset="0"/>
              </a:defRPr>
            </a:lvl6pPr>
            <a:lvl7pPr marL="3141490" indent="-241653" eaLnBrk="0" fontAlgn="base" hangingPunct="0">
              <a:spcBef>
                <a:spcPct val="0"/>
              </a:spcBef>
              <a:spcAft>
                <a:spcPct val="0"/>
              </a:spcAft>
              <a:defRPr sz="2500" b="1">
                <a:solidFill>
                  <a:schemeClr val="tx1"/>
                </a:solidFill>
                <a:latin typeface="Times New Roman" pitchFamily="18" charset="0"/>
              </a:defRPr>
            </a:lvl7pPr>
            <a:lvl8pPr marL="3624796" indent="-241653" eaLnBrk="0" fontAlgn="base" hangingPunct="0">
              <a:spcBef>
                <a:spcPct val="0"/>
              </a:spcBef>
              <a:spcAft>
                <a:spcPct val="0"/>
              </a:spcAft>
              <a:defRPr sz="2500" b="1">
                <a:solidFill>
                  <a:schemeClr val="tx1"/>
                </a:solidFill>
                <a:latin typeface="Times New Roman" pitchFamily="18" charset="0"/>
              </a:defRPr>
            </a:lvl8pPr>
            <a:lvl9pPr marL="4108102" indent="-241653" eaLnBrk="0" fontAlgn="base" hangingPunct="0">
              <a:spcBef>
                <a:spcPct val="0"/>
              </a:spcBef>
              <a:spcAft>
                <a:spcPct val="0"/>
              </a:spcAft>
              <a:defRPr sz="2500" b="1">
                <a:solidFill>
                  <a:schemeClr val="tx1"/>
                </a:solidFill>
                <a:latin typeface="Times New Roman" pitchFamily="18" charset="0"/>
              </a:defRPr>
            </a:lvl9pPr>
          </a:lstStyle>
          <a:p>
            <a:fld id="{6264AA9C-48FF-44D5-9F02-068CE670619C}" type="slidenum">
              <a:rPr lang="vi-VN" altLang="en-US" sz="1300">
                <a:solidFill>
                  <a:prstClr val="black"/>
                </a:solidFill>
              </a:rPr>
              <a:pPr/>
              <a:t>3</a:t>
            </a:fld>
            <a:endParaRPr lang="vi-VN" altLang="en-US" sz="1300">
              <a:solidFill>
                <a:prstClr val="black"/>
              </a:solidFill>
            </a:endParaRPr>
          </a:p>
        </p:txBody>
      </p:sp>
    </p:spTree>
    <p:extLst>
      <p:ext uri="{BB962C8B-B14F-4D97-AF65-F5344CB8AC3E}">
        <p14:creationId xmlns:p14="http://schemas.microsoft.com/office/powerpoint/2010/main" val="250880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14</a:t>
            </a:fld>
            <a:endParaRPr lang="en-US"/>
          </a:p>
        </p:txBody>
      </p:sp>
    </p:spTree>
    <p:extLst>
      <p:ext uri="{BB962C8B-B14F-4D97-AF65-F5344CB8AC3E}">
        <p14:creationId xmlns:p14="http://schemas.microsoft.com/office/powerpoint/2010/main" val="149028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15</a:t>
            </a:fld>
            <a:endParaRPr lang="en-US"/>
          </a:p>
        </p:txBody>
      </p:sp>
    </p:spTree>
    <p:extLst>
      <p:ext uri="{BB962C8B-B14F-4D97-AF65-F5344CB8AC3E}">
        <p14:creationId xmlns:p14="http://schemas.microsoft.com/office/powerpoint/2010/main" val="226124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Thay đổi</a:t>
            </a:r>
            <a:r>
              <a:rPr lang="en-US" baseline="0"/>
              <a:t> hoặc thêm/bớt, điều chỉnh khác file word, thì mình cũng sửa khbd chop khớp ppt mình soạn nhé. Để sau này đóng gói sp sẽ có sự đồng nhất giữa word và ppt.</a:t>
            </a:r>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17</a:t>
            </a:fld>
            <a:endParaRPr lang="en-US"/>
          </a:p>
        </p:txBody>
      </p:sp>
    </p:spTree>
    <p:extLst>
      <p:ext uri="{BB962C8B-B14F-4D97-AF65-F5344CB8AC3E}">
        <p14:creationId xmlns:p14="http://schemas.microsoft.com/office/powerpoint/2010/main" val="403207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18</a:t>
            </a:fld>
            <a:endParaRPr lang="en-US"/>
          </a:p>
        </p:txBody>
      </p:sp>
    </p:spTree>
    <p:extLst>
      <p:ext uri="{BB962C8B-B14F-4D97-AF65-F5344CB8AC3E}">
        <p14:creationId xmlns:p14="http://schemas.microsoft.com/office/powerpoint/2010/main" val="140632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25</a:t>
            </a:fld>
            <a:endParaRPr lang="en-US"/>
          </a:p>
        </p:txBody>
      </p:sp>
    </p:spTree>
    <p:extLst>
      <p:ext uri="{BB962C8B-B14F-4D97-AF65-F5344CB8AC3E}">
        <p14:creationId xmlns:p14="http://schemas.microsoft.com/office/powerpoint/2010/main" val="117454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F79A5E7-2A80-45E5-803A-8EC0212A1D44}" type="slidenum">
              <a:rPr lang="en-US" smtClean="0"/>
              <a:t>4</a:t>
            </a:fld>
            <a:endParaRPr lang="en-US"/>
          </a:p>
        </p:txBody>
      </p:sp>
    </p:spTree>
    <p:extLst>
      <p:ext uri="{BB962C8B-B14F-4D97-AF65-F5344CB8AC3E}">
        <p14:creationId xmlns:p14="http://schemas.microsoft.com/office/powerpoint/2010/main" val="119258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F79A5E7-2A80-45E5-803A-8EC0212A1D44}" type="slidenum">
              <a:rPr lang="en-US" smtClean="0"/>
              <a:t>5</a:t>
            </a:fld>
            <a:endParaRPr lang="en-US"/>
          </a:p>
        </p:txBody>
      </p:sp>
    </p:spTree>
    <p:extLst>
      <p:ext uri="{BB962C8B-B14F-4D97-AF65-F5344CB8AC3E}">
        <p14:creationId xmlns:p14="http://schemas.microsoft.com/office/powerpoint/2010/main" val="181869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7</a:t>
            </a:fld>
            <a:endParaRPr lang="en-US"/>
          </a:p>
        </p:txBody>
      </p:sp>
    </p:spTree>
    <p:extLst>
      <p:ext uri="{BB962C8B-B14F-4D97-AF65-F5344CB8AC3E}">
        <p14:creationId xmlns:p14="http://schemas.microsoft.com/office/powerpoint/2010/main" val="127948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8</a:t>
            </a:fld>
            <a:endParaRPr lang="en-US"/>
          </a:p>
        </p:txBody>
      </p:sp>
    </p:spTree>
    <p:extLst>
      <p:ext uri="{BB962C8B-B14F-4D97-AF65-F5344CB8AC3E}">
        <p14:creationId xmlns:p14="http://schemas.microsoft.com/office/powerpoint/2010/main" val="360416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9</a:t>
            </a:fld>
            <a:endParaRPr lang="en-US"/>
          </a:p>
        </p:txBody>
      </p:sp>
    </p:spTree>
    <p:extLst>
      <p:ext uri="{BB962C8B-B14F-4D97-AF65-F5344CB8AC3E}">
        <p14:creationId xmlns:p14="http://schemas.microsoft.com/office/powerpoint/2010/main" val="130295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10</a:t>
            </a:fld>
            <a:endParaRPr lang="en-US"/>
          </a:p>
        </p:txBody>
      </p:sp>
    </p:spTree>
    <p:extLst>
      <p:ext uri="{BB962C8B-B14F-4D97-AF65-F5344CB8AC3E}">
        <p14:creationId xmlns:p14="http://schemas.microsoft.com/office/powerpoint/2010/main" val="1979567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11</a:t>
            </a:fld>
            <a:endParaRPr lang="en-US"/>
          </a:p>
        </p:txBody>
      </p:sp>
    </p:spTree>
    <p:extLst>
      <p:ext uri="{BB962C8B-B14F-4D97-AF65-F5344CB8AC3E}">
        <p14:creationId xmlns:p14="http://schemas.microsoft.com/office/powerpoint/2010/main" val="62592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9A5E7-2A80-45E5-803A-8EC0212A1D44}" type="slidenum">
              <a:rPr lang="en-US" smtClean="0"/>
              <a:t>12</a:t>
            </a:fld>
            <a:endParaRPr lang="en-US"/>
          </a:p>
        </p:txBody>
      </p:sp>
    </p:spTree>
    <p:extLst>
      <p:ext uri="{BB962C8B-B14F-4D97-AF65-F5344CB8AC3E}">
        <p14:creationId xmlns:p14="http://schemas.microsoft.com/office/powerpoint/2010/main" val="426109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29B3-20E8-4865-AEF0-6E0A40AC1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38801-40E1-464A-85E3-F7E939DE7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55899A-B202-411E-A245-EA70CB72A0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7BD2FF-EC5B-411B-A9CF-2DDE898854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CA41D6-54D9-4FD2-AA43-93972DD87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93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29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278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12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795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79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51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17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87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3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8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29B3-20E8-4865-AEF0-6E0A40AC1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38801-40E1-464A-85E3-F7E939DE7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55899A-B202-411E-A245-EA70CB72A0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7BD2FF-EC5B-411B-A9CF-2DDE898854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CA41D6-54D9-4FD2-AA43-93972DD87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705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93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306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213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708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2DFE-CB9F-4E73-98F3-E509BCD2C3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F9BFD5-2F62-4FEA-AF0B-DD342C3DC6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0F51B3-2CB5-4477-8387-C450CAE89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4CC747-5E79-4F5F-9545-C26E76D481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3409D27-D197-4632-8E85-0D8A2361AB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16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91D-3730-4F09-89E9-34FF9B4BE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E9A9-68F6-4725-8610-25A94B1992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B747C-33DC-4DB7-80BE-F51E87DA13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B065A6-98AA-4F57-9D19-C1F4EDF970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3D4EE-D8F0-485C-8145-CB3430EF37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2FAA3A-AD4A-45DF-ACA0-1A03F56E48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704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CA51-718F-4454-BF1C-010131224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4B5BE-5723-46B5-B7CA-B0AC8D85A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BDE5DD-EC9C-41B1-AA6E-7B49C887E3B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7752D-C57E-49D1-9CAE-620A95DF7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8D32DF6-C471-43BF-9EB5-972C5FCCC8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810ABC-2AA2-4FAE-967B-87E5F8D4C0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B88E3A2-3D3D-47D6-8A3A-A06FB47D78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3CEBF8B-2A3C-433F-84C4-252E4DAD5C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201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D30A-B15F-438D-81EF-A61B55464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EF06FD-4A87-4680-AD60-D38717A21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FF835D5-E3BF-45AE-85C8-611497F284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FF3A5B-5228-4FD0-9D84-3DE5761E8A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472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518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5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29B3-20E8-4865-AEF0-6E0A40AC1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38801-40E1-464A-85E3-F7E939DE7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55899A-B202-411E-A245-EA70CB72A0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7BD2FF-EC5B-411B-A9CF-2DDE898854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CA41D6-54D9-4FD2-AA43-93972DD87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742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23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10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478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04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812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284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695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573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465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0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08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3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5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99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23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835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0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756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8BED-BFC1-4218-BCE7-6D2AAC58D2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0441CC9-D1A3-4EE5-AA39-E5D2C892E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17ECED-47A7-4530-A071-FEB8BBAF5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689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8920-89AB-4B28-8063-F917E2FB2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C234D-24C0-4E51-A302-07D67C63D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31C0A6-D4A4-4DFB-A14E-3BDC760E7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BE7012-DD7E-4694-87C9-92A3734A5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4EF3451-07B7-4FDA-8827-DD745185DC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F71C706-70DF-4B28-BB95-F7B9A0459E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79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6D27-8398-47B1-ABB7-7EF930BAC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0CE65-977A-444A-B186-F8E61C499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5758A1-EEEC-4858-A19D-367CD9E1C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6E5D2-A4EC-46B7-9B2D-336178ACB5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0E498C-E417-4211-9152-9550AFD044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33AF43-21FD-4351-88B5-4B134FD6F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3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996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96DF-F69E-4A2C-9160-BF5EC876C7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2571EB-7563-4B7F-860C-8B1500FFB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C6B01-51AE-4210-AE12-A8A99C3A43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87A4027-3512-427A-A44C-16821C97C5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3EAAF8-01A7-4DEB-8BED-9136EF15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29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3B975-BD91-44AB-93AC-FBA05ED95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3A5A7-EBE6-4B0E-A2CC-5321149CD2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A5970-FB10-47E8-8607-3841811719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56C03-B407-4810-BFEC-153022D75B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066B3A-0655-4FCB-8A0F-12EC898BA8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85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416500" y="329307"/>
            <a:ext cx="4973915" cy="30920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437664" y="798973"/>
            <a:ext cx="811019" cy="50357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8124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00919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4273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7666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6043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4373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391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9843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34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1447382" y="318640"/>
            <a:ext cx="5541004" cy="32093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8295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174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373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72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49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A55B-03FA-4F9A-BAC7-AA45E274F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55EB-F228-479F-9A1A-795192DE1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6879-A348-4FA2-B75E-9814F8A7B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E930FE-7EB5-48CD-AEF1-91A630859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EFB9F-2FC9-4092-960C-EC3C0B957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77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0830B-DBEB-41A6-B732-1BAFAA403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2A214-C897-4C6E-9A33-1AB3EAE93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3DD52-795E-4334-A357-3C81A607A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AC5FAE-4D72-413A-BA30-1AE3D8E5B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AAD462-F884-4800-BCA8-1E0821BBD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94665"/>
      </p:ext>
    </p:extLst>
  </p:cSld>
  <p:clrMap bg1="lt1" tx1="dk1" bg2="lt2" tx2="dk2" accent1="accent1" accent2="accent2" accent3="accent3" accent4="accent4" accent5="accent5" accent6="accent6" hlink="hlink" folHlink="folHlink"/>
  <p:sldLayoutIdLst>
    <p:sldLayoutId id="2147483673" r:id="rId1"/>
    <p:sldLayoutId id="2147483715" r:id="rId2"/>
    <p:sldLayoutId id="2147483714" r:id="rId3"/>
    <p:sldLayoutId id="2147483674" r:id="rId4"/>
    <p:sldLayoutId id="2147483735" r:id="rId5"/>
    <p:sldLayoutId id="2147483734" r:id="rId6"/>
    <p:sldLayoutId id="2147483733" r:id="rId7"/>
    <p:sldLayoutId id="2147483732" r:id="rId8"/>
    <p:sldLayoutId id="2147483725" r:id="rId9"/>
    <p:sldLayoutId id="2147483724" r:id="rId10"/>
    <p:sldLayoutId id="2147483723" r:id="rId11"/>
    <p:sldLayoutId id="2147483720" r:id="rId12"/>
    <p:sldLayoutId id="2147483719" r:id="rId13"/>
    <p:sldLayoutId id="2147483717" r:id="rId14"/>
    <p:sldLayoutId id="2147483716" r:id="rId15"/>
    <p:sldLayoutId id="2147483713" r:id="rId16"/>
    <p:sldLayoutId id="2147483708" r:id="rId17"/>
    <p:sldLayoutId id="2147483707" r:id="rId18"/>
    <p:sldLayoutId id="2147483705" r:id="rId19"/>
    <p:sldLayoutId id="2147483704" r:id="rId20"/>
    <p:sldLayoutId id="2147483703" r:id="rId21"/>
    <p:sldLayoutId id="2147483702" r:id="rId22"/>
    <p:sldLayoutId id="2147483698" r:id="rId23"/>
    <p:sldLayoutId id="2147483675" r:id="rId24"/>
    <p:sldLayoutId id="2147483676" r:id="rId25"/>
    <p:sldLayoutId id="2147483677" r:id="rId26"/>
    <p:sldLayoutId id="2147483678" r:id="rId27"/>
    <p:sldLayoutId id="2147483679" r:id="rId28"/>
    <p:sldLayoutId id="2147483731" r:id="rId29"/>
    <p:sldLayoutId id="2147483730" r:id="rId30"/>
    <p:sldLayoutId id="2147483729" r:id="rId31"/>
    <p:sldLayoutId id="2147483728" r:id="rId32"/>
    <p:sldLayoutId id="2147483727" r:id="rId33"/>
    <p:sldLayoutId id="2147483726" r:id="rId34"/>
    <p:sldLayoutId id="2147483722" r:id="rId35"/>
    <p:sldLayoutId id="2147483721" r:id="rId36"/>
    <p:sldLayoutId id="2147483718" r:id="rId37"/>
    <p:sldLayoutId id="2147483712" r:id="rId38"/>
    <p:sldLayoutId id="2147483711" r:id="rId39"/>
    <p:sldLayoutId id="2147483710" r:id="rId40"/>
    <p:sldLayoutId id="2147483709" r:id="rId41"/>
    <p:sldLayoutId id="2147483706" r:id="rId42"/>
    <p:sldLayoutId id="2147483701" r:id="rId43"/>
    <p:sldLayoutId id="2147483700" r:id="rId44"/>
    <p:sldLayoutId id="2147483699" r:id="rId45"/>
    <p:sldLayoutId id="2147483697" r:id="rId46"/>
    <p:sldLayoutId id="2147483696" r:id="rId47"/>
    <p:sldLayoutId id="2147483680" r:id="rId48"/>
    <p:sldLayoutId id="2147483681" r:id="rId49"/>
    <p:sldLayoutId id="2147483682" r:id="rId50"/>
    <p:sldLayoutId id="2147483683"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407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hyperlink" Target="https://commons.wikimedia.org/wiki/File:Alona_Beach_Rd,_Panglao,_Bohol,_Philippines_-_panoramio_(3).jpg" TargetMode="External"/><Relationship Id="rId7"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Layout" Target="../slideLayouts/slideLayout28.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1.svg"/><Relationship Id="rId10" Type="http://schemas.openxmlformats.org/officeDocument/2006/relationships/image" Target="../media/image33.emf"/><Relationship Id="rId4" Type="http://schemas.openxmlformats.org/officeDocument/2006/relationships/image" Target="../media/image20.png"/><Relationship Id="rId9" Type="http://schemas.openxmlformats.org/officeDocument/2006/relationships/image" Target="../media/image32.wmf"/></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28.png"/><Relationship Id="rId4" Type="http://schemas.openxmlformats.org/officeDocument/2006/relationships/image" Target="../media/image35.emf"/><Relationship Id="rId9"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6.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63.png"/><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png"/><Relationship Id="rId3" Type="http://schemas.openxmlformats.org/officeDocument/2006/relationships/slideLayout" Target="../slideLayouts/slideLayout28.xml"/><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21.svg"/><Relationship Id="rId10" Type="http://schemas.openxmlformats.org/officeDocument/2006/relationships/image" Target="../media/image56.png"/><Relationship Id="rId4" Type="http://schemas.openxmlformats.org/officeDocument/2006/relationships/image" Target="../media/image20.png"/><Relationship Id="rId9"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62.gif"/><Relationship Id="rId18" Type="http://schemas.openxmlformats.org/officeDocument/2006/relationships/slide" Target="slide25.xml"/><Relationship Id="rId3" Type="http://schemas.openxmlformats.org/officeDocument/2006/relationships/slideLayout" Target="../slideLayouts/slideLayout4.xml"/><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24.xml"/><Relationship Id="rId2" Type="http://schemas.openxmlformats.org/officeDocument/2006/relationships/audio" Target="../media/media2.wav"/><Relationship Id="rId16" Type="http://schemas.openxmlformats.org/officeDocument/2006/relationships/image" Target="../media/image66.png"/><Relationship Id="rId1" Type="http://schemas.microsoft.com/office/2007/relationships/media" Target="../media/media2.wav"/><Relationship Id="rId6" Type="http://schemas.openxmlformats.org/officeDocument/2006/relationships/image" Target="../media/image61.png"/><Relationship Id="rId11" Type="http://schemas.openxmlformats.org/officeDocument/2006/relationships/slide" Target="slide22.xml"/><Relationship Id="rId5" Type="http://schemas.openxmlformats.org/officeDocument/2006/relationships/image" Target="../media/image60.png"/><Relationship Id="rId15" Type="http://schemas.openxmlformats.org/officeDocument/2006/relationships/image" Target="../media/image64.gif"/><Relationship Id="rId10" Type="http://schemas.openxmlformats.org/officeDocument/2006/relationships/slide" Target="slide21.xml"/><Relationship Id="rId4" Type="http://schemas.openxmlformats.org/officeDocument/2006/relationships/notesSlide" Target="../notesSlides/notesSlide12.xml"/><Relationship Id="rId9" Type="http://schemas.openxmlformats.org/officeDocument/2006/relationships/slide" Target="slide20.xml"/><Relationship Id="rId14" Type="http://schemas.openxmlformats.org/officeDocument/2006/relationships/image" Target="../media/image63.gif"/></Relationships>
</file>

<file path=ppt/slides/_rels/slide18.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0.png"/><Relationship Id="rId18" Type="http://schemas.openxmlformats.org/officeDocument/2006/relationships/image" Target="../media/image73.png"/><Relationship Id="rId3" Type="http://schemas.openxmlformats.org/officeDocument/2006/relationships/slideLayout" Target="../slideLayouts/slideLayout1.xml"/><Relationship Id="rId7" Type="http://schemas.openxmlformats.org/officeDocument/2006/relationships/audio" Target="../media/audio4.wav"/><Relationship Id="rId12" Type="http://schemas.microsoft.com/office/2007/relationships/hdphoto" Target="../media/hdphoto4.wdp"/><Relationship Id="rId17" Type="http://schemas.openxmlformats.org/officeDocument/2006/relationships/slide" Target="slide17.xml"/><Relationship Id="rId2" Type="http://schemas.openxmlformats.org/officeDocument/2006/relationships/audio" Target="../media/media3.WAV"/><Relationship Id="rId16" Type="http://schemas.openxmlformats.org/officeDocument/2006/relationships/image" Target="../media/image72.png"/><Relationship Id="rId1" Type="http://schemas.microsoft.com/office/2007/relationships/media" Target="../media/media3.WAV"/><Relationship Id="rId6" Type="http://schemas.openxmlformats.org/officeDocument/2006/relationships/audio" Target="../media/audio3.wav"/><Relationship Id="rId11" Type="http://schemas.openxmlformats.org/officeDocument/2006/relationships/image" Target="../media/image69.png"/><Relationship Id="rId5" Type="http://schemas.openxmlformats.org/officeDocument/2006/relationships/audio" Target="../media/audio1.wav"/><Relationship Id="rId15" Type="http://schemas.openxmlformats.org/officeDocument/2006/relationships/image" Target="../media/image71.png"/><Relationship Id="rId10" Type="http://schemas.microsoft.com/office/2007/relationships/hdphoto" Target="../media/hdphoto3.wdp"/><Relationship Id="rId19" Type="http://schemas.openxmlformats.org/officeDocument/2006/relationships/image" Target="../media/image74.emf"/><Relationship Id="rId4" Type="http://schemas.openxmlformats.org/officeDocument/2006/relationships/notesSlide" Target="../notesSlides/notesSlide13.xml"/><Relationship Id="rId9" Type="http://schemas.openxmlformats.org/officeDocument/2006/relationships/image" Target="../media/image68.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67.jp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audio" Target="../media/media3.WAV"/><Relationship Id="rId16" Type="http://schemas.openxmlformats.org/officeDocument/2006/relationships/slide" Target="slide17.xml"/><Relationship Id="rId1" Type="http://schemas.microsoft.com/office/2007/relationships/media" Target="../media/media3.WAV"/><Relationship Id="rId6" Type="http://schemas.openxmlformats.org/officeDocument/2006/relationships/audio" Target="../media/audio3.wav"/><Relationship Id="rId11" Type="http://schemas.microsoft.com/office/2007/relationships/hdphoto" Target="../media/hdphoto4.wdp"/><Relationship Id="rId5" Type="http://schemas.openxmlformats.org/officeDocument/2006/relationships/audio" Target="../media/audio4.wav"/><Relationship Id="rId1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17/06/relationships/model3d" Target="../media/model3d1.glb"/><Relationship Id="rId5" Type="http://schemas.openxmlformats.org/officeDocument/2006/relationships/image" Target="../media/image9.png"/><Relationship Id="rId4" Type="http://schemas.openxmlformats.org/officeDocument/2006/relationships/hyperlink" Target="https://www.publicdomainpictures.net/view-image.php?image=209446&amp;picture=tropical-beach-scen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5.wdp"/><Relationship Id="rId18" Type="http://schemas.openxmlformats.org/officeDocument/2006/relationships/image" Target="../media/image75.emf"/><Relationship Id="rId3" Type="http://schemas.openxmlformats.org/officeDocument/2006/relationships/slideLayout" Target="../slideLayouts/slideLayout1.xml"/><Relationship Id="rId7" Type="http://schemas.openxmlformats.org/officeDocument/2006/relationships/image" Target="../media/image67.jp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audio" Target="../media/media3.WAV"/><Relationship Id="rId16" Type="http://schemas.openxmlformats.org/officeDocument/2006/relationships/slide" Target="slide17.xml"/><Relationship Id="rId1" Type="http://schemas.microsoft.com/office/2007/relationships/media" Target="../media/media3.WAV"/><Relationship Id="rId6" Type="http://schemas.openxmlformats.org/officeDocument/2006/relationships/audio" Target="../media/audio4.wav"/><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xml"/><Relationship Id="rId21" Type="http://schemas.openxmlformats.org/officeDocument/2006/relationships/image" Target="../media/image73.png"/><Relationship Id="rId7" Type="http://schemas.openxmlformats.org/officeDocument/2006/relationships/image" Target="../media/image67.jpg"/><Relationship Id="rId12" Type="http://schemas.openxmlformats.org/officeDocument/2006/relationships/image" Target="../media/image70.png"/><Relationship Id="rId17" Type="http://schemas.openxmlformats.org/officeDocument/2006/relationships/image" Target="../media/image870.png"/><Relationship Id="rId2" Type="http://schemas.openxmlformats.org/officeDocument/2006/relationships/audio" Target="../media/media3.WAV"/><Relationship Id="rId16" Type="http://schemas.openxmlformats.org/officeDocument/2006/relationships/image" Target="../media/image860.png"/><Relationship Id="rId20" Type="http://schemas.openxmlformats.org/officeDocument/2006/relationships/slide" Target="slide17.xml"/><Relationship Id="rId1" Type="http://schemas.microsoft.com/office/2007/relationships/media" Target="../media/media3.WAV"/><Relationship Id="rId6" Type="http://schemas.openxmlformats.org/officeDocument/2006/relationships/audio" Target="../media/audio3.wav"/><Relationship Id="rId11" Type="http://schemas.microsoft.com/office/2007/relationships/hdphoto" Target="../media/hdphoto4.wdp"/><Relationship Id="rId5" Type="http://schemas.openxmlformats.org/officeDocument/2006/relationships/audio" Target="../media/audio4.wav"/><Relationship Id="rId15" Type="http://schemas.openxmlformats.org/officeDocument/2006/relationships/image" Target="../media/image102.png"/><Relationship Id="rId10" Type="http://schemas.openxmlformats.org/officeDocument/2006/relationships/image" Target="../media/image69.png"/><Relationship Id="rId19" Type="http://schemas.openxmlformats.org/officeDocument/2006/relationships/image" Target="../media/image71.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101.png"/><Relationship Id="rId22" Type="http://schemas.openxmlformats.org/officeDocument/2006/relationships/image" Target="../media/image76.emf"/></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67.jp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audio" Target="../media/media3.WAV"/><Relationship Id="rId16" Type="http://schemas.openxmlformats.org/officeDocument/2006/relationships/slide" Target="slide17.xml"/><Relationship Id="rId1" Type="http://schemas.microsoft.com/office/2007/relationships/media" Target="../media/media3.WAV"/><Relationship Id="rId6" Type="http://schemas.openxmlformats.org/officeDocument/2006/relationships/audio" Target="../media/audio3.wav"/><Relationship Id="rId11" Type="http://schemas.microsoft.com/office/2007/relationships/hdphoto" Target="../media/hdphoto4.wdp"/><Relationship Id="rId5" Type="http://schemas.openxmlformats.org/officeDocument/2006/relationships/audio" Target="../media/audio4.wav"/><Relationship Id="rId1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67.jp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audio" Target="../media/media3.WAV"/><Relationship Id="rId16" Type="http://schemas.openxmlformats.org/officeDocument/2006/relationships/slide" Target="slide17.xml"/><Relationship Id="rId1" Type="http://schemas.microsoft.com/office/2007/relationships/media" Target="../media/media3.WAV"/><Relationship Id="rId6" Type="http://schemas.openxmlformats.org/officeDocument/2006/relationships/audio" Target="../media/audio3.wav"/><Relationship Id="rId11" Type="http://schemas.microsoft.com/office/2007/relationships/hdphoto" Target="../media/hdphoto4.wdp"/><Relationship Id="rId5" Type="http://schemas.openxmlformats.org/officeDocument/2006/relationships/audio" Target="../media/audio4.wav"/><Relationship Id="rId1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14.xml"/><Relationship Id="rId16" Type="http://schemas.openxmlformats.org/officeDocument/2006/relationships/image" Target="../media/image90.png"/><Relationship Id="rId20" Type="http://schemas.openxmlformats.org/officeDocument/2006/relationships/image" Target="../media/image119.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118.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commons.wikimedia.org/wiki/File:Alona_Beach_Rd,_Panglao,_Bohol,_Philippines_-_panoramio_(3).jpg"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hyperlink" Target="https://commons.wikimedia.org/wiki/File:Alona_Beach_Rd,_Panglao,_Bohol,_Philippines_-_panoramio_(3).jpg" TargetMode="Externa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E9F5CAF2-9208-4880-8550-52527AB4D0C1}"/>
              </a:ext>
            </a:extLst>
          </p:cNvPr>
          <p:cNvSpPr/>
          <p:nvPr/>
        </p:nvSpPr>
        <p:spPr>
          <a:xfrm>
            <a:off x="0" y="90263"/>
            <a:ext cx="12192000" cy="6677474"/>
          </a:xfrm>
          <a:prstGeom prst="snipRoundRect">
            <a:avLst/>
          </a:prstGeom>
          <a:blipFill dpi="0" rotWithShape="1">
            <a:blip r:embed="rId2">
              <a:alphaModFix amt="65000"/>
              <a:extLst>
                <a:ext uri="{837473B0-CC2E-450A-ABE3-18F120FF3D39}">
                  <a1611:picAttrSrcUrl xmlns:a1611="http://schemas.microsoft.com/office/drawing/2016/11/main" r:id="rId3"/>
                </a:ext>
              </a:extLst>
            </a:blip>
            <a:srcRect/>
            <a:stretch>
              <a:fillRect/>
            </a:stretch>
          </a:blipFill>
          <a:ln>
            <a:noFill/>
          </a:ln>
          <a:effectLst>
            <a:glow rad="139700">
              <a:schemeClr val="accent1">
                <a:satMod val="175000"/>
                <a:alpha val="40000"/>
              </a:schemeClr>
            </a:glow>
            <a:outerShdw blurRad="44450" dist="27940" dir="5400000" algn="ctr">
              <a:srgbClr val="000000">
                <a:alpha val="32000"/>
              </a:srgb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1AF5DEF1-1721-4BEE-B62A-88B108A1C152}"/>
              </a:ext>
            </a:extLst>
          </p:cNvPr>
          <p:cNvSpPr/>
          <p:nvPr/>
        </p:nvSpPr>
        <p:spPr>
          <a:xfrm>
            <a:off x="862641" y="468434"/>
            <a:ext cx="10161917" cy="16446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3200">
                <a:solidFill>
                  <a:srgbClr val="FF0000"/>
                </a:solidFill>
                <a:latin typeface="Times New Roman" panose="02020603050405020304" pitchFamily="18" charset="0"/>
                <a:cs typeface="Times New Roman" panose="02020603050405020304" pitchFamily="18" charset="0"/>
              </a:rPr>
              <a:t>Chương VI</a:t>
            </a:r>
          </a:p>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HÌNH HỌC PHẲNG</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C7449D76-3DC2-419C-9D40-813DB61D6F46}"/>
              </a:ext>
            </a:extLst>
          </p:cNvPr>
          <p:cNvPicPr>
            <a:picLocks noChangeAspect="1"/>
          </p:cNvPicPr>
          <p:nvPr/>
        </p:nvPicPr>
        <p:blipFill>
          <a:blip r:embed="rId4"/>
          <a:stretch>
            <a:fillRect/>
          </a:stretch>
        </p:blipFill>
        <p:spPr>
          <a:xfrm>
            <a:off x="479217" y="2264664"/>
            <a:ext cx="2328672" cy="2328672"/>
          </a:xfrm>
          <a:prstGeom prst="rect">
            <a:avLst/>
          </a:prstGeom>
        </p:spPr>
      </p:pic>
      <p:pic>
        <p:nvPicPr>
          <p:cNvPr id="21" name="Hình ảnh 20">
            <a:extLst>
              <a:ext uri="{FF2B5EF4-FFF2-40B4-BE49-F238E27FC236}">
                <a16:creationId xmlns:a16="http://schemas.microsoft.com/office/drawing/2014/main" id="{76732E9F-4B52-462B-AE04-9305D859180F}"/>
              </a:ext>
            </a:extLst>
          </p:cNvPr>
          <p:cNvPicPr>
            <a:picLocks noChangeAspect="1"/>
          </p:cNvPicPr>
          <p:nvPr/>
        </p:nvPicPr>
        <p:blipFill>
          <a:blip r:embed="rId5"/>
          <a:stretch>
            <a:fillRect/>
          </a:stretch>
        </p:blipFill>
        <p:spPr>
          <a:xfrm>
            <a:off x="4856987" y="2290064"/>
            <a:ext cx="2328672" cy="2328672"/>
          </a:xfrm>
          <a:prstGeom prst="rect">
            <a:avLst/>
          </a:prstGeom>
        </p:spPr>
      </p:pic>
      <p:pic>
        <p:nvPicPr>
          <p:cNvPr id="22" name="Hình ảnh 21">
            <a:extLst>
              <a:ext uri="{FF2B5EF4-FFF2-40B4-BE49-F238E27FC236}">
                <a16:creationId xmlns:a16="http://schemas.microsoft.com/office/drawing/2014/main" id="{3ADE6DE6-7CB1-4757-A0CD-8D9203E517AF}"/>
              </a:ext>
            </a:extLst>
          </p:cNvPr>
          <p:cNvPicPr>
            <a:picLocks noChangeAspect="1"/>
          </p:cNvPicPr>
          <p:nvPr/>
        </p:nvPicPr>
        <p:blipFill>
          <a:blip r:embed="rId6"/>
          <a:stretch>
            <a:fillRect/>
          </a:stretch>
        </p:blipFill>
        <p:spPr>
          <a:xfrm>
            <a:off x="9392412" y="2416244"/>
            <a:ext cx="2328672" cy="2328672"/>
          </a:xfrm>
          <a:prstGeom prst="rect">
            <a:avLst/>
          </a:prstGeom>
        </p:spPr>
      </p:pic>
      <p:pic>
        <p:nvPicPr>
          <p:cNvPr id="25" name="Hình ảnh 24">
            <a:extLst>
              <a:ext uri="{FF2B5EF4-FFF2-40B4-BE49-F238E27FC236}">
                <a16:creationId xmlns:a16="http://schemas.microsoft.com/office/drawing/2014/main" id="{573A78A4-1EFA-48B4-85A5-44609A963E60}"/>
              </a:ext>
            </a:extLst>
          </p:cNvPr>
          <p:cNvPicPr>
            <a:picLocks noChangeAspect="1"/>
          </p:cNvPicPr>
          <p:nvPr/>
        </p:nvPicPr>
        <p:blipFill>
          <a:blip r:embed="rId7"/>
          <a:stretch>
            <a:fillRect/>
          </a:stretch>
        </p:blipFill>
        <p:spPr>
          <a:xfrm>
            <a:off x="7088501" y="4374630"/>
            <a:ext cx="2328672" cy="2328672"/>
          </a:xfrm>
          <a:prstGeom prst="rect">
            <a:avLst/>
          </a:prstGeom>
        </p:spPr>
      </p:pic>
      <p:pic>
        <p:nvPicPr>
          <p:cNvPr id="26" name="Hình ảnh 25">
            <a:extLst>
              <a:ext uri="{FF2B5EF4-FFF2-40B4-BE49-F238E27FC236}">
                <a16:creationId xmlns:a16="http://schemas.microsoft.com/office/drawing/2014/main" id="{CA71C272-3A3B-44E4-9DF1-950EBDD6341E}"/>
              </a:ext>
            </a:extLst>
          </p:cNvPr>
          <p:cNvPicPr>
            <a:picLocks noChangeAspect="1"/>
          </p:cNvPicPr>
          <p:nvPr/>
        </p:nvPicPr>
        <p:blipFill>
          <a:blip r:embed="rId8"/>
          <a:stretch>
            <a:fillRect/>
          </a:stretch>
        </p:blipFill>
        <p:spPr>
          <a:xfrm>
            <a:off x="2455918" y="4287486"/>
            <a:ext cx="2328672" cy="2328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80">
                                          <p:stCondLst>
                                            <p:cond delay="0"/>
                                          </p:stCondLst>
                                        </p:cTn>
                                        <p:tgtEl>
                                          <p:spTgt spid="25"/>
                                        </p:tgtEl>
                                      </p:cBhvr>
                                    </p:animEffect>
                                    <p:anim calcmode="lin" valueType="num">
                                      <p:cBhvr>
                                        <p:cTn id="3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1" dur="26">
                                          <p:stCondLst>
                                            <p:cond delay="650"/>
                                          </p:stCondLst>
                                        </p:cTn>
                                        <p:tgtEl>
                                          <p:spTgt spid="25"/>
                                        </p:tgtEl>
                                      </p:cBhvr>
                                      <p:to x="100000" y="60000"/>
                                    </p:animScale>
                                    <p:animScale>
                                      <p:cBhvr>
                                        <p:cTn id="42" dur="166" decel="50000">
                                          <p:stCondLst>
                                            <p:cond delay="676"/>
                                          </p:stCondLst>
                                        </p:cTn>
                                        <p:tgtEl>
                                          <p:spTgt spid="25"/>
                                        </p:tgtEl>
                                      </p:cBhvr>
                                      <p:to x="100000" y="100000"/>
                                    </p:animScale>
                                    <p:animScale>
                                      <p:cBhvr>
                                        <p:cTn id="43" dur="26">
                                          <p:stCondLst>
                                            <p:cond delay="1312"/>
                                          </p:stCondLst>
                                        </p:cTn>
                                        <p:tgtEl>
                                          <p:spTgt spid="25"/>
                                        </p:tgtEl>
                                      </p:cBhvr>
                                      <p:to x="100000" y="80000"/>
                                    </p:animScale>
                                    <p:animScale>
                                      <p:cBhvr>
                                        <p:cTn id="44" dur="166" decel="50000">
                                          <p:stCondLst>
                                            <p:cond delay="1338"/>
                                          </p:stCondLst>
                                        </p:cTn>
                                        <p:tgtEl>
                                          <p:spTgt spid="25"/>
                                        </p:tgtEl>
                                      </p:cBhvr>
                                      <p:to x="100000" y="100000"/>
                                    </p:animScale>
                                    <p:animScale>
                                      <p:cBhvr>
                                        <p:cTn id="45" dur="26">
                                          <p:stCondLst>
                                            <p:cond delay="1642"/>
                                          </p:stCondLst>
                                        </p:cTn>
                                        <p:tgtEl>
                                          <p:spTgt spid="25"/>
                                        </p:tgtEl>
                                      </p:cBhvr>
                                      <p:to x="100000" y="90000"/>
                                    </p:animScale>
                                    <p:animScale>
                                      <p:cBhvr>
                                        <p:cTn id="46" dur="166" decel="50000">
                                          <p:stCondLst>
                                            <p:cond delay="1668"/>
                                          </p:stCondLst>
                                        </p:cTn>
                                        <p:tgtEl>
                                          <p:spTgt spid="25"/>
                                        </p:tgtEl>
                                      </p:cBhvr>
                                      <p:to x="100000" y="100000"/>
                                    </p:animScale>
                                    <p:animScale>
                                      <p:cBhvr>
                                        <p:cTn id="47" dur="26">
                                          <p:stCondLst>
                                            <p:cond delay="1808"/>
                                          </p:stCondLst>
                                        </p:cTn>
                                        <p:tgtEl>
                                          <p:spTgt spid="25"/>
                                        </p:tgtEl>
                                      </p:cBhvr>
                                      <p:to x="100000" y="95000"/>
                                    </p:animScale>
                                    <p:animScale>
                                      <p:cBhvr>
                                        <p:cTn id="4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50AAE9A7-EF72-4A36-A68C-E4EA860EEFDD}"/>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2. ĐƯỜNG THẲNG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A5343314-FC7A-408A-8C1C-E0292E464DBE}"/>
              </a:ext>
            </a:extLst>
          </p:cNvPr>
          <p:cNvSpPr/>
          <p:nvPr/>
        </p:nvSpPr>
        <p:spPr>
          <a:xfrm>
            <a:off x="1274109" y="1446586"/>
            <a:ext cx="10804988" cy="1246299"/>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Sợi chỉ hoặc sợi dây căng thẳng,… cho ta hình ảnh của đường thẳng.</a:t>
            </a:r>
          </a:p>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Đường thẳng không bị giới hạn về hai phía.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0A20FAFC-2BC4-460C-A77C-D7EFB684C29A}"/>
              </a:ext>
            </a:extLst>
          </p:cNvPr>
          <p:cNvSpPr/>
          <p:nvPr/>
        </p:nvSpPr>
        <p:spPr>
          <a:xfrm>
            <a:off x="417751" y="818205"/>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a) Ví dụ</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1" name="Rectangle: Rounded Corners 11">
            <a:extLst>
              <a:ext uri="{FF2B5EF4-FFF2-40B4-BE49-F238E27FC236}">
                <a16:creationId xmlns:a16="http://schemas.microsoft.com/office/drawing/2014/main" id="{2DD187AF-9C08-425C-B50B-7BB649D66539}"/>
              </a:ext>
            </a:extLst>
          </p:cNvPr>
          <p:cNvSpPr/>
          <p:nvPr/>
        </p:nvSpPr>
        <p:spPr>
          <a:xfrm>
            <a:off x="232913" y="4525115"/>
            <a:ext cx="4454996" cy="2094494"/>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         Dùng bút và thước thẳng vạch trên trang giấy theo cạnh thước. Nét vẽ được tạo ra gợi nên hình gì?</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id="{DD69FD1F-067B-4715-AA2B-C4AD77E734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77285" y="2190598"/>
            <a:ext cx="2191259" cy="2191259"/>
          </a:xfrm>
          <a:prstGeom prst="rect">
            <a:avLst/>
          </a:prstGeom>
        </p:spPr>
      </p:pic>
      <p:sp>
        <p:nvSpPr>
          <p:cNvPr id="13" name="Rectangle: Rounded Corners 11">
            <a:extLst>
              <a:ext uri="{FF2B5EF4-FFF2-40B4-BE49-F238E27FC236}">
                <a16:creationId xmlns:a16="http://schemas.microsoft.com/office/drawing/2014/main" id="{45A9C127-4EB8-48AA-B661-B7BCC4D37387}"/>
              </a:ext>
            </a:extLst>
          </p:cNvPr>
          <p:cNvSpPr/>
          <p:nvPr/>
        </p:nvSpPr>
        <p:spPr>
          <a:xfrm>
            <a:off x="5375752" y="4435706"/>
            <a:ext cx="6271587" cy="2390442"/>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Ta dùng vạch thẳng để biểu diễn một đường thẳng.</a:t>
            </a:r>
          </a:p>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Sử dụng những chữ cái in thường a, b, c,.. để đặt tên cho đường thẳng.</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AD50BF38-B375-4D2A-A2CB-DB059F548A55}"/>
              </a:ext>
            </a:extLst>
          </p:cNvPr>
          <p:cNvGrpSpPr/>
          <p:nvPr/>
        </p:nvGrpSpPr>
        <p:grpSpPr>
          <a:xfrm>
            <a:off x="355777" y="4734904"/>
            <a:ext cx="651419" cy="388143"/>
            <a:chOff x="792956" y="3121819"/>
            <a:chExt cx="1031081" cy="614362"/>
          </a:xfrm>
        </p:grpSpPr>
        <p:sp>
          <p:nvSpPr>
            <p:cNvPr id="14" name="Hình chữ nhật: Góc Tròn 13">
              <a:extLst>
                <a:ext uri="{FF2B5EF4-FFF2-40B4-BE49-F238E27FC236}">
                  <a16:creationId xmlns:a16="http://schemas.microsoft.com/office/drawing/2014/main" id="{D149E58C-5AE2-4B31-80B1-8A7AAE280D09}"/>
                </a:ext>
              </a:extLst>
            </p:cNvPr>
            <p:cNvSpPr/>
            <p:nvPr/>
          </p:nvSpPr>
          <p:spPr>
            <a:xfrm>
              <a:off x="1209674" y="3243263"/>
              <a:ext cx="614363" cy="371473"/>
            </a:xfrm>
            <a:prstGeom prst="roundRect">
              <a:avLst>
                <a:gd name="adj" fmla="val 3316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a:t>2</a:t>
              </a:r>
              <a:endParaRPr lang="vi-VN" sz="2000"/>
            </a:p>
          </p:txBody>
        </p:sp>
        <p:sp>
          <p:nvSpPr>
            <p:cNvPr id="15" name="Hình Bầu dục 14">
              <a:extLst>
                <a:ext uri="{FF2B5EF4-FFF2-40B4-BE49-F238E27FC236}">
                  <a16:creationId xmlns:a16="http://schemas.microsoft.com/office/drawing/2014/main" id="{3502BA70-D5CC-48B1-9F0D-8764727DA14A}"/>
                </a:ext>
              </a:extLst>
            </p:cNvPr>
            <p:cNvSpPr/>
            <p:nvPr/>
          </p:nvSpPr>
          <p:spPr>
            <a:xfrm>
              <a:off x="792956" y="3121819"/>
              <a:ext cx="614362" cy="614362"/>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6" name="Đồ họa 15" descr="Bánh răng">
              <a:extLst>
                <a:ext uri="{FF2B5EF4-FFF2-40B4-BE49-F238E27FC236}">
                  <a16:creationId xmlns:a16="http://schemas.microsoft.com/office/drawing/2014/main" id="{FA2D9EA0-AC0D-49F8-AC2B-FE78987C89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37" y="3162300"/>
              <a:ext cx="533400" cy="533400"/>
            </a:xfrm>
            <a:prstGeom prst="rect">
              <a:avLst/>
            </a:prstGeom>
          </p:spPr>
        </p:pic>
      </p:grpSp>
      <p:pic>
        <p:nvPicPr>
          <p:cNvPr id="1026" name="Picture 2" descr="day-thung-trang-tri-cac-co - DÂY THỪNG trang trí | Khơi nguồn sáng tạo cùng  bạ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92" b="19728" l="10000" r="90000"/>
                    </a14:imgEffect>
                  </a14:imgLayer>
                </a14:imgProps>
              </a:ext>
              <a:ext uri="{28A0092B-C50C-407E-A947-70E740481C1C}">
                <a14:useLocalDpi xmlns:a14="http://schemas.microsoft.com/office/drawing/2010/main" val="0"/>
              </a:ext>
            </a:extLst>
          </a:blip>
          <a:srcRect l="8984" t="1894" r="9310" b="80020"/>
          <a:stretch/>
        </p:blipFill>
        <p:spPr bwMode="auto">
          <a:xfrm>
            <a:off x="3081507" y="906335"/>
            <a:ext cx="8308953" cy="4031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4634848" y="1829916"/>
            <a:ext cx="1676545" cy="1615580"/>
          </a:xfrm>
          <a:prstGeom prst="rect">
            <a:avLst/>
          </a:prstGeom>
        </p:spPr>
      </p:pic>
      <p:grpSp>
        <p:nvGrpSpPr>
          <p:cNvPr id="18" name="Group 122"/>
          <p:cNvGrpSpPr>
            <a:grpSpLocks/>
          </p:cNvGrpSpPr>
          <p:nvPr/>
        </p:nvGrpSpPr>
        <p:grpSpPr bwMode="auto">
          <a:xfrm>
            <a:off x="4687909" y="3162657"/>
            <a:ext cx="7175500" cy="1219200"/>
            <a:chOff x="1026" y="3078"/>
            <a:chExt cx="4464" cy="970"/>
          </a:xfrm>
        </p:grpSpPr>
        <p:pic>
          <p:nvPicPr>
            <p:cNvPr id="19" name="Picture 1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 y="3078"/>
              <a:ext cx="4464"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nvGrpSpPr>
            <p:cNvPr id="20" name="Group 124"/>
            <p:cNvGrpSpPr>
              <a:grpSpLocks/>
            </p:cNvGrpSpPr>
            <p:nvPr/>
          </p:nvGrpSpPr>
          <p:grpSpPr bwMode="auto">
            <a:xfrm>
              <a:off x="1296" y="3114"/>
              <a:ext cx="441" cy="117"/>
              <a:chOff x="1296" y="3114"/>
              <a:chExt cx="441" cy="117"/>
            </a:xfrm>
          </p:grpSpPr>
          <p:grpSp>
            <p:nvGrpSpPr>
              <p:cNvPr id="87" name="Group 125"/>
              <p:cNvGrpSpPr>
                <a:grpSpLocks/>
              </p:cNvGrpSpPr>
              <p:nvPr/>
            </p:nvGrpSpPr>
            <p:grpSpPr bwMode="auto">
              <a:xfrm>
                <a:off x="1296" y="3114"/>
                <a:ext cx="162" cy="108"/>
                <a:chOff x="1296" y="3114"/>
                <a:chExt cx="162" cy="108"/>
              </a:xfrm>
            </p:grpSpPr>
            <p:sp>
              <p:nvSpPr>
                <p:cNvPr id="93" name="Line 126"/>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 name="Line 127"/>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 name="Line 128"/>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6" name="Line 129"/>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88" name="Group 130"/>
              <p:cNvGrpSpPr>
                <a:grpSpLocks/>
              </p:cNvGrpSpPr>
              <p:nvPr/>
            </p:nvGrpSpPr>
            <p:grpSpPr bwMode="auto">
              <a:xfrm>
                <a:off x="1575" y="3123"/>
                <a:ext cx="162" cy="108"/>
                <a:chOff x="1296" y="3114"/>
                <a:chExt cx="162" cy="108"/>
              </a:xfrm>
            </p:grpSpPr>
            <p:sp>
              <p:nvSpPr>
                <p:cNvPr id="89" name="Line 131"/>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 name="Line 132"/>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 name="Line 133"/>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 name="Line 134"/>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1" name="Group 135"/>
            <p:cNvGrpSpPr>
              <a:grpSpLocks/>
            </p:cNvGrpSpPr>
            <p:nvPr/>
          </p:nvGrpSpPr>
          <p:grpSpPr bwMode="auto">
            <a:xfrm>
              <a:off x="1851" y="3111"/>
              <a:ext cx="441" cy="117"/>
              <a:chOff x="1296" y="3114"/>
              <a:chExt cx="441" cy="117"/>
            </a:xfrm>
          </p:grpSpPr>
          <p:grpSp>
            <p:nvGrpSpPr>
              <p:cNvPr id="77" name="Group 136"/>
              <p:cNvGrpSpPr>
                <a:grpSpLocks/>
              </p:cNvGrpSpPr>
              <p:nvPr/>
            </p:nvGrpSpPr>
            <p:grpSpPr bwMode="auto">
              <a:xfrm>
                <a:off x="1296" y="3114"/>
                <a:ext cx="162" cy="108"/>
                <a:chOff x="1296" y="3114"/>
                <a:chExt cx="162" cy="108"/>
              </a:xfrm>
            </p:grpSpPr>
            <p:sp>
              <p:nvSpPr>
                <p:cNvPr id="83" name="Line 137"/>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4" name="Line 138"/>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5" name="Line 139"/>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 name="Line 140"/>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78" name="Group 141"/>
              <p:cNvGrpSpPr>
                <a:grpSpLocks/>
              </p:cNvGrpSpPr>
              <p:nvPr/>
            </p:nvGrpSpPr>
            <p:grpSpPr bwMode="auto">
              <a:xfrm>
                <a:off x="1575" y="3123"/>
                <a:ext cx="162" cy="108"/>
                <a:chOff x="1296" y="3114"/>
                <a:chExt cx="162" cy="108"/>
              </a:xfrm>
            </p:grpSpPr>
            <p:sp>
              <p:nvSpPr>
                <p:cNvPr id="79" name="Line 142"/>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0" name="Line 143"/>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1" name="Line 144"/>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2" name="Line 145"/>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2" name="Group 146"/>
            <p:cNvGrpSpPr>
              <a:grpSpLocks/>
            </p:cNvGrpSpPr>
            <p:nvPr/>
          </p:nvGrpSpPr>
          <p:grpSpPr bwMode="auto">
            <a:xfrm>
              <a:off x="2424" y="3117"/>
              <a:ext cx="441" cy="117"/>
              <a:chOff x="1296" y="3114"/>
              <a:chExt cx="441" cy="117"/>
            </a:xfrm>
          </p:grpSpPr>
          <p:grpSp>
            <p:nvGrpSpPr>
              <p:cNvPr id="67" name="Group 147"/>
              <p:cNvGrpSpPr>
                <a:grpSpLocks/>
              </p:cNvGrpSpPr>
              <p:nvPr/>
            </p:nvGrpSpPr>
            <p:grpSpPr bwMode="auto">
              <a:xfrm>
                <a:off x="1296" y="3114"/>
                <a:ext cx="162" cy="108"/>
                <a:chOff x="1296" y="3114"/>
                <a:chExt cx="162" cy="108"/>
              </a:xfrm>
            </p:grpSpPr>
            <p:sp>
              <p:nvSpPr>
                <p:cNvPr id="73" name="Line 148"/>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4" name="Line 149"/>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5" name="Line 150"/>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6" name="Line 151"/>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68" name="Group 152"/>
              <p:cNvGrpSpPr>
                <a:grpSpLocks/>
              </p:cNvGrpSpPr>
              <p:nvPr/>
            </p:nvGrpSpPr>
            <p:grpSpPr bwMode="auto">
              <a:xfrm>
                <a:off x="1575" y="3123"/>
                <a:ext cx="162" cy="108"/>
                <a:chOff x="1296" y="3114"/>
                <a:chExt cx="162" cy="108"/>
              </a:xfrm>
            </p:grpSpPr>
            <p:sp>
              <p:nvSpPr>
                <p:cNvPr id="69" name="Line 153"/>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0" name="Line 154"/>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1" name="Line 155"/>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2" name="Line 156"/>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3" name="Group 157"/>
            <p:cNvGrpSpPr>
              <a:grpSpLocks/>
            </p:cNvGrpSpPr>
            <p:nvPr/>
          </p:nvGrpSpPr>
          <p:grpSpPr bwMode="auto">
            <a:xfrm>
              <a:off x="2979" y="3114"/>
              <a:ext cx="441" cy="117"/>
              <a:chOff x="1296" y="3114"/>
              <a:chExt cx="441" cy="117"/>
            </a:xfrm>
          </p:grpSpPr>
          <p:grpSp>
            <p:nvGrpSpPr>
              <p:cNvPr id="57" name="Group 158"/>
              <p:cNvGrpSpPr>
                <a:grpSpLocks/>
              </p:cNvGrpSpPr>
              <p:nvPr/>
            </p:nvGrpSpPr>
            <p:grpSpPr bwMode="auto">
              <a:xfrm>
                <a:off x="1296" y="3114"/>
                <a:ext cx="162" cy="108"/>
                <a:chOff x="1296" y="3114"/>
                <a:chExt cx="162" cy="108"/>
              </a:xfrm>
            </p:grpSpPr>
            <p:sp>
              <p:nvSpPr>
                <p:cNvPr id="63" name="Line 159"/>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4" name="Line 160"/>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5" name="Line 161"/>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6" name="Line 162"/>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58" name="Group 163"/>
              <p:cNvGrpSpPr>
                <a:grpSpLocks/>
              </p:cNvGrpSpPr>
              <p:nvPr/>
            </p:nvGrpSpPr>
            <p:grpSpPr bwMode="auto">
              <a:xfrm>
                <a:off x="1575" y="3123"/>
                <a:ext cx="162" cy="108"/>
                <a:chOff x="1296" y="3114"/>
                <a:chExt cx="162" cy="108"/>
              </a:xfrm>
            </p:grpSpPr>
            <p:sp>
              <p:nvSpPr>
                <p:cNvPr id="59" name="Line 164"/>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0" name="Line 165"/>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1" name="Line 166"/>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2" name="Line 167"/>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4" name="Group 168"/>
            <p:cNvGrpSpPr>
              <a:grpSpLocks/>
            </p:cNvGrpSpPr>
            <p:nvPr/>
          </p:nvGrpSpPr>
          <p:grpSpPr bwMode="auto">
            <a:xfrm>
              <a:off x="3561" y="3111"/>
              <a:ext cx="441" cy="117"/>
              <a:chOff x="1296" y="3114"/>
              <a:chExt cx="441" cy="117"/>
            </a:xfrm>
          </p:grpSpPr>
          <p:grpSp>
            <p:nvGrpSpPr>
              <p:cNvPr id="47" name="Group 169"/>
              <p:cNvGrpSpPr>
                <a:grpSpLocks/>
              </p:cNvGrpSpPr>
              <p:nvPr/>
            </p:nvGrpSpPr>
            <p:grpSpPr bwMode="auto">
              <a:xfrm>
                <a:off x="1296" y="3114"/>
                <a:ext cx="162" cy="108"/>
                <a:chOff x="1296" y="3114"/>
                <a:chExt cx="162" cy="108"/>
              </a:xfrm>
            </p:grpSpPr>
            <p:sp>
              <p:nvSpPr>
                <p:cNvPr id="53" name="Line 170"/>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Line 171"/>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5" name="Line 172"/>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6" name="Line 173"/>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48" name="Group 174"/>
              <p:cNvGrpSpPr>
                <a:grpSpLocks/>
              </p:cNvGrpSpPr>
              <p:nvPr/>
            </p:nvGrpSpPr>
            <p:grpSpPr bwMode="auto">
              <a:xfrm>
                <a:off x="1575" y="3123"/>
                <a:ext cx="162" cy="108"/>
                <a:chOff x="1296" y="3114"/>
                <a:chExt cx="162" cy="108"/>
              </a:xfrm>
            </p:grpSpPr>
            <p:sp>
              <p:nvSpPr>
                <p:cNvPr id="49" name="Line 175"/>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Line 176"/>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Line 177"/>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Line 178"/>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5" name="Group 179"/>
            <p:cNvGrpSpPr>
              <a:grpSpLocks/>
            </p:cNvGrpSpPr>
            <p:nvPr/>
          </p:nvGrpSpPr>
          <p:grpSpPr bwMode="auto">
            <a:xfrm>
              <a:off x="4161" y="3117"/>
              <a:ext cx="441" cy="117"/>
              <a:chOff x="1296" y="3114"/>
              <a:chExt cx="441" cy="117"/>
            </a:xfrm>
          </p:grpSpPr>
          <p:grpSp>
            <p:nvGrpSpPr>
              <p:cNvPr id="37" name="Group 180"/>
              <p:cNvGrpSpPr>
                <a:grpSpLocks/>
              </p:cNvGrpSpPr>
              <p:nvPr/>
            </p:nvGrpSpPr>
            <p:grpSpPr bwMode="auto">
              <a:xfrm>
                <a:off x="1296" y="3114"/>
                <a:ext cx="162" cy="108"/>
                <a:chOff x="1296" y="3114"/>
                <a:chExt cx="162" cy="108"/>
              </a:xfrm>
            </p:grpSpPr>
            <p:sp>
              <p:nvSpPr>
                <p:cNvPr id="43" name="Line 181"/>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4" name="Line 182"/>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5" name="Line 183"/>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6" name="Line 184"/>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38" name="Group 185"/>
              <p:cNvGrpSpPr>
                <a:grpSpLocks/>
              </p:cNvGrpSpPr>
              <p:nvPr/>
            </p:nvGrpSpPr>
            <p:grpSpPr bwMode="auto">
              <a:xfrm>
                <a:off x="1575" y="3123"/>
                <a:ext cx="162" cy="108"/>
                <a:chOff x="1296" y="3114"/>
                <a:chExt cx="162" cy="108"/>
              </a:xfrm>
            </p:grpSpPr>
            <p:sp>
              <p:nvSpPr>
                <p:cNvPr id="39" name="Line 186"/>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0" name="Line 187"/>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1" name="Line 188"/>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2" name="Line 189"/>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nvGrpSpPr>
            <p:cNvPr id="26" name="Group 190"/>
            <p:cNvGrpSpPr>
              <a:grpSpLocks/>
            </p:cNvGrpSpPr>
            <p:nvPr/>
          </p:nvGrpSpPr>
          <p:grpSpPr bwMode="auto">
            <a:xfrm>
              <a:off x="4725" y="3114"/>
              <a:ext cx="441" cy="117"/>
              <a:chOff x="1296" y="3114"/>
              <a:chExt cx="441" cy="117"/>
            </a:xfrm>
          </p:grpSpPr>
          <p:grpSp>
            <p:nvGrpSpPr>
              <p:cNvPr id="27" name="Group 191"/>
              <p:cNvGrpSpPr>
                <a:grpSpLocks/>
              </p:cNvGrpSpPr>
              <p:nvPr/>
            </p:nvGrpSpPr>
            <p:grpSpPr bwMode="auto">
              <a:xfrm>
                <a:off x="1296" y="3114"/>
                <a:ext cx="162" cy="108"/>
                <a:chOff x="1296" y="3114"/>
                <a:chExt cx="162" cy="108"/>
              </a:xfrm>
            </p:grpSpPr>
            <p:sp>
              <p:nvSpPr>
                <p:cNvPr id="33" name="Line 192"/>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4" name="Line 193"/>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5" name="Line 194"/>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6" name="Line 195"/>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28" name="Group 196"/>
              <p:cNvGrpSpPr>
                <a:grpSpLocks/>
              </p:cNvGrpSpPr>
              <p:nvPr/>
            </p:nvGrpSpPr>
            <p:grpSpPr bwMode="auto">
              <a:xfrm>
                <a:off x="1575" y="3123"/>
                <a:ext cx="162" cy="108"/>
                <a:chOff x="1296" y="3114"/>
                <a:chExt cx="162" cy="108"/>
              </a:xfrm>
            </p:grpSpPr>
            <p:sp>
              <p:nvSpPr>
                <p:cNvPr id="29" name="Line 197"/>
                <p:cNvSpPr>
                  <a:spLocks noChangeShapeType="1"/>
                </p:cNvSpPr>
                <p:nvPr/>
              </p:nvSpPr>
              <p:spPr bwMode="auto">
                <a:xfrm>
                  <a:off x="1404"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0" name="Line 198"/>
                <p:cNvSpPr>
                  <a:spLocks noChangeShapeType="1"/>
                </p:cNvSpPr>
                <p:nvPr/>
              </p:nvSpPr>
              <p:spPr bwMode="auto">
                <a:xfrm>
                  <a:off x="1458"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1" name="Line 199"/>
                <p:cNvSpPr>
                  <a:spLocks noChangeShapeType="1"/>
                </p:cNvSpPr>
                <p:nvPr/>
              </p:nvSpPr>
              <p:spPr bwMode="auto">
                <a:xfrm>
                  <a:off x="1296"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2" name="Line 200"/>
                <p:cNvSpPr>
                  <a:spLocks noChangeShapeType="1"/>
                </p:cNvSpPr>
                <p:nvPr/>
              </p:nvSpPr>
              <p:spPr bwMode="auto">
                <a:xfrm>
                  <a:off x="1350" y="3114"/>
                  <a:ext cx="0" cy="108"/>
                </a:xfrm>
                <a:prstGeom prst="line">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grpSp>
      </p:grpSp>
      <p:pic>
        <p:nvPicPr>
          <p:cNvPr id="97" name="Picture 96"/>
          <p:cNvPicPr>
            <a:picLocks noChangeAspect="1"/>
          </p:cNvPicPr>
          <p:nvPr/>
        </p:nvPicPr>
        <p:blipFill>
          <a:blip r:embed="rId10"/>
          <a:stretch>
            <a:fillRect/>
          </a:stretch>
        </p:blipFill>
        <p:spPr>
          <a:xfrm>
            <a:off x="4961860" y="3066494"/>
            <a:ext cx="3572299" cy="192326"/>
          </a:xfrm>
          <a:prstGeom prst="rect">
            <a:avLst/>
          </a:prstGeom>
        </p:spPr>
      </p:pic>
      <p:sp>
        <p:nvSpPr>
          <p:cNvPr id="98" name="TextBox 97"/>
          <p:cNvSpPr txBox="1"/>
          <p:nvPr/>
        </p:nvSpPr>
        <p:spPr>
          <a:xfrm>
            <a:off x="5243887" y="2572887"/>
            <a:ext cx="28295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07576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anim calcmode="lin" valueType="num">
                                      <p:cBhvr>
                                        <p:cTn id="24" dur="1000" fill="hold"/>
                                        <p:tgtEl>
                                          <p:spTgt spid="1026"/>
                                        </p:tgtEl>
                                        <p:attrNameLst>
                                          <p:attrName>ppt_x</p:attrName>
                                        </p:attrNameLst>
                                      </p:cBhvr>
                                      <p:tavLst>
                                        <p:tav tm="0">
                                          <p:val>
                                            <p:strVal val="#ppt_x"/>
                                          </p:val>
                                        </p:tav>
                                        <p:tav tm="100000">
                                          <p:val>
                                            <p:strVal val="#ppt_x"/>
                                          </p:val>
                                        </p:tav>
                                      </p:tavLst>
                                    </p:anim>
                                    <p:anim calcmode="lin" valueType="num">
                                      <p:cBhvr>
                                        <p:cTn id="25" dur="1000" fill="hold"/>
                                        <p:tgtEl>
                                          <p:spTgt spid="1026"/>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left)">
                                      <p:cBhvr>
                                        <p:cTn id="50" dur="500"/>
                                        <p:tgtEl>
                                          <p:spTgt spid="13">
                                            <p:txEl>
                                              <p:pRg st="0" end="0"/>
                                            </p:txEl>
                                          </p:spTgt>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wipe(left)">
                                      <p:cBhvr>
                                        <p:cTn id="72" dur="2000"/>
                                        <p:tgtEl>
                                          <p:spTgt spid="97"/>
                                        </p:tgtEl>
                                      </p:cBhvr>
                                    </p:animEffect>
                                  </p:childTnLst>
                                </p:cTn>
                              </p:par>
                              <p:par>
                                <p:cTn id="73" presetID="63" presetClass="path" presetSubtype="0" accel="50000" decel="50000" fill="hold" nodeType="withEffect">
                                  <p:stCondLst>
                                    <p:cond delay="0"/>
                                  </p:stCondLst>
                                  <p:childTnLst>
                                    <p:animMotion origin="layout" path="M 1.66667E-6 -7.40741E-7 L 0.27695 -7.40741E-7 " pathEditMode="relative" rAng="0" ptsTypes="AA">
                                      <p:cBhvr>
                                        <p:cTn id="74" dur="2000" fill="hold"/>
                                        <p:tgtEl>
                                          <p:spTgt spid="17"/>
                                        </p:tgtEl>
                                        <p:attrNameLst>
                                          <p:attrName>ppt_x</p:attrName>
                                          <p:attrName>ppt_y</p:attrName>
                                        </p:attrNameLst>
                                      </p:cBhvr>
                                      <p:rCtr x="13841" y="0"/>
                                    </p:animMotion>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xEl>
                                              <p:pRg st="1" end="1"/>
                                            </p:txEl>
                                          </p:spTgt>
                                        </p:tgtEl>
                                        <p:attrNameLst>
                                          <p:attrName>style.visibility</p:attrName>
                                        </p:attrNameLst>
                                      </p:cBhvr>
                                      <p:to>
                                        <p:strVal val="visible"/>
                                      </p:to>
                                    </p:set>
                                    <p:animEffect transition="in" filter="wipe(left)">
                                      <p:cBhvr>
                                        <p:cTn id="79" dur="500"/>
                                        <p:tgtEl>
                                          <p:spTgt spid="13">
                                            <p:txEl>
                                              <p:pRg st="1" end="1"/>
                                            </p:txEl>
                                          </p:spTgt>
                                        </p:tgtEl>
                                      </p:cBhvr>
                                    </p:animEffect>
                                  </p:childTnLst>
                                </p:cTn>
                              </p:par>
                            </p:childTnLst>
                          </p:cTn>
                        </p:par>
                        <p:par>
                          <p:cTn id="80" fill="hold">
                            <p:stCondLst>
                              <p:cond delay="500"/>
                            </p:stCondLst>
                            <p:childTnLst>
                              <p:par>
                                <p:cTn id="81" presetID="22" presetClass="exit" presetSubtype="4" fill="hold" nodeType="afterEffect">
                                  <p:stCondLst>
                                    <p:cond delay="0"/>
                                  </p:stCondLst>
                                  <p:childTnLst>
                                    <p:animEffect transition="out" filter="wipe(down)">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42" presetClass="exit" presetSubtype="0" fill="hold" nodeType="withEffect">
                                  <p:stCondLst>
                                    <p:cond delay="0"/>
                                  </p:stCondLst>
                                  <p:childTnLst>
                                    <p:animEffect transition="out" filter="fade">
                                      <p:cBhvr>
                                        <p:cTn id="85" dur="1000"/>
                                        <p:tgtEl>
                                          <p:spTgt spid="17"/>
                                        </p:tgtEl>
                                      </p:cBhvr>
                                    </p:animEffect>
                                    <p:anim calcmode="lin" valueType="num">
                                      <p:cBhvr>
                                        <p:cTn id="86" dur="1000"/>
                                        <p:tgtEl>
                                          <p:spTgt spid="17"/>
                                        </p:tgtEl>
                                        <p:attrNameLst>
                                          <p:attrName>ppt_x</p:attrName>
                                        </p:attrNameLst>
                                      </p:cBhvr>
                                      <p:tavLst>
                                        <p:tav tm="0">
                                          <p:val>
                                            <p:strVal val="ppt_x"/>
                                          </p:val>
                                        </p:tav>
                                        <p:tav tm="100000">
                                          <p:val>
                                            <p:strVal val="ppt_x"/>
                                          </p:val>
                                        </p:tav>
                                      </p:tavLst>
                                    </p:anim>
                                    <p:anim calcmode="lin" valueType="num">
                                      <p:cBhvr>
                                        <p:cTn id="87" dur="1000"/>
                                        <p:tgtEl>
                                          <p:spTgt spid="17"/>
                                        </p:tgtEl>
                                        <p:attrNameLst>
                                          <p:attrName>ppt_y</p:attrName>
                                        </p:attrNameLst>
                                      </p:cBhvr>
                                      <p:tavLst>
                                        <p:tav tm="0">
                                          <p:val>
                                            <p:strVal val="ppt_y"/>
                                          </p:val>
                                        </p:tav>
                                        <p:tav tm="100000">
                                          <p:val>
                                            <p:strVal val="ppt_y+.1"/>
                                          </p:val>
                                        </p:tav>
                                      </p:tavLst>
                                    </p:anim>
                                    <p:set>
                                      <p:cBhvr>
                                        <p:cTn id="88" dur="1" fill="hold">
                                          <p:stCondLst>
                                            <p:cond delay="999"/>
                                          </p:stCondLst>
                                        </p:cTn>
                                        <p:tgtEl>
                                          <p:spTgt spid="17"/>
                                        </p:tgtEl>
                                        <p:attrNameLst>
                                          <p:attrName>style.visibility</p:attrName>
                                        </p:attrNameLst>
                                      </p:cBhvr>
                                      <p:to>
                                        <p:strVal val="hidden"/>
                                      </p:to>
                                    </p:set>
                                  </p:childTnLst>
                                </p:cTn>
                              </p:par>
                              <p:par>
                                <p:cTn id="89" presetID="6" presetClass="entr" presetSubtype="16"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circle(in)">
                                      <p:cBhvr>
                                        <p:cTn id="91"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3" grpId="0" animBg="1"/>
      <p:bldP spid="9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F2FB6D37-5235-46B0-95DC-954984998B95}"/>
              </a:ext>
            </a:extLst>
          </p:cNvPr>
          <p:cNvSpPr/>
          <p:nvPr/>
        </p:nvSpPr>
        <p:spPr>
          <a:xfrm>
            <a:off x="370934" y="246714"/>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b) 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8" name="Rectangle: Rounded Corners 11">
            <a:extLst>
              <a:ext uri="{FF2B5EF4-FFF2-40B4-BE49-F238E27FC236}">
                <a16:creationId xmlns:a16="http://schemas.microsoft.com/office/drawing/2014/main" id="{2778A682-29A0-42E2-A2A4-5A842C1E6163}"/>
              </a:ext>
            </a:extLst>
          </p:cNvPr>
          <p:cNvSpPr/>
          <p:nvPr/>
        </p:nvSpPr>
        <p:spPr>
          <a:xfrm>
            <a:off x="279496" y="1160294"/>
            <a:ext cx="4676551" cy="1768427"/>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Ví dụ 2 (sgk): </a:t>
            </a:r>
            <a:r>
              <a:rPr lang="en-US" sz="2800">
                <a:solidFill>
                  <a:schemeClr val="tx1"/>
                </a:solidFill>
                <a:latin typeface="Times New Roman" panose="02020603050405020304" pitchFamily="18" charset="0"/>
                <a:cs typeface="Times New Roman" panose="02020603050405020304" pitchFamily="18" charset="0"/>
              </a:rPr>
              <a:t>Đặt tên cho những đường thẳng còn lại trong </a:t>
            </a:r>
            <a:r>
              <a:rPr lang="en-US" sz="2800" i="1">
                <a:solidFill>
                  <a:schemeClr val="tx1"/>
                </a:solidFill>
                <a:latin typeface="Times New Roman" panose="02020603050405020304" pitchFamily="18" charset="0"/>
                <a:cs typeface="Times New Roman" panose="02020603050405020304" pitchFamily="18" charset="0"/>
              </a:rPr>
              <a:t> Hình 7</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A9E9130B-31AF-4A56-8446-979FE04D9C54}"/>
              </a:ext>
            </a:extLst>
          </p:cNvPr>
          <p:cNvPicPr>
            <a:picLocks noChangeAspect="1"/>
          </p:cNvPicPr>
          <p:nvPr/>
        </p:nvPicPr>
        <p:blipFill>
          <a:blip r:embed="rId3"/>
          <a:stretch>
            <a:fillRect/>
          </a:stretch>
        </p:blipFill>
        <p:spPr>
          <a:xfrm>
            <a:off x="5150414" y="1541881"/>
            <a:ext cx="5184648" cy="2773680"/>
          </a:xfrm>
          <a:prstGeom prst="rect">
            <a:avLst/>
          </a:prstGeom>
        </p:spPr>
      </p:pic>
      <p:sp>
        <p:nvSpPr>
          <p:cNvPr id="14" name="Rectangle: Rounded Corners 11">
            <a:extLst>
              <a:ext uri="{FF2B5EF4-FFF2-40B4-BE49-F238E27FC236}">
                <a16:creationId xmlns:a16="http://schemas.microsoft.com/office/drawing/2014/main" id="{E666092E-962D-43FA-B8C3-D2350A3447DD}"/>
              </a:ext>
            </a:extLst>
          </p:cNvPr>
          <p:cNvSpPr/>
          <p:nvPr/>
        </p:nvSpPr>
        <p:spPr>
          <a:xfrm>
            <a:off x="370937" y="4706019"/>
            <a:ext cx="6871112"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Luyện tập 2 (sgk): </a:t>
            </a:r>
            <a:r>
              <a:rPr lang="en-US" sz="2800">
                <a:solidFill>
                  <a:schemeClr val="tx1"/>
                </a:solidFill>
                <a:latin typeface="Times New Roman" panose="02020603050405020304" pitchFamily="18" charset="0"/>
                <a:cs typeface="Times New Roman" panose="02020603050405020304" pitchFamily="18" charset="0"/>
              </a:rPr>
              <a:t>Vẽ ba đường thẳng m, n, p.</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27BCE9AD-D3E8-472C-B045-540C2BA646D7}"/>
              </a:ext>
            </a:extLst>
          </p:cNvPr>
          <p:cNvPicPr>
            <a:picLocks noChangeAspect="1"/>
          </p:cNvPicPr>
          <p:nvPr/>
        </p:nvPicPr>
        <p:blipFill>
          <a:blip r:embed="rId4"/>
          <a:stretch>
            <a:fillRect/>
          </a:stretch>
        </p:blipFill>
        <p:spPr>
          <a:xfrm>
            <a:off x="2834633" y="5440840"/>
            <a:ext cx="3799141" cy="1275072"/>
          </a:xfrm>
          <a:prstGeom prst="rect">
            <a:avLst/>
          </a:prstGeom>
        </p:spPr>
      </p:pic>
      <p:pic>
        <p:nvPicPr>
          <p:cNvPr id="16" name="Hình ảnh 15">
            <a:extLst>
              <a:ext uri="{FF2B5EF4-FFF2-40B4-BE49-F238E27FC236}">
                <a16:creationId xmlns:a16="http://schemas.microsoft.com/office/drawing/2014/main" id="{84DDFC61-7FAC-4D51-93E9-1AA2CA474D54}"/>
              </a:ext>
            </a:extLst>
          </p:cNvPr>
          <p:cNvPicPr>
            <a:picLocks noChangeAspect="1"/>
          </p:cNvPicPr>
          <p:nvPr/>
        </p:nvPicPr>
        <p:blipFill>
          <a:blip r:embed="rId5"/>
          <a:stretch>
            <a:fillRect/>
          </a:stretch>
        </p:blipFill>
        <p:spPr>
          <a:xfrm>
            <a:off x="5274127" y="5278400"/>
            <a:ext cx="536448" cy="621792"/>
          </a:xfrm>
          <a:prstGeom prst="rect">
            <a:avLst/>
          </a:prstGeom>
        </p:spPr>
      </p:pic>
      <p:pic>
        <p:nvPicPr>
          <p:cNvPr id="10" name="Hình ảnh 9">
            <a:extLst>
              <a:ext uri="{FF2B5EF4-FFF2-40B4-BE49-F238E27FC236}">
                <a16:creationId xmlns:a16="http://schemas.microsoft.com/office/drawing/2014/main" id="{EB980981-8D8E-4DDD-A73F-270264ABB032}"/>
              </a:ext>
            </a:extLst>
          </p:cNvPr>
          <p:cNvPicPr>
            <a:picLocks noChangeAspect="1"/>
          </p:cNvPicPr>
          <p:nvPr/>
        </p:nvPicPr>
        <p:blipFill>
          <a:blip r:embed="rId6"/>
          <a:stretch>
            <a:fillRect/>
          </a:stretch>
        </p:blipFill>
        <p:spPr>
          <a:xfrm>
            <a:off x="2601882" y="6223204"/>
            <a:ext cx="3544824" cy="393192"/>
          </a:xfrm>
          <a:prstGeom prst="rect">
            <a:avLst/>
          </a:prstGeom>
        </p:spPr>
      </p:pic>
      <p:pic>
        <p:nvPicPr>
          <p:cNvPr id="12" name="Hình ảnh 11">
            <a:extLst>
              <a:ext uri="{FF2B5EF4-FFF2-40B4-BE49-F238E27FC236}">
                <a16:creationId xmlns:a16="http://schemas.microsoft.com/office/drawing/2014/main" id="{8478E128-31E0-44C3-8FF2-254E6ED2862B}"/>
              </a:ext>
            </a:extLst>
          </p:cNvPr>
          <p:cNvPicPr>
            <a:picLocks noChangeAspect="1"/>
          </p:cNvPicPr>
          <p:nvPr/>
        </p:nvPicPr>
        <p:blipFill>
          <a:blip r:embed="rId7"/>
          <a:stretch>
            <a:fillRect/>
          </a:stretch>
        </p:blipFill>
        <p:spPr>
          <a:xfrm>
            <a:off x="5438591" y="6233634"/>
            <a:ext cx="469392" cy="621792"/>
          </a:xfrm>
          <a:prstGeom prst="rect">
            <a:avLst/>
          </a:prstGeom>
        </p:spPr>
      </p:pic>
      <p:pic>
        <p:nvPicPr>
          <p:cNvPr id="15" name="Hình ảnh 14">
            <a:extLst>
              <a:ext uri="{FF2B5EF4-FFF2-40B4-BE49-F238E27FC236}">
                <a16:creationId xmlns:a16="http://schemas.microsoft.com/office/drawing/2014/main" id="{B1BEA5DB-B0A6-4E57-9860-25EF9C3D35A1}"/>
              </a:ext>
            </a:extLst>
          </p:cNvPr>
          <p:cNvPicPr>
            <a:picLocks noChangeAspect="1"/>
          </p:cNvPicPr>
          <p:nvPr/>
        </p:nvPicPr>
        <p:blipFill>
          <a:blip r:embed="rId8"/>
          <a:stretch>
            <a:fillRect/>
          </a:stretch>
        </p:blipFill>
        <p:spPr>
          <a:xfrm>
            <a:off x="7161961" y="5923118"/>
            <a:ext cx="4539448" cy="155258"/>
          </a:xfrm>
          <a:prstGeom prst="rect">
            <a:avLst/>
          </a:prstGeom>
        </p:spPr>
      </p:pic>
      <p:pic>
        <p:nvPicPr>
          <p:cNvPr id="17" name="Hình ảnh 16">
            <a:extLst>
              <a:ext uri="{FF2B5EF4-FFF2-40B4-BE49-F238E27FC236}">
                <a16:creationId xmlns:a16="http://schemas.microsoft.com/office/drawing/2014/main" id="{0A95100E-093B-473F-AE26-BA22DD074851}"/>
              </a:ext>
            </a:extLst>
          </p:cNvPr>
          <p:cNvPicPr>
            <a:picLocks noChangeAspect="1"/>
          </p:cNvPicPr>
          <p:nvPr/>
        </p:nvPicPr>
        <p:blipFill>
          <a:blip r:embed="rId9"/>
          <a:stretch>
            <a:fillRect/>
          </a:stretch>
        </p:blipFill>
        <p:spPr>
          <a:xfrm>
            <a:off x="10650800" y="5429763"/>
            <a:ext cx="451104" cy="621792"/>
          </a:xfrm>
          <a:prstGeom prst="rect">
            <a:avLst/>
          </a:prstGeom>
        </p:spPr>
      </p:pic>
      <p:pic>
        <p:nvPicPr>
          <p:cNvPr id="18" name="Hình ảnh 17">
            <a:extLst>
              <a:ext uri="{FF2B5EF4-FFF2-40B4-BE49-F238E27FC236}">
                <a16:creationId xmlns:a16="http://schemas.microsoft.com/office/drawing/2014/main" id="{554F49ED-E558-4C18-9C22-13754B20EB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1880" y="340956"/>
            <a:ext cx="1940212" cy="2064904"/>
          </a:xfrm>
          <a:prstGeom prst="rect">
            <a:avLst/>
          </a:prstGeom>
        </p:spPr>
      </p:pic>
      <p:sp>
        <p:nvSpPr>
          <p:cNvPr id="13" name="Rectangle: Rounded Corners 11">
            <a:extLst>
              <a:ext uri="{FF2B5EF4-FFF2-40B4-BE49-F238E27FC236}">
                <a16:creationId xmlns:a16="http://schemas.microsoft.com/office/drawing/2014/main" id="{B12D9E86-DFE6-40A5-901D-43CA11655692}"/>
              </a:ext>
            </a:extLst>
          </p:cNvPr>
          <p:cNvSpPr/>
          <p:nvPr/>
        </p:nvSpPr>
        <p:spPr>
          <a:xfrm>
            <a:off x="351800" y="5499404"/>
            <a:ext cx="2539134"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Ví dụ minh họa</a:t>
            </a:r>
            <a:endParaRPr lang="en-US"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305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500"/>
                                        <p:tgtEl>
                                          <p:spTgt spid="14">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xEl>
                                              <p:pRg st="0" end="0"/>
                                            </p:txEl>
                                          </p:spTgt>
                                        </p:tgtEl>
                                        <p:attrNameLst>
                                          <p:attrName>style.visibility</p:attrName>
                                        </p:attrNameLst>
                                      </p:cBhvr>
                                      <p:to>
                                        <p:strVal val="visible"/>
                                      </p:to>
                                    </p:set>
                                    <p:animEffect transition="in" filter="wipe(left)">
                                      <p:cBhvr>
                                        <p:cTn id="66" dur="500"/>
                                        <p:tgtEl>
                                          <p:spTgt spid="13">
                                            <p:txEl>
                                              <p:pRg st="0" end="0"/>
                                            </p:txEl>
                                          </p:spTgt>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F2FB6D37-5235-46B0-95DC-954984998B95}"/>
              </a:ext>
            </a:extLst>
          </p:cNvPr>
          <p:cNvSpPr/>
          <p:nvPr/>
        </p:nvSpPr>
        <p:spPr>
          <a:xfrm>
            <a:off x="370934" y="246714"/>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b) 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4" name="Rectangle: Rounded Corners 11">
            <a:extLst>
              <a:ext uri="{FF2B5EF4-FFF2-40B4-BE49-F238E27FC236}">
                <a16:creationId xmlns:a16="http://schemas.microsoft.com/office/drawing/2014/main" id="{E666092E-962D-43FA-B8C3-D2350A3447DD}"/>
              </a:ext>
            </a:extLst>
          </p:cNvPr>
          <p:cNvSpPr/>
          <p:nvPr/>
        </p:nvSpPr>
        <p:spPr>
          <a:xfrm>
            <a:off x="370934" y="1319450"/>
            <a:ext cx="8279289"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Bài tập 3: </a:t>
            </a:r>
            <a:r>
              <a:rPr lang="en-US" sz="2800">
                <a:solidFill>
                  <a:schemeClr val="tx1"/>
                </a:solidFill>
                <a:latin typeface="Times New Roman" panose="02020603050405020304" pitchFamily="18" charset="0"/>
                <a:cs typeface="Times New Roman" panose="02020603050405020304" pitchFamily="18" charset="0"/>
              </a:rPr>
              <a:t>Cho đường thẳng d, hình nào sau đây sai?</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CB09BF3B-7519-4A06-8661-EA72569E5AF8}"/>
              </a:ext>
            </a:extLst>
          </p:cNvPr>
          <p:cNvPicPr>
            <a:picLocks noChangeAspect="1"/>
          </p:cNvPicPr>
          <p:nvPr/>
        </p:nvPicPr>
        <p:blipFill>
          <a:blip r:embed="rId3"/>
          <a:stretch>
            <a:fillRect/>
          </a:stretch>
        </p:blipFill>
        <p:spPr>
          <a:xfrm>
            <a:off x="370934" y="2437089"/>
            <a:ext cx="3794760" cy="1612392"/>
          </a:xfrm>
          <a:prstGeom prst="rect">
            <a:avLst/>
          </a:prstGeom>
        </p:spPr>
      </p:pic>
      <p:pic>
        <p:nvPicPr>
          <p:cNvPr id="11" name="Hình ảnh 10">
            <a:extLst>
              <a:ext uri="{FF2B5EF4-FFF2-40B4-BE49-F238E27FC236}">
                <a16:creationId xmlns:a16="http://schemas.microsoft.com/office/drawing/2014/main" id="{7ED5914E-3E3B-4945-A108-D2F7BF4833A8}"/>
              </a:ext>
            </a:extLst>
          </p:cNvPr>
          <p:cNvPicPr>
            <a:picLocks noChangeAspect="1"/>
          </p:cNvPicPr>
          <p:nvPr/>
        </p:nvPicPr>
        <p:blipFill>
          <a:blip r:embed="rId4"/>
          <a:stretch>
            <a:fillRect/>
          </a:stretch>
        </p:blipFill>
        <p:spPr>
          <a:xfrm>
            <a:off x="4481484" y="2437089"/>
            <a:ext cx="3544824" cy="1289304"/>
          </a:xfrm>
          <a:prstGeom prst="rect">
            <a:avLst/>
          </a:prstGeom>
        </p:spPr>
      </p:pic>
      <p:pic>
        <p:nvPicPr>
          <p:cNvPr id="18" name="Hình ảnh 17">
            <a:extLst>
              <a:ext uri="{FF2B5EF4-FFF2-40B4-BE49-F238E27FC236}">
                <a16:creationId xmlns:a16="http://schemas.microsoft.com/office/drawing/2014/main" id="{8ECAFAB3-0F61-49AF-BE32-5BA4CC1EF7E0}"/>
              </a:ext>
            </a:extLst>
          </p:cNvPr>
          <p:cNvPicPr>
            <a:picLocks noChangeAspect="1"/>
          </p:cNvPicPr>
          <p:nvPr/>
        </p:nvPicPr>
        <p:blipFill>
          <a:blip r:embed="rId5"/>
          <a:stretch>
            <a:fillRect/>
          </a:stretch>
        </p:blipFill>
        <p:spPr>
          <a:xfrm>
            <a:off x="8276242" y="2598633"/>
            <a:ext cx="3459480" cy="1289304"/>
          </a:xfrm>
          <a:prstGeom prst="rect">
            <a:avLst/>
          </a:prstGeom>
        </p:spPr>
      </p:pic>
      <p:sp>
        <p:nvSpPr>
          <p:cNvPr id="19" name="Rectangle: Rounded Corners 11">
            <a:extLst>
              <a:ext uri="{FF2B5EF4-FFF2-40B4-BE49-F238E27FC236}">
                <a16:creationId xmlns:a16="http://schemas.microsoft.com/office/drawing/2014/main" id="{F82BCCAF-3511-4910-8CD4-425DB51E641B}"/>
              </a:ext>
            </a:extLst>
          </p:cNvPr>
          <p:cNvSpPr/>
          <p:nvPr/>
        </p:nvSpPr>
        <p:spPr>
          <a:xfrm>
            <a:off x="370933" y="4219672"/>
            <a:ext cx="9394859"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Bài tập 4: </a:t>
            </a:r>
            <a:r>
              <a:rPr lang="en-US" sz="2800">
                <a:solidFill>
                  <a:schemeClr val="tx1"/>
                </a:solidFill>
                <a:latin typeface="Times New Roman" panose="02020603050405020304" pitchFamily="18" charset="0"/>
                <a:cs typeface="Times New Roman" panose="02020603050405020304" pitchFamily="18" charset="0"/>
              </a:rPr>
              <a:t>Đọc tên các điểm, các đường thẳng trong hình sau.</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3327C1BC-8DBB-4A77-A8A2-9BC72D75DB90}"/>
              </a:ext>
            </a:extLst>
          </p:cNvPr>
          <p:cNvPicPr>
            <a:picLocks noChangeAspect="1"/>
          </p:cNvPicPr>
          <p:nvPr/>
        </p:nvPicPr>
        <p:blipFill>
          <a:blip r:embed="rId6"/>
          <a:stretch>
            <a:fillRect/>
          </a:stretch>
        </p:blipFill>
        <p:spPr>
          <a:xfrm>
            <a:off x="893988" y="5014147"/>
            <a:ext cx="10719816" cy="1679448"/>
          </a:xfrm>
          <a:prstGeom prst="rect">
            <a:avLst/>
          </a:prstGeom>
        </p:spPr>
      </p:pic>
      <p:pic>
        <p:nvPicPr>
          <p:cNvPr id="4" name="Hình ảnh 3">
            <a:extLst>
              <a:ext uri="{FF2B5EF4-FFF2-40B4-BE49-F238E27FC236}">
                <a16:creationId xmlns:a16="http://schemas.microsoft.com/office/drawing/2014/main" id="{CDCC8313-E29E-4369-B01C-45C715697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5848" y="428212"/>
            <a:ext cx="1940212" cy="2064904"/>
          </a:xfrm>
          <a:prstGeom prst="rect">
            <a:avLst/>
          </a:prstGeom>
        </p:spPr>
      </p:pic>
    </p:spTree>
    <p:extLst>
      <p:ext uri="{BB962C8B-B14F-4D97-AF65-F5344CB8AC3E}">
        <p14:creationId xmlns:p14="http://schemas.microsoft.com/office/powerpoint/2010/main" val="421815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50AAE9A7-EF72-4A36-A68C-E4EA860EEFDD}"/>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3. ĐIỂM THUỘC ĐƯỜNG THẲNG. ĐIỂM  KHÔNG THUỘC ĐƯỜNG THẲNG</a:t>
            </a:r>
            <a:r>
              <a:rPr lang="en-US" sz="2800" b="1">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0A20FAFC-2BC4-460C-A77C-D7EFB684C29A}"/>
              </a:ext>
            </a:extLst>
          </p:cNvPr>
          <p:cNvSpPr/>
          <p:nvPr/>
        </p:nvSpPr>
        <p:spPr>
          <a:xfrm>
            <a:off x="424132" y="1053721"/>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a) Ví dụ</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1" name="Rectangle: Rounded Corners 11">
            <a:extLst>
              <a:ext uri="{FF2B5EF4-FFF2-40B4-BE49-F238E27FC236}">
                <a16:creationId xmlns:a16="http://schemas.microsoft.com/office/drawing/2014/main" id="{2DD187AF-9C08-425C-B50B-7BB649D66539}"/>
              </a:ext>
            </a:extLst>
          </p:cNvPr>
          <p:cNvSpPr/>
          <p:nvPr/>
        </p:nvSpPr>
        <p:spPr>
          <a:xfrm>
            <a:off x="2150475" y="1958827"/>
            <a:ext cx="9678434" cy="2094494"/>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          Thực hiện các thao tác sau:</a:t>
            </a:r>
          </a:p>
          <a:p>
            <a:pPr algn="just"/>
            <a:r>
              <a:rPr lang="en-US" sz="2800">
                <a:solidFill>
                  <a:schemeClr val="bg1"/>
                </a:solidFill>
                <a:latin typeface="Times New Roman" panose="02020603050405020304" pitchFamily="18" charset="0"/>
                <a:cs typeface="Times New Roman" panose="02020603050405020304" pitchFamily="18" charset="0"/>
              </a:rPr>
              <a:t>a) Vẽ một điểm A</a:t>
            </a:r>
          </a:p>
          <a:p>
            <a:pPr algn="just"/>
            <a:r>
              <a:rPr lang="en-US" sz="2800">
                <a:solidFill>
                  <a:schemeClr val="bg1"/>
                </a:solidFill>
                <a:latin typeface="Times New Roman" panose="02020603050405020304" pitchFamily="18" charset="0"/>
                <a:cs typeface="Times New Roman" panose="02020603050405020304" pitchFamily="18" charset="0"/>
              </a:rPr>
              <a:t>b) Đặt thước thẳng sao cho cạnh thước đi qua điểm A. Vạch nét thẳng theo cạnh thước.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id="{DD69FD1F-067B-4715-AA2B-C4AD77E73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0" y="1910445"/>
            <a:ext cx="2191259" cy="2191259"/>
          </a:xfrm>
          <a:prstGeom prst="rect">
            <a:avLst/>
          </a:prstGeom>
        </p:spPr>
      </p:pic>
      <p:pic>
        <p:nvPicPr>
          <p:cNvPr id="7" name="TAY 3" descr="A picture containing needle&#10;&#10;Description automatically generated">
            <a:extLst>
              <a:ext uri="{FF2B5EF4-FFF2-40B4-BE49-F238E27FC236}">
                <a16:creationId xmlns:a16="http://schemas.microsoft.com/office/drawing/2014/main" id="{1F99F3EB-8FB0-43EA-92C9-F1B6C7031F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95" t="15964" r="10352" b="24528"/>
          <a:stretch/>
        </p:blipFill>
        <p:spPr>
          <a:xfrm rot="19673723">
            <a:off x="7636025" y="7093351"/>
            <a:ext cx="1295390" cy="1084914"/>
          </a:xfrm>
          <a:prstGeom prst="rect">
            <a:avLst/>
          </a:prstGeom>
        </p:spPr>
      </p:pic>
      <p:pic>
        <p:nvPicPr>
          <p:cNvPr id="8" name="Picture 5" descr="A picture containing text, game&#10;&#10;Description automatically generated">
            <a:extLst>
              <a:ext uri="{FF2B5EF4-FFF2-40B4-BE49-F238E27FC236}">
                <a16:creationId xmlns:a16="http://schemas.microsoft.com/office/drawing/2014/main" id="{18DE678A-2ECE-4EB6-855C-CE6F1DAA1B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97" t="18089" r="5448" b="18089"/>
          <a:stretch/>
        </p:blipFill>
        <p:spPr>
          <a:xfrm rot="20332034">
            <a:off x="1898591" y="6907591"/>
            <a:ext cx="4970207" cy="2208383"/>
          </a:xfrm>
          <a:prstGeom prst="rect">
            <a:avLst/>
          </a:prstGeom>
        </p:spPr>
      </p:pic>
      <p:pic>
        <p:nvPicPr>
          <p:cNvPr id="3" name="Hình ảnh 2">
            <a:extLst>
              <a:ext uri="{FF2B5EF4-FFF2-40B4-BE49-F238E27FC236}">
                <a16:creationId xmlns:a16="http://schemas.microsoft.com/office/drawing/2014/main" id="{25CE1A2D-7D6A-4678-ABC1-434FEE18AAA7}"/>
              </a:ext>
            </a:extLst>
          </p:cNvPr>
          <p:cNvPicPr>
            <a:picLocks noChangeAspect="1"/>
          </p:cNvPicPr>
          <p:nvPr/>
        </p:nvPicPr>
        <p:blipFill>
          <a:blip r:embed="rId5"/>
          <a:stretch>
            <a:fillRect/>
          </a:stretch>
        </p:blipFill>
        <p:spPr>
          <a:xfrm>
            <a:off x="3618992" y="5356211"/>
            <a:ext cx="4331208" cy="148136"/>
          </a:xfrm>
          <a:prstGeom prst="rect">
            <a:avLst/>
          </a:prstGeom>
        </p:spPr>
      </p:pic>
      <p:pic>
        <p:nvPicPr>
          <p:cNvPr id="10" name="TAY 3" descr="A picture containing needle&#10;&#10;Description automatically generated">
            <a:extLst>
              <a:ext uri="{FF2B5EF4-FFF2-40B4-BE49-F238E27FC236}">
                <a16:creationId xmlns:a16="http://schemas.microsoft.com/office/drawing/2014/main" id="{0A56B31A-B1E7-495A-80ED-77CE5C49BB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95" t="15964" r="10352" b="24528"/>
          <a:stretch/>
        </p:blipFill>
        <p:spPr>
          <a:xfrm rot="19673723">
            <a:off x="3445026" y="4359099"/>
            <a:ext cx="1295390" cy="1084914"/>
          </a:xfrm>
          <a:prstGeom prst="rect">
            <a:avLst/>
          </a:prstGeom>
        </p:spPr>
      </p:pic>
      <p:pic>
        <p:nvPicPr>
          <p:cNvPr id="4" name="Hình ảnh 3">
            <a:extLst>
              <a:ext uri="{FF2B5EF4-FFF2-40B4-BE49-F238E27FC236}">
                <a16:creationId xmlns:a16="http://schemas.microsoft.com/office/drawing/2014/main" id="{D73F08B5-3978-4DC9-84BB-CC7E7BBDB21B}"/>
              </a:ext>
            </a:extLst>
          </p:cNvPr>
          <p:cNvPicPr>
            <a:picLocks noChangeAspect="1"/>
          </p:cNvPicPr>
          <p:nvPr/>
        </p:nvPicPr>
        <p:blipFill>
          <a:blip r:embed="rId6"/>
          <a:stretch>
            <a:fillRect/>
          </a:stretch>
        </p:blipFill>
        <p:spPr>
          <a:xfrm>
            <a:off x="3896014" y="5332048"/>
            <a:ext cx="487680" cy="585216"/>
          </a:xfrm>
          <a:prstGeom prst="rect">
            <a:avLst/>
          </a:prstGeom>
        </p:spPr>
      </p:pic>
      <p:sp>
        <p:nvSpPr>
          <p:cNvPr id="15" name="Rectangle: Rounded Corners 11">
            <a:extLst>
              <a:ext uri="{FF2B5EF4-FFF2-40B4-BE49-F238E27FC236}">
                <a16:creationId xmlns:a16="http://schemas.microsoft.com/office/drawing/2014/main" id="{6EF07DFE-2853-44E4-8695-DE1E0A7D90EC}"/>
              </a:ext>
            </a:extLst>
          </p:cNvPr>
          <p:cNvSpPr/>
          <p:nvPr/>
        </p:nvSpPr>
        <p:spPr>
          <a:xfrm>
            <a:off x="1562100" y="5917264"/>
            <a:ext cx="10266809"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Nét vẽ cho hình ảnh về đường thẳng và điểm A thuộc đường thẳng đó</a:t>
            </a:r>
            <a:endParaRPr lang="en-US" sz="2800" i="1" dirty="0">
              <a:solidFill>
                <a:schemeClr val="tx1"/>
              </a:solidFill>
              <a:latin typeface="Times New Roman" panose="02020603050405020304" pitchFamily="18" charset="0"/>
              <a:cs typeface="Times New Roman" panose="02020603050405020304" pitchFamily="18" charset="0"/>
            </a:endParaRPr>
          </a:p>
        </p:txBody>
      </p:sp>
      <p:grpSp>
        <p:nvGrpSpPr>
          <p:cNvPr id="16" name="Nhóm 15">
            <a:extLst>
              <a:ext uri="{FF2B5EF4-FFF2-40B4-BE49-F238E27FC236}">
                <a16:creationId xmlns:a16="http://schemas.microsoft.com/office/drawing/2014/main" id="{63902714-B740-4A39-8F82-33C05487571B}"/>
              </a:ext>
            </a:extLst>
          </p:cNvPr>
          <p:cNvGrpSpPr/>
          <p:nvPr/>
        </p:nvGrpSpPr>
        <p:grpSpPr>
          <a:xfrm>
            <a:off x="2397807" y="2181929"/>
            <a:ext cx="651419" cy="388143"/>
            <a:chOff x="792956" y="3121819"/>
            <a:chExt cx="1031081" cy="614362"/>
          </a:xfrm>
        </p:grpSpPr>
        <p:sp>
          <p:nvSpPr>
            <p:cNvPr id="17" name="Hình chữ nhật: Góc Tròn 16">
              <a:extLst>
                <a:ext uri="{FF2B5EF4-FFF2-40B4-BE49-F238E27FC236}">
                  <a16:creationId xmlns:a16="http://schemas.microsoft.com/office/drawing/2014/main" id="{1382EF70-15C5-492E-B946-AF34959B30C7}"/>
                </a:ext>
              </a:extLst>
            </p:cNvPr>
            <p:cNvSpPr/>
            <p:nvPr/>
          </p:nvSpPr>
          <p:spPr>
            <a:xfrm>
              <a:off x="1209674" y="3243263"/>
              <a:ext cx="614363" cy="371473"/>
            </a:xfrm>
            <a:prstGeom prst="roundRect">
              <a:avLst>
                <a:gd name="adj" fmla="val 3316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a:t>3</a:t>
              </a:r>
              <a:endParaRPr lang="vi-VN" sz="2000"/>
            </a:p>
          </p:txBody>
        </p:sp>
        <p:sp>
          <p:nvSpPr>
            <p:cNvPr id="18" name="Hình Bầu dục 17">
              <a:extLst>
                <a:ext uri="{FF2B5EF4-FFF2-40B4-BE49-F238E27FC236}">
                  <a16:creationId xmlns:a16="http://schemas.microsoft.com/office/drawing/2014/main" id="{F7D11E52-C408-4F7F-A9B7-139AA567E8DA}"/>
                </a:ext>
              </a:extLst>
            </p:cNvPr>
            <p:cNvSpPr/>
            <p:nvPr/>
          </p:nvSpPr>
          <p:spPr>
            <a:xfrm>
              <a:off x="792956" y="3121819"/>
              <a:ext cx="614362" cy="614362"/>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9" name="Đồ họa 18" descr="Bánh răng">
              <a:extLst>
                <a:ext uri="{FF2B5EF4-FFF2-40B4-BE49-F238E27FC236}">
                  <a16:creationId xmlns:a16="http://schemas.microsoft.com/office/drawing/2014/main" id="{47A0AFF4-6BCD-4FE1-BD45-DEB96E251B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437" y="3162300"/>
              <a:ext cx="533400" cy="533400"/>
            </a:xfrm>
            <a:prstGeom prst="rect">
              <a:avLst/>
            </a:prstGeom>
          </p:spPr>
        </p:pic>
      </p:grpSp>
    </p:spTree>
    <p:extLst>
      <p:ext uri="{BB962C8B-B14F-4D97-AF65-F5344CB8AC3E}">
        <p14:creationId xmlns:p14="http://schemas.microsoft.com/office/powerpoint/2010/main" val="2951603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91667E-6 4.07407E-6 L -0.2961 -0.39862 " pathEditMode="relative" rAng="0" ptsTypes="AA">
                                      <p:cBhvr>
                                        <p:cTn id="26" dur="2000" fill="hold"/>
                                        <p:tgtEl>
                                          <p:spTgt spid="7"/>
                                        </p:tgtEl>
                                        <p:attrNameLst>
                                          <p:attrName>ppt_x</p:attrName>
                                          <p:attrName>ppt_y</p:attrName>
                                        </p:attrNameLst>
                                      </p:cBhvr>
                                      <p:rCtr x="-14805" y="-19931"/>
                                    </p:animMotion>
                                  </p:childTnLst>
                                </p:cTn>
                              </p:par>
                            </p:childTnLst>
                          </p:cTn>
                        </p:par>
                        <p:par>
                          <p:cTn id="27" fill="hold">
                            <p:stCondLst>
                              <p:cond delay="2000"/>
                            </p:stCondLst>
                            <p:childTnLst>
                              <p:par>
                                <p:cTn id="28" presetID="16" presetClass="entr" presetSubtype="2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0.00926 L 0.11276 -0.3338 " pathEditMode="relative" rAng="0" ptsTypes="AA">
                                      <p:cBhvr>
                                        <p:cTn id="34" dur="2000" fill="hold"/>
                                        <p:tgtEl>
                                          <p:spTgt spid="8"/>
                                        </p:tgtEl>
                                        <p:attrNameLst>
                                          <p:attrName>ppt_x</p:attrName>
                                          <p:attrName>ppt_y</p:attrName>
                                        </p:attrNameLst>
                                      </p:cBhvr>
                                      <p:rCtr x="5638" y="-16227"/>
                                    </p:animMotion>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91667E-6 -3.33333E-6 L 0.33828 0.00162 " pathEditMode="relative" rAng="0" ptsTypes="AA">
                                      <p:cBhvr>
                                        <p:cTn id="44" dur="2000" fill="hold"/>
                                        <p:tgtEl>
                                          <p:spTgt spid="10"/>
                                        </p:tgtEl>
                                        <p:attrNameLst>
                                          <p:attrName>ppt_x</p:attrName>
                                          <p:attrName>ppt_y</p:attrName>
                                        </p:attrNameLst>
                                      </p:cBhvr>
                                      <p:rCtr x="16914" y="69"/>
                                    </p:animMotion>
                                  </p:childTnLst>
                                </p:cTn>
                              </p:par>
                              <p:par>
                                <p:cTn id="45" presetID="22" presetClass="entr" presetSubtype="8"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left)">
                                      <p:cBhvr>
                                        <p:cTn id="58" dur="500"/>
                                        <p:tgtEl>
                                          <p:spTgt spid="15">
                                            <p:txEl>
                                              <p:pRg st="0" end="0"/>
                                            </p:txEl>
                                          </p:spTgt>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50AAE9A7-EF72-4A36-A68C-E4EA860EEFDD}"/>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3. ĐIỂM THUỘC ĐƯỜNG THẲNG. ĐIỂM  KHÔNG THUỘC ĐƯỜNG THẲNG</a:t>
            </a:r>
            <a:r>
              <a:rPr lang="en-US" sz="2800" b="1">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Rounded Corners 11">
                <a:extLst>
                  <a:ext uri="{FF2B5EF4-FFF2-40B4-BE49-F238E27FC236}">
                    <a16:creationId xmlns:a16="http://schemas.microsoft.com/office/drawing/2014/main" id="{6EF07DFE-2853-44E4-8695-DE1E0A7D90EC}"/>
                  </a:ext>
                </a:extLst>
              </p:cNvPr>
              <p:cNvSpPr/>
              <p:nvPr/>
            </p:nvSpPr>
            <p:spPr>
              <a:xfrm>
                <a:off x="424132" y="1157970"/>
                <a:ext cx="11339243" cy="1768427"/>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Trong hình vẽ:</a:t>
                </a:r>
              </a:p>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 Điểm A thuộc đường thẳng d được kí hiệu: </a:t>
                </a:r>
                <a14:m>
                  <m:oMath xmlns:m="http://schemas.openxmlformats.org/officeDocument/2006/math">
                    <m:r>
                      <a:rPr lang="en-US" sz="2800" i="1">
                        <a:latin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𝑑</m:t>
                    </m:r>
                  </m:oMath>
                </a14:m>
                <a:endParaRPr lang="en-US" sz="2800">
                  <a:latin typeface="Times New Roman" panose="02020603050405020304" pitchFamily="18" charset="0"/>
                  <a:ea typeface="Cambria Math" panose="02040503050406030204" pitchFamily="18" charset="0"/>
                </a:endParaRPr>
              </a:p>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 Điểm B không thuộc đường thẳng d được kí hiệu: </a:t>
                </a:r>
                <a14:m>
                  <m:oMath xmlns:m="http://schemas.openxmlformats.org/officeDocument/2006/math">
                    <m:r>
                      <m:rPr>
                        <m:sty m:val="p"/>
                      </m:rPr>
                      <a:rPr lang="en-US" sz="2800">
                        <a:latin typeface="Cambria Math" panose="02040503050406030204" pitchFamily="18" charset="0"/>
                        <a:ea typeface="Cambria Math" panose="02040503050406030204" pitchFamily="18" charset="0"/>
                      </a:rPr>
                      <m:t>B</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𝑑</m:t>
                    </m:r>
                  </m:oMath>
                </a14:m>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Rectangle: Rounded Corners 11">
                <a:extLst>
                  <a:ext uri="{FF2B5EF4-FFF2-40B4-BE49-F238E27FC236}">
                    <a16:creationId xmlns:a16="http://schemas.microsoft.com/office/drawing/2014/main" id="{6EF07DFE-2853-44E4-8695-DE1E0A7D90EC}"/>
                  </a:ext>
                </a:extLst>
              </p:cNvPr>
              <p:cNvSpPr>
                <a:spLocks noRot="1" noChangeAspect="1" noMove="1" noResize="1" noEditPoints="1" noAdjustHandles="1" noChangeArrowheads="1" noChangeShapeType="1" noTextEdit="1"/>
              </p:cNvSpPr>
              <p:nvPr/>
            </p:nvSpPr>
            <p:spPr>
              <a:xfrm>
                <a:off x="424132" y="1157970"/>
                <a:ext cx="11339243" cy="1768427"/>
              </a:xfrm>
              <a:prstGeom prst="roundRect">
                <a:avLst/>
              </a:prstGeom>
              <a:blipFill>
                <a:blip r:embed="rId3"/>
                <a:stretch>
                  <a:fillRect l="-322" b="-4110"/>
                </a:stretch>
              </a:blipFill>
            </p:spPr>
            <p:txBody>
              <a:bodyPr/>
              <a:lstStyle/>
              <a:p>
                <a:r>
                  <a:rPr lang="vi-VN">
                    <a:noFill/>
                  </a:rPr>
                  <a:t> </a:t>
                </a:r>
              </a:p>
            </p:txBody>
          </p:sp>
        </mc:Fallback>
      </mc:AlternateContent>
      <p:pic>
        <p:nvPicPr>
          <p:cNvPr id="2" name="Hình ảnh 1">
            <a:extLst>
              <a:ext uri="{FF2B5EF4-FFF2-40B4-BE49-F238E27FC236}">
                <a16:creationId xmlns:a16="http://schemas.microsoft.com/office/drawing/2014/main" id="{44640D5B-04CE-4ABF-914A-9645243DC269}"/>
              </a:ext>
            </a:extLst>
          </p:cNvPr>
          <p:cNvPicPr>
            <a:picLocks noChangeAspect="1"/>
          </p:cNvPicPr>
          <p:nvPr/>
        </p:nvPicPr>
        <p:blipFill>
          <a:blip r:embed="rId4"/>
          <a:stretch>
            <a:fillRect/>
          </a:stretch>
        </p:blipFill>
        <p:spPr>
          <a:xfrm>
            <a:off x="7772545" y="1051465"/>
            <a:ext cx="3544824" cy="1338072"/>
          </a:xfrm>
          <a:prstGeom prst="rect">
            <a:avLst/>
          </a:prstGeom>
        </p:spPr>
      </p:pic>
      <p:sp>
        <p:nvSpPr>
          <p:cNvPr id="17" name="Rectangle: Rounded Corners 11">
            <a:extLst>
              <a:ext uri="{FF2B5EF4-FFF2-40B4-BE49-F238E27FC236}">
                <a16:creationId xmlns:a16="http://schemas.microsoft.com/office/drawing/2014/main" id="{C6C4519C-D7B9-4951-800E-1B37D6E88C64}"/>
              </a:ext>
            </a:extLst>
          </p:cNvPr>
          <p:cNvSpPr/>
          <p:nvPr/>
        </p:nvSpPr>
        <p:spPr>
          <a:xfrm>
            <a:off x="424132" y="3215852"/>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b) Lưu ý</a:t>
            </a:r>
            <a:endParaRPr lang="en-US" sz="28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Rounded Corners 11">
                <a:extLst>
                  <a:ext uri="{FF2B5EF4-FFF2-40B4-BE49-F238E27FC236}">
                    <a16:creationId xmlns:a16="http://schemas.microsoft.com/office/drawing/2014/main" id="{813079EC-71AD-4783-AD62-FD24056B582E}"/>
                  </a:ext>
                </a:extLst>
              </p:cNvPr>
              <p:cNvSpPr/>
              <p:nvPr/>
            </p:nvSpPr>
            <p:spPr>
              <a:xfrm>
                <a:off x="356468" y="4239397"/>
                <a:ext cx="11339243" cy="2340499"/>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a:latin typeface="Times New Roman" panose="02020603050405020304" pitchFamily="18" charset="0"/>
                    <a:cs typeface="Times New Roman" panose="02020603050405020304" pitchFamily="18" charset="0"/>
                  </a:rPr>
                  <a:t>- Điểm </a:t>
                </a:r>
                <a14:m>
                  <m:oMath xmlns:m="http://schemas.openxmlformats.org/officeDocument/2006/math">
                    <m:r>
                      <a:rPr lang="en-US" sz="2800" i="1">
                        <a:latin typeface="Cambria Math" panose="02040503050406030204" pitchFamily="18" charset="0"/>
                      </a:rPr>
                      <m:t>𝐴</m:t>
                    </m:r>
                  </m:oMath>
                </a14:m>
                <a:r>
                  <a:rPr lang="en-US" sz="2800">
                    <a:latin typeface="Times New Roman" panose="02020603050405020304" pitchFamily="18" charset="0"/>
                    <a:cs typeface="Times New Roman" panose="02020603050405020304" pitchFamily="18" charset="0"/>
                  </a:rPr>
                  <a:t> thuộc đường thẳng </a:t>
                </a:r>
                <a14:m>
                  <m:oMath xmlns:m="http://schemas.openxmlformats.org/officeDocument/2006/math">
                    <m:r>
                      <a:rPr lang="en-US" sz="2800" i="1">
                        <a:latin typeface="Cambria Math" panose="02040503050406030204" pitchFamily="18" charset="0"/>
                      </a:rPr>
                      <m:t>𝑑</m:t>
                    </m:r>
                    <m:r>
                      <a:rPr lang="en-US" sz="2800" i="1">
                        <a:latin typeface="Cambria Math" panose="02040503050406030204" pitchFamily="18" charset="0"/>
                      </a:rPr>
                      <m:t> </m:t>
                    </m:r>
                  </m:oMath>
                </a14:m>
                <a:r>
                  <a:rPr lang="en-US" sz="2800">
                    <a:solidFill>
                      <a:srgbClr val="7030A0"/>
                    </a:solidFill>
                    <a:latin typeface="Times New Roman" panose="02020603050405020304" pitchFamily="18" charset="0"/>
                    <a:cs typeface="Times New Roman" panose="02020603050405020304" pitchFamily="18" charset="0"/>
                  </a:rPr>
                  <a:t>còn gọi là điểm </a:t>
                </a:r>
                <a14:m>
                  <m:oMath xmlns:m="http://schemas.openxmlformats.org/officeDocument/2006/math">
                    <m:r>
                      <a:rPr lang="en-US" sz="2800" i="1">
                        <a:solidFill>
                          <a:srgbClr val="7030A0"/>
                        </a:solidFill>
                        <a:latin typeface="Cambria Math" panose="02040503050406030204" pitchFamily="18" charset="0"/>
                      </a:rPr>
                      <m:t>𝐴</m:t>
                    </m:r>
                  </m:oMath>
                </a14:m>
                <a:r>
                  <a:rPr lang="en-US" sz="2800">
                    <a:solidFill>
                      <a:srgbClr val="7030A0"/>
                    </a:solidFill>
                    <a:latin typeface="Times New Roman" panose="02020603050405020304" pitchFamily="18" charset="0"/>
                    <a:cs typeface="Times New Roman" panose="02020603050405020304" pitchFamily="18" charset="0"/>
                  </a:rPr>
                  <a:t> nằm trên đường thẳng </a:t>
                </a:r>
                <a14:m>
                  <m:oMath xmlns:m="http://schemas.openxmlformats.org/officeDocument/2006/math">
                    <m:r>
                      <a:rPr lang="en-US" sz="2800" i="1">
                        <a:solidFill>
                          <a:srgbClr val="7030A0"/>
                        </a:solidFill>
                        <a:latin typeface="Cambria Math" panose="02040503050406030204" pitchFamily="18" charset="0"/>
                      </a:rPr>
                      <m:t>𝑑</m:t>
                    </m:r>
                  </m:oMath>
                </a14:m>
                <a:r>
                  <a:rPr lang="en-US" sz="2800">
                    <a:solidFill>
                      <a:srgbClr val="7030A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hay </a:t>
                </a:r>
                <a:r>
                  <a:rPr lang="en-US" sz="2800">
                    <a:solidFill>
                      <a:srgbClr val="0070C0"/>
                    </a:solidFill>
                    <a:latin typeface="Times New Roman" panose="02020603050405020304" pitchFamily="18" charset="0"/>
                    <a:cs typeface="Times New Roman" panose="02020603050405020304" pitchFamily="18" charset="0"/>
                  </a:rPr>
                  <a:t>đường thẳng </a:t>
                </a:r>
                <a14:m>
                  <m:oMath xmlns:m="http://schemas.openxmlformats.org/officeDocument/2006/math">
                    <m:r>
                      <a:rPr lang="en-US" sz="2800" i="1">
                        <a:solidFill>
                          <a:srgbClr val="0070C0"/>
                        </a:solidFill>
                        <a:latin typeface="Cambria Math" panose="02040503050406030204" pitchFamily="18" charset="0"/>
                      </a:rPr>
                      <m:t>𝑑</m:t>
                    </m:r>
                  </m:oMath>
                </a14:m>
                <a:r>
                  <a:rPr lang="en-US" sz="2800">
                    <a:solidFill>
                      <a:srgbClr val="0070C0"/>
                    </a:solidFill>
                    <a:latin typeface="Times New Roman" panose="02020603050405020304" pitchFamily="18" charset="0"/>
                    <a:cs typeface="Times New Roman" panose="02020603050405020304" pitchFamily="18" charset="0"/>
                  </a:rPr>
                  <a:t> đi qua điểm </a:t>
                </a:r>
                <a14:m>
                  <m:oMath xmlns:m="http://schemas.openxmlformats.org/officeDocument/2006/math">
                    <m:r>
                      <a:rPr lang="en-US" sz="2800" i="1">
                        <a:solidFill>
                          <a:srgbClr val="0070C0"/>
                        </a:solidFill>
                        <a:latin typeface="Cambria Math" panose="02040503050406030204" pitchFamily="18" charset="0"/>
                      </a:rPr>
                      <m:t>𝐴</m:t>
                    </m:r>
                    <m:r>
                      <a:rPr lang="en-US" sz="2800" i="1">
                        <a:latin typeface="Cambria Math" panose="02040503050406030204" pitchFamily="18" charset="0"/>
                      </a:rPr>
                      <m:t>.</m:t>
                    </m:r>
                  </m:oMath>
                </a14:m>
                <a:endParaRPr lang="en-US" sz="2800">
                  <a:latin typeface="Times New Roman" panose="02020603050405020304" pitchFamily="18" charset="0"/>
                </a:endParaRPr>
              </a:p>
              <a:p>
                <a:pPr algn="just">
                  <a:lnSpc>
                    <a:spcPct val="120000"/>
                  </a:lnSpc>
                </a:pPr>
                <a:r>
                  <a:rPr lang="en-US" sz="2800">
                    <a:latin typeface="Times New Roman" panose="02020603050405020304" pitchFamily="18" charset="0"/>
                    <a:cs typeface="Times New Roman" panose="02020603050405020304" pitchFamily="18" charset="0"/>
                  </a:rPr>
                  <a:t>- Điểm </a:t>
                </a:r>
                <a14:m>
                  <m:oMath xmlns:m="http://schemas.openxmlformats.org/officeDocument/2006/math">
                    <m:r>
                      <a:rPr lang="en-US" sz="2800" i="1">
                        <a:latin typeface="Cambria Math" panose="02040503050406030204" pitchFamily="18" charset="0"/>
                      </a:rPr>
                      <m:t>𝐵</m:t>
                    </m:r>
                  </m:oMath>
                </a14:m>
                <a:r>
                  <a:rPr lang="en-US" sz="2800">
                    <a:latin typeface="Times New Roman" panose="02020603050405020304" pitchFamily="18" charset="0"/>
                    <a:cs typeface="Times New Roman" panose="02020603050405020304" pitchFamily="18" charset="0"/>
                  </a:rPr>
                  <a:t> không thuộc đường thẳng </a:t>
                </a:r>
                <a14:m>
                  <m:oMath xmlns:m="http://schemas.openxmlformats.org/officeDocument/2006/math">
                    <m:r>
                      <a:rPr lang="en-US" sz="2800" i="1">
                        <a:latin typeface="Cambria Math" panose="02040503050406030204" pitchFamily="18" charset="0"/>
                      </a:rPr>
                      <m:t>𝑑</m:t>
                    </m:r>
                    <m:r>
                      <a:rPr lang="en-US" sz="2800" i="1">
                        <a:latin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a:t>
                </a:r>
                <a:r>
                  <a:rPr lang="en-US" sz="2800">
                    <a:solidFill>
                      <a:srgbClr val="7030A0"/>
                    </a:solidFill>
                    <a:latin typeface="Times New Roman" panose="02020603050405020304" pitchFamily="18" charset="0"/>
                    <a:cs typeface="Times New Roman" panose="02020603050405020304" pitchFamily="18" charset="0"/>
                  </a:rPr>
                  <a:t>còn gọi là điểm </a:t>
                </a:r>
                <a14:m>
                  <m:oMath xmlns:m="http://schemas.openxmlformats.org/officeDocument/2006/math">
                    <m:r>
                      <a:rPr lang="en-US" sz="2800" i="1">
                        <a:solidFill>
                          <a:srgbClr val="7030A0"/>
                        </a:solidFill>
                        <a:latin typeface="Cambria Math" panose="02040503050406030204" pitchFamily="18" charset="0"/>
                      </a:rPr>
                      <m:t>𝐵</m:t>
                    </m:r>
                  </m:oMath>
                </a14:m>
                <a:r>
                  <a:rPr lang="en-US" sz="2800">
                    <a:solidFill>
                      <a:srgbClr val="7030A0"/>
                    </a:solidFill>
                    <a:latin typeface="Times New Roman" panose="02020603050405020304" pitchFamily="18" charset="0"/>
                    <a:cs typeface="Times New Roman" panose="02020603050405020304" pitchFamily="18" charset="0"/>
                  </a:rPr>
                  <a:t> không nằm trên đường thẳng </a:t>
                </a:r>
                <a14:m>
                  <m:oMath xmlns:m="http://schemas.openxmlformats.org/officeDocument/2006/math">
                    <m:r>
                      <a:rPr lang="en-US" sz="2800" i="1">
                        <a:solidFill>
                          <a:srgbClr val="7030A0"/>
                        </a:solidFill>
                        <a:latin typeface="Cambria Math" panose="02040503050406030204" pitchFamily="18" charset="0"/>
                      </a:rPr>
                      <m:t>𝑑</m:t>
                    </m:r>
                    <m:r>
                      <a:rPr lang="en-US" sz="2800" i="1">
                        <a:solidFill>
                          <a:srgbClr val="7030A0"/>
                        </a:solidFill>
                        <a:latin typeface="Cambria Math" panose="02040503050406030204" pitchFamily="18" charset="0"/>
                      </a:rPr>
                      <m:t> </m:t>
                    </m:r>
                  </m:oMath>
                </a14:m>
                <a:r>
                  <a:rPr lang="en-US" sz="2800">
                    <a:solidFill>
                      <a:srgbClr val="7030A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hay </a:t>
                </a:r>
                <a:r>
                  <a:rPr lang="en-US" sz="2800">
                    <a:solidFill>
                      <a:srgbClr val="0070C0"/>
                    </a:solidFill>
                    <a:latin typeface="Times New Roman" panose="02020603050405020304" pitchFamily="18" charset="0"/>
                    <a:cs typeface="Times New Roman" panose="02020603050405020304" pitchFamily="18" charset="0"/>
                  </a:rPr>
                  <a:t>đường thẳng </a:t>
                </a:r>
                <a14:m>
                  <m:oMath xmlns:m="http://schemas.openxmlformats.org/officeDocument/2006/math">
                    <m:r>
                      <a:rPr lang="en-US" sz="2800" i="1">
                        <a:solidFill>
                          <a:srgbClr val="0070C0"/>
                        </a:solidFill>
                        <a:latin typeface="Cambria Math" panose="02040503050406030204" pitchFamily="18" charset="0"/>
                      </a:rPr>
                      <m:t>𝑑</m:t>
                    </m:r>
                  </m:oMath>
                </a14:m>
                <a:r>
                  <a:rPr lang="en-US" sz="2800">
                    <a:solidFill>
                      <a:srgbClr val="0070C0"/>
                    </a:solidFill>
                    <a:latin typeface="Times New Roman" panose="02020603050405020304" pitchFamily="18" charset="0"/>
                    <a:cs typeface="Times New Roman" panose="02020603050405020304" pitchFamily="18" charset="0"/>
                  </a:rPr>
                  <a:t> không đi qua điểm </a:t>
                </a:r>
                <a14:m>
                  <m:oMath xmlns:m="http://schemas.openxmlformats.org/officeDocument/2006/math">
                    <m:r>
                      <a:rPr lang="en-US" sz="2800" i="1">
                        <a:solidFill>
                          <a:srgbClr val="0070C0"/>
                        </a:solidFill>
                        <a:latin typeface="Cambria Math" panose="02040503050406030204" pitchFamily="18" charset="0"/>
                      </a:rPr>
                      <m:t>𝐵</m:t>
                    </m:r>
                    <m:r>
                      <a:rPr lang="en-US" sz="2800" i="1">
                        <a:solidFill>
                          <a:srgbClr val="0070C0"/>
                        </a:solidFill>
                        <a:latin typeface="Cambria Math" panose="02040503050406030204" pitchFamily="18" charset="0"/>
                      </a:rPr>
                      <m:t>.</m:t>
                    </m:r>
                  </m:oMath>
                </a14:m>
                <a:endParaRPr lang="vi-VN" sz="2800">
                  <a:latin typeface="Times New Roman" panose="02020603050405020304" pitchFamily="18" charset="0"/>
                  <a:cs typeface="Times New Roman" panose="02020603050405020304" pitchFamily="18" charset="0"/>
                </a:endParaRPr>
              </a:p>
            </p:txBody>
          </p:sp>
        </mc:Choice>
        <mc:Fallback xmlns="">
          <p:sp>
            <p:nvSpPr>
              <p:cNvPr id="19" name="Rectangle: Rounded Corners 11">
                <a:extLst>
                  <a:ext uri="{FF2B5EF4-FFF2-40B4-BE49-F238E27FC236}">
                    <a16:creationId xmlns:a16="http://schemas.microsoft.com/office/drawing/2014/main" id="{813079EC-71AD-4783-AD62-FD24056B582E}"/>
                  </a:ext>
                </a:extLst>
              </p:cNvPr>
              <p:cNvSpPr>
                <a:spLocks noRot="1" noChangeAspect="1" noMove="1" noResize="1" noEditPoints="1" noAdjustHandles="1" noChangeArrowheads="1" noChangeShapeType="1" noTextEdit="1"/>
              </p:cNvSpPr>
              <p:nvPr/>
            </p:nvSpPr>
            <p:spPr>
              <a:xfrm>
                <a:off x="356468" y="4239397"/>
                <a:ext cx="11339243" cy="2340499"/>
              </a:xfrm>
              <a:prstGeom prst="roundRect">
                <a:avLst/>
              </a:prstGeom>
              <a:blipFill>
                <a:blip r:embed="rId5"/>
                <a:stretch>
                  <a:fillRect r="-859" b="-2073"/>
                </a:stretch>
              </a:blipFill>
            </p:spPr>
            <p:txBody>
              <a:bodyPr/>
              <a:lstStyle/>
              <a:p>
                <a:r>
                  <a:rPr lang="vi-VN">
                    <a:noFill/>
                  </a:rPr>
                  <a:t> </a:t>
                </a:r>
              </a:p>
            </p:txBody>
          </p:sp>
        </mc:Fallback>
      </mc:AlternateContent>
    </p:spTree>
    <p:extLst>
      <p:ext uri="{BB962C8B-B14F-4D97-AF65-F5344CB8AC3E}">
        <p14:creationId xmlns:p14="http://schemas.microsoft.com/office/powerpoint/2010/main" val="34262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left)">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left)">
                                      <p:cBhvr>
                                        <p:cTn id="37" dur="500"/>
                                        <p:tgtEl>
                                          <p:spTgt spid="19">
                                            <p:txEl>
                                              <p:pRg st="0" end="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wipe(left)">
                                      <p:cBhvr>
                                        <p:cTn id="4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Rounded Corners 11">
            <a:extLst>
              <a:ext uri="{FF2B5EF4-FFF2-40B4-BE49-F238E27FC236}">
                <a16:creationId xmlns:a16="http://schemas.microsoft.com/office/drawing/2014/main" id="{813079EC-71AD-4783-AD62-FD24056B582E}"/>
              </a:ext>
            </a:extLst>
          </p:cNvPr>
          <p:cNvSpPr/>
          <p:nvPr/>
        </p:nvSpPr>
        <p:spPr>
          <a:xfrm>
            <a:off x="426378" y="544397"/>
            <a:ext cx="11339243" cy="1246299"/>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Ví dụ 3:</a:t>
            </a:r>
            <a:r>
              <a:rPr lang="en-US" sz="2800">
                <a:solidFill>
                  <a:schemeClr val="tx1"/>
                </a:solidFill>
                <a:latin typeface="Times New Roman" panose="02020603050405020304" pitchFamily="18" charset="0"/>
                <a:cs typeface="Times New Roman" panose="02020603050405020304" pitchFamily="18" charset="0"/>
              </a:rPr>
              <a:t> Cho hình vẽ, những điểm nào thuộc đường thẳng a? Những điểm nào không thuộc đường thẳng a? Sử dụng kí hiệu để ghi kết quả.</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619EB5F2-9F42-480D-91E0-DCA508731590}"/>
              </a:ext>
            </a:extLst>
          </p:cNvPr>
          <p:cNvPicPr>
            <a:picLocks noChangeAspect="1"/>
          </p:cNvPicPr>
          <p:nvPr/>
        </p:nvPicPr>
        <p:blipFill>
          <a:blip r:embed="rId3"/>
          <a:stretch>
            <a:fillRect/>
          </a:stretch>
        </p:blipFill>
        <p:spPr>
          <a:xfrm>
            <a:off x="3115582" y="2361057"/>
            <a:ext cx="5212080" cy="1545336"/>
          </a:xfrm>
          <a:prstGeom prst="rect">
            <a:avLst/>
          </a:prstGeom>
        </p:spPr>
      </p:pic>
      <p:sp>
        <p:nvSpPr>
          <p:cNvPr id="11" name="Hộp Văn bản 10">
            <a:extLst>
              <a:ext uri="{FF2B5EF4-FFF2-40B4-BE49-F238E27FC236}">
                <a16:creationId xmlns:a16="http://schemas.microsoft.com/office/drawing/2014/main" id="{CB5B8022-9843-4360-88A4-8DD282E5D7F9}"/>
              </a:ext>
            </a:extLst>
          </p:cNvPr>
          <p:cNvSpPr txBox="1"/>
          <p:nvPr/>
        </p:nvSpPr>
        <p:spPr>
          <a:xfrm>
            <a:off x="5010150" y="4199813"/>
            <a:ext cx="981075" cy="584775"/>
          </a:xfrm>
          <a:prstGeom prst="rect">
            <a:avLst/>
          </a:prstGeom>
          <a:noFill/>
        </p:spPr>
        <p:txBody>
          <a:bodyPr wrap="square">
            <a:spAutoFit/>
          </a:bodyPr>
          <a:lstStyle/>
          <a:p>
            <a:r>
              <a:rPr lang="en-US" sz="3200" b="1">
                <a:latin typeface="Times New Roman" panose="02020603050405020304" pitchFamily="18" charset="0"/>
                <a:cs typeface="Times New Roman" panose="02020603050405020304" pitchFamily="18" charset="0"/>
              </a:rPr>
              <a:t>Giải</a:t>
            </a:r>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E6E3A7A0-FF52-4967-BB96-FD2F84C9B5B3}"/>
                  </a:ext>
                </a:extLst>
              </p:cNvPr>
              <p:cNvSpPr txBox="1"/>
              <p:nvPr/>
            </p:nvSpPr>
            <p:spPr>
              <a:xfrm>
                <a:off x="1885950" y="5371470"/>
                <a:ext cx="3105150" cy="584775"/>
              </a:xfrm>
              <a:prstGeom prst="rect">
                <a:avLst/>
              </a:prstGeom>
              <a:noFill/>
            </p:spPr>
            <p:txBody>
              <a:bodyPr wrap="square">
                <a:spAutoFit/>
              </a:bodyPr>
              <a:lstStyle/>
              <a:p>
                <a14:m>
                  <m:oMath xmlns:m="http://schemas.openxmlformats.org/officeDocument/2006/math">
                    <m:r>
                      <a:rPr lang="en-US" sz="3200" b="0" i="1" smtClean="0">
                        <a:latin typeface="Cambria Math" panose="02040503050406030204" pitchFamily="18" charset="0"/>
                        <a:ea typeface="Cambria Math" panose="02040503050406030204" pitchFamily="18" charset="0"/>
                      </a:rPr>
                      <m:t>𝑀</m:t>
                    </m:r>
                    <m:r>
                      <a:rPr lang="en-US" sz="3200" i="1">
                        <a:latin typeface="Cambria Math" panose="02040503050406030204" pitchFamily="18" charset="0"/>
                        <a:ea typeface="Cambria Math" panose="02040503050406030204" pitchFamily="18" charset="0"/>
                      </a:rPr>
                      <m:t>∈</m:t>
                    </m:r>
                    <m:r>
                      <m:rPr>
                        <m:sty m:val="p"/>
                      </m:rPr>
                      <a:rPr lang="en-US" sz="3200" b="0" i="0" smtClean="0">
                        <a:latin typeface="Cambria Math" panose="02040503050406030204" pitchFamily="18" charset="0"/>
                        <a:ea typeface="Cambria Math" panose="02040503050406030204" pitchFamily="18" charset="0"/>
                      </a:rPr>
                      <m:t>a</m:t>
                    </m:r>
                  </m:oMath>
                </a14:m>
                <a:r>
                  <a:rPr lang="en-US" sz="3200"/>
                  <a:t> ; </a:t>
                </a:r>
                <a14:m>
                  <m:oMath xmlns:m="http://schemas.openxmlformats.org/officeDocument/2006/math">
                    <m:r>
                      <a:rPr lang="en-US" sz="3200" b="0" i="1" smtClean="0">
                        <a:latin typeface="Cambria Math" panose="02040503050406030204" pitchFamily="18" charset="0"/>
                        <a:ea typeface="Cambria Math" panose="02040503050406030204" pitchFamily="18" charset="0"/>
                      </a:rPr>
                      <m:t>𝐾</m:t>
                    </m:r>
                    <m:r>
                      <a:rPr lang="en-US" sz="3200" i="1">
                        <a:latin typeface="Cambria Math" panose="02040503050406030204" pitchFamily="18" charset="0"/>
                        <a:ea typeface="Cambria Math" panose="02040503050406030204" pitchFamily="18" charset="0"/>
                      </a:rPr>
                      <m:t>∈</m:t>
                    </m:r>
                    <m:r>
                      <m:rPr>
                        <m:sty m:val="p"/>
                      </m:rPr>
                      <a:rPr lang="en-US" sz="3200">
                        <a:latin typeface="Cambria Math" panose="02040503050406030204" pitchFamily="18" charset="0"/>
                        <a:ea typeface="Cambria Math" panose="02040503050406030204" pitchFamily="18" charset="0"/>
                      </a:rPr>
                      <m:t>a</m:t>
                    </m:r>
                  </m:oMath>
                </a14:m>
                <a:endParaRPr lang="vi-VN" sz="3200"/>
              </a:p>
            </p:txBody>
          </p:sp>
        </mc:Choice>
        <mc:Fallback xmlns="">
          <p:sp>
            <p:nvSpPr>
              <p:cNvPr id="12" name="Hộp Văn bản 11">
                <a:extLst>
                  <a:ext uri="{FF2B5EF4-FFF2-40B4-BE49-F238E27FC236}">
                    <a16:creationId xmlns:a16="http://schemas.microsoft.com/office/drawing/2014/main" id="{E6E3A7A0-FF52-4967-BB96-FD2F84C9B5B3}"/>
                  </a:ext>
                </a:extLst>
              </p:cNvPr>
              <p:cNvSpPr txBox="1">
                <a:spLocks noRot="1" noChangeAspect="1" noMove="1" noResize="1" noEditPoints="1" noAdjustHandles="1" noChangeArrowheads="1" noChangeShapeType="1" noTextEdit="1"/>
              </p:cNvSpPr>
              <p:nvPr/>
            </p:nvSpPr>
            <p:spPr>
              <a:xfrm>
                <a:off x="1885950" y="5371470"/>
                <a:ext cx="3105150" cy="584775"/>
              </a:xfrm>
              <a:prstGeom prst="rect">
                <a:avLst/>
              </a:prstGeom>
              <a:blipFill>
                <a:blip r:embed="rId4"/>
                <a:stretch>
                  <a:fillRect t="-12500" b="-3437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1ADA49F2-C98E-44E5-9B6D-3F6E1AD3033D}"/>
                  </a:ext>
                </a:extLst>
              </p:cNvPr>
              <p:cNvSpPr txBox="1"/>
              <p:nvPr/>
            </p:nvSpPr>
            <p:spPr>
              <a:xfrm>
                <a:off x="6419850" y="5371469"/>
                <a:ext cx="2638425" cy="584775"/>
              </a:xfrm>
              <a:prstGeom prst="rect">
                <a:avLst/>
              </a:prstGeom>
              <a:noFill/>
            </p:spPr>
            <p:txBody>
              <a:bodyPr wrap="square">
                <a:spAutoFit/>
              </a:bodyPr>
              <a:lstStyle/>
              <a:p>
                <a14:m>
                  <m:oMath xmlns:m="http://schemas.openxmlformats.org/officeDocument/2006/math">
                    <m:r>
                      <m:rPr>
                        <m:sty m:val="p"/>
                      </m:rPr>
                      <a:rPr lang="en-US" sz="3200" b="0" i="0" smtClean="0">
                        <a:latin typeface="Cambria Math" panose="02040503050406030204" pitchFamily="18" charset="0"/>
                        <a:ea typeface="Cambria Math" panose="02040503050406030204" pitchFamily="18" charset="0"/>
                      </a:rPr>
                      <m:t>T</m:t>
                    </m:r>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𝑎</m:t>
                    </m:r>
                  </m:oMath>
                </a14:m>
                <a:r>
                  <a:rPr lang="en-US" sz="320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r>
                      <m:rPr>
                        <m:sty m:val="p"/>
                      </m:rPr>
                      <a:rPr lang="en-US" sz="3200" b="0" i="0" smtClean="0">
                        <a:latin typeface="Cambria Math" panose="02040503050406030204" pitchFamily="18" charset="0"/>
                        <a:ea typeface="Cambria Math" panose="02040503050406030204" pitchFamily="18" charset="0"/>
                      </a:rPr>
                      <m:t>U</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𝑎</m:t>
                    </m:r>
                  </m:oMath>
                </a14:m>
                <a:r>
                  <a:rPr lang="en-US" sz="3200">
                    <a:solidFill>
                      <a:schemeClr val="tx1"/>
                    </a:solidFill>
                    <a:latin typeface="Times New Roman" panose="02020603050405020304" pitchFamily="18" charset="0"/>
                    <a:cs typeface="Times New Roman" panose="02020603050405020304" pitchFamily="18" charset="0"/>
                  </a:rPr>
                  <a:t> </a:t>
                </a:r>
                <a:endParaRPr lang="vi-VN" sz="3200"/>
              </a:p>
            </p:txBody>
          </p:sp>
        </mc:Choice>
        <mc:Fallback xmlns="">
          <p:sp>
            <p:nvSpPr>
              <p:cNvPr id="14" name="Hộp Văn bản 13">
                <a:extLst>
                  <a:ext uri="{FF2B5EF4-FFF2-40B4-BE49-F238E27FC236}">
                    <a16:creationId xmlns:a16="http://schemas.microsoft.com/office/drawing/2014/main" id="{1ADA49F2-C98E-44E5-9B6D-3F6E1AD3033D}"/>
                  </a:ext>
                </a:extLst>
              </p:cNvPr>
              <p:cNvSpPr txBox="1">
                <a:spLocks noRot="1" noChangeAspect="1" noMove="1" noResize="1" noEditPoints="1" noAdjustHandles="1" noChangeArrowheads="1" noChangeShapeType="1" noTextEdit="1"/>
              </p:cNvSpPr>
              <p:nvPr/>
            </p:nvSpPr>
            <p:spPr>
              <a:xfrm>
                <a:off x="6419850" y="5371469"/>
                <a:ext cx="2638425" cy="584775"/>
              </a:xfrm>
              <a:prstGeom prst="rect">
                <a:avLst/>
              </a:prstGeom>
              <a:blipFill>
                <a:blip r:embed="rId5"/>
                <a:stretch>
                  <a:fillRect t="-14583" r="-2771" b="-32292"/>
                </a:stretch>
              </a:blipFill>
            </p:spPr>
            <p:txBody>
              <a:bodyPr/>
              <a:lstStyle/>
              <a:p>
                <a:r>
                  <a:rPr lang="vi-VN">
                    <a:noFill/>
                  </a:rPr>
                  <a:t> </a:t>
                </a:r>
              </a:p>
            </p:txBody>
          </p:sp>
        </mc:Fallback>
      </mc:AlternateContent>
    </p:spTree>
    <p:extLst>
      <p:ext uri="{BB962C8B-B14F-4D97-AF65-F5344CB8AC3E}">
        <p14:creationId xmlns:p14="http://schemas.microsoft.com/office/powerpoint/2010/main" val="4212997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D59AAC7B-2D99-4F5B-A39E-12038D6D89EE}"/>
              </a:ext>
            </a:extLst>
          </p:cNvPr>
          <p:cNvSpPr/>
          <p:nvPr/>
        </p:nvSpPr>
        <p:spPr>
          <a:xfrm>
            <a:off x="3047999" y="3178214"/>
            <a:ext cx="8615679" cy="1992000"/>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        Cho đường thẳng d (hình vẽ)</a:t>
            </a:r>
          </a:p>
          <a:p>
            <a:pPr algn="just"/>
            <a:r>
              <a:rPr lang="en-US" sz="2800">
                <a:solidFill>
                  <a:schemeClr val="bg1"/>
                </a:solidFill>
                <a:latin typeface="Times New Roman" panose="02020603050405020304" pitchFamily="18" charset="0"/>
                <a:cs typeface="Times New Roman" panose="02020603050405020304" pitchFamily="18" charset="0"/>
              </a:rPr>
              <a:t>a) Vẽ hai điểm A, B thuộc đường thẳng d</a:t>
            </a:r>
          </a:p>
          <a:p>
            <a:pPr algn="just"/>
            <a:r>
              <a:rPr lang="en-US" sz="2800">
                <a:solidFill>
                  <a:schemeClr val="bg1"/>
                </a:solidFill>
                <a:latin typeface="Times New Roman" panose="02020603050405020304" pitchFamily="18" charset="0"/>
                <a:cs typeface="Times New Roman" panose="02020603050405020304" pitchFamily="18" charset="0"/>
              </a:rPr>
              <a:t>b) Có thể vẽ được nhiều hơn hai điểm thuộc đường thẳng d không?</a:t>
            </a:r>
            <a:endParaRPr lang="en-US" sz="2800" dirty="0">
              <a:solidFill>
                <a:schemeClr val="bg1"/>
              </a:solidFill>
              <a:latin typeface="Times New Roman" panose="02020603050405020304" pitchFamily="18" charset="0"/>
              <a:cs typeface="Times New Roman" panose="02020603050405020304" pitchFamily="18" charset="0"/>
            </a:endParaRPr>
          </a:p>
        </p:txBody>
      </p:sp>
      <p:grpSp>
        <p:nvGrpSpPr>
          <p:cNvPr id="9" name="Nhóm 8">
            <a:extLst>
              <a:ext uri="{FF2B5EF4-FFF2-40B4-BE49-F238E27FC236}">
                <a16:creationId xmlns:a16="http://schemas.microsoft.com/office/drawing/2014/main" id="{1BC23DAD-9C8D-46B4-ACE9-C361C89BFD69}"/>
              </a:ext>
            </a:extLst>
          </p:cNvPr>
          <p:cNvGrpSpPr/>
          <p:nvPr/>
        </p:nvGrpSpPr>
        <p:grpSpPr>
          <a:xfrm>
            <a:off x="3113959" y="3340100"/>
            <a:ext cx="651419" cy="388143"/>
            <a:chOff x="792956" y="3121819"/>
            <a:chExt cx="1031081" cy="614362"/>
          </a:xfrm>
        </p:grpSpPr>
        <p:sp>
          <p:nvSpPr>
            <p:cNvPr id="8" name="Hình chữ nhật: Góc Tròn 7">
              <a:extLst>
                <a:ext uri="{FF2B5EF4-FFF2-40B4-BE49-F238E27FC236}">
                  <a16:creationId xmlns:a16="http://schemas.microsoft.com/office/drawing/2014/main" id="{0A363208-97F3-4029-921F-9D30C5C19630}"/>
                </a:ext>
              </a:extLst>
            </p:cNvPr>
            <p:cNvSpPr/>
            <p:nvPr/>
          </p:nvSpPr>
          <p:spPr>
            <a:xfrm>
              <a:off x="1209674" y="3243263"/>
              <a:ext cx="614363" cy="371473"/>
            </a:xfrm>
            <a:prstGeom prst="roundRect">
              <a:avLst>
                <a:gd name="adj" fmla="val 3316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a:t>4</a:t>
              </a:r>
              <a:endParaRPr lang="vi-VN" sz="2000"/>
            </a:p>
          </p:txBody>
        </p:sp>
        <p:sp>
          <p:nvSpPr>
            <p:cNvPr id="5" name="Hình Bầu dục 4">
              <a:extLst>
                <a:ext uri="{FF2B5EF4-FFF2-40B4-BE49-F238E27FC236}">
                  <a16:creationId xmlns:a16="http://schemas.microsoft.com/office/drawing/2014/main" id="{EB81CE37-B8D3-427F-A9F8-AD6352B0EBFA}"/>
                </a:ext>
              </a:extLst>
            </p:cNvPr>
            <p:cNvSpPr/>
            <p:nvPr/>
          </p:nvSpPr>
          <p:spPr>
            <a:xfrm>
              <a:off x="792956" y="3121819"/>
              <a:ext cx="614362" cy="614362"/>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4" name="Đồ họa 3" descr="Bánh răng">
              <a:extLst>
                <a:ext uri="{FF2B5EF4-FFF2-40B4-BE49-F238E27FC236}">
                  <a16:creationId xmlns:a16="http://schemas.microsoft.com/office/drawing/2014/main" id="{11072844-226B-4858-B657-C86A5BC9CF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37" y="3162300"/>
              <a:ext cx="533400" cy="533400"/>
            </a:xfrm>
            <a:prstGeom prst="rect">
              <a:avLst/>
            </a:prstGeom>
          </p:spPr>
        </p:pic>
      </p:grpSp>
      <p:pic>
        <p:nvPicPr>
          <p:cNvPr id="10" name="Hình ảnh 9">
            <a:extLst>
              <a:ext uri="{FF2B5EF4-FFF2-40B4-BE49-F238E27FC236}">
                <a16:creationId xmlns:a16="http://schemas.microsoft.com/office/drawing/2014/main" id="{3C04BC17-4350-49F5-8280-D3CB9B9A5533}"/>
              </a:ext>
            </a:extLst>
          </p:cNvPr>
          <p:cNvPicPr>
            <a:picLocks noChangeAspect="1"/>
          </p:cNvPicPr>
          <p:nvPr/>
        </p:nvPicPr>
        <p:blipFill>
          <a:blip r:embed="rId6"/>
          <a:stretch>
            <a:fillRect/>
          </a:stretch>
        </p:blipFill>
        <p:spPr>
          <a:xfrm>
            <a:off x="6484195" y="5558663"/>
            <a:ext cx="4743621" cy="652272"/>
          </a:xfrm>
          <a:prstGeom prst="rect">
            <a:avLst/>
          </a:prstGeom>
        </p:spPr>
      </p:pic>
      <p:sp>
        <p:nvSpPr>
          <p:cNvPr id="15" name="Rectangle: Rounded Corners 11">
            <a:extLst>
              <a:ext uri="{FF2B5EF4-FFF2-40B4-BE49-F238E27FC236}">
                <a16:creationId xmlns:a16="http://schemas.microsoft.com/office/drawing/2014/main" id="{2AA317B5-AC7D-40F0-846D-766FDEC340F2}"/>
              </a:ext>
            </a:extLst>
          </p:cNvPr>
          <p:cNvSpPr/>
          <p:nvPr/>
        </p:nvSpPr>
        <p:spPr>
          <a:xfrm>
            <a:off x="424132" y="339738"/>
            <a:ext cx="11239547" cy="2340499"/>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Luyện tập 3 (sgk):</a:t>
            </a:r>
          </a:p>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a) Vẽ đường thẳng b;</a:t>
            </a:r>
          </a:p>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b) Vẽ điểm M thuộc đường thẳng b;</a:t>
            </a:r>
          </a:p>
          <a:p>
            <a:pPr algn="just">
              <a:lnSpc>
                <a:spcPct val="120000"/>
              </a:lnSpc>
            </a:pPr>
            <a:r>
              <a:rPr lang="en-US" sz="2800">
                <a:solidFill>
                  <a:schemeClr val="tx1"/>
                </a:solidFill>
                <a:latin typeface="Times New Roman" panose="02020603050405020304" pitchFamily="18" charset="0"/>
                <a:cs typeface="Times New Roman" panose="02020603050405020304" pitchFamily="18" charset="0"/>
              </a:rPr>
              <a:t>c) Vẽ điểm N không thuộc đường thẳng b.</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3" name="Hình ảnh 12">
            <a:extLst>
              <a:ext uri="{FF2B5EF4-FFF2-40B4-BE49-F238E27FC236}">
                <a16:creationId xmlns:a16="http://schemas.microsoft.com/office/drawing/2014/main" id="{E3577F7A-76F5-491A-9EF0-72DB3677DF97}"/>
              </a:ext>
            </a:extLst>
          </p:cNvPr>
          <p:cNvPicPr>
            <a:picLocks noChangeAspect="1"/>
          </p:cNvPicPr>
          <p:nvPr/>
        </p:nvPicPr>
        <p:blipFill>
          <a:blip r:embed="rId7"/>
          <a:stretch>
            <a:fillRect/>
          </a:stretch>
        </p:blipFill>
        <p:spPr>
          <a:xfrm>
            <a:off x="7100824" y="795401"/>
            <a:ext cx="4126992" cy="1630680"/>
          </a:xfrm>
          <a:prstGeom prst="rect">
            <a:avLst/>
          </a:prstGeom>
        </p:spPr>
      </p:pic>
      <p:pic>
        <p:nvPicPr>
          <p:cNvPr id="16" name="Hình ảnh 15">
            <a:extLst>
              <a:ext uri="{FF2B5EF4-FFF2-40B4-BE49-F238E27FC236}">
                <a16:creationId xmlns:a16="http://schemas.microsoft.com/office/drawing/2014/main" id="{66BE16AD-F990-4D64-A64B-E03B5F25DEB6}"/>
              </a:ext>
            </a:extLst>
          </p:cNvPr>
          <p:cNvPicPr>
            <a:picLocks noChangeAspect="1"/>
          </p:cNvPicPr>
          <p:nvPr/>
        </p:nvPicPr>
        <p:blipFill>
          <a:blip r:embed="rId8"/>
          <a:stretch>
            <a:fillRect/>
          </a:stretch>
        </p:blipFill>
        <p:spPr>
          <a:xfrm>
            <a:off x="8241284" y="1774078"/>
            <a:ext cx="423672" cy="509016"/>
          </a:xfrm>
          <a:prstGeom prst="rect">
            <a:avLst/>
          </a:prstGeom>
        </p:spPr>
      </p:pic>
      <p:pic>
        <p:nvPicPr>
          <p:cNvPr id="17" name="Hình ảnh 16">
            <a:extLst>
              <a:ext uri="{FF2B5EF4-FFF2-40B4-BE49-F238E27FC236}">
                <a16:creationId xmlns:a16="http://schemas.microsoft.com/office/drawing/2014/main" id="{41A95299-CAAF-455C-9D8C-12292F100FAA}"/>
              </a:ext>
            </a:extLst>
          </p:cNvPr>
          <p:cNvPicPr>
            <a:picLocks noChangeAspect="1"/>
          </p:cNvPicPr>
          <p:nvPr/>
        </p:nvPicPr>
        <p:blipFill>
          <a:blip r:embed="rId9"/>
          <a:stretch>
            <a:fillRect/>
          </a:stretch>
        </p:blipFill>
        <p:spPr>
          <a:xfrm>
            <a:off x="10529316" y="1509987"/>
            <a:ext cx="460248" cy="509016"/>
          </a:xfrm>
          <a:prstGeom prst="rect">
            <a:avLst/>
          </a:prstGeom>
        </p:spPr>
      </p:pic>
      <p:pic>
        <p:nvPicPr>
          <p:cNvPr id="20" name="Picture 14">
            <a:extLst>
              <a:ext uri="{FF2B5EF4-FFF2-40B4-BE49-F238E27FC236}">
                <a16:creationId xmlns:a16="http://schemas.microsoft.com/office/drawing/2014/main" id="{DD50FB65-AA7A-4E4C-B427-D81952D7D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952" y="3429000"/>
            <a:ext cx="1757041" cy="1757041"/>
          </a:xfrm>
          <a:prstGeom prst="rect">
            <a:avLst/>
          </a:prstGeom>
        </p:spPr>
      </p:pic>
      <p:pic>
        <p:nvPicPr>
          <p:cNvPr id="2" name="Hình ảnh 1">
            <a:extLst>
              <a:ext uri="{FF2B5EF4-FFF2-40B4-BE49-F238E27FC236}">
                <a16:creationId xmlns:a16="http://schemas.microsoft.com/office/drawing/2014/main" id="{78B97545-C955-4AEF-851F-72105692B89A}"/>
              </a:ext>
            </a:extLst>
          </p:cNvPr>
          <p:cNvPicPr>
            <a:picLocks noChangeAspect="1"/>
          </p:cNvPicPr>
          <p:nvPr/>
        </p:nvPicPr>
        <p:blipFill>
          <a:blip r:embed="rId11"/>
          <a:stretch>
            <a:fillRect/>
          </a:stretch>
        </p:blipFill>
        <p:spPr>
          <a:xfrm>
            <a:off x="7607951" y="6015944"/>
            <a:ext cx="374904" cy="509016"/>
          </a:xfrm>
          <a:prstGeom prst="rect">
            <a:avLst/>
          </a:prstGeom>
        </p:spPr>
      </p:pic>
      <p:pic>
        <p:nvPicPr>
          <p:cNvPr id="3" name="Hình ảnh 2">
            <a:extLst>
              <a:ext uri="{FF2B5EF4-FFF2-40B4-BE49-F238E27FC236}">
                <a16:creationId xmlns:a16="http://schemas.microsoft.com/office/drawing/2014/main" id="{04044277-E1E0-4E71-B7F4-B9615D71A265}"/>
              </a:ext>
            </a:extLst>
          </p:cNvPr>
          <p:cNvPicPr>
            <a:picLocks noChangeAspect="1"/>
          </p:cNvPicPr>
          <p:nvPr/>
        </p:nvPicPr>
        <p:blipFill>
          <a:blip r:embed="rId12"/>
          <a:stretch>
            <a:fillRect/>
          </a:stretch>
        </p:blipFill>
        <p:spPr>
          <a:xfrm>
            <a:off x="10194798" y="6012808"/>
            <a:ext cx="451104" cy="509016"/>
          </a:xfrm>
          <a:prstGeom prst="rect">
            <a:avLst/>
          </a:prstGeom>
        </p:spPr>
      </p:pic>
      <p:sp>
        <p:nvSpPr>
          <p:cNvPr id="18" name="Rectangle: Rounded Corners 11">
            <a:extLst>
              <a:ext uri="{FF2B5EF4-FFF2-40B4-BE49-F238E27FC236}">
                <a16:creationId xmlns:a16="http://schemas.microsoft.com/office/drawing/2014/main" id="{5593DCED-1349-4844-AB33-7796588D27EA}"/>
              </a:ext>
            </a:extLst>
          </p:cNvPr>
          <p:cNvSpPr/>
          <p:nvPr/>
        </p:nvSpPr>
        <p:spPr>
          <a:xfrm>
            <a:off x="618607" y="5372040"/>
            <a:ext cx="5283674" cy="1196356"/>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b="1" i="1">
                <a:solidFill>
                  <a:schemeClr val="tx1"/>
                </a:solidFill>
                <a:latin typeface="Times New Roman" panose="02020603050405020304" pitchFamily="18" charset="0"/>
                <a:cs typeface="Times New Roman" panose="02020603050405020304" pitchFamily="18" charset="0"/>
              </a:rPr>
              <a:t>Nhận xét: </a:t>
            </a:r>
            <a:r>
              <a:rPr lang="en-US" sz="2800">
                <a:solidFill>
                  <a:schemeClr val="tx1"/>
                </a:solidFill>
                <a:latin typeface="Times New Roman" panose="02020603050405020304" pitchFamily="18" charset="0"/>
                <a:cs typeface="Times New Roman" panose="02020603050405020304" pitchFamily="18" charset="0"/>
              </a:rPr>
              <a:t>Có vô số điểm thuộc một đường thẳng.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9" name="Đồng hồ đếm ngược 2 phút">
            <a:hlinkClick r:id="" action="ppaction://media"/>
            <a:extLst>
              <a:ext uri="{FF2B5EF4-FFF2-40B4-BE49-F238E27FC236}">
                <a16:creationId xmlns:a16="http://schemas.microsoft.com/office/drawing/2014/main" id="{34275207-C15E-44D4-93BD-688B9BA7252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45168" y="2751151"/>
            <a:ext cx="1282608" cy="721467"/>
          </a:xfrm>
          <a:prstGeom prst="rect">
            <a:avLst/>
          </a:prstGeom>
        </p:spPr>
      </p:pic>
    </p:spTree>
    <p:extLst>
      <p:ext uri="{BB962C8B-B14F-4D97-AF65-F5344CB8AC3E}">
        <p14:creationId xmlns:p14="http://schemas.microsoft.com/office/powerpoint/2010/main" val="29795218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left)">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wipe(left)">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wipe(left)">
                                      <p:cBhvr>
                                        <p:cTn id="25" dur="500"/>
                                        <p:tgtEl>
                                          <p:spTgt spid="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wipe(left)">
                                      <p:cBhvr>
                                        <p:cTn id="70" dur="500"/>
                                        <p:tgtEl>
                                          <p:spTgt spid="18">
                                            <p:txEl>
                                              <p:pRg st="0" end="0"/>
                                            </p:tx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4" fill="hold" display="0">
                  <p:stCondLst>
                    <p:cond delay="indefinite"/>
                  </p:stCondLst>
                </p:cTn>
                <p:tgtEl>
                  <p:spTgt spid="19"/>
                </p:tgtEl>
              </p:cMediaNode>
            </p:video>
          </p:childTnLst>
        </p:cTn>
      </p:par>
    </p:tnLst>
    <p:bldLst>
      <p:bldP spid="7" grpId="0" animBg="1"/>
      <p:bldP spid="15"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0512"/>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 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Tahoma" panose="020B0604030504040204" pitchFamily="34" charset="0"/>
                  <a:ea typeface="Tahoma" panose="020B0604030504040204" pitchFamily="34" charset="0"/>
                  <a:cs typeface="Tahoma" panose="020B0604030504040204" pitchFamily="34" charset="0"/>
                </a:rPr>
                <a:t>Tràng pháo tay</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195133"/>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Tahoma" panose="020B0604030504040204" pitchFamily="34" charset="0"/>
                  <a:ea typeface="Tahoma" panose="020B0604030504040204" pitchFamily="34" charset="0"/>
                  <a:cs typeface="Tahoma" panose="020B0604030504040204" pitchFamily="34" charset="0"/>
                </a:rPr>
                <a:t>Phần thưởng</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96316"/>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black"/>
                  </a:solidFill>
                  <a:latin typeface="Tahoma" panose="020B0604030504040204" pitchFamily="34" charset="0"/>
                  <a:ea typeface="Tahoma" panose="020B0604030504040204" pitchFamily="34" charset="0"/>
                  <a:cs typeface="Tahoma" panose="020B0604030504040204" pitchFamily="34" charset="0"/>
                </a:rPr>
                <a:t>Mất lượt</a:t>
              </a:r>
              <a:endParaRPr kumimoji="0" lang="vi-VN"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95892"/>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Điểm 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21768"/>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Phần thưởng</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607076"/>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Thêm lượt</a:t>
              </a:r>
              <a:endParaRPr kumimoji="0" lang="vi-VN"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627400"/>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Điểm 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817013"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14930"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812846" y="2701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818799" y="44199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2316716" y="44199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3814632" y="44199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21946" y="234507"/>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Hình chữ nhật: Góc Tròn 1">
            <a:hlinkClick r:id="rId17" action="ppaction://hlinksldjump"/>
            <a:extLst>
              <a:ext uri="{FF2B5EF4-FFF2-40B4-BE49-F238E27FC236}">
                <a16:creationId xmlns:a16="http://schemas.microsoft.com/office/drawing/2014/main" id="{3EC720E6-6797-4C55-80E5-1445813BEE41}"/>
              </a:ext>
            </a:extLst>
          </p:cNvPr>
          <p:cNvSpPr/>
          <p:nvPr/>
        </p:nvSpPr>
        <p:spPr>
          <a:xfrm>
            <a:off x="6183116" y="5887990"/>
            <a:ext cx="1463078" cy="83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Luật chơi</a:t>
            </a:r>
            <a:endParaRPr lang="vi-VN" sz="2400"/>
          </a:p>
        </p:txBody>
      </p:sp>
      <p:sp>
        <p:nvSpPr>
          <p:cNvPr id="5" name="Nút Hành động: Đến Phần cuối 4">
            <a:hlinkClick r:id="rId18" action="ppaction://hlinksldjump" highlightClick="1"/>
            <a:extLst>
              <a:ext uri="{FF2B5EF4-FFF2-40B4-BE49-F238E27FC236}">
                <a16:creationId xmlns:a16="http://schemas.microsoft.com/office/drawing/2014/main" id="{81FD66E2-4D09-44B1-B8E7-EEA9C90AAD03}"/>
              </a:ext>
            </a:extLst>
          </p:cNvPr>
          <p:cNvSpPr/>
          <p:nvPr/>
        </p:nvSpPr>
        <p:spPr>
          <a:xfrm>
            <a:off x="817013" y="6188891"/>
            <a:ext cx="939494" cy="53848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vi-VN" sz="3200">
                <a:solidFill>
                  <a:schemeClr val="tx1"/>
                </a:solidFill>
                <a:latin typeface="Arial" panose="020B0604020202020204" pitchFamily="34" charset="0"/>
                <a:ea typeface="Times New Roman" panose="02020603050405020304" pitchFamily="18" charset="0"/>
              </a:rPr>
              <a:t>      Trong hình vẽ bên</a:t>
            </a:r>
          </a:p>
          <a:p>
            <a:pPr lvl="0">
              <a:defRPr/>
            </a:pPr>
            <a:r>
              <a:rPr lang="en-US" altLang="vi-VN" sz="3200">
                <a:solidFill>
                  <a:schemeClr val="tx1"/>
                </a:solidFill>
                <a:latin typeface="Arial" panose="020B0604020202020204" pitchFamily="34" charset="0"/>
                <a:ea typeface="Times New Roman" panose="02020603050405020304" pitchFamily="18" charset="0"/>
              </a:rPr>
              <a:t>có bao nhiêu đường thẳng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3608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noProof="0">
                <a:solidFill>
                  <a:prstClr val="black"/>
                </a:solidFill>
                <a:latin typeface="Arial" panose="020B0604020202020204" pitchFamily="34" charset="0"/>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4 </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265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Arial" panose="020B0604020202020204" pitchFamily="34" charset="0"/>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5</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6</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7</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rcRect t="570" b="570"/>
          <a:stretch/>
        </p:blipFill>
        <p:spPr>
          <a:xfrm>
            <a:off x="5131881" y="1961559"/>
            <a:ext cx="885137" cy="708059"/>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rcRect t="584" b="584"/>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rcRect/>
          <a:stretch/>
        </p:blipFill>
        <p:spPr>
          <a:xfrm>
            <a:off x="10235720" y="2883479"/>
            <a:ext cx="798644"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rcRect/>
          <a:stretch/>
        </p:blipFill>
        <p:spPr>
          <a:xfrm>
            <a:off x="10235720" y="1967794"/>
            <a:ext cx="798644" cy="707197"/>
          </a:xfrm>
          <a:prstGeom prst="rect">
            <a:avLst/>
          </a:prstGeom>
        </p:spPr>
      </p:pic>
      <p:sp>
        <p:nvSpPr>
          <p:cNvPr id="57" name="Cloud 56">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8" name="Rectangle 2">
            <a:extLst>
              <a:ext uri="{FF2B5EF4-FFF2-40B4-BE49-F238E27FC236}">
                <a16:creationId xmlns:a16="http://schemas.microsoft.com/office/drawing/2014/main" id="{6631AE61-8A2C-4B61-BBA5-3327EFC2DC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3" name="Oval 22">
            <a:extLst>
              <a:ext uri="{FF2B5EF4-FFF2-40B4-BE49-F238E27FC236}">
                <a16:creationId xmlns:a16="http://schemas.microsoft.com/office/drawing/2014/main" id="{EAC508A4-9D0C-44D9-A5F0-FA159D9B276C}"/>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16B333-F488-42BD-BDB2-1EA92C9D1841}"/>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et gio">
            <a:hlinkClick r:id="" action="ppaction://media"/>
            <a:extLst>
              <a:ext uri="{FF2B5EF4-FFF2-40B4-BE49-F238E27FC236}">
                <a16:creationId xmlns:a16="http://schemas.microsoft.com/office/drawing/2014/main" id="{0BB4C39E-A7D5-408A-86D4-7826733C3C7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63578" y="6957775"/>
            <a:ext cx="609600" cy="609600"/>
          </a:xfrm>
          <a:prstGeom prst="rect">
            <a:avLst/>
          </a:prstGeom>
        </p:spPr>
      </p:pic>
      <p:sp>
        <p:nvSpPr>
          <p:cNvPr id="27" name="TextBox 26">
            <a:extLst>
              <a:ext uri="{FF2B5EF4-FFF2-40B4-BE49-F238E27FC236}">
                <a16:creationId xmlns:a16="http://schemas.microsoft.com/office/drawing/2014/main" id="{3CA63E48-15D1-4449-AAE9-31F1000ED15F}"/>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pic>
        <p:nvPicPr>
          <p:cNvPr id="5" name="Hình ảnh 4">
            <a:extLst>
              <a:ext uri="{FF2B5EF4-FFF2-40B4-BE49-F238E27FC236}">
                <a16:creationId xmlns:a16="http://schemas.microsoft.com/office/drawing/2014/main" id="{916CB787-50A7-4ADF-91F3-2E5CCC3D7F77}"/>
              </a:ext>
            </a:extLst>
          </p:cNvPr>
          <p:cNvPicPr>
            <a:picLocks noChangeAspect="1"/>
          </p:cNvPicPr>
          <p:nvPr/>
        </p:nvPicPr>
        <p:blipFill>
          <a:blip r:embed="rId19"/>
          <a:stretch>
            <a:fillRect/>
          </a:stretch>
        </p:blipFill>
        <p:spPr>
          <a:xfrm>
            <a:off x="7376666" y="188421"/>
            <a:ext cx="2605533" cy="1665441"/>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heel(1)">
                                      <p:cBhvr>
                                        <p:cTn id="53" dur="30000"/>
                                        <p:tgtEl>
                                          <p:spTgt spid="24"/>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5"/>
                                        </p:tgtEl>
                                      </p:cBhvr>
                                    </p:cmd>
                                  </p:childTnLst>
                                </p:cTn>
                              </p:par>
                              <p:par>
                                <p:cTn id="57" presetID="53"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6" name="Check mark.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00B05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7" name="Wrong Buzzer.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FFFF0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5"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7"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FFFF0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5"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7"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FFFF0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2" fill="hold" display="0">
                  <p:stCondLst>
                    <p:cond delay="indefinite"/>
                  </p:stCondLst>
                  <p:endCondLst>
                    <p:cond evt="onStopAudio" delay="0">
                      <p:tgtEl>
                        <p:sldTgt/>
                      </p:tgtEl>
                    </p:cond>
                  </p:endCondLst>
                </p:cTn>
                <p:tgtEl>
                  <p:spTgt spid="25"/>
                </p:tgtEl>
              </p:cMediaNode>
            </p:audio>
          </p:childTnLst>
        </p:cTn>
      </p:par>
    </p:tnLst>
    <p:bldLst>
      <p:bldP spid="4" grpId="0" animBg="1"/>
      <p:bldP spid="26" grpId="0" animBg="1"/>
      <p:bldP spid="40" grpId="0" animBg="1"/>
      <p:bldP spid="41" grpId="0" animBg="1"/>
      <p:bldP spid="42" grpId="0" animBg="1"/>
      <p:bldP spid="43" grpId="0" animBg="1"/>
      <p:bldP spid="44" grpId="0" animBg="1"/>
      <p:bldP spid="24"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822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659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Arial" panose="020B0604020202020204" pitchFamily="34" charset="0"/>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Chiếc</a:t>
            </a:r>
            <a:r>
              <a:rPr kumimoji="0" lang="en-US" sz="3200" b="0" i="0" u="none" strike="noStrike" kern="1200" cap="none" spc="0" normalizeH="0" noProof="0">
                <a:ln>
                  <a:noFill/>
                </a:ln>
                <a:solidFill>
                  <a:prstClr val="black"/>
                </a:solidFill>
                <a:effectLst/>
                <a:uLnTx/>
                <a:uFillTx/>
                <a:latin typeface="Arial" panose="020B0604020202020204" pitchFamily="34" charset="0"/>
                <a:ea typeface="+mn-ea"/>
                <a:cs typeface="+mn-cs"/>
              </a:rPr>
              <a:t> nhẫn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19667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Arial" panose="020B0604020202020204" pitchFamily="34" charset="0"/>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prstClr val="black"/>
                </a:solidFill>
                <a:latin typeface="Arial" panose="020B0604020202020204" pitchFamily="34" charset="0"/>
              </a:rPr>
              <a:t>Dòng kẻ vở</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Sợi</a:t>
            </a:r>
            <a:r>
              <a:rPr kumimoji="0" lang="en-US" sz="3200" b="0" i="0" u="none" strike="noStrike" kern="1200" cap="none" spc="0" normalizeH="0" noProof="0">
                <a:ln>
                  <a:noFill/>
                </a:ln>
                <a:solidFill>
                  <a:prstClr val="black"/>
                </a:solidFill>
                <a:effectLst/>
                <a:uLnTx/>
                <a:uFillTx/>
                <a:latin typeface="Arial" panose="020B0604020202020204" pitchFamily="34" charset="0"/>
                <a:ea typeface="+mn-ea"/>
                <a:cs typeface="+mn-cs"/>
              </a:rPr>
              <a:t> chỉ</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9600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Gọng</a:t>
            </a:r>
            <a:r>
              <a:rPr kumimoji="0" lang="en-US" sz="3200" b="0" i="0" u="none" strike="noStrike" kern="1200" cap="none" spc="0" normalizeH="0" noProof="0">
                <a:ln>
                  <a:noFill/>
                </a:ln>
                <a:solidFill>
                  <a:prstClr val="black"/>
                </a:solidFill>
                <a:effectLst/>
                <a:uLnTx/>
                <a:uFillTx/>
                <a:latin typeface="Arial" panose="020B0604020202020204" pitchFamily="34" charset="0"/>
                <a:ea typeface="+mn-ea"/>
                <a:cs typeface="+mn-cs"/>
              </a:rPr>
              <a:t> kính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rcRect/>
          <a:stretch/>
        </p:blipFill>
        <p:spPr>
          <a:xfrm>
            <a:off x="5214348" y="1991446"/>
            <a:ext cx="799618"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rcRect t="584" b="584"/>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rcRect/>
          <a:stretch/>
        </p:blipFill>
        <p:spPr>
          <a:xfrm>
            <a:off x="10201105" y="2879290"/>
            <a:ext cx="798644"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rcRect/>
          <a:stretch/>
        </p:blipFill>
        <p:spPr>
          <a:xfrm>
            <a:off x="10202611" y="2039685"/>
            <a:ext cx="795631"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7209D9F-9EE4-42FB-A088-76552F1B8051}"/>
              </a:ext>
            </a:extLst>
          </p:cNvPr>
          <p:cNvSpPr>
            <a:spLocks noChangeArrowheads="1"/>
          </p:cNvSpPr>
          <p:nvPr/>
        </p:nvSpPr>
        <p:spPr bwMode="auto">
          <a:xfrm>
            <a:off x="1514666" y="657635"/>
            <a:ext cx="90751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Vật</a:t>
            </a:r>
            <a:r>
              <a:rPr kumimoji="0" lang="en-US" altLang="vi-VN" sz="2800" b="0" i="0" u="none" strike="noStrike" cap="none" normalizeH="0">
                <a:ln>
                  <a:noFill/>
                </a:ln>
                <a:solidFill>
                  <a:schemeClr val="tx1"/>
                </a:solidFill>
                <a:effectLst/>
                <a:latin typeface="Arial" panose="020B0604020202020204" pitchFamily="34" charset="0"/>
                <a:ea typeface="Times New Roman" panose="02020603050405020304" pitchFamily="18" charset="0"/>
              </a:rPr>
              <a:t> nào sau đây cho ta hình ảnh của một đường thẳng?</a:t>
            </a:r>
            <a:endParaRPr kumimoji="0" lang="en-US" altLang="vi-VN" sz="3600" b="0" i="0" u="none" strike="noStrike" cap="none" normalizeH="0" baseline="0">
              <a:ln>
                <a:noFill/>
              </a:ln>
              <a:solidFill>
                <a:schemeClr val="tx1"/>
              </a:solidFill>
              <a:effectLst/>
              <a:latin typeface="Arial" panose="020B0604020202020204" pitchFamily="34" charset="0"/>
            </a:endParaRPr>
          </a:p>
        </p:txBody>
      </p:sp>
      <p:sp>
        <p:nvSpPr>
          <p:cNvPr id="19" name="Oval 18">
            <a:extLst>
              <a:ext uri="{FF2B5EF4-FFF2-40B4-BE49-F238E27FC236}">
                <a16:creationId xmlns:a16="http://schemas.microsoft.com/office/drawing/2014/main" id="{91FBFBE1-FD17-4709-B650-30ED11FCBFA5}"/>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5C7A0A-FA07-4091-BA11-73CF79990F1D}"/>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het gio">
            <a:hlinkClick r:id="" action="ppaction://media"/>
            <a:extLst>
              <a:ext uri="{FF2B5EF4-FFF2-40B4-BE49-F238E27FC236}">
                <a16:creationId xmlns:a16="http://schemas.microsoft.com/office/drawing/2014/main" id="{671CF3BD-5715-495E-86C9-F63FD970BE3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63578" y="6957775"/>
            <a:ext cx="609600" cy="609600"/>
          </a:xfrm>
          <a:prstGeom prst="rect">
            <a:avLst/>
          </a:prstGeom>
        </p:spPr>
      </p:pic>
      <p:sp>
        <p:nvSpPr>
          <p:cNvPr id="22" name="TextBox 21">
            <a:extLst>
              <a:ext uri="{FF2B5EF4-FFF2-40B4-BE49-F238E27FC236}">
                <a16:creationId xmlns:a16="http://schemas.microsoft.com/office/drawing/2014/main" id="{5E363591-A687-4F13-B8AE-B2487E094E9C}"/>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30000"/>
                                        <p:tgtEl>
                                          <p:spTgt spid="20"/>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1"/>
                                        </p:tgtEl>
                                      </p:cBhvr>
                                    </p:cmd>
                                  </p:childTnLst>
                                </p:cTn>
                              </p:par>
                              <p:par>
                                <p:cTn id="57" presetID="53"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FFFF0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6" name="Check mark.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00B05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5"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FFFF0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5"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FFFF0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2" fill="hold" display="0">
                  <p:stCondLst>
                    <p:cond delay="indefinite"/>
                  </p:stCondLst>
                  <p:endCondLst>
                    <p:cond evt="onStopAudio" delay="0">
                      <p:tgtEl>
                        <p:sldTgt/>
                      </p:tgtEl>
                    </p:cond>
                  </p:endCondLst>
                </p:cTn>
                <p:tgtEl>
                  <p:spTgt spid="21"/>
                </p:tgtEl>
              </p:cMediaNode>
            </p:audio>
          </p:childTnLst>
        </p:cTn>
      </p:par>
    </p:tnLst>
    <p:bldLst>
      <p:bldP spid="4" grpId="0" animBg="1"/>
      <p:bldP spid="26" grpId="0" animBg="1"/>
      <p:bldP spid="40" grpId="0" animBg="1"/>
      <p:bldP spid="41" grpId="0" animBg="1"/>
      <p:bldP spid="42" grpId="0" animBg="1"/>
      <p:bldP spid="43" grpId="0" animBg="1"/>
      <p:bldP spid="44" grpId="0" animBg="1"/>
      <p:bldP spid="3" grpId="0"/>
      <p:bldP spid="20"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 sky, outdoor, nature&#10;&#10;Description automatically generated">
            <a:extLst>
              <a:ext uri="{FF2B5EF4-FFF2-40B4-BE49-F238E27FC236}">
                <a16:creationId xmlns:a16="http://schemas.microsoft.com/office/drawing/2014/main" id="{79205986-A2D3-44A3-A522-0FD8790CAA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brightnessContrast bright="11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9271"/>
            <a:ext cx="12192000" cy="6874727"/>
          </a:xfrm>
          <a:prstGeom prst="rect">
            <a:avLst/>
          </a:prstGeom>
        </p:spPr>
      </p:pic>
      <p:pic>
        <p:nvPicPr>
          <p:cNvPr id="8" name="Picture 7" descr="A picture containing text, electronics, computer, computer&#10;&#10;Description automatically generated">
            <a:extLst>
              <a:ext uri="{FF2B5EF4-FFF2-40B4-BE49-F238E27FC236}">
                <a16:creationId xmlns:a16="http://schemas.microsoft.com/office/drawing/2014/main" id="{4DC5236A-64AC-4C99-822B-551758C9D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072" y="152400"/>
            <a:ext cx="6046327" cy="3881645"/>
          </a:xfrm>
          <a:prstGeom prst="rect">
            <a:avLst/>
          </a:prstGeom>
        </p:spPr>
      </p:pic>
      <p:sp>
        <p:nvSpPr>
          <p:cNvPr id="4" name="Thought Bubble: Cloud 3">
            <a:extLst>
              <a:ext uri="{FF2B5EF4-FFF2-40B4-BE49-F238E27FC236}">
                <a16:creationId xmlns:a16="http://schemas.microsoft.com/office/drawing/2014/main" id="{1348B4F4-4B2E-450A-A528-0B447569DA7E}"/>
              </a:ext>
            </a:extLst>
          </p:cNvPr>
          <p:cNvSpPr/>
          <p:nvPr/>
        </p:nvSpPr>
        <p:spPr>
          <a:xfrm>
            <a:off x="5521183" y="380999"/>
            <a:ext cx="4552104" cy="2265243"/>
          </a:xfrm>
          <a:prstGeom prst="cloudCallout">
            <a:avLst>
              <a:gd name="adj1" fmla="val -46660"/>
              <a:gd name="adj2" fmla="val 55452"/>
            </a:avLst>
          </a:prstGeom>
          <a:solidFill>
            <a:schemeClr val="accent4">
              <a:lumMod val="20000"/>
              <a:lumOff val="8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m3d="http://schemas.microsoft.com/office/drawing/2017/model3d" Requires="am3d">
          <p:graphicFrame>
            <p:nvGraphicFramePr>
              <p:cNvPr id="2" name="3D Model 1" descr="Question Mark">
                <a:extLst>
                  <a:ext uri="{FF2B5EF4-FFF2-40B4-BE49-F238E27FC236}">
                    <a16:creationId xmlns:a16="http://schemas.microsoft.com/office/drawing/2014/main" id="{0D4AA96E-F6DC-422B-A874-152A9F53C383}"/>
                  </a:ext>
                </a:extLst>
              </p:cNvPr>
              <p:cNvGraphicFramePr>
                <a:graphicFrameLocks noChangeAspect="1"/>
              </p:cNvGraphicFramePr>
              <p:nvPr/>
            </p:nvGraphicFramePr>
            <p:xfrm>
              <a:off x="3950144" y="2646243"/>
              <a:ext cx="849329" cy="1077434"/>
            </p:xfrm>
            <a:graphic>
              <a:graphicData uri="http://schemas.microsoft.com/office/drawing/2017/model3d">
                <am3d:model3d r:embed="rId6">
                  <am3d:spPr>
                    <a:xfrm>
                      <a:off x="0" y="0"/>
                      <a:ext cx="849329" cy="1077434"/>
                    </a:xfrm>
                    <a:prstGeom prst="rect">
                      <a:avLst/>
                    </a:prstGeom>
                  </am3d:spPr>
                  <am3d:camera>
                    <am3d:pos x="0" y="0" z="58615274"/>
                    <am3d:up dx="0" dy="36000000" dz="0"/>
                    <am3d:lookAt x="0" y="0" z="0"/>
                    <am3d:perspective fov="2700000"/>
                  </am3d:camera>
                  <am3d:trans>
                    <am3d:meterPerModelUnit n="10675758" d="1000000"/>
                    <am3d:preTrans dx="-721111" dy="-18000000" dz="8896"/>
                    <am3d:scale>
                      <am3d:sx n="1000000" d="1000000"/>
                      <am3d:sy n="1000000" d="1000000"/>
                      <am3d:sz n="1000000" d="1000000"/>
                    </am3d:scale>
                    <am3d:rot ax="1548616" ay="952790" az="452303"/>
                    <am3d:postTrans dx="0" dy="0" dz="0"/>
                  </am3d:trans>
                  <am3d:raster rName="Office3DRenderer" rVer="16.0.8326">
                    <am3d:blip r:embed="rId7"/>
                  </am3d:raster>
                  <am3d:objViewport viewportSz="13159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Question Mark">
                <a:extLst>
                  <a:ext uri="{FF2B5EF4-FFF2-40B4-BE49-F238E27FC236}">
                    <a16:creationId xmlns:a16="http://schemas.microsoft.com/office/drawing/2014/main" id="{0D4AA96E-F6DC-422B-A874-152A9F53C383}"/>
                  </a:ext>
                </a:extLst>
              </p:cNvPr>
              <p:cNvPicPr>
                <a:picLocks noGrp="1" noRot="1" noChangeAspect="1" noMove="1" noResize="1" noEditPoints="1" noAdjustHandles="1" noChangeArrowheads="1" noChangeShapeType="1" noCrop="1"/>
              </p:cNvPicPr>
              <p:nvPr/>
            </p:nvPicPr>
            <p:blipFill>
              <a:blip r:embed="rId7"/>
              <a:stretch>
                <a:fillRect/>
              </a:stretch>
            </p:blipFill>
            <p:spPr>
              <a:xfrm>
                <a:off x="3950144" y="2646243"/>
                <a:ext cx="849329" cy="1077434"/>
              </a:xfrm>
              <a:prstGeom prst="rect">
                <a:avLst/>
              </a:prstGeom>
            </p:spPr>
          </p:pic>
        </mc:Fallback>
      </mc:AlternateContent>
      <p:pic>
        <p:nvPicPr>
          <p:cNvPr id="9" name="Picture 10">
            <a:extLst>
              <a:ext uri="{FF2B5EF4-FFF2-40B4-BE49-F238E27FC236}">
                <a16:creationId xmlns:a16="http://schemas.microsoft.com/office/drawing/2014/main" id="{58DC44CD-7D4C-4F4A-8010-D73F67586D7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03477" y="3810000"/>
            <a:ext cx="1854323" cy="29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DFF36D7-F03F-40FC-8722-8ACBE7CD6F1E}"/>
              </a:ext>
            </a:extLst>
          </p:cNvPr>
          <p:cNvSpPr/>
          <p:nvPr/>
        </p:nvSpPr>
        <p:spPr>
          <a:xfrm>
            <a:off x="5943600" y="728790"/>
            <a:ext cx="3962400" cy="193899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4000" b="1">
                <a:ln/>
                <a:solidFill>
                  <a:srgbClr val="FF0000"/>
                </a:solidFill>
                <a:latin typeface="Times New Roman" panose="02020603050405020304" pitchFamily="18" charset="0"/>
              </a:rPr>
              <a:t>Cách vẽ điểm, đường thẳng như thế nào?</a:t>
            </a:r>
            <a:endParaRPr lang="en-US" sz="4000" b="1">
              <a:ln/>
              <a:solidFill>
                <a:srgbClr val="FF0000"/>
              </a:solidFill>
            </a:endParaRPr>
          </a:p>
        </p:txBody>
      </p:sp>
    </p:spTree>
    <p:extLst>
      <p:ext uri="{BB962C8B-B14F-4D97-AF65-F5344CB8AC3E}">
        <p14:creationId xmlns:p14="http://schemas.microsoft.com/office/powerpoint/2010/main" val="23305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00"/>
                            </p:stCondLst>
                            <p:childTnLst>
                              <p:par>
                                <p:cTn id="12" presetID="38" presetClass="emph" presetSubtype="128" repeatCount="indefinite" accel="20000" decel="20000" fill="hold" nodeType="afterEffect">
                                  <p:stCondLst>
                                    <p:cond delay="0"/>
                                  </p:stCondLst>
                                  <p:childTnLst>
                                    <p:anim calcmode="lin" valueType="num">
                                      <p:cBhvr additive="sum">
                                        <p:cTn id="13" dur="1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6" presetClass="entr" presetSubtype="16" fill="hold" grpId="0" nodeType="withEffect">
                                  <p:stCondLst>
                                    <p:cond delay="10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10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77443"/>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305684" y="1952950"/>
            <a:ext cx="4906798" cy="8645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Arial" panose="020B0604020202020204" pitchFamily="34" charset="0"/>
              </a:rPr>
              <a:t>A. </a:t>
            </a:r>
            <a:r>
              <a:rPr lang="vi-VN" sz="2600">
                <a:solidFill>
                  <a:prstClr val="black"/>
                </a:solidFill>
                <a:latin typeface="Arial" panose="020B0604020202020204" pitchFamily="34" charset="0"/>
              </a:rPr>
              <a:t>Điểm C thuộc cả hai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a:solidFill>
                  <a:prstClr val="black"/>
                </a:solidFill>
                <a:latin typeface="Arial" panose="020B0604020202020204" pitchFamily="34" charset="0"/>
              </a:rPr>
              <a:t>       đường thẳng a và b </a:t>
            </a:r>
            <a:endParaRPr lang="vi-VN" sz="2600" dirty="0">
              <a:solidFill>
                <a:prstClr val="black"/>
              </a:solidFill>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406889" y="1935554"/>
            <a:ext cx="6173773" cy="8471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2600">
                <a:solidFill>
                  <a:prstClr val="black"/>
                </a:solidFill>
              </a:rPr>
              <a:t>Điểm C thuộc đường thẳng a</a:t>
            </a:r>
          </a:p>
          <a:p>
            <a:pPr lvl="0">
              <a:defRPr/>
            </a:pPr>
            <a:r>
              <a:rPr lang="vi-VN" sz="2600">
                <a:solidFill>
                  <a:prstClr val="black"/>
                </a:solidFill>
              </a:rPr>
              <a:t>nhưng không thuộc đường thẳng b </a:t>
            </a:r>
          </a:p>
        </p:txBody>
      </p:sp>
      <p:sp>
        <p:nvSpPr>
          <p:cNvPr id="43" name="Rectangle 42"/>
          <p:cNvSpPr/>
          <p:nvPr/>
        </p:nvSpPr>
        <p:spPr>
          <a:xfrm>
            <a:off x="305684" y="2874046"/>
            <a:ext cx="571133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 </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Điểm</a:t>
            </a:r>
            <a:r>
              <a:rPr kumimoji="0" lang="vi-VN" sz="2600" b="0" i="0" u="none" strike="noStrike" kern="1200" cap="none" spc="0" normalizeH="0" noProof="0">
                <a:ln>
                  <a:noFill/>
                </a:ln>
                <a:solidFill>
                  <a:prstClr val="black"/>
                </a:solidFill>
                <a:effectLst/>
                <a:uLnTx/>
                <a:uFillTx/>
                <a:latin typeface="Arial" panose="020B0604020202020204" pitchFamily="34" charset="0"/>
                <a:ea typeface="+mn-ea"/>
                <a:cs typeface="+mn-cs"/>
              </a:rPr>
              <a:t> A thuộc đường thẳng b</a:t>
            </a:r>
            <a:r>
              <a:rPr kumimoji="0" lang="vi-VN" sz="2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71176"/>
            <a:ext cx="5792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noProof="0">
                <a:solidFill>
                  <a:prstClr val="black"/>
                </a:solidFill>
                <a:latin typeface="Arial" panose="020B0604020202020204" pitchFamily="34" charset="0"/>
              </a:rPr>
              <a:t>D</a:t>
            </a:r>
            <a:r>
              <a:rPr lang="vi-VN" sz="3200">
                <a:solidFill>
                  <a:prstClr val="black"/>
                </a:solidFill>
              </a:rPr>
              <a:t>. </a:t>
            </a:r>
            <a:r>
              <a:rPr lang="vi-VN" sz="2600">
                <a:solidFill>
                  <a:prstClr val="black"/>
                </a:solidFill>
              </a:rPr>
              <a:t>Điểm B thuộc đường thẳng a</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rcRect t="570" b="570"/>
          <a:stretch/>
        </p:blipFill>
        <p:spPr>
          <a:xfrm>
            <a:off x="4327345" y="1978425"/>
            <a:ext cx="885137" cy="708059"/>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rcRect t="584" b="584"/>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rcRect/>
          <a:stretch/>
        </p:blipFill>
        <p:spPr>
          <a:xfrm>
            <a:off x="11034364" y="2887054"/>
            <a:ext cx="798644"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rcRect/>
          <a:stretch/>
        </p:blipFill>
        <p:spPr>
          <a:xfrm>
            <a:off x="10635042" y="2042976"/>
            <a:ext cx="798644"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BD566C5F-F9C4-4DAD-82D5-BD4EF5204B53}"/>
              </a:ext>
            </a:extLst>
          </p:cNvPr>
          <p:cNvSpPr>
            <a:spLocks noChangeArrowheads="1"/>
          </p:cNvSpPr>
          <p:nvPr/>
        </p:nvSpPr>
        <p:spPr bwMode="auto">
          <a:xfrm>
            <a:off x="1395982" y="506600"/>
            <a:ext cx="94000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2800">
                <a:latin typeface="Arial" panose="020B0604020202020204" pitchFamily="34" charset="0"/>
              </a:rPr>
              <a:t>Cho hình bên</a:t>
            </a:r>
          </a:p>
          <a:p>
            <a:pPr marL="0" marR="0" lvl="0" indent="0" algn="l" defTabSz="914400" rtl="0" eaLnBrk="0" fontAlgn="base" latinLnBrk="0" hangingPunct="0">
              <a:lnSpc>
                <a:spcPct val="100000"/>
              </a:lnSpc>
              <a:spcBef>
                <a:spcPct val="0"/>
              </a:spcBef>
              <a:spcAft>
                <a:spcPct val="0"/>
              </a:spcAft>
              <a:buClrTx/>
              <a:buSzTx/>
              <a:buFontTx/>
              <a:buNone/>
              <a:tabLst/>
            </a:pPr>
            <a:r>
              <a:rPr lang="en-US" altLang="vi-VN" sz="2800">
                <a:latin typeface="Arial" panose="020B0604020202020204" pitchFamily="34" charset="0"/>
              </a:rPr>
              <a:t>Khẳng định nào sau đây đúng?</a:t>
            </a:r>
          </a:p>
        </p:txBody>
      </p:sp>
      <p:sp>
        <p:nvSpPr>
          <p:cNvPr id="6" name="Rectangle 3">
            <a:extLst>
              <a:ext uri="{FF2B5EF4-FFF2-40B4-BE49-F238E27FC236}">
                <a16:creationId xmlns:a16="http://schemas.microsoft.com/office/drawing/2014/main" id="{28AC6BC3-682B-4D9A-88DA-8378C9739537}"/>
              </a:ext>
            </a:extLst>
          </p:cNvPr>
          <p:cNvSpPr>
            <a:spLocks noChangeArrowheads="1"/>
          </p:cNvSpPr>
          <p:nvPr/>
        </p:nvSpPr>
        <p:spPr bwMode="auto">
          <a:xfrm>
            <a:off x="9278262" y="743426"/>
            <a:ext cx="5691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lang="vi-VN" altLang="vi-VN" sz="2800">
              <a:latin typeface="Arial" panose="020B0604020202020204" pitchFamily="34" charset="0"/>
            </a:endParaRPr>
          </a:p>
        </p:txBody>
      </p:sp>
      <p:sp>
        <p:nvSpPr>
          <p:cNvPr id="24" name="Oval 23">
            <a:extLst>
              <a:ext uri="{FF2B5EF4-FFF2-40B4-BE49-F238E27FC236}">
                <a16:creationId xmlns:a16="http://schemas.microsoft.com/office/drawing/2014/main" id="{9326811B-E107-4001-A940-DDC4D0E019BD}"/>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EE09816-4B4B-4C38-BA6E-CD268AA9E284}"/>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et gio">
            <a:hlinkClick r:id="" action="ppaction://media"/>
            <a:extLst>
              <a:ext uri="{FF2B5EF4-FFF2-40B4-BE49-F238E27FC236}">
                <a16:creationId xmlns:a16="http://schemas.microsoft.com/office/drawing/2014/main" id="{2CA0E40E-3EC8-473A-AE8B-92A8ACA541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63578" y="6957775"/>
            <a:ext cx="609600" cy="609600"/>
          </a:xfrm>
          <a:prstGeom prst="rect">
            <a:avLst/>
          </a:prstGeom>
        </p:spPr>
      </p:pic>
      <p:sp>
        <p:nvSpPr>
          <p:cNvPr id="28" name="TextBox 27">
            <a:extLst>
              <a:ext uri="{FF2B5EF4-FFF2-40B4-BE49-F238E27FC236}">
                <a16:creationId xmlns:a16="http://schemas.microsoft.com/office/drawing/2014/main" id="{0CE5E780-DBE8-47EB-9EA6-594ACB500927}"/>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pic>
        <p:nvPicPr>
          <p:cNvPr id="14" name="Hình ảnh 13">
            <a:extLst>
              <a:ext uri="{FF2B5EF4-FFF2-40B4-BE49-F238E27FC236}">
                <a16:creationId xmlns:a16="http://schemas.microsoft.com/office/drawing/2014/main" id="{627A149C-CBB2-4E5F-A03D-9B802E656AF3}"/>
              </a:ext>
            </a:extLst>
          </p:cNvPr>
          <p:cNvPicPr>
            <a:picLocks noChangeAspect="1"/>
          </p:cNvPicPr>
          <p:nvPr/>
        </p:nvPicPr>
        <p:blipFill>
          <a:blip r:embed="rId18"/>
          <a:stretch>
            <a:fillRect/>
          </a:stretch>
        </p:blipFill>
        <p:spPr>
          <a:xfrm>
            <a:off x="7818133" y="95593"/>
            <a:ext cx="2240267" cy="1759906"/>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250" fill="hold"/>
                                        <p:tgtEl>
                                          <p:spTgt spid="7"/>
                                        </p:tgtEl>
                                        <p:attrNameLst>
                                          <p:attrName>r</p:attrName>
                                        </p:attrNameLst>
                                      </p:cBhvr>
                                    </p:animRot>
                                  </p:childTnLst>
                                </p:cTn>
                              </p:par>
                              <p:par>
                                <p:cTn id="42" presetID="8" presetClass="emph" presetSubtype="0" repeatCount="indefinite" fill="hold" nodeType="withEffect">
                                  <p:stCondLst>
                                    <p:cond delay="0"/>
                                  </p:stCondLst>
                                  <p:childTnLst>
                                    <p:animRot by="21600000">
                                      <p:cBhvr>
                                        <p:cTn id="43" dur="2500" fill="hold"/>
                                        <p:tgtEl>
                                          <p:spTgt spid="9"/>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000" fill="hold"/>
                                        <p:tgtEl>
                                          <p:spTgt spid="11"/>
                                        </p:tgtEl>
                                        <p:attrNameLst>
                                          <p:attrName>r</p:attrName>
                                        </p:attrNameLst>
                                      </p:cBhvr>
                                    </p:animRot>
                                  </p:childTnLst>
                                </p:cTn>
                              </p:par>
                              <p:par>
                                <p:cTn id="46" presetID="2" presetClass="entr" presetSubtype="2" repeatCount="indefinite" fill="hold" grpId="0" nodeType="withEffect">
                                  <p:stCondLst>
                                    <p:cond delay="50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20000" fill="hold"/>
                                        <p:tgtEl>
                                          <p:spTgt spid="40"/>
                                        </p:tgtEl>
                                        <p:attrNameLst>
                                          <p:attrName>ppt_x</p:attrName>
                                        </p:attrNameLst>
                                      </p:cBhvr>
                                      <p:tavLst>
                                        <p:tav tm="0">
                                          <p:val>
                                            <p:strVal val="1+#ppt_w/2"/>
                                          </p:val>
                                        </p:tav>
                                        <p:tav tm="100000">
                                          <p:val>
                                            <p:strVal val="#ppt_x"/>
                                          </p:val>
                                        </p:tav>
                                      </p:tavLst>
                                    </p:anim>
                                    <p:anim calcmode="lin" valueType="num">
                                      <p:cBhvr additive="base">
                                        <p:cTn id="49" dur="20000" fill="hold"/>
                                        <p:tgtEl>
                                          <p:spTgt spid="40"/>
                                        </p:tgtEl>
                                        <p:attrNameLst>
                                          <p:attrName>ppt_y</p:attrName>
                                        </p:attrNameLst>
                                      </p:cBhvr>
                                      <p:tavLst>
                                        <p:tav tm="0">
                                          <p:val>
                                            <p:strVal val="#ppt_y"/>
                                          </p:val>
                                        </p:tav>
                                        <p:tav tm="100000">
                                          <p:val>
                                            <p:strVal val="#ppt_y"/>
                                          </p:val>
                                        </p:tav>
                                      </p:tavLst>
                                    </p:anim>
                                  </p:childTnLst>
                                </p:cTn>
                              </p:par>
                              <p:par>
                                <p:cTn id="50" presetID="2" presetClass="entr" presetSubtype="8" repeatCount="indefinite" fill="hold" grpId="0" nodeType="withEffect">
                                  <p:stCondLst>
                                    <p:cond delay="50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20000" fill="hold"/>
                                        <p:tgtEl>
                                          <p:spTgt spid="41"/>
                                        </p:tgtEl>
                                        <p:attrNameLst>
                                          <p:attrName>ppt_x</p:attrName>
                                        </p:attrNameLst>
                                      </p:cBhvr>
                                      <p:tavLst>
                                        <p:tav tm="0">
                                          <p:val>
                                            <p:strVal val="0-#ppt_w/2"/>
                                          </p:val>
                                        </p:tav>
                                        <p:tav tm="100000">
                                          <p:val>
                                            <p:strVal val="#ppt_x"/>
                                          </p:val>
                                        </p:tav>
                                      </p:tavLst>
                                    </p:anim>
                                    <p:anim calcmode="lin" valueType="num">
                                      <p:cBhvr additive="base">
                                        <p:cTn id="5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heel(1)">
                                      <p:cBhvr>
                                        <p:cTn id="58" dur="30000"/>
                                        <p:tgtEl>
                                          <p:spTgt spid="25"/>
                                        </p:tgtEl>
                                      </p:cBhvr>
                                    </p:animEffect>
                                  </p:childTnLst>
                                </p:cTn>
                              </p:par>
                            </p:childTnLst>
                          </p:cTn>
                        </p:par>
                        <p:par>
                          <p:cTn id="59" fill="hold">
                            <p:stCondLst>
                              <p:cond delay="30000"/>
                            </p:stCondLst>
                            <p:childTnLst>
                              <p:par>
                                <p:cTn id="60" presetID="1" presetClass="mediacall" presetSubtype="0" fill="hold" nodeType="afterEffect">
                                  <p:stCondLst>
                                    <p:cond delay="0"/>
                                  </p:stCondLst>
                                  <p:childTnLst>
                                    <p:cmd type="call" cmd="playFrom(0.0)">
                                      <p:cBhvr>
                                        <p:cTn id="61" dur="1965" fill="hold"/>
                                        <p:tgtEl>
                                          <p:spTgt spid="27"/>
                                        </p:tgtEl>
                                      </p:cBhvr>
                                    </p:cmd>
                                  </p:childTnLst>
                                </p:cTn>
                              </p:par>
                              <p:par>
                                <p:cTn id="62" presetID="53" presetClass="entr" presetSubtype="16"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6"/>
                                        </p:tgtEl>
                                        <p:attrNameLst>
                                          <p:attrName>fillcolor</p:attrName>
                                        </p:attrNameLst>
                                      </p:cBhvr>
                                      <p:to>
                                        <a:srgbClr val="FFF2CC"/>
                                      </p:to>
                                    </p:animClr>
                                    <p:set>
                                      <p:cBhvr>
                                        <p:cTn id="72" dur="250" fill="hold"/>
                                        <p:tgtEl>
                                          <p:spTgt spid="26"/>
                                        </p:tgtEl>
                                        <p:attrNameLst>
                                          <p:attrName>fill.type</p:attrName>
                                        </p:attrNameLst>
                                      </p:cBhvr>
                                      <p:to>
                                        <p:strVal val="solid"/>
                                      </p:to>
                                    </p:set>
                                    <p:set>
                                      <p:cBhvr>
                                        <p:cTn id="73" dur="250" fill="hold"/>
                                        <p:tgtEl>
                                          <p:spTgt spid="2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47"/>
                                        </p:tgtEl>
                                        <p:attrNameLst>
                                          <p:attrName>style.visibility</p:attrName>
                                        </p:attrNameLst>
                                      </p:cBhvr>
                                      <p:to>
                                        <p:strVal val="visible"/>
                                      </p:to>
                                    </p:set>
                                    <p:anim calcmode="lin" valueType="num">
                                      <p:cBhvr>
                                        <p:cTn id="76" dur="250" fill="hold"/>
                                        <p:tgtEl>
                                          <p:spTgt spid="47"/>
                                        </p:tgtEl>
                                        <p:attrNameLst>
                                          <p:attrName>ppt_w</p:attrName>
                                        </p:attrNameLst>
                                      </p:cBhvr>
                                      <p:tavLst>
                                        <p:tav tm="0">
                                          <p:val>
                                            <p:strVal val="4*#ppt_w"/>
                                          </p:val>
                                        </p:tav>
                                        <p:tav tm="100000">
                                          <p:val>
                                            <p:strVal val="#ppt_w"/>
                                          </p:val>
                                        </p:tav>
                                      </p:tavLst>
                                    </p:anim>
                                    <p:anim calcmode="lin" valueType="num">
                                      <p:cBhvr>
                                        <p:cTn id="7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Check mark.wav"/>
                                        </p:tgtEl>
                                      </p:cMediaNode>
                                    </p:audio>
                                  </p:subTnLst>
                                </p:cTn>
                              </p:par>
                              <p:par>
                                <p:cTn id="78" presetID="1" presetClass="emph" presetSubtype="2" fill="hold" nodeType="withEffect">
                                  <p:stCondLst>
                                    <p:cond delay="1000"/>
                                  </p:stCondLst>
                                  <p:childTnLst>
                                    <p:animClr clrSpc="rgb" dir="cw">
                                      <p:cBhvr>
                                        <p:cTn id="79" dur="250" fill="hold"/>
                                        <p:tgtEl>
                                          <p:spTgt spid="26"/>
                                        </p:tgtEl>
                                        <p:attrNameLst>
                                          <p:attrName>fillcolor</p:attrName>
                                        </p:attrNameLst>
                                      </p:cBhvr>
                                      <p:to>
                                        <a:srgbClr val="00B050"/>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2" restart="whenNotActive" fill="hold" evtFilter="cancelBubble" nodeType="interactiveSeq">
                <p:stCondLst>
                  <p:cond evt="onClick" delay="0">
                    <p:tgtEl>
                      <p:spTgt spid="42"/>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2"/>
                                        </p:tgtEl>
                                        <p:attrNameLst>
                                          <p:attrName>fillcolor</p:attrName>
                                        </p:attrNameLst>
                                      </p:cBhvr>
                                      <p:to>
                                        <a:srgbClr val="FFF2CC"/>
                                      </p:to>
                                    </p:animClr>
                                    <p:set>
                                      <p:cBhvr>
                                        <p:cTn id="87" dur="250" fill="hold"/>
                                        <p:tgtEl>
                                          <p:spTgt spid="42"/>
                                        </p:tgtEl>
                                        <p:attrNameLst>
                                          <p:attrName>fill.type</p:attrName>
                                        </p:attrNameLst>
                                      </p:cBhvr>
                                      <p:to>
                                        <p:strVal val="solid"/>
                                      </p:to>
                                    </p:set>
                                    <p:set>
                                      <p:cBhvr>
                                        <p:cTn id="88" dur="250" fill="hold"/>
                                        <p:tgtEl>
                                          <p:spTgt spid="4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3"/>
                                        </p:tgtEl>
                                        <p:attrNameLst>
                                          <p:attrName>style.visibility</p:attrName>
                                        </p:attrNameLst>
                                      </p:cBhvr>
                                      <p:to>
                                        <p:strVal val="visible"/>
                                      </p:to>
                                    </p:set>
                                    <p:anim calcmode="lin" valueType="num">
                                      <p:cBhvr>
                                        <p:cTn id="91" dur="250" fill="hold"/>
                                        <p:tgtEl>
                                          <p:spTgt spid="53"/>
                                        </p:tgtEl>
                                        <p:attrNameLst>
                                          <p:attrName>ppt_w</p:attrName>
                                        </p:attrNameLst>
                                      </p:cBhvr>
                                      <p:tavLst>
                                        <p:tav tm="0">
                                          <p:val>
                                            <p:strVal val="4*#ppt_w"/>
                                          </p:val>
                                        </p:tav>
                                        <p:tav tm="100000">
                                          <p:val>
                                            <p:strVal val="#ppt_w"/>
                                          </p:val>
                                        </p:tav>
                                      </p:tavLst>
                                    </p:anim>
                                    <p:anim calcmode="lin" valueType="num">
                                      <p:cBhvr>
                                        <p:cTn id="9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6" name="Wrong Buzzer.wav"/>
                                        </p:tgtEl>
                                      </p:cMediaNode>
                                    </p:audio>
                                  </p:subTnLst>
                                </p:cTn>
                              </p:par>
                              <p:par>
                                <p:cTn id="93" presetID="1" presetClass="emph" presetSubtype="2" fill="hold" nodeType="withEffect">
                                  <p:stCondLst>
                                    <p:cond delay="1000"/>
                                  </p:stCondLst>
                                  <p:childTnLst>
                                    <p:animClr clrSpc="rgb" dir="cw">
                                      <p:cBhvr>
                                        <p:cTn id="94" dur="250" fill="hold"/>
                                        <p:tgtEl>
                                          <p:spTgt spid="42"/>
                                        </p:tgtEl>
                                        <p:attrNameLst>
                                          <p:attrName>fillcolor</p:attrName>
                                        </p:attrNameLst>
                                      </p:cBhvr>
                                      <p:to>
                                        <a:srgbClr val="FFFF00"/>
                                      </p:to>
                                    </p:animClr>
                                    <p:set>
                                      <p:cBhvr>
                                        <p:cTn id="95" dur="250" fill="hold"/>
                                        <p:tgtEl>
                                          <p:spTgt spid="42"/>
                                        </p:tgtEl>
                                        <p:attrNameLst>
                                          <p:attrName>fill.type</p:attrName>
                                        </p:attrNameLst>
                                      </p:cBhvr>
                                      <p:to>
                                        <p:strVal val="solid"/>
                                      </p:to>
                                    </p:set>
                                    <p:set>
                                      <p:cBhvr>
                                        <p:cTn id="9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7" restart="whenNotActive" fill="hold" evtFilter="cancelBubble" nodeType="interactiveSeq">
                <p:stCondLst>
                  <p:cond evt="onClick" delay="0">
                    <p:tgtEl>
                      <p:spTgt spid="43"/>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3"/>
                                        </p:tgtEl>
                                        <p:attrNameLst>
                                          <p:attrName>fillcolor</p:attrName>
                                        </p:attrNameLst>
                                      </p:cBhvr>
                                      <p:to>
                                        <a:srgbClr val="FFF2CC"/>
                                      </p:to>
                                    </p:animClr>
                                    <p:set>
                                      <p:cBhvr>
                                        <p:cTn id="102" dur="250" fill="hold"/>
                                        <p:tgtEl>
                                          <p:spTgt spid="43"/>
                                        </p:tgtEl>
                                        <p:attrNameLst>
                                          <p:attrName>fill.type</p:attrName>
                                        </p:attrNameLst>
                                      </p:cBhvr>
                                      <p:to>
                                        <p:strVal val="solid"/>
                                      </p:to>
                                    </p:set>
                                    <p:set>
                                      <p:cBhvr>
                                        <p:cTn id="103" dur="250" fill="hold"/>
                                        <p:tgtEl>
                                          <p:spTgt spid="4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51"/>
                                        </p:tgtEl>
                                        <p:attrNameLst>
                                          <p:attrName>style.visibility</p:attrName>
                                        </p:attrNameLst>
                                      </p:cBhvr>
                                      <p:to>
                                        <p:strVal val="visible"/>
                                      </p:to>
                                    </p:set>
                                    <p:anim calcmode="lin" valueType="num">
                                      <p:cBhvr>
                                        <p:cTn id="106" dur="250" fill="hold"/>
                                        <p:tgtEl>
                                          <p:spTgt spid="51"/>
                                        </p:tgtEl>
                                        <p:attrNameLst>
                                          <p:attrName>ppt_w</p:attrName>
                                        </p:attrNameLst>
                                      </p:cBhvr>
                                      <p:tavLst>
                                        <p:tav tm="0">
                                          <p:val>
                                            <p:strVal val="4*#ppt_w"/>
                                          </p:val>
                                        </p:tav>
                                        <p:tav tm="100000">
                                          <p:val>
                                            <p:strVal val="#ppt_w"/>
                                          </p:val>
                                        </p:tav>
                                      </p:tavLst>
                                    </p:anim>
                                    <p:anim calcmode="lin" valueType="num">
                                      <p:cBhvr>
                                        <p:cTn id="10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3"/>
                                        </p:tgtEl>
                                        <p:attrNameLst>
                                          <p:attrName>fillcolor</p:attrName>
                                        </p:attrNameLst>
                                      </p:cBhvr>
                                      <p:to>
                                        <a:srgbClr val="FFFF00"/>
                                      </p:to>
                                    </p:animClr>
                                    <p:set>
                                      <p:cBhvr>
                                        <p:cTn id="110" dur="250" fill="hold"/>
                                        <p:tgtEl>
                                          <p:spTgt spid="43"/>
                                        </p:tgtEl>
                                        <p:attrNameLst>
                                          <p:attrName>fill.type</p:attrName>
                                        </p:attrNameLst>
                                      </p:cBhvr>
                                      <p:to>
                                        <p:strVal val="solid"/>
                                      </p:to>
                                    </p:set>
                                    <p:set>
                                      <p:cBhvr>
                                        <p:cTn id="11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50" fill="hold"/>
                                        <p:tgtEl>
                                          <p:spTgt spid="44"/>
                                        </p:tgtEl>
                                        <p:attrNameLst>
                                          <p:attrName>fillcolor</p:attrName>
                                        </p:attrNameLst>
                                      </p:cBhvr>
                                      <p:to>
                                        <a:srgbClr val="FFF2CC"/>
                                      </p:to>
                                    </p:animClr>
                                    <p:set>
                                      <p:cBhvr>
                                        <p:cTn id="117" dur="250" fill="hold"/>
                                        <p:tgtEl>
                                          <p:spTgt spid="44"/>
                                        </p:tgtEl>
                                        <p:attrNameLst>
                                          <p:attrName>fill.type</p:attrName>
                                        </p:attrNameLst>
                                      </p:cBhvr>
                                      <p:to>
                                        <p:strVal val="solid"/>
                                      </p:to>
                                    </p:set>
                                    <p:set>
                                      <p:cBhvr>
                                        <p:cTn id="118" dur="250" fill="hold"/>
                                        <p:tgtEl>
                                          <p:spTgt spid="44"/>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anim calcmode="lin" valueType="num">
                                      <p:cBhvr>
                                        <p:cTn id="121" dur="250" fill="hold"/>
                                        <p:tgtEl>
                                          <p:spTgt spid="49"/>
                                        </p:tgtEl>
                                        <p:attrNameLst>
                                          <p:attrName>ppt_w</p:attrName>
                                        </p:attrNameLst>
                                      </p:cBhvr>
                                      <p:tavLst>
                                        <p:tav tm="0">
                                          <p:val>
                                            <p:strVal val="4*#ppt_w"/>
                                          </p:val>
                                        </p:tav>
                                        <p:tav tm="100000">
                                          <p:val>
                                            <p:strVal val="#ppt_w"/>
                                          </p:val>
                                        </p:tav>
                                      </p:tavLst>
                                    </p:anim>
                                    <p:anim calcmode="lin" valueType="num">
                                      <p:cBhvr>
                                        <p:cTn id="12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44"/>
                                        </p:tgtEl>
                                        <p:attrNameLst>
                                          <p:attrName>fillcolor</p:attrName>
                                        </p:attrNameLst>
                                      </p:cBhvr>
                                      <p:to>
                                        <a:srgbClr val="FFFF00"/>
                                      </p:to>
                                    </p:animClr>
                                    <p:set>
                                      <p:cBhvr>
                                        <p:cTn id="125" dur="250" fill="hold"/>
                                        <p:tgtEl>
                                          <p:spTgt spid="44"/>
                                        </p:tgtEl>
                                        <p:attrNameLst>
                                          <p:attrName>fill.type</p:attrName>
                                        </p:attrNameLst>
                                      </p:cBhvr>
                                      <p:to>
                                        <p:strVal val="solid"/>
                                      </p:to>
                                    </p:set>
                                    <p:set>
                                      <p:cBhvr>
                                        <p:cTn id="12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7" fill="hold" display="0">
                  <p:stCondLst>
                    <p:cond delay="indefinite"/>
                  </p:stCondLst>
                  <p:endCondLst>
                    <p:cond evt="onStopAudio" delay="0">
                      <p:tgtEl>
                        <p:sldTgt/>
                      </p:tgtEl>
                    </p:cond>
                  </p:endCondLst>
                </p:cTn>
                <p:tgtEl>
                  <p:spTgt spid="27"/>
                </p:tgtEl>
              </p:cMediaNode>
            </p:audio>
          </p:childTnLst>
        </p:cTn>
      </p:par>
    </p:tnLst>
    <p:bldLst>
      <p:bldP spid="4" grpId="0" animBg="1"/>
      <p:bldP spid="26" grpId="0" animBg="1"/>
      <p:bldP spid="40" grpId="0" animBg="1"/>
      <p:bldP spid="41" grpId="0" animBg="1"/>
      <p:bldP spid="42" grpId="0" animBg="1"/>
      <p:bldP spid="43" grpId="0" animBg="1"/>
      <p:bldP spid="44" grpId="0" animBg="1"/>
      <p:bldP spid="3" grpId="0"/>
      <p:bldP spid="25"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t>
                </a:r>
                <a14:m>
                  <m:oMath xmlns:m="http://schemas.openxmlformats.org/officeDocument/2006/math">
                    <m:r>
                      <m:rPr>
                        <m:sty m:val="p"/>
                      </m:rPr>
                      <a:rPr lang="vi-VN" sz="2800" b="0" i="0" smtClean="0">
                        <a:solidFill>
                          <a:prstClr val="black"/>
                        </a:solidFill>
                        <a:latin typeface="Cambria Math" panose="02040503050406030204" pitchFamily="18" charset="0"/>
                        <a:ea typeface="Cambria Math" panose="02040503050406030204" pitchFamily="18" charset="0"/>
                      </a:rPr>
                      <m:t>D</m:t>
                    </m:r>
                    <m:r>
                      <a:rPr lang="vi-VN" sz="2800" b="0" i="1" smtClean="0">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𝑎</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𝐷</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𝑏</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𝐷</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𝑐</m:t>
                    </m:r>
                  </m:oMath>
                </a14:m>
                <a:r>
                  <a:rPr kumimoji="0" lang="vi-VN" sz="28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4"/>
                <a:stretch>
                  <a:fillRect l="-3106" b="-13492"/>
                </a:stretch>
              </a:blipFill>
              <a:ln w="28575">
                <a:noFill/>
              </a:ln>
            </p:spPr>
            <p:txBody>
              <a:bodyPr/>
              <a:lstStyle/>
              <a:p>
                <a:r>
                  <a:rPr lang="vi-VN">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m:rPr>
                        <m:sty m:val="p"/>
                      </m:rPr>
                      <a:rPr lang="vi-VN" sz="2800" b="0" i="0" smtClean="0">
                        <a:solidFill>
                          <a:prstClr val="black"/>
                        </a:solidFill>
                        <a:latin typeface="Cambria Math" panose="02040503050406030204" pitchFamily="18" charset="0"/>
                        <a:ea typeface="Cambria Math" panose="02040503050406030204" pitchFamily="18" charset="0"/>
                      </a:rPr>
                      <m:t>A</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𝑎</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𝐴</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𝑏</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𝐴</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𝑐</m:t>
                    </m:r>
                  </m:oMath>
                </a14:m>
                <a:r>
                  <a:rPr lang="vi-VN" sz="2800">
                    <a:solidFill>
                      <a:prstClr val="black"/>
                    </a:solidFill>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5"/>
                <a:stretch>
                  <a:fillRect l="-3230" b="-13386"/>
                </a:stretch>
              </a:blipFill>
              <a:ln w="28575">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rPr>
                      <m:t>𝐶</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𝑎</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𝐶</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𝑏</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𝐶</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vi-VN"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𝑐</m:t>
                    </m:r>
                  </m:oMath>
                </a14:m>
                <a:r>
                  <a:rPr kumimoji="0" lang="vi-VN" sz="28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6"/>
                <a:stretch>
                  <a:fillRect l="-3106" b="-13492"/>
                </a:stretch>
              </a:blipFill>
              <a:ln w="28575">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 </a:t>
                </a:r>
                <a14:m>
                  <m:oMath xmlns:m="http://schemas.openxmlformats.org/officeDocument/2006/math">
                    <m:r>
                      <m:rPr>
                        <m:sty m:val="p"/>
                      </m:rPr>
                      <a:rPr lang="vi-VN" sz="2800" b="0" i="0" smtClean="0">
                        <a:solidFill>
                          <a:prstClr val="black"/>
                        </a:solidFill>
                        <a:latin typeface="Cambria Math" panose="02040503050406030204" pitchFamily="18" charset="0"/>
                        <a:ea typeface="Cambria Math" panose="02040503050406030204" pitchFamily="18" charset="0"/>
                      </a:rPr>
                      <m:t>E</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𝑎</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𝐸</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𝑏</m:t>
                    </m:r>
                    <m:r>
                      <a:rPr lang="vi-VN" sz="2800" i="1">
                        <a:solidFill>
                          <a:prstClr val="black"/>
                        </a:solidFill>
                        <a:latin typeface="Cambria Math" panose="02040503050406030204" pitchFamily="18" charset="0"/>
                        <a:ea typeface="Cambria Math" panose="02040503050406030204" pitchFamily="18" charset="0"/>
                      </a:rPr>
                      <m:t>, </m:t>
                    </m:r>
                    <m:r>
                      <a:rPr lang="vi-VN" sz="2800" b="0" i="1" smtClean="0">
                        <a:solidFill>
                          <a:prstClr val="black"/>
                        </a:solidFill>
                        <a:latin typeface="Cambria Math" panose="02040503050406030204" pitchFamily="18" charset="0"/>
                        <a:ea typeface="Cambria Math" panose="02040503050406030204" pitchFamily="18" charset="0"/>
                      </a:rPr>
                      <m:t>𝐸</m:t>
                    </m:r>
                    <m:r>
                      <a:rPr lang="vi-VN" sz="2800" i="1">
                        <a:solidFill>
                          <a:prstClr val="black"/>
                        </a:solidFill>
                        <a:latin typeface="Cambria Math" panose="02040503050406030204" pitchFamily="18" charset="0"/>
                        <a:ea typeface="Cambria Math" panose="02040503050406030204" pitchFamily="18" charset="0"/>
                      </a:rPr>
                      <m:t>∈</m:t>
                    </m:r>
                    <m:r>
                      <a:rPr lang="vi-VN" sz="2800" i="1">
                        <a:solidFill>
                          <a:prstClr val="black"/>
                        </a:solidFill>
                        <a:latin typeface="Cambria Math" panose="02040503050406030204" pitchFamily="18" charset="0"/>
                        <a:ea typeface="Cambria Math" panose="02040503050406030204" pitchFamily="18" charset="0"/>
                      </a:rPr>
                      <m:t>𝑐</m:t>
                    </m:r>
                  </m:oMath>
                </a14:m>
                <a:r>
                  <a:rPr kumimoji="0" lang="vi-VN" sz="28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7"/>
                <a:stretch>
                  <a:fillRect l="-3230" b="-13386"/>
                </a:stretch>
              </a:blipFill>
              <a:ln w="28575">
                <a:noFill/>
              </a:ln>
            </p:spPr>
            <p:txBody>
              <a:bodyPr/>
              <a:lstStyle/>
              <a:p>
                <a:r>
                  <a:rPr lang="vi-VN">
                    <a:noFill/>
                  </a:rPr>
                  <a:t> </a:t>
                </a:r>
              </a:p>
            </p:txBody>
          </p:sp>
        </mc:Fallback>
      </mc:AlternateContent>
      <p:pic>
        <p:nvPicPr>
          <p:cNvPr id="47" name="Picture 46"/>
          <p:cNvPicPr>
            <a:picLocks noChangeAspect="1"/>
          </p:cNvPicPr>
          <p:nvPr/>
        </p:nvPicPr>
        <p:blipFill>
          <a:blip r:embed="rId18">
            <a:extLst>
              <a:ext uri="{28A0092B-C50C-407E-A947-70E740481C1C}">
                <a14:useLocalDpi xmlns:a14="http://schemas.microsoft.com/office/drawing/2010/main" val="0"/>
              </a:ext>
            </a:extLst>
          </a:blip>
          <a:srcRect/>
          <a:stretch/>
        </p:blipFill>
        <p:spPr>
          <a:xfrm>
            <a:off x="5214348" y="1974821"/>
            <a:ext cx="799618" cy="708058"/>
          </a:xfrm>
          <a:prstGeom prst="rect">
            <a:avLst/>
          </a:prstGeom>
        </p:spPr>
      </p:pic>
      <p:pic>
        <p:nvPicPr>
          <p:cNvPr id="51" name="Picture 50"/>
          <p:cNvPicPr>
            <a:picLocks noChangeAspect="1"/>
          </p:cNvPicPr>
          <p:nvPr/>
        </p:nvPicPr>
        <p:blipFill>
          <a:blip r:embed="rId19">
            <a:extLst>
              <a:ext uri="{28A0092B-C50C-407E-A947-70E740481C1C}">
                <a14:useLocalDpi xmlns:a14="http://schemas.microsoft.com/office/drawing/2010/main" val="0"/>
              </a:ext>
            </a:extLst>
          </a:blip>
          <a:srcRect/>
          <a:stretch/>
        </p:blipFill>
        <p:spPr>
          <a:xfrm>
            <a:off x="5217036" y="2902112"/>
            <a:ext cx="795427" cy="643627"/>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rcRect/>
          <a:stretch/>
        </p:blipFill>
        <p:spPr>
          <a:xfrm>
            <a:off x="10235720" y="2883479"/>
            <a:ext cx="798644" cy="707196"/>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rcRect/>
          <a:stretch/>
        </p:blipFill>
        <p:spPr>
          <a:xfrm>
            <a:off x="10307596" y="2026493"/>
            <a:ext cx="727042" cy="643792"/>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DD302E3-0CA8-4E41-BC56-676A8608FF84}"/>
              </a:ext>
            </a:extLst>
          </p:cNvPr>
          <p:cNvSpPr>
            <a:spLocks noChangeArrowheads="1"/>
          </p:cNvSpPr>
          <p:nvPr/>
        </p:nvSpPr>
        <p:spPr bwMode="auto">
          <a:xfrm>
            <a:off x="1653247" y="419660"/>
            <a:ext cx="94162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vi-VN" sz="2800">
                <a:latin typeface="Arial" panose="020B0604020202020204" pitchFamily="34" charset="0"/>
              </a:rPr>
              <a:t>Cho hình bên</a:t>
            </a:r>
          </a:p>
          <a:p>
            <a:pPr lvl="0" eaLnBrk="0" fontAlgn="base" hangingPunct="0">
              <a:spcBef>
                <a:spcPct val="0"/>
              </a:spcBef>
              <a:spcAft>
                <a:spcPct val="0"/>
              </a:spcAft>
            </a:pPr>
            <a:r>
              <a:rPr lang="en-US" altLang="vi-VN" sz="2800">
                <a:latin typeface="Arial" panose="020B0604020202020204" pitchFamily="34" charset="0"/>
              </a:rPr>
              <a:t>Khẳng định nào sau đây </a:t>
            </a:r>
            <a:r>
              <a:rPr lang="en-US" altLang="vi-VN" sz="2800" b="1">
                <a:solidFill>
                  <a:srgbClr val="FF0000"/>
                </a:solidFill>
                <a:latin typeface="Arial" panose="020B0604020202020204" pitchFamily="34" charset="0"/>
              </a:rPr>
              <a:t>sai</a:t>
            </a:r>
            <a:r>
              <a:rPr lang="en-US" altLang="vi-VN" sz="2800">
                <a:latin typeface="Arial" panose="020B0604020202020204" pitchFamily="34" charset="0"/>
              </a:rPr>
              <a:t>?</a:t>
            </a:r>
          </a:p>
        </p:txBody>
      </p:sp>
      <p:sp>
        <p:nvSpPr>
          <p:cNvPr id="23" name="Oval 22">
            <a:extLst>
              <a:ext uri="{FF2B5EF4-FFF2-40B4-BE49-F238E27FC236}">
                <a16:creationId xmlns:a16="http://schemas.microsoft.com/office/drawing/2014/main" id="{D4973841-9D55-4DE8-9F7F-A8E97EB67AD9}"/>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914265E-20B8-432C-B3A1-E011157AE2F7}"/>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et gio">
            <a:hlinkClick r:id="" action="ppaction://media"/>
            <a:extLst>
              <a:ext uri="{FF2B5EF4-FFF2-40B4-BE49-F238E27FC236}">
                <a16:creationId xmlns:a16="http://schemas.microsoft.com/office/drawing/2014/main" id="{F03DF6D1-49ED-4935-B0D0-F78C07A4EE73}"/>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63578" y="6957775"/>
            <a:ext cx="609600" cy="609600"/>
          </a:xfrm>
          <a:prstGeom prst="rect">
            <a:avLst/>
          </a:prstGeom>
        </p:spPr>
      </p:pic>
      <p:sp>
        <p:nvSpPr>
          <p:cNvPr id="27" name="TextBox 26">
            <a:extLst>
              <a:ext uri="{FF2B5EF4-FFF2-40B4-BE49-F238E27FC236}">
                <a16:creationId xmlns:a16="http://schemas.microsoft.com/office/drawing/2014/main" id="{F86EDE84-A9B9-400F-B31A-18D9E4618E1E}"/>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pic>
        <p:nvPicPr>
          <p:cNvPr id="2" name="Hình ảnh 1">
            <a:extLst>
              <a:ext uri="{FF2B5EF4-FFF2-40B4-BE49-F238E27FC236}">
                <a16:creationId xmlns:a16="http://schemas.microsoft.com/office/drawing/2014/main" id="{D792DCA9-A2BC-4D71-832D-00FFE9FA2EEE}"/>
              </a:ext>
            </a:extLst>
          </p:cNvPr>
          <p:cNvPicPr>
            <a:picLocks noChangeAspect="1"/>
          </p:cNvPicPr>
          <p:nvPr/>
        </p:nvPicPr>
        <p:blipFill>
          <a:blip r:embed="rId22"/>
          <a:stretch>
            <a:fillRect/>
          </a:stretch>
        </p:blipFill>
        <p:spPr>
          <a:xfrm>
            <a:off x="8248897" y="174724"/>
            <a:ext cx="2633472" cy="1630680"/>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heel(1)">
                                      <p:cBhvr>
                                        <p:cTn id="53" dur="30000"/>
                                        <p:tgtEl>
                                          <p:spTgt spid="24"/>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5"/>
                                        </p:tgtEl>
                                      </p:cBhvr>
                                    </p:cmd>
                                  </p:childTnLst>
                                </p:cTn>
                              </p:par>
                              <p:par>
                                <p:cTn id="57" presetID="53"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FFFF0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5" name="Wrong Buzzer.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FFFF0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6" name="Check mark.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00B05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5"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FFFF0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2" fill="hold" display="0">
                  <p:stCondLst>
                    <p:cond delay="indefinite"/>
                  </p:stCondLst>
                  <p:endCondLst>
                    <p:cond evt="onStopAudio" delay="0">
                      <p:tgtEl>
                        <p:sldTgt/>
                      </p:tgtEl>
                    </p:cond>
                  </p:endCondLst>
                </p:cTn>
                <p:tgtEl>
                  <p:spTgt spid="25"/>
                </p:tgtEl>
              </p:cMediaNode>
            </p:audio>
          </p:childTnLst>
        </p:cTn>
      </p:par>
    </p:tnLst>
    <p:bldLst>
      <p:bldP spid="4" grpId="0" animBg="1"/>
      <p:bldP spid="26" grpId="0" animBg="1"/>
      <p:bldP spid="40" grpId="0" animBg="1"/>
      <p:bldP spid="41" grpId="0" animBg="1"/>
      <p:bldP spid="42" grpId="0" animBg="1"/>
      <p:bldP spid="43" grpId="0" animBg="1"/>
      <p:bldP spid="44" grpId="0" animBg="1"/>
      <p:bldP spid="3" grpId="0"/>
      <p:bldP spid="24"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81463" y="4029960"/>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vi-VN" sz="3200" dirty="0">
              <a:solidFill>
                <a:prstClr val="black"/>
              </a:solidFill>
              <a:latin typeface="Arial" panose="020B0604020202020204" pitchFamily="34" charset="0"/>
            </a:endParaRPr>
          </a:p>
        </p:txBody>
      </p:sp>
      <p:sp>
        <p:nvSpPr>
          <p:cNvPr id="26" name="Rectangle 25"/>
          <p:cNvSpPr/>
          <p:nvPr/>
        </p:nvSpPr>
        <p:spPr>
          <a:xfrm>
            <a:off x="1110220" y="1949345"/>
            <a:ext cx="4906798" cy="94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đường thẳng </a:t>
            </a:r>
          </a:p>
          <a:p>
            <a:pPr lvl="0">
              <a:defRPr/>
            </a:pPr>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chỉ có một điểm</a:t>
            </a:r>
            <a:r>
              <a:rPr lang="en-US" altLang="en-US" sz="2800">
                <a:solidFill>
                  <a:srgbClr val="000000"/>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9368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 </a:t>
            </a:r>
            <a:r>
              <a:rPr lang="en-US" sz="2800">
                <a:solidFill>
                  <a:prstClr val="black"/>
                </a:solidFill>
                <a:latin typeface="Times New Roman" panose="02020603050405020304" pitchFamily="18" charset="0"/>
                <a:cs typeface="Times New Roman" panose="02020603050405020304" pitchFamily="18" charset="0"/>
              </a:rPr>
              <a:t>Trên đường thẳng </a:t>
            </a:r>
          </a:p>
          <a:p>
            <a:pPr lvl="0">
              <a:defRPr/>
            </a:pPr>
            <a:r>
              <a:rPr lang="en-US" sz="2800">
                <a:solidFill>
                  <a:prstClr val="black"/>
                </a:solidFill>
                <a:latin typeface="Times New Roman" panose="02020603050405020304" pitchFamily="18" charset="0"/>
                <a:cs typeface="Times New Roman" panose="02020603050405020304" pitchFamily="18" charset="0"/>
              </a:rPr>
              <a:t>       có vô số điểm</a:t>
            </a:r>
            <a:r>
              <a:rPr lang="en-US" altLang="en-US" sz="2800">
                <a:solidFill>
                  <a:srgbClr val="000000"/>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05664" y="3048520"/>
            <a:ext cx="4906798" cy="941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 </a:t>
            </a:r>
            <a:r>
              <a:rPr kumimoji="0" lang="vi-VN" sz="2800" b="0" i="0" u="none" strike="noStrike" kern="1200" cap="none" spc="0" normalizeH="0" baseline="0" noProof="0">
                <a:ln>
                  <a:noFill/>
                </a:ln>
                <a:solidFill>
                  <a:prstClr val="black"/>
                </a:solidFill>
                <a:effectLst/>
                <a:uLnTx/>
                <a:uFillTx/>
                <a:latin typeface="+mj-lt"/>
              </a:rPr>
              <a:t>Một</a:t>
            </a:r>
            <a:r>
              <a:rPr kumimoji="0" lang="vi-VN" sz="2800" b="0" i="0" u="none" strike="noStrike" kern="1200" cap="none" spc="0" normalizeH="0" noProof="0">
                <a:ln>
                  <a:noFill/>
                </a:ln>
                <a:solidFill>
                  <a:prstClr val="black"/>
                </a:solidFill>
                <a:effectLst/>
                <a:uLnTx/>
                <a:uFillTx/>
                <a:latin typeface="+mj-lt"/>
              </a:rPr>
              <a:t> điểm chỉ thuộc </a:t>
            </a:r>
          </a:p>
          <a:p>
            <a:pPr lvl="0">
              <a:defRPr/>
            </a:pPr>
            <a:r>
              <a:rPr lang="vi-VN" sz="2800">
                <a:solidFill>
                  <a:prstClr val="black"/>
                </a:solidFill>
                <a:latin typeface="+mj-lt"/>
              </a:rPr>
              <a:t>        </a:t>
            </a:r>
            <a:r>
              <a:rPr kumimoji="0" lang="vi-VN" sz="2800" b="0" i="0" u="none" strike="noStrike" kern="1200" cap="none" spc="0" normalizeH="0" noProof="0">
                <a:ln>
                  <a:noFill/>
                </a:ln>
                <a:solidFill>
                  <a:prstClr val="black"/>
                </a:solidFill>
                <a:effectLst/>
                <a:uLnTx/>
                <a:uFillTx/>
                <a:latin typeface="+mj-lt"/>
              </a:rPr>
              <a:t>một đường thẳng</a:t>
            </a:r>
            <a:r>
              <a:rPr kumimoji="0" lang="vi-VN" sz="2800" b="0" i="0" u="none" strike="noStrike" kern="1200" cap="none" spc="0" normalizeH="0" baseline="0" noProof="0">
                <a:ln>
                  <a:noFill/>
                </a:ln>
                <a:solidFill>
                  <a:prstClr val="black"/>
                </a:solidFill>
                <a:effectLst/>
                <a:uLnTx/>
                <a:uFillTx/>
                <a:latin typeface="+mj-lt"/>
              </a:rPr>
              <a:t> </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4" name="Rectangle 43"/>
          <p:cNvSpPr/>
          <p:nvPr/>
        </p:nvSpPr>
        <p:spPr>
          <a:xfrm>
            <a:off x="6126059" y="3052710"/>
            <a:ext cx="4906798" cy="9364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 </a:t>
            </a:r>
            <a:r>
              <a:rPr kumimoji="0" lang="vi-VN" sz="2800" b="0" i="0" u="none" strike="noStrike" kern="1200" cap="none" spc="0" normalizeH="0" baseline="0" noProof="0">
                <a:ln>
                  <a:noFill/>
                </a:ln>
                <a:solidFill>
                  <a:prstClr val="black"/>
                </a:solidFill>
                <a:effectLst/>
                <a:uLnTx/>
                <a:uFillTx/>
                <a:latin typeface="+mj-lt"/>
              </a:rPr>
              <a:t>Đường</a:t>
            </a:r>
            <a:r>
              <a:rPr kumimoji="0" lang="vi-VN" sz="2800" b="0" i="0" u="none" strike="noStrike" kern="1200" cap="none" spc="0" normalizeH="0" noProof="0">
                <a:ln>
                  <a:noFill/>
                </a:ln>
                <a:solidFill>
                  <a:prstClr val="black"/>
                </a:solidFill>
                <a:effectLst/>
                <a:uLnTx/>
                <a:uFillTx/>
                <a:latin typeface="+mj-lt"/>
              </a:rPr>
              <a:t> thẳng bị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a:solidFill>
                  <a:prstClr val="black"/>
                </a:solidFill>
                <a:latin typeface="+mj-lt"/>
              </a:rPr>
              <a:t>       </a:t>
            </a:r>
            <a:r>
              <a:rPr kumimoji="0" lang="vi-VN" sz="2800" b="0" i="0" u="none" strike="noStrike" kern="1200" cap="none" spc="0" normalizeH="0" noProof="0">
                <a:ln>
                  <a:noFill/>
                </a:ln>
                <a:solidFill>
                  <a:prstClr val="black"/>
                </a:solidFill>
                <a:effectLst/>
                <a:uLnTx/>
                <a:uFillTx/>
                <a:latin typeface="+mj-lt"/>
              </a:rPr>
              <a:t>giới hạn ở hai đầu</a:t>
            </a:r>
            <a:r>
              <a:rPr kumimoji="0" lang="vi-VN" sz="2800" b="0" i="0" u="none" strike="noStrike" kern="1200" cap="none" spc="0" normalizeH="0" baseline="0" noProof="0">
                <a:ln>
                  <a:noFill/>
                </a:ln>
                <a:solidFill>
                  <a:prstClr val="black"/>
                </a:solidFill>
                <a:effectLst/>
                <a:uLnTx/>
                <a:uFillTx/>
                <a:latin typeface="+mj-lt"/>
              </a:rPr>
              <a:t> </a:t>
            </a:r>
            <a:endParaRPr lang="vi-VN" sz="2800" dirty="0">
              <a:solidFill>
                <a:srgbClr val="000000"/>
              </a:solidFill>
              <a:latin typeface="+mj-lt"/>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rcRect/>
          <a:stretch/>
        </p:blipFill>
        <p:spPr>
          <a:xfrm>
            <a:off x="5214348" y="1974821"/>
            <a:ext cx="799618"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rcRect t="584" b="584"/>
          <a:stretch/>
        </p:blipFill>
        <p:spPr>
          <a:xfrm>
            <a:off x="5207926" y="3081885"/>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rcRect/>
          <a:stretch/>
        </p:blipFill>
        <p:spPr>
          <a:xfrm>
            <a:off x="10231164" y="3093482"/>
            <a:ext cx="798644"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rcRect/>
          <a:stretch/>
        </p:blipFill>
        <p:spPr>
          <a:xfrm>
            <a:off x="10237226" y="2026493"/>
            <a:ext cx="795631"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Rectangle 2">
            <a:extLst>
              <a:ext uri="{FF2B5EF4-FFF2-40B4-BE49-F238E27FC236}">
                <a16:creationId xmlns:a16="http://schemas.microsoft.com/office/drawing/2014/main" id="{34B0849E-BF24-4F5C-9F30-4224E7CDDD83}"/>
              </a:ext>
            </a:extLst>
          </p:cNvPr>
          <p:cNvSpPr>
            <a:spLocks noChangeArrowheads="1"/>
          </p:cNvSpPr>
          <p:nvPr/>
        </p:nvSpPr>
        <p:spPr bwMode="auto">
          <a:xfrm>
            <a:off x="1283680" y="661057"/>
            <a:ext cx="9604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Khẳng</a:t>
            </a:r>
            <a:r>
              <a:rPr kumimoji="0" lang="en-US" altLang="vi-VN" sz="2800" b="0" i="0" u="none" strike="noStrike" cap="none" normalizeH="0">
                <a:ln>
                  <a:noFill/>
                </a:ln>
                <a:solidFill>
                  <a:schemeClr val="tx1"/>
                </a:solidFill>
                <a:effectLst/>
                <a:latin typeface="Arial" panose="020B0604020202020204" pitchFamily="34" charset="0"/>
                <a:ea typeface="Times New Roman" panose="02020603050405020304" pitchFamily="18" charset="0"/>
              </a:rPr>
              <a:t> định nào sau đây đúng?</a:t>
            </a:r>
            <a:endParaRPr kumimoji="0" lang="en-US" altLang="vi-VN" sz="2800"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153F9B1D-115C-47FD-8FED-B0057FC52ACB}"/>
              </a:ext>
            </a:extLst>
          </p:cNvPr>
          <p:cNvSpPr>
            <a:spLocks noChangeArrowheads="1"/>
          </p:cNvSpPr>
          <p:nvPr/>
        </p:nvSpPr>
        <p:spPr bwMode="auto">
          <a:xfrm>
            <a:off x="0" y="460473"/>
            <a:ext cx="4580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vi-VN" altLang="vi-VN" sz="2800" b="0" i="0" u="none" strike="noStrike" cap="none" normalizeH="0" baseline="0">
              <a:ln>
                <a:noFill/>
              </a:ln>
              <a:solidFill>
                <a:schemeClr val="tx1"/>
              </a:solidFill>
              <a:effectLst/>
              <a:latin typeface="Arial" panose="020B0604020202020204" pitchFamily="34" charset="0"/>
            </a:endParaRPr>
          </a:p>
        </p:txBody>
      </p:sp>
      <p:sp>
        <p:nvSpPr>
          <p:cNvPr id="24" name="Oval 23">
            <a:extLst>
              <a:ext uri="{FF2B5EF4-FFF2-40B4-BE49-F238E27FC236}">
                <a16:creationId xmlns:a16="http://schemas.microsoft.com/office/drawing/2014/main" id="{6447C231-6F00-4DDA-92F0-41A099A51BF8}"/>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E82F57C-4B7E-494A-A787-111534864C76}"/>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et gio">
            <a:hlinkClick r:id="" action="ppaction://media"/>
            <a:extLst>
              <a:ext uri="{FF2B5EF4-FFF2-40B4-BE49-F238E27FC236}">
                <a16:creationId xmlns:a16="http://schemas.microsoft.com/office/drawing/2014/main" id="{B6BDE2BE-8793-4908-9370-0090B076A43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63578" y="6957775"/>
            <a:ext cx="609600" cy="609600"/>
          </a:xfrm>
          <a:prstGeom prst="rect">
            <a:avLst/>
          </a:prstGeom>
        </p:spPr>
      </p:pic>
      <p:sp>
        <p:nvSpPr>
          <p:cNvPr id="28" name="TextBox 27">
            <a:extLst>
              <a:ext uri="{FF2B5EF4-FFF2-40B4-BE49-F238E27FC236}">
                <a16:creationId xmlns:a16="http://schemas.microsoft.com/office/drawing/2014/main" id="{847615AD-7716-4A18-A32C-2ADE743DDEE0}"/>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heel(1)">
                                      <p:cBhvr>
                                        <p:cTn id="53" dur="30000"/>
                                        <p:tgtEl>
                                          <p:spTgt spid="25"/>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7"/>
                                        </p:tgtEl>
                                      </p:cBhvr>
                                    </p:cmd>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FFFF0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6" name="Check mark.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00B05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5"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FFFF0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5" name="Wrong Buzzer.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FFFF0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2" fill="hold" display="0">
                  <p:stCondLst>
                    <p:cond delay="indefinite"/>
                  </p:stCondLst>
                  <p:endCondLst>
                    <p:cond evt="onStopAudio" delay="0">
                      <p:tgtEl>
                        <p:sldTgt/>
                      </p:tgtEl>
                    </p:cond>
                  </p:endCondLst>
                </p:cTn>
                <p:tgtEl>
                  <p:spTgt spid="27"/>
                </p:tgtEl>
              </p:cMediaNode>
            </p:audio>
          </p:childTnLst>
        </p:cTn>
      </p:par>
    </p:tnLst>
    <p:bldLst>
      <p:bldP spid="4" grpId="0" animBg="1"/>
      <p:bldP spid="26" grpId="0" animBg="1"/>
      <p:bldP spid="40" grpId="0" animBg="1"/>
      <p:bldP spid="41" grpId="0" animBg="1"/>
      <p:bldP spid="42" grpId="0" animBg="1"/>
      <p:bldP spid="43" grpId="0" animBg="1"/>
      <p:bldP spid="44" grpId="0" animBg="1"/>
      <p:bldP spid="2" grpId="0"/>
      <p:bldP spid="25"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prstClr val="black"/>
              </a:solidFill>
              <a:latin typeface="Arial" panose="020B0604020202020204" pitchFamily="34" charset="0"/>
            </a:endParaRPr>
          </a:p>
        </p:txBody>
      </p:sp>
      <p:sp>
        <p:nvSpPr>
          <p:cNvPr id="26" name="Rectangle 25"/>
          <p:cNvSpPr/>
          <p:nvPr/>
        </p:nvSpPr>
        <p:spPr>
          <a:xfrm>
            <a:off x="1110220" y="1905148"/>
            <a:ext cx="4906798" cy="8150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Có</a:t>
            </a:r>
            <a:r>
              <a:rPr kumimoji="0" lang="vi-VN" sz="2600" b="0" i="0" u="none" strike="noStrike" kern="1200" cap="none" spc="0" normalizeH="0" noProof="0">
                <a:ln>
                  <a:noFill/>
                </a:ln>
                <a:solidFill>
                  <a:prstClr val="black"/>
                </a:solidFill>
                <a:effectLst/>
                <a:uLnTx/>
                <a:uFillTx/>
                <a:latin typeface="Arial" panose="020B0604020202020204" pitchFamily="34" charset="0"/>
              </a:rPr>
              <a:t> một điểm thuộc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a:solidFill>
                  <a:prstClr val="black"/>
                </a:solidFill>
                <a:latin typeface="Arial" panose="020B0604020202020204" pitchFamily="34" charset="0"/>
              </a:rPr>
              <a:t>       </a:t>
            </a:r>
            <a:r>
              <a:rPr kumimoji="0" lang="vi-VN" sz="2600" b="0" i="0" u="none" strike="noStrike" kern="1200" cap="none" spc="0" normalizeH="0" noProof="0">
                <a:ln>
                  <a:noFill/>
                </a:ln>
                <a:solidFill>
                  <a:prstClr val="black"/>
                </a:solidFill>
                <a:effectLst/>
                <a:uLnTx/>
                <a:uFillTx/>
                <a:latin typeface="Arial" panose="020B0604020202020204" pitchFamily="34" charset="0"/>
              </a:rPr>
              <a:t> nhiều đường thẳng</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896929"/>
            <a:ext cx="4906798" cy="827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 </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Một</a:t>
            </a:r>
            <a:r>
              <a:rPr kumimoji="0" lang="vi-VN" sz="2600" b="0" i="0" u="none" strike="noStrike" kern="1200" cap="none" spc="0" normalizeH="0" noProof="0">
                <a:ln>
                  <a:noFill/>
                </a:ln>
                <a:solidFill>
                  <a:prstClr val="black"/>
                </a:solidFill>
                <a:effectLst/>
                <a:uLnTx/>
                <a:uFillTx/>
                <a:latin typeface="Arial" panose="020B0604020202020204" pitchFamily="34" charset="0"/>
              </a:rPr>
              <a:t> điểm chỉ thuộc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a:solidFill>
                  <a:prstClr val="black"/>
                </a:solidFill>
                <a:latin typeface="Arial" panose="020B0604020202020204" pitchFamily="34" charset="0"/>
              </a:rPr>
              <a:t>       </a:t>
            </a:r>
            <a:r>
              <a:rPr kumimoji="0" lang="vi-VN" sz="2600" b="0" i="0" u="none" strike="noStrike" kern="1200" cap="none" spc="0" normalizeH="0" noProof="0">
                <a:ln>
                  <a:noFill/>
                </a:ln>
                <a:solidFill>
                  <a:prstClr val="black"/>
                </a:solidFill>
                <a:effectLst/>
                <a:uLnTx/>
                <a:uFillTx/>
                <a:latin typeface="Arial" panose="020B0604020202020204" pitchFamily="34" charset="0"/>
              </a:rPr>
              <a:t>một đường thẳng</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589547" y="2838517"/>
            <a:ext cx="5427471" cy="930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 </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Có</a:t>
            </a:r>
            <a:r>
              <a:rPr kumimoji="0" lang="vi-VN" sz="2600" b="0" i="0" u="none" strike="noStrike" kern="1200" cap="none" spc="0" normalizeH="0" noProof="0">
                <a:ln>
                  <a:noFill/>
                </a:ln>
                <a:solidFill>
                  <a:prstClr val="black"/>
                </a:solidFill>
                <a:effectLst/>
                <a:uLnTx/>
                <a:uFillTx/>
                <a:latin typeface="Arial" panose="020B0604020202020204" pitchFamily="34" charset="0"/>
              </a:rPr>
              <a:t> nhiều điểm không thuộc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a:solidFill>
                  <a:prstClr val="black"/>
                </a:solidFill>
                <a:latin typeface="Arial" panose="020B0604020202020204" pitchFamily="34" charset="0"/>
              </a:rPr>
              <a:t>        </a:t>
            </a:r>
            <a:r>
              <a:rPr kumimoji="0" lang="vi-VN" sz="2600" b="0" i="0" u="none" strike="noStrike" kern="1200" cap="none" spc="0" normalizeH="0" noProof="0">
                <a:ln>
                  <a:noFill/>
                </a:ln>
                <a:solidFill>
                  <a:prstClr val="black"/>
                </a:solidFill>
                <a:effectLst/>
                <a:uLnTx/>
                <a:uFillTx/>
                <a:latin typeface="Arial" panose="020B0604020202020204" pitchFamily="34" charset="0"/>
              </a:rPr>
              <a:t>một đường thẳng</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30615" y="2842706"/>
            <a:ext cx="4906798" cy="93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 </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Có</a:t>
            </a:r>
            <a:r>
              <a:rPr kumimoji="0" lang="vi-VN" sz="2600" b="0" i="0" u="none" strike="noStrike" kern="1200" cap="none" spc="0" normalizeH="0" noProof="0">
                <a:ln>
                  <a:noFill/>
                </a:ln>
                <a:solidFill>
                  <a:prstClr val="black"/>
                </a:solidFill>
                <a:effectLst/>
                <a:uLnTx/>
                <a:uFillTx/>
                <a:latin typeface="Arial" panose="020B0604020202020204" pitchFamily="34" charset="0"/>
              </a:rPr>
              <a:t> một đường thẳng</a:t>
            </a:r>
          </a:p>
          <a:p>
            <a:pPr lvl="0">
              <a:defRPr/>
            </a:pPr>
            <a:r>
              <a:rPr lang="vi-VN" sz="2600">
                <a:solidFill>
                  <a:prstClr val="black"/>
                </a:solidFill>
                <a:latin typeface="Arial" panose="020B0604020202020204" pitchFamily="34" charset="0"/>
              </a:rPr>
              <a:t>       </a:t>
            </a:r>
            <a:r>
              <a:rPr kumimoji="0" lang="vi-VN" sz="2600" b="0" i="0" u="none" strike="noStrike" kern="1200" cap="none" spc="0" normalizeH="0" noProof="0">
                <a:ln>
                  <a:noFill/>
                </a:ln>
                <a:solidFill>
                  <a:prstClr val="black"/>
                </a:solidFill>
                <a:effectLst/>
                <a:uLnTx/>
                <a:uFillTx/>
                <a:latin typeface="Arial" panose="020B0604020202020204" pitchFamily="34" charset="0"/>
              </a:rPr>
              <a:t>không chứa điểm nào</a:t>
            </a:r>
            <a:r>
              <a:rPr kumimoji="0" lang="vi-VN" sz="2600" b="0" i="0" u="none" strike="noStrike" kern="1200" cap="none" spc="0" normalizeH="0" baseline="0" noProof="0">
                <a:ln>
                  <a:noFill/>
                </a:ln>
                <a:solidFill>
                  <a:prstClr val="black"/>
                </a:solidFill>
                <a:effectLst/>
                <a:uLnTx/>
                <a:uFillTx/>
                <a:latin typeface="Arial" panose="020B0604020202020204" pitchFamily="34" charset="0"/>
              </a:rPr>
              <a:t> </a:t>
            </a:r>
            <a:endParaRPr kumimoji="0" lang="vi-VN" sz="2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rcRect/>
          <a:stretch/>
        </p:blipFill>
        <p:spPr>
          <a:xfrm>
            <a:off x="5214348" y="1974821"/>
            <a:ext cx="799618"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rcRect/>
          <a:stretch/>
        </p:blipFill>
        <p:spPr>
          <a:xfrm>
            <a:off x="5250729" y="3049062"/>
            <a:ext cx="726855"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rcRect/>
          <a:stretch/>
        </p:blipFill>
        <p:spPr>
          <a:xfrm>
            <a:off x="10237226" y="2915181"/>
            <a:ext cx="795631"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p:blipFill>
        <p:spPr>
          <a:xfrm>
            <a:off x="10307596" y="2026493"/>
            <a:ext cx="7270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Rectangle 2">
            <a:extLst>
              <a:ext uri="{FF2B5EF4-FFF2-40B4-BE49-F238E27FC236}">
                <a16:creationId xmlns:a16="http://schemas.microsoft.com/office/drawing/2014/main" id="{8910ECDF-18CE-4797-8A75-8F47A9C34C97}"/>
              </a:ext>
            </a:extLst>
          </p:cNvPr>
          <p:cNvSpPr>
            <a:spLocks noChangeArrowheads="1"/>
          </p:cNvSpPr>
          <p:nvPr/>
        </p:nvSpPr>
        <p:spPr bwMode="auto">
          <a:xfrm>
            <a:off x="1559271" y="640468"/>
            <a:ext cx="9478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vi-VN" sz="2800">
                <a:latin typeface="Arial" panose="020B0604020202020204" pitchFamily="34" charset="0"/>
                <a:ea typeface="Times New Roman" panose="02020603050405020304" pitchFamily="18" charset="0"/>
              </a:rPr>
              <a:t>Khẳng định nào sau đây </a:t>
            </a:r>
            <a:r>
              <a:rPr lang="en-US" altLang="vi-VN" sz="2800" b="1">
                <a:solidFill>
                  <a:srgbClr val="FF0000"/>
                </a:solidFill>
                <a:latin typeface="Arial" panose="020B0604020202020204" pitchFamily="34" charset="0"/>
                <a:ea typeface="Times New Roman" panose="02020603050405020304" pitchFamily="18" charset="0"/>
              </a:rPr>
              <a:t>sai</a:t>
            </a:r>
            <a:r>
              <a:rPr lang="en-US" altLang="vi-VN" sz="2800">
                <a:latin typeface="Arial" panose="020B0604020202020204" pitchFamily="34" charset="0"/>
                <a:ea typeface="Times New Roman" panose="02020603050405020304" pitchFamily="18" charset="0"/>
              </a:rPr>
              <a:t>?</a:t>
            </a:r>
            <a:endParaRPr lang="en-US" altLang="vi-VN" sz="2800">
              <a:latin typeface="Arial" panose="020B0604020202020204" pitchFamily="34" charset="0"/>
            </a:endParaRPr>
          </a:p>
        </p:txBody>
      </p:sp>
      <p:sp>
        <p:nvSpPr>
          <p:cNvPr id="23" name="Oval 22">
            <a:extLst>
              <a:ext uri="{FF2B5EF4-FFF2-40B4-BE49-F238E27FC236}">
                <a16:creationId xmlns:a16="http://schemas.microsoft.com/office/drawing/2014/main" id="{78370C6A-53D5-4385-8A45-AB386F6E5178}"/>
              </a:ext>
            </a:extLst>
          </p:cNvPr>
          <p:cNvSpPr/>
          <p:nvPr/>
        </p:nvSpPr>
        <p:spPr>
          <a:xfrm>
            <a:off x="1006378" y="507596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5C5FBD-1E85-4888-AFCD-2D8D9210E5C3}"/>
              </a:ext>
            </a:extLst>
          </p:cNvPr>
          <p:cNvSpPr/>
          <p:nvPr/>
        </p:nvSpPr>
        <p:spPr>
          <a:xfrm>
            <a:off x="1060807" y="513038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et gio">
            <a:hlinkClick r:id="" action="ppaction://media"/>
            <a:extLst>
              <a:ext uri="{FF2B5EF4-FFF2-40B4-BE49-F238E27FC236}">
                <a16:creationId xmlns:a16="http://schemas.microsoft.com/office/drawing/2014/main" id="{79FABFEB-48D0-487A-81BF-FEC5A09C664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63578" y="6957775"/>
            <a:ext cx="609600" cy="609600"/>
          </a:xfrm>
          <a:prstGeom prst="rect">
            <a:avLst/>
          </a:prstGeom>
        </p:spPr>
      </p:pic>
      <p:sp>
        <p:nvSpPr>
          <p:cNvPr id="27" name="TextBox 26">
            <a:extLst>
              <a:ext uri="{FF2B5EF4-FFF2-40B4-BE49-F238E27FC236}">
                <a16:creationId xmlns:a16="http://schemas.microsoft.com/office/drawing/2014/main" id="{E9E0C2BB-868F-4FB2-8BDC-30DD3FB28126}"/>
              </a:ext>
            </a:extLst>
          </p:cNvPr>
          <p:cNvSpPr txBox="1"/>
          <p:nvPr/>
        </p:nvSpPr>
        <p:spPr>
          <a:xfrm>
            <a:off x="1147054" y="5607127"/>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heel(1)">
                                      <p:cBhvr>
                                        <p:cTn id="53" dur="30000"/>
                                        <p:tgtEl>
                                          <p:spTgt spid="24"/>
                                        </p:tgtEl>
                                      </p:cBhvr>
                                    </p:animEffect>
                                  </p:childTnLst>
                                </p:cTn>
                              </p:par>
                            </p:childTnLst>
                          </p:cTn>
                        </p:par>
                        <p:par>
                          <p:cTn id="54" fill="hold">
                            <p:stCondLst>
                              <p:cond delay="30000"/>
                            </p:stCondLst>
                            <p:childTnLst>
                              <p:par>
                                <p:cTn id="55" presetID="1" presetClass="mediacall" presetSubtype="0" fill="hold" nodeType="afterEffect">
                                  <p:stCondLst>
                                    <p:cond delay="0"/>
                                  </p:stCondLst>
                                  <p:childTnLst>
                                    <p:cmd type="call" cmd="playFrom(0.0)">
                                      <p:cBhvr>
                                        <p:cTn id="56" dur="1965" fill="hold"/>
                                        <p:tgtEl>
                                          <p:spTgt spid="25"/>
                                        </p:tgtEl>
                                      </p:cBhvr>
                                    </p:cmd>
                                  </p:childTnLst>
                                </p:cTn>
                              </p:par>
                              <p:par>
                                <p:cTn id="57" presetID="53"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26"/>
                                        </p:tgtEl>
                                        <p:attrNameLst>
                                          <p:attrName>fillcolor</p:attrName>
                                        </p:attrNameLst>
                                      </p:cBhvr>
                                      <p:to>
                                        <a:srgbClr val="FFF2CC"/>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47"/>
                                        </p:tgtEl>
                                        <p:attrNameLst>
                                          <p:attrName>style.visibility</p:attrName>
                                        </p:attrNameLst>
                                      </p:cBhvr>
                                      <p:to>
                                        <p:strVal val="visible"/>
                                      </p:to>
                                    </p:set>
                                    <p:anim calcmode="lin" valueType="num">
                                      <p:cBhvr>
                                        <p:cTn id="71" dur="250" fill="hold"/>
                                        <p:tgtEl>
                                          <p:spTgt spid="47"/>
                                        </p:tgtEl>
                                        <p:attrNameLst>
                                          <p:attrName>ppt_w</p:attrName>
                                        </p:attrNameLst>
                                      </p:cBhvr>
                                      <p:tavLst>
                                        <p:tav tm="0">
                                          <p:val>
                                            <p:strVal val="4*#ppt_w"/>
                                          </p:val>
                                        </p:tav>
                                        <p:tav tm="100000">
                                          <p:val>
                                            <p:strVal val="#ppt_w"/>
                                          </p:val>
                                        </p:tav>
                                      </p:tavLst>
                                    </p:anim>
                                    <p:anim calcmode="lin" valueType="num">
                                      <p:cBhvr>
                                        <p:cTn id="7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par>
                                <p:cTn id="73" presetID="1" presetClass="emph" presetSubtype="2" fill="hold" nodeType="withEffect">
                                  <p:stCondLst>
                                    <p:cond delay="1000"/>
                                  </p:stCondLst>
                                  <p:childTnLst>
                                    <p:animClr clrSpc="rgb" dir="cw">
                                      <p:cBhvr>
                                        <p:cTn id="74" dur="250" fill="hold"/>
                                        <p:tgtEl>
                                          <p:spTgt spid="26"/>
                                        </p:tgtEl>
                                        <p:attrNameLst>
                                          <p:attrName>fillcolor</p:attrName>
                                        </p:attrNameLst>
                                      </p:cBhvr>
                                      <p:to>
                                        <a:srgbClr val="FFFF00"/>
                                      </p:to>
                                    </p:animClr>
                                    <p:set>
                                      <p:cBhvr>
                                        <p:cTn id="75" dur="250" fill="hold"/>
                                        <p:tgtEl>
                                          <p:spTgt spid="26"/>
                                        </p:tgtEl>
                                        <p:attrNameLst>
                                          <p:attrName>fill.type</p:attrName>
                                        </p:attrNameLst>
                                      </p:cBhvr>
                                      <p:to>
                                        <p:strVal val="solid"/>
                                      </p:to>
                                    </p:set>
                                    <p:set>
                                      <p:cBhvr>
                                        <p:cTn id="7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2"/>
                                        </p:tgtEl>
                                        <p:attrNameLst>
                                          <p:attrName>fillcolor</p:attrName>
                                        </p:attrNameLst>
                                      </p:cBhvr>
                                      <p:to>
                                        <a:srgbClr val="FFF2CC"/>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3"/>
                                        </p:tgtEl>
                                        <p:attrNameLst>
                                          <p:attrName>style.visibility</p:attrName>
                                        </p:attrNameLst>
                                      </p:cBhvr>
                                      <p:to>
                                        <p:strVal val="visible"/>
                                      </p:to>
                                    </p:set>
                                    <p:anim calcmode="lin" valueType="num">
                                      <p:cBhvr>
                                        <p:cTn id="86" dur="250" fill="hold"/>
                                        <p:tgtEl>
                                          <p:spTgt spid="53"/>
                                        </p:tgtEl>
                                        <p:attrNameLst>
                                          <p:attrName>ppt_w</p:attrName>
                                        </p:attrNameLst>
                                      </p:cBhvr>
                                      <p:tavLst>
                                        <p:tav tm="0">
                                          <p:val>
                                            <p:strVal val="4*#ppt_w"/>
                                          </p:val>
                                        </p:tav>
                                        <p:tav tm="100000">
                                          <p:val>
                                            <p:strVal val="#ppt_w"/>
                                          </p:val>
                                        </p:tav>
                                      </p:tavLst>
                                    </p:anim>
                                    <p:anim calcmode="lin" valueType="num">
                                      <p:cBhvr>
                                        <p:cTn id="8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5" name="Wrong Buzzer.wav"/>
                                        </p:tgtEl>
                                      </p:cMediaNode>
                                    </p:audio>
                                  </p:subTnLst>
                                </p:cTn>
                              </p:par>
                              <p:par>
                                <p:cTn id="88" presetID="1" presetClass="emph" presetSubtype="2" fill="hold" nodeType="withEffect">
                                  <p:stCondLst>
                                    <p:cond delay="1000"/>
                                  </p:stCondLst>
                                  <p:childTnLst>
                                    <p:animClr clrSpc="rgb" dir="cw">
                                      <p:cBhvr>
                                        <p:cTn id="89" dur="250" fill="hold"/>
                                        <p:tgtEl>
                                          <p:spTgt spid="42"/>
                                        </p:tgtEl>
                                        <p:attrNameLst>
                                          <p:attrName>fillcolor</p:attrName>
                                        </p:attrNameLst>
                                      </p:cBhvr>
                                      <p:to>
                                        <a:srgbClr val="FFFF00"/>
                                      </p:to>
                                    </p:animClr>
                                    <p:set>
                                      <p:cBhvr>
                                        <p:cTn id="90" dur="250" fill="hold"/>
                                        <p:tgtEl>
                                          <p:spTgt spid="42"/>
                                        </p:tgtEl>
                                        <p:attrNameLst>
                                          <p:attrName>fill.type</p:attrName>
                                        </p:attrNameLst>
                                      </p:cBhvr>
                                      <p:to>
                                        <p:strVal val="solid"/>
                                      </p:to>
                                    </p:set>
                                    <p:set>
                                      <p:cBhvr>
                                        <p:cTn id="9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3"/>
                                        </p:tgtEl>
                                        <p:attrNameLst>
                                          <p:attrName>fillcolor</p:attrName>
                                        </p:attrNameLst>
                                      </p:cBhvr>
                                      <p:to>
                                        <a:srgbClr val="FFF2CC"/>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250" fill="hold"/>
                                        <p:tgtEl>
                                          <p:spTgt spid="51"/>
                                        </p:tgtEl>
                                        <p:attrNameLst>
                                          <p:attrName>ppt_w</p:attrName>
                                        </p:attrNameLst>
                                      </p:cBhvr>
                                      <p:tavLst>
                                        <p:tav tm="0">
                                          <p:val>
                                            <p:strVal val="4*#ppt_w"/>
                                          </p:val>
                                        </p:tav>
                                        <p:tav tm="100000">
                                          <p:val>
                                            <p:strVal val="#ppt_w"/>
                                          </p:val>
                                        </p:tav>
                                      </p:tavLst>
                                    </p:anim>
                                    <p:anim calcmode="lin" valueType="num">
                                      <p:cBhvr>
                                        <p:cTn id="10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5"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3"/>
                                        </p:tgtEl>
                                        <p:attrNameLst>
                                          <p:attrName>fillcolor</p:attrName>
                                        </p:attrNameLst>
                                      </p:cBhvr>
                                      <p:to>
                                        <a:srgbClr val="FFFF00"/>
                                      </p:to>
                                    </p:animClr>
                                    <p:set>
                                      <p:cBhvr>
                                        <p:cTn id="105" dur="250" fill="hold"/>
                                        <p:tgtEl>
                                          <p:spTgt spid="43"/>
                                        </p:tgtEl>
                                        <p:attrNameLst>
                                          <p:attrName>fill.type</p:attrName>
                                        </p:attrNameLst>
                                      </p:cBhvr>
                                      <p:to>
                                        <p:strVal val="solid"/>
                                      </p:to>
                                    </p:set>
                                    <p:set>
                                      <p:cBhvr>
                                        <p:cTn id="10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7" restart="whenNotActive" fill="hold" evtFilter="cancelBubble" nodeType="interactiveSeq">
                <p:stCondLst>
                  <p:cond evt="onClick" delay="0">
                    <p:tgtEl>
                      <p:spTgt spid="44"/>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50" fill="hold"/>
                                        <p:tgtEl>
                                          <p:spTgt spid="44"/>
                                        </p:tgtEl>
                                        <p:attrNameLst>
                                          <p:attrName>fillcolor</p:attrName>
                                        </p:attrNameLst>
                                      </p:cBhvr>
                                      <p:to>
                                        <a:srgbClr val="FFF2CC"/>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4" presetID="23" presetClass="entr" presetSubtype="32" fill="hold" nodeType="withEffect">
                                  <p:stCondLst>
                                    <p:cond delay="1000"/>
                                  </p:stCondLst>
                                  <p:childTnLst>
                                    <p:set>
                                      <p:cBhvr>
                                        <p:cTn id="115" dur="1" fill="hold">
                                          <p:stCondLst>
                                            <p:cond delay="0"/>
                                          </p:stCondLst>
                                        </p:cTn>
                                        <p:tgtEl>
                                          <p:spTgt spid="49"/>
                                        </p:tgtEl>
                                        <p:attrNameLst>
                                          <p:attrName>style.visibility</p:attrName>
                                        </p:attrNameLst>
                                      </p:cBhvr>
                                      <p:to>
                                        <p:strVal val="visible"/>
                                      </p:to>
                                    </p:set>
                                    <p:anim calcmode="lin" valueType="num">
                                      <p:cBhvr>
                                        <p:cTn id="116" dur="250" fill="hold"/>
                                        <p:tgtEl>
                                          <p:spTgt spid="49"/>
                                        </p:tgtEl>
                                        <p:attrNameLst>
                                          <p:attrName>ppt_w</p:attrName>
                                        </p:attrNameLst>
                                      </p:cBhvr>
                                      <p:tavLst>
                                        <p:tav tm="0">
                                          <p:val>
                                            <p:strVal val="4*#ppt_w"/>
                                          </p:val>
                                        </p:tav>
                                        <p:tav tm="100000">
                                          <p:val>
                                            <p:strVal val="#ppt_w"/>
                                          </p:val>
                                        </p:tav>
                                      </p:tavLst>
                                    </p:anim>
                                    <p:anim calcmode="lin" valueType="num">
                                      <p:cBhvr>
                                        <p:cTn id="11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6" name="Check mark.wav"/>
                                        </p:tgtEl>
                                      </p:cMediaNode>
                                    </p:audio>
                                  </p:subTnLst>
                                </p:cTn>
                              </p:par>
                              <p:par>
                                <p:cTn id="118" presetID="1" presetClass="emph" presetSubtype="2" fill="hold" nodeType="withEffect">
                                  <p:stCondLst>
                                    <p:cond delay="1000"/>
                                  </p:stCondLst>
                                  <p:childTnLst>
                                    <p:animClr clrSpc="rgb" dir="cw">
                                      <p:cBhvr>
                                        <p:cTn id="119" dur="250" fill="hold"/>
                                        <p:tgtEl>
                                          <p:spTgt spid="44"/>
                                        </p:tgtEl>
                                        <p:attrNameLst>
                                          <p:attrName>fillcolor</p:attrName>
                                        </p:attrNameLst>
                                      </p:cBhvr>
                                      <p:to>
                                        <a:srgbClr val="00B050"/>
                                      </p:to>
                                    </p:animClr>
                                    <p:set>
                                      <p:cBhvr>
                                        <p:cTn id="120" dur="250" fill="hold"/>
                                        <p:tgtEl>
                                          <p:spTgt spid="44"/>
                                        </p:tgtEl>
                                        <p:attrNameLst>
                                          <p:attrName>fill.type</p:attrName>
                                        </p:attrNameLst>
                                      </p:cBhvr>
                                      <p:to>
                                        <p:strVal val="solid"/>
                                      </p:to>
                                    </p:set>
                                    <p:set>
                                      <p:cBhvr>
                                        <p:cTn id="12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p:cMediaNode vol="80000">
                <p:cTn id="122" fill="hold" display="0">
                  <p:stCondLst>
                    <p:cond delay="indefinite"/>
                  </p:stCondLst>
                  <p:endCondLst>
                    <p:cond evt="onStopAudio" delay="0">
                      <p:tgtEl>
                        <p:sldTgt/>
                      </p:tgtEl>
                    </p:cond>
                  </p:endCondLst>
                </p:cTn>
                <p:tgtEl>
                  <p:spTgt spid="25"/>
                </p:tgtEl>
              </p:cMediaNode>
            </p:audio>
          </p:childTnLst>
        </p:cTn>
      </p:par>
    </p:tnLst>
    <p:bldLst>
      <p:bldP spid="4" grpId="0" animBg="1"/>
      <p:bldP spid="26" grpId="0" animBg="1"/>
      <p:bldP spid="40" grpId="0" animBg="1"/>
      <p:bldP spid="41" grpId="0" animBg="1"/>
      <p:bldP spid="42" grpId="0" animBg="1"/>
      <p:bldP spid="43" grpId="0" animBg="1"/>
      <p:bldP spid="44" grpId="0" animBg="1"/>
      <p:bldP spid="2" grpId="0"/>
      <p:bldP spid="24" grpId="0"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7B876D-9D9E-41B2-A423-C3ADF14C0975}"/>
              </a:ext>
            </a:extLst>
          </p:cNvPr>
          <p:cNvSpPr>
            <a:spLocks noGrp="1"/>
          </p:cNvSpPr>
          <p:nvPr>
            <p:ph idx="1"/>
          </p:nvPr>
        </p:nvSpPr>
        <p:spPr>
          <a:xfrm>
            <a:off x="838200" y="583421"/>
            <a:ext cx="10515600" cy="4152482"/>
          </a:xfrm>
        </p:spPr>
        <p:txBody>
          <a:bodyPr/>
          <a:lstStyle/>
          <a:p>
            <a:pPr marL="0" indent="0" algn="ctr">
              <a:lnSpc>
                <a:spcPct val="170000"/>
              </a:lnSpc>
              <a:spcBef>
                <a:spcPts val="600"/>
              </a:spcBef>
              <a:buNone/>
            </a:pPr>
            <a:r>
              <a:rPr lang="vi-VN" sz="3200" b="1">
                <a:solidFill>
                  <a:schemeClr val="bg1"/>
                </a:solidFill>
                <a:latin typeface="Times New Roman" panose="02020603050405020304" pitchFamily="18" charset="0"/>
              </a:rPr>
              <a:t>Hướng dẫn chơi:</a:t>
            </a:r>
          </a:p>
          <a:p>
            <a:pPr algn="just">
              <a:lnSpc>
                <a:spcPct val="150000"/>
              </a:lnSpc>
              <a:spcBef>
                <a:spcPts val="0"/>
              </a:spcBef>
              <a:buFont typeface="Wingdings" panose="05000000000000000000" pitchFamily="2" charset="2"/>
              <a:buChar char="Ø"/>
            </a:pPr>
            <a:r>
              <a:rPr lang="vi-VN" sz="2800" b="1">
                <a:solidFill>
                  <a:schemeClr val="bg1"/>
                </a:solidFill>
                <a:latin typeface="Times New Roman" panose="02020603050405020304" pitchFamily="18" charset="0"/>
              </a:rPr>
              <a:t> Mỗi học sinh xung phong chọn tùy ý một câu hỏi trong bộ câu hỏi đã cho và trả lời</a:t>
            </a:r>
            <a:r>
              <a:rPr lang="vi-VN" sz="2800" b="1">
                <a:solidFill>
                  <a:schemeClr val="bg1"/>
                </a:solidFill>
                <a:latin typeface="Times New Roman" panose="02020603050405020304" pitchFamily="18" charset="0"/>
                <a:cs typeface="Arial Unicode MS"/>
              </a:rPr>
              <a:t>.</a:t>
            </a:r>
          </a:p>
          <a:p>
            <a:pPr algn="just">
              <a:lnSpc>
                <a:spcPct val="150000"/>
              </a:lnSpc>
              <a:spcBef>
                <a:spcPts val="0"/>
              </a:spcBef>
              <a:buFont typeface="Wingdings" panose="05000000000000000000" pitchFamily="2" charset="2"/>
              <a:buChar char="Ø"/>
            </a:pPr>
            <a:r>
              <a:rPr lang="vi-VN" sz="2800" b="1">
                <a:solidFill>
                  <a:schemeClr val="bg1"/>
                </a:solidFill>
                <a:effectLst/>
                <a:latin typeface="Times New Roman" panose="02020603050405020304" pitchFamily="18" charset="0"/>
                <a:ea typeface="Calibri" panose="020F0502020204030204" pitchFamily="34" charset="0"/>
                <a:cs typeface="Arial Unicode MS"/>
              </a:rPr>
              <a:t> Trả</a:t>
            </a:r>
            <a:r>
              <a:rPr lang="vi-VN" sz="2800" b="1" spc="-45">
                <a:solidFill>
                  <a:schemeClr val="bg1"/>
                </a:solidFill>
                <a:effectLst/>
                <a:latin typeface="Times New Roman" panose="02020603050405020304" pitchFamily="18" charset="0"/>
                <a:ea typeface="Calibri" panose="020F0502020204030204" pitchFamily="34" charset="0"/>
                <a:cs typeface="Arial Unicode MS"/>
              </a:rPr>
              <a:t> </a:t>
            </a:r>
            <a:r>
              <a:rPr lang="vi-VN" sz="2800" b="1">
                <a:solidFill>
                  <a:schemeClr val="bg1"/>
                </a:solidFill>
                <a:effectLst/>
                <a:latin typeface="Times New Roman" panose="02020603050405020304" pitchFamily="18" charset="0"/>
                <a:ea typeface="Calibri" panose="020F0502020204030204" pitchFamily="34" charset="0"/>
                <a:cs typeface="Arial Unicode MS"/>
              </a:rPr>
              <a:t>lời</a:t>
            </a:r>
            <a:r>
              <a:rPr lang="vi-VN" sz="2800" b="1" spc="-45">
                <a:solidFill>
                  <a:schemeClr val="bg1"/>
                </a:solidFill>
                <a:effectLst/>
                <a:latin typeface="Times New Roman" panose="02020603050405020304" pitchFamily="18" charset="0"/>
                <a:ea typeface="Calibri" panose="020F0502020204030204" pitchFamily="34" charset="0"/>
                <a:cs typeface="Arial Unicode MS"/>
              </a:rPr>
              <a:t> </a:t>
            </a:r>
            <a:r>
              <a:rPr lang="vi-VN" sz="2800" b="1">
                <a:solidFill>
                  <a:schemeClr val="bg1"/>
                </a:solidFill>
                <a:effectLst/>
                <a:latin typeface="Times New Roman" panose="02020603050405020304" pitchFamily="18" charset="0"/>
                <a:ea typeface="Calibri" panose="020F0502020204030204" pitchFamily="34" charset="0"/>
                <a:cs typeface="Arial Unicode MS"/>
              </a:rPr>
              <a:t>đúng học sinh được quay nhận thưởng. </a:t>
            </a:r>
          </a:p>
          <a:p>
            <a:pPr algn="just">
              <a:lnSpc>
                <a:spcPct val="150000"/>
              </a:lnSpc>
              <a:spcBef>
                <a:spcPts val="0"/>
              </a:spcBef>
              <a:buFont typeface="Wingdings" panose="05000000000000000000" pitchFamily="2" charset="2"/>
              <a:buChar char="Ø"/>
            </a:pPr>
            <a:r>
              <a:rPr lang="vi-VN" sz="2800" b="1">
                <a:solidFill>
                  <a:schemeClr val="bg1"/>
                </a:solidFill>
                <a:effectLst/>
                <a:latin typeface="Times New Roman" panose="02020603050405020304" pitchFamily="18" charset="0"/>
                <a:ea typeface="Calibri" panose="020F0502020204030204" pitchFamily="34" charset="0"/>
                <a:cs typeface="Arial Unicode MS"/>
              </a:rPr>
              <a:t> Trả lời sai phải nhường lại quyền trả lời cho bạn khác.</a:t>
            </a:r>
          </a:p>
          <a:p>
            <a:pPr algn="just">
              <a:lnSpc>
                <a:spcPct val="150000"/>
              </a:lnSpc>
              <a:spcBef>
                <a:spcPts val="0"/>
              </a:spcBef>
              <a:buFont typeface="Wingdings" panose="05000000000000000000" pitchFamily="2" charset="2"/>
              <a:buChar char="Ø"/>
            </a:pPr>
            <a:r>
              <a:rPr lang="vi-VN" sz="2800" b="1">
                <a:solidFill>
                  <a:schemeClr val="bg1"/>
                </a:solidFill>
                <a:latin typeface="Times New Roman" panose="02020603050405020304" pitchFamily="18" charset="0"/>
              </a:rPr>
              <a:t> Thời gian chơi: 30 giây vừa đọc câu hỏi và trả lời câu hỏi.</a:t>
            </a:r>
            <a:endParaRPr lang="vi-VN" sz="2800" b="1">
              <a:solidFill>
                <a:schemeClr val="bg1"/>
              </a:solidFill>
              <a:effectLst/>
              <a:latin typeface="Times New Roman" panose="02020603050405020304" pitchFamily="18" charset="0"/>
              <a:ea typeface="Calibri" panose="020F0502020204030204" pitchFamily="34" charset="0"/>
              <a:cs typeface="Arial Unicode MS"/>
            </a:endParaRPr>
          </a:p>
        </p:txBody>
      </p:sp>
      <p:sp>
        <p:nvSpPr>
          <p:cNvPr id="4" name="Cloud 3">
            <a:hlinkClick r:id="rId3" action="ppaction://hlinksldjump"/>
            <a:extLst>
              <a:ext uri="{FF2B5EF4-FFF2-40B4-BE49-F238E27FC236}">
                <a16:creationId xmlns:a16="http://schemas.microsoft.com/office/drawing/2014/main" id="{10144D8F-33D8-4809-A458-1E8ACBD1F42A}"/>
              </a:ext>
            </a:extLst>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335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19">
            <a:extLst>
              <a:ext uri="{FF2B5EF4-FFF2-40B4-BE49-F238E27FC236}">
                <a16:creationId xmlns:a16="http://schemas.microsoft.com/office/drawing/2014/main" id="{B9687621-A6F3-4457-839C-89DC0ACA6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31" y="5868625"/>
            <a:ext cx="2052070" cy="850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a:extLst>
              <a:ext uri="{FF2B5EF4-FFF2-40B4-BE49-F238E27FC236}">
                <a16:creationId xmlns:a16="http://schemas.microsoft.com/office/drawing/2014/main" id="{F03F4602-EA2E-428F-A2E2-387C67AFF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561335"/>
            <a:ext cx="3135263" cy="818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a:extLst>
              <a:ext uri="{FF2B5EF4-FFF2-40B4-BE49-F238E27FC236}">
                <a16:creationId xmlns:a16="http://schemas.microsoft.com/office/drawing/2014/main" id="{4528BCF2-0BB7-4D37-97B6-FF18F444E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3069" y="4420105"/>
            <a:ext cx="2564732" cy="866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D1792302-52CB-4883-BC12-D961C1F005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7612" y="4368788"/>
            <a:ext cx="2636837" cy="1505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A4EC9EC9-305A-48AF-A641-FBE5D7654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9313" y="3729725"/>
            <a:ext cx="45815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37119E3D-8808-4DCF-A990-F034E0D8E7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3065" y="3690109"/>
            <a:ext cx="2762918" cy="9928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E9108BFA-0443-47A8-99A7-27295D5224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4175" y="3423338"/>
            <a:ext cx="3671794" cy="84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369A175D-49E1-4C82-B2D3-D90FC70B89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3824" y="2228543"/>
            <a:ext cx="2601244" cy="940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291E2FE-EB5C-48F1-A628-45C1F372B1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1312" y="2293794"/>
            <a:ext cx="2994025" cy="1453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DE1D318E-CC76-47BB-A1C6-64CE70E9B1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9313" y="3204263"/>
            <a:ext cx="36957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id="{1DA382C3-A02E-4002-85CA-07F114F38C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2830" y="1661259"/>
            <a:ext cx="2929731" cy="9524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E81C182B-7B1A-495B-8692-F4D5E7CF58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0075" y="1648512"/>
            <a:ext cx="2811604" cy="555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3F8FEA95-C95B-4C31-A2BE-F53189CBA5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76821" y="426947"/>
            <a:ext cx="3201193"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32419576-2802-4364-9501-354536DD0E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0075" y="464045"/>
            <a:ext cx="2255478" cy="17160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661C1AE2-36C1-423B-828A-9BE66EE1AE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9200" y="1627875"/>
            <a:ext cx="3154263" cy="30825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EC560091-6E5B-4257-926E-E2A79F9DBA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687" y="2982607"/>
            <a:ext cx="3022500" cy="24267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1AEC7CC-3D28-41F2-BEEB-09D6B9207595}"/>
                  </a:ext>
                </a:extLst>
              </p:cNvPr>
              <p:cNvSpPr txBox="1"/>
              <p:nvPr/>
            </p:nvSpPr>
            <p:spPr>
              <a:xfrm>
                <a:off x="10291763" y="5970575"/>
                <a:ext cx="44951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vi-VN" sz="2800" i="1" smtClean="0">
                          <a:latin typeface="Cambria Math" panose="02040503050406030204" pitchFamily="18" charset="0"/>
                          <a:ea typeface="Cambria Math" panose="02040503050406030204" pitchFamily="18" charset="0"/>
                        </a:rPr>
                        <m:t>∉</m:t>
                      </m:r>
                    </m:oMath>
                  </m:oMathPara>
                </a14:m>
                <a:endParaRPr lang="vi-VN" sz="2800"/>
              </a:p>
            </p:txBody>
          </p:sp>
        </mc:Choice>
        <mc:Fallback xmlns="">
          <p:sp>
            <p:nvSpPr>
              <p:cNvPr id="20" name="Hộp Văn bản 19">
                <a:extLst>
                  <a:ext uri="{FF2B5EF4-FFF2-40B4-BE49-F238E27FC236}">
                    <a16:creationId xmlns:a16="http://schemas.microsoft.com/office/drawing/2014/main" id="{01AEC7CC-3D28-41F2-BEEB-09D6B9207595}"/>
                  </a:ext>
                </a:extLst>
              </p:cNvPr>
              <p:cNvSpPr txBox="1">
                <a:spLocks noRot="1" noChangeAspect="1" noMove="1" noResize="1" noEditPoints="1" noAdjustHandles="1" noChangeArrowheads="1" noChangeShapeType="1" noTextEdit="1"/>
              </p:cNvSpPr>
              <p:nvPr/>
            </p:nvSpPr>
            <p:spPr>
              <a:xfrm>
                <a:off x="10291763" y="5970575"/>
                <a:ext cx="449511" cy="43088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1B480B5F-39B8-469A-B18B-E8D0F3502D3F}"/>
                  </a:ext>
                </a:extLst>
              </p:cNvPr>
              <p:cNvSpPr txBox="1"/>
              <p:nvPr/>
            </p:nvSpPr>
            <p:spPr>
              <a:xfrm>
                <a:off x="10319613" y="4521937"/>
                <a:ext cx="39375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vi-VN" sz="2800" i="1" smtClean="0">
                          <a:latin typeface="Cambria Math" panose="02040503050406030204" pitchFamily="18" charset="0"/>
                          <a:ea typeface="Cambria Math" panose="02040503050406030204" pitchFamily="18" charset="0"/>
                        </a:rPr>
                        <m:t>∈</m:t>
                      </m:r>
                    </m:oMath>
                  </m:oMathPara>
                </a14:m>
                <a:endParaRPr lang="vi-VN" sz="2800"/>
              </a:p>
            </p:txBody>
          </p:sp>
        </mc:Choice>
        <mc:Fallback xmlns="">
          <p:sp>
            <p:nvSpPr>
              <p:cNvPr id="21" name="Hộp Văn bản 20">
                <a:extLst>
                  <a:ext uri="{FF2B5EF4-FFF2-40B4-BE49-F238E27FC236}">
                    <a16:creationId xmlns:a16="http://schemas.microsoft.com/office/drawing/2014/main" id="{1B480B5F-39B8-469A-B18B-E8D0F3502D3F}"/>
                  </a:ext>
                </a:extLst>
              </p:cNvPr>
              <p:cNvSpPr txBox="1">
                <a:spLocks noRot="1" noChangeAspect="1" noMove="1" noResize="1" noEditPoints="1" noAdjustHandles="1" noChangeArrowheads="1" noChangeShapeType="1" noTextEdit="1"/>
              </p:cNvSpPr>
              <p:nvPr/>
            </p:nvSpPr>
            <p:spPr>
              <a:xfrm>
                <a:off x="10319613" y="4521937"/>
                <a:ext cx="393755" cy="430887"/>
              </a:xfrm>
              <a:prstGeom prst="rect">
                <a:avLst/>
              </a:prstGeom>
              <a:blipFill>
                <a:blip r:embed="rId20"/>
                <a:stretch>
                  <a:fillRect/>
                </a:stretch>
              </a:blipFill>
            </p:spPr>
            <p:txBody>
              <a:bodyPr/>
              <a:lstStyle/>
              <a:p>
                <a:r>
                  <a:rPr lang="en-US">
                    <a:noFill/>
                  </a:rPr>
                  <a:t> </a:t>
                </a:r>
              </a:p>
            </p:txBody>
          </p:sp>
        </mc:Fallback>
      </mc:AlternateContent>
      <p:sp>
        <p:nvSpPr>
          <p:cNvPr id="2" name="Hình chữ nhật 1">
            <a:extLst>
              <a:ext uri="{FF2B5EF4-FFF2-40B4-BE49-F238E27FC236}">
                <a16:creationId xmlns:a16="http://schemas.microsoft.com/office/drawing/2014/main" id="{80459433-EB1A-4853-9A38-77957B433CC8}"/>
              </a:ext>
            </a:extLst>
          </p:cNvPr>
          <p:cNvSpPr/>
          <p:nvPr/>
        </p:nvSpPr>
        <p:spPr>
          <a:xfrm>
            <a:off x="308009" y="288758"/>
            <a:ext cx="11569567" cy="6333423"/>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7399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ou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left)">
                                      <p:cBhvr>
                                        <p:cTn id="72" dur="500"/>
                                        <p:tgtEl>
                                          <p:spTgt spid="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left)">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left)">
                                      <p:cBhvr>
                                        <p:cTn id="85" dur="500"/>
                                        <p:tgtEl>
                                          <p:spTgt spid="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down)">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Rounded Corners 11">
            <a:extLst>
              <a:ext uri="{FF2B5EF4-FFF2-40B4-BE49-F238E27FC236}">
                <a16:creationId xmlns:a16="http://schemas.microsoft.com/office/drawing/2014/main" id="{392B59EE-5D94-4176-B085-342D9988C919}"/>
              </a:ext>
            </a:extLst>
          </p:cNvPr>
          <p:cNvSpPr/>
          <p:nvPr/>
        </p:nvSpPr>
        <p:spPr>
          <a:xfrm>
            <a:off x="3420687" y="985999"/>
            <a:ext cx="6929168"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H</a:t>
            </a:r>
            <a:r>
              <a:rPr lang="vi-VN" sz="2800" b="1">
                <a:solidFill>
                  <a:srgbClr val="FFFF00"/>
                </a:solidFill>
                <a:latin typeface="Times New Roman" panose="02020603050405020304" pitchFamily="18" charset="0"/>
                <a:cs typeface="Times New Roman" panose="02020603050405020304" pitchFamily="18" charset="0"/>
              </a:rPr>
              <a:t>Ư</a:t>
            </a:r>
            <a:r>
              <a:rPr lang="en-US" sz="2800" b="1">
                <a:solidFill>
                  <a:srgbClr val="FFFF00"/>
                </a:solidFill>
                <a:latin typeface="Times New Roman" panose="02020603050405020304" pitchFamily="18" charset="0"/>
                <a:cs typeface="Times New Roman" panose="02020603050405020304" pitchFamily="18" charset="0"/>
              </a:rPr>
              <a:t>ỚNG DẪN TỰ HỌC Ở NHÀ</a:t>
            </a:r>
          </a:p>
        </p:txBody>
      </p:sp>
      <p:sp>
        <p:nvSpPr>
          <p:cNvPr id="9" name="Rectangle: Rounded Corners 11">
            <a:extLst>
              <a:ext uri="{FF2B5EF4-FFF2-40B4-BE49-F238E27FC236}">
                <a16:creationId xmlns:a16="http://schemas.microsoft.com/office/drawing/2014/main" id="{17BFBE6F-2390-4F5C-802A-DA37FAECD085}"/>
              </a:ext>
            </a:extLst>
          </p:cNvPr>
          <p:cNvSpPr/>
          <p:nvPr/>
        </p:nvSpPr>
        <p:spPr>
          <a:xfrm>
            <a:off x="2531444" y="2425746"/>
            <a:ext cx="8478137" cy="2006507"/>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ü"/>
            </a:pPr>
            <a:r>
              <a:rPr lang="en-US" sz="3200">
                <a:solidFill>
                  <a:schemeClr val="tx1"/>
                </a:solidFill>
                <a:latin typeface="Times New Roman" panose="02020603050405020304" pitchFamily="18" charset="0"/>
                <a:cs typeface="Times New Roman" panose="02020603050405020304" pitchFamily="18" charset="0"/>
              </a:rPr>
              <a:t>Đọc lại toàn bộ nội dung bài học;</a:t>
            </a:r>
          </a:p>
          <a:p>
            <a:pPr marL="457200" indent="-457200" algn="just">
              <a:lnSpc>
                <a:spcPct val="120000"/>
              </a:lnSpc>
              <a:buFont typeface="Wingdings" panose="05000000000000000000" pitchFamily="2" charset="2"/>
              <a:buChar char="ü"/>
            </a:pPr>
            <a:r>
              <a:rPr lang="en-US" sz="3200">
                <a:solidFill>
                  <a:schemeClr val="tx1"/>
                </a:solidFill>
                <a:latin typeface="Times New Roman" panose="02020603050405020304" pitchFamily="18" charset="0"/>
                <a:cs typeface="Times New Roman" panose="02020603050405020304" pitchFamily="18" charset="0"/>
              </a:rPr>
              <a:t>Làm các bài tập 2, 3 (sgk)</a:t>
            </a:r>
          </a:p>
          <a:p>
            <a:pPr marL="457200" indent="-457200" algn="just">
              <a:lnSpc>
                <a:spcPct val="120000"/>
              </a:lnSpc>
              <a:buFont typeface="Wingdings" panose="05000000000000000000" pitchFamily="2" charset="2"/>
              <a:buChar char="ü"/>
            </a:pPr>
            <a:r>
              <a:rPr lang="en-US" sz="3200">
                <a:solidFill>
                  <a:schemeClr val="tx1"/>
                </a:solidFill>
                <a:latin typeface="Times New Roman" panose="02020603050405020304" pitchFamily="18" charset="0"/>
                <a:cs typeface="Times New Roman" panose="02020603050405020304" pitchFamily="18" charset="0"/>
              </a:rPr>
              <a:t>Lấy các ví dụ về điểm, đt trong thực tế</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3B5F9C5A-BD0B-445F-AA6D-B037AA364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2169"/>
            <a:ext cx="4105312" cy="4761626"/>
          </a:xfrm>
          <a:prstGeom prst="rect">
            <a:avLst/>
          </a:prstGeom>
        </p:spPr>
      </p:pic>
    </p:spTree>
    <p:extLst>
      <p:ext uri="{BB962C8B-B14F-4D97-AF65-F5344CB8AC3E}">
        <p14:creationId xmlns:p14="http://schemas.microsoft.com/office/powerpoint/2010/main" val="816932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6497"/>
            <a:ext cx="12191999" cy="4238368"/>
          </a:xfrm>
          <a:prstGeom prst="rect">
            <a:avLst/>
          </a:prstGeom>
          <a:noFill/>
        </p:spPr>
        <p:txBody>
          <a:bodyPr wrap="none" lIns="91440" tIns="45720" rIns="91440" bIns="45720">
            <a:prstTxWarp prst="textTriangle">
              <a:avLst/>
            </a:prstTxWarp>
            <a:spAutoFit/>
            <a:scene3d>
              <a:camera prst="orthographicFront"/>
              <a:lightRig rig="threePt" dir="t"/>
            </a:scene3d>
            <a:sp3d extrusionH="57150">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T</a:t>
            </a:r>
            <a:r>
              <a:rPr kumimoji="0" lang="en-US" sz="16600" b="1" i="0" u="none" strike="noStrike" kern="1200" cap="none" spc="0" normalizeH="0" baseline="0" noProof="0" dirty="0">
                <a:ln w="22225">
                  <a:solidFill>
                    <a:srgbClr val="BD582C"/>
                  </a:solidFill>
                  <a:prstDash val="solid"/>
                </a:ln>
                <a:solidFill>
                  <a:srgbClr val="000000"/>
                </a:solidFill>
                <a:effectLst>
                  <a:innerShdw blurRad="63500" dist="50800" dir="5400000">
                    <a:prstClr val="black">
                      <a:alpha val="50000"/>
                    </a:prstClr>
                  </a:innerShdw>
                </a:effectLst>
                <a:uLnTx/>
                <a:uFillTx/>
                <a:latin typeface="Tw Cen MT" panose="020B0602020104020603"/>
                <a:ea typeface="+mn-ea"/>
                <a:cs typeface="+mn-cs"/>
              </a:rPr>
              <a:t>H</a:t>
            </a:r>
            <a:r>
              <a:rPr kumimoji="0" lang="en-US" sz="16600" b="1" i="0" u="none" strike="noStrike" kern="1200" cap="none" spc="0" normalizeH="0" baseline="0" noProof="0" dirty="0">
                <a:ln w="22225">
                  <a:solidFill>
                    <a:srgbClr val="BD582C"/>
                  </a:solidFill>
                  <a:prstDash val="solid"/>
                </a:ln>
                <a:solidFill>
                  <a:srgbClr val="00B0F0"/>
                </a:solidFill>
                <a:effectLst>
                  <a:innerShdw blurRad="63500" dist="50800" dir="5400000">
                    <a:prstClr val="black">
                      <a:alpha val="50000"/>
                    </a:prstClr>
                  </a:innerShdw>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 </a:t>
            </a:r>
            <a:r>
              <a:rPr kumimoji="0" lang="en-US" sz="16600" b="1" i="0" u="none" strike="noStrike" kern="1200" cap="none" spc="0" normalizeH="0" baseline="0" noProof="0" dirty="0">
                <a:ln w="22225">
                  <a:solidFill>
                    <a:srgbClr val="BD582C"/>
                  </a:solidFill>
                  <a:prstDash val="solid"/>
                </a:ln>
                <a:solidFill>
                  <a:srgbClr val="CCFF33"/>
                </a:solidFill>
                <a:effectLst>
                  <a:innerShdw blurRad="63500" dist="50800" dir="5400000">
                    <a:prstClr val="black">
                      <a:alpha val="50000"/>
                    </a:prstClr>
                  </a:innerShdw>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0070C0"/>
                </a:solidFill>
                <a:effectLst>
                  <a:innerShdw blurRad="63500" dist="50800" dir="5400000">
                    <a:prstClr val="black">
                      <a:alpha val="50000"/>
                    </a:prstClr>
                  </a:innerShdw>
                </a:effectLst>
                <a:uLnTx/>
                <a:uFillTx/>
                <a:latin typeface="Tw Cen MT" panose="020B0602020104020603"/>
                <a:ea typeface="+mn-ea"/>
                <a:cs typeface="+mn-cs"/>
              </a:rPr>
              <a:t>N</a:t>
            </a: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D</a:t>
            </a:r>
          </a:p>
        </p:txBody>
      </p:sp>
    </p:spTree>
    <p:extLst>
      <p:ext uri="{BB962C8B-B14F-4D97-AF65-F5344CB8AC3E}">
        <p14:creationId xmlns:p14="http://schemas.microsoft.com/office/powerpoint/2010/main" val="7799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FA48AC-318E-4C6F-80E5-4266157DF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 y="0"/>
            <a:ext cx="12182535" cy="6858000"/>
          </a:xfrm>
          <a:prstGeom prst="rect">
            <a:avLst/>
          </a:prstGeom>
        </p:spPr>
      </p:pic>
      <p:sp>
        <p:nvSpPr>
          <p:cNvPr id="18" name="hbh1">
            <a:extLst>
              <a:ext uri="{FF2B5EF4-FFF2-40B4-BE49-F238E27FC236}">
                <a16:creationId xmlns:a16="http://schemas.microsoft.com/office/drawing/2014/main" id="{95B719AD-4DDA-4732-BD67-2A08AF986361}"/>
              </a:ext>
            </a:extLst>
          </p:cNvPr>
          <p:cNvSpPr/>
          <p:nvPr>
            <p:custDataLst>
              <p:tags r:id="rId2"/>
            </p:custDataLst>
          </p:nvPr>
        </p:nvSpPr>
        <p:spPr>
          <a:xfrm>
            <a:off x="875658" y="1341073"/>
            <a:ext cx="10368860" cy="1921854"/>
          </a:xfrm>
          <a:prstGeom prst="rect">
            <a:avLst/>
          </a:prstGeom>
          <a:noFill/>
          <a:ln>
            <a:noFill/>
          </a:ln>
          <a:sp3d extrusionH="76200">
            <a:bevelT w="44450"/>
            <a:extrusionClr>
              <a:srgbClr val="4F81BD">
                <a:lumMod val="40000"/>
                <a:lumOff val="60000"/>
              </a:srgbClr>
            </a:extrusionClr>
          </a:sp3d>
        </p:spPr>
        <p:txBody>
          <a:bodyPr>
            <a:prstTxWarp prst="textPlain">
              <a:avLst/>
            </a:prstTxWarp>
            <a:spAutoFit/>
            <a:scene3d>
              <a:camera prst="perspectiveRelaxedModerately"/>
              <a:lightRig rig="sunrise" dir="t">
                <a:rot lat="0" lon="0" rev="13800000"/>
              </a:lightRig>
            </a:scene3d>
            <a:sp3d z="95250" extrusionH="101600" contourW="25400" prstMaterial="metal">
              <a:bevelT w="546100" h="330200" prst="coolSlant"/>
              <a:bevelB w="374650" h="774700" prst="cross"/>
              <a:extrusionClr>
                <a:srgbClr val="66FFCC"/>
              </a:extrusionClr>
              <a:contourClr>
                <a:srgbClr val="FFFF00"/>
              </a:contourClr>
            </a:sp3d>
          </a:bodyPr>
          <a:lstStyle/>
          <a:p>
            <a:pPr algn="ctr" eaLnBrk="0" fontAlgn="base" hangingPunct="0">
              <a:spcBef>
                <a:spcPct val="0"/>
              </a:spcBef>
              <a:spcAft>
                <a:spcPct val="0"/>
              </a:spcAft>
              <a:defRPr/>
            </a:pPr>
            <a:r>
              <a:rPr lang="en-US" sz="4800" b="1" kern="10">
                <a:ln w="19050">
                  <a:solidFill>
                    <a:srgbClr val="99CCFF"/>
                  </a:solidFill>
                  <a:round/>
                  <a:headEnd/>
                  <a:tailEnd/>
                </a:ln>
                <a:solidFill>
                  <a:srgbClr val="0066CC"/>
                </a:solidFill>
                <a:latin typeface="Times New Roman" pitchFamily="18" charset="0"/>
                <a:cs typeface="Times New Roman" panose="02020603050405020304" pitchFamily="18" charset="0"/>
              </a:rPr>
              <a:t>TIẾT 1: </a:t>
            </a:r>
            <a:r>
              <a:rPr lang="vi-VN" sz="4800" b="1" kern="10">
                <a:ln w="19050">
                  <a:solidFill>
                    <a:srgbClr val="99CCFF"/>
                  </a:solidFill>
                  <a:round/>
                  <a:headEnd/>
                  <a:tailEnd/>
                </a:ln>
                <a:solidFill>
                  <a:srgbClr val="0066CC"/>
                </a:solidFill>
                <a:latin typeface="Times New Roman" pitchFamily="18" charset="0"/>
                <a:cs typeface="Times New Roman" panose="02020603050405020304" pitchFamily="18" charset="0"/>
              </a:rPr>
              <a:t>§1. ĐIỂM. ĐƯỜNG THẲNG</a:t>
            </a:r>
          </a:p>
        </p:txBody>
      </p:sp>
      <p:sp>
        <p:nvSpPr>
          <p:cNvPr id="20" name="hbh2">
            <a:extLst>
              <a:ext uri="{FF2B5EF4-FFF2-40B4-BE49-F238E27FC236}">
                <a16:creationId xmlns:a16="http://schemas.microsoft.com/office/drawing/2014/main" id="{4CBA50BF-4A59-40AE-A962-5EC712389132}"/>
              </a:ext>
            </a:extLst>
          </p:cNvPr>
          <p:cNvSpPr/>
          <p:nvPr>
            <p:custDataLst>
              <p:tags r:id="rId3"/>
            </p:custDataLst>
          </p:nvPr>
        </p:nvSpPr>
        <p:spPr>
          <a:xfrm>
            <a:off x="861848" y="1341073"/>
            <a:ext cx="10478813" cy="1927285"/>
          </a:xfrm>
          <a:prstGeom prst="rect">
            <a:avLst/>
          </a:prstGeom>
          <a:noFill/>
          <a:ln>
            <a:noFill/>
          </a:ln>
          <a:sp3d extrusionH="76200">
            <a:bevelT w="44450"/>
            <a:extrusionClr>
              <a:srgbClr val="4F81BD">
                <a:lumMod val="40000"/>
                <a:lumOff val="60000"/>
              </a:srgbClr>
            </a:extrusionClr>
          </a:sp3d>
        </p:spPr>
        <p:txBody>
          <a:bodyPr>
            <a:prstTxWarp prst="textPlain">
              <a:avLst/>
            </a:prstTxWarp>
            <a:spAutoFit/>
            <a:scene3d>
              <a:camera prst="perspectiveRelaxedModerately"/>
              <a:lightRig rig="sunrise" dir="t">
                <a:rot lat="0" lon="0" rev="13800000"/>
              </a:lightRig>
            </a:scene3d>
            <a:sp3d z="95250" extrusionH="101600" contourW="25400" prstMaterial="metal">
              <a:bevelT w="546100" h="330200" prst="coolSlant"/>
              <a:bevelB w="374650" h="774700" prst="cross"/>
              <a:extrusionClr>
                <a:srgbClr val="66FFCC"/>
              </a:extrusionClr>
              <a:contourClr>
                <a:srgbClr val="FFFF00"/>
              </a:contourClr>
            </a:sp3d>
          </a:bodyPr>
          <a:lstStyle/>
          <a:p>
            <a:pPr algn="ctr"/>
            <a:r>
              <a:rPr lang="en-US" sz="4800" b="1" kern="0">
                <a:solidFill>
                  <a:srgbClr val="CC0000"/>
                </a:solidFill>
                <a:effectLst>
                  <a:outerShdw blurRad="38100" dist="38100" dir="2700000" algn="tl">
                    <a:srgbClr val="C0C0C0"/>
                  </a:outerShdw>
                </a:effectLst>
                <a:latin typeface="Times New Roman" pitchFamily="18" charset="0"/>
              </a:rPr>
              <a:t>TIẾT 1: §1. </a:t>
            </a:r>
            <a:r>
              <a:rPr lang="en-US" sz="4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ĐIỂM. ĐƯỜNG THẲNG</a:t>
            </a:r>
          </a:p>
        </p:txBody>
      </p:sp>
    </p:spTree>
    <p:custDataLst>
      <p:tags r:id="rId1"/>
    </p:custDataLst>
    <p:extLst>
      <p:ext uri="{BB962C8B-B14F-4D97-AF65-F5344CB8AC3E}">
        <p14:creationId xmlns:p14="http://schemas.microsoft.com/office/powerpoint/2010/main" val="19174392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repeatCount="10000" fill="hold"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strips(upRight)">
                                      <p:cBhvr>
                                        <p:cTn id="7" dur="750"/>
                                        <p:tgtEl>
                                          <p:spTgt spid="18"/>
                                        </p:tgtEl>
                                      </p:cBhvr>
                                    </p:animEffect>
                                  </p:childTnLst>
                                </p:cTn>
                              </p:par>
                              <p:par>
                                <p:cTn id="8" presetID="18" presetClass="entr" presetSubtype="3" repeatCount="10000" fill="hold" nodeType="withEffect">
                                  <p:stCondLst>
                                    <p:cond delay="250"/>
                                  </p:stCondLst>
                                  <p:iterate type="lt">
                                    <p:tmPct val="10000"/>
                                  </p:iterate>
                                  <p:childTnLst>
                                    <p:set>
                                      <p:cBhvr>
                                        <p:cTn id="9" dur="1" fill="hold">
                                          <p:stCondLst>
                                            <p:cond delay="0"/>
                                          </p:stCondLst>
                                        </p:cTn>
                                        <p:tgtEl>
                                          <p:spTgt spid="20"/>
                                        </p:tgtEl>
                                        <p:attrNameLst>
                                          <p:attrName>style.visibility</p:attrName>
                                        </p:attrNameLst>
                                      </p:cBhvr>
                                      <p:to>
                                        <p:strVal val="visible"/>
                                      </p:to>
                                    </p:set>
                                    <p:animEffect transition="in" filter="strips(upRight)">
                                      <p:cBhvr>
                                        <p:cTn id="1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E9F5CAF2-9208-4880-8550-52527AB4D0C1}"/>
              </a:ext>
            </a:extLst>
          </p:cNvPr>
          <p:cNvSpPr/>
          <p:nvPr/>
        </p:nvSpPr>
        <p:spPr>
          <a:xfrm>
            <a:off x="0" y="90263"/>
            <a:ext cx="12192000" cy="6677474"/>
          </a:xfrm>
          <a:prstGeom prst="snipRoundRect">
            <a:avLst/>
          </a:prstGeom>
          <a:blipFill dpi="0" rotWithShape="1">
            <a:blip r:embed="rId3">
              <a:alphaModFix amt="65000"/>
              <a:extLst>
                <a:ext uri="{837473B0-CC2E-450A-ABE3-18F120FF3D39}">
                  <a1611:picAttrSrcUrl xmlns:a1611="http://schemas.microsoft.com/office/drawing/2016/11/main" r:id="rId4"/>
                </a:ext>
              </a:extLst>
            </a:blip>
            <a:srcRect/>
            <a:stretch>
              <a:fillRect/>
            </a:stretch>
          </a:blipFill>
          <a:ln>
            <a:noFill/>
          </a:ln>
          <a:effectLst>
            <a:glow rad="139700">
              <a:schemeClr val="accent1">
                <a:satMod val="175000"/>
                <a:alpha val="40000"/>
              </a:schemeClr>
            </a:glow>
            <a:outerShdw blurRad="44450" dist="27940" dir="5400000" algn="ctr">
              <a:srgbClr val="000000">
                <a:alpha val="32000"/>
              </a:srgb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99CA5D0-2DB8-479D-9C73-68ED165D7B41}"/>
              </a:ext>
            </a:extLst>
          </p:cNvPr>
          <p:cNvGrpSpPr/>
          <p:nvPr/>
        </p:nvGrpSpPr>
        <p:grpSpPr>
          <a:xfrm>
            <a:off x="182881" y="3889240"/>
            <a:ext cx="6585082" cy="2722916"/>
            <a:chOff x="-707179" y="3303538"/>
            <a:chExt cx="6585082" cy="2722916"/>
          </a:xfrm>
        </p:grpSpPr>
        <p:pic>
          <p:nvPicPr>
            <p:cNvPr id="21514" name="Picture 10">
              <a:extLst>
                <a:ext uri="{FF2B5EF4-FFF2-40B4-BE49-F238E27FC236}">
                  <a16:creationId xmlns:a16="http://schemas.microsoft.com/office/drawing/2014/main" id="{7AA0BE8F-0A22-4717-A299-0DD0E69FC5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279" b="21216"/>
            <a:stretch/>
          </p:blipFill>
          <p:spPr bwMode="auto">
            <a:xfrm>
              <a:off x="3847490" y="3303538"/>
              <a:ext cx="2030413" cy="18097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1787F8-6F2F-44A3-AECA-B69C89655175}"/>
                </a:ext>
              </a:extLst>
            </p:cNvPr>
            <p:cNvSpPr/>
            <p:nvPr/>
          </p:nvSpPr>
          <p:spPr>
            <a:xfrm>
              <a:off x="-707179" y="4364759"/>
              <a:ext cx="5318372" cy="1661695"/>
            </a:xfrm>
            <a:prstGeom prst="round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Vẽ được đường thẳng đi qua hai điểm, biết được chỉ có duy nhất một đường thẳng đi qua hai điểm. </a:t>
              </a:r>
              <a:r>
                <a:rPr lang="en-US" sz="2000">
                  <a:solidFill>
                    <a:schemeClr val="tx1"/>
                  </a:solidFill>
                  <a:latin typeface="Times New Roman" panose="02020603050405020304" pitchFamily="18" charset="0"/>
                  <a:ea typeface="Calibri" panose="020F0502020204030204" pitchFamily="34" charset="0"/>
                </a:rPr>
                <a:t>Biết</a:t>
              </a:r>
              <a:r>
                <a:rPr lang="en-US" sz="2000">
                  <a:solidFill>
                    <a:schemeClr val="tx1"/>
                  </a:solidFill>
                  <a:effectLst/>
                  <a:latin typeface="Times New Roman" panose="02020603050405020304" pitchFamily="18" charset="0"/>
                  <a:ea typeface="Calibri" panose="020F0502020204030204" pitchFamily="34" charset="0"/>
                </a:rPr>
                <a:t> được khi nào ba điểm thẳng hàng, khi nào ba điểm không thẳng hàng.</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20500C52-4BCF-4DFF-9680-B331162F9C4B}"/>
              </a:ext>
            </a:extLst>
          </p:cNvPr>
          <p:cNvGrpSpPr/>
          <p:nvPr/>
        </p:nvGrpSpPr>
        <p:grpSpPr>
          <a:xfrm>
            <a:off x="7427537" y="3982269"/>
            <a:ext cx="4674104" cy="2399281"/>
            <a:chOff x="7226952" y="3205393"/>
            <a:chExt cx="4140571" cy="2393893"/>
          </a:xfrm>
        </p:grpSpPr>
        <p:pic>
          <p:nvPicPr>
            <p:cNvPr id="21511" name="Picture 7">
              <a:extLst>
                <a:ext uri="{FF2B5EF4-FFF2-40B4-BE49-F238E27FC236}">
                  <a16:creationId xmlns:a16="http://schemas.microsoft.com/office/drawing/2014/main" id="{3D442BF7-E438-4FF1-8983-F908A9481B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7779"/>
            <a:stretch/>
          </p:blipFill>
          <p:spPr bwMode="auto">
            <a:xfrm rot="1557483">
              <a:off x="7226952" y="3205393"/>
              <a:ext cx="2965893" cy="15636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E977972-5251-41E4-852C-E0F096B76AB5}"/>
                </a:ext>
              </a:extLst>
            </p:cNvPr>
            <p:cNvSpPr/>
            <p:nvPr/>
          </p:nvSpPr>
          <p:spPr>
            <a:xfrm>
              <a:off x="7507330" y="4194252"/>
              <a:ext cx="3860193" cy="1405034"/>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effectLst/>
                  <a:latin typeface="Times New Roman" panose="02020603050405020304" pitchFamily="18" charset="0"/>
                  <a:ea typeface="Times New Roman" panose="02020603050405020304" pitchFamily="18" charset="0"/>
                </a:rPr>
                <a:t>Sử dụng được </a:t>
              </a:r>
              <a:r>
                <a:rPr lang="en-US" sz="2400">
                  <a:solidFill>
                    <a:schemeClr val="tx1"/>
                  </a:solidFill>
                  <a:effectLst/>
                  <a:latin typeface="Times New Roman" panose="02020603050405020304" pitchFamily="18" charset="0"/>
                  <a:ea typeface="Calibri" panose="020F0502020204030204" pitchFamily="34" charset="0"/>
                </a:rPr>
                <a:t>kí hiệu  </a:t>
              </a:r>
              <a:r>
                <a:rPr lang="en-US" sz="2400">
                  <a:solidFill>
                    <a:schemeClr val="tx1"/>
                  </a:solidFill>
                  <a:effectLst/>
                  <a:latin typeface="Yu Mincho" panose="02020400000000000000" pitchFamily="18" charset="-128"/>
                  <a:ea typeface="Yu Mincho" panose="02020400000000000000" pitchFamily="18" charset="-128"/>
                </a:rPr>
                <a:t>∈,∉; </a:t>
              </a:r>
              <a:r>
                <a:rPr lang="en-US" sz="2400">
                  <a:solidFill>
                    <a:schemeClr val="tx1"/>
                  </a:solidFill>
                  <a:effectLst/>
                  <a:latin typeface="Times New Roman" panose="02020603050405020304" pitchFamily="18" charset="0"/>
                  <a:ea typeface="Yu Mincho" panose="02020400000000000000" pitchFamily="18" charset="-128"/>
                  <a:cs typeface="Times New Roman" panose="02020603050405020304" pitchFamily="18" charset="0"/>
                </a:rPr>
                <a:t>nhận xét được có vô số điểm thuộc một đường thẳng.</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41F5F2F2-8FB9-4D5F-8AD0-3617B35F29F8}"/>
              </a:ext>
            </a:extLst>
          </p:cNvPr>
          <p:cNvGrpSpPr/>
          <p:nvPr/>
        </p:nvGrpSpPr>
        <p:grpSpPr>
          <a:xfrm>
            <a:off x="5869904" y="259181"/>
            <a:ext cx="6231737" cy="4080236"/>
            <a:chOff x="6193077" y="-179380"/>
            <a:chExt cx="6231737" cy="4080236"/>
          </a:xfrm>
        </p:grpSpPr>
        <p:pic>
          <p:nvPicPr>
            <p:cNvPr id="21509" name="Picture 5">
              <a:extLst>
                <a:ext uri="{FF2B5EF4-FFF2-40B4-BE49-F238E27FC236}">
                  <a16:creationId xmlns:a16="http://schemas.microsoft.com/office/drawing/2014/main" id="{116839EB-9505-4655-9D12-5A7D9F9E28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2676" b="1"/>
            <a:stretch/>
          </p:blipFill>
          <p:spPr bwMode="auto">
            <a:xfrm rot="3494724">
              <a:off x="5758949" y="1210784"/>
              <a:ext cx="3124200" cy="2255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1F3D3C-AB67-4BCA-8204-4BE58537D876}"/>
                </a:ext>
              </a:extLst>
            </p:cNvPr>
            <p:cNvSpPr/>
            <p:nvPr/>
          </p:nvSpPr>
          <p:spPr>
            <a:xfrm>
              <a:off x="7750710" y="-179380"/>
              <a:ext cx="4674104" cy="2160615"/>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biết được điểm, đường thẳng, điểm thuộc đường thẳng, điểm không thuộc đường thẳng</a:t>
              </a:r>
              <a:r>
                <a:rPr lang="en-US"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a:solidFill>
                    <a:schemeClr val="tx1"/>
                  </a:solidFill>
                  <a:effectLst/>
                  <a:latin typeface="Times New Roman" panose="02020603050405020304" pitchFamily="18" charset="0"/>
                  <a:ea typeface="Calibri" panose="020F0502020204030204" pitchFamily="34" charset="0"/>
                </a:rPr>
                <a:t> Vẽ điểm, đường thẳng, biết đặt tên điểm, đường thẳng, vẽ được điểm thuộc đường thẳng, điểm không thuộc đường thẳng.</a:t>
              </a:r>
              <a:endParaRPr lang="vi-VN"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Nhóm 3">
            <a:extLst>
              <a:ext uri="{FF2B5EF4-FFF2-40B4-BE49-F238E27FC236}">
                <a16:creationId xmlns:a16="http://schemas.microsoft.com/office/drawing/2014/main" id="{9A492842-C947-4D54-AD60-C8050C81FA3D}"/>
              </a:ext>
            </a:extLst>
          </p:cNvPr>
          <p:cNvGrpSpPr/>
          <p:nvPr/>
        </p:nvGrpSpPr>
        <p:grpSpPr>
          <a:xfrm>
            <a:off x="298177" y="2600659"/>
            <a:ext cx="5578024" cy="2017879"/>
            <a:chOff x="298177" y="2600659"/>
            <a:chExt cx="5578024" cy="2017879"/>
          </a:xfrm>
        </p:grpSpPr>
        <p:pic>
          <p:nvPicPr>
            <p:cNvPr id="21512" name="Picture 8">
              <a:extLst>
                <a:ext uri="{FF2B5EF4-FFF2-40B4-BE49-F238E27FC236}">
                  <a16:creationId xmlns:a16="http://schemas.microsoft.com/office/drawing/2014/main" id="{B8D57EFB-21A1-49F8-8611-6A18F5621B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3597" r="-1"/>
            <a:stretch/>
          </p:blipFill>
          <p:spPr bwMode="auto">
            <a:xfrm>
              <a:off x="3851194" y="3269163"/>
              <a:ext cx="2025007" cy="134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84E44AF-C638-4A4E-9012-1BDDBC847B5D}"/>
                </a:ext>
              </a:extLst>
            </p:cNvPr>
            <p:cNvSpPr/>
            <p:nvPr/>
          </p:nvSpPr>
          <p:spPr>
            <a:xfrm>
              <a:off x="298177" y="2600659"/>
              <a:ext cx="4071027" cy="1892277"/>
            </a:xfrm>
            <a:prstGeom prst="roundRect">
              <a:avLst/>
            </a:prstGeom>
            <a:solidFill>
              <a:srgbClr val="A56C98"/>
            </a:solidFill>
            <a:ln>
              <a:solidFill>
                <a:srgbClr val="B30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bg1"/>
                  </a:solidFill>
                  <a:effectLst/>
                  <a:latin typeface="Times New Roman" panose="02020603050405020304" pitchFamily="18" charset="0"/>
                  <a:ea typeface="Calibri" panose="020F0502020204030204" pitchFamily="34" charset="0"/>
                </a:rPr>
                <a:t>Vẽ được ba điểm thẳng hàng và ba điểm không thẳng hàng. Với ba điểm thẳng hàng sử dụng được các thuật ngữ: Nằm cùng phía, khác phía, nằm giữa.</a:t>
              </a:r>
              <a:endParaRPr lang="en-US" sz="2400" dirty="0">
                <a:solidFill>
                  <a:schemeClr val="bg1"/>
                </a:solidFill>
                <a:latin typeface="Times New Roman" panose="02020603050405020304" pitchFamily="18" charset="0"/>
                <a:cs typeface="Times New Roman" panose="02020603050405020304" pitchFamily="18" charset="0"/>
              </a:endParaRPr>
            </a:p>
          </p:txBody>
        </p:sp>
      </p:grpSp>
      <p:sp>
        <p:nvSpPr>
          <p:cNvPr id="18" name="Rectangle 3">
            <a:extLst>
              <a:ext uri="{FF2B5EF4-FFF2-40B4-BE49-F238E27FC236}">
                <a16:creationId xmlns:a16="http://schemas.microsoft.com/office/drawing/2014/main" id="{1FDDA6B7-3DB5-4F81-833A-8E5D80FC746F}"/>
              </a:ext>
            </a:extLst>
          </p:cNvPr>
          <p:cNvSpPr>
            <a:spLocks noChangeArrowheads="1"/>
          </p:cNvSpPr>
          <p:nvPr/>
        </p:nvSpPr>
        <p:spPr bwMode="auto">
          <a:xfrm>
            <a:off x="0" y="180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800" b="0" i="0" u="none" strike="noStrike" cap="none" normalizeH="0" baseline="0">
                <a:ln>
                  <a:noFill/>
                </a:ln>
                <a:solidFill>
                  <a:schemeClr val="tx1"/>
                </a:solidFill>
                <a:effectLst/>
              </a:rPr>
              <a:t> </a:t>
            </a:r>
            <a:endParaRPr kumimoji="0" lang="vi-VN" altLang="vi-VN" sz="1800" b="0" i="0" u="none" strike="noStrike" cap="none" normalizeH="0" baseline="0">
              <a:ln>
                <a:noFill/>
              </a:ln>
              <a:solidFill>
                <a:schemeClr val="tx1"/>
              </a:solidFill>
              <a:effectLst/>
              <a:latin typeface="Arial" panose="020B0604020202020204" pitchFamily="34" charset="0"/>
            </a:endParaRPr>
          </a:p>
        </p:txBody>
      </p:sp>
      <p:grpSp>
        <p:nvGrpSpPr>
          <p:cNvPr id="5" name="Nhóm 4">
            <a:extLst>
              <a:ext uri="{FF2B5EF4-FFF2-40B4-BE49-F238E27FC236}">
                <a16:creationId xmlns:a16="http://schemas.microsoft.com/office/drawing/2014/main" id="{A119B73D-90EC-4758-8029-B744A0277831}"/>
              </a:ext>
            </a:extLst>
          </p:cNvPr>
          <p:cNvGrpSpPr/>
          <p:nvPr/>
        </p:nvGrpSpPr>
        <p:grpSpPr>
          <a:xfrm>
            <a:off x="448817" y="777425"/>
            <a:ext cx="5944310" cy="2209939"/>
            <a:chOff x="448817" y="777425"/>
            <a:chExt cx="5944310" cy="2209939"/>
          </a:xfrm>
        </p:grpSpPr>
        <p:pic>
          <p:nvPicPr>
            <p:cNvPr id="20" name="Picture 8">
              <a:extLst>
                <a:ext uri="{FF2B5EF4-FFF2-40B4-BE49-F238E27FC236}">
                  <a16:creationId xmlns:a16="http://schemas.microsoft.com/office/drawing/2014/main" id="{14E2F0BB-DD56-4D49-A01C-E980645E6673}"/>
                </a:ext>
              </a:extLst>
            </p:cNvPr>
            <p:cNvPicPr>
              <a:picLocks noChangeAspect="1" noChangeArrowheads="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l="63597" r="-1"/>
            <a:stretch/>
          </p:blipFill>
          <p:spPr bwMode="auto">
            <a:xfrm rot="1355571">
              <a:off x="3747461" y="1637989"/>
              <a:ext cx="2645666" cy="13493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556F177B-5489-4E43-BE65-754F64D212D6}"/>
                </a:ext>
              </a:extLst>
            </p:cNvPr>
            <p:cNvSpPr/>
            <p:nvPr/>
          </p:nvSpPr>
          <p:spPr>
            <a:xfrm>
              <a:off x="448817" y="777425"/>
              <a:ext cx="4071027" cy="1226785"/>
            </a:xfrm>
            <a:prstGeom prst="roundRect">
              <a:avLst/>
            </a:prstGeom>
            <a:solidFill>
              <a:schemeClr val="accent6">
                <a:lumMod val="60000"/>
                <a:lumOff val="40000"/>
              </a:schemeClr>
            </a:solidFill>
            <a:ln>
              <a:solidFill>
                <a:srgbClr val="B30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effectLst/>
                  <a:latin typeface="Times New Roman" panose="02020603050405020304" pitchFamily="18" charset="0"/>
                  <a:ea typeface="Calibri" panose="020F0502020204030204" pitchFamily="34" charset="0"/>
                </a:rPr>
                <a:t>Lấy được các ví dụ về điểm, đường thẳng, ba điểm thẳng hàng trong thực tế.</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A8B3114C-85E0-46D7-82DC-EFF903FAD64B}"/>
              </a:ext>
            </a:extLst>
          </p:cNvPr>
          <p:cNvGrpSpPr/>
          <p:nvPr/>
        </p:nvGrpSpPr>
        <p:grpSpPr>
          <a:xfrm>
            <a:off x="4862697" y="2737182"/>
            <a:ext cx="3378993" cy="1644651"/>
            <a:chOff x="7669214" y="2273353"/>
            <a:chExt cx="3378993" cy="1644651"/>
          </a:xfrm>
        </p:grpSpPr>
        <p:pic>
          <p:nvPicPr>
            <p:cNvPr id="21508" name="Picture 4">
              <a:extLst>
                <a:ext uri="{FF2B5EF4-FFF2-40B4-BE49-F238E27FC236}">
                  <a16:creationId xmlns:a16="http://schemas.microsoft.com/office/drawing/2014/main" id="{3C783F6F-F869-4C60-B146-C50B4EFB8F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9330"/>
            <a:stretch/>
          </p:blipFill>
          <p:spPr bwMode="auto">
            <a:xfrm>
              <a:off x="7669214" y="2467813"/>
              <a:ext cx="419678" cy="12303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FAD6F1-28FE-4991-9DE2-DCB8B581EF19}"/>
                </a:ext>
              </a:extLst>
            </p:cNvPr>
            <p:cNvSpPr/>
            <p:nvPr/>
          </p:nvSpPr>
          <p:spPr>
            <a:xfrm>
              <a:off x="8039724" y="2273353"/>
              <a:ext cx="3008483" cy="1644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effectLst/>
                  <a:latin typeface="Times New Roman" panose="02020603050405020304" pitchFamily="18" charset="0"/>
                  <a:ea typeface="Times New Roman" panose="02020603050405020304" pitchFamily="18" charset="0"/>
                </a:rPr>
                <a:t>§1.</a:t>
              </a:r>
              <a:r>
                <a:rPr lang="en-US" sz="1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ĐIỂM.</a:t>
              </a:r>
            </a:p>
            <a:p>
              <a:pPr algn="ctr">
                <a:lnSpc>
                  <a:spcPct val="150000"/>
                </a:lnSpc>
              </a:pPr>
              <a:r>
                <a:rPr lang="en-US" sz="2800" b="1">
                  <a:latin typeface="Times New Roman" panose="02020603050405020304" pitchFamily="18" charset="0"/>
                  <a:cs typeface="Times New Roman" panose="02020603050405020304" pitchFamily="18" charset="0"/>
                </a:rPr>
                <a:t>ĐƯỜNG THẲNG</a:t>
              </a:r>
              <a:endParaRPr 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190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E9F5CAF2-9208-4880-8550-52527AB4D0C1}"/>
              </a:ext>
            </a:extLst>
          </p:cNvPr>
          <p:cNvSpPr/>
          <p:nvPr/>
        </p:nvSpPr>
        <p:spPr>
          <a:xfrm>
            <a:off x="0" y="90263"/>
            <a:ext cx="12192000" cy="6677474"/>
          </a:xfrm>
          <a:prstGeom prst="snipRoundRect">
            <a:avLst/>
          </a:prstGeom>
          <a:blipFill dpi="0" rotWithShape="1">
            <a:blip r:embed="rId3">
              <a:alphaModFix amt="65000"/>
              <a:extLst>
                <a:ext uri="{837473B0-CC2E-450A-ABE3-18F120FF3D39}">
                  <a1611:picAttrSrcUrl xmlns:a1611="http://schemas.microsoft.com/office/drawing/2016/11/main" r:id="rId4"/>
                </a:ext>
              </a:extLst>
            </a:blip>
            <a:srcRect/>
            <a:stretch>
              <a:fillRect/>
            </a:stretch>
          </a:blipFill>
          <a:ln>
            <a:noFill/>
          </a:ln>
          <a:effectLst>
            <a:glow rad="139700">
              <a:schemeClr val="accent1">
                <a:satMod val="175000"/>
                <a:alpha val="40000"/>
              </a:schemeClr>
            </a:glow>
            <a:outerShdw blurRad="44450" dist="27940" dir="5400000" algn="ctr">
              <a:srgbClr val="000000">
                <a:alpha val="32000"/>
              </a:srgb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99CA5D0-2DB8-479D-9C73-68ED165D7B41}"/>
              </a:ext>
            </a:extLst>
          </p:cNvPr>
          <p:cNvGrpSpPr/>
          <p:nvPr/>
        </p:nvGrpSpPr>
        <p:grpSpPr>
          <a:xfrm>
            <a:off x="736341" y="3728684"/>
            <a:ext cx="4873626" cy="2722916"/>
            <a:chOff x="1004277" y="3303538"/>
            <a:chExt cx="4873626" cy="2722916"/>
          </a:xfrm>
        </p:grpSpPr>
        <p:pic>
          <p:nvPicPr>
            <p:cNvPr id="21514" name="Picture 10">
              <a:extLst>
                <a:ext uri="{FF2B5EF4-FFF2-40B4-BE49-F238E27FC236}">
                  <a16:creationId xmlns:a16="http://schemas.microsoft.com/office/drawing/2014/main" id="{7AA0BE8F-0A22-4717-A299-0DD0E69FC5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279" b="21216"/>
            <a:stretch/>
          </p:blipFill>
          <p:spPr bwMode="auto">
            <a:xfrm>
              <a:off x="3847490" y="3303538"/>
              <a:ext cx="2030413" cy="18097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191787F8-6F2F-44A3-AECA-B69C89655175}"/>
                    </a:ext>
                  </a:extLst>
                </p:cNvPr>
                <p:cNvSpPr/>
                <p:nvPr/>
              </p:nvSpPr>
              <p:spPr>
                <a:xfrm>
                  <a:off x="1004277" y="4364759"/>
                  <a:ext cx="3606915" cy="1661695"/>
                </a:xfrm>
                <a:prstGeom prst="roundRect">
                  <a:avLst/>
                </a:prstGeom>
                <a:solidFill>
                  <a:schemeClr val="accent6">
                    <a:lumMod val="60000"/>
                    <a:lumOff val="4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effectLst/>
                      <a:latin typeface="Times New Roman" panose="02020603050405020304" pitchFamily="18" charset="0"/>
                      <a:ea typeface="Times New Roman" panose="02020603050405020304" pitchFamily="18" charset="0"/>
                    </a:rPr>
                    <a:t>Sử dụng được </a:t>
                  </a:r>
                  <a:r>
                    <a:rPr lang="en-US" sz="2400">
                      <a:effectLst/>
                      <a:latin typeface="Times New Roman" panose="02020603050405020304" pitchFamily="18" charset="0"/>
                      <a:ea typeface="Calibri" panose="020F0502020204030204" pitchFamily="34" charset="0"/>
                    </a:rPr>
                    <a:t>kí hiệu  </a:t>
                  </a:r>
                  <a:r>
                    <a:rPr lang="en-US" sz="2400">
                      <a:effectLst/>
                      <a:latin typeface="Yu Mincho" panose="02020400000000000000" pitchFamily="18" charset="-128"/>
                      <a:ea typeface="Yu Mincho" panose="02020400000000000000" pitchFamily="18" charset="-128"/>
                    </a:rPr>
                    <a:t>∈,</a:t>
                  </a:r>
                  <a:r>
                    <a:rPr lang="en-US" sz="280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m:t>
                      </m:r>
                    </m:oMath>
                  </a14:m>
                  <a:r>
                    <a:rPr lang="en-US" sz="2800">
                      <a:effectLst/>
                      <a:latin typeface="Yu Mincho" panose="02020400000000000000" pitchFamily="18" charset="-128"/>
                      <a:ea typeface="Yu Mincho" panose="02020400000000000000" pitchFamily="18" charset="-128"/>
                    </a:rPr>
                    <a:t>; </a:t>
                  </a:r>
                  <a:r>
                    <a:rPr lang="en-US" sz="2400">
                      <a:effectLst/>
                      <a:latin typeface="Times New Roman" panose="02020603050405020304" pitchFamily="18" charset="0"/>
                      <a:ea typeface="Yu Mincho" panose="02020400000000000000" pitchFamily="18" charset="-128"/>
                      <a:cs typeface="Times New Roman" panose="02020603050405020304" pitchFamily="18" charset="0"/>
                    </a:rPr>
                    <a:t>nhận xét được có vô số điểm thuộc một đường thẳng</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Rectangle: Rounded Corners 9">
                  <a:extLst>
                    <a:ext uri="{FF2B5EF4-FFF2-40B4-BE49-F238E27FC236}">
                      <a16:creationId xmlns:a16="http://schemas.microsoft.com/office/drawing/2014/main" id="{191787F8-6F2F-44A3-AECA-B69C89655175}"/>
                    </a:ext>
                  </a:extLst>
                </p:cNvPr>
                <p:cNvSpPr>
                  <a:spLocks noRot="1" noChangeAspect="1" noMove="1" noResize="1" noEditPoints="1" noAdjustHandles="1" noChangeArrowheads="1" noChangeShapeType="1" noTextEdit="1"/>
                </p:cNvSpPr>
                <p:nvPr/>
              </p:nvSpPr>
              <p:spPr>
                <a:xfrm>
                  <a:off x="1004277" y="4364759"/>
                  <a:ext cx="3606915" cy="1661695"/>
                </a:xfrm>
                <a:prstGeom prst="roundRect">
                  <a:avLst/>
                </a:prstGeom>
                <a:blipFill>
                  <a:blip r:embed="rId6"/>
                  <a:stretch>
                    <a:fillRect l="-169" t="-365" r="-337" b="-8759"/>
                  </a:stretch>
                </a:blipFill>
                <a:ln>
                  <a:solidFill>
                    <a:schemeClr val="accent6">
                      <a:lumMod val="50000"/>
                    </a:schemeClr>
                  </a:solid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20500C52-4BCF-4DFF-9680-B331162F9C4B}"/>
              </a:ext>
            </a:extLst>
          </p:cNvPr>
          <p:cNvGrpSpPr/>
          <p:nvPr/>
        </p:nvGrpSpPr>
        <p:grpSpPr>
          <a:xfrm>
            <a:off x="7226952" y="3798822"/>
            <a:ext cx="4674104" cy="2652779"/>
            <a:chOff x="7226952" y="3205393"/>
            <a:chExt cx="4140571" cy="2646822"/>
          </a:xfrm>
        </p:grpSpPr>
        <p:pic>
          <p:nvPicPr>
            <p:cNvPr id="21511" name="Picture 7">
              <a:extLst>
                <a:ext uri="{FF2B5EF4-FFF2-40B4-BE49-F238E27FC236}">
                  <a16:creationId xmlns:a16="http://schemas.microsoft.com/office/drawing/2014/main" id="{3D442BF7-E438-4FF1-8983-F908A9481B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7779"/>
            <a:stretch/>
          </p:blipFill>
          <p:spPr bwMode="auto">
            <a:xfrm rot="1557483">
              <a:off x="7226952" y="3205393"/>
              <a:ext cx="2965893" cy="15636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E977972-5251-41E4-852C-E0F096B76AB5}"/>
                </a:ext>
              </a:extLst>
            </p:cNvPr>
            <p:cNvSpPr/>
            <p:nvPr/>
          </p:nvSpPr>
          <p:spPr>
            <a:xfrm>
              <a:off x="7507330" y="4194251"/>
              <a:ext cx="3860193" cy="1657964"/>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effectLst/>
                  <a:latin typeface="Times New Roman" panose="02020603050405020304" pitchFamily="18" charset="0"/>
                  <a:ea typeface="Calibri" panose="020F0502020204030204" pitchFamily="34" charset="0"/>
                </a:rPr>
                <a:t>Vẽ điểm, đường thẳng, biết đặt tên điểm, đường thẳng, vẽ được điểm thuộc đường thẳng, điểm không thuộc đường thẳng</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41F5F2F2-8FB9-4D5F-8AD0-3617B35F29F8}"/>
              </a:ext>
            </a:extLst>
          </p:cNvPr>
          <p:cNvGrpSpPr/>
          <p:nvPr/>
        </p:nvGrpSpPr>
        <p:grpSpPr>
          <a:xfrm>
            <a:off x="5869904" y="517295"/>
            <a:ext cx="6031152" cy="3822122"/>
            <a:chOff x="6193077" y="78734"/>
            <a:chExt cx="6031152" cy="3822122"/>
          </a:xfrm>
        </p:grpSpPr>
        <p:pic>
          <p:nvPicPr>
            <p:cNvPr id="21509" name="Picture 5">
              <a:extLst>
                <a:ext uri="{FF2B5EF4-FFF2-40B4-BE49-F238E27FC236}">
                  <a16:creationId xmlns:a16="http://schemas.microsoft.com/office/drawing/2014/main" id="{116839EB-9505-4655-9D12-5A7D9F9E28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2676" b="1"/>
            <a:stretch/>
          </p:blipFill>
          <p:spPr bwMode="auto">
            <a:xfrm rot="3494724">
              <a:off x="5758949" y="1210784"/>
              <a:ext cx="3124200" cy="2255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1F3D3C-AB67-4BCA-8204-4BE58537D876}"/>
                </a:ext>
              </a:extLst>
            </p:cNvPr>
            <p:cNvSpPr/>
            <p:nvPr/>
          </p:nvSpPr>
          <p:spPr>
            <a:xfrm>
              <a:off x="7750710" y="78734"/>
              <a:ext cx="4473519" cy="1524798"/>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biết được điểm, đường thẳng, điểm thuộc đường thẳng, điểm không thuộc đường thẳng</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F0868791-8277-4A7A-AEF6-9C202BB71EC3}"/>
              </a:ext>
            </a:extLst>
          </p:cNvPr>
          <p:cNvGrpSpPr/>
          <p:nvPr/>
        </p:nvGrpSpPr>
        <p:grpSpPr>
          <a:xfrm>
            <a:off x="356367" y="844903"/>
            <a:ext cx="5488285" cy="2448981"/>
            <a:chOff x="356367" y="252017"/>
            <a:chExt cx="5488285" cy="2448981"/>
          </a:xfrm>
        </p:grpSpPr>
        <p:pic>
          <p:nvPicPr>
            <p:cNvPr id="21512" name="Picture 8">
              <a:extLst>
                <a:ext uri="{FF2B5EF4-FFF2-40B4-BE49-F238E27FC236}">
                  <a16:creationId xmlns:a16="http://schemas.microsoft.com/office/drawing/2014/main" id="{B8D57EFB-21A1-49F8-8611-6A18F5621BE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3597" r="-1"/>
            <a:stretch/>
          </p:blipFill>
          <p:spPr bwMode="auto">
            <a:xfrm rot="1355571">
              <a:off x="3819645" y="1351623"/>
              <a:ext cx="2025007" cy="134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84E44AF-C638-4A4E-9012-1BDDBC847B5D}"/>
                </a:ext>
              </a:extLst>
            </p:cNvPr>
            <p:cNvSpPr/>
            <p:nvPr/>
          </p:nvSpPr>
          <p:spPr>
            <a:xfrm>
              <a:off x="356367" y="252017"/>
              <a:ext cx="4071027" cy="1524798"/>
            </a:xfrm>
            <a:prstGeom prst="roundRect">
              <a:avLst/>
            </a:prstGeom>
            <a:solidFill>
              <a:srgbClr val="A56C98"/>
            </a:solidFill>
            <a:ln>
              <a:solidFill>
                <a:srgbClr val="B30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effectLst/>
                  <a:latin typeface="Times New Roman" panose="02020603050405020304" pitchFamily="18" charset="0"/>
                  <a:ea typeface="Times New Roman" panose="02020603050405020304" pitchFamily="18" charset="0"/>
                </a:rPr>
                <a:t>Lấy được VD trong thực tế cho ta hình ảnh của điểm và đường thẳng</a:t>
              </a:r>
              <a:endParaRPr lang="en-US" sz="2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A8B3114C-85E0-46D7-82DC-EFF903FAD64B}"/>
              </a:ext>
            </a:extLst>
          </p:cNvPr>
          <p:cNvGrpSpPr/>
          <p:nvPr/>
        </p:nvGrpSpPr>
        <p:grpSpPr>
          <a:xfrm>
            <a:off x="4862697" y="2737182"/>
            <a:ext cx="3378993" cy="1644651"/>
            <a:chOff x="7669214" y="2273353"/>
            <a:chExt cx="3378993" cy="1644651"/>
          </a:xfrm>
        </p:grpSpPr>
        <p:pic>
          <p:nvPicPr>
            <p:cNvPr id="21508" name="Picture 4">
              <a:extLst>
                <a:ext uri="{FF2B5EF4-FFF2-40B4-BE49-F238E27FC236}">
                  <a16:creationId xmlns:a16="http://schemas.microsoft.com/office/drawing/2014/main" id="{3C783F6F-F869-4C60-B146-C50B4EFB8F7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9330"/>
            <a:stretch/>
          </p:blipFill>
          <p:spPr bwMode="auto">
            <a:xfrm>
              <a:off x="7669214" y="2467813"/>
              <a:ext cx="419678" cy="12303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FAD6F1-28FE-4991-9DE2-DCB8B581EF19}"/>
                </a:ext>
              </a:extLst>
            </p:cNvPr>
            <p:cNvSpPr/>
            <p:nvPr/>
          </p:nvSpPr>
          <p:spPr>
            <a:xfrm>
              <a:off x="8039724" y="2273353"/>
              <a:ext cx="3008483" cy="1644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effectLst/>
                  <a:latin typeface="Times New Roman" panose="02020603050405020304" pitchFamily="18" charset="0"/>
                  <a:ea typeface="Times New Roman" panose="02020603050405020304" pitchFamily="18" charset="0"/>
                </a:rPr>
                <a:t>Tiết 1: §1.</a:t>
              </a:r>
              <a:r>
                <a:rPr lang="en-US" sz="1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ĐIỂM.</a:t>
              </a:r>
            </a:p>
            <a:p>
              <a:pPr algn="ctr">
                <a:lnSpc>
                  <a:spcPct val="150000"/>
                </a:lnSpc>
              </a:pPr>
              <a:r>
                <a:rPr lang="en-US" sz="2800" b="1">
                  <a:latin typeface="Times New Roman" panose="02020603050405020304" pitchFamily="18" charset="0"/>
                  <a:cs typeface="Times New Roman" panose="02020603050405020304" pitchFamily="18" charset="0"/>
                </a:rPr>
                <a:t>ĐƯỜNG THẲNG</a:t>
              </a:r>
              <a:endParaRPr lang="en-US" sz="2800" b="1" dirty="0">
                <a:latin typeface="Times New Roman" panose="02020603050405020304" pitchFamily="18" charset="0"/>
                <a:cs typeface="Times New Roman" panose="02020603050405020304" pitchFamily="18" charset="0"/>
              </a:endParaRPr>
            </a:p>
          </p:txBody>
        </p:sp>
      </p:grpSp>
      <p:sp>
        <p:nvSpPr>
          <p:cNvPr id="18" name="Rectangle 3">
            <a:extLst>
              <a:ext uri="{FF2B5EF4-FFF2-40B4-BE49-F238E27FC236}">
                <a16:creationId xmlns:a16="http://schemas.microsoft.com/office/drawing/2014/main" id="{1FDDA6B7-3DB5-4F81-833A-8E5D80FC746F}"/>
              </a:ext>
            </a:extLst>
          </p:cNvPr>
          <p:cNvSpPr>
            <a:spLocks noChangeArrowheads="1"/>
          </p:cNvSpPr>
          <p:nvPr/>
        </p:nvSpPr>
        <p:spPr bwMode="auto">
          <a:xfrm>
            <a:off x="0" y="180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800" b="0" i="0" u="none" strike="noStrike" cap="none" normalizeH="0" baseline="0">
                <a:ln>
                  <a:noFill/>
                </a:ln>
                <a:solidFill>
                  <a:schemeClr val="tx1"/>
                </a:solidFill>
                <a:effectLst/>
              </a:rPr>
              <a:t> </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112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50AAE9A7-EF72-4A36-A68C-E4EA860EEFDD}"/>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 ĐIỂM</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247C03BC-C5B6-4655-B5DB-9C353A60B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9421" y="897147"/>
            <a:ext cx="8221296" cy="5960853"/>
          </a:xfrm>
          <a:prstGeom prst="rect">
            <a:avLst/>
          </a:prstGeom>
        </p:spPr>
      </p:pic>
      <p:sp>
        <p:nvSpPr>
          <p:cNvPr id="10" name="Rectangle: Rounded Corners 11">
            <a:extLst>
              <a:ext uri="{FF2B5EF4-FFF2-40B4-BE49-F238E27FC236}">
                <a16:creationId xmlns:a16="http://schemas.microsoft.com/office/drawing/2014/main" id="{E1B287EE-68DC-40DC-B553-6D91718B522A}"/>
              </a:ext>
            </a:extLst>
          </p:cNvPr>
          <p:cNvSpPr/>
          <p:nvPr/>
        </p:nvSpPr>
        <p:spPr>
          <a:xfrm>
            <a:off x="113913" y="2967636"/>
            <a:ext cx="3655508" cy="3890363"/>
          </a:xfrm>
          <a:prstGeom prst="roundRect">
            <a:avLst>
              <a:gd name="adj" fmla="val 74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          Quan sát một phần sơ đồ khu vực Cố Đô Hoa Lư (Hình bên), mỗi chấm nhỏ (màu đỏ) biểu thị vị trí một địa danh. Hãy chỉ chấm nhỏ biểu thị vị trí Cố Đô Hoa Lư và Tràng An.</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id="{D70946F0-A068-4E1B-8CDC-215F919A41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846038" y="776376"/>
            <a:ext cx="2191259" cy="2191259"/>
          </a:xfrm>
          <a:prstGeom prst="rect">
            <a:avLst/>
          </a:prstGeom>
        </p:spPr>
      </p:pic>
      <p:grpSp>
        <p:nvGrpSpPr>
          <p:cNvPr id="6" name="Nhóm 5">
            <a:extLst>
              <a:ext uri="{FF2B5EF4-FFF2-40B4-BE49-F238E27FC236}">
                <a16:creationId xmlns:a16="http://schemas.microsoft.com/office/drawing/2014/main" id="{CF871809-B42E-4256-B8E1-23A0CB696EED}"/>
              </a:ext>
            </a:extLst>
          </p:cNvPr>
          <p:cNvGrpSpPr/>
          <p:nvPr/>
        </p:nvGrpSpPr>
        <p:grpSpPr>
          <a:xfrm>
            <a:off x="312645" y="3040857"/>
            <a:ext cx="651419" cy="388143"/>
            <a:chOff x="792956" y="3121819"/>
            <a:chExt cx="1031081" cy="614362"/>
          </a:xfrm>
        </p:grpSpPr>
        <p:sp>
          <p:nvSpPr>
            <p:cNvPr id="7" name="Hình chữ nhật: Góc Tròn 6">
              <a:extLst>
                <a:ext uri="{FF2B5EF4-FFF2-40B4-BE49-F238E27FC236}">
                  <a16:creationId xmlns:a16="http://schemas.microsoft.com/office/drawing/2014/main" id="{8F2EA7AF-C31B-4E0F-97CC-712BA6172B02}"/>
                </a:ext>
              </a:extLst>
            </p:cNvPr>
            <p:cNvSpPr/>
            <p:nvPr/>
          </p:nvSpPr>
          <p:spPr>
            <a:xfrm>
              <a:off x="1209674" y="3243263"/>
              <a:ext cx="614363" cy="371473"/>
            </a:xfrm>
            <a:prstGeom prst="roundRect">
              <a:avLst>
                <a:gd name="adj" fmla="val 3316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a:t>1</a:t>
              </a:r>
              <a:endParaRPr lang="vi-VN" sz="2000"/>
            </a:p>
          </p:txBody>
        </p:sp>
        <p:sp>
          <p:nvSpPr>
            <p:cNvPr id="9" name="Hình Bầu dục 8">
              <a:extLst>
                <a:ext uri="{FF2B5EF4-FFF2-40B4-BE49-F238E27FC236}">
                  <a16:creationId xmlns:a16="http://schemas.microsoft.com/office/drawing/2014/main" id="{22BD5EF8-7BA1-4E61-9DFE-1025F81E6137}"/>
                </a:ext>
              </a:extLst>
            </p:cNvPr>
            <p:cNvSpPr/>
            <p:nvPr/>
          </p:nvSpPr>
          <p:spPr>
            <a:xfrm>
              <a:off x="792956" y="3121819"/>
              <a:ext cx="614362" cy="614362"/>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1" name="Đồ họa 10" descr="Bánh răng">
              <a:extLst>
                <a:ext uri="{FF2B5EF4-FFF2-40B4-BE49-F238E27FC236}">
                  <a16:creationId xmlns:a16="http://schemas.microsoft.com/office/drawing/2014/main" id="{ED352C30-ADB5-4E8A-B74C-7EB0CFD367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437" y="3162300"/>
              <a:ext cx="533400" cy="533400"/>
            </a:xfrm>
            <a:prstGeom prst="rect">
              <a:avLst/>
            </a:prstGeom>
          </p:spPr>
        </p:pic>
      </p:grpSp>
      <p:sp>
        <p:nvSpPr>
          <p:cNvPr id="2" name="Hình Bầu dục 1">
            <a:extLst>
              <a:ext uri="{FF2B5EF4-FFF2-40B4-BE49-F238E27FC236}">
                <a16:creationId xmlns:a16="http://schemas.microsoft.com/office/drawing/2014/main" id="{6C1BB75F-9134-43D9-BC6B-338D3A31E429}"/>
              </a:ext>
            </a:extLst>
          </p:cNvPr>
          <p:cNvSpPr/>
          <p:nvPr/>
        </p:nvSpPr>
        <p:spPr>
          <a:xfrm>
            <a:off x="6751529" y="2054268"/>
            <a:ext cx="851770" cy="77661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12" name="Hình Bầu dục 11">
            <a:extLst>
              <a:ext uri="{FF2B5EF4-FFF2-40B4-BE49-F238E27FC236}">
                <a16:creationId xmlns:a16="http://schemas.microsoft.com/office/drawing/2014/main" id="{E6E03119-91CE-4E35-B906-E17648DD5D6D}"/>
              </a:ext>
            </a:extLst>
          </p:cNvPr>
          <p:cNvSpPr/>
          <p:nvPr/>
        </p:nvSpPr>
        <p:spPr>
          <a:xfrm>
            <a:off x="7152362" y="3234928"/>
            <a:ext cx="851770" cy="77661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136" name="Rounded Rectangle 60">
            <a:extLst>
              <a:ext uri="{FF2B5EF4-FFF2-40B4-BE49-F238E27FC236}">
                <a16:creationId xmlns:a16="http://schemas.microsoft.com/office/drawing/2014/main" id="{3E1B36E1-2AA9-4DDD-9B09-9895A17E6F51}"/>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37" name="Rounded Rectangle 61">
            <a:extLst>
              <a:ext uri="{FF2B5EF4-FFF2-40B4-BE49-F238E27FC236}">
                <a16:creationId xmlns:a16="http://schemas.microsoft.com/office/drawing/2014/main" id="{66B2EBF6-0F8D-4200-A44A-39CD1F994E65}"/>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8" name="Rounded Rectangle 62">
            <a:extLst>
              <a:ext uri="{FF2B5EF4-FFF2-40B4-BE49-F238E27FC236}">
                <a16:creationId xmlns:a16="http://schemas.microsoft.com/office/drawing/2014/main" id="{30627A8F-4940-4814-8E9E-71287596A1FA}"/>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39" name="Rounded Rectangle 63">
            <a:extLst>
              <a:ext uri="{FF2B5EF4-FFF2-40B4-BE49-F238E27FC236}">
                <a16:creationId xmlns:a16="http://schemas.microsoft.com/office/drawing/2014/main" id="{930895BB-02D3-4F9C-9D88-2F1A46920A98}"/>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40" name="Rounded Rectangle 64">
            <a:extLst>
              <a:ext uri="{FF2B5EF4-FFF2-40B4-BE49-F238E27FC236}">
                <a16:creationId xmlns:a16="http://schemas.microsoft.com/office/drawing/2014/main" id="{CE61466B-48B1-48C3-82EC-1693C6BF9168}"/>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41" name="Rounded Rectangle 65">
            <a:extLst>
              <a:ext uri="{FF2B5EF4-FFF2-40B4-BE49-F238E27FC236}">
                <a16:creationId xmlns:a16="http://schemas.microsoft.com/office/drawing/2014/main" id="{ADBA648F-E835-41A9-8FE4-B54CB44BC4FC}"/>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42" name="Rounded Rectangle 66">
            <a:extLst>
              <a:ext uri="{FF2B5EF4-FFF2-40B4-BE49-F238E27FC236}">
                <a16:creationId xmlns:a16="http://schemas.microsoft.com/office/drawing/2014/main" id="{6791670D-A66B-4FD4-8AA7-6E85A08DE009}"/>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43" name="Rounded Rectangle 67">
            <a:extLst>
              <a:ext uri="{FF2B5EF4-FFF2-40B4-BE49-F238E27FC236}">
                <a16:creationId xmlns:a16="http://schemas.microsoft.com/office/drawing/2014/main" id="{B5839F37-00A8-4281-99F1-776F504AD2BB}"/>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44" name="Rounded Rectangle 68">
            <a:extLst>
              <a:ext uri="{FF2B5EF4-FFF2-40B4-BE49-F238E27FC236}">
                <a16:creationId xmlns:a16="http://schemas.microsoft.com/office/drawing/2014/main" id="{E88BFA5D-A326-4BF4-A358-652EE318B13B}"/>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145" name="Rounded Rectangle 69">
            <a:extLst>
              <a:ext uri="{FF2B5EF4-FFF2-40B4-BE49-F238E27FC236}">
                <a16:creationId xmlns:a16="http://schemas.microsoft.com/office/drawing/2014/main" id="{9AE0D551-B878-4749-B907-56AA4B708AC6}"/>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146" name="Rounded Rectangle 70">
            <a:extLst>
              <a:ext uri="{FF2B5EF4-FFF2-40B4-BE49-F238E27FC236}">
                <a16:creationId xmlns:a16="http://schemas.microsoft.com/office/drawing/2014/main" id="{74F5D481-285D-42F4-8057-AC49D4CBFBE2}"/>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47" name="Rounded Rectangle 71">
            <a:extLst>
              <a:ext uri="{FF2B5EF4-FFF2-40B4-BE49-F238E27FC236}">
                <a16:creationId xmlns:a16="http://schemas.microsoft.com/office/drawing/2014/main" id="{48988629-8542-4897-B62D-F614EBBBD954}"/>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48" name="Rounded Rectangle 72">
            <a:extLst>
              <a:ext uri="{FF2B5EF4-FFF2-40B4-BE49-F238E27FC236}">
                <a16:creationId xmlns:a16="http://schemas.microsoft.com/office/drawing/2014/main" id="{66152547-1FDB-4BF0-88F4-1A52DDE152EA}"/>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49" name="Rounded Rectangle 73">
            <a:extLst>
              <a:ext uri="{FF2B5EF4-FFF2-40B4-BE49-F238E27FC236}">
                <a16:creationId xmlns:a16="http://schemas.microsoft.com/office/drawing/2014/main" id="{68A876C1-A9F3-4EED-8D7A-973605DA106A}"/>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150" name="Rounded Rectangle 74">
            <a:extLst>
              <a:ext uri="{FF2B5EF4-FFF2-40B4-BE49-F238E27FC236}">
                <a16:creationId xmlns:a16="http://schemas.microsoft.com/office/drawing/2014/main" id="{4517466E-26E0-4D95-BF96-8A1E22422F02}"/>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151" name="Rounded Rectangle 75">
            <a:extLst>
              <a:ext uri="{FF2B5EF4-FFF2-40B4-BE49-F238E27FC236}">
                <a16:creationId xmlns:a16="http://schemas.microsoft.com/office/drawing/2014/main" id="{17874420-791A-4F1D-8CDC-921863A05D35}"/>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152" name="Rounded Rectangle 76">
            <a:extLst>
              <a:ext uri="{FF2B5EF4-FFF2-40B4-BE49-F238E27FC236}">
                <a16:creationId xmlns:a16="http://schemas.microsoft.com/office/drawing/2014/main" id="{2B3FEEA0-5D0A-481C-A281-7C9203EAACCF}"/>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153" name="Rounded Rectangle 77">
            <a:extLst>
              <a:ext uri="{FF2B5EF4-FFF2-40B4-BE49-F238E27FC236}">
                <a16:creationId xmlns:a16="http://schemas.microsoft.com/office/drawing/2014/main" id="{091B222A-F9F2-4E3B-A948-F54ACA23E768}"/>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154" name="Rounded Rectangle 78">
            <a:extLst>
              <a:ext uri="{FF2B5EF4-FFF2-40B4-BE49-F238E27FC236}">
                <a16:creationId xmlns:a16="http://schemas.microsoft.com/office/drawing/2014/main" id="{1E2E02A9-F3C9-48F6-9F38-8FDA49BDA612}"/>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155" name="Rounded Rectangle 79">
            <a:extLst>
              <a:ext uri="{FF2B5EF4-FFF2-40B4-BE49-F238E27FC236}">
                <a16:creationId xmlns:a16="http://schemas.microsoft.com/office/drawing/2014/main" id="{CCB97F66-FAC1-422B-A97D-F81698C6E0B3}"/>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156" name="Rounded Rectangle 80">
            <a:extLst>
              <a:ext uri="{FF2B5EF4-FFF2-40B4-BE49-F238E27FC236}">
                <a16:creationId xmlns:a16="http://schemas.microsoft.com/office/drawing/2014/main" id="{239B8C41-3501-492C-9407-AFCCD4B1B0B2}"/>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157" name="Rounded Rectangle 81">
            <a:extLst>
              <a:ext uri="{FF2B5EF4-FFF2-40B4-BE49-F238E27FC236}">
                <a16:creationId xmlns:a16="http://schemas.microsoft.com/office/drawing/2014/main" id="{7FEFBF61-92EC-4D57-AC4E-A886B5E68034}"/>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158" name="Rounded Rectangle 82">
            <a:extLst>
              <a:ext uri="{FF2B5EF4-FFF2-40B4-BE49-F238E27FC236}">
                <a16:creationId xmlns:a16="http://schemas.microsoft.com/office/drawing/2014/main" id="{BE5B1AB6-D8EE-48D1-BE84-52DC5C94D09D}"/>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159" name="Rounded Rectangle 83">
            <a:extLst>
              <a:ext uri="{FF2B5EF4-FFF2-40B4-BE49-F238E27FC236}">
                <a16:creationId xmlns:a16="http://schemas.microsoft.com/office/drawing/2014/main" id="{4E4656B6-B356-40AA-8861-ED47F2D73F04}"/>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160" name="Rounded Rectangle 84">
            <a:extLst>
              <a:ext uri="{FF2B5EF4-FFF2-40B4-BE49-F238E27FC236}">
                <a16:creationId xmlns:a16="http://schemas.microsoft.com/office/drawing/2014/main" id="{9998234F-DEB0-4C7B-990F-236550E965A2}"/>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161" name="Rounded Rectangle 85">
            <a:extLst>
              <a:ext uri="{FF2B5EF4-FFF2-40B4-BE49-F238E27FC236}">
                <a16:creationId xmlns:a16="http://schemas.microsoft.com/office/drawing/2014/main" id="{B44E80B9-B913-4054-98BF-902A6A1A6E36}"/>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162" name="Rounded Rectangle 86">
            <a:extLst>
              <a:ext uri="{FF2B5EF4-FFF2-40B4-BE49-F238E27FC236}">
                <a16:creationId xmlns:a16="http://schemas.microsoft.com/office/drawing/2014/main" id="{C925CBA0-ABFC-4216-9316-0EBEC46E47CB}"/>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163" name="Rounded Rectangle 87">
            <a:extLst>
              <a:ext uri="{FF2B5EF4-FFF2-40B4-BE49-F238E27FC236}">
                <a16:creationId xmlns:a16="http://schemas.microsoft.com/office/drawing/2014/main" id="{E8203655-8C94-496F-8273-9843DD294049}"/>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164" name="Rounded Rectangle 88">
            <a:extLst>
              <a:ext uri="{FF2B5EF4-FFF2-40B4-BE49-F238E27FC236}">
                <a16:creationId xmlns:a16="http://schemas.microsoft.com/office/drawing/2014/main" id="{BB69491E-03DB-427C-85C0-769F45ECEB98}"/>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165" name="Rounded Rectangle 89">
            <a:extLst>
              <a:ext uri="{FF2B5EF4-FFF2-40B4-BE49-F238E27FC236}">
                <a16:creationId xmlns:a16="http://schemas.microsoft.com/office/drawing/2014/main" id="{6B1FB1D1-6871-436C-8742-EC6EA065032F}"/>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166" name="Rounded Rectangle 90">
            <a:extLst>
              <a:ext uri="{FF2B5EF4-FFF2-40B4-BE49-F238E27FC236}">
                <a16:creationId xmlns:a16="http://schemas.microsoft.com/office/drawing/2014/main" id="{670F54ED-CEF6-4A5B-AFB8-DB80DB51EE8C}"/>
              </a:ext>
            </a:extLst>
          </p:cNvPr>
          <p:cNvSpPr/>
          <p:nvPr/>
        </p:nvSpPr>
        <p:spPr>
          <a:xfrm>
            <a:off x="232913" y="170702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167" name="Picture 2" descr="Káº¿t quáº£ hÃ¬nh áº£nh cho icon Äá»ng há»">
            <a:extLst>
              <a:ext uri="{FF2B5EF4-FFF2-40B4-BE49-F238E27FC236}">
                <a16:creationId xmlns:a16="http://schemas.microsoft.com/office/drawing/2014/main" id="{0CA99AE6-D8D8-4A20-8AC2-6D2DE8428EF3}"/>
              </a:ext>
            </a:extLst>
          </p:cNvPr>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71632" y="837150"/>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1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7"/>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67"/>
                  </p:tgtEl>
                </p:cond>
              </p:nextCondLst>
            </p:seq>
          </p:childTnLst>
        </p:cTn>
      </p:par>
    </p:tnLst>
    <p:bldLst>
      <p:bldP spid="10" grpId="0" animBg="1"/>
      <p:bldP spid="2" grpId="0" animBg="1"/>
      <p:bldP spid="12"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Rounded Corners 11">
            <a:extLst>
              <a:ext uri="{FF2B5EF4-FFF2-40B4-BE49-F238E27FC236}">
                <a16:creationId xmlns:a16="http://schemas.microsoft.com/office/drawing/2014/main" id="{A567AB74-680A-4250-9665-D89DC39B0498}"/>
              </a:ext>
            </a:extLst>
          </p:cNvPr>
          <p:cNvSpPr/>
          <p:nvPr/>
        </p:nvSpPr>
        <p:spPr>
          <a:xfrm>
            <a:off x="370936" y="877104"/>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a) Ví dụ</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517D55FD-2CC2-4BD2-8B1B-2CAF472D800C}"/>
              </a:ext>
            </a:extLst>
          </p:cNvPr>
          <p:cNvPicPr>
            <a:picLocks noChangeAspect="1"/>
          </p:cNvPicPr>
          <p:nvPr/>
        </p:nvPicPr>
        <p:blipFill>
          <a:blip r:embed="rId3"/>
          <a:stretch>
            <a:fillRect/>
          </a:stretch>
        </p:blipFill>
        <p:spPr>
          <a:xfrm>
            <a:off x="3519612" y="1023964"/>
            <a:ext cx="6359884" cy="2237342"/>
          </a:xfrm>
          <a:prstGeom prst="rect">
            <a:avLst/>
          </a:prstGeom>
        </p:spPr>
      </p:pic>
      <p:sp>
        <p:nvSpPr>
          <p:cNvPr id="13" name="Rectangle: Rounded Corners 11">
            <a:extLst>
              <a:ext uri="{FF2B5EF4-FFF2-40B4-BE49-F238E27FC236}">
                <a16:creationId xmlns:a16="http://schemas.microsoft.com/office/drawing/2014/main" id="{6FC2599F-C098-408F-9300-916B0F31E18E}"/>
              </a:ext>
            </a:extLst>
          </p:cNvPr>
          <p:cNvSpPr/>
          <p:nvPr/>
        </p:nvSpPr>
        <p:spPr>
          <a:xfrm>
            <a:off x="370937" y="3273919"/>
            <a:ext cx="11343735" cy="1768427"/>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Ta sử dụng những chữ cái in hoa A, B, C, D,… để đặt tên cho điểm.</a:t>
            </a:r>
          </a:p>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Trong </a:t>
            </a:r>
            <a:r>
              <a:rPr lang="en-US" sz="2800" i="1">
                <a:solidFill>
                  <a:schemeClr val="tx1"/>
                </a:solidFill>
                <a:latin typeface="Times New Roman" panose="02020603050405020304" pitchFamily="18" charset="0"/>
                <a:cs typeface="Times New Roman" panose="02020603050405020304" pitchFamily="18" charset="0"/>
              </a:rPr>
              <a:t>Hình 1a </a:t>
            </a:r>
            <a:r>
              <a:rPr lang="en-US" sz="2800">
                <a:solidFill>
                  <a:schemeClr val="tx1"/>
                </a:solidFill>
                <a:latin typeface="Times New Roman" panose="02020603050405020304" pitchFamily="18" charset="0"/>
                <a:cs typeface="Times New Roman" panose="02020603050405020304" pitchFamily="18" charset="0"/>
              </a:rPr>
              <a:t>ta có hai điểm phân biệt M và N.</a:t>
            </a:r>
          </a:p>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Trong </a:t>
            </a:r>
            <a:r>
              <a:rPr lang="en-US" sz="2800" i="1">
                <a:solidFill>
                  <a:schemeClr val="tx1"/>
                </a:solidFill>
                <a:latin typeface="Times New Roman" panose="02020603050405020304" pitchFamily="18" charset="0"/>
                <a:cs typeface="Times New Roman" panose="02020603050405020304" pitchFamily="18" charset="0"/>
              </a:rPr>
              <a:t>Hình 1b </a:t>
            </a:r>
            <a:r>
              <a:rPr lang="en-US" sz="2800">
                <a:solidFill>
                  <a:schemeClr val="tx1"/>
                </a:solidFill>
                <a:latin typeface="Times New Roman" panose="02020603050405020304" pitchFamily="18" charset="0"/>
                <a:cs typeface="Times New Roman" panose="02020603050405020304" pitchFamily="18" charset="0"/>
              </a:rPr>
              <a:t>ta có hai điểm A và B trùng nhau.</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1">
            <a:extLst>
              <a:ext uri="{FF2B5EF4-FFF2-40B4-BE49-F238E27FC236}">
                <a16:creationId xmlns:a16="http://schemas.microsoft.com/office/drawing/2014/main" id="{D1C4BBFF-232E-4BA5-896F-30687FE5E8B1}"/>
              </a:ext>
            </a:extLst>
          </p:cNvPr>
          <p:cNvSpPr/>
          <p:nvPr/>
        </p:nvSpPr>
        <p:spPr>
          <a:xfrm>
            <a:off x="370937" y="5218649"/>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b) Quy ước</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5" name="Rectangle: Rounded Corners 11">
            <a:extLst>
              <a:ext uri="{FF2B5EF4-FFF2-40B4-BE49-F238E27FC236}">
                <a16:creationId xmlns:a16="http://schemas.microsoft.com/office/drawing/2014/main" id="{F896BE6B-413A-4EE6-9B1A-2F6620B3356C}"/>
              </a:ext>
            </a:extLst>
          </p:cNvPr>
          <p:cNvSpPr/>
          <p:nvPr/>
        </p:nvSpPr>
        <p:spPr>
          <a:xfrm>
            <a:off x="370936" y="5977848"/>
            <a:ext cx="11343735"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Khi nói hai điểm mà không nói gì thêm, ta hiểu đó là hai điểm phân biệt</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1">
            <a:extLst>
              <a:ext uri="{FF2B5EF4-FFF2-40B4-BE49-F238E27FC236}">
                <a16:creationId xmlns:a16="http://schemas.microsoft.com/office/drawing/2014/main" id="{9762BEBC-490B-4746-8FE9-ED5DE25217C7}"/>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 ĐIỂM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032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Rounded Corners 11">
            <a:extLst>
              <a:ext uri="{FF2B5EF4-FFF2-40B4-BE49-F238E27FC236}">
                <a16:creationId xmlns:a16="http://schemas.microsoft.com/office/drawing/2014/main" id="{A567AB74-680A-4250-9665-D89DC39B0498}"/>
              </a:ext>
            </a:extLst>
          </p:cNvPr>
          <p:cNvSpPr/>
          <p:nvPr/>
        </p:nvSpPr>
        <p:spPr>
          <a:xfrm>
            <a:off x="232913" y="1427698"/>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c) Lưu ý</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3" name="Rectangle: Rounded Corners 11">
            <a:extLst>
              <a:ext uri="{FF2B5EF4-FFF2-40B4-BE49-F238E27FC236}">
                <a16:creationId xmlns:a16="http://schemas.microsoft.com/office/drawing/2014/main" id="{6FC2599F-C098-408F-9300-916B0F31E18E}"/>
              </a:ext>
            </a:extLst>
          </p:cNvPr>
          <p:cNvSpPr/>
          <p:nvPr/>
        </p:nvSpPr>
        <p:spPr>
          <a:xfrm>
            <a:off x="4533757" y="1873819"/>
            <a:ext cx="5170328" cy="1196356"/>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Mỗi hình là tập hợp các điểm</a:t>
            </a:r>
          </a:p>
          <a:p>
            <a:pPr marL="457200" indent="-457200" algn="just">
              <a:lnSpc>
                <a:spcPct val="120000"/>
              </a:lnSpc>
              <a:buFont typeface="Wingdings" panose="05000000000000000000" pitchFamily="2" charset="2"/>
              <a:buChar char="Ø"/>
            </a:pPr>
            <a:r>
              <a:rPr lang="en-US" sz="2800">
                <a:solidFill>
                  <a:schemeClr val="tx1"/>
                </a:solidFill>
                <a:latin typeface="Times New Roman" panose="02020603050405020304" pitchFamily="18" charset="0"/>
                <a:cs typeface="Times New Roman" panose="02020603050405020304" pitchFamily="18" charset="0"/>
              </a:rPr>
              <a:t>Hình có thể chỉ gồm một điểm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1">
            <a:extLst>
              <a:ext uri="{FF2B5EF4-FFF2-40B4-BE49-F238E27FC236}">
                <a16:creationId xmlns:a16="http://schemas.microsoft.com/office/drawing/2014/main" id="{F2FB6D37-5235-46B0-95DC-954984998B95}"/>
              </a:ext>
            </a:extLst>
          </p:cNvPr>
          <p:cNvSpPr/>
          <p:nvPr/>
        </p:nvSpPr>
        <p:spPr>
          <a:xfrm>
            <a:off x="232913" y="3715468"/>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d) 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8" name="Rectangle: Rounded Corners 11">
            <a:extLst>
              <a:ext uri="{FF2B5EF4-FFF2-40B4-BE49-F238E27FC236}">
                <a16:creationId xmlns:a16="http://schemas.microsoft.com/office/drawing/2014/main" id="{2778A682-29A0-42E2-A2A4-5A842C1E6163}"/>
              </a:ext>
            </a:extLst>
          </p:cNvPr>
          <p:cNvSpPr/>
          <p:nvPr/>
        </p:nvSpPr>
        <p:spPr>
          <a:xfrm>
            <a:off x="392557" y="4806882"/>
            <a:ext cx="6017387" cy="1196356"/>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Ví dụ 1 (sgk): </a:t>
            </a:r>
            <a:r>
              <a:rPr lang="en-US" sz="2800">
                <a:solidFill>
                  <a:schemeClr val="tx1"/>
                </a:solidFill>
                <a:latin typeface="Times New Roman" panose="02020603050405020304" pitchFamily="18" charset="0"/>
                <a:cs typeface="Times New Roman" panose="02020603050405020304" pitchFamily="18" charset="0"/>
              </a:rPr>
              <a:t>Đặt tên cho các điểm còn lại trong</a:t>
            </a:r>
            <a:r>
              <a:rPr lang="en-US" sz="2800" i="1">
                <a:solidFill>
                  <a:schemeClr val="tx1"/>
                </a:solidFill>
                <a:latin typeface="Times New Roman" panose="02020603050405020304" pitchFamily="18" charset="0"/>
                <a:cs typeface="Times New Roman" panose="02020603050405020304" pitchFamily="18" charset="0"/>
              </a:rPr>
              <a:t> Hình 2</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DBD5A55F-2E25-4F12-B873-098096E141AE}"/>
              </a:ext>
            </a:extLst>
          </p:cNvPr>
          <p:cNvPicPr>
            <a:picLocks noChangeAspect="1"/>
          </p:cNvPicPr>
          <p:nvPr/>
        </p:nvPicPr>
        <p:blipFill>
          <a:blip r:embed="rId3"/>
          <a:stretch>
            <a:fillRect/>
          </a:stretch>
        </p:blipFill>
        <p:spPr>
          <a:xfrm>
            <a:off x="7732776" y="3942531"/>
            <a:ext cx="3785616" cy="2660904"/>
          </a:xfrm>
          <a:prstGeom prst="rect">
            <a:avLst/>
          </a:prstGeom>
        </p:spPr>
      </p:pic>
      <p:sp>
        <p:nvSpPr>
          <p:cNvPr id="18" name="Rectangle 6">
            <a:extLst>
              <a:ext uri="{FF2B5EF4-FFF2-40B4-BE49-F238E27FC236}">
                <a16:creationId xmlns:a16="http://schemas.microsoft.com/office/drawing/2014/main" id="{FD6E69D1-8B38-4FB5-9942-A96DA77D6D52}"/>
              </a:ext>
            </a:extLst>
          </p:cNvPr>
          <p:cNvSpPr>
            <a:spLocks noChangeArrowheads="1"/>
          </p:cNvSpPr>
          <p:nvPr/>
        </p:nvSpPr>
        <p:spPr bwMode="auto">
          <a:xfrm>
            <a:off x="10449982" y="4614459"/>
            <a:ext cx="22383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S</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19" name="Rectangle 7">
            <a:extLst>
              <a:ext uri="{FF2B5EF4-FFF2-40B4-BE49-F238E27FC236}">
                <a16:creationId xmlns:a16="http://schemas.microsoft.com/office/drawing/2014/main" id="{DC654256-189A-4851-A402-04F95F849D34}"/>
              </a:ext>
            </a:extLst>
          </p:cNvPr>
          <p:cNvSpPr>
            <a:spLocks noChangeArrowheads="1"/>
          </p:cNvSpPr>
          <p:nvPr/>
        </p:nvSpPr>
        <p:spPr bwMode="auto">
          <a:xfrm>
            <a:off x="8150802" y="5552630"/>
            <a:ext cx="2079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J</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0" name="Rectangle 5">
            <a:extLst>
              <a:ext uri="{FF2B5EF4-FFF2-40B4-BE49-F238E27FC236}">
                <a16:creationId xmlns:a16="http://schemas.microsoft.com/office/drawing/2014/main" id="{A03BCA1C-CAEE-4C7B-ACDF-31B786DCF0B6}"/>
              </a:ext>
            </a:extLst>
          </p:cNvPr>
          <p:cNvSpPr>
            <a:spLocks noChangeArrowheads="1"/>
          </p:cNvSpPr>
          <p:nvPr/>
        </p:nvSpPr>
        <p:spPr bwMode="auto">
          <a:xfrm>
            <a:off x="11396154" y="5139862"/>
            <a:ext cx="2444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V</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10" name="Rectangle: Rounded Corners 11">
            <a:extLst>
              <a:ext uri="{FF2B5EF4-FFF2-40B4-BE49-F238E27FC236}">
                <a16:creationId xmlns:a16="http://schemas.microsoft.com/office/drawing/2014/main" id="{9236A621-129D-4919-9906-E978C83E8C2D}"/>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 ĐIỂM</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 name="Picture 11" descr="A picture containing toy, doll&#10;&#10;Description automatically generated">
            <a:extLst>
              <a:ext uri="{FF2B5EF4-FFF2-40B4-BE49-F238E27FC236}">
                <a16:creationId xmlns:a16="http://schemas.microsoft.com/office/drawing/2014/main" id="{30232F6A-0B51-422E-867F-A9F4C3695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52097" y="1873819"/>
            <a:ext cx="2057148" cy="2057148"/>
          </a:xfrm>
          <a:prstGeom prst="rect">
            <a:avLst/>
          </a:prstGeom>
        </p:spPr>
      </p:pic>
      <p:sp>
        <p:nvSpPr>
          <p:cNvPr id="12" name="Rectangle: Rounded Corners 11">
            <a:extLst>
              <a:ext uri="{FF2B5EF4-FFF2-40B4-BE49-F238E27FC236}">
                <a16:creationId xmlns:a16="http://schemas.microsoft.com/office/drawing/2014/main" id="{B12D9E86-DFE6-40A5-901D-43CA11655692}"/>
              </a:ext>
            </a:extLst>
          </p:cNvPr>
          <p:cNvSpPr/>
          <p:nvPr/>
        </p:nvSpPr>
        <p:spPr>
          <a:xfrm>
            <a:off x="6111815" y="3657412"/>
            <a:ext cx="2539134"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Ví dụ minh họa</a:t>
            </a:r>
            <a:endParaRPr lang="en-US"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171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500"/>
                                        <p:tgtEl>
                                          <p:spTgt spid="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left)">
                                      <p:cBhvr>
                                        <p:cTn id="33" dur="500"/>
                                        <p:tgtEl>
                                          <p:spTgt spid="8">
                                            <p:txEl>
                                              <p:pRg st="0" end="0"/>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22" presetClass="entr" presetSubtype="8" fill="hold"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wipe(left)">
                                      <p:cBhvr>
                                        <p:cTn id="48" dur="500"/>
                                        <p:tgtEl>
                                          <p:spTgt spid="12">
                                            <p:txEl>
                                              <p:pRg st="0" end="0"/>
                                            </p:tx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80">
                                          <p:stCondLst>
                                            <p:cond delay="0"/>
                                          </p:stCondLst>
                                        </p:cTn>
                                        <p:tgtEl>
                                          <p:spTgt spid="20"/>
                                        </p:tgtEl>
                                      </p:cBhvr>
                                    </p:animEffect>
                                    <p:anim calcmode="lin" valueType="num">
                                      <p:cBhvr>
                                        <p:cTn id="6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9" dur="26">
                                          <p:stCondLst>
                                            <p:cond delay="650"/>
                                          </p:stCondLst>
                                        </p:cTn>
                                        <p:tgtEl>
                                          <p:spTgt spid="20"/>
                                        </p:tgtEl>
                                      </p:cBhvr>
                                      <p:to x="100000" y="60000"/>
                                    </p:animScale>
                                    <p:animScale>
                                      <p:cBhvr>
                                        <p:cTn id="70" dur="166" decel="50000">
                                          <p:stCondLst>
                                            <p:cond delay="676"/>
                                          </p:stCondLst>
                                        </p:cTn>
                                        <p:tgtEl>
                                          <p:spTgt spid="20"/>
                                        </p:tgtEl>
                                      </p:cBhvr>
                                      <p:to x="100000" y="100000"/>
                                    </p:animScale>
                                    <p:animScale>
                                      <p:cBhvr>
                                        <p:cTn id="71" dur="26">
                                          <p:stCondLst>
                                            <p:cond delay="1312"/>
                                          </p:stCondLst>
                                        </p:cTn>
                                        <p:tgtEl>
                                          <p:spTgt spid="20"/>
                                        </p:tgtEl>
                                      </p:cBhvr>
                                      <p:to x="100000" y="80000"/>
                                    </p:animScale>
                                    <p:animScale>
                                      <p:cBhvr>
                                        <p:cTn id="72" dur="166" decel="50000">
                                          <p:stCondLst>
                                            <p:cond delay="1338"/>
                                          </p:stCondLst>
                                        </p:cTn>
                                        <p:tgtEl>
                                          <p:spTgt spid="20"/>
                                        </p:tgtEl>
                                      </p:cBhvr>
                                      <p:to x="100000" y="100000"/>
                                    </p:animScale>
                                    <p:animScale>
                                      <p:cBhvr>
                                        <p:cTn id="73" dur="26">
                                          <p:stCondLst>
                                            <p:cond delay="1642"/>
                                          </p:stCondLst>
                                        </p:cTn>
                                        <p:tgtEl>
                                          <p:spTgt spid="20"/>
                                        </p:tgtEl>
                                      </p:cBhvr>
                                      <p:to x="100000" y="90000"/>
                                    </p:animScale>
                                    <p:animScale>
                                      <p:cBhvr>
                                        <p:cTn id="74" dur="166" decel="50000">
                                          <p:stCondLst>
                                            <p:cond delay="1668"/>
                                          </p:stCondLst>
                                        </p:cTn>
                                        <p:tgtEl>
                                          <p:spTgt spid="20"/>
                                        </p:tgtEl>
                                      </p:cBhvr>
                                      <p:to x="100000" y="100000"/>
                                    </p:animScale>
                                    <p:animScale>
                                      <p:cBhvr>
                                        <p:cTn id="75" dur="26">
                                          <p:stCondLst>
                                            <p:cond delay="1808"/>
                                          </p:stCondLst>
                                        </p:cTn>
                                        <p:tgtEl>
                                          <p:spTgt spid="20"/>
                                        </p:tgtEl>
                                      </p:cBhvr>
                                      <p:to x="100000" y="95000"/>
                                    </p:animScale>
                                    <p:animScale>
                                      <p:cBhvr>
                                        <p:cTn id="7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7" grpId="0" animBg="1"/>
      <p:bldP spid="8" grpId="0" animBg="1"/>
      <p:bldP spid="18" grpId="0"/>
      <p:bldP spid="19" grpId="0"/>
      <p:bldP spid="2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F2FB6D37-5235-46B0-95DC-954984998B95}"/>
              </a:ext>
            </a:extLst>
          </p:cNvPr>
          <p:cNvSpPr/>
          <p:nvPr/>
        </p:nvSpPr>
        <p:spPr>
          <a:xfrm>
            <a:off x="370934" y="859362"/>
            <a:ext cx="2520000" cy="57938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FF00"/>
                </a:solidFill>
                <a:latin typeface="Times New Roman" panose="02020603050405020304" pitchFamily="18" charset="0"/>
                <a:cs typeface="Times New Roman" panose="02020603050405020304" pitchFamily="18" charset="0"/>
              </a:rPr>
              <a:t>d) 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8" name="Rectangle: Rounded Corners 11">
            <a:extLst>
              <a:ext uri="{FF2B5EF4-FFF2-40B4-BE49-F238E27FC236}">
                <a16:creationId xmlns:a16="http://schemas.microsoft.com/office/drawing/2014/main" id="{2778A682-29A0-42E2-A2A4-5A842C1E6163}"/>
              </a:ext>
            </a:extLst>
          </p:cNvPr>
          <p:cNvSpPr/>
          <p:nvPr/>
        </p:nvSpPr>
        <p:spPr>
          <a:xfrm>
            <a:off x="5946732" y="1032873"/>
            <a:ext cx="5924923" cy="624284"/>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Luyện tập 1 (sgk): </a:t>
            </a:r>
            <a:r>
              <a:rPr lang="en-US" sz="2800">
                <a:solidFill>
                  <a:schemeClr val="tx1"/>
                </a:solidFill>
                <a:latin typeface="Times New Roman" panose="02020603050405020304" pitchFamily="18" charset="0"/>
                <a:cs typeface="Times New Roman" panose="02020603050405020304" pitchFamily="18" charset="0"/>
              </a:rPr>
              <a:t>Vẽ ba điểm A, B, C</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7" name="Oval 5">
            <a:extLst>
              <a:ext uri="{FF2B5EF4-FFF2-40B4-BE49-F238E27FC236}">
                <a16:creationId xmlns:a16="http://schemas.microsoft.com/office/drawing/2014/main" id="{04CDE24E-1E14-4D30-BF1C-F05F5497F026}"/>
              </a:ext>
            </a:extLst>
          </p:cNvPr>
          <p:cNvSpPr>
            <a:spLocks noChangeArrowheads="1"/>
          </p:cNvSpPr>
          <p:nvPr/>
        </p:nvSpPr>
        <p:spPr bwMode="auto">
          <a:xfrm>
            <a:off x="6295856" y="2788226"/>
            <a:ext cx="76200" cy="7778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vi-VN"/>
          </a:p>
        </p:txBody>
      </p:sp>
      <p:sp>
        <p:nvSpPr>
          <p:cNvPr id="24" name="Oval 11">
            <a:extLst>
              <a:ext uri="{FF2B5EF4-FFF2-40B4-BE49-F238E27FC236}">
                <a16:creationId xmlns:a16="http://schemas.microsoft.com/office/drawing/2014/main" id="{DCBD18C1-959C-4598-A6F0-7B2FF9790E25}"/>
              </a:ext>
            </a:extLst>
          </p:cNvPr>
          <p:cNvSpPr>
            <a:spLocks noChangeArrowheads="1"/>
          </p:cNvSpPr>
          <p:nvPr/>
        </p:nvSpPr>
        <p:spPr bwMode="auto">
          <a:xfrm>
            <a:off x="11275194" y="2593818"/>
            <a:ext cx="76200" cy="7778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vi-VN"/>
          </a:p>
        </p:txBody>
      </p:sp>
      <p:sp>
        <p:nvSpPr>
          <p:cNvPr id="25" name="Oval 8">
            <a:extLst>
              <a:ext uri="{FF2B5EF4-FFF2-40B4-BE49-F238E27FC236}">
                <a16:creationId xmlns:a16="http://schemas.microsoft.com/office/drawing/2014/main" id="{A34378E4-17F8-48AA-A04C-4B61B3436567}"/>
              </a:ext>
            </a:extLst>
          </p:cNvPr>
          <p:cNvSpPr>
            <a:spLocks noChangeArrowheads="1"/>
          </p:cNvSpPr>
          <p:nvPr/>
        </p:nvSpPr>
        <p:spPr bwMode="auto">
          <a:xfrm>
            <a:off x="8832994" y="2402374"/>
            <a:ext cx="76200" cy="7778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vi-VN"/>
          </a:p>
        </p:txBody>
      </p:sp>
      <p:sp>
        <p:nvSpPr>
          <p:cNvPr id="32" name="Rectangle 19">
            <a:extLst>
              <a:ext uri="{FF2B5EF4-FFF2-40B4-BE49-F238E27FC236}">
                <a16:creationId xmlns:a16="http://schemas.microsoft.com/office/drawing/2014/main" id="{F0012F52-5A90-4925-842D-EEAF15272093}"/>
              </a:ext>
            </a:extLst>
          </p:cNvPr>
          <p:cNvSpPr>
            <a:spLocks noChangeArrowheads="1"/>
          </p:cNvSpPr>
          <p:nvPr/>
        </p:nvSpPr>
        <p:spPr bwMode="auto">
          <a:xfrm>
            <a:off x="11351394" y="2194629"/>
            <a:ext cx="249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C</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3" name="Rectangle 18">
            <a:extLst>
              <a:ext uri="{FF2B5EF4-FFF2-40B4-BE49-F238E27FC236}">
                <a16:creationId xmlns:a16="http://schemas.microsoft.com/office/drawing/2014/main" id="{498DB15D-A7C8-4FFA-8B34-6D9A53B95D9B}"/>
              </a:ext>
            </a:extLst>
          </p:cNvPr>
          <p:cNvSpPr>
            <a:spLocks noChangeArrowheads="1"/>
          </p:cNvSpPr>
          <p:nvPr/>
        </p:nvSpPr>
        <p:spPr bwMode="auto">
          <a:xfrm>
            <a:off x="9028273" y="2097574"/>
            <a:ext cx="249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B</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4" name="Rectangle 17">
            <a:extLst>
              <a:ext uri="{FF2B5EF4-FFF2-40B4-BE49-F238E27FC236}">
                <a16:creationId xmlns:a16="http://schemas.microsoft.com/office/drawing/2014/main" id="{15B1D1BA-8E83-47EB-8E4D-791C87D8CB59}"/>
              </a:ext>
            </a:extLst>
          </p:cNvPr>
          <p:cNvSpPr>
            <a:spLocks noChangeArrowheads="1"/>
          </p:cNvSpPr>
          <p:nvPr/>
        </p:nvSpPr>
        <p:spPr bwMode="auto">
          <a:xfrm>
            <a:off x="6372056" y="2419479"/>
            <a:ext cx="249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1" i="1" u="none" strike="noStrike" cap="none" normalizeH="0" baseline="0">
                <a:ln>
                  <a:noFill/>
                </a:ln>
                <a:solidFill>
                  <a:srgbClr val="0000FF"/>
                </a:solidFill>
                <a:effectLst/>
                <a:latin typeface="Times New Roman" panose="02020603050405020304" pitchFamily="18" charset="0"/>
              </a:rPr>
              <a:t>A</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35" name="Rectangle: Rounded Corners 11">
            <a:extLst>
              <a:ext uri="{FF2B5EF4-FFF2-40B4-BE49-F238E27FC236}">
                <a16:creationId xmlns:a16="http://schemas.microsoft.com/office/drawing/2014/main" id="{44798188-279E-4D26-BC55-890CF4A33143}"/>
              </a:ext>
            </a:extLst>
          </p:cNvPr>
          <p:cNvSpPr/>
          <p:nvPr/>
        </p:nvSpPr>
        <p:spPr>
          <a:xfrm>
            <a:off x="458724" y="3393809"/>
            <a:ext cx="5152042" cy="1196356"/>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Bài tập 1: </a:t>
            </a:r>
            <a:r>
              <a:rPr lang="en-US" sz="2800">
                <a:solidFill>
                  <a:schemeClr val="tx1"/>
                </a:solidFill>
                <a:latin typeface="Times New Roman" panose="02020603050405020304" pitchFamily="18" charset="0"/>
                <a:cs typeface="Times New Roman" panose="02020603050405020304" pitchFamily="18" charset="0"/>
              </a:rPr>
              <a:t>Hình nào đặt tên điểm sai trong các hình dưới đây?</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36" name="Hình ảnh 35">
            <a:extLst>
              <a:ext uri="{FF2B5EF4-FFF2-40B4-BE49-F238E27FC236}">
                <a16:creationId xmlns:a16="http://schemas.microsoft.com/office/drawing/2014/main" id="{8655C2DB-D24A-4A06-82AA-8FF5730FD3E0}"/>
              </a:ext>
            </a:extLst>
          </p:cNvPr>
          <p:cNvPicPr>
            <a:picLocks noChangeAspect="1"/>
          </p:cNvPicPr>
          <p:nvPr/>
        </p:nvPicPr>
        <p:blipFill>
          <a:blip r:embed="rId3"/>
          <a:stretch>
            <a:fillRect/>
          </a:stretch>
        </p:blipFill>
        <p:spPr>
          <a:xfrm>
            <a:off x="6792357" y="3267085"/>
            <a:ext cx="4233672" cy="1517904"/>
          </a:xfrm>
          <a:prstGeom prst="rect">
            <a:avLst/>
          </a:prstGeom>
        </p:spPr>
      </p:pic>
      <p:sp>
        <p:nvSpPr>
          <p:cNvPr id="37" name="Rectangle: Rounded Corners 11">
            <a:extLst>
              <a:ext uri="{FF2B5EF4-FFF2-40B4-BE49-F238E27FC236}">
                <a16:creationId xmlns:a16="http://schemas.microsoft.com/office/drawing/2014/main" id="{85A25F81-CA71-4A6E-97B5-424F172C24B5}"/>
              </a:ext>
            </a:extLst>
          </p:cNvPr>
          <p:cNvSpPr/>
          <p:nvPr/>
        </p:nvSpPr>
        <p:spPr>
          <a:xfrm>
            <a:off x="458724" y="5273776"/>
            <a:ext cx="5073396" cy="1196356"/>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just">
              <a:lnSpc>
                <a:spcPct val="120000"/>
              </a:lnSpc>
            </a:pPr>
            <a:r>
              <a:rPr lang="en-US" sz="2800" i="1">
                <a:solidFill>
                  <a:schemeClr val="tx1"/>
                </a:solidFill>
                <a:latin typeface="Times New Roman" panose="02020603050405020304" pitchFamily="18" charset="0"/>
                <a:cs typeface="Times New Roman" panose="02020603050405020304" pitchFamily="18" charset="0"/>
              </a:rPr>
              <a:t>Bài tập 2 : </a:t>
            </a:r>
            <a:r>
              <a:rPr lang="en-US" sz="2800">
                <a:solidFill>
                  <a:schemeClr val="tx1"/>
                </a:solidFill>
                <a:latin typeface="Times New Roman" panose="02020603050405020304" pitchFamily="18" charset="0"/>
                <a:cs typeface="Times New Roman" panose="02020603050405020304" pitchFamily="18" charset="0"/>
              </a:rPr>
              <a:t>Mỗi hình sau có mấy điểm?</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40" name="Hình ảnh 39">
            <a:extLst>
              <a:ext uri="{FF2B5EF4-FFF2-40B4-BE49-F238E27FC236}">
                <a16:creationId xmlns:a16="http://schemas.microsoft.com/office/drawing/2014/main" id="{2A60439E-10C9-4EC1-985B-5A670C483E2D}"/>
              </a:ext>
            </a:extLst>
          </p:cNvPr>
          <p:cNvPicPr>
            <a:picLocks noChangeAspect="1"/>
          </p:cNvPicPr>
          <p:nvPr/>
        </p:nvPicPr>
        <p:blipFill>
          <a:blip r:embed="rId4"/>
          <a:stretch>
            <a:fillRect/>
          </a:stretch>
        </p:blipFill>
        <p:spPr>
          <a:xfrm>
            <a:off x="9284152" y="5208260"/>
            <a:ext cx="2316480" cy="1261872"/>
          </a:xfrm>
          <a:prstGeom prst="rect">
            <a:avLst/>
          </a:prstGeom>
        </p:spPr>
      </p:pic>
      <p:sp>
        <p:nvSpPr>
          <p:cNvPr id="15" name="Rectangle: Rounded Corners 11">
            <a:extLst>
              <a:ext uri="{FF2B5EF4-FFF2-40B4-BE49-F238E27FC236}">
                <a16:creationId xmlns:a16="http://schemas.microsoft.com/office/drawing/2014/main" id="{23CB0CC0-71BE-47C7-B603-F16E5D8D3C4E}"/>
              </a:ext>
            </a:extLst>
          </p:cNvPr>
          <p:cNvSpPr/>
          <p:nvPr/>
        </p:nvSpPr>
        <p:spPr>
          <a:xfrm>
            <a:off x="232913" y="196997"/>
            <a:ext cx="11757804" cy="5793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 ĐIỂM</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Hình ảnh 15">
            <a:extLst>
              <a:ext uri="{FF2B5EF4-FFF2-40B4-BE49-F238E27FC236}">
                <a16:creationId xmlns:a16="http://schemas.microsoft.com/office/drawing/2014/main" id="{60DFAAAD-1493-423D-AEA5-8491529EB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544" y="801110"/>
            <a:ext cx="1940212" cy="2064904"/>
          </a:xfrm>
          <a:prstGeom prst="rect">
            <a:avLst/>
          </a:prstGeom>
        </p:spPr>
      </p:pic>
      <p:sp>
        <p:nvSpPr>
          <p:cNvPr id="2" name="Hình Bầu dục 1">
            <a:extLst>
              <a:ext uri="{FF2B5EF4-FFF2-40B4-BE49-F238E27FC236}">
                <a16:creationId xmlns:a16="http://schemas.microsoft.com/office/drawing/2014/main" id="{A2FAE0E8-E013-4FEC-A9AF-798D1082D72C}"/>
              </a:ext>
            </a:extLst>
          </p:cNvPr>
          <p:cNvSpPr/>
          <p:nvPr/>
        </p:nvSpPr>
        <p:spPr>
          <a:xfrm>
            <a:off x="10122408" y="4242816"/>
            <a:ext cx="903621" cy="542173"/>
          </a:xfrm>
          <a:prstGeom prst="ellipse">
            <a:avLst/>
          </a:prstGeom>
          <a:noFill/>
          <a:ln w="28575" cap="flat" cmpd="sng" algn="ctr">
            <a:solidFill>
              <a:srgbClr val="FF006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18" name="Hình Bầu dục 17">
            <a:extLst>
              <a:ext uri="{FF2B5EF4-FFF2-40B4-BE49-F238E27FC236}">
                <a16:creationId xmlns:a16="http://schemas.microsoft.com/office/drawing/2014/main" id="{46958657-0B56-4749-ABA0-872CACEC7F4B}"/>
              </a:ext>
            </a:extLst>
          </p:cNvPr>
          <p:cNvSpPr/>
          <p:nvPr/>
        </p:nvSpPr>
        <p:spPr>
          <a:xfrm>
            <a:off x="11003343" y="6222708"/>
            <a:ext cx="903621" cy="542173"/>
          </a:xfrm>
          <a:prstGeom prst="ellipse">
            <a:avLst/>
          </a:prstGeom>
          <a:noFill/>
          <a:ln w="28575" cap="flat" cmpd="sng" algn="ctr">
            <a:solidFill>
              <a:srgbClr val="FF006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a:t>4</a:t>
            </a:r>
            <a:endParaRPr lang="vi-VN" sz="2400"/>
          </a:p>
        </p:txBody>
      </p:sp>
      <p:pic>
        <p:nvPicPr>
          <p:cNvPr id="3" name="Hình ảnh 2">
            <a:extLst>
              <a:ext uri="{FF2B5EF4-FFF2-40B4-BE49-F238E27FC236}">
                <a16:creationId xmlns:a16="http://schemas.microsoft.com/office/drawing/2014/main" id="{A7747EF5-6F04-4846-9389-439467849F46}"/>
              </a:ext>
            </a:extLst>
          </p:cNvPr>
          <p:cNvPicPr>
            <a:picLocks noChangeAspect="1"/>
          </p:cNvPicPr>
          <p:nvPr/>
        </p:nvPicPr>
        <p:blipFill>
          <a:blip r:embed="rId6"/>
          <a:stretch>
            <a:fillRect/>
          </a:stretch>
        </p:blipFill>
        <p:spPr>
          <a:xfrm>
            <a:off x="6342307" y="5013188"/>
            <a:ext cx="2221992" cy="1652016"/>
          </a:xfrm>
          <a:prstGeom prst="rect">
            <a:avLst/>
          </a:prstGeom>
        </p:spPr>
      </p:pic>
      <p:sp>
        <p:nvSpPr>
          <p:cNvPr id="20" name="Hình Bầu dục 19">
            <a:extLst>
              <a:ext uri="{FF2B5EF4-FFF2-40B4-BE49-F238E27FC236}">
                <a16:creationId xmlns:a16="http://schemas.microsoft.com/office/drawing/2014/main" id="{120D8184-A288-4A37-96C6-45BA05C549B9}"/>
              </a:ext>
            </a:extLst>
          </p:cNvPr>
          <p:cNvSpPr/>
          <p:nvPr/>
        </p:nvSpPr>
        <p:spPr>
          <a:xfrm>
            <a:off x="7929373" y="6204299"/>
            <a:ext cx="903621" cy="542173"/>
          </a:xfrm>
          <a:prstGeom prst="ellipse">
            <a:avLst/>
          </a:prstGeom>
          <a:noFill/>
          <a:ln w="28575" cap="flat" cmpd="sng" algn="ctr">
            <a:solidFill>
              <a:srgbClr val="FF006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a:t>5</a:t>
            </a:r>
            <a:endParaRPr lang="vi-VN" sz="2400"/>
          </a:p>
        </p:txBody>
      </p:sp>
      <p:sp>
        <p:nvSpPr>
          <p:cNvPr id="10" name="Hình chữ nhật 9">
            <a:extLst>
              <a:ext uri="{FF2B5EF4-FFF2-40B4-BE49-F238E27FC236}">
                <a16:creationId xmlns:a16="http://schemas.microsoft.com/office/drawing/2014/main" id="{926C6E2A-FF73-4B95-84AA-F6F095DA0BFE}"/>
              </a:ext>
            </a:extLst>
          </p:cNvPr>
          <p:cNvSpPr/>
          <p:nvPr/>
        </p:nvSpPr>
        <p:spPr>
          <a:xfrm>
            <a:off x="6342307" y="3267085"/>
            <a:ext cx="1899819" cy="1652016"/>
          </a:xfrm>
          <a:prstGeom prst="rect">
            <a:avLst/>
          </a:prstGeom>
          <a:noFill/>
          <a:ln w="2857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6" name="Hình chữ nhật 25">
            <a:extLst>
              <a:ext uri="{FF2B5EF4-FFF2-40B4-BE49-F238E27FC236}">
                <a16:creationId xmlns:a16="http://schemas.microsoft.com/office/drawing/2014/main" id="{F1E1F390-C211-48D8-ACF9-E04650E6B5ED}"/>
              </a:ext>
            </a:extLst>
          </p:cNvPr>
          <p:cNvSpPr/>
          <p:nvPr/>
        </p:nvSpPr>
        <p:spPr>
          <a:xfrm>
            <a:off x="9555334" y="3250403"/>
            <a:ext cx="1899819" cy="1652016"/>
          </a:xfrm>
          <a:prstGeom prst="rect">
            <a:avLst/>
          </a:prstGeom>
          <a:noFill/>
          <a:ln w="2857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7" name="Hình chữ nhật 26">
            <a:extLst>
              <a:ext uri="{FF2B5EF4-FFF2-40B4-BE49-F238E27FC236}">
                <a16:creationId xmlns:a16="http://schemas.microsoft.com/office/drawing/2014/main" id="{B86DD21B-A4B4-4DAE-A19D-0BE6141867D1}"/>
              </a:ext>
            </a:extLst>
          </p:cNvPr>
          <p:cNvSpPr/>
          <p:nvPr/>
        </p:nvSpPr>
        <p:spPr>
          <a:xfrm>
            <a:off x="6185931" y="5013188"/>
            <a:ext cx="2791889" cy="1786128"/>
          </a:xfrm>
          <a:prstGeom prst="rect">
            <a:avLst/>
          </a:prstGeom>
          <a:noFill/>
          <a:ln w="2857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8" name="Hình chữ nhật 27">
            <a:extLst>
              <a:ext uri="{FF2B5EF4-FFF2-40B4-BE49-F238E27FC236}">
                <a16:creationId xmlns:a16="http://schemas.microsoft.com/office/drawing/2014/main" id="{D6A3A6BE-0680-4A60-9E21-B294CC2A03B8}"/>
              </a:ext>
            </a:extLst>
          </p:cNvPr>
          <p:cNvSpPr/>
          <p:nvPr/>
        </p:nvSpPr>
        <p:spPr>
          <a:xfrm>
            <a:off x="9261643" y="5005932"/>
            <a:ext cx="2791889" cy="1786128"/>
          </a:xfrm>
          <a:prstGeom prst="rect">
            <a:avLst/>
          </a:prstGeom>
          <a:noFill/>
          <a:ln w="2857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92821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heel(1)">
                                      <p:cBhvr>
                                        <p:cTn id="50" dur="2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xEl>
                                              <p:pRg st="0" end="0"/>
                                            </p:txEl>
                                          </p:spTgt>
                                        </p:tgtEl>
                                        <p:attrNameLst>
                                          <p:attrName>style.visibility</p:attrName>
                                        </p:attrNameLst>
                                      </p:cBhvr>
                                      <p:to>
                                        <p:strVal val="visible"/>
                                      </p:to>
                                    </p:set>
                                    <p:animEffect transition="in" filter="wipe(left)">
                                      <p:cBhvr>
                                        <p:cTn id="55" dur="500"/>
                                        <p:tgtEl>
                                          <p:spTgt spid="35">
                                            <p:txEl>
                                              <p:pRg st="0" end="0"/>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42"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21" presetClass="entr" presetSubtype="1"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heel(1)">
                                      <p:cBhvr>
                                        <p:cTn id="66" dur="2000"/>
                                        <p:tgtEl>
                                          <p:spTgt spid="10"/>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down)">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7">
                                            <p:txEl>
                                              <p:pRg st="0" end="0"/>
                                            </p:txEl>
                                          </p:spTgt>
                                        </p:tgtEl>
                                        <p:attrNameLst>
                                          <p:attrName>style.visibility</p:attrName>
                                        </p:attrNameLst>
                                      </p:cBhvr>
                                      <p:to>
                                        <p:strVal val="visible"/>
                                      </p:to>
                                    </p:set>
                                    <p:animEffect transition="in" filter="wipe(left)">
                                      <p:cBhvr>
                                        <p:cTn id="79" dur="500"/>
                                        <p:tgtEl>
                                          <p:spTgt spid="37">
                                            <p:txEl>
                                              <p:pRg st="0" end="0"/>
                                            </p:txEl>
                                          </p:spTgt>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4" presetClass="entr" presetSubtype="1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par>
                                <p:cTn id="88" presetID="21" presetClass="entr" presetSubtype="1"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heel(1)">
                                      <p:cBhvr>
                                        <p:cTn id="90" dur="2000"/>
                                        <p:tgtEl>
                                          <p:spTgt spid="27"/>
                                        </p:tgtEl>
                                      </p:cBhvr>
                                    </p:animEffect>
                                  </p:childTnLst>
                                </p:cTn>
                              </p:par>
                              <p:par>
                                <p:cTn id="91" presetID="21" presetClass="entr" presetSubtype="1"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heel(1)">
                                      <p:cBhvr>
                                        <p:cTn id="93" dur="20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down)">
                                      <p:cBhvr>
                                        <p:cTn id="98" dur="5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24" grpId="0" animBg="1"/>
      <p:bldP spid="25" grpId="0" animBg="1"/>
      <p:bldP spid="32" grpId="0"/>
      <p:bldP spid="33" grpId="0"/>
      <p:bldP spid="34" grpId="0"/>
      <p:bldP spid="35" grpId="0" animBg="1"/>
      <p:bldP spid="37" grpId="0" animBg="1"/>
      <p:bldP spid="2" grpId="0" animBg="1"/>
      <p:bldP spid="18" grpId="0" animBg="1"/>
      <p:bldP spid="20" grpId="0" animBg="1"/>
      <p:bldP spid="10"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8302090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p:tag name="ISPRING_SLIDE_INDENT_LEVEL" val="0"/>
  <p:tag name="ISPRING_PRESENTER_ID" val="{7257E5D0-9D30-4FF0-97B0-8B144157FD3C}"/>
  <p:tag name="ISPRING_SLIDE_ID_2" val="{4F9E4EC0-72D8-49DF-B272-3A18C41110E9}"/>
  <p:tag name="GENSWF_ADVANCE_TIME" val="23.42"/>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97896A0-8FC8-4EB6-9D74-011A7E7DAD75}&quot;/&gt;&lt;isInvalidForFieldText val=&quot;0&quot;/&gt;&lt;Image&gt;&lt;filename val=&quot;C:\Users\thtru\AppData\Local\Temp\PR\data\asimages\{597896A0-8FC8-4EB6-9D74-011A7E7DAD75}_1.png&quot;/&gt;&lt;left val=&quot;0&quot;/&gt;&lt;top val=&quot;138&quot;/&gt;&lt;width val=&quot;720&quot;/&gt;&lt;height val=&quot;6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97896A0-8FC8-4EB6-9D74-011A7E7DAD75}&quot;/&gt;&lt;isInvalidForFieldText val=&quot;0&quot;/&gt;&lt;Image&gt;&lt;filename val=&quot;C:\Users\thtru\AppData\Local\Temp\PR\data\asimages\{597896A0-8FC8-4EB6-9D74-011A7E7DAD75}_1.png&quot;/&gt;&lt;left val=&quot;0&quot;/&gt;&lt;top val=&quot;138&quot;/&gt;&lt;width val=&quot;720&quot;/&gt;&lt;height val=&quot;61&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2008</TotalTime>
  <Words>1516</Words>
  <Application>Microsoft Office PowerPoint</Application>
  <PresentationFormat>Widescreen</PresentationFormat>
  <Paragraphs>227</Paragraphs>
  <Slides>27</Slides>
  <Notes>14</Notes>
  <HiddenSlides>0</HiddenSlides>
  <MMClips>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Calibri</vt:lpstr>
      <vt:lpstr>Arial</vt:lpstr>
      <vt:lpstr>Tw Cen MT</vt:lpstr>
      <vt:lpstr>Cambria Math</vt:lpstr>
      <vt:lpstr>Tahoma</vt:lpstr>
      <vt:lpstr>Wingdings</vt:lpstr>
      <vt:lpstr>Calibri Light</vt:lpstr>
      <vt:lpstr>Times New Roman</vt:lpstr>
      <vt:lpstr>Gill Sans MT</vt:lpstr>
      <vt:lpstr>Yu Mincho</vt:lpstr>
      <vt:lpstr>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VN-CPT</cp:lastModifiedBy>
  <cp:revision>336</cp:revision>
  <dcterms:created xsi:type="dcterms:W3CDTF">2018-11-03T20:19:48Z</dcterms:created>
  <dcterms:modified xsi:type="dcterms:W3CDTF">2026-03-01T08:49:00Z</dcterms:modified>
</cp:coreProperties>
</file>