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0" r:id="rId3"/>
    <p:sldId id="292" r:id="rId4"/>
    <p:sldId id="336" r:id="rId5"/>
    <p:sldId id="294" r:id="rId6"/>
    <p:sldId id="296" r:id="rId7"/>
    <p:sldId id="298" r:id="rId8"/>
    <p:sldId id="300" r:id="rId9"/>
    <p:sldId id="338" r:id="rId10"/>
    <p:sldId id="304" r:id="rId11"/>
    <p:sldId id="306" r:id="rId12"/>
    <p:sldId id="324" r:id="rId13"/>
    <p:sldId id="308" r:id="rId14"/>
    <p:sldId id="328" r:id="rId15"/>
    <p:sldId id="322" r:id="rId16"/>
    <p:sldId id="332" r:id="rId17"/>
    <p:sldId id="334" r:id="rId18"/>
    <p:sldId id="314" r:id="rId19"/>
    <p:sldId id="316" r:id="rId20"/>
    <p:sldId id="320" r:id="rId21"/>
    <p:sldId id="284" r:id="rId22"/>
    <p:sldId id="330" r:id="rId23"/>
    <p:sldId id="25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B2EF-39B6-4015-8DB5-0ABA85771EB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59071-01C3-4061-AAE0-2CC5F4F23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oleObject" Target="../embeddings/oleObject3.bin"/><Relationship Id="rId3" Type="http://schemas.openxmlformats.org/officeDocument/2006/relationships/image" Target="../media/image17.png"/><Relationship Id="rId21" Type="http://schemas.openxmlformats.org/officeDocument/2006/relationships/image" Target="../media/image16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3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5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nền powerpoint về ngày tết với những bức ảnh tuyệt đẹp của  dân tộc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" y="0"/>
            <a:ext cx="9118315" cy="6858000"/>
          </a:xfrm>
          <a:prstGeom prst="rect">
            <a:avLst/>
          </a:prstGeom>
          <a:noFill/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754380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THẦY CÔ GIÁO</a:t>
            </a:r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2438400" y="44958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ĐẾN DỰ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5486400"/>
            <a:ext cx="54441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smtClean="0">
                <a:solidFill>
                  <a:srgbClr val="FF0000"/>
                </a:solidFill>
                <a:latin typeface="+mj-lt"/>
              </a:rPr>
              <a:t>MÔN</a:t>
            </a:r>
            <a:r>
              <a:rPr lang="en-US" altLang="en-US" sz="6000" b="1" kern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altLang="en-US" sz="6000" b="1" kern="0" smtClean="0">
                <a:solidFill>
                  <a:srgbClr val="FF0000"/>
                </a:solidFill>
                <a:latin typeface="+mj-lt"/>
              </a:rPr>
              <a:t>TOÁN </a:t>
            </a:r>
            <a:r>
              <a:rPr lang="vi-VN" alt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altLang="en-US" sz="6000" b="1" kern="0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778053" y="924274"/>
            <a:ext cx="6136069" cy="10791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5059" y="1252912"/>
            <a:ext cx="5543550" cy="75053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390039" y="2003446"/>
            <a:ext cx="388015" cy="33128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2657" y="2013117"/>
            <a:ext cx="3354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Phép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cộng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hai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âm</a:t>
            </a:r>
            <a:endParaRPr lang="en-US" sz="21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1" y="2445586"/>
            <a:ext cx="4086617" cy="26445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636992" y="3217843"/>
            <a:ext cx="358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rgbClr val="0070C0"/>
                </a:solidFill>
              </a:rPr>
              <a:t>Tổng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hai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dương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là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một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dương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6529" y="4067094"/>
            <a:ext cx="3195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rgbClr val="0070C0"/>
                </a:solidFill>
              </a:rPr>
              <a:t>Tổng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hai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âm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là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một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âm</a:t>
            </a:r>
            <a:r>
              <a:rPr lang="en-US" sz="21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3" name="Google Shape;12325;p85"/>
          <p:cNvSpPr/>
          <p:nvPr/>
        </p:nvSpPr>
        <p:spPr>
          <a:xfrm>
            <a:off x="596363" y="2487200"/>
            <a:ext cx="363381" cy="356992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4" name="TextBox 33"/>
          <p:cNvSpPr txBox="1"/>
          <p:nvPr/>
        </p:nvSpPr>
        <p:spPr>
          <a:xfrm>
            <a:off x="1363708" y="2487199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Tính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041945" y="2563627"/>
            <a:ext cx="239561" cy="239561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46343" y="2928337"/>
            <a:ext cx="355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a) (–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28) + (</a:t>
            </a:r>
            <a:r>
              <a:rPr lang="en-US" sz="2100" dirty="0">
                <a:solidFill>
                  <a:srgbClr val="0070C0"/>
                </a:solidFill>
              </a:rPr>
              <a:t>–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82)</a:t>
            </a:r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61725" y="4335230"/>
            <a:ext cx="355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b) x + y </a:t>
            </a:r>
            <a:r>
              <a:rPr lang="en-US" sz="2100" dirty="0" err="1">
                <a:solidFill>
                  <a:srgbClr val="0070C0"/>
                </a:solidFill>
              </a:rPr>
              <a:t>biết</a:t>
            </a:r>
            <a:r>
              <a:rPr lang="en-US" sz="2100" dirty="0">
                <a:solidFill>
                  <a:srgbClr val="0070C0"/>
                </a:solidFill>
              </a:rPr>
              <a:t> x = –81, y = –16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72728" y="3683620"/>
            <a:ext cx="1529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ym typeface="Wingdings" panose="05000000000000000000" pitchFamily="2" charset="2"/>
              </a:rPr>
              <a:t>= </a:t>
            </a:r>
            <a:r>
              <a:rPr lang="en-US" sz="2100" dirty="0" smtClean="0"/>
              <a:t>– (</a:t>
            </a:r>
            <a:r>
              <a:rPr lang="en-US" sz="2100" dirty="0"/>
              <a:t>28 + 82)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72728" y="4064333"/>
            <a:ext cx="1529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ym typeface="Wingdings" panose="05000000000000000000" pitchFamily="2" charset="2"/>
              </a:rPr>
              <a:t>= </a:t>
            </a:r>
            <a:r>
              <a:rPr lang="en-US" sz="2100" dirty="0"/>
              <a:t>–110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27914" y="4839011"/>
            <a:ext cx="2974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/>
              <a:t>Thay</a:t>
            </a:r>
            <a:r>
              <a:rPr lang="en-US" sz="2100" dirty="0" smtClean="0"/>
              <a:t> x= - 81, y = -16 </a:t>
            </a:r>
            <a:r>
              <a:rPr lang="en-US" sz="2100" dirty="0" err="1" smtClean="0"/>
              <a:t>vào</a:t>
            </a:r>
            <a:r>
              <a:rPr lang="en-US" sz="2100" dirty="0" smtClean="0"/>
              <a:t> </a:t>
            </a:r>
            <a:r>
              <a:rPr lang="en-US" sz="2100" dirty="0" err="1" smtClean="0"/>
              <a:t>x+y</a:t>
            </a:r>
            <a:r>
              <a:rPr lang="en-US" sz="2100" dirty="0" smtClean="0"/>
              <a:t> </a:t>
            </a:r>
            <a:r>
              <a:rPr lang="en-US" sz="2100" dirty="0" err="1" smtClean="0"/>
              <a:t>được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= -97</a:t>
            </a:r>
            <a:endParaRPr lang="en-US" sz="2100" dirty="0"/>
          </a:p>
        </p:txBody>
      </p:sp>
      <p:sp>
        <p:nvSpPr>
          <p:cNvPr id="41" name="TextBox 40"/>
          <p:cNvSpPr txBox="1"/>
          <p:nvPr/>
        </p:nvSpPr>
        <p:spPr>
          <a:xfrm>
            <a:off x="1752600" y="5146579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 </a:t>
            </a:r>
          </a:p>
          <a:p>
            <a:r>
              <a:rPr lang="en-US" sz="2100" dirty="0" smtClean="0"/>
              <a:t>(-81) + (-16) = - (81+ 16)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45461" y="3330422"/>
            <a:ext cx="1997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(–</a:t>
            </a:r>
            <a:r>
              <a:rPr lang="en-US" sz="2100" dirty="0">
                <a:sym typeface="Wingdings" panose="05000000000000000000" pitchFamily="2" charset="2"/>
              </a:rPr>
              <a:t>28) + (</a:t>
            </a:r>
            <a:r>
              <a:rPr lang="en-US" sz="2100" dirty="0"/>
              <a:t>–</a:t>
            </a:r>
            <a:r>
              <a:rPr lang="en-US" sz="2100" dirty="0" smtClean="0">
                <a:sym typeface="Wingdings" panose="05000000000000000000" pitchFamily="2" charset="2"/>
              </a:rPr>
              <a:t>82)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160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363708" y="1688905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Tính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041945" y="1779184"/>
            <a:ext cx="239561" cy="239561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46343" y="2143894"/>
            <a:ext cx="355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a) </a:t>
            </a:r>
            <a:r>
              <a:rPr lang="en-US" sz="2100" dirty="0" smtClean="0">
                <a:solidFill>
                  <a:srgbClr val="0070C0"/>
                </a:solidFill>
              </a:rPr>
              <a:t>(+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48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) +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+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67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3938" y="2018745"/>
            <a:ext cx="355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b) ( –79) + (–45)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63708" y="2639350"/>
            <a:ext cx="1760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ym typeface="Wingdings" panose="05000000000000000000" pitchFamily="2" charset="2"/>
              </a:rPr>
              <a:t>= </a:t>
            </a:r>
            <a:r>
              <a:rPr lang="en-US" sz="2100" dirty="0" smtClean="0"/>
              <a:t>48 </a:t>
            </a:r>
            <a:r>
              <a:rPr lang="en-US" sz="2100" dirty="0"/>
              <a:t>+ </a:t>
            </a:r>
            <a:r>
              <a:rPr lang="en-US" sz="2100" dirty="0" smtClean="0"/>
              <a:t>67 </a:t>
            </a:r>
            <a:endParaRPr lang="en-US" sz="2100" dirty="0"/>
          </a:p>
        </p:txBody>
      </p:sp>
      <p:sp>
        <p:nvSpPr>
          <p:cNvPr id="38" name="TextBox 37"/>
          <p:cNvSpPr txBox="1"/>
          <p:nvPr/>
        </p:nvSpPr>
        <p:spPr>
          <a:xfrm>
            <a:off x="1363708" y="3020062"/>
            <a:ext cx="1529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ym typeface="Wingdings" panose="05000000000000000000" pitchFamily="2" charset="2"/>
              </a:rPr>
              <a:t>= </a:t>
            </a:r>
            <a:r>
              <a:rPr lang="en-US" sz="2100" dirty="0" smtClean="0"/>
              <a:t>115</a:t>
            </a:r>
            <a:endParaRPr lang="en-US" sz="2100" dirty="0"/>
          </a:p>
        </p:txBody>
      </p:sp>
      <p:sp>
        <p:nvSpPr>
          <p:cNvPr id="41" name="TextBox 40"/>
          <p:cNvSpPr txBox="1"/>
          <p:nvPr/>
        </p:nvSpPr>
        <p:spPr>
          <a:xfrm>
            <a:off x="5321875" y="2536309"/>
            <a:ext cx="2195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= –(79+45)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1875" y="2955244"/>
            <a:ext cx="2195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= – 124 </a:t>
            </a:r>
          </a:p>
        </p:txBody>
      </p:sp>
      <p:sp>
        <p:nvSpPr>
          <p:cNvPr id="2" name="Snip Single Corner Rectangle 1"/>
          <p:cNvSpPr/>
          <p:nvPr/>
        </p:nvSpPr>
        <p:spPr>
          <a:xfrm rot="21082044">
            <a:off x="414415" y="987510"/>
            <a:ext cx="1255060" cy="375781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LUYỆN TẬP</a:t>
            </a:r>
            <a:endParaRPr lang="en-US" sz="2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21641" y="3412477"/>
            <a:ext cx="52938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Trong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các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phát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biểu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sau</a:t>
            </a:r>
            <a:r>
              <a:rPr lang="en-US" sz="2100" b="1" dirty="0">
                <a:solidFill>
                  <a:srgbClr val="0070C0"/>
                </a:solidFill>
              </a:rPr>
              <a:t>, </a:t>
            </a:r>
            <a:r>
              <a:rPr lang="en-US" sz="2100" b="1" dirty="0" err="1">
                <a:solidFill>
                  <a:srgbClr val="0070C0"/>
                </a:solidFill>
              </a:rPr>
              <a:t>phát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biểu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nào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đúng</a:t>
            </a:r>
            <a:r>
              <a:rPr lang="en-US" sz="2100" b="1" dirty="0" smtClean="0">
                <a:solidFill>
                  <a:srgbClr val="0070C0"/>
                </a:solidFill>
              </a:rPr>
              <a:t>?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9878" y="3488905"/>
            <a:ext cx="239561" cy="239561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9878" y="3867409"/>
            <a:ext cx="60468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a) </a:t>
            </a:r>
            <a:r>
              <a:rPr lang="en-US" sz="2100" dirty="0" err="1"/>
              <a:t>Tổng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dương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một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dương</a:t>
            </a:r>
            <a:endParaRPr lang="en-US" sz="2100" dirty="0"/>
          </a:p>
        </p:txBody>
      </p:sp>
      <p:sp>
        <p:nvSpPr>
          <p:cNvPr id="26" name="TextBox 25"/>
          <p:cNvSpPr txBox="1"/>
          <p:nvPr/>
        </p:nvSpPr>
        <p:spPr>
          <a:xfrm>
            <a:off x="1121790" y="4470943"/>
            <a:ext cx="52934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b) </a:t>
            </a:r>
            <a:r>
              <a:rPr lang="en-US" sz="2100" dirty="0" err="1"/>
              <a:t>Tổng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âm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một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âm</a:t>
            </a:r>
            <a:endParaRPr lang="en-US" sz="2100" dirty="0"/>
          </a:p>
        </p:txBody>
      </p:sp>
      <p:sp>
        <p:nvSpPr>
          <p:cNvPr id="27" name="TextBox 26"/>
          <p:cNvSpPr txBox="1"/>
          <p:nvPr/>
        </p:nvSpPr>
        <p:spPr>
          <a:xfrm>
            <a:off x="1121791" y="5059565"/>
            <a:ext cx="63001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c) </a:t>
            </a:r>
            <a:r>
              <a:rPr lang="en-US" sz="2100" dirty="0" err="1"/>
              <a:t>Tổng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cùng</a:t>
            </a:r>
            <a:r>
              <a:rPr lang="en-US" sz="2100" dirty="0"/>
              <a:t> </a:t>
            </a:r>
            <a:r>
              <a:rPr lang="en-US" sz="2100" dirty="0" err="1"/>
              <a:t>dấu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một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dương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7957159" y="3867410"/>
            <a:ext cx="371084" cy="358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B050"/>
                </a:solidFill>
              </a:rPr>
              <a:t>Đ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57159" y="4457825"/>
            <a:ext cx="371084" cy="358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B050"/>
                </a:solidFill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57159" y="5048240"/>
            <a:ext cx="371084" cy="358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789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3" grpId="0"/>
      <p:bldP spid="24" grpId="0" animBg="1"/>
      <p:bldP spid="25" grpId="0"/>
      <p:bldP spid="26" grpId="0"/>
      <p:bldP spid="27" grpId="0"/>
      <p:bldP spid="7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85" y="397821"/>
            <a:ext cx="8271965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7 + 2 		          b) (-8) + (-5)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(-11) + (-7)		d) (-6) + (-15)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785" y="2506388"/>
            <a:ext cx="8271965" cy="39395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Đáp án 			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=  </a:t>
            </a: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 (-8) + (-5) = </a:t>
            </a: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(8 + 5) = - 13 </a:t>
            </a: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(-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+ (-7) =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(11+7) = -</a:t>
            </a: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(-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+ (-15) =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(6 + 15) = -</a:t>
            </a: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49133" y="2506388"/>
            <a:ext cx="0" cy="3939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5785" y="3086103"/>
            <a:ext cx="8271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42900" y="5624513"/>
            <a:ext cx="1600200" cy="273844"/>
          </a:xfrm>
        </p:spPr>
        <p:txBody>
          <a:bodyPr/>
          <a:lstStyle/>
          <a:p>
            <a:pPr>
              <a:defRPr/>
            </a:pPr>
            <a:fld id="{FC57CEAF-F73A-43A7-9E92-873C9AA037C0}" type="datetime10">
              <a:rPr lang="en-US" smtClean="0"/>
              <a:pPr>
                <a:defRPr/>
              </a:pPr>
              <a:t>16:35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46572" y="992565"/>
            <a:ext cx="7314848" cy="1628775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27547" indent="-1327547" algn="just">
              <a:defRPr/>
            </a:pPr>
            <a:r>
              <a:rPr lang="en-US" sz="2100" b="1" u="sng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100" b="1" u="sng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200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1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1463413" y="3827840"/>
            <a:ext cx="7167042" cy="1846282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275035">
              <a:lnSpc>
                <a:spcPct val="120000"/>
              </a:lnSpc>
              <a:spcBef>
                <a:spcPts val="450"/>
              </a:spcBef>
              <a:defRPr/>
            </a:pP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342900" indent="-275035" algn="ctr">
              <a:lnSpc>
                <a:spcPct val="120000"/>
              </a:lnSpc>
              <a:spcBef>
                <a:spcPts val="450"/>
              </a:spcBef>
              <a:defRPr/>
            </a:pPr>
            <a:r>
              <a:rPr lang="en-US" sz="2100" b="1" u="sng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100" b="1" u="sng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275035">
              <a:lnSpc>
                <a:spcPct val="120000"/>
              </a:lnSpc>
              <a:spcBef>
                <a:spcPts val="450"/>
              </a:spcBef>
              <a:defRPr/>
            </a:pP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275035" algn="ctr">
              <a:lnSpc>
                <a:spcPct val="120000"/>
              </a:lnSpc>
              <a:spcBef>
                <a:spcPts val="450"/>
              </a:spcBef>
              <a:defRPr/>
            </a:pP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(-100) + (-200) = -300 (</a:t>
            </a:r>
            <a:r>
              <a:rPr lang="en-US" sz="21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1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)                         </a:t>
            </a:r>
          </a:p>
          <a:p>
            <a:pPr marL="68580" algn="r">
              <a:lnSpc>
                <a:spcPct val="120000"/>
              </a:lnSpc>
              <a:defRPr/>
            </a:pPr>
            <a:endParaRPr lang="en-US" sz="21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594641" y="2679259"/>
            <a:ext cx="1261208" cy="987028"/>
            <a:chOff x="1371600" y="2133600"/>
            <a:chExt cx="1681958" cy="1316038"/>
          </a:xfrm>
        </p:grpSpPr>
        <p:pic>
          <p:nvPicPr>
            <p:cNvPr id="42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13716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137715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-100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537742" y="2679259"/>
            <a:ext cx="1375491" cy="987028"/>
            <a:chOff x="3962400" y="2133600"/>
            <a:chExt cx="1834332" cy="1316038"/>
          </a:xfrm>
        </p:grpSpPr>
        <p:pic>
          <p:nvPicPr>
            <p:cNvPr id="46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39624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4419600" y="2548596"/>
              <a:ext cx="137713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909091" y="2907859"/>
            <a:ext cx="4315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09341" y="2907859"/>
            <a:ext cx="4315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480841" y="2907859"/>
            <a:ext cx="4427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55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57200" y="792050"/>
            <a:ext cx="4095482" cy="211535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tx1"/>
                </a:solidFill>
              </a:rPr>
              <a:t>Nhiệt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độ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lúc</a:t>
            </a:r>
            <a:r>
              <a:rPr lang="en-US" sz="2100" dirty="0">
                <a:solidFill>
                  <a:schemeClr val="tx1"/>
                </a:solidFill>
              </a:rPr>
              <a:t> 6h </a:t>
            </a:r>
            <a:r>
              <a:rPr lang="en-US" sz="2100" dirty="0" err="1">
                <a:solidFill>
                  <a:schemeClr val="tx1"/>
                </a:solidFill>
              </a:rPr>
              <a:t>sáng</a:t>
            </a:r>
            <a:r>
              <a:rPr lang="en-US" sz="2100" dirty="0">
                <a:solidFill>
                  <a:schemeClr val="tx1"/>
                </a:solidFill>
              </a:rPr>
              <a:t> ở </a:t>
            </a:r>
            <a:r>
              <a:rPr lang="en-US" sz="2100" dirty="0" err="1">
                <a:solidFill>
                  <a:schemeClr val="tx1"/>
                </a:solidFill>
              </a:rPr>
              <a:t>Matxcova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là</a:t>
            </a:r>
            <a:r>
              <a:rPr lang="en-US" sz="2100" dirty="0">
                <a:solidFill>
                  <a:schemeClr val="tx1"/>
                </a:solidFill>
              </a:rPr>
              <a:t> – 6 </a:t>
            </a:r>
            <a:r>
              <a:rPr lang="en-US" sz="2100" baseline="30000" dirty="0">
                <a:solidFill>
                  <a:schemeClr val="tx1"/>
                </a:solidFill>
              </a:rPr>
              <a:t>0</a:t>
            </a:r>
            <a:r>
              <a:rPr lang="en-US" sz="2100" dirty="0">
                <a:solidFill>
                  <a:schemeClr val="tx1"/>
                </a:solidFill>
              </a:rPr>
              <a:t>C, </a:t>
            </a:r>
            <a:r>
              <a:rPr lang="en-US" sz="2100" dirty="0" err="1">
                <a:solidFill>
                  <a:schemeClr val="tx1"/>
                </a:solidFill>
              </a:rPr>
              <a:t>vào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buổi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trưa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nhiệt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độ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giảm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xuống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5</a:t>
            </a:r>
            <a:r>
              <a:rPr lang="en-US" sz="2100" baseline="30000" dirty="0">
                <a:solidFill>
                  <a:schemeClr val="tx1"/>
                </a:solidFill>
              </a:rPr>
              <a:t>0</a:t>
            </a:r>
            <a:r>
              <a:rPr lang="en-US" sz="2100" dirty="0">
                <a:solidFill>
                  <a:schemeClr val="tx1"/>
                </a:solidFill>
              </a:rPr>
              <a:t>C, </a:t>
            </a:r>
            <a:r>
              <a:rPr lang="en-US" sz="2100" dirty="0" err="1">
                <a:solidFill>
                  <a:schemeClr val="tx1"/>
                </a:solidFill>
              </a:rPr>
              <a:t>vào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lúc</a:t>
            </a:r>
            <a:r>
              <a:rPr lang="en-US" sz="2100" dirty="0">
                <a:solidFill>
                  <a:schemeClr val="tx1"/>
                </a:solidFill>
              </a:rPr>
              <a:t> 8h </a:t>
            </a:r>
            <a:r>
              <a:rPr lang="en-US" sz="2100" dirty="0" err="1">
                <a:solidFill>
                  <a:schemeClr val="tx1"/>
                </a:solidFill>
              </a:rPr>
              <a:t>tối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nhiệt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độ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lại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giảm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xuống</a:t>
            </a:r>
            <a:r>
              <a:rPr lang="en-US" sz="2100" dirty="0">
                <a:solidFill>
                  <a:schemeClr val="tx1"/>
                </a:solidFill>
              </a:rPr>
              <a:t> 2</a:t>
            </a:r>
            <a:r>
              <a:rPr lang="en-US" sz="2100" baseline="30000" dirty="0">
                <a:solidFill>
                  <a:schemeClr val="tx1"/>
                </a:solidFill>
              </a:rPr>
              <a:t>0</a:t>
            </a:r>
            <a:r>
              <a:rPr lang="en-US" sz="2100" dirty="0">
                <a:solidFill>
                  <a:schemeClr val="tx1"/>
                </a:solidFill>
              </a:rPr>
              <a:t>C. </a:t>
            </a:r>
            <a:r>
              <a:rPr lang="en-US" sz="2100" dirty="0" err="1">
                <a:solidFill>
                  <a:schemeClr val="tx1"/>
                </a:solidFill>
              </a:rPr>
              <a:t>Hỏi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nhiệt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độ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lúc</a:t>
            </a:r>
            <a:r>
              <a:rPr lang="en-US" sz="2100" dirty="0">
                <a:solidFill>
                  <a:schemeClr val="tx1"/>
                </a:solidFill>
              </a:rPr>
              <a:t> 8h </a:t>
            </a:r>
            <a:r>
              <a:rPr lang="en-US" sz="2100" dirty="0" err="1">
                <a:solidFill>
                  <a:schemeClr val="tx1"/>
                </a:solidFill>
              </a:rPr>
              <a:t>tối</a:t>
            </a:r>
            <a:r>
              <a:rPr lang="en-US" sz="2100" dirty="0">
                <a:solidFill>
                  <a:schemeClr val="tx1"/>
                </a:solidFill>
              </a:rPr>
              <a:t>?   </a:t>
            </a:r>
          </a:p>
        </p:txBody>
      </p:sp>
      <p:sp>
        <p:nvSpPr>
          <p:cNvPr id="5" name="Explosion 1 4">
            <a:hlinkClick r:id="" action="ppaction://noaction"/>
          </p:cNvPr>
          <p:cNvSpPr/>
          <p:nvPr/>
        </p:nvSpPr>
        <p:spPr>
          <a:xfrm>
            <a:off x="5370491" y="1031115"/>
            <a:ext cx="1477850" cy="1637227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NGA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80693" y="4976879"/>
            <a:ext cx="4650883" cy="81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ở </a:t>
            </a:r>
            <a:r>
              <a:rPr lang="en-US" sz="2400" dirty="0" err="1"/>
              <a:t>Matxcova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8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(– 6) + </a:t>
            </a:r>
            <a:r>
              <a:rPr lang="en-US" sz="2400" dirty="0" smtClean="0"/>
              <a:t>(- 5 )+ </a:t>
            </a:r>
            <a:r>
              <a:rPr lang="en-US" sz="2400" dirty="0"/>
              <a:t>(– 2) = – </a:t>
            </a:r>
            <a:r>
              <a:rPr lang="en-US" sz="2400" dirty="0" smtClean="0"/>
              <a:t>13 (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6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0BF370-E014-41DC-AF49-601DE1EEF298}"/>
              </a:ext>
            </a:extLst>
          </p:cNvPr>
          <p:cNvSpPr txBox="1"/>
          <p:nvPr/>
        </p:nvSpPr>
        <p:spPr>
          <a:xfrm>
            <a:off x="1267692" y="1033895"/>
            <a:ext cx="296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HĐ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B26559-CA32-400B-84F3-19385E2F82BC}"/>
              </a:ext>
            </a:extLst>
          </p:cNvPr>
          <p:cNvSpPr txBox="1"/>
          <p:nvPr/>
        </p:nvSpPr>
        <p:spPr>
          <a:xfrm>
            <a:off x="2504209" y="4369861"/>
            <a:ext cx="6452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135 km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45m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45m)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(- 135) + (- 45) = - 180 m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BFE754-6CAF-4F32-AD26-987660C2D017}"/>
              </a:ext>
            </a:extLst>
          </p:cNvPr>
          <p:cNvSpPr txBox="1"/>
          <p:nvPr/>
        </p:nvSpPr>
        <p:spPr>
          <a:xfrm>
            <a:off x="332510" y="4158210"/>
            <a:ext cx="296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nhóm trình bày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C924E0D-1BE8-4638-8786-3774CEF3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563" y="857251"/>
            <a:ext cx="3092919" cy="3751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352DA4-3527-4652-A8D6-94DC20823AF1}"/>
              </a:ext>
            </a:extLst>
          </p:cNvPr>
          <p:cNvSpPr txBox="1"/>
          <p:nvPr/>
        </p:nvSpPr>
        <p:spPr>
          <a:xfrm>
            <a:off x="112676" y="1372504"/>
            <a:ext cx="5912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(H.3.12)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- 135m,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FD1E1E-A5C0-4C92-89A3-C75351C8DCCE}"/>
              </a:ext>
            </a:extLst>
          </p:cNvPr>
          <p:cNvSpPr txBox="1"/>
          <p:nvPr/>
        </p:nvSpPr>
        <p:spPr>
          <a:xfrm>
            <a:off x="5954152" y="3487663"/>
            <a:ext cx="7445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- 135 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8C982DC2-1D58-4022-B6E0-F667A143516D}"/>
              </a:ext>
            </a:extLst>
          </p:cNvPr>
          <p:cNvCxnSpPr>
            <a:cxnSpLocks/>
          </p:cNvCxnSpPr>
          <p:nvPr/>
        </p:nvCxnSpPr>
        <p:spPr>
          <a:xfrm>
            <a:off x="6629400" y="3626163"/>
            <a:ext cx="0" cy="389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1D62A80-6690-4B4C-873E-1D7820DB6AFB}"/>
              </a:ext>
            </a:extLst>
          </p:cNvPr>
          <p:cNvSpPr txBox="1"/>
          <p:nvPr/>
        </p:nvSpPr>
        <p:spPr>
          <a:xfrm>
            <a:off x="6170576" y="3728038"/>
            <a:ext cx="7445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</a:t>
            </a:r>
          </a:p>
        </p:txBody>
      </p:sp>
    </p:spTree>
    <p:extLst>
      <p:ext uri="{BB962C8B-B14F-4D97-AF65-F5344CB8AC3E}">
        <p14:creationId xmlns:p14="http://schemas.microsoft.com/office/powerpoint/2010/main" val="13726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39233" y="2322938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80000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40000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" y="1349007"/>
            <a:ext cx="1887538" cy="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57" y="4756299"/>
            <a:ext cx="1920875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352800" y="971550"/>
            <a:ext cx="4191000" cy="1200150"/>
          </a:xfrm>
          <a:prstGeom prst="cloudCallout">
            <a:avLst>
              <a:gd name="adj1" fmla="val -107125"/>
              <a:gd name="adj2" fmla="val 22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ĐỐ VUI </a:t>
            </a:r>
          </a:p>
        </p:txBody>
      </p:sp>
    </p:spTree>
    <p:extLst>
      <p:ext uri="{BB962C8B-B14F-4D97-AF65-F5344CB8AC3E}">
        <p14:creationId xmlns:p14="http://schemas.microsoft.com/office/powerpoint/2010/main" val="39074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ững bức tranh vẽ phong cảnh đẹp và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54" y="837314"/>
            <a:ext cx="9172353" cy="51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816" y="1148212"/>
            <a:ext cx="9058054" cy="2030207"/>
          </a:xfrm>
          <a:prstGeom prst="cloudCallout">
            <a:avLst>
              <a:gd name="adj1" fmla="val -49961"/>
              <a:gd name="adj2" fmla="val 110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(- 80 000) + (- 40 000) = - (80 000 + 40 000) = - 120 000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529937" y="1106632"/>
            <a:ext cx="817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Tuấn nợ 100.000. Sau đó bạn Tuấn vay thêm 200.000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Hỏi bạn Tuấn có bao nhiêu tiền?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="" xmlns:a16="http://schemas.microsoft.com/office/drawing/2014/main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4102667" y="2473356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- 300.000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1359467" y="2481284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300.000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1359467" y="3620635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- 100.000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4102667" y="3620634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7753361" y="5346124"/>
            <a:ext cx="954221" cy="405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99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529937" y="1106632"/>
            <a:ext cx="817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2:  Tính (-10) + (- 25) có kết quả là 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="" xmlns:a16="http://schemas.microsoft.com/office/drawing/2014/main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1390640" y="3565051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1390640" y="2537978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4289703" y="2537978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4289703" y="3559578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7753361" y="5346124"/>
            <a:ext cx="954221" cy="405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03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880901"/>
            <a:ext cx="8982075" cy="510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0781" y="1514027"/>
            <a:ext cx="86040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-3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2547143" y="3404396"/>
            <a:ext cx="51435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548438" y="3405188"/>
            <a:ext cx="51435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840581"/>
            <a:ext cx="91440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000750"/>
            <a:ext cx="91440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9215" y="873921"/>
            <a:ext cx="9047160" cy="60016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10000"/>
              </a:spcBef>
            </a:pP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" y="5015804"/>
            <a:ext cx="1887538" cy="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10" y="4982630"/>
            <a:ext cx="1920875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01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529937" y="1106632"/>
            <a:ext cx="817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Sa Pa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="" xmlns:a16="http://schemas.microsoft.com/office/drawing/2014/main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1297121" y="2528269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33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4300277" y="3795278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3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4289703" y="2537978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3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="" xmlns:a16="http://schemas.microsoft.com/office/drawing/2014/main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1297121" y="3640240"/>
            <a:ext cx="2516526" cy="7560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3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7753361" y="5346124"/>
            <a:ext cx="954221" cy="405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948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 txBox="1">
            <a:spLocks/>
          </p:cNvSpPr>
          <p:nvPr/>
        </p:nvSpPr>
        <p:spPr bwMode="auto">
          <a:xfrm>
            <a:off x="0" y="357188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latinLnBrk="1" hangingPunct="1"/>
            <a:endParaRPr lang="en-US" sz="4800"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838" y="1698625"/>
            <a:ext cx="402431" cy="1241237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3733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838" y="2932113"/>
            <a:ext cx="402431" cy="1241237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3733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838" y="4164013"/>
            <a:ext cx="402431" cy="1241237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3733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838" y="5397500"/>
            <a:ext cx="402431" cy="1241237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3733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24200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0075">
              <a:lnSpc>
                <a:spcPct val="115000"/>
              </a:lnSpc>
              <a:tabLst>
                <a:tab pos="608013" algn="l"/>
              </a:tabLst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II.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457200"/>
            <a:ext cx="4829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0" y="12192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Ôn tập lại kiến thức về phép cộng hai số nguyên cùng dấu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0" y="2438400"/>
            <a:ext cx="577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Làm bài tập phần khởi động.</a:t>
            </a:r>
            <a:endParaRPr lang="en-U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880901"/>
            <a:ext cx="8982075" cy="510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0781" y="1514027"/>
            <a:ext cx="86040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-3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07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2547143" y="3404396"/>
            <a:ext cx="51435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548438" y="3405188"/>
            <a:ext cx="51435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840581"/>
            <a:ext cx="91440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000750"/>
            <a:ext cx="91440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9215" y="873921"/>
            <a:ext cx="9047160" cy="60016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10000"/>
              </a:spcBef>
            </a:pP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" y="5015804"/>
            <a:ext cx="1887538" cy="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10" y="4982630"/>
            <a:ext cx="1920875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749F334-DCAA-41F5-B9D9-8C7835433982}"/>
              </a:ext>
            </a:extLst>
          </p:cNvPr>
          <p:cNvSpPr txBox="1"/>
          <p:nvPr/>
        </p:nvSpPr>
        <p:spPr>
          <a:xfrm>
            <a:off x="674341" y="3946979"/>
            <a:ext cx="7614389" cy="4154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DC282D-A824-453E-94B2-BD977E339086}"/>
              </a:ext>
            </a:extLst>
          </p:cNvPr>
          <p:cNvSpPr txBox="1"/>
          <p:nvPr/>
        </p:nvSpPr>
        <p:spPr>
          <a:xfrm>
            <a:off x="2486012" y="4540750"/>
            <a:ext cx="413550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(- 3) + ( - 5)</a:t>
            </a:r>
          </a:p>
        </p:txBody>
      </p:sp>
    </p:spTree>
    <p:extLst>
      <p:ext uri="{BB962C8B-B14F-4D97-AF65-F5344CB8AC3E}">
        <p14:creationId xmlns:p14="http://schemas.microsoft.com/office/powerpoint/2010/main" val="3201846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BST 300+ hình nền powerpoint đẹp mầm non chất lượng full HD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05740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30361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30361"/>
                </a:solidFill>
                <a:latin typeface="Times New Roman" pitchFamily="18" charset="0"/>
                <a:cs typeface="Times New Roman" pitchFamily="18" charset="0"/>
              </a:rPr>
              <a:t>HỌC KẾT THÚC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30361"/>
                </a:solidFill>
                <a:latin typeface="Times New Roman" pitchFamily="18" charset="0"/>
                <a:cs typeface="Times New Roman" pitchFamily="18" charset="0"/>
              </a:rPr>
              <a:t>XIN CHÂN THÀNH CẢM ƠN!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ập nhật hơn 62 về hình nền powerpoint học viện nông nghiệp mới nhất -  cdgdbentre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17526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vi-VN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 CỘNG </a:t>
            </a: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SỐ NGUYÊN</a:t>
            </a:r>
            <a:r>
              <a:rPr lang="vi-VN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44" r="244" b="136"/>
          <a:stretch>
            <a:fillRect/>
          </a:stretch>
        </p:blipFill>
        <p:spPr>
          <a:xfrm rot="-1352650">
            <a:off x="7940560" y="4863653"/>
            <a:ext cx="1465667" cy="15668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66849" y="2217053"/>
            <a:ext cx="5128643" cy="4493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rtlCol="0" anchor="ctr"/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I. CỘNG HAI SỐ NGUYÊN CÙNG DẤU</a:t>
            </a:r>
            <a:endParaRPr lang="vi-VN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6849" y="3044104"/>
            <a:ext cx="5128643" cy="486020"/>
          </a:xfrm>
          <a:prstGeom prst="roundRect">
            <a:avLst/>
          </a:prstGeom>
          <a:solidFill>
            <a:srgbClr val="8596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rtlCol="0" anchor="ctr"/>
          <a:lstStyle/>
          <a:p>
            <a:r>
              <a:rPr lang="en-US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II. CỘNG HAI SỐ NGUYÊN KHÁC DẤU</a:t>
            </a:r>
            <a:endParaRPr lang="vi-VN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6992E4-32B0-4CA2-8CB7-16BD3C7CB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027" r="14166" b="15279"/>
          <a:stretch>
            <a:fillRect/>
          </a:stretch>
        </p:blipFill>
        <p:spPr bwMode="auto">
          <a:xfrm>
            <a:off x="75533" y="2247900"/>
            <a:ext cx="2209800" cy="21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342901" y="2744850"/>
            <a:ext cx="179363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90498" y="3954877"/>
            <a:ext cx="4544888" cy="49819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rtlCol="0" anchor="ctr"/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III. TÍNH CHẤT CỦA PHÉP CỘNG</a:t>
            </a:r>
            <a:endParaRPr lang="vi-VN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78069" y="1383847"/>
            <a:ext cx="8326315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 PHÉP CỘNG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CÁC SỐ NGUYÊN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370" y="1280971"/>
            <a:ext cx="474360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vi-VN" sz="2100" b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100" b="1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18459" y="1503095"/>
            <a:ext cx="4229100" cy="12001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1" y="1903629"/>
            <a:ext cx="4607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>
                <a:solidFill>
                  <a:srgbClr val="0070C0"/>
                </a:solidFill>
                <a:cs typeface="Times New Roman" panose="02020603050405020304" pitchFamily="18" charset="0"/>
              </a:rPr>
              <a:t>Số nguyên dương </a:t>
            </a:r>
            <a:r>
              <a:rPr lang="en-US" sz="2100">
                <a:cs typeface="Times New Roman" panose="02020603050405020304" pitchFamily="18" charset="0"/>
              </a:rPr>
              <a:t>là số tự nhiên khác 0.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803117" y="2267160"/>
            <a:ext cx="4229100" cy="12001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7817" y="1935922"/>
            <a:ext cx="72916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100">
                <a:solidFill>
                  <a:srgbClr val="00B050"/>
                </a:solidFill>
                <a:cs typeface="Times New Roman" panose="02020603050405020304" pitchFamily="18" charset="0"/>
              </a:rPr>
              <a:t>Cộng hai số nguyên dương chính là cộng hai số tự nhiên khác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71909" y="4057650"/>
            <a:ext cx="1984365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-27892" y="2392225"/>
                <a:ext cx="386067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057400" algn="ctr"/>
                    <a:tab pos="4114800" algn="r"/>
                    <a:tab pos="342900" algn="l"/>
                    <a:tab pos="2057400" algn="ctr"/>
                    <a:tab pos="4114800" algn="r"/>
                  </a:tabLst>
                </a:pPr>
                <a:r>
                  <a:rPr lang="vi-VN" sz="2100" dirty="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1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92" y="2392225"/>
                <a:ext cx="3860672" cy="415498"/>
              </a:xfrm>
              <a:prstGeom prst="rect">
                <a:avLst/>
              </a:prstGeom>
              <a:blipFill>
                <a:blip r:embed="rId2"/>
                <a:stretch>
                  <a:fillRect l="-1893" t="-11594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1788460" y="4114804"/>
            <a:ext cx="5298140" cy="564546"/>
            <a:chOff x="2423160" y="4648200"/>
            <a:chExt cx="6492240" cy="45364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60395" cy="296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>
                    <a:solidFill>
                      <a:srgbClr val="00206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60395" cy="2967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69680" cy="2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60" name="Oval 59"/>
          <p:cNvSpPr/>
          <p:nvPr/>
        </p:nvSpPr>
        <p:spPr>
          <a:xfrm>
            <a:off x="3617975" y="4171950"/>
            <a:ext cx="53935" cy="519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603916" y="4171950"/>
            <a:ext cx="53935" cy="519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575745" y="2390869"/>
                <a:ext cx="45397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057400" algn="ctr"/>
                    <a:tab pos="4114800" algn="r"/>
                    <a:tab pos="342900" algn="l"/>
                    <a:tab pos="2057400" algn="ctr"/>
                    <a:tab pos="41148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100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45" y="2390869"/>
                <a:ext cx="453970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5692949" y="3306261"/>
            <a:ext cx="14478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cs typeface="Times New Roman" panose="02020603050405020304" pitchFamily="18" charset="0"/>
              </a:rPr>
              <a:t>Đến điểm 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95987" y="3627556"/>
            <a:ext cx="22156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err="1">
                <a:solidFill>
                  <a:srgbClr val="780A60"/>
                </a:solidFill>
                <a:cs typeface="Times New Roman" panose="02020603050405020304" pitchFamily="18" charset="0"/>
              </a:rPr>
              <a:t>Tiến</a:t>
            </a:r>
            <a:r>
              <a:rPr lang="en-US" sz="2100" i="1" dirty="0">
                <a:solidFill>
                  <a:srgbClr val="780A60"/>
                </a:solidFill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780A60"/>
                </a:solidFill>
                <a:cs typeface="Times New Roman" panose="02020603050405020304" pitchFamily="18" charset="0"/>
              </a:rPr>
              <a:t>thêm</a:t>
            </a:r>
            <a:r>
              <a:rPr lang="en-US" sz="2100" i="1" dirty="0">
                <a:solidFill>
                  <a:srgbClr val="780A60"/>
                </a:solidFill>
                <a:cs typeface="Times New Roman" panose="02020603050405020304" pitchFamily="18" charset="0"/>
              </a:rPr>
              <a:t> 4 </a:t>
            </a:r>
            <a:r>
              <a:rPr lang="en-US" sz="2100" i="1" dirty="0" err="1">
                <a:solidFill>
                  <a:srgbClr val="780A60"/>
                </a:solidFill>
                <a:cs typeface="Times New Roman" panose="02020603050405020304" pitchFamily="18" charset="0"/>
              </a:rPr>
              <a:t>đơn</a:t>
            </a:r>
            <a:r>
              <a:rPr lang="en-US" sz="2100" i="1" dirty="0">
                <a:solidFill>
                  <a:srgbClr val="780A60"/>
                </a:solidFill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780A60"/>
                </a:solidFill>
                <a:cs typeface="Times New Roman" panose="02020603050405020304" pitchFamily="18" charset="0"/>
              </a:rPr>
              <a:t>vị</a:t>
            </a:r>
            <a:endParaRPr lang="en-US" sz="2100" i="1" dirty="0">
              <a:solidFill>
                <a:srgbClr val="780A60"/>
              </a:solidFill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94753" y="3306261"/>
            <a:ext cx="12804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cs typeface="Times New Roman" panose="02020603050405020304" pitchFamily="18" charset="0"/>
              </a:rPr>
              <a:t>Từ</a:t>
            </a:r>
            <a:r>
              <a:rPr lang="en-US" sz="2100" dirty="0"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cs typeface="Times New Roman" panose="02020603050405020304" pitchFamily="18" charset="0"/>
              </a:rPr>
              <a:t>điểm</a:t>
            </a:r>
            <a:r>
              <a:rPr lang="en-US" sz="2100" dirty="0"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664" y="2816113"/>
            <a:ext cx="25599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cs typeface="Times New Roman" panose="02020603050405020304" pitchFamily="18" charset="0"/>
              </a:rPr>
              <a:t>Minh họa trên trục số</a:t>
            </a: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3371850" y="3656967"/>
            <a:ext cx="254023" cy="5225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92950" y="3681169"/>
            <a:ext cx="422101" cy="4907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6467140" y="3250848"/>
            <a:ext cx="489458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FF00"/>
                </a:solidFill>
                <a:cs typeface="Times New Roman" panose="02020603050405020304" pitchFamily="18" charset="0"/>
              </a:rPr>
              <a:t>HOẠT ĐỘNG HÌNH THÀNH KIẾN THỨC</a:t>
            </a:r>
            <a:endParaRPr lang="en-US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Title 2"/>
          <p:cNvSpPr>
            <a:spLocks noGrp="1"/>
          </p:cNvSpPr>
          <p:nvPr>
            <p:ph type="title"/>
          </p:nvPr>
        </p:nvSpPr>
        <p:spPr>
          <a:xfrm>
            <a:off x="60365" y="839139"/>
            <a:ext cx="5543550" cy="75053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/>
              <a:t>. PHÉP CỘNG HAI SỐ NGUYÊN CÙNG DẤU</a:t>
            </a:r>
          </a:p>
        </p:txBody>
      </p:sp>
    </p:spTree>
    <p:extLst>
      <p:ext uri="{BB962C8B-B14F-4D97-AF65-F5344CB8AC3E}">
        <p14:creationId xmlns:p14="http://schemas.microsoft.com/office/powerpoint/2010/main" val="3862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767022" y="924274"/>
            <a:ext cx="6136069" cy="10791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5059" y="1252912"/>
            <a:ext cx="5543550" cy="75053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/>
              <a:t>. PHÉP CỘNG HAI SỐ NGUYÊN CÙNG DẤU</a:t>
            </a:r>
          </a:p>
        </p:txBody>
      </p:sp>
      <p:sp>
        <p:nvSpPr>
          <p:cNvPr id="5" name="Heptagon 4"/>
          <p:cNvSpPr/>
          <p:nvPr/>
        </p:nvSpPr>
        <p:spPr>
          <a:xfrm>
            <a:off x="274128" y="2030260"/>
            <a:ext cx="388015" cy="33128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46" y="1999693"/>
            <a:ext cx="37630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Phép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cộng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hai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dương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863" y="2492837"/>
            <a:ext cx="70464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Cộng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dương</a:t>
            </a:r>
            <a:r>
              <a:rPr lang="en-US" sz="2100" dirty="0"/>
              <a:t> </a:t>
            </a:r>
            <a:r>
              <a:rPr lang="en-US" sz="2100" dirty="0" err="1"/>
              <a:t>chính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cộng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tự</a:t>
            </a:r>
            <a:r>
              <a:rPr lang="en-US" sz="2100" dirty="0"/>
              <a:t> </a:t>
            </a:r>
            <a:r>
              <a:rPr lang="en-US" sz="2100" dirty="0" err="1"/>
              <a:t>nhiên</a:t>
            </a:r>
            <a:r>
              <a:rPr lang="en-US" sz="2100" dirty="0"/>
              <a:t> </a:t>
            </a:r>
            <a:r>
              <a:rPr lang="en-US" sz="2100" dirty="0" err="1"/>
              <a:t>khác</a:t>
            </a:r>
            <a:r>
              <a:rPr lang="en-US" sz="2100" dirty="0"/>
              <a:t>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747" y="3030784"/>
            <a:ext cx="18790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Ví</a:t>
            </a:r>
            <a:r>
              <a:rPr lang="en-US" sz="2100" dirty="0"/>
              <a:t> </a:t>
            </a:r>
            <a:r>
              <a:rPr lang="en-US" sz="2100" dirty="0" err="1"/>
              <a:t>dụ</a:t>
            </a:r>
            <a:r>
              <a:rPr lang="en-US" sz="2100" dirty="0"/>
              <a:t>: (+2)+(+4)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6095" y="3030784"/>
            <a:ext cx="13019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= 2 + 4 = 6</a:t>
            </a:r>
          </a:p>
        </p:txBody>
      </p:sp>
      <p:sp>
        <p:nvSpPr>
          <p:cNvPr id="15" name="Heptagon 14"/>
          <p:cNvSpPr/>
          <p:nvPr/>
        </p:nvSpPr>
        <p:spPr>
          <a:xfrm>
            <a:off x="274128" y="3573421"/>
            <a:ext cx="388015" cy="33128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746" y="3583091"/>
            <a:ext cx="3354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Phép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cộng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hai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âm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642" y="3904701"/>
            <a:ext cx="685432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/>
              <a:t>Để</a:t>
            </a:r>
            <a:r>
              <a:rPr lang="en-US" sz="2100" dirty="0"/>
              <a:t> </a:t>
            </a:r>
            <a:r>
              <a:rPr lang="en-US" sz="2100" dirty="0" err="1"/>
              <a:t>phát</a:t>
            </a:r>
            <a:r>
              <a:rPr lang="en-US" sz="2100" dirty="0"/>
              <a:t> </a:t>
            </a:r>
            <a:r>
              <a:rPr lang="en-US" sz="2100" dirty="0" err="1"/>
              <a:t>triển</a:t>
            </a:r>
            <a:r>
              <a:rPr lang="en-US" sz="2100" dirty="0"/>
              <a:t> </a:t>
            </a:r>
            <a:r>
              <a:rPr lang="en-US" sz="2100" dirty="0" err="1"/>
              <a:t>tăng</a:t>
            </a:r>
            <a:r>
              <a:rPr lang="en-US" sz="2100" dirty="0"/>
              <a:t> </a:t>
            </a:r>
            <a:r>
              <a:rPr lang="en-US" sz="2100" dirty="0" err="1"/>
              <a:t>gia</a:t>
            </a:r>
            <a:r>
              <a:rPr lang="en-US" sz="2100" dirty="0"/>
              <a:t> </a:t>
            </a:r>
            <a:r>
              <a:rPr lang="en-US" sz="2100" dirty="0" err="1"/>
              <a:t>sản</a:t>
            </a:r>
            <a:r>
              <a:rPr lang="en-US" sz="2100" dirty="0"/>
              <a:t> </a:t>
            </a:r>
            <a:r>
              <a:rPr lang="en-US" sz="2100" dirty="0" err="1"/>
              <a:t>xuất</a:t>
            </a:r>
            <a:r>
              <a:rPr lang="en-US" sz="2100" dirty="0"/>
              <a:t>, </a:t>
            </a:r>
            <a:r>
              <a:rPr lang="en-US" sz="2100" dirty="0" err="1"/>
              <a:t>gia</a:t>
            </a:r>
            <a:r>
              <a:rPr lang="en-US" sz="2100" dirty="0"/>
              <a:t> </a:t>
            </a:r>
            <a:r>
              <a:rPr lang="en-US" sz="2100" dirty="0" err="1"/>
              <a:t>đình</a:t>
            </a:r>
            <a:r>
              <a:rPr lang="en-US" sz="2100" dirty="0"/>
              <a:t> </a:t>
            </a:r>
            <a:r>
              <a:rPr lang="en-US" sz="2100" dirty="0" err="1"/>
              <a:t>Vinh</a:t>
            </a:r>
            <a:r>
              <a:rPr lang="en-US" sz="2100" dirty="0"/>
              <a:t> </a:t>
            </a:r>
            <a:r>
              <a:rPr lang="en-US" sz="2100" dirty="0" err="1"/>
              <a:t>đã</a:t>
            </a:r>
            <a:r>
              <a:rPr lang="en-US" sz="2100" dirty="0"/>
              <a:t> </a:t>
            </a:r>
            <a:r>
              <a:rPr lang="en-US" sz="2100" dirty="0" err="1"/>
              <a:t>vay</a:t>
            </a:r>
            <a:r>
              <a:rPr lang="en-US" sz="2100" dirty="0"/>
              <a:t> </a:t>
            </a:r>
            <a:r>
              <a:rPr lang="en-US" sz="2100" dirty="0" err="1"/>
              <a:t>ngân</a:t>
            </a:r>
            <a:r>
              <a:rPr lang="en-US" sz="2100" dirty="0"/>
              <a:t> </a:t>
            </a:r>
            <a:r>
              <a:rPr lang="en-US" sz="2100" dirty="0" err="1"/>
              <a:t>hàng</a:t>
            </a:r>
            <a:r>
              <a:rPr lang="en-US" sz="2100" dirty="0"/>
              <a:t> </a:t>
            </a:r>
            <a:r>
              <a:rPr lang="en-US" sz="2100" dirty="0" err="1"/>
              <a:t>Chính</a:t>
            </a:r>
            <a:r>
              <a:rPr lang="en-US" sz="2100" dirty="0"/>
              <a:t> </a:t>
            </a:r>
            <a:r>
              <a:rPr lang="en-US" sz="2100" dirty="0" err="1"/>
              <a:t>sách</a:t>
            </a:r>
            <a:r>
              <a:rPr lang="en-US" sz="2100" dirty="0"/>
              <a:t> </a:t>
            </a:r>
            <a:r>
              <a:rPr lang="en-US" sz="2100" dirty="0" err="1"/>
              <a:t>xã</a:t>
            </a:r>
            <a:r>
              <a:rPr lang="en-US" sz="2100" dirty="0"/>
              <a:t> </a:t>
            </a:r>
            <a:r>
              <a:rPr lang="en-US" sz="2100" dirty="0" err="1"/>
              <a:t>hội</a:t>
            </a:r>
            <a:r>
              <a:rPr lang="en-US" sz="2100" dirty="0"/>
              <a:t> 3 </a:t>
            </a:r>
            <a:r>
              <a:rPr lang="en-US" sz="2100" dirty="0" err="1"/>
              <a:t>triệu</a:t>
            </a:r>
            <a:r>
              <a:rPr lang="en-US" sz="2100" dirty="0"/>
              <a:t> </a:t>
            </a:r>
            <a:r>
              <a:rPr lang="en-US" sz="2100" dirty="0" err="1"/>
              <a:t>đồng</a:t>
            </a:r>
            <a:r>
              <a:rPr lang="en-US" sz="2100" dirty="0"/>
              <a:t>, </a:t>
            </a:r>
            <a:r>
              <a:rPr lang="en-US" sz="2100" dirty="0" err="1"/>
              <a:t>sau</a:t>
            </a:r>
            <a:r>
              <a:rPr lang="en-US" sz="2100" dirty="0"/>
              <a:t> </a:t>
            </a:r>
            <a:r>
              <a:rPr lang="en-US" sz="2100" dirty="0" err="1"/>
              <a:t>đó</a:t>
            </a:r>
            <a:r>
              <a:rPr lang="en-US" sz="2100" dirty="0"/>
              <a:t> </a:t>
            </a:r>
            <a:r>
              <a:rPr lang="en-US" sz="2100" dirty="0" err="1"/>
              <a:t>lại</a:t>
            </a:r>
            <a:r>
              <a:rPr lang="en-US" sz="2100" dirty="0"/>
              <a:t> </a:t>
            </a:r>
            <a:r>
              <a:rPr lang="en-US" sz="2100" dirty="0" err="1"/>
              <a:t>vay</a:t>
            </a:r>
            <a:r>
              <a:rPr lang="en-US" sz="2100" dirty="0"/>
              <a:t> </a:t>
            </a:r>
            <a:r>
              <a:rPr lang="en-US" sz="2100" dirty="0" err="1"/>
              <a:t>thêm</a:t>
            </a:r>
            <a:r>
              <a:rPr lang="en-US" sz="2100" dirty="0"/>
              <a:t> 5 </a:t>
            </a:r>
            <a:r>
              <a:rPr lang="en-US" sz="2100" dirty="0" err="1"/>
              <a:t>triệu</a:t>
            </a:r>
            <a:r>
              <a:rPr lang="en-US" sz="2100" dirty="0"/>
              <a:t> </a:t>
            </a:r>
            <a:r>
              <a:rPr lang="en-US" sz="2100" dirty="0" err="1"/>
              <a:t>đồng</a:t>
            </a:r>
            <a:r>
              <a:rPr lang="en-US" sz="2100" dirty="0"/>
              <a:t> </a:t>
            </a:r>
            <a:r>
              <a:rPr lang="en-US" sz="2100" dirty="0" err="1"/>
              <a:t>nữa</a:t>
            </a:r>
            <a:r>
              <a:rPr lang="en-US" sz="2100" dirty="0"/>
              <a:t>. </a:t>
            </a:r>
            <a:r>
              <a:rPr lang="en-US" sz="2100" dirty="0" err="1"/>
              <a:t>Mẹ</a:t>
            </a:r>
            <a:r>
              <a:rPr lang="en-US" sz="2100" dirty="0"/>
              <a:t> </a:t>
            </a:r>
            <a:r>
              <a:rPr lang="en-US" sz="2100" dirty="0" err="1"/>
              <a:t>bạn</a:t>
            </a:r>
            <a:r>
              <a:rPr lang="en-US" sz="2100" dirty="0"/>
              <a:t> </a:t>
            </a:r>
            <a:r>
              <a:rPr lang="en-US" sz="2100" dirty="0" err="1"/>
              <a:t>Vinh</a:t>
            </a:r>
            <a:r>
              <a:rPr lang="en-US" sz="2100" dirty="0"/>
              <a:t> </a:t>
            </a:r>
            <a:r>
              <a:rPr lang="en-US" sz="2100" dirty="0" err="1"/>
              <a:t>đã</a:t>
            </a:r>
            <a:r>
              <a:rPr lang="en-US" sz="2100" dirty="0"/>
              <a:t> </a:t>
            </a:r>
            <a:r>
              <a:rPr lang="en-US" sz="2100" dirty="0" err="1"/>
              <a:t>viết</a:t>
            </a:r>
            <a:r>
              <a:rPr lang="en-US" sz="2100" dirty="0"/>
              <a:t> </a:t>
            </a:r>
            <a:r>
              <a:rPr lang="en-US" sz="2100" dirty="0" err="1"/>
              <a:t>vào</a:t>
            </a:r>
            <a:r>
              <a:rPr lang="en-US" sz="2100" dirty="0"/>
              <a:t> </a:t>
            </a:r>
            <a:r>
              <a:rPr lang="en-US" sz="2100" dirty="0" err="1"/>
              <a:t>sổ</a:t>
            </a:r>
            <a:r>
              <a:rPr lang="en-US" sz="2100" dirty="0"/>
              <a:t> </a:t>
            </a:r>
            <a:r>
              <a:rPr lang="en-US" sz="2100" dirty="0" err="1"/>
              <a:t>tay</a:t>
            </a:r>
            <a:r>
              <a:rPr lang="en-US" sz="2100" dirty="0"/>
              <a:t> </a:t>
            </a:r>
            <a:r>
              <a:rPr lang="en-US" sz="2100" dirty="0" err="1"/>
              <a:t>như</a:t>
            </a:r>
            <a:r>
              <a:rPr lang="en-US" sz="2100" dirty="0"/>
              <a:t> </a:t>
            </a:r>
            <a:r>
              <a:rPr lang="en-US" sz="2100" dirty="0" err="1"/>
              <a:t>hình</a:t>
            </a:r>
            <a:r>
              <a:rPr lang="en-US" sz="2100" dirty="0"/>
              <a:t> </a:t>
            </a:r>
            <a:r>
              <a:rPr lang="en-US" sz="2100" dirty="0" err="1"/>
              <a:t>bên</a:t>
            </a:r>
            <a:r>
              <a:rPr lang="en-US" sz="21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643" y="5438971"/>
            <a:ext cx="7257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a) </a:t>
            </a:r>
            <a:r>
              <a:rPr lang="en-US" sz="2100" dirty="0" err="1"/>
              <a:t>Tổng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tiền</a:t>
            </a:r>
            <a:r>
              <a:rPr lang="en-US" sz="2100" dirty="0"/>
              <a:t> </a:t>
            </a:r>
            <a:r>
              <a:rPr lang="en-US" sz="2100" dirty="0" err="1"/>
              <a:t>nợ</a:t>
            </a:r>
            <a:r>
              <a:rPr lang="en-US" sz="2100" dirty="0"/>
              <a:t> </a:t>
            </a:r>
            <a:r>
              <a:rPr lang="en-US" sz="2100" dirty="0" err="1"/>
              <a:t>ngân</a:t>
            </a:r>
            <a:r>
              <a:rPr lang="en-US" sz="2100" dirty="0"/>
              <a:t> </a:t>
            </a:r>
            <a:r>
              <a:rPr lang="en-US" sz="2100" dirty="0" err="1"/>
              <a:t>hàng</a:t>
            </a:r>
            <a:r>
              <a:rPr lang="en-US" sz="2100" dirty="0"/>
              <a:t> </a:t>
            </a:r>
            <a:r>
              <a:rPr lang="en-US" sz="2100" dirty="0" err="1"/>
              <a:t>của</a:t>
            </a:r>
            <a:r>
              <a:rPr lang="en-US" sz="2100" dirty="0"/>
              <a:t> </a:t>
            </a:r>
            <a:r>
              <a:rPr lang="en-US" sz="2100" dirty="0" err="1"/>
              <a:t>gia</a:t>
            </a:r>
            <a:r>
              <a:rPr lang="en-US" sz="2100" dirty="0"/>
              <a:t> </a:t>
            </a:r>
            <a:r>
              <a:rPr lang="en-US" sz="2100" dirty="0" err="1"/>
              <a:t>đình</a:t>
            </a:r>
            <a:r>
              <a:rPr lang="en-US" sz="2100" dirty="0"/>
              <a:t> </a:t>
            </a:r>
            <a:r>
              <a:rPr lang="en-US" sz="2100" dirty="0" err="1"/>
              <a:t>bạn</a:t>
            </a:r>
            <a:r>
              <a:rPr lang="en-US" sz="2100" dirty="0"/>
              <a:t> </a:t>
            </a:r>
            <a:r>
              <a:rPr lang="en-US" sz="2100" dirty="0" err="1"/>
              <a:t>Vinh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bao</a:t>
            </a:r>
            <a:r>
              <a:rPr lang="en-US" sz="2100" dirty="0"/>
              <a:t> </a:t>
            </a:r>
            <a:r>
              <a:rPr lang="en-US" sz="2100" dirty="0" err="1"/>
              <a:t>nhiêu</a:t>
            </a:r>
            <a:r>
              <a:rPr lang="en-US" sz="21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7303054" y="3054243"/>
            <a:ext cx="2178389" cy="2520868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 rot="5400000">
            <a:off x="427732" y="4118143"/>
            <a:ext cx="268859" cy="288413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444473" y="4054825"/>
            <a:ext cx="282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66172" y="4077454"/>
            <a:ext cx="378302" cy="36978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127446" y="4064592"/>
            <a:ext cx="282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9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767022" y="924274"/>
            <a:ext cx="6136069" cy="10791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5059" y="1252912"/>
            <a:ext cx="5543550" cy="75053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390039" y="2003446"/>
            <a:ext cx="388015" cy="33128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2657" y="2013117"/>
            <a:ext cx="3354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Phép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cộng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hai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âm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683" y="2416705"/>
            <a:ext cx="7257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a) </a:t>
            </a:r>
            <a:r>
              <a:rPr lang="en-US" sz="2100" dirty="0" err="1">
                <a:solidFill>
                  <a:srgbClr val="0070C0"/>
                </a:solidFill>
              </a:rPr>
              <a:t>Tổng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số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tiền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nợ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ngân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hàng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của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gia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đình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bạn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Vinh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là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bao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nhiêu</a:t>
            </a:r>
            <a:r>
              <a:rPr lang="en-US" sz="21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7172655" y="2585775"/>
            <a:ext cx="2178389" cy="25208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7420" y="2795413"/>
            <a:ext cx="35110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7030A0"/>
                </a:solidFill>
              </a:rPr>
              <a:t>Tổng</a:t>
            </a:r>
            <a:r>
              <a:rPr lang="en-US" sz="2100" dirty="0">
                <a:solidFill>
                  <a:srgbClr val="7030A0"/>
                </a:solidFill>
              </a:rPr>
              <a:t> </a:t>
            </a:r>
            <a:r>
              <a:rPr lang="en-US" sz="2100" dirty="0" err="1">
                <a:solidFill>
                  <a:srgbClr val="7030A0"/>
                </a:solidFill>
              </a:rPr>
              <a:t>số</a:t>
            </a:r>
            <a:r>
              <a:rPr lang="en-US" sz="2100" dirty="0">
                <a:solidFill>
                  <a:srgbClr val="7030A0"/>
                </a:solidFill>
              </a:rPr>
              <a:t> </a:t>
            </a:r>
            <a:r>
              <a:rPr lang="en-US" sz="2100" dirty="0" err="1">
                <a:solidFill>
                  <a:srgbClr val="7030A0"/>
                </a:solidFill>
              </a:rPr>
              <a:t>tiền</a:t>
            </a:r>
            <a:r>
              <a:rPr lang="en-US" sz="2100" dirty="0">
                <a:solidFill>
                  <a:srgbClr val="7030A0"/>
                </a:solidFill>
              </a:rPr>
              <a:t> </a:t>
            </a:r>
            <a:r>
              <a:rPr lang="en-US" sz="2100" dirty="0" err="1">
                <a:solidFill>
                  <a:srgbClr val="7030A0"/>
                </a:solidFill>
              </a:rPr>
              <a:t>nợ</a:t>
            </a:r>
            <a:r>
              <a:rPr lang="en-US" sz="2100" dirty="0">
                <a:solidFill>
                  <a:srgbClr val="7030A0"/>
                </a:solidFill>
              </a:rPr>
              <a:t> </a:t>
            </a:r>
            <a:r>
              <a:rPr lang="en-US" sz="2100" dirty="0" err="1">
                <a:solidFill>
                  <a:srgbClr val="7030A0"/>
                </a:solidFill>
              </a:rPr>
              <a:t>là</a:t>
            </a:r>
            <a:r>
              <a:rPr lang="en-US" sz="2100" dirty="0">
                <a:solidFill>
                  <a:srgbClr val="7030A0"/>
                </a:solidFill>
              </a:rPr>
              <a:t> 8 </a:t>
            </a:r>
            <a:r>
              <a:rPr lang="en-US" sz="2100" dirty="0" err="1">
                <a:solidFill>
                  <a:srgbClr val="7030A0"/>
                </a:solidFill>
              </a:rPr>
              <a:t>triệu</a:t>
            </a:r>
            <a:r>
              <a:rPr lang="en-US" sz="2100" dirty="0">
                <a:solidFill>
                  <a:srgbClr val="7030A0"/>
                </a:solidFill>
              </a:rPr>
              <a:t> </a:t>
            </a:r>
            <a:r>
              <a:rPr lang="en-US" sz="2100" dirty="0" err="1">
                <a:solidFill>
                  <a:srgbClr val="7030A0"/>
                </a:solidFill>
              </a:rPr>
              <a:t>đồng</a:t>
            </a:r>
            <a:endParaRPr lang="en-US" sz="21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653" y="3317314"/>
            <a:ext cx="66294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b) </a:t>
            </a:r>
            <a:r>
              <a:rPr lang="en-US" sz="2100" dirty="0" err="1">
                <a:solidFill>
                  <a:srgbClr val="0070C0"/>
                </a:solidFill>
              </a:rPr>
              <a:t>Viết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biểu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thức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tính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tổng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số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tiền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nợ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của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gia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đình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bạn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Vinh</a:t>
            </a:r>
            <a:endParaRPr lang="en-US" sz="2100" dirty="0">
              <a:solidFill>
                <a:srgbClr val="0070C0"/>
              </a:solidFill>
            </a:endParaRPr>
          </a:p>
          <a:p>
            <a:r>
              <a:rPr lang="en-US" sz="2100" dirty="0">
                <a:solidFill>
                  <a:srgbClr val="0070C0"/>
                </a:solidFill>
              </a:rPr>
              <a:t>     </a:t>
            </a:r>
            <a:r>
              <a:rPr lang="en-US" sz="2100" dirty="0" err="1">
                <a:solidFill>
                  <a:srgbClr val="0070C0"/>
                </a:solidFill>
              </a:rPr>
              <a:t>bằng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số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nguyên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âm</a:t>
            </a:r>
            <a:r>
              <a:rPr lang="en-US" sz="2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218" y="4114682"/>
            <a:ext cx="18966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“</a:t>
            </a:r>
            <a:r>
              <a:rPr lang="en-US" sz="2700" dirty="0" err="1">
                <a:solidFill>
                  <a:srgbClr val="7030A0"/>
                </a:solidFill>
              </a:rPr>
              <a:t>Nợ</a:t>
            </a:r>
            <a:r>
              <a:rPr lang="en-US" sz="2700" dirty="0">
                <a:solidFill>
                  <a:srgbClr val="7030A0"/>
                </a:solidFill>
              </a:rPr>
              <a:t> 3 </a:t>
            </a:r>
            <a:r>
              <a:rPr lang="en-US" sz="2700" dirty="0" err="1">
                <a:solidFill>
                  <a:srgbClr val="7030A0"/>
                </a:solidFill>
              </a:rPr>
              <a:t>triệu</a:t>
            </a:r>
            <a:r>
              <a:rPr lang="en-US" sz="27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8326" y="4115053"/>
            <a:ext cx="18966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“</a:t>
            </a:r>
            <a:r>
              <a:rPr lang="en-US" sz="2700" dirty="0" err="1">
                <a:solidFill>
                  <a:srgbClr val="7030A0"/>
                </a:solidFill>
              </a:rPr>
              <a:t>Nợ</a:t>
            </a:r>
            <a:r>
              <a:rPr lang="en-US" sz="2700" dirty="0">
                <a:solidFill>
                  <a:srgbClr val="7030A0"/>
                </a:solidFill>
              </a:rPr>
              <a:t> 5 </a:t>
            </a:r>
            <a:r>
              <a:rPr lang="en-US" sz="2700" dirty="0" err="1">
                <a:solidFill>
                  <a:srgbClr val="7030A0"/>
                </a:solidFill>
              </a:rPr>
              <a:t>triệu</a:t>
            </a:r>
            <a:r>
              <a:rPr lang="en-US" sz="27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719" y="4100196"/>
            <a:ext cx="18966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“</a:t>
            </a:r>
            <a:r>
              <a:rPr lang="en-US" sz="2700" dirty="0" err="1">
                <a:solidFill>
                  <a:srgbClr val="7030A0"/>
                </a:solidFill>
              </a:rPr>
              <a:t>Nợ</a:t>
            </a:r>
            <a:r>
              <a:rPr lang="en-US" sz="2700" dirty="0">
                <a:solidFill>
                  <a:srgbClr val="7030A0"/>
                </a:solidFill>
              </a:rPr>
              <a:t> 8 </a:t>
            </a:r>
            <a:r>
              <a:rPr lang="en-US" sz="2700" dirty="0" err="1">
                <a:solidFill>
                  <a:srgbClr val="7030A0"/>
                </a:solidFill>
              </a:rPr>
              <a:t>triệu</a:t>
            </a:r>
            <a:r>
              <a:rPr lang="en-US" sz="27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5059" y="4681962"/>
            <a:ext cx="9866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7030A0"/>
                </a:solidFill>
              </a:rPr>
              <a:t>(– </a:t>
            </a:r>
            <a:r>
              <a:rPr lang="en-US" sz="2700" dirty="0">
                <a:solidFill>
                  <a:srgbClr val="7030A0"/>
                </a:solidFill>
              </a:rPr>
              <a:t>3 </a:t>
            </a:r>
            <a:r>
              <a:rPr lang="en-US" sz="2700" dirty="0" smtClean="0">
                <a:solidFill>
                  <a:srgbClr val="7030A0"/>
                </a:solidFill>
              </a:rPr>
              <a:t>) </a:t>
            </a:r>
            <a:endParaRPr lang="en-US" sz="27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9445" y="4681962"/>
            <a:ext cx="9765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7030A0"/>
                </a:solidFill>
              </a:rPr>
              <a:t>(– 5)  </a:t>
            </a:r>
            <a:endParaRPr lang="en-US" sz="27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1695" y="4704620"/>
            <a:ext cx="7681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– 8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81618" y="4138084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6868" y="4126569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87069" y="4704620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5062" y="4693476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373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6" y="3271147"/>
            <a:ext cx="5168434" cy="490264"/>
            <a:chOff x="4871257" y="83128"/>
            <a:chExt cx="7501720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182879"/>
              <a:ext cx="71042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95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195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2805730" y="5000167"/>
            <a:ext cx="2486054" cy="12794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462830" y="5086352"/>
            <a:ext cx="5298140" cy="610712"/>
            <a:chOff x="2423160" y="4648200"/>
            <a:chExt cx="6492240" cy="49074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48044" y="4800601"/>
                  <a:ext cx="656466" cy="33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10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56466" cy="333880"/>
                </a:xfrm>
                <a:prstGeom prst="rect">
                  <a:avLst/>
                </a:prstGeom>
                <a:blipFill>
                  <a:blip r:embed="rId3"/>
                  <a:stretch>
                    <a:fillRect t="-8696" r="-12500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49326" y="4800600"/>
                  <a:ext cx="748787" cy="33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1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748787" cy="3338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83709" y="4800600"/>
                  <a:ext cx="748787" cy="33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1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748787" cy="3338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13984" y="4805067"/>
                  <a:ext cx="748787" cy="33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1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748787" cy="3338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44259" y="4805067"/>
                  <a:ext cx="748787" cy="33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1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748787" cy="33388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74534" y="4805067"/>
                  <a:ext cx="748787" cy="33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1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4" y="4805067"/>
                  <a:ext cx="748787" cy="3338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04808" y="4805067"/>
                  <a:ext cx="748787" cy="33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1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748787" cy="3338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5052" y="4805067"/>
                  <a:ext cx="748787" cy="33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1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748787" cy="33388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586246" y="4805067"/>
              <a:ext cx="408966" cy="333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5846" y="4800602"/>
              <a:ext cx="408966" cy="333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2808945" y="5148669"/>
            <a:ext cx="53935" cy="51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91784" y="5166361"/>
            <a:ext cx="40963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95912" y="4343691"/>
                <a:ext cx="176041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12" y="4343691"/>
                <a:ext cx="1760418" cy="415498"/>
              </a:xfrm>
              <a:prstGeom prst="rect">
                <a:avLst/>
              </a:prstGeom>
              <a:blipFill>
                <a:blip r:embed="rId11"/>
                <a:stretch>
                  <a:fillRect l="-4167" t="-1029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539049" y="4582853"/>
            <a:ext cx="14830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5 đơn vị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69731" y="4291281"/>
                <a:ext cx="152317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31" y="4291281"/>
                <a:ext cx="1523174" cy="415498"/>
              </a:xfrm>
              <a:prstGeom prst="rect">
                <a:avLst/>
              </a:prstGeom>
              <a:blipFill>
                <a:blip r:embed="rId12"/>
                <a:stretch>
                  <a:fillRect l="-4800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13"/>
          <a:stretch>
            <a:fillRect/>
          </a:stretch>
        </p:blipFill>
        <p:spPr>
          <a:xfrm>
            <a:off x="208703" y="1051674"/>
            <a:ext cx="685800" cy="371475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16752" y="1054677"/>
            <a:ext cx="79845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Để tính tổng hai số nguyên âm (-3) + (-5), ta làm như sau:</a:t>
            </a:r>
            <a:endParaRPr lang="en-US" sz="2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99237" y="1630148"/>
          <a:ext cx="8506553" cy="21803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81625">
                  <a:extLst>
                    <a:ext uri="{9D8B030D-6E8A-4147-A177-3AD203B41FA5}">
                      <a16:colId xmlns="" xmlns:a16="http://schemas.microsoft.com/office/drawing/2014/main" val="329903171"/>
                    </a:ext>
                  </a:extLst>
                </a:gridCol>
                <a:gridCol w="4024928">
                  <a:extLst>
                    <a:ext uri="{9D8B030D-6E8A-4147-A177-3AD203B41FA5}">
                      <a16:colId xmlns="" xmlns:a16="http://schemas.microsoft.com/office/drawing/2014/main" val="4128902682"/>
                    </a:ext>
                  </a:extLst>
                </a:gridCol>
              </a:tblGrid>
              <a:tr h="726797">
                <a:tc>
                  <a:txBody>
                    <a:bodyPr/>
                    <a:lstStyle/>
                    <a:p>
                      <a:endParaRPr lang="en-US" sz="2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4809404"/>
                  </a:ext>
                </a:extLst>
              </a:tr>
              <a:tr h="726797">
                <a:tc>
                  <a:txBody>
                    <a:bodyPr/>
                    <a:lstStyle/>
                    <a:p>
                      <a:endParaRPr lang="en-US" sz="2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6710737"/>
                  </a:ext>
                </a:extLst>
              </a:tr>
              <a:tr h="726797">
                <a:tc>
                  <a:txBody>
                    <a:bodyPr/>
                    <a:lstStyle/>
                    <a:p>
                      <a:endParaRPr lang="en-US" sz="2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6375328" y="1667508"/>
          <a:ext cx="800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"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75328" y="1667508"/>
                        <a:ext cx="8001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6332465" y="2573380"/>
          <a:ext cx="8858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"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32465" y="2573380"/>
                        <a:ext cx="88582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6297434" y="3099435"/>
          <a:ext cx="790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"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97434" y="3099435"/>
                        <a:ext cx="79057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5592149" y="3394710"/>
          <a:ext cx="2809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"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92149" y="3394710"/>
                        <a:ext cx="280987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80407" y="3881613"/>
            <a:ext cx="27109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46135" y="2404329"/>
            <a:ext cx="45048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33272" y="3077492"/>
                <a:ext cx="452609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i="1">
                    <a:latin typeface="Arial" panose="020B0604020202020204" pitchFamily="34" charset="0"/>
                    <a:cs typeface="Arial" panose="020B0604020202020204" pitchFamily="34" charset="0"/>
                  </a:rPr>
                  <a:t>Bước 3: </a:t>
                </a:r>
                <a:r>
                  <a:rPr lang="en-US" sz="2100">
                    <a:latin typeface="Arial" panose="020B0604020202020204" pitchFamily="34" charset="0"/>
                    <a:cs typeface="Arial" panose="020B0604020202020204" pitchFamily="34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100">
                    <a:latin typeface="Arial" panose="020B0604020202020204" pitchFamily="34" charset="0"/>
                    <a:cs typeface="Arial" panose="020B0604020202020204" pitchFamily="34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72" y="3077492"/>
                <a:ext cx="4526096" cy="738664"/>
              </a:xfrm>
              <a:prstGeom prst="rect">
                <a:avLst/>
              </a:prstGeom>
              <a:blipFill>
                <a:blip r:embed="rId22"/>
                <a:stretch>
                  <a:fillRect l="-1617" t="-4959" b="-14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57874" y="1799452"/>
                <a:ext cx="4113627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i="1"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100"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100">
                    <a:latin typeface="Arial" panose="020B0604020202020204" pitchFamily="34" charset="0"/>
                    <a:cs typeface="Arial" panose="020B0604020202020204" pitchFamily="34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4" y="1799452"/>
                <a:ext cx="4113627" cy="415498"/>
              </a:xfrm>
              <a:prstGeom prst="rect">
                <a:avLst/>
              </a:prstGeom>
              <a:blipFill>
                <a:blip r:embed="rId23"/>
                <a:stretch>
                  <a:fillRect l="-1778" t="-8824" r="-741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4772025" y="3339428"/>
            <a:ext cx="9787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5383899" y="4629150"/>
            <a:ext cx="319672" cy="4876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2"/>
          </p:cNvCxnSpPr>
          <p:nvPr/>
        </p:nvCxnSpPr>
        <p:spPr>
          <a:xfrm>
            <a:off x="2655042" y="4736106"/>
            <a:ext cx="150688" cy="4125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56674" y="5097780"/>
            <a:ext cx="0" cy="18965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72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687168" y="665925"/>
            <a:ext cx="6136069" cy="10791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5205" y="994563"/>
            <a:ext cx="5543550" cy="75053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310185" y="1745098"/>
            <a:ext cx="388015" cy="33128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803" y="1754768"/>
            <a:ext cx="3354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Phép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cộng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hai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số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nguyên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âm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1506" y="2118701"/>
            <a:ext cx="5164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3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9153" y="2111630"/>
            <a:ext cx="819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(– 5)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9139" y="2689194"/>
            <a:ext cx="10823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=     8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7613" y="2118701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730195" y="2239920"/>
            <a:ext cx="268859" cy="288413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/>
          <p:cNvSpPr txBox="1"/>
          <p:nvPr/>
        </p:nvSpPr>
        <p:spPr>
          <a:xfrm>
            <a:off x="746937" y="2176601"/>
            <a:ext cx="282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368635" y="2199231"/>
            <a:ext cx="378302" cy="36978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/>
          <p:cNvSpPr txBox="1"/>
          <p:nvPr/>
        </p:nvSpPr>
        <p:spPr>
          <a:xfrm>
            <a:off x="429910" y="2186368"/>
            <a:ext cx="282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20618" y="2105839"/>
            <a:ext cx="5164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5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58730" y="2662011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72762" y="2113163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–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4" y="2420536"/>
            <a:ext cx="840546" cy="840546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792378" y="2591431"/>
            <a:ext cx="8045448" cy="13706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tx1"/>
                </a:solidFill>
              </a:rPr>
              <a:t>Để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cộng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số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nguyên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âm</a:t>
            </a:r>
            <a:r>
              <a:rPr lang="en-US" sz="2100" dirty="0">
                <a:solidFill>
                  <a:schemeClr val="tx1"/>
                </a:solidFill>
              </a:rPr>
              <a:t> ta </a:t>
            </a:r>
            <a:r>
              <a:rPr lang="en-US" sz="2100" dirty="0" err="1">
                <a:solidFill>
                  <a:schemeClr val="tx1"/>
                </a:solidFill>
              </a:rPr>
              <a:t>làm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như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sau</a:t>
            </a:r>
            <a:r>
              <a:rPr lang="en-US" sz="21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100" dirty="0" err="1">
                <a:solidFill>
                  <a:schemeClr val="tx1"/>
                </a:solidFill>
              </a:rPr>
              <a:t>Bước</a:t>
            </a:r>
            <a:r>
              <a:rPr lang="en-US" sz="2100" dirty="0">
                <a:solidFill>
                  <a:schemeClr val="tx1"/>
                </a:solidFill>
              </a:rPr>
              <a:t> 1: </a:t>
            </a:r>
            <a:r>
              <a:rPr lang="en-US" sz="2100" dirty="0" err="1">
                <a:solidFill>
                  <a:schemeClr val="tx1"/>
                </a:solidFill>
              </a:rPr>
              <a:t>Bỏ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dấu</a:t>
            </a:r>
            <a:r>
              <a:rPr lang="en-US" sz="2100" dirty="0">
                <a:solidFill>
                  <a:schemeClr val="tx1"/>
                </a:solidFill>
              </a:rPr>
              <a:t> “-” </a:t>
            </a:r>
            <a:r>
              <a:rPr lang="en-US" sz="2100" dirty="0" err="1">
                <a:solidFill>
                  <a:schemeClr val="tx1"/>
                </a:solidFill>
              </a:rPr>
              <a:t>trước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mỗi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số</a:t>
            </a:r>
            <a:endParaRPr lang="en-US" sz="2100" dirty="0">
              <a:solidFill>
                <a:schemeClr val="tx1"/>
              </a:solidFill>
            </a:endParaRPr>
          </a:p>
          <a:p>
            <a:pPr algn="just"/>
            <a:r>
              <a:rPr lang="en-US" sz="2100" dirty="0" err="1">
                <a:solidFill>
                  <a:schemeClr val="tx1"/>
                </a:solidFill>
              </a:rPr>
              <a:t>Bước</a:t>
            </a:r>
            <a:r>
              <a:rPr lang="en-US" sz="2100" dirty="0">
                <a:solidFill>
                  <a:schemeClr val="tx1"/>
                </a:solidFill>
              </a:rPr>
              <a:t> 2: </a:t>
            </a:r>
            <a:r>
              <a:rPr lang="en-US" sz="2100" dirty="0" err="1">
                <a:solidFill>
                  <a:schemeClr val="tx1"/>
                </a:solidFill>
              </a:rPr>
              <a:t>Tính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tổng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số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nguyên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dương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nhận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được</a:t>
            </a:r>
            <a:r>
              <a:rPr lang="en-US" sz="2100" dirty="0">
                <a:solidFill>
                  <a:schemeClr val="tx1"/>
                </a:solidFill>
              </a:rPr>
              <a:t> ở </a:t>
            </a:r>
            <a:r>
              <a:rPr lang="en-US" sz="2100" dirty="0" err="1">
                <a:solidFill>
                  <a:schemeClr val="tx1"/>
                </a:solidFill>
              </a:rPr>
              <a:t>trên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100" dirty="0" err="1">
                <a:solidFill>
                  <a:schemeClr val="tx1"/>
                </a:solidFill>
              </a:rPr>
              <a:t>Bước</a:t>
            </a:r>
            <a:r>
              <a:rPr lang="en-US" sz="2100" dirty="0">
                <a:solidFill>
                  <a:schemeClr val="tx1"/>
                </a:solidFill>
              </a:rPr>
              <a:t> 3: </a:t>
            </a:r>
            <a:r>
              <a:rPr lang="en-US" sz="2100" dirty="0" err="1">
                <a:solidFill>
                  <a:schemeClr val="tx1"/>
                </a:solidFill>
              </a:rPr>
              <a:t>Thêm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dấu</a:t>
            </a:r>
            <a:r>
              <a:rPr lang="en-US" sz="2100" dirty="0">
                <a:solidFill>
                  <a:schemeClr val="tx1"/>
                </a:solidFill>
              </a:rPr>
              <a:t> “-” </a:t>
            </a:r>
            <a:r>
              <a:rPr lang="en-US" sz="2100" dirty="0" err="1">
                <a:solidFill>
                  <a:schemeClr val="tx1"/>
                </a:solidFill>
              </a:rPr>
              <a:t>trước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kết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quả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59617" y="2121152"/>
            <a:ext cx="819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</a:rPr>
              <a:t>(– 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7100" y="4036825"/>
            <a:ext cx="2622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Ví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dụ</a:t>
            </a:r>
            <a:r>
              <a:rPr lang="en-US" sz="2100" b="1" dirty="0">
                <a:solidFill>
                  <a:srgbClr val="0070C0"/>
                </a:solidFill>
              </a:rPr>
              <a:t> 1</a:t>
            </a:r>
            <a:r>
              <a:rPr lang="en-US" sz="2100" dirty="0">
                <a:solidFill>
                  <a:srgbClr val="0070C0"/>
                </a:solidFill>
              </a:rPr>
              <a:t>: </a:t>
            </a:r>
            <a:r>
              <a:rPr lang="en-US" sz="2100" dirty="0"/>
              <a:t>(–</a:t>
            </a:r>
            <a:r>
              <a:rPr lang="en-US" sz="2100" dirty="0">
                <a:sym typeface="Wingdings" panose="05000000000000000000" pitchFamily="2" charset="2"/>
              </a:rPr>
              <a:t>8) + (</a:t>
            </a:r>
            <a:r>
              <a:rPr lang="en-US" sz="2100" dirty="0"/>
              <a:t>–</a:t>
            </a:r>
            <a:r>
              <a:rPr lang="en-US" sz="2100" dirty="0">
                <a:sym typeface="Wingdings" panose="05000000000000000000" pitchFamily="2" charset="2"/>
              </a:rPr>
              <a:t>6) </a:t>
            </a:r>
            <a:r>
              <a:rPr lang="en-US" sz="2100" dirty="0"/>
              <a:t>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40185" y="4041391"/>
            <a:ext cx="13125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= – (6 + 8)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8721" y="4031281"/>
            <a:ext cx="84830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= – 14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502" y="4481287"/>
            <a:ext cx="20043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Ví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dụ</a:t>
            </a:r>
            <a:r>
              <a:rPr lang="en-US" sz="2100" b="1" dirty="0">
                <a:solidFill>
                  <a:srgbClr val="0070C0"/>
                </a:solidFill>
              </a:rPr>
              <a:t> 2</a:t>
            </a:r>
            <a:r>
              <a:rPr lang="en-US" sz="2100" dirty="0">
                <a:solidFill>
                  <a:srgbClr val="0070C0"/>
                </a:solidFill>
              </a:rPr>
              <a:t>: So </a:t>
            </a:r>
            <a:r>
              <a:rPr lang="en-US" sz="2100" dirty="0" err="1">
                <a:solidFill>
                  <a:srgbClr val="0070C0"/>
                </a:solidFill>
              </a:rPr>
              <a:t>sánh</a:t>
            </a:r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8502" y="4785031"/>
            <a:ext cx="355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a) (–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100" dirty="0">
                <a:solidFill>
                  <a:srgbClr val="0070C0"/>
                </a:solidFill>
              </a:rPr>
              <a:t>–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100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100" dirty="0">
                <a:solidFill>
                  <a:srgbClr val="0070C0"/>
                </a:solidFill>
              </a:rPr>
              <a:t>–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26728" y="4822187"/>
            <a:ext cx="355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b) (–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100" dirty="0">
                <a:solidFill>
                  <a:srgbClr val="0070C0"/>
                </a:solidFill>
              </a:rPr>
              <a:t>–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100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100" dirty="0">
                <a:solidFill>
                  <a:srgbClr val="0070C0"/>
                </a:solidFill>
              </a:rPr>
              <a:t>–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18</a:t>
            </a:r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46450" y="5176729"/>
            <a:ext cx="4001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Do (–</a:t>
            </a:r>
            <a:r>
              <a:rPr lang="en-US" sz="2100" dirty="0">
                <a:sym typeface="Wingdings" panose="05000000000000000000" pitchFamily="2" charset="2"/>
              </a:rPr>
              <a:t>12) + (</a:t>
            </a:r>
            <a:r>
              <a:rPr lang="en-US" sz="2100" dirty="0"/>
              <a:t>–</a:t>
            </a:r>
            <a:r>
              <a:rPr lang="en-US" sz="2100" dirty="0">
                <a:sym typeface="Wingdings" panose="05000000000000000000" pitchFamily="2" charset="2"/>
              </a:rPr>
              <a:t>18) = </a:t>
            </a:r>
            <a:r>
              <a:rPr lang="en-US" sz="2100" dirty="0"/>
              <a:t>–(12 + </a:t>
            </a:r>
            <a:r>
              <a:rPr lang="en-US" sz="2100" dirty="0">
                <a:sym typeface="Wingdings" panose="05000000000000000000" pitchFamily="2" charset="2"/>
              </a:rPr>
              <a:t>18) = </a:t>
            </a:r>
            <a:r>
              <a:rPr lang="en-US" sz="2100" dirty="0"/>
              <a:t>–</a:t>
            </a:r>
            <a:r>
              <a:rPr lang="en-US" sz="2100" dirty="0">
                <a:sym typeface="Wingdings" panose="05000000000000000000" pitchFamily="2" charset="2"/>
              </a:rPr>
              <a:t>30</a:t>
            </a:r>
            <a:endParaRPr lang="en-US" sz="2100" dirty="0"/>
          </a:p>
        </p:txBody>
      </p:sp>
      <p:sp>
        <p:nvSpPr>
          <p:cNvPr id="52" name="TextBox 51"/>
          <p:cNvSpPr txBox="1"/>
          <p:nvPr/>
        </p:nvSpPr>
        <p:spPr>
          <a:xfrm>
            <a:off x="813639" y="5541976"/>
            <a:ext cx="4001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Nên</a:t>
            </a:r>
            <a:r>
              <a:rPr lang="en-US" sz="2100" dirty="0"/>
              <a:t> (–</a:t>
            </a:r>
            <a:r>
              <a:rPr lang="en-US" sz="2100" dirty="0">
                <a:sym typeface="Wingdings" panose="05000000000000000000" pitchFamily="2" charset="2"/>
              </a:rPr>
              <a:t>12) + (</a:t>
            </a:r>
            <a:r>
              <a:rPr lang="en-US" sz="2100" dirty="0"/>
              <a:t>–</a:t>
            </a:r>
            <a:r>
              <a:rPr lang="en-US" sz="2100" dirty="0">
                <a:sym typeface="Wingdings" panose="05000000000000000000" pitchFamily="2" charset="2"/>
              </a:rPr>
              <a:t>18) &lt; -12</a:t>
            </a:r>
            <a:endParaRPr lang="en-US" sz="2100" dirty="0"/>
          </a:p>
        </p:txBody>
      </p:sp>
      <p:sp>
        <p:nvSpPr>
          <p:cNvPr id="53" name="TextBox 52"/>
          <p:cNvSpPr txBox="1"/>
          <p:nvPr/>
        </p:nvSpPr>
        <p:spPr>
          <a:xfrm>
            <a:off x="5500692" y="5538877"/>
            <a:ext cx="4001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Nên</a:t>
            </a:r>
            <a:r>
              <a:rPr lang="en-US" sz="2100" dirty="0"/>
              <a:t> (–</a:t>
            </a:r>
            <a:r>
              <a:rPr lang="en-US" sz="2100" dirty="0">
                <a:sym typeface="Wingdings" panose="05000000000000000000" pitchFamily="2" charset="2"/>
              </a:rPr>
              <a:t>12) + (</a:t>
            </a:r>
            <a:r>
              <a:rPr lang="en-US" sz="2100" dirty="0"/>
              <a:t>–</a:t>
            </a:r>
            <a:r>
              <a:rPr lang="en-US" sz="2100" dirty="0">
                <a:sym typeface="Wingdings" panose="05000000000000000000" pitchFamily="2" charset="2"/>
              </a:rPr>
              <a:t>18) &lt; -18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888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0104 0.111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0026 0.124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2473 -0.1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5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5" grpId="0"/>
      <p:bldP spid="26" grpId="0"/>
      <p:bldP spid="26" grpId="1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2"/>
      <p:bldP spid="36" grpId="3"/>
      <p:bldP spid="37" grpId="0"/>
      <p:bldP spid="37" grpId="1"/>
      <p:bldP spid="39" grpId="0"/>
      <p:bldP spid="43" grpId="0" build="p" animBg="1"/>
      <p:bldP spid="45" grpId="0"/>
      <p:bldP spid="46" grpId="0"/>
      <p:bldP spid="47" grpId="0"/>
      <p:bldP spid="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1479</Words>
  <Application>Microsoft Office PowerPoint</Application>
  <PresentationFormat>On-screen Show (4:3)</PresentationFormat>
  <Paragraphs>211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I. PHÉP CỘNG HAI SỐ NGUYÊN CÙNG DẤU</vt:lpstr>
      <vt:lpstr>I. PHÉP CỘNG HAI SỐ NGUYÊN CÙNG DẤU</vt:lpstr>
      <vt:lpstr>I. PHÉP CỘNG HAI SỐ NGUYÊN CÙNG DẤU</vt:lpstr>
      <vt:lpstr>PowerPoint Presentation</vt:lpstr>
      <vt:lpstr>I. PHÉP CỘNG HAI SỐ NGUYÊN CÙNG DẤU</vt:lpstr>
      <vt:lpstr>I. PHÉP CỘNG HAI SỐ NGUYÊN CÙNG DẤU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TY</cp:lastModifiedBy>
  <cp:revision>123</cp:revision>
  <dcterms:created xsi:type="dcterms:W3CDTF">2023-09-07T17:18:11Z</dcterms:created>
  <dcterms:modified xsi:type="dcterms:W3CDTF">2026-02-10T09:38:56Z</dcterms:modified>
</cp:coreProperties>
</file>