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6"/>
  </p:notesMasterIdLst>
  <p:sldIdLst>
    <p:sldId id="474" r:id="rId2"/>
    <p:sldId id="916" r:id="rId3"/>
    <p:sldId id="894" r:id="rId4"/>
    <p:sldId id="909" r:id="rId5"/>
    <p:sldId id="918" r:id="rId6"/>
    <p:sldId id="917" r:id="rId7"/>
    <p:sldId id="911" r:id="rId8"/>
    <p:sldId id="912" r:id="rId9"/>
    <p:sldId id="913" r:id="rId10"/>
    <p:sldId id="914" r:id="rId11"/>
    <p:sldId id="290" r:id="rId12"/>
    <p:sldId id="291" r:id="rId13"/>
    <p:sldId id="292" r:id="rId14"/>
    <p:sldId id="293" r:id="rId15"/>
    <p:sldId id="294" r:id="rId16"/>
    <p:sldId id="295" r:id="rId17"/>
    <p:sldId id="296" r:id="rId18"/>
    <p:sldId id="915" r:id="rId19"/>
    <p:sldId id="919" r:id="rId20"/>
    <p:sldId id="907" r:id="rId21"/>
    <p:sldId id="908" r:id="rId22"/>
    <p:sldId id="280" r:id="rId23"/>
    <p:sldId id="260" r:id="rId24"/>
    <p:sldId id="463" r:id="rId25"/>
  </p:sldIdLst>
  <p:sldSz cx="12192000" cy="6858000"/>
  <p:notesSz cx="6858000" cy="9144000"/>
  <p:embeddedFontLst>
    <p:embeddedFont>
      <p:font typeface="Cambria Math" panose="02040503050406030204" pitchFamily="18" charset="0"/>
      <p:regular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A810"/>
    <a:srgbClr val="1F0ABC"/>
    <a:srgbClr val="FDF3ED"/>
    <a:srgbClr val="EFF5FB"/>
    <a:srgbClr val="FDDFFC"/>
    <a:srgbClr val="E3E7ED"/>
    <a:srgbClr val="FBB3F8"/>
    <a:srgbClr val="DBB2CB"/>
    <a:srgbClr val="3A1953"/>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849" autoAdjust="0"/>
  </p:normalViewPr>
  <p:slideViewPr>
    <p:cSldViewPr snapToGrid="0">
      <p:cViewPr varScale="1">
        <p:scale>
          <a:sx n="65" d="100"/>
          <a:sy n="65" d="100"/>
        </p:scale>
        <p:origin x="936" y="78"/>
      </p:cViewPr>
      <p:guideLst>
        <p:guide orient="horz" pos="2160"/>
        <p:guide pos="3840"/>
      </p:guideLst>
    </p:cSldViewPr>
  </p:slideViewPr>
  <p:outlineViewPr>
    <p:cViewPr>
      <p:scale>
        <a:sx n="33" d="100"/>
        <a:sy n="33" d="100"/>
      </p:scale>
      <p:origin x="0" y="22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11/22/2025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3</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4</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7</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8</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9</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10</a:t>
            </a:fld>
            <a:endParaRPr lang="en-US"/>
          </a:p>
        </p:txBody>
      </p:sp>
    </p:spTree>
    <p:extLst>
      <p:ext uri="{BB962C8B-B14F-4D97-AF65-F5344CB8AC3E}">
        <p14:creationId xmlns:p14="http://schemas.microsoft.com/office/powerpoint/2010/main" val="31828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20</a:t>
            </a:fld>
            <a:endParaRPr lang="en-US"/>
          </a:p>
        </p:txBody>
      </p:sp>
    </p:spTree>
    <p:extLst>
      <p:ext uri="{BB962C8B-B14F-4D97-AF65-F5344CB8AC3E}">
        <p14:creationId xmlns:p14="http://schemas.microsoft.com/office/powerpoint/2010/main" val="838698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0D8B50-956B-4B2D-8BCF-8AA324BF3094}" type="slidenum">
              <a:rPr lang="en-US" smtClean="0"/>
              <a:t>21</a:t>
            </a:fld>
            <a:endParaRPr lang="en-US"/>
          </a:p>
        </p:txBody>
      </p:sp>
    </p:spTree>
    <p:extLst>
      <p:ext uri="{BB962C8B-B14F-4D97-AF65-F5344CB8AC3E}">
        <p14:creationId xmlns:p14="http://schemas.microsoft.com/office/powerpoint/2010/main" val="137662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2.png"/><Relationship Id="rId18" Type="http://schemas.openxmlformats.org/officeDocument/2006/relationships/image" Target="../media/image30.png"/><Relationship Id="rId3" Type="http://schemas.openxmlformats.org/officeDocument/2006/relationships/image" Target="../media/image14.png"/><Relationship Id="rId21" Type="http://schemas.openxmlformats.org/officeDocument/2006/relationships/slide" Target="slide14.xml"/><Relationship Id="rId7" Type="http://schemas.openxmlformats.org/officeDocument/2006/relationships/image" Target="../media/image18.png"/><Relationship Id="rId12" Type="http://schemas.openxmlformats.org/officeDocument/2006/relationships/image" Target="../media/image26.png"/><Relationship Id="rId17" Type="http://schemas.openxmlformats.org/officeDocument/2006/relationships/image" Target="../media/image29.png"/><Relationship Id="rId25" Type="http://schemas.openxmlformats.org/officeDocument/2006/relationships/slide" Target="slide18.xml"/><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5.png"/><Relationship Id="rId24" Type="http://schemas.openxmlformats.org/officeDocument/2006/relationships/slide" Target="slide17.xml"/><Relationship Id="rId5" Type="http://schemas.openxmlformats.org/officeDocument/2006/relationships/image" Target="../media/image16.png"/><Relationship Id="rId15" Type="http://schemas.openxmlformats.org/officeDocument/2006/relationships/image" Target="../media/image27.png"/><Relationship Id="rId23" Type="http://schemas.openxmlformats.org/officeDocument/2006/relationships/slide" Target="slide16.xml"/><Relationship Id="rId10" Type="http://schemas.openxmlformats.org/officeDocument/2006/relationships/image" Target="../media/image21.png"/><Relationship Id="rId19"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13.svg"/><Relationship Id="rId22"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microsoft.com/office/2007/relationships/media" Target="../media/media4.mp3"/><Relationship Id="rId7" Type="http://schemas.openxmlformats.org/officeDocument/2006/relationships/image" Target="../media/image310.png"/><Relationship Id="rId12" Type="http://schemas.openxmlformats.org/officeDocument/2006/relationships/image" Target="../media/image36.svg"/><Relationship Id="rId2" Type="http://schemas.openxmlformats.org/officeDocument/2006/relationships/audio" Target="../media/media3.mp3"/><Relationship Id="rId16" Type="http://schemas.openxmlformats.org/officeDocument/2006/relationships/image" Target="../media/image39.png"/><Relationship Id="rId1" Type="http://schemas.microsoft.com/office/2007/relationships/media" Target="../media/media3.mp3"/><Relationship Id="rId6" Type="http://schemas.openxmlformats.org/officeDocument/2006/relationships/image" Target="../media/image300.png"/><Relationship Id="rId11" Type="http://schemas.openxmlformats.org/officeDocument/2006/relationships/image" Target="../media/image35.png"/><Relationship Id="rId5" Type="http://schemas.openxmlformats.org/officeDocument/2006/relationships/slideLayout" Target="../slideLayouts/slideLayout1.xml"/><Relationship Id="rId15" Type="http://schemas.openxmlformats.org/officeDocument/2006/relationships/slide" Target="slide12.xml"/><Relationship Id="rId10" Type="http://schemas.openxmlformats.org/officeDocument/2006/relationships/image" Target="../media/image34.svg"/><Relationship Id="rId4" Type="http://schemas.openxmlformats.org/officeDocument/2006/relationships/audio" Target="../media/media4.mp3"/><Relationship Id="rId9" Type="http://schemas.openxmlformats.org/officeDocument/2006/relationships/image" Target="../media/image33.png"/><Relationship Id="rId14"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2.xml"/><Relationship Id="rId3" Type="http://schemas.microsoft.com/office/2007/relationships/media" Target="../media/media4.mp3"/><Relationship Id="rId7" Type="http://schemas.openxmlformats.org/officeDocument/2006/relationships/image" Target="../media/image34.svg"/><Relationship Id="rId12" Type="http://schemas.openxmlformats.org/officeDocument/2006/relationships/image" Target="../media/image38.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slideLayout" Target="../slideLayouts/slideLayout1.xml"/><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6.sv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2.xml"/><Relationship Id="rId3" Type="http://schemas.microsoft.com/office/2007/relationships/media" Target="../media/media4.mp3"/><Relationship Id="rId7" Type="http://schemas.openxmlformats.org/officeDocument/2006/relationships/image" Target="../media/image34.svg"/><Relationship Id="rId12" Type="http://schemas.openxmlformats.org/officeDocument/2006/relationships/image" Target="../media/image38.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slideLayout" Target="../slideLayouts/slideLayout1.xml"/><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6.sv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2.xml"/><Relationship Id="rId3" Type="http://schemas.microsoft.com/office/2007/relationships/media" Target="../media/media4.mp3"/><Relationship Id="rId7" Type="http://schemas.openxmlformats.org/officeDocument/2006/relationships/image" Target="../media/image34.svg"/><Relationship Id="rId12" Type="http://schemas.openxmlformats.org/officeDocument/2006/relationships/image" Target="../media/image38.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slideLayout" Target="../slideLayouts/slideLayout1.xml"/><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6.sv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12.xml"/><Relationship Id="rId3" Type="http://schemas.microsoft.com/office/2007/relationships/media" Target="../media/media4.mp3"/><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slideLayout" Target="../slideLayouts/slideLayout1.xml"/><Relationship Id="rId10" Type="http://schemas.openxmlformats.org/officeDocument/2006/relationships/image" Target="../media/image36.svg"/><Relationship Id="rId4" Type="http://schemas.openxmlformats.org/officeDocument/2006/relationships/audio" Target="../media/media4.mp3"/><Relationship Id="rId9" Type="http://schemas.openxmlformats.org/officeDocument/2006/relationships/image" Target="../media/image35.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09448" y="384150"/>
            <a:ext cx="3142207" cy="8617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cap="none" spc="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CHỦ ĐỀ 3</a:t>
            </a:r>
          </a:p>
        </p:txBody>
      </p:sp>
      <p:sp>
        <p:nvSpPr>
          <p:cNvPr id="3" name="Rectangle 2"/>
          <p:cNvSpPr/>
          <p:nvPr/>
        </p:nvSpPr>
        <p:spPr>
          <a:xfrm>
            <a:off x="1872343" y="1748135"/>
            <a:ext cx="8636258" cy="1938992"/>
          </a:xfrm>
          <a:prstGeom prst="rect">
            <a:avLst/>
          </a:prstGeom>
          <a:noFill/>
        </p:spPr>
        <p:txBody>
          <a:bodyPr wrap="square" lIns="91440" tIns="45720" rIns="91440" bIns="45720">
            <a:spAutoFit/>
          </a:bodyPr>
          <a:lstStyle/>
          <a:p>
            <a:pPr algn="ctr"/>
            <a:r>
              <a:rPr lang="en-US" sz="60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XÂY DỰNG TRƯỜNG HỌC</a:t>
            </a:r>
          </a:p>
          <a:p>
            <a:pPr algn="ctr"/>
            <a:r>
              <a:rPr lang="en-US" sz="6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THÂN THIỆN</a:t>
            </a:r>
            <a:endParaRPr lang="en-US" sz="60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236893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15" name="Rounded Rectangle 15">
            <a:extLst>
              <a:ext uri="{FF2B5EF4-FFF2-40B4-BE49-F238E27FC236}">
                <a16:creationId xmlns:a16="http://schemas.microsoft.com/office/drawing/2014/main" id="{ABEFD9B7-AD40-42C7-94DD-9C79065715D8}"/>
              </a:ext>
            </a:extLst>
          </p:cNvPr>
          <p:cNvSpPr/>
          <p:nvPr/>
        </p:nvSpPr>
        <p:spPr>
          <a:xfrm>
            <a:off x="1150280" y="230388"/>
            <a:ext cx="5163433"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Times New Roman" pitchFamily="18" charset="0"/>
                <a:cs typeface="Times New Roman" pitchFamily="18" charset="0"/>
              </a:rPr>
              <a:t>NHIỆM VỤ 3 – HOẠT ĐỘNG 1</a:t>
            </a:r>
            <a:endParaRPr lang="en-US" sz="2600" b="1" dirty="0">
              <a:solidFill>
                <a:srgbClr val="0000CC"/>
              </a:solidFill>
              <a:latin typeface="Times New Roman" pitchFamily="18" charset="0"/>
              <a:cs typeface="Times New Roman" pitchFamily="18" charset="0"/>
            </a:endParaRPr>
          </a:p>
        </p:txBody>
      </p:sp>
      <p:sp>
        <p:nvSpPr>
          <p:cNvPr id="23" name="Rounded Rectangle 22"/>
          <p:cNvSpPr/>
          <p:nvPr/>
        </p:nvSpPr>
        <p:spPr>
          <a:xfrm>
            <a:off x="798287" y="3904343"/>
            <a:ext cx="11030856" cy="2714172"/>
          </a:xfrm>
          <a:prstGeom prst="roundRect">
            <a:avLst/>
          </a:prstGeom>
          <a:solidFill>
            <a:schemeClr val="bg1"/>
          </a:solidFill>
          <a:ln w="38100">
            <a:solidFill>
              <a:srgbClr val="17A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4" name="TextBox 23"/>
          <p:cNvSpPr txBox="1"/>
          <p:nvPr/>
        </p:nvSpPr>
        <p:spPr>
          <a:xfrm>
            <a:off x="943427" y="4079988"/>
            <a:ext cx="10784113" cy="2246769"/>
          </a:xfrm>
          <a:prstGeom prst="rect">
            <a:avLst/>
          </a:prstGeom>
          <a:noFill/>
        </p:spPr>
        <p:txBody>
          <a:bodyPr wrap="square" rtlCol="0">
            <a:spAutoFit/>
          </a:bodyPr>
          <a:lstStyle/>
          <a:p>
            <a:pPr lvl="0" algn="ctr"/>
            <a:r>
              <a:rPr lang="vi-VN" sz="3500" b="1">
                <a:solidFill>
                  <a:srgbClr val="C00000"/>
                </a:solidFill>
                <a:latin typeface="Times New Roman" pitchFamily="18" charset="0"/>
                <a:cs typeface="Times New Roman" pitchFamily="18" charset="0"/>
                <a:sym typeface="Nixie One"/>
              </a:rPr>
              <a:t>Từ chối trì hoãn</a:t>
            </a:r>
            <a:endParaRPr lang="en-US" sz="3500" b="1">
              <a:solidFill>
                <a:srgbClr val="C00000"/>
              </a:solidFill>
              <a:latin typeface="Times New Roman" pitchFamily="18" charset="0"/>
              <a:cs typeface="Times New Roman" pitchFamily="18" charset="0"/>
              <a:sym typeface="Nixie One"/>
            </a:endParaRPr>
          </a:p>
          <a:p>
            <a:pPr lvl="0" algn="ctr"/>
            <a:r>
              <a:rPr lang="en-US" sz="3500" i="1">
                <a:solidFill>
                  <a:schemeClr val="accent5">
                    <a:lumMod val="50000"/>
                  </a:schemeClr>
                </a:solidFill>
                <a:latin typeface="Times New Roman" pitchFamily="18" charset="0"/>
                <a:cs typeface="Times New Roman" pitchFamily="18" charset="0"/>
                <a:sym typeface="Nixie One"/>
              </a:rPr>
              <a:t>A c</a:t>
            </a:r>
            <a:r>
              <a:rPr lang="vi-VN" sz="3500" i="1">
                <a:solidFill>
                  <a:schemeClr val="accent5">
                    <a:lumMod val="50000"/>
                  </a:schemeClr>
                </a:solidFill>
                <a:latin typeface="Times New Roman" pitchFamily="18" charset="0"/>
                <a:cs typeface="Times New Roman" pitchFamily="18" charset="0"/>
                <a:sym typeface="Nixie One"/>
              </a:rPr>
              <a:t>hia sẻ với bạn rằng mình rất vui khi tham gia câu lạc bộ phù hợp. Tuy nhiên, cần thêm thời gian suy nghĩ tìm hiểu kĩ về câu lạc bộ rồi sẽ đưa ra quyết định</a:t>
            </a:r>
            <a:r>
              <a:rPr lang="en-US" sz="3500" i="1">
                <a:solidFill>
                  <a:schemeClr val="accent5">
                    <a:lumMod val="50000"/>
                  </a:schemeClr>
                </a:solidFill>
                <a:latin typeface="Times New Roman" pitchFamily="18" charset="0"/>
                <a:cs typeface="Times New Roman" pitchFamily="18" charset="0"/>
                <a:sym typeface="Nixie One"/>
              </a:rPr>
              <a:t>.</a:t>
            </a:r>
            <a:endParaRPr lang="vi-VN" sz="3500" i="1">
              <a:solidFill>
                <a:schemeClr val="accent5">
                  <a:lumMod val="50000"/>
                </a:schemeClr>
              </a:solidFill>
              <a:latin typeface="Times New Roman" pitchFamily="18" charset="0"/>
              <a:cs typeface="Times New Roman" pitchFamily="18" charset="0"/>
              <a:sym typeface="Nixie One"/>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2" y="1001486"/>
            <a:ext cx="6961187" cy="274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455885" y="1001486"/>
            <a:ext cx="2474192" cy="452829"/>
          </a:xfrm>
          <a:prstGeom prst="roundRect">
            <a:avLst>
              <a:gd name="adj" fmla="val 30702"/>
            </a:avLst>
          </a:prstGeom>
          <a:solidFill>
            <a:schemeClr val="accent5">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Times New Roman" pitchFamily="18" charset="0"/>
                <a:cs typeface="Times New Roman" pitchFamily="18" charset="0"/>
              </a:rPr>
              <a:t>Nhóm</a:t>
            </a:r>
            <a:r>
              <a:rPr lang="en-US" sz="3000" b="1" dirty="0">
                <a:latin typeface="Times New Roman" pitchFamily="18" charset="0"/>
                <a:cs typeface="Times New Roman" pitchFamily="18" charset="0"/>
              </a:rPr>
              <a:t> 7,8</a:t>
            </a:r>
          </a:p>
        </p:txBody>
      </p:sp>
    </p:spTree>
    <p:extLst>
      <p:ext uri="{BB962C8B-B14F-4D97-AF65-F5344CB8AC3E}">
        <p14:creationId xmlns:p14="http://schemas.microsoft.com/office/powerpoint/2010/main" val="356294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6910" y="316456"/>
            <a:ext cx="1474245" cy="1474245"/>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2408941" y="624597"/>
            <a:ext cx="6065667" cy="2603924"/>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5092334" y="176245"/>
            <a:ext cx="5014315" cy="2597915"/>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23604" y="2195917"/>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77"/>
            <a:r>
              <a:rPr lang="en-US" sz="72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 DÂN CHỦ</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4773985"/>
            <a:ext cx="1110923" cy="108592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580232" y="3985185"/>
            <a:ext cx="1873013" cy="1901536"/>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15800" y="4679121"/>
            <a:ext cx="1358793" cy="1251788"/>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98391" y="4665406"/>
            <a:ext cx="515068" cy="123123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9811" y="5413028"/>
            <a:ext cx="12122653" cy="684757"/>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93868" y="-5939"/>
            <a:ext cx="5798132" cy="685155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870230" y="4413105"/>
            <a:ext cx="2792211" cy="2432515"/>
          </a:xfrm>
          <a:prstGeom prst="rect">
            <a:avLst/>
          </a:prstGeom>
        </p:spPr>
      </p:pic>
    </p:spTree>
    <p:extLst>
      <p:ext uri="{BB962C8B-B14F-4D97-AF65-F5344CB8AC3E}">
        <p14:creationId xmlns:p14="http://schemas.microsoft.com/office/powerpoint/2010/main" val="3538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2408941" y="624597"/>
            <a:ext cx="6065667" cy="2603924"/>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5092334" y="176245"/>
            <a:ext cx="5014315" cy="2597915"/>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4773985"/>
            <a:ext cx="1110923" cy="1085927"/>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580232" y="3985185"/>
            <a:ext cx="1873013" cy="1901536"/>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15800" y="4679121"/>
            <a:ext cx="1358793" cy="1251788"/>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98391" y="4665406"/>
            <a:ext cx="515068" cy="123123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9811" y="5413028"/>
            <a:ext cx="12122653" cy="684757"/>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extLst>
              <a:ext uri="{FF2B5EF4-FFF2-40B4-BE49-F238E27FC236}">
                <a16:creationId xmlns:a16="http://schemas.microsoft.com/office/drawing/2014/main" id="{930451D9-BEE6-6025-F639-19ACFC3F2439}"/>
              </a:ext>
            </a:extLst>
          </p:cNvPr>
          <p:cNvPicPr>
            <a:picLocks noChangeAspect="1"/>
          </p:cNvPicPr>
          <p:nvPr/>
        </p:nvPicPr>
        <p:blipFill>
          <a:blip r:embed="rId11"/>
          <a:stretch>
            <a:fillRect/>
          </a:stretch>
        </p:blipFill>
        <p:spPr>
          <a:xfrm>
            <a:off x="10384491" y="5016287"/>
            <a:ext cx="1871635" cy="1865539"/>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2"/>
          <a:srcRect/>
          <a:stretch>
            <a:fillRect/>
          </a:stretch>
        </p:blipFill>
        <p:spPr>
          <a:xfrm>
            <a:off x="2695656" y="176244"/>
            <a:ext cx="5977147" cy="6641275"/>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63103" y="581242"/>
            <a:ext cx="1474245" cy="1474245"/>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5"/>
          <a:stretch>
            <a:fillRect/>
          </a:stretch>
        </p:blipFill>
        <p:spPr>
          <a:xfrm>
            <a:off x="3133497" y="1398817"/>
            <a:ext cx="1219307" cy="1487553"/>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6"/>
          <a:stretch>
            <a:fillRect/>
          </a:stretch>
        </p:blipFill>
        <p:spPr>
          <a:xfrm>
            <a:off x="3942967" y="519687"/>
            <a:ext cx="1219307" cy="147536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7"/>
          <a:stretch>
            <a:fillRect/>
          </a:stretch>
        </p:blipFill>
        <p:spPr>
          <a:xfrm>
            <a:off x="5092151" y="1048320"/>
            <a:ext cx="1219307" cy="1487553"/>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8"/>
          <a:stretch>
            <a:fillRect/>
          </a:stretch>
        </p:blipFill>
        <p:spPr>
          <a:xfrm>
            <a:off x="6329171" y="1149729"/>
            <a:ext cx="1219307" cy="1487553"/>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19"/>
          <a:stretch>
            <a:fillRect/>
          </a:stretch>
        </p:blipFill>
        <p:spPr>
          <a:xfrm>
            <a:off x="6716247" y="2507237"/>
            <a:ext cx="1219307" cy="1487553"/>
          </a:xfrm>
          <a:prstGeom prst="rect">
            <a:avLst/>
          </a:prstGeom>
        </p:spPr>
      </p:pic>
      <p:pic>
        <p:nvPicPr>
          <p:cNvPr id="16" name="Picture 15">
            <a:hlinkClick r:id="rId20"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5"/>
          <a:stretch>
            <a:fillRect/>
          </a:stretch>
        </p:blipFill>
        <p:spPr>
          <a:xfrm>
            <a:off x="3136623" y="1402776"/>
            <a:ext cx="1219307" cy="1487553"/>
          </a:xfrm>
          <a:prstGeom prst="rect">
            <a:avLst/>
          </a:prstGeom>
        </p:spPr>
      </p:pic>
      <p:pic>
        <p:nvPicPr>
          <p:cNvPr id="17" name="Picture 16">
            <a:hlinkClick r:id="rId21"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6"/>
          <a:stretch>
            <a:fillRect/>
          </a:stretch>
        </p:blipFill>
        <p:spPr>
          <a:xfrm>
            <a:off x="3938300" y="523644"/>
            <a:ext cx="1219307" cy="1475360"/>
          </a:xfrm>
          <a:prstGeom prst="rect">
            <a:avLst/>
          </a:prstGeom>
        </p:spPr>
      </p:pic>
      <p:pic>
        <p:nvPicPr>
          <p:cNvPr id="18" name="Picture 17">
            <a:hlinkClick r:id="rId22"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7"/>
          <a:stretch>
            <a:fillRect/>
          </a:stretch>
        </p:blipFill>
        <p:spPr>
          <a:xfrm>
            <a:off x="5079621" y="1048320"/>
            <a:ext cx="1219307" cy="1487553"/>
          </a:xfrm>
          <a:prstGeom prst="rect">
            <a:avLst/>
          </a:prstGeom>
        </p:spPr>
      </p:pic>
      <p:pic>
        <p:nvPicPr>
          <p:cNvPr id="19" name="Picture 18">
            <a:hlinkClick r:id="rId23"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8"/>
          <a:stretch>
            <a:fillRect/>
          </a:stretch>
        </p:blipFill>
        <p:spPr>
          <a:xfrm>
            <a:off x="6312647" y="1149729"/>
            <a:ext cx="1219307" cy="1487553"/>
          </a:xfrm>
          <a:prstGeom prst="rect">
            <a:avLst/>
          </a:prstGeom>
        </p:spPr>
      </p:pic>
      <p:pic>
        <p:nvPicPr>
          <p:cNvPr id="20" name="Picture 19">
            <a:hlinkClick r:id="rId24"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19"/>
          <a:stretch>
            <a:fillRect/>
          </a:stretch>
        </p:blipFill>
        <p:spPr>
          <a:xfrm>
            <a:off x="6719373" y="2497633"/>
            <a:ext cx="1219307" cy="1487553"/>
          </a:xfrm>
          <a:prstGeom prst="rect">
            <a:avLst/>
          </a:prstGeom>
        </p:spPr>
      </p:pic>
      <p:sp>
        <p:nvSpPr>
          <p:cNvPr id="2" name="Action Button: Forward or Next 1">
            <a:hlinkClick r:id="rId25" action="ppaction://hlinksldjump" highlightClick="1"/>
          </p:cNvPr>
          <p:cNvSpPr/>
          <p:nvPr/>
        </p:nvSpPr>
        <p:spPr>
          <a:xfrm>
            <a:off x="10404216" y="5413029"/>
            <a:ext cx="1748248" cy="948695"/>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148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4581" y="326670"/>
            <a:ext cx="10676383" cy="1660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600" b="1" noProof="1">
                <a:solidFill>
                  <a:schemeClr val="tx1"/>
                </a:solidFill>
                <a:latin typeface="+mj-lt"/>
                <a:cs typeface="Arial" panose="020B0604020202020204" pitchFamily="34" charset="0"/>
              </a:rPr>
              <a:t>Câu</a:t>
            </a:r>
            <a:r>
              <a:rPr lang="en-US" sz="3600" b="1" noProof="1">
                <a:solidFill>
                  <a:schemeClr val="tx1"/>
                </a:solidFill>
                <a:latin typeface="+mj-lt"/>
                <a:cs typeface="Arial" panose="020B0604020202020204" pitchFamily="34" charset="0"/>
              </a:rPr>
              <a:t> </a:t>
            </a:r>
            <a:r>
              <a:rPr lang="vi-VN" sz="3600" b="1" noProof="1">
                <a:solidFill>
                  <a:schemeClr val="tx1"/>
                </a:solidFill>
                <a:latin typeface="+mj-lt"/>
                <a:cs typeface="Arial" panose="020B0604020202020204" pitchFamily="34" charset="0"/>
              </a:rPr>
              <a:t>1</a:t>
            </a:r>
            <a:r>
              <a:rPr lang="en-US" sz="3600" b="1" noProof="1">
                <a:solidFill>
                  <a:schemeClr val="tx1"/>
                </a:solidFill>
                <a:latin typeface="+mj-lt"/>
                <a:cs typeface="Arial" panose="020B0604020202020204" pitchFamily="34" charset="0"/>
              </a:rPr>
              <a:t>: </a:t>
            </a:r>
            <a:r>
              <a:rPr lang="en-US" sz="3600" dirty="0" err="1">
                <a:solidFill>
                  <a:schemeClr val="tx1"/>
                </a:solidFill>
                <a:latin typeface="Times New Roman" panose="02020603050405020304" pitchFamily="18" charset="0"/>
                <a:cs typeface="Times New Roman" panose="02020603050405020304" pitchFamily="18" charset="0"/>
              </a:rPr>
              <a:t>Tình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huống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sau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đây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chối</a:t>
            </a:r>
            <a:r>
              <a:rPr lang="en-US" sz="3600" dirty="0">
                <a:solidFill>
                  <a:schemeClr val="tx1"/>
                </a:solidFill>
                <a:latin typeface="Times New Roman" panose="02020603050405020304" pitchFamily="18" charset="0"/>
                <a:cs typeface="Times New Roman" panose="02020603050405020304" pitchFamily="18" charset="0"/>
              </a:rPr>
              <a:t>?</a:t>
            </a:r>
            <a:endParaRPr lang="vi-VN" sz="36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6282865" y="1986845"/>
                <a:ext cx="4535055" cy="17554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noProof="1">
                    <a:solidFill>
                      <a:schemeClr val="tx1"/>
                    </a:solidFill>
                    <a:latin typeface="Arial" panose="020B0604020202020204" pitchFamily="34" charset="0"/>
                    <a:cs typeface="Arial" panose="020B0604020202020204" pitchFamily="34" charset="0"/>
                  </a:rPr>
                  <a:t>C</a:t>
                </a:r>
                <a14:m>
                  <m:oMath xmlns:m="http://schemas.openxmlformats.org/officeDocument/2006/math">
                    <m:r>
                      <a:rPr lang="en-US" sz="3200" noProof="1">
                        <a:solidFill>
                          <a:schemeClr val="tx1"/>
                        </a:solidFill>
                        <a:latin typeface="Cambria Math" panose="02040503050406030204" pitchFamily="18" charset="0"/>
                        <a:cs typeface="Arial" panose="020B0604020202020204" pitchFamily="34" charset="0"/>
                      </a:rPr>
                      <m:t>.</m:t>
                    </m:r>
                    <m:r>
                      <a:rPr lang="en-US" sz="3200" b="0" i="0" noProof="1" smtClean="0">
                        <a:solidFill>
                          <a:schemeClr val="tx1"/>
                        </a:solidFill>
                        <a:latin typeface="Cambria Math" panose="02040503050406030204" pitchFamily="18" charset="0"/>
                        <a:cs typeface="Arial" panose="020B0604020202020204" pitchFamily="34" charset="0"/>
                      </a:rPr>
                      <m:t> </m:t>
                    </m:r>
                    <m:r>
                      <a:rPr lang="en-US" sz="3200" noProof="1">
                        <a:solidFill>
                          <a:schemeClr val="tx1"/>
                        </a:solidFill>
                        <a:latin typeface="Cambria Math" panose="02040503050406030204" pitchFamily="18" charset="0"/>
                        <a:cs typeface="Arial" panose="020B0604020202020204" pitchFamily="34" charset="0"/>
                      </a:rPr>
                      <m:t> </m:t>
                    </m:r>
                  </m:oMath>
                </a14:m>
                <a:r>
                  <a:rPr lang="en-US" sz="3600" dirty="0" err="1">
                    <a:solidFill>
                      <a:schemeClr val="tx1"/>
                    </a:solidFill>
                    <a:latin typeface="Times New Roman" panose="02020603050405020304" pitchFamily="18" charset="0"/>
                    <a:cs typeface="Times New Roman" panose="02020603050405020304" pitchFamily="18" charset="0"/>
                  </a:rPr>
                  <a:t>Tình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huống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gặp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bản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rPr>
                  <a:t>	</a:t>
                </a:r>
                <a:endParaRPr lang="vi-VN" sz="3200" noProof="1">
                  <a:solidFill>
                    <a:schemeClr val="tx1"/>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6282865" y="1986845"/>
                <a:ext cx="4535055" cy="1755413"/>
              </a:xfrm>
              <a:prstGeom prst="roundRect">
                <a:avLst/>
              </a:prstGeom>
              <a:blipFill>
                <a:blip r:embed="rId6"/>
                <a:stretch>
                  <a:fillRect t="-4861" b="-12153"/>
                </a:stretch>
              </a:blipFill>
              <a:ln>
                <a:noFill/>
              </a:ln>
            </p:spPr>
            <p:txBody>
              <a:bodyPr/>
              <a:lstStyle/>
              <a:p>
                <a:r>
                  <a:rPr lang="en-US">
                    <a:noFill/>
                  </a:rPr>
                  <a:t> </a:t>
                </a:r>
              </a:p>
            </p:txBody>
          </p:sp>
        </mc:Fallback>
      </mc:AlternateContent>
      <p:sp>
        <p:nvSpPr>
          <p:cNvPr id="19" name="Đáp án sai 1">
            <a:extLst>
              <a:ext uri="{FF2B5EF4-FFF2-40B4-BE49-F238E27FC236}">
                <a16:creationId xmlns:a16="http://schemas.microsoft.com/office/drawing/2014/main" id="{30828281-61AD-7A62-0775-C0E24C9C1DEB}"/>
              </a:ext>
            </a:extLst>
          </p:cNvPr>
          <p:cNvSpPr/>
          <p:nvPr/>
        </p:nvSpPr>
        <p:spPr>
          <a:xfrm>
            <a:off x="885215" y="4119422"/>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noProof="1">
                <a:solidFill>
                  <a:schemeClr val="tx1"/>
                </a:solidFill>
                <a:latin typeface="Arial" panose="020B0604020202020204" pitchFamily="34" charset="0"/>
                <a:cs typeface="Arial" panose="020B0604020202020204" pitchFamily="34" charset="0"/>
              </a:rPr>
              <a:t>B</a:t>
            </a:r>
            <a:r>
              <a:rPr lang="en-US" sz="3200" noProof="1">
                <a:solidFill>
                  <a:schemeClr val="tx1"/>
                </a:solidFill>
                <a:latin typeface="Arial" panose="020B0604020202020204" pitchFamily="34" charset="0"/>
                <a:cs typeface="Arial" panose="020B0604020202020204" pitchFamily="34" charset="0"/>
              </a:rPr>
              <a:t>. </a:t>
            </a:r>
            <a:r>
              <a:rPr lang="en-US" sz="3600" noProof="1">
                <a:solidFill>
                  <a:schemeClr val="tx1"/>
                </a:solidFill>
                <a:latin typeface="Times New Roman" panose="02020603050405020304" pitchFamily="18" charset="0"/>
                <a:cs typeface="Times New Roman" panose="02020603050405020304" pitchFamily="18" charset="0"/>
              </a:rPr>
              <a:t>Lời đề nghị giúp đỡ người nghèo</a:t>
            </a:r>
            <a:endParaRPr lang="vi-VN" sz="32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709361" y="1986846"/>
            <a:ext cx="4535055" cy="16163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noProof="1">
                <a:solidFill>
                  <a:schemeClr val="tx1"/>
                </a:solidFill>
                <a:latin typeface="Arial" panose="020B0604020202020204" pitchFamily="34" charset="0"/>
                <a:cs typeface="Arial" panose="020B0604020202020204" pitchFamily="34" charset="0"/>
              </a:rPr>
              <a:t>A</a:t>
            </a:r>
            <a:r>
              <a:rPr lang="en-US" sz="3200" noProof="1">
                <a:solidFill>
                  <a:schemeClr val="tx1"/>
                </a:solidFill>
                <a:latin typeface="Arial" panose="020B0604020202020204" pitchFamily="34" charset="0"/>
                <a:cs typeface="Arial" panose="020B0604020202020204" pitchFamily="34" charset="0"/>
              </a:rPr>
              <a:t>. Tình huống trong khả năng thực hiện của bản thân </a:t>
            </a:r>
            <a:endParaRPr lang="vi-VN" sz="32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Đáp án sai 3">
                <a:extLst>
                  <a:ext uri="{FF2B5EF4-FFF2-40B4-BE49-F238E27FC236}">
                    <a16:creationId xmlns:a16="http://schemas.microsoft.com/office/drawing/2014/main" id="{39170EEF-8452-D761-9524-3629836006CB}"/>
                  </a:ext>
                </a:extLst>
              </p:cNvPr>
              <p:cNvSpPr/>
              <p:nvPr/>
            </p:nvSpPr>
            <p:spPr>
              <a:xfrm>
                <a:off x="6442363" y="426135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noProof="1">
                    <a:solidFill>
                      <a:prstClr val="black"/>
                    </a:solidFill>
                    <a:latin typeface="Arial" panose="020B0604020202020204" pitchFamily="34" charset="0"/>
                    <a:cs typeface="Arial" panose="020B0604020202020204" pitchFamily="34" charset="0"/>
                  </a:rPr>
                  <a:t>D</a:t>
                </a:r>
                <a14:m>
                  <m:oMath xmlns:m="http://schemas.openxmlformats.org/officeDocument/2006/math">
                    <m:r>
                      <a:rPr lang="en-US" sz="3200" noProof="1">
                        <a:solidFill>
                          <a:prstClr val="black"/>
                        </a:solidFill>
                        <a:latin typeface="Cambria Math" panose="02040503050406030204" pitchFamily="18" charset="0"/>
                        <a:cs typeface="Arial" panose="020B0604020202020204" pitchFamily="34" charset="0"/>
                      </a:rPr>
                      <m:t>. </m:t>
                    </m:r>
                  </m:oMath>
                </a14:m>
                <a:r>
                  <a:rPr lang="en-US" sz="3600" noProof="1">
                    <a:solidFill>
                      <a:prstClr val="black"/>
                    </a:solidFill>
                    <a:latin typeface="Times New Roman" panose="02020603050405020304" pitchFamily="18" charset="0"/>
                    <a:cs typeface="Times New Roman" panose="02020603050405020304" pitchFamily="18" charset="0"/>
                  </a:rPr>
                  <a:t>Giúp bạn học bài để kiểm tra 15 phút </a:t>
                </a:r>
                <a:endParaRPr lang="vi-VN" sz="3600" noProof="1">
                  <a:solidFill>
                    <a:prstClr val="black"/>
                  </a:solidFill>
                  <a:latin typeface="Times New Roman" panose="02020603050405020304" pitchFamily="18" charset="0"/>
                  <a:cs typeface="Times New Roman" panose="02020603050405020304" pitchFamily="18" charset="0"/>
                </a:endParaRPr>
              </a:p>
            </p:txBody>
          </p:sp>
        </mc:Choice>
        <mc:Fallback xmlns="">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6442363" y="4261357"/>
                <a:ext cx="4535055" cy="1330035"/>
              </a:xfrm>
              <a:prstGeom prst="roundRect">
                <a:avLst/>
              </a:prstGeom>
              <a:blipFill>
                <a:blip r:embed="rId7"/>
                <a:stretch>
                  <a:fillRect l="-2285" t="-1835" r="-4704" b="-11927"/>
                </a:stretch>
              </a:blipFill>
              <a:ln>
                <a:noFill/>
              </a:ln>
            </p:spPr>
            <p:txBody>
              <a:bodyPr/>
              <a:lstStyle/>
              <a:p>
                <a:r>
                  <a:rPr lang="en-US">
                    <a:noFill/>
                  </a:rPr>
                  <a:t> </a:t>
                </a:r>
              </a:p>
            </p:txBody>
          </p:sp>
        </mc:Fallback>
      </mc:AlternateContent>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17920" y="2439947"/>
            <a:ext cx="853047" cy="742495"/>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4459" y="2373034"/>
            <a:ext cx="850123" cy="757381"/>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828103" y="4449006"/>
            <a:ext cx="850123" cy="757381"/>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24576" y="4378040"/>
            <a:ext cx="850123" cy="757381"/>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24" y="5449457"/>
            <a:ext cx="1853349" cy="1408545"/>
          </a:xfrm>
          <a:prstGeom prst="rect">
            <a:avLst/>
          </a:prstGeom>
        </p:spPr>
      </p:pic>
      <p:pic>
        <p:nvPicPr>
          <p:cNvPr id="29" name="Picture 28">
            <a:hlinkClick r:id="rId15"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6"/>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213058" y="566448"/>
            <a:ext cx="10777381" cy="9653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vi-VN" sz="3600" b="1" noProof="1">
                <a:solidFill>
                  <a:schemeClr val="tx1"/>
                </a:solidFill>
                <a:latin typeface="+mj-lt"/>
                <a:cs typeface="Arial" panose="020B0604020202020204" pitchFamily="34" charset="0"/>
              </a:rPr>
              <a:t>Câu</a:t>
            </a:r>
            <a:r>
              <a:rPr lang="en-US" sz="3600" b="1" noProof="1">
                <a:solidFill>
                  <a:schemeClr val="tx1"/>
                </a:solidFill>
                <a:latin typeface="+mj-lt"/>
                <a:cs typeface="Arial" panose="020B0604020202020204" pitchFamily="34" charset="0"/>
              </a:rPr>
              <a:t> 2: Đâu </a:t>
            </a:r>
            <a:r>
              <a:rPr lang="en-US" sz="3600" b="1" noProof="1">
                <a:solidFill>
                  <a:srgbClr val="FF0000"/>
                </a:solidFill>
                <a:latin typeface="+mj-lt"/>
                <a:cs typeface="Arial" panose="020B0604020202020204" pitchFamily="34" charset="0"/>
              </a:rPr>
              <a:t>không phải </a:t>
            </a:r>
            <a:r>
              <a:rPr lang="en-US" sz="3600" b="1" noProof="1">
                <a:solidFill>
                  <a:schemeClr val="tx1"/>
                </a:solidFill>
                <a:latin typeface="+mj-lt"/>
                <a:cs typeface="Arial" panose="020B0604020202020204" pitchFamily="34" charset="0"/>
              </a:rPr>
              <a:t>là tình huống từ chối người khác?</a:t>
            </a:r>
            <a:endParaRPr lang="vi-VN" sz="3600" noProof="1">
              <a:solidFill>
                <a:srgbClr val="FF0000"/>
              </a:solidFill>
              <a:latin typeface="Times New Roman" panose="02020603050405020304" pitchFamily="18" charset="0"/>
              <a:cs typeface="Times New Roman" panose="02020603050405020304" pitchFamily="18"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619432" y="3585116"/>
            <a:ext cx="484077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B.</a:t>
            </a:r>
            <a:r>
              <a:rPr lang="en-US" sz="3200" noProof="1">
                <a:solidFill>
                  <a:prstClr val="black"/>
                </a:solidFill>
                <a:latin typeface="Arial" panose="020B0604020202020204" pitchFamily="34" charset="0"/>
                <a:cs typeface="Arial" panose="020B0604020202020204" pitchFamily="34" charset="0"/>
              </a:rPr>
              <a:t> Làm ảnh hưởng đến danh dự của người khác</a:t>
            </a:r>
            <a:endParaRPr lang="vi-VN" sz="3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772291" y="194284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A.</a:t>
            </a:r>
            <a:r>
              <a:rPr lang="en-US" sz="3200" noProof="1">
                <a:solidFill>
                  <a:prstClr val="black"/>
                </a:solidFill>
                <a:latin typeface="Arial" panose="020B0604020202020204" pitchFamily="34" charset="0"/>
                <a:cs typeface="Arial" panose="020B0604020202020204" pitchFamily="34" charset="0"/>
              </a:rPr>
              <a:t> Lời đề nghị làm việc làm sai trái</a:t>
            </a:r>
            <a:endParaRPr lang="vi-VN" sz="3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6601748" y="1957406"/>
            <a:ext cx="4856666"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C.</a:t>
            </a:r>
            <a:r>
              <a:rPr lang="en-US" sz="3200" noProof="1">
                <a:solidFill>
                  <a:prstClr val="black"/>
                </a:solidFill>
                <a:latin typeface="Arial" panose="020B0604020202020204" pitchFamily="34" charset="0"/>
                <a:cs typeface="Arial" panose="020B0604020202020204" pitchFamily="34" charset="0"/>
              </a:rPr>
              <a:t> Tình huống vượt quá khả năng thực hiện</a:t>
            </a:r>
            <a:endParaRPr lang="vi-VN" sz="3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6410184" y="3602260"/>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D. </a:t>
            </a:r>
            <a:r>
              <a:rPr lang="en-US" sz="3200" noProof="1">
                <a:solidFill>
                  <a:prstClr val="black"/>
                </a:solidFill>
                <a:latin typeface="Arial" panose="020B0604020202020204" pitchFamily="34" charset="0"/>
                <a:cs typeface="Arial" panose="020B0604020202020204" pitchFamily="34" charset="0"/>
              </a:rPr>
              <a:t>Giúp đỡ người có hoàn cảnh khó khăn</a:t>
            </a:r>
            <a:endParaRPr lang="vi-VN" sz="3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7137" y="3791026"/>
            <a:ext cx="853047" cy="742495"/>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40316" y="2198409"/>
            <a:ext cx="850123" cy="757381"/>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05151" y="4031751"/>
            <a:ext cx="850123" cy="757381"/>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60205" y="2094380"/>
            <a:ext cx="850123" cy="757381"/>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7"/>
            <a:ext cx="1853349" cy="1408545"/>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Câu hỏi">
            <a:extLst>
              <a:ext uri="{FF2B5EF4-FFF2-40B4-BE49-F238E27FC236}">
                <a16:creationId xmlns:a16="http://schemas.microsoft.com/office/drawing/2014/main" id="{B0D98919-4C4F-2E0C-BD43-22C4372192E8}"/>
              </a:ext>
            </a:extLst>
          </p:cNvPr>
          <p:cNvSpPr/>
          <p:nvPr/>
        </p:nvSpPr>
        <p:spPr>
          <a:xfrm>
            <a:off x="1897531" y="334839"/>
            <a:ext cx="9026424" cy="9836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lnSpc>
                <a:spcPct val="150000"/>
              </a:lnSpc>
              <a:defRPr/>
            </a:pPr>
            <a:r>
              <a:rPr lang="vi-VN" sz="3600" b="1" noProof="1">
                <a:solidFill>
                  <a:schemeClr val="tx1"/>
                </a:solidFill>
                <a:latin typeface="Times New Roman" panose="02020603050405020304" pitchFamily="18" charset="0"/>
                <a:cs typeface="Times New Roman" panose="02020603050405020304" pitchFamily="18" charset="0"/>
              </a:rPr>
              <a:t>Câu </a:t>
            </a:r>
            <a:r>
              <a:rPr lang="en-US" sz="3600" b="1" noProof="1">
                <a:solidFill>
                  <a:schemeClr val="tx1"/>
                </a:solidFill>
                <a:latin typeface="Times New Roman" panose="02020603050405020304" pitchFamily="18" charset="0"/>
                <a:cs typeface="Times New Roman" panose="02020603050405020304" pitchFamily="18" charset="0"/>
              </a:rPr>
              <a:t>3: </a:t>
            </a:r>
            <a:r>
              <a:rPr lang="en-US" sz="3600" noProof="1">
                <a:solidFill>
                  <a:schemeClr val="tx1"/>
                </a:solidFill>
                <a:latin typeface="Times New Roman" panose="02020603050405020304" pitchFamily="18" charset="0"/>
                <a:cs typeface="Times New Roman" panose="02020603050405020304" pitchFamily="18" charset="0"/>
              </a:rPr>
              <a:t>Tình huống nào từ chối thẳng thắn? </a:t>
            </a:r>
            <a:endParaRPr lang="vi-VN" sz="3600" noProof="1">
              <a:solidFill>
                <a:schemeClr val="tx1"/>
              </a:solidFill>
              <a:latin typeface="Times New Roman" panose="02020603050405020304" pitchFamily="18" charset="0"/>
              <a:cs typeface="Times New Roman" panose="02020603050405020304" pitchFamily="18"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6392778" y="3333698"/>
            <a:ext cx="4778271" cy="2348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D. </a:t>
            </a:r>
            <a:r>
              <a:rPr lang="en-US" sz="3200" noProof="1">
                <a:solidFill>
                  <a:prstClr val="black"/>
                </a:solidFill>
                <a:latin typeface="Arial" panose="020B0604020202020204" pitchFamily="34" charset="0"/>
                <a:cs typeface="Arial" panose="020B0604020202020204" pitchFamily="34" charset="0"/>
              </a:rPr>
              <a:t>Thẳng thắn đưa ra lời từ chối với tình huống liên quan đến lời mời lời đề nghị làm việc sai trái</a:t>
            </a:r>
            <a:endParaRPr lang="vi-VN" sz="3200" noProof="1">
              <a:solidFill>
                <a:prstClr val="black"/>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925150" y="3197105"/>
            <a:ext cx="4646788" cy="23482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B. </a:t>
            </a:r>
            <a:r>
              <a:rPr lang="en-US" sz="3200" noProof="1">
                <a:solidFill>
                  <a:prstClr val="black"/>
                </a:solidFill>
                <a:latin typeface="Arial" panose="020B0604020202020204" pitchFamily="34" charset="0"/>
                <a:cs typeface="Arial" panose="020B0604020202020204" pitchFamily="34" charset="0"/>
              </a:rPr>
              <a:t>Đưa ra phương án khác phù hợp để thay thế trong tình huống vượt quá khả năng thực hiện của bản thân</a:t>
            </a:r>
            <a:endParaRPr lang="vi-VN" sz="3200" noProof="1">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6329832" y="1417193"/>
            <a:ext cx="4877440" cy="1629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C. </a:t>
            </a:r>
            <a:r>
              <a:rPr lang="en-US" sz="3200" noProof="1">
                <a:solidFill>
                  <a:prstClr val="black"/>
                </a:solidFill>
                <a:latin typeface="Arial" panose="020B0604020202020204" pitchFamily="34" charset="0"/>
                <a:cs typeface="Arial" panose="020B0604020202020204" pitchFamily="34" charset="0"/>
              </a:rPr>
              <a:t>Đề xuất phương án thực hiện vào một thời điểm khác thích hợp hơn</a:t>
            </a:r>
            <a:endParaRPr lang="vi-VN" sz="3200" noProof="1">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925150" y="1488717"/>
            <a:ext cx="4646788" cy="15919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A. </a:t>
            </a:r>
            <a:r>
              <a:rPr lang="en-US" sz="3200" noProof="1">
                <a:solidFill>
                  <a:prstClr val="black"/>
                </a:solidFill>
                <a:latin typeface="Arial" panose="020B0604020202020204" pitchFamily="34" charset="0"/>
                <a:cs typeface="Arial" panose="020B0604020202020204" pitchFamily="34" charset="0"/>
              </a:rPr>
              <a:t>Đưa ra lí do và hẹn vào thời điểm khác phù hợp hơn</a:t>
            </a:r>
            <a:endParaRPr lang="vi-VN" sz="3200" noProof="1">
              <a:solidFill>
                <a:prstClr val="black"/>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07272" y="3831518"/>
            <a:ext cx="853047" cy="742495"/>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26714" y="1803252"/>
            <a:ext cx="850123" cy="757381"/>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17763" y="1803252"/>
            <a:ext cx="850123" cy="757381"/>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26245" y="3816632"/>
            <a:ext cx="850123" cy="757381"/>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7"/>
            <a:ext cx="1853349" cy="1408545"/>
          </a:xfrm>
          <a:prstGeom prst="rect">
            <a:avLst/>
          </a:prstGeom>
        </p:spPr>
      </p:pic>
      <p:pic>
        <p:nvPicPr>
          <p:cNvPr id="21" name="Picture 20">
            <a:hlinkClick r:id="rId13"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0"/>
                                        </p:tgtEl>
                                        <p:attrNameLst>
                                          <p:attrName>fillcolor</p:attrName>
                                        </p:attrNameLst>
                                      </p:cBhvr>
                                      <p:to>
                                        <a:srgbClr val="D99694"/>
                                      </p:to>
                                    </p:animClr>
                                    <p:set>
                                      <p:cBhvr>
                                        <p:cTn id="41" dur="500" fill="hold"/>
                                        <p:tgtEl>
                                          <p:spTgt spid="10"/>
                                        </p:tgtEl>
                                        <p:attrNameLst>
                                          <p:attrName>fill.type</p:attrName>
                                        </p:attrNameLst>
                                      </p:cBhvr>
                                      <p:to>
                                        <p:strVal val="solid"/>
                                      </p:to>
                                    </p:set>
                                    <p:set>
                                      <p:cBhvr>
                                        <p:cTn id="42" dur="500" fill="hold"/>
                                        <p:tgtEl>
                                          <p:spTgt spid="10"/>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26" presetClass="emph" presetSubtype="0" repeatCount="4000" fill="hold" grpId="1" nodeType="withEffect">
                                  <p:stCondLst>
                                    <p:cond delay="0"/>
                                  </p:stCondLst>
                                  <p:childTnLst>
                                    <p:animEffect transition="out" filter="fade">
                                      <p:cBhvr>
                                        <p:cTn id="48" dur="500" tmFilter="0, 0; .2, .5; .8, .5; 1, 0"/>
                                        <p:tgtEl>
                                          <p:spTgt spid="10"/>
                                        </p:tgtEl>
                                      </p:cBhvr>
                                    </p:animEffect>
                                    <p:animScale>
                                      <p:cBhvr>
                                        <p:cTn id="49"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1"/>
                                        </p:tgtEl>
                                        <p:attrNameLst>
                                          <p:attrName>fillcolor</p:attrName>
                                        </p:attrNameLst>
                                      </p:cBhvr>
                                      <p:to>
                                        <a:srgbClr val="D99694"/>
                                      </p:to>
                                    </p:animClr>
                                    <p:set>
                                      <p:cBhvr>
                                        <p:cTn id="55" dur="500" fill="hold"/>
                                        <p:tgtEl>
                                          <p:spTgt spid="11"/>
                                        </p:tgtEl>
                                        <p:attrNameLst>
                                          <p:attrName>fill.type</p:attrName>
                                        </p:attrNameLst>
                                      </p:cBhvr>
                                      <p:to>
                                        <p:strVal val="solid"/>
                                      </p:to>
                                    </p:set>
                                    <p:set>
                                      <p:cBhvr>
                                        <p:cTn id="56" dur="500" fill="hold"/>
                                        <p:tgtEl>
                                          <p:spTgt spid="11"/>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4"/>
                                        </p:tgtEl>
                                        <p:attrNameLst>
                                          <p:attrName>style.visibility</p:attrName>
                                        </p:attrNameLst>
                                      </p:cBhvr>
                                      <p:to>
                                        <p:strVal val="visibl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2"/>
                                        </p:tgtEl>
                                        <p:attrNameLst>
                                          <p:attrName>fillcolor</p:attrName>
                                        </p:attrNameLst>
                                      </p:cBhvr>
                                      <p:to>
                                        <a:srgbClr val="D99694"/>
                                      </p:to>
                                    </p:animClr>
                                    <p:set>
                                      <p:cBhvr>
                                        <p:cTn id="69" dur="500" fill="hold"/>
                                        <p:tgtEl>
                                          <p:spTgt spid="12"/>
                                        </p:tgtEl>
                                        <p:attrNameLst>
                                          <p:attrName>fill.type</p:attrName>
                                        </p:attrNameLst>
                                      </p:cBhvr>
                                      <p:to>
                                        <p:strVal val="solid"/>
                                      </p:to>
                                    </p:set>
                                    <p:set>
                                      <p:cBhvr>
                                        <p:cTn id="70" dur="500" fill="hold"/>
                                        <p:tgtEl>
                                          <p:spTgt spid="12"/>
                                        </p:tgtEl>
                                        <p:attrNameLst>
                                          <p:attrName>fill.on</p:attrName>
                                        </p:attrNameLst>
                                      </p:cBhvr>
                                      <p:to>
                                        <p:strVal val="true"/>
                                      </p:to>
                                    </p:set>
                                  </p:childTnLst>
                                </p:cTn>
                              </p:par>
                              <p:par>
                                <p:cTn id="71" presetID="1" presetClass="entr" presetSubtype="0" fill="hold" nodeType="withEffect">
                                  <p:stCondLst>
                                    <p:cond delay="0"/>
                                  </p:stCondLst>
                                  <p:childTnLst>
                                    <p:set>
                                      <p:cBhvr>
                                        <p:cTn id="72" dur="1" fill="hold">
                                          <p:stCondLst>
                                            <p:cond delay="9"/>
                                          </p:stCondLst>
                                        </p:cTn>
                                        <p:tgtEl>
                                          <p:spTgt spid="15"/>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childTnLst>
                          </p:cTn>
                        </p:par>
                        <p:par>
                          <p:cTn id="75" fill="hold">
                            <p:stCondLst>
                              <p:cond delay="862"/>
                            </p:stCondLst>
                            <p:childTnLst>
                              <p:par>
                                <p:cTn id="76" presetID="1" presetClass="entr" presetSubtype="0" fill="hold" nodeType="afterEffect">
                                  <p:stCondLst>
                                    <p:cond delay="0"/>
                                  </p:stCondLst>
                                  <p:childTnLst>
                                    <p:set>
                                      <p:cBhvr>
                                        <p:cTn id="77" dur="1" fill="hold">
                                          <p:stCondLst>
                                            <p:cond delay="9"/>
                                          </p:stCondLst>
                                        </p:cTn>
                                        <p:tgtEl>
                                          <p:spTgt spid="13"/>
                                        </p:tgtEl>
                                        <p:attrNameLst>
                                          <p:attrName>style.visibility</p:attrName>
                                        </p:attrNameLst>
                                      </p:cBhvr>
                                      <p:to>
                                        <p:strVal val="visible"/>
                                      </p:to>
                                    </p:set>
                                  </p:childTnLst>
                                </p:cTn>
                              </p:par>
                              <p:par>
                                <p:cTn id="78" presetID="26" presetClass="emph" presetSubtype="0" repeatCount="4000" fill="hold" grpId="1" nodeType="withEffect">
                                  <p:stCondLst>
                                    <p:cond delay="0"/>
                                  </p:stCondLst>
                                  <p:childTnLst>
                                    <p:animEffect transition="out" filter="fade">
                                      <p:cBhvr>
                                        <p:cTn id="79" dur="500" tmFilter="0, 0; .2, .5; .8, .5; 1, 0"/>
                                        <p:tgtEl>
                                          <p:spTgt spid="12"/>
                                        </p:tgtEl>
                                      </p:cBhvr>
                                    </p:animEffect>
                                    <p:animScale>
                                      <p:cBhvr>
                                        <p:cTn id="80"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214582" y="352142"/>
            <a:ext cx="9941998" cy="19950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noProof="1">
                <a:solidFill>
                  <a:schemeClr val="tx1"/>
                </a:solidFill>
                <a:latin typeface="+mj-lt"/>
                <a:cs typeface="Arial" panose="020B0604020202020204" pitchFamily="34" charset="0"/>
              </a:rPr>
              <a:t>Câu </a:t>
            </a:r>
            <a:r>
              <a:rPr lang="en-US" sz="3200" b="1" noProof="1">
                <a:solidFill>
                  <a:schemeClr val="tx1"/>
                </a:solidFill>
                <a:latin typeface="+mj-lt"/>
                <a:cs typeface="Arial" panose="020B0604020202020204" pitchFamily="34" charset="0"/>
              </a:rPr>
              <a:t>4: </a:t>
            </a:r>
            <a:r>
              <a:rPr lang="en-US" sz="3200" noProof="1">
                <a:solidFill>
                  <a:schemeClr val="tx1"/>
                </a:solidFill>
                <a:latin typeface="Times New Roman" panose="02020603050405020304" pitchFamily="18" charset="0"/>
                <a:cs typeface="Times New Roman" panose="02020603050405020304" pitchFamily="18" charset="0"/>
              </a:rPr>
              <a:t>Đưa ra phương án khác phù hợp để thay thế trong tình huống vượt quá khả năng thực hiện của bản thân là cách từ chối:</a:t>
            </a:r>
            <a:r>
              <a:rPr lang="en-US" sz="3200" b="1" noProof="1">
                <a:solidFill>
                  <a:schemeClr val="tx1"/>
                </a:solidFill>
                <a:latin typeface="Times New Roman" panose="02020603050405020304" pitchFamily="18" charset="0"/>
                <a:cs typeface="Times New Roman" panose="02020603050405020304" pitchFamily="18" charset="0"/>
              </a:rPr>
              <a:t> </a:t>
            </a:r>
            <a:endParaRPr lang="vi-VN" sz="3200" noProof="1">
              <a:solidFill>
                <a:schemeClr val="tx1"/>
              </a:solidFill>
              <a:latin typeface="Times New Roman" panose="02020603050405020304" pitchFamily="18" charset="0"/>
              <a:cs typeface="Times New Roman" panose="02020603050405020304" pitchFamily="18"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1214582" y="4307611"/>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B.</a:t>
            </a:r>
            <a:r>
              <a:rPr lang="en-US" sz="3200" noProof="1">
                <a:solidFill>
                  <a:prstClr val="black"/>
                </a:solidFill>
                <a:latin typeface="Arial" panose="020B0604020202020204" pitchFamily="34" charset="0"/>
                <a:cs typeface="Arial" panose="020B0604020202020204" pitchFamily="34" charset="0"/>
              </a:rPr>
              <a:t> Từ chối đàm phán</a:t>
            </a:r>
            <a:endParaRPr lang="vi-VN" sz="3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214582" y="2651996"/>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A.</a:t>
            </a:r>
            <a:r>
              <a:rPr lang="en-US" sz="3200" noProof="1">
                <a:solidFill>
                  <a:prstClr val="black"/>
                </a:solidFill>
                <a:latin typeface="Arial" panose="020B0604020202020204" pitchFamily="34" charset="0"/>
                <a:cs typeface="Arial" panose="020B0604020202020204" pitchFamily="34" charset="0"/>
              </a:rPr>
              <a:t> Từ chối thẳng thắn</a:t>
            </a:r>
            <a:endParaRPr lang="vi-VN" sz="3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6442362" y="2671281"/>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C.</a:t>
            </a:r>
            <a:r>
              <a:rPr lang="en-US" sz="3200" noProof="1">
                <a:solidFill>
                  <a:prstClr val="black"/>
                </a:solidFill>
                <a:latin typeface="Arial" panose="020B0604020202020204" pitchFamily="34" charset="0"/>
                <a:cs typeface="Arial" panose="020B0604020202020204" pitchFamily="34" charset="0"/>
              </a:rPr>
              <a:t> Từ chối trì hoãn</a:t>
            </a:r>
            <a:endParaRPr lang="vi-VN" sz="3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6621525" y="4275563"/>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D.</a:t>
            </a:r>
            <a:r>
              <a:rPr lang="en-US" sz="3200" noProof="1">
                <a:solidFill>
                  <a:prstClr val="black"/>
                </a:solidFill>
                <a:latin typeface="Arial" panose="020B0604020202020204" pitchFamily="34" charset="0"/>
                <a:cs typeface="Arial" panose="020B0604020202020204" pitchFamily="34" charset="0"/>
              </a:rPr>
              <a:t> Từ chối khéo léo</a:t>
            </a:r>
            <a:endParaRPr lang="vi-VN" sz="3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97757" y="4496597"/>
            <a:ext cx="853047" cy="742495"/>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23479" y="2945528"/>
            <a:ext cx="850123" cy="757381"/>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0632" y="4469945"/>
            <a:ext cx="850123" cy="757381"/>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43969" y="2904262"/>
            <a:ext cx="850123" cy="757381"/>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3" y="-637266"/>
            <a:ext cx="487363" cy="487363"/>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7"/>
            <a:ext cx="1853349" cy="1408545"/>
          </a:xfrm>
          <a:prstGeom prst="rect">
            <a:avLst/>
          </a:prstGeom>
        </p:spPr>
      </p:pic>
      <p:pic>
        <p:nvPicPr>
          <p:cNvPr id="29" name="Picture 28">
            <a:hlinkClick r:id="rId13"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213057" y="213594"/>
            <a:ext cx="10452917" cy="224680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noProof="1">
                <a:solidFill>
                  <a:schemeClr val="tx1"/>
                </a:solidFill>
                <a:latin typeface="Times New Roman" panose="02020603050405020304" pitchFamily="18" charset="0"/>
                <a:cs typeface="Times New Roman" panose="02020603050405020304" pitchFamily="18" charset="0"/>
              </a:rPr>
              <a:t>Câu</a:t>
            </a:r>
            <a:r>
              <a:rPr lang="en-US" sz="3200" b="1" noProof="1">
                <a:solidFill>
                  <a:schemeClr val="tx1"/>
                </a:solidFill>
                <a:latin typeface="Times New Roman" panose="02020603050405020304" pitchFamily="18" charset="0"/>
                <a:cs typeface="Times New Roman" panose="02020603050405020304" pitchFamily="18" charset="0"/>
              </a:rPr>
              <a:t> 5:</a:t>
            </a:r>
            <a:r>
              <a:rPr lang="en-US" sz="3200" noProof="1">
                <a:solidFill>
                  <a:schemeClr val="tx1"/>
                </a:solidFill>
                <a:latin typeface="Times New Roman" panose="02020603050405020304" pitchFamily="18" charset="0"/>
                <a:cs typeface="Times New Roman" panose="02020603050405020304" pitchFamily="18" charset="0"/>
              </a:rPr>
              <a:t> Đâu </a:t>
            </a:r>
            <a:r>
              <a:rPr lang="en-US" sz="3200" b="1" noProof="1">
                <a:solidFill>
                  <a:srgbClr val="FF0000"/>
                </a:solidFill>
                <a:latin typeface="Times New Roman" panose="02020603050405020304" pitchFamily="18" charset="0"/>
                <a:cs typeface="Times New Roman" panose="02020603050405020304" pitchFamily="18" charset="0"/>
              </a:rPr>
              <a:t>không phải </a:t>
            </a:r>
            <a:r>
              <a:rPr lang="en-US" sz="3200" noProof="1">
                <a:solidFill>
                  <a:schemeClr val="tx1"/>
                </a:solidFill>
                <a:latin typeface="Times New Roman" panose="02020603050405020304" pitchFamily="18" charset="0"/>
                <a:cs typeface="Times New Roman" panose="02020603050405020304" pitchFamily="18" charset="0"/>
              </a:rPr>
              <a:t>cách khắc phục khó khan khi thực hiện từ chối?</a:t>
            </a:r>
            <a:endParaRPr lang="vi-VN" sz="3200" noProof="1">
              <a:solidFill>
                <a:schemeClr val="tx1"/>
              </a:solidFill>
              <a:latin typeface="Times New Roman" panose="02020603050405020304" pitchFamily="18" charset="0"/>
              <a:cs typeface="Times New Roman" panose="02020603050405020304" pitchFamily="18"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6832662" y="3902896"/>
            <a:ext cx="421660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D. </a:t>
            </a:r>
            <a:r>
              <a:rPr lang="en-US" sz="3200" noProof="1">
                <a:solidFill>
                  <a:prstClr val="black"/>
                </a:solidFill>
                <a:latin typeface="Arial" panose="020B0604020202020204" pitchFamily="34" charset="0"/>
                <a:cs typeface="Arial" panose="020B0604020202020204" pitchFamily="34" charset="0"/>
              </a:rPr>
              <a:t>Nói một cách phũ phàng để kiên quyết từ chối</a:t>
            </a:r>
            <a:endParaRPr lang="vi-VN" sz="3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925150" y="2120325"/>
            <a:ext cx="4744330"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A. </a:t>
            </a:r>
            <a:r>
              <a:rPr lang="en-US" sz="3200" noProof="1">
                <a:solidFill>
                  <a:prstClr val="black"/>
                </a:solidFill>
                <a:latin typeface="Arial" panose="020B0604020202020204" pitchFamily="34" charset="0"/>
                <a:cs typeface="Arial" panose="020B0604020202020204" pitchFamily="34" charset="0"/>
              </a:rPr>
              <a:t>Xem xét, phân tích kĩ các tình huống trước khi đưa ra các quyết định </a:t>
            </a:r>
            <a:endParaRPr lang="vi-VN" sz="3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25150" y="4027056"/>
            <a:ext cx="482448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B. </a:t>
            </a:r>
            <a:r>
              <a:rPr lang="en-US" sz="3200" noProof="1">
                <a:solidFill>
                  <a:prstClr val="black"/>
                </a:solidFill>
                <a:latin typeface="Arial" panose="020B0604020202020204" pitchFamily="34" charset="0"/>
                <a:cs typeface="Arial" panose="020B0604020202020204" pitchFamily="34" charset="0"/>
              </a:rPr>
              <a:t>Nếu có thể nên đưa ra phương án thay thế hoặc thời điểm phù hợp hơn để thực hiện</a:t>
            </a:r>
            <a:endParaRPr lang="vi-VN" sz="3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6522522" y="1886560"/>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noProof="1">
                <a:solidFill>
                  <a:prstClr val="black"/>
                </a:solidFill>
                <a:latin typeface="Arial" panose="020B0604020202020204" pitchFamily="34" charset="0"/>
                <a:cs typeface="Arial" panose="020B0604020202020204" pitchFamily="34" charset="0"/>
              </a:rPr>
              <a:t>C. </a:t>
            </a:r>
            <a:r>
              <a:rPr lang="en-US" sz="3200" noProof="1">
                <a:solidFill>
                  <a:prstClr val="black"/>
                </a:solidFill>
                <a:latin typeface="Arial" panose="020B0604020202020204" pitchFamily="34" charset="0"/>
                <a:cs typeface="Arial" panose="020B0604020202020204" pitchFamily="34" charset="0"/>
              </a:rPr>
              <a:t>Dùng ngôn từ lịch sự, tế nhị khi từ chối</a:t>
            </a:r>
            <a:endParaRPr lang="vi-VN" sz="3200" noProof="1">
              <a:solidFill>
                <a:prstClr val="black"/>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57577" y="4158065"/>
            <a:ext cx="853047" cy="742495"/>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63814" y="4367130"/>
            <a:ext cx="850123" cy="757381"/>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9177" y="2195949"/>
            <a:ext cx="850123" cy="757381"/>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30860" y="2172888"/>
            <a:ext cx="850123" cy="757381"/>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 y="5449457"/>
            <a:ext cx="1853349" cy="1408545"/>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10450938" y="5591390"/>
            <a:ext cx="1738015" cy="1222457"/>
          </a:xfrm>
          <a:prstGeom prst="rect">
            <a:avLst/>
          </a:prstGeom>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SUKE- EM NÓI LỜI TỪ CHỐI - Kỹ năng sống">
            <a:hlinkClick r:id="" action="ppaction://media"/>
            <a:extLst>
              <a:ext uri="{FF2B5EF4-FFF2-40B4-BE49-F238E27FC236}">
                <a16:creationId xmlns:a16="http://schemas.microsoft.com/office/drawing/2014/main" id="{1D386FF4-8FA9-242A-8E1C-2FC6F786CB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5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2) 3 Mẹo TỪ CHỐI NGƯỜI KHÁC cực thông minh và khéo léo (xem ngay) - YouTube">
            <a:hlinkClick r:id="" action="ppaction://media"/>
            <a:extLst>
              <a:ext uri="{FF2B5EF4-FFF2-40B4-BE49-F238E27FC236}">
                <a16:creationId xmlns:a16="http://schemas.microsoft.com/office/drawing/2014/main" id="{8BB44D1D-C248-2164-F932-4E3152923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38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2) KARAOKE LỚP CHÚNG TA ĐOÀN KẾT LỚP 2 CÁNH DIỀU, BEAT LỚP CHÚNG TA ĐOÀN KẾT. - YouTube">
            <a:hlinkClick r:id="" action="ppaction://media"/>
            <a:extLst>
              <a:ext uri="{FF2B5EF4-FFF2-40B4-BE49-F238E27FC236}">
                <a16:creationId xmlns:a16="http://schemas.microsoft.com/office/drawing/2014/main" id="{AFB709A0-7298-1D3D-293F-9C7EB16089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471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08371" y="889140"/>
            <a:ext cx="10203541" cy="632868"/>
          </a:xfrm>
          <a:prstGeom prst="roundRect">
            <a:avLst>
              <a:gd name="adj" fmla="val 30702"/>
            </a:avLst>
          </a:prstGeom>
          <a:no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C00000"/>
                </a:solidFill>
                <a:latin typeface="Times New Roman" pitchFamily="18" charset="0"/>
                <a:cs typeface="Times New Roman" pitchFamily="18" charset="0"/>
              </a:rPr>
              <a:t>Các bước thực hiện sự từ chối</a:t>
            </a:r>
            <a:endParaRPr lang="en-US" sz="3600" b="1">
              <a:solidFill>
                <a:srgbClr val="C00000"/>
              </a:solidFill>
              <a:latin typeface="Times New Roman" pitchFamily="18" charset="0"/>
              <a:cs typeface="Times New Roman" pitchFamily="18" charset="0"/>
            </a:endParaRPr>
          </a:p>
        </p:txBody>
      </p:sp>
      <p:sp>
        <p:nvSpPr>
          <p:cNvPr id="16" name="Right Arrow 15"/>
          <p:cNvSpPr/>
          <p:nvPr/>
        </p:nvSpPr>
        <p:spPr>
          <a:xfrm>
            <a:off x="1407874" y="1477190"/>
            <a:ext cx="6429829" cy="2520095"/>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Times New Roman" pitchFamily="18" charset="0"/>
                <a:cs typeface="Times New Roman" pitchFamily="18" charset="0"/>
              </a:rPr>
              <a:t>Nhận diện được các tình huống cần từ chối</a:t>
            </a:r>
            <a:endParaRPr lang="en-US" sz="3600" b="1" dirty="0">
              <a:solidFill>
                <a:srgbClr val="002060"/>
              </a:solidFill>
              <a:latin typeface="Times New Roman" pitchFamily="18" charset="0"/>
              <a:cs typeface="Times New Roman" pitchFamily="18" charset="0"/>
            </a:endParaRPr>
          </a:p>
        </p:txBody>
      </p:sp>
      <p:sp>
        <p:nvSpPr>
          <p:cNvPr id="17" name="Right Arrow 16"/>
          <p:cNvSpPr/>
          <p:nvPr/>
        </p:nvSpPr>
        <p:spPr>
          <a:xfrm>
            <a:off x="2523601" y="3496004"/>
            <a:ext cx="7365997" cy="1928009"/>
          </a:xfrm>
          <a:prstGeom prst="righ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Times New Roman" pitchFamily="18" charset="0"/>
                <a:cs typeface="Times New Roman" pitchFamily="18" charset="0"/>
              </a:rPr>
              <a:t>Xác định cách từ chối phù hợp</a:t>
            </a:r>
            <a:endParaRPr lang="en-US" sz="3600" b="1" dirty="0">
              <a:solidFill>
                <a:srgbClr val="002060"/>
              </a:solidFill>
              <a:latin typeface="Times New Roman" pitchFamily="18" charset="0"/>
              <a:cs typeface="Times New Roman" pitchFamily="18" charset="0"/>
            </a:endParaRPr>
          </a:p>
        </p:txBody>
      </p:sp>
      <p:sp>
        <p:nvSpPr>
          <p:cNvPr id="18" name="Right Arrow 17"/>
          <p:cNvSpPr/>
          <p:nvPr/>
        </p:nvSpPr>
        <p:spPr>
          <a:xfrm>
            <a:off x="4731650" y="5021950"/>
            <a:ext cx="7416803" cy="1836050"/>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Times New Roman" pitchFamily="18" charset="0"/>
                <a:cs typeface="Times New Roman" pitchFamily="18" charset="0"/>
              </a:rPr>
              <a:t>Thực hiện theo cách đã xác định</a:t>
            </a:r>
            <a:endParaRPr lang="en-US" sz="3600" b="1" dirty="0">
              <a:solidFill>
                <a:srgbClr val="002060"/>
              </a:solidFill>
              <a:latin typeface="Times New Roman" pitchFamily="18" charset="0"/>
              <a:cs typeface="Times New Roman" pitchFamily="18" charset="0"/>
            </a:endParaRPr>
          </a:p>
        </p:txBody>
      </p:sp>
      <p:sp>
        <p:nvSpPr>
          <p:cNvPr id="21" name="Rounded Rectangle 20"/>
          <p:cNvSpPr/>
          <p:nvPr/>
        </p:nvSpPr>
        <p:spPr>
          <a:xfrm>
            <a:off x="595084" y="2259442"/>
            <a:ext cx="812790" cy="69175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itchFamily="18" charset="0"/>
                <a:cs typeface="Times New Roman" pitchFamily="18" charset="0"/>
              </a:rPr>
              <a:t>1</a:t>
            </a:r>
          </a:p>
        </p:txBody>
      </p:sp>
      <p:sp>
        <p:nvSpPr>
          <p:cNvPr id="22" name="Rounded Rectangle 21"/>
          <p:cNvSpPr/>
          <p:nvPr/>
        </p:nvSpPr>
        <p:spPr>
          <a:xfrm>
            <a:off x="1828798" y="4163741"/>
            <a:ext cx="812790" cy="69175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latin typeface="Times New Roman" pitchFamily="18" charset="0"/>
                <a:cs typeface="Times New Roman" pitchFamily="18" charset="0"/>
              </a:rPr>
              <a:t>2</a:t>
            </a:r>
            <a:endParaRPr lang="en-US" sz="5400" b="1" dirty="0">
              <a:solidFill>
                <a:srgbClr val="FF0000"/>
              </a:solidFill>
              <a:latin typeface="Times New Roman" pitchFamily="18" charset="0"/>
              <a:cs typeface="Times New Roman" pitchFamily="18" charset="0"/>
            </a:endParaRPr>
          </a:p>
        </p:txBody>
      </p:sp>
      <p:sp>
        <p:nvSpPr>
          <p:cNvPr id="23" name="Rounded Rectangle 22"/>
          <p:cNvSpPr/>
          <p:nvPr/>
        </p:nvSpPr>
        <p:spPr>
          <a:xfrm>
            <a:off x="3918860" y="5594099"/>
            <a:ext cx="812790" cy="691752"/>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latin typeface="Times New Roman" pitchFamily="18" charset="0"/>
                <a:cs typeface="Times New Roman" pitchFamily="18" charset="0"/>
              </a:rPr>
              <a:t>3</a:t>
            </a:r>
            <a:endParaRPr lang="en-US" sz="5400" b="1" dirty="0">
              <a:solidFill>
                <a:srgbClr val="FF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8762" y="1533658"/>
            <a:ext cx="2413295" cy="192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138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31354" y="1181862"/>
            <a:ext cx="10152107" cy="804748"/>
            <a:chOff x="532651" y="1436293"/>
            <a:chExt cx="2817135" cy="3114467"/>
          </a:xfrm>
        </p:grpSpPr>
        <p:sp>
          <p:nvSpPr>
            <p:cNvPr id="12" name="Rectangle 11"/>
            <p:cNvSpPr/>
            <p:nvPr/>
          </p:nvSpPr>
          <p:spPr>
            <a:xfrm>
              <a:off x="532651" y="1436293"/>
              <a:ext cx="2817135" cy="3114467"/>
            </a:xfrm>
            <a:prstGeom prst="rect">
              <a:avLst/>
            </a:prstGeom>
            <a:solidFill>
              <a:srgbClr val="FDDFFC"/>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13" name="Group 12"/>
            <p:cNvGrpSpPr/>
            <p:nvPr/>
          </p:nvGrpSpPr>
          <p:grpSpPr>
            <a:xfrm>
              <a:off x="535353" y="1652317"/>
              <a:ext cx="2786293" cy="2647625"/>
              <a:chOff x="535353" y="1652317"/>
              <a:chExt cx="2786293" cy="2647625"/>
            </a:xfrm>
          </p:grpSpPr>
          <p:sp>
            <p:nvSpPr>
              <p:cNvPr id="19" name="Rectangle 18"/>
              <p:cNvSpPr/>
              <p:nvPr/>
            </p:nvSpPr>
            <p:spPr>
              <a:xfrm>
                <a:off x="552001"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800" b="1">
                  <a:solidFill>
                    <a:srgbClr val="002060"/>
                  </a:solidFill>
                  <a:latin typeface="Times New Roman" pitchFamily="18" charset="0"/>
                  <a:cs typeface="Times New Roman" pitchFamily="18" charset="0"/>
                </a:endParaRPr>
              </a:p>
            </p:txBody>
          </p:sp>
          <p:sp>
            <p:nvSpPr>
              <p:cNvPr id="20" name="Rectangle 19"/>
              <p:cNvSpPr/>
              <p:nvPr/>
            </p:nvSpPr>
            <p:spPr>
              <a:xfrm>
                <a:off x="535353" y="1729728"/>
                <a:ext cx="2622290" cy="2127496"/>
              </a:xfrm>
              <a:prstGeom prst="rect">
                <a:avLst/>
              </a:prstGeom>
            </p:spPr>
            <p:txBody>
              <a:bodyPr wrap="square">
                <a:spAutoFit/>
              </a:bodyPr>
              <a:lstStyle/>
              <a:p>
                <a:pPr algn="just">
                  <a:lnSpc>
                    <a:spcPct val="150000"/>
                  </a:lnSpc>
                </a:pPr>
                <a:endParaRPr lang="en-US" sz="2800" b="1">
                  <a:solidFill>
                    <a:srgbClr val="002060"/>
                  </a:solidFill>
                  <a:latin typeface="Times New Roman" pitchFamily="18" charset="0"/>
                  <a:cs typeface="Times New Roman" pitchFamily="18" charset="0"/>
                </a:endParaRPr>
              </a:p>
            </p:txBody>
          </p:sp>
        </p:grpSp>
      </p:grpSp>
      <p:sp>
        <p:nvSpPr>
          <p:cNvPr id="25" name="Rectangle 24"/>
          <p:cNvSpPr/>
          <p:nvPr/>
        </p:nvSpPr>
        <p:spPr>
          <a:xfrm>
            <a:off x="707926" y="1341516"/>
            <a:ext cx="8370760" cy="461665"/>
          </a:xfrm>
          <a:prstGeom prst="rect">
            <a:avLst/>
          </a:prstGeom>
        </p:spPr>
        <p:txBody>
          <a:bodyPr wrap="square">
            <a:spAutoFit/>
          </a:bodyPr>
          <a:lstStyle/>
          <a:p>
            <a:r>
              <a:rPr lang="vi-VN" sz="2400" b="1">
                <a:solidFill>
                  <a:srgbClr val="002060"/>
                </a:solidFill>
                <a:latin typeface="Times New Roman" pitchFamily="18" charset="0"/>
                <a:cs typeface="Times New Roman" pitchFamily="18" charset="0"/>
              </a:rPr>
              <a:t>Tình huống có thể gây hại cho mình và người khác.</a:t>
            </a: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1180" y="1181862"/>
            <a:ext cx="1177662" cy="10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1180" y="2727452"/>
            <a:ext cx="1196520" cy="108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1180" y="4896599"/>
            <a:ext cx="1194479" cy="104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1073448" y="2130592"/>
            <a:ext cx="8833150" cy="477054"/>
          </a:xfrm>
          <a:prstGeom prst="rect">
            <a:avLst/>
          </a:prstGeom>
        </p:spPr>
        <p:txBody>
          <a:bodyPr wrap="square">
            <a:spAutoFit/>
          </a:bodyPr>
          <a:lstStyle/>
          <a:p>
            <a:pPr marL="342900" indent="-342900">
              <a:buFont typeface="Wingdings" pitchFamily="2" charset="2"/>
              <a:buChar char="Ø"/>
            </a:pPr>
            <a:r>
              <a:rPr lang="vi-VN" sz="2500" b="1">
                <a:solidFill>
                  <a:srgbClr val="C00000"/>
                </a:solidFill>
                <a:latin typeface="Times New Roman" pitchFamily="18" charset="0"/>
                <a:cs typeface="Times New Roman" pitchFamily="18" charset="0"/>
              </a:rPr>
              <a:t>Từ chối trực tiếp: Từ chối một cách thẳng thắn, dứt khoát.</a:t>
            </a:r>
            <a:endParaRPr lang="en-US" sz="2500" b="1">
              <a:solidFill>
                <a:srgbClr val="C00000"/>
              </a:solidFill>
              <a:latin typeface="Times New Roman" pitchFamily="18" charset="0"/>
              <a:cs typeface="Times New Roman" pitchFamily="18" charset="0"/>
            </a:endParaRPr>
          </a:p>
        </p:txBody>
      </p:sp>
      <p:grpSp>
        <p:nvGrpSpPr>
          <p:cNvPr id="43" name="Group 42"/>
          <p:cNvGrpSpPr/>
          <p:nvPr/>
        </p:nvGrpSpPr>
        <p:grpSpPr>
          <a:xfrm>
            <a:off x="639728" y="2895643"/>
            <a:ext cx="10155272" cy="804748"/>
            <a:chOff x="532651" y="1436293"/>
            <a:chExt cx="2817135" cy="3114467"/>
          </a:xfrm>
        </p:grpSpPr>
        <p:sp>
          <p:nvSpPr>
            <p:cNvPr id="44" name="Rectangle 43"/>
            <p:cNvSpPr/>
            <p:nvPr/>
          </p:nvSpPr>
          <p:spPr>
            <a:xfrm>
              <a:off x="532651" y="1436293"/>
              <a:ext cx="2817135" cy="3114467"/>
            </a:xfrm>
            <a:prstGeom prst="rect">
              <a:avLst/>
            </a:prstGeom>
            <a:solidFill>
              <a:schemeClr val="accent6">
                <a:lumMod val="60000"/>
                <a:lumOff val="4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45" name="Group 44"/>
            <p:cNvGrpSpPr/>
            <p:nvPr/>
          </p:nvGrpSpPr>
          <p:grpSpPr>
            <a:xfrm>
              <a:off x="535353" y="1652317"/>
              <a:ext cx="2786293" cy="2647625"/>
              <a:chOff x="535353" y="1652317"/>
              <a:chExt cx="2786293" cy="2647625"/>
            </a:xfrm>
          </p:grpSpPr>
          <p:sp>
            <p:nvSpPr>
              <p:cNvPr id="46" name="Rectangle 45"/>
              <p:cNvSpPr/>
              <p:nvPr/>
            </p:nvSpPr>
            <p:spPr>
              <a:xfrm>
                <a:off x="552001"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800" b="1">
                  <a:solidFill>
                    <a:srgbClr val="002060"/>
                  </a:solidFill>
                  <a:latin typeface="Times New Roman" pitchFamily="18" charset="0"/>
                  <a:cs typeface="Times New Roman" pitchFamily="18" charset="0"/>
                </a:endParaRPr>
              </a:p>
            </p:txBody>
          </p:sp>
          <p:sp>
            <p:nvSpPr>
              <p:cNvPr id="47" name="Rectangle 46"/>
              <p:cNvSpPr/>
              <p:nvPr/>
            </p:nvSpPr>
            <p:spPr>
              <a:xfrm>
                <a:off x="535353" y="1729728"/>
                <a:ext cx="2622290" cy="2127496"/>
              </a:xfrm>
              <a:prstGeom prst="rect">
                <a:avLst/>
              </a:prstGeom>
            </p:spPr>
            <p:txBody>
              <a:bodyPr wrap="square">
                <a:spAutoFit/>
              </a:bodyPr>
              <a:lstStyle/>
              <a:p>
                <a:pPr algn="just">
                  <a:lnSpc>
                    <a:spcPct val="150000"/>
                  </a:lnSpc>
                </a:pPr>
                <a:endParaRPr lang="en-US" sz="2800" b="1">
                  <a:solidFill>
                    <a:srgbClr val="002060"/>
                  </a:solidFill>
                  <a:latin typeface="Times New Roman" pitchFamily="18" charset="0"/>
                  <a:cs typeface="Times New Roman" pitchFamily="18" charset="0"/>
                </a:endParaRPr>
              </a:p>
            </p:txBody>
          </p:sp>
        </p:grpSp>
      </p:grpSp>
      <p:sp>
        <p:nvSpPr>
          <p:cNvPr id="48" name="Rectangle 47"/>
          <p:cNvSpPr/>
          <p:nvPr/>
        </p:nvSpPr>
        <p:spPr>
          <a:xfrm>
            <a:off x="711201" y="3055297"/>
            <a:ext cx="9920976" cy="461665"/>
          </a:xfrm>
          <a:prstGeom prst="rect">
            <a:avLst/>
          </a:prstGeom>
        </p:spPr>
        <p:txBody>
          <a:bodyPr wrap="square">
            <a:spAutoFit/>
          </a:bodyPr>
          <a:lstStyle/>
          <a:p>
            <a:pPr algn="ctr"/>
            <a:r>
              <a:rPr lang="vi-VN" sz="2400" b="1">
                <a:solidFill>
                  <a:srgbClr val="002060"/>
                </a:solidFill>
                <a:latin typeface="Times New Roman" pitchFamily="18" charset="0"/>
                <a:cs typeface="Times New Roman" pitchFamily="18" charset="0"/>
              </a:rPr>
              <a:t>Tình huống không có khả năng, điều kiện thực hiện, cần thời gian suy nghĩ</a:t>
            </a:r>
          </a:p>
        </p:txBody>
      </p:sp>
      <p:sp>
        <p:nvSpPr>
          <p:cNvPr id="49" name="Rectangle 48"/>
          <p:cNvSpPr/>
          <p:nvPr/>
        </p:nvSpPr>
        <p:spPr>
          <a:xfrm>
            <a:off x="1081822" y="3844373"/>
            <a:ext cx="9799358" cy="861774"/>
          </a:xfrm>
          <a:prstGeom prst="rect">
            <a:avLst/>
          </a:prstGeom>
        </p:spPr>
        <p:txBody>
          <a:bodyPr wrap="square">
            <a:spAutoFit/>
          </a:bodyPr>
          <a:lstStyle/>
          <a:p>
            <a:pPr marL="342900" indent="-342900">
              <a:buFont typeface="Wingdings" pitchFamily="2" charset="2"/>
              <a:buChar char="Ø"/>
            </a:pPr>
            <a:r>
              <a:rPr lang="vi-VN" sz="2500" b="1">
                <a:solidFill>
                  <a:srgbClr val="C00000"/>
                </a:solidFill>
                <a:latin typeface="Times New Roman" pitchFamily="18" charset="0"/>
                <a:cs typeface="Times New Roman" pitchFamily="18" charset="0"/>
              </a:rPr>
              <a:t>Từ chối trì hoãn: Đề nghị cho thêm thời gian để suy nghĩ hoặc thêm điều kiện hỗ trợ.</a:t>
            </a:r>
            <a:endParaRPr lang="en-US" sz="2500" b="1">
              <a:solidFill>
                <a:srgbClr val="C00000"/>
              </a:solidFill>
              <a:latin typeface="Times New Roman" pitchFamily="18" charset="0"/>
              <a:cs typeface="Times New Roman" pitchFamily="18" charset="0"/>
            </a:endParaRPr>
          </a:p>
        </p:txBody>
      </p:sp>
      <p:grpSp>
        <p:nvGrpSpPr>
          <p:cNvPr id="51" name="Group 50"/>
          <p:cNvGrpSpPr/>
          <p:nvPr/>
        </p:nvGrpSpPr>
        <p:grpSpPr>
          <a:xfrm>
            <a:off x="628189" y="4901602"/>
            <a:ext cx="10155272" cy="804748"/>
            <a:chOff x="532651" y="1436293"/>
            <a:chExt cx="2817135" cy="3114467"/>
          </a:xfrm>
        </p:grpSpPr>
        <p:sp>
          <p:nvSpPr>
            <p:cNvPr id="52" name="Rectangle 51"/>
            <p:cNvSpPr/>
            <p:nvPr/>
          </p:nvSpPr>
          <p:spPr>
            <a:xfrm>
              <a:off x="532651" y="1436293"/>
              <a:ext cx="2817135" cy="3114467"/>
            </a:xfrm>
            <a:prstGeom prst="rect">
              <a:avLst/>
            </a:prstGeom>
            <a:solidFill>
              <a:schemeClr val="accent4">
                <a:lumMod val="40000"/>
                <a:lumOff val="6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sp>
        <p:grpSp>
          <p:nvGrpSpPr>
            <p:cNvPr id="53" name="Group 52"/>
            <p:cNvGrpSpPr/>
            <p:nvPr/>
          </p:nvGrpSpPr>
          <p:grpSpPr>
            <a:xfrm>
              <a:off x="535353" y="1652317"/>
              <a:ext cx="2786293" cy="2647625"/>
              <a:chOff x="535353" y="1652317"/>
              <a:chExt cx="2786293" cy="2647625"/>
            </a:xfrm>
          </p:grpSpPr>
          <p:sp>
            <p:nvSpPr>
              <p:cNvPr id="54" name="Rectangle 53"/>
              <p:cNvSpPr/>
              <p:nvPr/>
            </p:nvSpPr>
            <p:spPr>
              <a:xfrm>
                <a:off x="552001" y="1652317"/>
                <a:ext cx="2769645"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800" b="1">
                  <a:solidFill>
                    <a:srgbClr val="002060"/>
                  </a:solidFill>
                  <a:latin typeface="Times New Roman" pitchFamily="18" charset="0"/>
                  <a:cs typeface="Times New Roman" pitchFamily="18" charset="0"/>
                </a:endParaRPr>
              </a:p>
            </p:txBody>
          </p:sp>
          <p:sp>
            <p:nvSpPr>
              <p:cNvPr id="55" name="Rectangle 54"/>
              <p:cNvSpPr/>
              <p:nvPr/>
            </p:nvSpPr>
            <p:spPr>
              <a:xfrm>
                <a:off x="535353" y="1729728"/>
                <a:ext cx="2622290" cy="2127496"/>
              </a:xfrm>
              <a:prstGeom prst="rect">
                <a:avLst/>
              </a:prstGeom>
            </p:spPr>
            <p:txBody>
              <a:bodyPr wrap="square">
                <a:spAutoFit/>
              </a:bodyPr>
              <a:lstStyle/>
              <a:p>
                <a:pPr algn="just">
                  <a:lnSpc>
                    <a:spcPct val="150000"/>
                  </a:lnSpc>
                </a:pPr>
                <a:endParaRPr lang="en-US" sz="2800" b="1">
                  <a:solidFill>
                    <a:srgbClr val="002060"/>
                  </a:solidFill>
                  <a:latin typeface="Times New Roman" pitchFamily="18" charset="0"/>
                  <a:cs typeface="Times New Roman" pitchFamily="18" charset="0"/>
                </a:endParaRPr>
              </a:p>
            </p:txBody>
          </p:sp>
        </p:grpSp>
      </p:grpSp>
      <p:sp>
        <p:nvSpPr>
          <p:cNvPr id="56" name="Rectangle 55"/>
          <p:cNvSpPr/>
          <p:nvPr/>
        </p:nvSpPr>
        <p:spPr>
          <a:xfrm>
            <a:off x="699662" y="5061256"/>
            <a:ext cx="9920976" cy="461665"/>
          </a:xfrm>
          <a:prstGeom prst="rect">
            <a:avLst/>
          </a:prstGeom>
        </p:spPr>
        <p:txBody>
          <a:bodyPr wrap="square">
            <a:spAutoFit/>
          </a:bodyPr>
          <a:lstStyle/>
          <a:p>
            <a:r>
              <a:rPr lang="vi-VN" sz="2400" b="1">
                <a:solidFill>
                  <a:srgbClr val="002060"/>
                </a:solidFill>
                <a:latin typeface="Times New Roman" pitchFamily="18" charset="0"/>
                <a:cs typeface="Times New Roman" pitchFamily="18" charset="0"/>
              </a:rPr>
              <a:t>Tình huống không/chưa phù hợp với bản thân</a:t>
            </a:r>
          </a:p>
        </p:txBody>
      </p:sp>
      <p:sp>
        <p:nvSpPr>
          <p:cNvPr id="57" name="Rectangle 56"/>
          <p:cNvSpPr/>
          <p:nvPr/>
        </p:nvSpPr>
        <p:spPr>
          <a:xfrm>
            <a:off x="1044883" y="5850332"/>
            <a:ext cx="9750117" cy="861774"/>
          </a:xfrm>
          <a:prstGeom prst="rect">
            <a:avLst/>
          </a:prstGeom>
        </p:spPr>
        <p:txBody>
          <a:bodyPr wrap="square">
            <a:spAutoFit/>
          </a:bodyPr>
          <a:lstStyle/>
          <a:p>
            <a:pPr marL="342900" indent="-342900">
              <a:buFont typeface="Wingdings" pitchFamily="2" charset="2"/>
              <a:buChar char="Ø"/>
            </a:pPr>
            <a:r>
              <a:rPr lang="vi-VN" sz="2500" b="1">
                <a:solidFill>
                  <a:srgbClr val="C00000"/>
                </a:solidFill>
                <a:latin typeface="Times New Roman" pitchFamily="18" charset="0"/>
                <a:cs typeface="Times New Roman" pitchFamily="18" charset="0"/>
              </a:rPr>
              <a:t>Từ chối đàm phán: Đề xuất tìm người thay thể hoặc phương án phù hợp hơn.</a:t>
            </a:r>
            <a:endParaRPr lang="en-US" sz="25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29589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par>
                                <p:cTn id="43" presetID="16" presetClass="entr" presetSubtype="21"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arn(inVertical)">
                                      <p:cBhvr>
                                        <p:cTn id="5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2" grpId="0"/>
      <p:bldP spid="48" grpId="0"/>
      <p:bldP spid="49" grpId="0"/>
      <p:bldP spid="56" grpId="0"/>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648" y="1139944"/>
            <a:ext cx="10771860" cy="5718056"/>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rgbClr val="FFC8A3"/>
            </a:solidFill>
          </p:spPr>
          <p:txBody>
            <a:bodyPr/>
            <a:lstStyle/>
            <a:p>
              <a:pPr defTabSz="609630">
                <a:defRPr/>
              </a:pPr>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5"/>
          <p:cNvSpPr/>
          <p:nvPr/>
        </p:nvSpPr>
        <p:spPr>
          <a:xfrm>
            <a:off x="10240589" y="1384007"/>
            <a:ext cx="1074495" cy="905773"/>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flipV="1">
            <a:off x="855145" y="4850176"/>
            <a:ext cx="1074495" cy="905773"/>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flipH="1">
            <a:off x="10481710" y="4767800"/>
            <a:ext cx="1710290" cy="20902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flipV="1">
            <a:off x="0" y="0"/>
            <a:ext cx="1710290" cy="20902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
        <p:nvSpPr>
          <p:cNvPr id="13" name="TextBox 20">
            <a:extLst>
              <a:ext uri="{FF2B5EF4-FFF2-40B4-BE49-F238E27FC236}">
                <a16:creationId xmlns:a16="http://schemas.microsoft.com/office/drawing/2014/main" id="{16883FAC-093C-34D2-6947-470711F0DD1D}"/>
              </a:ext>
            </a:extLst>
          </p:cNvPr>
          <p:cNvSpPr txBox="1"/>
          <p:nvPr/>
        </p:nvSpPr>
        <p:spPr>
          <a:xfrm>
            <a:off x="723876" y="1139944"/>
            <a:ext cx="10612979" cy="5607945"/>
          </a:xfrm>
          <a:prstGeom prst="rect">
            <a:avLst/>
          </a:prstGeom>
        </p:spPr>
        <p:txBody>
          <a:bodyPr wrap="square" lIns="0" tIns="0" rIns="0" bIns="0" rtlCol="0" anchor="t">
            <a:spAutoFit/>
          </a:bodyPr>
          <a:lstStyle/>
          <a:p>
            <a:pPr algn="ctr" defTabSz="609630">
              <a:lnSpc>
                <a:spcPct val="150000"/>
              </a:lnSpc>
              <a:defRPr/>
            </a:pPr>
            <a:r>
              <a:rPr lang="en-US" sz="4134" b="1" dirty="0">
                <a:solidFill>
                  <a:srgbClr val="FF0000"/>
                </a:solidFill>
                <a:latin typeface="Arial" panose="020B0604020202020204" pitchFamily="34" charset="0"/>
                <a:ea typeface="Calibri" panose="020F0502020204030204" pitchFamily="34" charset="0"/>
                <a:cs typeface="Arial" panose="020B0604020202020204" pitchFamily="34" charset="0"/>
              </a:rPr>
              <a:t>THÔNG ĐIỆP</a:t>
            </a:r>
            <a:r>
              <a:rPr lang="vi-VN"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endPar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Biết</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từ</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chối</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những</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yêu</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cầu</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hoặc</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lời</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đề</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nghị</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chứa</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đựng</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yếu</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tố</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rủ</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rê</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vượt</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quá</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khả</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năng</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thực</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hiện</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của</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bản</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thân</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hoặc</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chưa</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đủ</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điều</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kiện</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thực</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hiện</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là</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biểu</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hiện</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của</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người</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biết</a:t>
            </a:r>
            <a:r>
              <a:rPr lang="en-US" sz="4134" b="1" dirty="0">
                <a:solidFill>
                  <a:prstClr val="black">
                    <a:lumMod val="95000"/>
                    <a:lumOff val="5000"/>
                  </a:prstClr>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4134"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srgbClr val="FF0000"/>
                </a:solidFill>
                <a:latin typeface="Arial" panose="020B0604020202020204" pitchFamily="34" charset="0"/>
                <a:ea typeface="Calibri" panose="020F0502020204030204" pitchFamily="34" charset="0"/>
                <a:cs typeface="Arial" panose="020B0604020202020204" pitchFamily="34" charset="0"/>
              </a:rPr>
              <a:t>chủ</a:t>
            </a:r>
            <a:r>
              <a:rPr lang="en-US" sz="4134"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srgbClr val="FF0000"/>
                </a:solidFill>
                <a:latin typeface="Arial" panose="020B0604020202020204" pitchFamily="34" charset="0"/>
                <a:ea typeface="Calibri" panose="020F0502020204030204" pitchFamily="34" charset="0"/>
                <a:cs typeface="Arial" panose="020B0604020202020204" pitchFamily="34" charset="0"/>
              </a:rPr>
              <a:t>bản</a:t>
            </a:r>
            <a:r>
              <a:rPr lang="en-US" sz="4134"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134" b="1" dirty="0" err="1">
                <a:solidFill>
                  <a:srgbClr val="FF0000"/>
                </a:solidFill>
                <a:latin typeface="Arial" panose="020B0604020202020204" pitchFamily="34" charset="0"/>
                <a:ea typeface="Calibri" panose="020F0502020204030204" pitchFamily="34" charset="0"/>
                <a:cs typeface="Arial" panose="020B0604020202020204" pitchFamily="34" charset="0"/>
              </a:rPr>
              <a:t>thân</a:t>
            </a:r>
            <a:endParaRPr lang="vi-VN" sz="4134"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25279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flipH="1">
            <a:off x="10481710" y="4767800"/>
            <a:ext cx="1710290" cy="20902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6" name="Freeform 16"/>
          <p:cNvSpPr/>
          <p:nvPr/>
        </p:nvSpPr>
        <p:spPr>
          <a:xfrm flipV="1">
            <a:off x="0" y="0"/>
            <a:ext cx="1710290" cy="20902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7" name="Freeform 17"/>
          <p:cNvSpPr/>
          <p:nvPr/>
        </p:nvSpPr>
        <p:spPr>
          <a:xfrm>
            <a:off x="-16842" y="5395957"/>
            <a:ext cx="1213850" cy="1506599"/>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sz="1200"/>
          </a:p>
        </p:txBody>
      </p:sp>
      <p:sp>
        <p:nvSpPr>
          <p:cNvPr id="18" name="Freeform 18"/>
          <p:cNvSpPr/>
          <p:nvPr/>
        </p:nvSpPr>
        <p:spPr>
          <a:xfrm flipH="1" flipV="1">
            <a:off x="10978150" y="0"/>
            <a:ext cx="1213850" cy="1506599"/>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sz="1200"/>
          </a:p>
        </p:txBody>
      </p:sp>
      <p:sp>
        <p:nvSpPr>
          <p:cNvPr id="6" name="TextBox 5">
            <a:extLst>
              <a:ext uri="{FF2B5EF4-FFF2-40B4-BE49-F238E27FC236}">
                <a16:creationId xmlns:a16="http://schemas.microsoft.com/office/drawing/2014/main" id="{FF1EFCD4-9CA8-38E9-6B00-56C6CDB27245}"/>
              </a:ext>
            </a:extLst>
          </p:cNvPr>
          <p:cNvSpPr txBox="1"/>
          <p:nvPr/>
        </p:nvSpPr>
        <p:spPr>
          <a:xfrm>
            <a:off x="3068804" y="841087"/>
            <a:ext cx="6054393"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nvGrpSpPr>
          <p:cNvPr id="13" name="Group 12">
            <a:extLst>
              <a:ext uri="{FF2B5EF4-FFF2-40B4-BE49-F238E27FC236}">
                <a16:creationId xmlns:a16="http://schemas.microsoft.com/office/drawing/2014/main" id="{E9DB95CD-FA0C-0FBD-556F-E5B08102C464}"/>
              </a:ext>
            </a:extLst>
          </p:cNvPr>
          <p:cNvGrpSpPr/>
          <p:nvPr/>
        </p:nvGrpSpPr>
        <p:grpSpPr>
          <a:xfrm>
            <a:off x="767753" y="1517980"/>
            <a:ext cx="11025663" cy="2468009"/>
            <a:chOff x="1151629" y="2276969"/>
            <a:chExt cx="16538495" cy="3702014"/>
          </a:xfrm>
        </p:grpSpPr>
        <p:grpSp>
          <p:nvGrpSpPr>
            <p:cNvPr id="7" name="Group 6">
              <a:extLst>
                <a:ext uri="{FF2B5EF4-FFF2-40B4-BE49-F238E27FC236}">
                  <a16:creationId xmlns:a16="http://schemas.microsoft.com/office/drawing/2014/main" id="{F11A6E3A-7AE6-9076-E427-45CC2DB687A0}"/>
                </a:ext>
              </a:extLst>
            </p:cNvPr>
            <p:cNvGrpSpPr/>
            <p:nvPr/>
          </p:nvGrpSpPr>
          <p:grpSpPr>
            <a:xfrm>
              <a:off x="1151629" y="2276969"/>
              <a:ext cx="16538495" cy="3702014"/>
              <a:chOff x="1151630" y="2259898"/>
              <a:chExt cx="16538495" cy="3702014"/>
            </a:xfrm>
          </p:grpSpPr>
          <p:grpSp>
            <p:nvGrpSpPr>
              <p:cNvPr id="2" name="Group 2"/>
              <p:cNvGrpSpPr/>
              <p:nvPr/>
            </p:nvGrpSpPr>
            <p:grpSpPr>
              <a:xfrm>
                <a:off x="2690321" y="2731151"/>
                <a:ext cx="14999804" cy="3230761"/>
                <a:chOff x="0" y="-38100"/>
                <a:chExt cx="3950566" cy="850900"/>
              </a:xfrm>
            </p:grpSpPr>
            <p:sp>
              <p:nvSpPr>
                <p:cNvPr id="3" name="Freeform 3"/>
                <p:cNvSpPr/>
                <p:nvPr/>
              </p:nvSpPr>
              <p:spPr>
                <a:xfrm>
                  <a:off x="0" y="0"/>
                  <a:ext cx="3950566" cy="624629"/>
                </a:xfrm>
                <a:custGeom>
                  <a:avLst/>
                  <a:gdLst/>
                  <a:ahLst/>
                  <a:cxnLst/>
                  <a:rect l="l" t="t" r="r" b="b"/>
                  <a:pathLst>
                    <a:path w="3804721" h="624629">
                      <a:moveTo>
                        <a:pt x="27332" y="0"/>
                      </a:moveTo>
                      <a:lnTo>
                        <a:pt x="3777389" y="0"/>
                      </a:lnTo>
                      <a:cubicBezTo>
                        <a:pt x="3784638" y="0"/>
                        <a:pt x="3791590" y="2880"/>
                        <a:pt x="3796716" y="8005"/>
                      </a:cubicBezTo>
                      <a:cubicBezTo>
                        <a:pt x="3801841" y="13131"/>
                        <a:pt x="3804721" y="20083"/>
                        <a:pt x="3804721" y="27332"/>
                      </a:cubicBezTo>
                      <a:lnTo>
                        <a:pt x="3804721" y="597297"/>
                      </a:lnTo>
                      <a:cubicBezTo>
                        <a:pt x="3804721" y="604546"/>
                        <a:pt x="3801841" y="611498"/>
                        <a:pt x="3796716" y="616624"/>
                      </a:cubicBezTo>
                      <a:cubicBezTo>
                        <a:pt x="3791590" y="621749"/>
                        <a:pt x="3784638" y="624629"/>
                        <a:pt x="3777389" y="624629"/>
                      </a:cubicBezTo>
                      <a:lnTo>
                        <a:pt x="27332" y="624629"/>
                      </a:lnTo>
                      <a:cubicBezTo>
                        <a:pt x="20083" y="624629"/>
                        <a:pt x="13131" y="621749"/>
                        <a:pt x="8005" y="616624"/>
                      </a:cubicBezTo>
                      <a:cubicBezTo>
                        <a:pt x="2880" y="611498"/>
                        <a:pt x="0" y="604546"/>
                        <a:pt x="0" y="597297"/>
                      </a:cubicBezTo>
                      <a:lnTo>
                        <a:pt x="0" y="27332"/>
                      </a:lnTo>
                      <a:cubicBezTo>
                        <a:pt x="0" y="20083"/>
                        <a:pt x="2880" y="13131"/>
                        <a:pt x="8005" y="8005"/>
                      </a:cubicBezTo>
                      <a:cubicBezTo>
                        <a:pt x="13131" y="2880"/>
                        <a:pt x="20083" y="0"/>
                        <a:pt x="27332" y="0"/>
                      </a:cubicBezTo>
                      <a:close/>
                    </a:path>
                  </a:pathLst>
                </a:custGeom>
                <a:solidFill>
                  <a:srgbClr val="FFECAF"/>
                </a:solidFill>
              </p:spPr>
              <p:txBody>
                <a:bodyPr/>
                <a:lstStyle/>
                <a:p>
                  <a:endParaRPr lang="en-US" sz="1200"/>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5" name="Freeform 5"/>
              <p:cNvSpPr/>
              <p:nvPr/>
            </p:nvSpPr>
            <p:spPr>
              <a:xfrm>
                <a:off x="1151630" y="2259898"/>
                <a:ext cx="3077383" cy="3304232"/>
              </a:xfrm>
              <a:custGeom>
                <a:avLst/>
                <a:gdLst/>
                <a:ahLst/>
                <a:cxnLst/>
                <a:rect l="l" t="t" r="r" b="b"/>
                <a:pathLst>
                  <a:path w="3077383" h="3304232">
                    <a:moveTo>
                      <a:pt x="0" y="0"/>
                    </a:moveTo>
                    <a:lnTo>
                      <a:pt x="3077383" y="0"/>
                    </a:lnTo>
                    <a:lnTo>
                      <a:pt x="3077383" y="3304232"/>
                    </a:lnTo>
                    <a:lnTo>
                      <a:pt x="0" y="3304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grpSp>
        <p:sp>
          <p:nvSpPr>
            <p:cNvPr id="12" name="TextBox 11">
              <a:extLst>
                <a:ext uri="{FF2B5EF4-FFF2-40B4-BE49-F238E27FC236}">
                  <a16:creationId xmlns:a16="http://schemas.microsoft.com/office/drawing/2014/main" id="{1D7AE7C9-FE1D-C1E8-AB1E-D5DC148BD78C}"/>
                </a:ext>
              </a:extLst>
            </p:cNvPr>
            <p:cNvSpPr txBox="1"/>
            <p:nvPr/>
          </p:nvSpPr>
          <p:spPr>
            <a:xfrm>
              <a:off x="4185187" y="3186206"/>
              <a:ext cx="13192425" cy="1615827"/>
            </a:xfrm>
            <a:prstGeom prst="rect">
              <a:avLst/>
            </a:prstGeom>
            <a:noFill/>
          </p:spPr>
          <p:txBody>
            <a:bodyPr wrap="square">
              <a:spAutoFit/>
            </a:bodyPr>
            <a:lstStyle/>
            <a:p>
              <a:pPr algn="ct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endPar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C1CEAD78-50A9-94CB-2F30-0CB9EFD0D3EB}"/>
              </a:ext>
            </a:extLst>
          </p:cNvPr>
          <p:cNvGrpSpPr/>
          <p:nvPr/>
        </p:nvGrpSpPr>
        <p:grpSpPr>
          <a:xfrm>
            <a:off x="767753" y="3720801"/>
            <a:ext cx="11025663" cy="2202821"/>
            <a:chOff x="1151629" y="2276969"/>
            <a:chExt cx="15984740" cy="3304232"/>
          </a:xfrm>
        </p:grpSpPr>
        <p:grpSp>
          <p:nvGrpSpPr>
            <p:cNvPr id="19" name="Group 18">
              <a:extLst>
                <a:ext uri="{FF2B5EF4-FFF2-40B4-BE49-F238E27FC236}">
                  <a16:creationId xmlns:a16="http://schemas.microsoft.com/office/drawing/2014/main" id="{1998F369-2BC1-922E-E156-C161EFA6A0F6}"/>
                </a:ext>
              </a:extLst>
            </p:cNvPr>
            <p:cNvGrpSpPr/>
            <p:nvPr/>
          </p:nvGrpSpPr>
          <p:grpSpPr>
            <a:xfrm>
              <a:off x="1151629" y="2276969"/>
              <a:ext cx="15984740" cy="3304232"/>
              <a:chOff x="1151630" y="2259898"/>
              <a:chExt cx="15984740" cy="3304232"/>
            </a:xfrm>
          </p:grpSpPr>
          <p:grpSp>
            <p:nvGrpSpPr>
              <p:cNvPr id="21" name="Group 2">
                <a:extLst>
                  <a:ext uri="{FF2B5EF4-FFF2-40B4-BE49-F238E27FC236}">
                    <a16:creationId xmlns:a16="http://schemas.microsoft.com/office/drawing/2014/main" id="{DF3A23F3-2D27-1230-368D-0EDC7AAF5ADB}"/>
                  </a:ext>
                </a:extLst>
              </p:cNvPr>
              <p:cNvGrpSpPr/>
              <p:nvPr/>
            </p:nvGrpSpPr>
            <p:grpSpPr>
              <a:xfrm>
                <a:off x="2690321" y="2875812"/>
                <a:ext cx="14446049" cy="2371638"/>
                <a:chOff x="0" y="0"/>
                <a:chExt cx="3804721" cy="624629"/>
              </a:xfrm>
            </p:grpSpPr>
            <p:sp>
              <p:nvSpPr>
                <p:cNvPr id="23" name="Freeform 3">
                  <a:extLst>
                    <a:ext uri="{FF2B5EF4-FFF2-40B4-BE49-F238E27FC236}">
                      <a16:creationId xmlns:a16="http://schemas.microsoft.com/office/drawing/2014/main" id="{788512A5-2FFE-DA9F-35D5-74D76E184F7E}"/>
                    </a:ext>
                  </a:extLst>
                </p:cNvPr>
                <p:cNvSpPr/>
                <p:nvPr/>
              </p:nvSpPr>
              <p:spPr>
                <a:xfrm>
                  <a:off x="0" y="0"/>
                  <a:ext cx="3804721" cy="624629"/>
                </a:xfrm>
                <a:custGeom>
                  <a:avLst/>
                  <a:gdLst/>
                  <a:ahLst/>
                  <a:cxnLst/>
                  <a:rect l="l" t="t" r="r" b="b"/>
                  <a:pathLst>
                    <a:path w="3804721" h="624629">
                      <a:moveTo>
                        <a:pt x="27332" y="0"/>
                      </a:moveTo>
                      <a:lnTo>
                        <a:pt x="3777389" y="0"/>
                      </a:lnTo>
                      <a:cubicBezTo>
                        <a:pt x="3784638" y="0"/>
                        <a:pt x="3791590" y="2880"/>
                        <a:pt x="3796716" y="8005"/>
                      </a:cubicBezTo>
                      <a:cubicBezTo>
                        <a:pt x="3801841" y="13131"/>
                        <a:pt x="3804721" y="20083"/>
                        <a:pt x="3804721" y="27332"/>
                      </a:cubicBezTo>
                      <a:lnTo>
                        <a:pt x="3804721" y="597297"/>
                      </a:lnTo>
                      <a:cubicBezTo>
                        <a:pt x="3804721" y="604546"/>
                        <a:pt x="3801841" y="611498"/>
                        <a:pt x="3796716" y="616624"/>
                      </a:cubicBezTo>
                      <a:cubicBezTo>
                        <a:pt x="3791590" y="621749"/>
                        <a:pt x="3784638" y="624629"/>
                        <a:pt x="3777389" y="624629"/>
                      </a:cubicBezTo>
                      <a:lnTo>
                        <a:pt x="27332" y="624629"/>
                      </a:lnTo>
                      <a:cubicBezTo>
                        <a:pt x="20083" y="624629"/>
                        <a:pt x="13131" y="621749"/>
                        <a:pt x="8005" y="616624"/>
                      </a:cubicBezTo>
                      <a:cubicBezTo>
                        <a:pt x="2880" y="611498"/>
                        <a:pt x="0" y="604546"/>
                        <a:pt x="0" y="597297"/>
                      </a:cubicBezTo>
                      <a:lnTo>
                        <a:pt x="0" y="27332"/>
                      </a:lnTo>
                      <a:cubicBezTo>
                        <a:pt x="0" y="20083"/>
                        <a:pt x="2880" y="13131"/>
                        <a:pt x="8005" y="8005"/>
                      </a:cubicBezTo>
                      <a:cubicBezTo>
                        <a:pt x="13131" y="2880"/>
                        <a:pt x="20083" y="0"/>
                        <a:pt x="27332" y="0"/>
                      </a:cubicBezTo>
                      <a:close/>
                    </a:path>
                  </a:pathLst>
                </a:custGeom>
                <a:solidFill>
                  <a:srgbClr val="FFECAF"/>
                </a:solidFill>
              </p:spPr>
              <p:txBody>
                <a:bodyPr/>
                <a:lstStyle/>
                <a:p>
                  <a:endParaRPr lang="en-US" sz="1200"/>
                </a:p>
              </p:txBody>
            </p:sp>
            <p:sp>
              <p:nvSpPr>
                <p:cNvPr id="24" name="TextBox 4">
                  <a:extLst>
                    <a:ext uri="{FF2B5EF4-FFF2-40B4-BE49-F238E27FC236}">
                      <a16:creationId xmlns:a16="http://schemas.microsoft.com/office/drawing/2014/main" id="{2B82B89A-DEE0-3BBA-26A2-73A495B1FE1E}"/>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22" name="Freeform 5">
                <a:extLst>
                  <a:ext uri="{FF2B5EF4-FFF2-40B4-BE49-F238E27FC236}">
                    <a16:creationId xmlns:a16="http://schemas.microsoft.com/office/drawing/2014/main" id="{0CD24EA2-FC7C-3D46-2CD4-F0862F1818EC}"/>
                  </a:ext>
                </a:extLst>
              </p:cNvPr>
              <p:cNvSpPr/>
              <p:nvPr/>
            </p:nvSpPr>
            <p:spPr>
              <a:xfrm>
                <a:off x="1151630" y="2259898"/>
                <a:ext cx="3077383" cy="3304232"/>
              </a:xfrm>
              <a:custGeom>
                <a:avLst/>
                <a:gdLst/>
                <a:ahLst/>
                <a:cxnLst/>
                <a:rect l="l" t="t" r="r" b="b"/>
                <a:pathLst>
                  <a:path w="3077383" h="3304232">
                    <a:moveTo>
                      <a:pt x="0" y="0"/>
                    </a:moveTo>
                    <a:lnTo>
                      <a:pt x="3077383" y="0"/>
                    </a:lnTo>
                    <a:lnTo>
                      <a:pt x="3077383" y="3304232"/>
                    </a:lnTo>
                    <a:lnTo>
                      <a:pt x="0" y="3304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grpSp>
        <p:sp>
          <p:nvSpPr>
            <p:cNvPr id="20" name="TextBox 19">
              <a:extLst>
                <a:ext uri="{FF2B5EF4-FFF2-40B4-BE49-F238E27FC236}">
                  <a16:creationId xmlns:a16="http://schemas.microsoft.com/office/drawing/2014/main" id="{E8216B5B-E7D4-17A9-0BBE-C3CA2321F497}"/>
                </a:ext>
              </a:extLst>
            </p:cNvPr>
            <p:cNvSpPr txBox="1"/>
            <p:nvPr/>
          </p:nvSpPr>
          <p:spPr>
            <a:xfrm>
              <a:off x="4863626" y="3693982"/>
              <a:ext cx="10090718" cy="877163"/>
            </a:xfrm>
            <a:prstGeom prst="rect">
              <a:avLst/>
            </a:prstGeom>
            <a:noFill/>
          </p:spPr>
          <p:txBody>
            <a:bodyPr wrap="square">
              <a:spAutoFit/>
            </a:bodyPr>
            <a:lstStyle/>
            <a:p>
              <a:pPr algn="ctr"/>
              <a:r>
                <a:rPr lang="vi-VN" sz="3200" b="1" dirty="0">
                  <a:solidFill>
                    <a:srgbClr val="000000"/>
                  </a:solidFill>
                  <a:latin typeface="+mj-lt"/>
                  <a:ea typeface="Calibri" panose="020F0502020204030204" pitchFamily="34" charset="0"/>
                  <a:cs typeface="Arial" panose="020B0604020202020204" pitchFamily="34" charset="0"/>
                </a:rPr>
                <a:t>Chuẩn bị cho tiết </a:t>
              </a:r>
              <a:r>
                <a:rPr lang="vi-VN" sz="3200" b="1" i="1" dirty="0">
                  <a:solidFill>
                    <a:srgbClr val="000000"/>
                  </a:solidFill>
                  <a:latin typeface="+mj-lt"/>
                  <a:ea typeface="Calibri" panose="020F0502020204030204" pitchFamily="34" charset="0"/>
                  <a:cs typeface="Arial" panose="020B0604020202020204" pitchFamily="34" charset="0"/>
                </a:rPr>
                <a:t>Sinh hoạt lớp</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494020" y="2221637"/>
            <a:ext cx="10270760" cy="1754326"/>
          </a:xfrm>
          <a:prstGeom prst="rect">
            <a:avLst/>
          </a:prstGeom>
          <a:noFill/>
        </p:spPr>
        <p:txBody>
          <a:bodyPr wrap="none" lIns="91440" tIns="45720" rIns="91440" bIns="45720">
            <a:spAutoFit/>
          </a:bodyPr>
          <a:lstStyle/>
          <a:p>
            <a:pPr lvl="0" algn="ctr"/>
            <a:r>
              <a:rPr lang="en-US" sz="54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Bài học đến đây là kết thúc</a:t>
            </a:r>
          </a:p>
          <a:p>
            <a:pPr lvl="0" algn="ctr"/>
            <a:r>
              <a:rPr lang="en-US" sz="5400" b="1" i="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Nixie One"/>
                <a:cs typeface="Times New Roman" pitchFamily="18" charset="0"/>
                <a:sym typeface="Nixie One"/>
              </a:rPr>
              <a:t>Chúc các em chăm ngoan học giỏi</a:t>
            </a:r>
            <a:endParaRPr lang="en-US" sz="5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820041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7" name="TextBox 6"/>
          <p:cNvSpPr txBox="1"/>
          <p:nvPr/>
        </p:nvSpPr>
        <p:spPr>
          <a:xfrm>
            <a:off x="2772229" y="2069656"/>
            <a:ext cx="7373256" cy="2708434"/>
          </a:xfrm>
          <a:prstGeom prst="rect">
            <a:avLst/>
          </a:prstGeom>
          <a:noFill/>
        </p:spPr>
        <p:txBody>
          <a:bodyPr wrap="square" rtlCol="0">
            <a:spAutoFit/>
          </a:bodyPr>
          <a:lstStyle/>
          <a:p>
            <a:pPr marL="182880" algn="ctr"/>
            <a:r>
              <a:rPr lang="en-US" sz="5000" b="1" dirty="0">
                <a:ln w="10541" cmpd="sng">
                  <a:solidFill>
                    <a:schemeClr val="accent1">
                      <a:shade val="88000"/>
                      <a:satMod val="110000"/>
                    </a:schemeClr>
                  </a:solidFill>
                  <a:prstDash val="solid"/>
                </a:ln>
                <a:solidFill>
                  <a:srgbClr val="FF0000"/>
                </a:solidFill>
                <a:latin typeface="Times New Roman" pitchFamily="18" charset="0"/>
                <a:ea typeface="Tahoma" pitchFamily="34" charset="0"/>
                <a:cs typeface="Times New Roman" pitchFamily="18" charset="0"/>
              </a:rPr>
              <a:t>NHIỆM VỤ 3</a:t>
            </a:r>
          </a:p>
          <a:p>
            <a:pPr marL="182880" algn="ctr"/>
            <a:r>
              <a:rPr lang="en-US" sz="6000" b="1" dirty="0" err="1">
                <a:ln w="10541" cmpd="sng">
                  <a:solidFill>
                    <a:schemeClr val="accent1">
                      <a:shade val="88000"/>
                      <a:satMod val="110000"/>
                    </a:schemeClr>
                  </a:solidFill>
                  <a:prstDash val="solid"/>
                </a:ln>
                <a:solidFill>
                  <a:srgbClr val="002060"/>
                </a:solidFill>
                <a:latin typeface="Times New Roman" pitchFamily="18" charset="0"/>
                <a:ea typeface="Tahoma" pitchFamily="34" charset="0"/>
                <a:cs typeface="Times New Roman" pitchFamily="18" charset="0"/>
              </a:rPr>
              <a:t>Luyện</a:t>
            </a:r>
            <a:r>
              <a:rPr lang="en-US" sz="6000" b="1" dirty="0">
                <a:ln w="10541" cmpd="sng">
                  <a:solidFill>
                    <a:schemeClr val="accent1">
                      <a:shade val="88000"/>
                      <a:satMod val="110000"/>
                    </a:schemeClr>
                  </a:solidFill>
                  <a:prstDash val="solid"/>
                </a:ln>
                <a:solidFill>
                  <a:srgbClr val="002060"/>
                </a:solidFill>
                <a:latin typeface="Times New Roman" pitchFamily="18" charset="0"/>
                <a:ea typeface="Tahoma" pitchFamily="34" charset="0"/>
                <a:cs typeface="Times New Roman" pitchFamily="18" charset="0"/>
              </a:rPr>
              <a:t> </a:t>
            </a:r>
            <a:r>
              <a:rPr lang="en-US" sz="6000" b="1" dirty="0" err="1">
                <a:ln w="10541" cmpd="sng">
                  <a:solidFill>
                    <a:schemeClr val="accent1">
                      <a:shade val="88000"/>
                      <a:satMod val="110000"/>
                    </a:schemeClr>
                  </a:solidFill>
                  <a:prstDash val="solid"/>
                </a:ln>
                <a:solidFill>
                  <a:srgbClr val="002060"/>
                </a:solidFill>
                <a:latin typeface="Times New Roman" pitchFamily="18" charset="0"/>
                <a:ea typeface="Tahoma" pitchFamily="34" charset="0"/>
                <a:cs typeface="Times New Roman" pitchFamily="18" charset="0"/>
              </a:rPr>
              <a:t>tập</a:t>
            </a:r>
            <a:r>
              <a:rPr lang="vi-VN" sz="6000" b="1" dirty="0">
                <a:ln w="10541" cmpd="sng">
                  <a:solidFill>
                    <a:schemeClr val="accent1">
                      <a:shade val="88000"/>
                      <a:satMod val="110000"/>
                    </a:schemeClr>
                  </a:solidFill>
                  <a:prstDash val="solid"/>
                </a:ln>
                <a:solidFill>
                  <a:srgbClr val="002060"/>
                </a:solidFill>
                <a:latin typeface="Times New Roman" pitchFamily="18" charset="0"/>
                <a:ea typeface="Tahoma" pitchFamily="34" charset="0"/>
                <a:cs typeface="Times New Roman" pitchFamily="18" charset="0"/>
              </a:rPr>
              <a:t> kĩ năng từ chối</a:t>
            </a:r>
            <a:endParaRPr lang="en-US" sz="6000" b="1" dirty="0">
              <a:ln w="10541" cmpd="sng">
                <a:solidFill>
                  <a:schemeClr val="accent1">
                    <a:shade val="88000"/>
                    <a:satMod val="110000"/>
                  </a:schemeClr>
                </a:solidFill>
                <a:prstDash val="solid"/>
              </a:ln>
              <a:solidFill>
                <a:srgbClr val="00206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96100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15" name="Rounded Rectangle 15">
            <a:extLst>
              <a:ext uri="{FF2B5EF4-FFF2-40B4-BE49-F238E27FC236}">
                <a16:creationId xmlns:a16="http://schemas.microsoft.com/office/drawing/2014/main" id="{ABEFD9B7-AD40-42C7-94DD-9C79065715D8}"/>
              </a:ext>
            </a:extLst>
          </p:cNvPr>
          <p:cNvSpPr/>
          <p:nvPr/>
        </p:nvSpPr>
        <p:spPr>
          <a:xfrm>
            <a:off x="1150280" y="230388"/>
            <a:ext cx="5163433"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Times New Roman" pitchFamily="18" charset="0"/>
                <a:cs typeface="Times New Roman" pitchFamily="18" charset="0"/>
              </a:rPr>
              <a:t>NHIỆM VỤ 3 – HOẠT ĐỘNG 1</a:t>
            </a:r>
            <a:endParaRPr lang="en-US" sz="2600" b="1" dirty="0">
              <a:solidFill>
                <a:srgbClr val="0000CC"/>
              </a:solidFill>
              <a:latin typeface="Times New Roman" pitchFamily="18" charset="0"/>
              <a:cs typeface="Times New Roman" pitchFamily="18" charset="0"/>
            </a:endParaRPr>
          </a:p>
        </p:txBody>
      </p:sp>
      <p:pic>
        <p:nvPicPr>
          <p:cNvPr id="7" name="Picture 2" descr="http://thquangtrung.hoankiem.edu.vn/upload/29321/fck/files/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908" y="1131739"/>
            <a:ext cx="3033163" cy="2144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6257" b="-438"/>
          <a:stretch/>
        </p:blipFill>
        <p:spPr>
          <a:xfrm>
            <a:off x="599028" y="3759200"/>
            <a:ext cx="3733130" cy="2746014"/>
          </a:xfrm>
          <a:prstGeom prst="rect">
            <a:avLst/>
          </a:prstGeom>
        </p:spPr>
      </p:pic>
      <p:sp>
        <p:nvSpPr>
          <p:cNvPr id="9" name="Rounded Rectangle 8"/>
          <p:cNvSpPr/>
          <p:nvPr/>
        </p:nvSpPr>
        <p:spPr>
          <a:xfrm>
            <a:off x="4658424" y="4386007"/>
            <a:ext cx="7344890" cy="181311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1" name="TextBox 10"/>
          <p:cNvSpPr txBox="1"/>
          <p:nvPr/>
        </p:nvSpPr>
        <p:spPr>
          <a:xfrm>
            <a:off x="4741037" y="4537123"/>
            <a:ext cx="7131649" cy="1661993"/>
          </a:xfrm>
          <a:prstGeom prst="rect">
            <a:avLst/>
          </a:prstGeom>
          <a:noFill/>
        </p:spPr>
        <p:txBody>
          <a:bodyPr wrap="square" rtlCol="0">
            <a:spAutoFit/>
          </a:bodyPr>
          <a:lstStyle/>
          <a:p>
            <a:pPr lvl="0" algn="ctr"/>
            <a:r>
              <a:rPr lang="vi-VN" sz="3400" i="1" dirty="0">
                <a:solidFill>
                  <a:srgbClr val="C00000"/>
                </a:solidFill>
                <a:latin typeface="Times New Roman" pitchFamily="18" charset="0"/>
                <a:cs typeface="Times New Roman" pitchFamily="18" charset="0"/>
                <a:sym typeface="Nixie One"/>
              </a:rPr>
              <a:t>Khi từ chối trong các tình huống khác nhau của cuộc sống, em có thể sẽ gặp phải những thuận lợi và khó khăn gì?</a:t>
            </a:r>
            <a:endParaRPr lang="en-US" sz="3400" i="1" dirty="0">
              <a:solidFill>
                <a:srgbClr val="C00000"/>
              </a:solidFill>
              <a:latin typeface="Times New Roman" pitchFamily="18" charset="0"/>
              <a:cs typeface="Times New Roman" pitchFamily="18" charset="0"/>
              <a:sym typeface="Nixie One"/>
            </a:endParaRPr>
          </a:p>
        </p:txBody>
      </p:sp>
      <p:sp>
        <p:nvSpPr>
          <p:cNvPr id="14" name="Rounded Rectangle 13"/>
          <p:cNvSpPr/>
          <p:nvPr/>
        </p:nvSpPr>
        <p:spPr>
          <a:xfrm>
            <a:off x="6432149" y="3877967"/>
            <a:ext cx="3505280"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chung</a:t>
            </a:r>
          </a:p>
        </p:txBody>
      </p:sp>
      <p:sp>
        <p:nvSpPr>
          <p:cNvPr id="16" name="Rounded Rectangle 15"/>
          <p:cNvSpPr/>
          <p:nvPr/>
        </p:nvSpPr>
        <p:spPr>
          <a:xfrm>
            <a:off x="4607130" y="1639779"/>
            <a:ext cx="7396184" cy="181311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7" name="TextBox 16"/>
          <p:cNvSpPr txBox="1"/>
          <p:nvPr/>
        </p:nvSpPr>
        <p:spPr>
          <a:xfrm>
            <a:off x="4607130" y="1779713"/>
            <a:ext cx="7396183" cy="1661993"/>
          </a:xfrm>
          <a:prstGeom prst="rect">
            <a:avLst/>
          </a:prstGeom>
          <a:noFill/>
        </p:spPr>
        <p:txBody>
          <a:bodyPr wrap="square" rtlCol="0">
            <a:spAutoFit/>
          </a:bodyPr>
          <a:lstStyle/>
          <a:p>
            <a:pPr lvl="0" algn="ctr"/>
            <a:r>
              <a:rPr lang="en-US" sz="3400" i="1">
                <a:solidFill>
                  <a:srgbClr val="C00000"/>
                </a:solidFill>
                <a:latin typeface="Times New Roman" pitchFamily="18" charset="0"/>
                <a:cs typeface="Times New Roman" pitchFamily="18" charset="0"/>
                <a:sym typeface="Nixie One"/>
              </a:rPr>
              <a:t>T</a:t>
            </a:r>
            <a:r>
              <a:rPr lang="vi-VN" sz="3400" i="1">
                <a:solidFill>
                  <a:srgbClr val="C00000"/>
                </a:solidFill>
                <a:latin typeface="Times New Roman" pitchFamily="18" charset="0"/>
                <a:cs typeface="Times New Roman" pitchFamily="18" charset="0"/>
                <a:sym typeface="Nixie One"/>
              </a:rPr>
              <a:t>hực hiện đóng vai vào các tình huống để thực hành kĩ năng từ chối theo phân công nhiệm vụ</a:t>
            </a:r>
            <a:endParaRPr lang="en-US" sz="3400" i="1">
              <a:solidFill>
                <a:srgbClr val="C00000"/>
              </a:solidFill>
              <a:latin typeface="Times New Roman" pitchFamily="18" charset="0"/>
              <a:cs typeface="Times New Roman" pitchFamily="18" charset="0"/>
              <a:sym typeface="Nixie One"/>
            </a:endParaRPr>
          </a:p>
        </p:txBody>
      </p:sp>
      <p:sp>
        <p:nvSpPr>
          <p:cNvPr id="18" name="Rounded Rectangle 17"/>
          <p:cNvSpPr/>
          <p:nvPr/>
        </p:nvSpPr>
        <p:spPr>
          <a:xfrm>
            <a:off x="6380855" y="1131739"/>
            <a:ext cx="3505280" cy="632868"/>
          </a:xfrm>
          <a:prstGeom prst="roundRect">
            <a:avLst>
              <a:gd name="adj" fmla="val 30702"/>
            </a:avLst>
          </a:prstGeom>
          <a:solidFill>
            <a:schemeClr val="accent4">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itchFamily="18" charset="0"/>
                <a:cs typeface="Times New Roman" pitchFamily="18" charset="0"/>
              </a:rPr>
              <a:t>Nhiệm vụ riêng</a:t>
            </a:r>
          </a:p>
        </p:txBody>
      </p:sp>
    </p:spTree>
    <p:extLst>
      <p:ext uri="{BB962C8B-B14F-4D97-AF65-F5344CB8AC3E}">
        <p14:creationId xmlns:p14="http://schemas.microsoft.com/office/powerpoint/2010/main" val="3403637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animBg="1"/>
      <p:bldP spid="16" grpId="0" animBg="1"/>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BB19B-BB89-D027-012F-E21749B70F2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07D4FD6-36A6-C30E-CAAE-8F7FDCC18304}"/>
              </a:ext>
            </a:extLst>
          </p:cNvPr>
          <p:cNvSpPr txBox="1"/>
          <p:nvPr/>
        </p:nvSpPr>
        <p:spPr>
          <a:xfrm>
            <a:off x="731274" y="2484792"/>
            <a:ext cx="10620067" cy="3957494"/>
          </a:xfrm>
          <a:prstGeom prst="rect">
            <a:avLst/>
          </a:prstGeom>
          <a:noFill/>
        </p:spPr>
        <p:txBody>
          <a:bodyPr wrap="square">
            <a:spAutoFit/>
          </a:bodyPr>
          <a:lstStyle/>
          <a:p>
            <a:pPr algn="just">
              <a:lnSpc>
                <a:spcPts val="2400"/>
              </a:lnSpc>
              <a:spcAft>
                <a:spcPts val="2250"/>
              </a:spcAft>
              <a:buNone/>
            </a:pPr>
            <a:r>
              <a:rPr lang="vi-VN" sz="3200" b="1" i="0" dirty="0">
                <a:solidFill>
                  <a:srgbClr val="333333"/>
                </a:solidFill>
                <a:effectLst/>
                <a:latin typeface="+mj-lt"/>
              </a:rPr>
              <a:t>Thuận lợi:</a:t>
            </a:r>
            <a:endParaRPr lang="vi-VN" sz="3200" b="0" i="0" dirty="0">
              <a:solidFill>
                <a:srgbClr val="333333"/>
              </a:solidFill>
              <a:effectLst/>
              <a:latin typeface="+mj-lt"/>
            </a:endParaRPr>
          </a:p>
          <a:p>
            <a:pPr algn="just" rtl="0">
              <a:spcAft>
                <a:spcPts val="2400"/>
              </a:spcAft>
              <a:buFont typeface="Arial" panose="020B0604020202020204" pitchFamily="34" charset="0"/>
              <a:buChar char="•"/>
            </a:pPr>
            <a:r>
              <a:rPr lang="vi-VN" sz="3200" b="0" i="0" dirty="0">
                <a:solidFill>
                  <a:srgbClr val="333333"/>
                </a:solidFill>
                <a:effectLst/>
                <a:latin typeface="+mj-lt"/>
              </a:rPr>
              <a:t>Khi em từ chối bạn bè một cách trực tiếp, em thể hiện sự thành thật và rõ ràng trong giao tiếp, giúp tránh hiểu lầm và xây dựng mối quan hệ dựa trên sự chân thành.</a:t>
            </a:r>
          </a:p>
          <a:p>
            <a:pPr algn="just" rtl="0">
              <a:spcAft>
                <a:spcPts val="2400"/>
              </a:spcAft>
              <a:buFont typeface="Arial" panose="020B0604020202020204" pitchFamily="34" charset="0"/>
              <a:buChar char="•"/>
            </a:pPr>
            <a:r>
              <a:rPr lang="vi-VN" sz="3200" b="0" i="0" dirty="0">
                <a:solidFill>
                  <a:srgbClr val="333333"/>
                </a:solidFill>
                <a:effectLst/>
                <a:latin typeface="+mj-lt"/>
              </a:rPr>
              <a:t>Từ chối đàm phán giúp em và bạn bè tìm kiếm phương án tốt hơn cho cả hai, thể hiện tinh thần hợp tác và linh hoạt trong giải quyết vấn đề.</a:t>
            </a:r>
          </a:p>
        </p:txBody>
      </p:sp>
      <p:pic>
        <p:nvPicPr>
          <p:cNvPr id="6" name="Picture 5">
            <a:extLst>
              <a:ext uri="{FF2B5EF4-FFF2-40B4-BE49-F238E27FC236}">
                <a16:creationId xmlns:a16="http://schemas.microsoft.com/office/drawing/2014/main" id="{3729B24C-5B72-3AEE-8A42-A8D0972B7B52}"/>
              </a:ext>
            </a:extLst>
          </p:cNvPr>
          <p:cNvPicPr>
            <a:picLocks noChangeAspect="1"/>
          </p:cNvPicPr>
          <p:nvPr/>
        </p:nvPicPr>
        <p:blipFill rotWithShape="1">
          <a:blip r:embed="rId2">
            <a:extLst>
              <a:ext uri="{28A0092B-C50C-407E-A947-70E740481C1C}">
                <a14:useLocalDpi xmlns:a14="http://schemas.microsoft.com/office/drawing/2010/main" val="0"/>
              </a:ext>
            </a:extLst>
          </a:blip>
          <a:srcRect t="26257" b="-438"/>
          <a:stretch/>
        </p:blipFill>
        <p:spPr>
          <a:xfrm>
            <a:off x="569042" y="135839"/>
            <a:ext cx="2392963" cy="1760215"/>
          </a:xfrm>
          <a:prstGeom prst="rect">
            <a:avLst/>
          </a:prstGeom>
        </p:spPr>
      </p:pic>
      <p:sp>
        <p:nvSpPr>
          <p:cNvPr id="7" name="TextBox 6">
            <a:extLst>
              <a:ext uri="{FF2B5EF4-FFF2-40B4-BE49-F238E27FC236}">
                <a16:creationId xmlns:a16="http://schemas.microsoft.com/office/drawing/2014/main" id="{E9AE4457-FBA3-5F37-E066-8229162742D6}"/>
              </a:ext>
            </a:extLst>
          </p:cNvPr>
          <p:cNvSpPr txBox="1"/>
          <p:nvPr/>
        </p:nvSpPr>
        <p:spPr>
          <a:xfrm>
            <a:off x="2551471" y="1357445"/>
            <a:ext cx="9640529" cy="1077218"/>
          </a:xfrm>
          <a:prstGeom prst="rect">
            <a:avLst/>
          </a:prstGeom>
          <a:noFill/>
        </p:spPr>
        <p:txBody>
          <a:bodyPr wrap="square" rtlCol="0">
            <a:spAutoFit/>
          </a:bodyPr>
          <a:lstStyle/>
          <a:p>
            <a:pPr lvl="0" algn="ctr"/>
            <a:r>
              <a:rPr lang="vi-VN" sz="3200" i="1" dirty="0">
                <a:solidFill>
                  <a:srgbClr val="C00000"/>
                </a:solidFill>
                <a:latin typeface="Times New Roman" pitchFamily="18" charset="0"/>
                <a:cs typeface="Times New Roman" pitchFamily="18" charset="0"/>
                <a:sym typeface="Nixie One"/>
              </a:rPr>
              <a:t>Khi từ chối trong các tình huống khác nhau của cuộc sống, em có thể sẽ gặp phải những thuận lợi </a:t>
            </a:r>
            <a:r>
              <a:rPr lang="en-US" sz="3200" i="1" dirty="0" err="1">
                <a:solidFill>
                  <a:srgbClr val="C00000"/>
                </a:solidFill>
                <a:latin typeface="Times New Roman" pitchFamily="18" charset="0"/>
                <a:cs typeface="Times New Roman" pitchFamily="18" charset="0"/>
                <a:sym typeface="Nixie One"/>
              </a:rPr>
              <a:t>là</a:t>
            </a:r>
            <a:r>
              <a:rPr lang="en-US" sz="3200" i="1" dirty="0">
                <a:solidFill>
                  <a:srgbClr val="C00000"/>
                </a:solidFill>
                <a:latin typeface="Times New Roman" pitchFamily="18" charset="0"/>
                <a:cs typeface="Times New Roman" pitchFamily="18" charset="0"/>
                <a:sym typeface="Nixie One"/>
              </a:rPr>
              <a:t>:</a:t>
            </a:r>
          </a:p>
        </p:txBody>
      </p:sp>
      <p:sp>
        <p:nvSpPr>
          <p:cNvPr id="8" name="Rounded Rectangle 13">
            <a:extLst>
              <a:ext uri="{FF2B5EF4-FFF2-40B4-BE49-F238E27FC236}">
                <a16:creationId xmlns:a16="http://schemas.microsoft.com/office/drawing/2014/main" id="{2661371B-43C1-AE2E-C79C-952B8920E0D6}"/>
              </a:ext>
            </a:extLst>
          </p:cNvPr>
          <p:cNvSpPr/>
          <p:nvPr/>
        </p:nvSpPr>
        <p:spPr>
          <a:xfrm>
            <a:off x="5619095" y="559580"/>
            <a:ext cx="3505280"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Nhiệm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05240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0A4299-EE5A-1DA2-2478-DC3578CEBCFC}"/>
              </a:ext>
            </a:extLst>
          </p:cNvPr>
          <p:cNvSpPr txBox="1"/>
          <p:nvPr/>
        </p:nvSpPr>
        <p:spPr>
          <a:xfrm>
            <a:off x="365637" y="1866235"/>
            <a:ext cx="11654298" cy="4916731"/>
          </a:xfrm>
          <a:prstGeom prst="rect">
            <a:avLst/>
          </a:prstGeom>
          <a:noFill/>
        </p:spPr>
        <p:txBody>
          <a:bodyPr wrap="square">
            <a:spAutoFit/>
          </a:bodyPr>
          <a:lstStyle/>
          <a:p>
            <a:pPr algn="just">
              <a:spcAft>
                <a:spcPts val="2250"/>
              </a:spcAft>
              <a:buNone/>
            </a:pPr>
            <a:r>
              <a:rPr lang="vi-VN" sz="3200" b="1" i="0" dirty="0">
                <a:solidFill>
                  <a:srgbClr val="333333"/>
                </a:solidFill>
                <a:effectLst/>
                <a:latin typeface="+mj-lt"/>
              </a:rPr>
              <a:t>Khó khăn:</a:t>
            </a:r>
            <a:endParaRPr lang="vi-VN" sz="3200" b="0" i="0" dirty="0">
              <a:solidFill>
                <a:srgbClr val="333333"/>
              </a:solidFill>
              <a:effectLst/>
              <a:latin typeface="+mj-lt"/>
            </a:endParaRPr>
          </a:p>
          <a:p>
            <a:pPr algn="just" rtl="0">
              <a:spcAft>
                <a:spcPts val="2250"/>
              </a:spcAft>
              <a:buFont typeface="Arial" panose="020B0604020202020204" pitchFamily="34" charset="0"/>
              <a:buChar char="•"/>
            </a:pPr>
            <a:r>
              <a:rPr lang="vi-VN" sz="3200" b="0" i="0" dirty="0">
                <a:solidFill>
                  <a:srgbClr val="333333"/>
                </a:solidFill>
                <a:effectLst/>
                <a:latin typeface="+mj-lt"/>
              </a:rPr>
              <a:t>Khi từ chối bạn bè trực tiếp trong những tình huống nhạy cảm, em có thể lo ngại về việc gây tổn thương hoặc mất mát trong mối quan hệ.</a:t>
            </a:r>
          </a:p>
          <a:p>
            <a:pPr algn="just" rtl="0">
              <a:spcAft>
                <a:spcPts val="2250"/>
              </a:spcAft>
              <a:buFont typeface="Arial" panose="020B0604020202020204" pitchFamily="34" charset="0"/>
              <a:buChar char="•"/>
            </a:pPr>
            <a:r>
              <a:rPr lang="vi-VN" sz="3200" b="0" i="0" dirty="0">
                <a:solidFill>
                  <a:srgbClr val="333333"/>
                </a:solidFill>
                <a:effectLst/>
                <a:latin typeface="+mj-lt"/>
              </a:rPr>
              <a:t>Không có lý do cụ thể để từ chối hoặc khi đối tượng không hiểu rõ về việc em cần thêm thời gian hoặc điều kiện hỗ trợ.</a:t>
            </a:r>
          </a:p>
          <a:p>
            <a:pPr algn="just" rtl="0">
              <a:spcAft>
                <a:spcPts val="2250"/>
              </a:spcAft>
              <a:buFont typeface="Arial" panose="020B0604020202020204" pitchFamily="34" charset="0"/>
              <a:buChar char="•"/>
            </a:pPr>
            <a:r>
              <a:rPr lang="vi-VN" sz="3200" b="0" i="0" dirty="0">
                <a:solidFill>
                  <a:srgbClr val="333333"/>
                </a:solidFill>
                <a:effectLst/>
                <a:latin typeface="+mj-lt"/>
              </a:rPr>
              <a:t>Trong tình huống từ chối đàm phán, em có thể đối mặt với việc bạn bè không đồng ý và cảm thấy thất vọng, đòi hỏi em phải giải thích và thuyết phục họ hiểu quan điểm của mình.</a:t>
            </a:r>
          </a:p>
        </p:txBody>
      </p:sp>
      <p:pic>
        <p:nvPicPr>
          <p:cNvPr id="6" name="Picture 5">
            <a:extLst>
              <a:ext uri="{FF2B5EF4-FFF2-40B4-BE49-F238E27FC236}">
                <a16:creationId xmlns:a16="http://schemas.microsoft.com/office/drawing/2014/main" id="{CCF45DD0-443C-172B-28E7-1B6277ACA548}"/>
              </a:ext>
            </a:extLst>
          </p:cNvPr>
          <p:cNvPicPr>
            <a:picLocks noChangeAspect="1"/>
          </p:cNvPicPr>
          <p:nvPr/>
        </p:nvPicPr>
        <p:blipFill rotWithShape="1">
          <a:blip r:embed="rId2">
            <a:extLst>
              <a:ext uri="{28A0092B-C50C-407E-A947-70E740481C1C}">
                <a14:useLocalDpi xmlns:a14="http://schemas.microsoft.com/office/drawing/2010/main" val="0"/>
              </a:ext>
            </a:extLst>
          </a:blip>
          <a:srcRect t="26257" b="-438"/>
          <a:stretch/>
        </p:blipFill>
        <p:spPr>
          <a:xfrm>
            <a:off x="828351" y="106020"/>
            <a:ext cx="2392963" cy="1760215"/>
          </a:xfrm>
          <a:prstGeom prst="rect">
            <a:avLst/>
          </a:prstGeom>
        </p:spPr>
      </p:pic>
      <p:sp>
        <p:nvSpPr>
          <p:cNvPr id="7" name="TextBox 6">
            <a:extLst>
              <a:ext uri="{FF2B5EF4-FFF2-40B4-BE49-F238E27FC236}">
                <a16:creationId xmlns:a16="http://schemas.microsoft.com/office/drawing/2014/main" id="{1C867D09-171C-561B-514B-4F4D991E6F4A}"/>
              </a:ext>
            </a:extLst>
          </p:cNvPr>
          <p:cNvSpPr txBox="1"/>
          <p:nvPr/>
        </p:nvSpPr>
        <p:spPr>
          <a:xfrm>
            <a:off x="3221314" y="1089209"/>
            <a:ext cx="8903109" cy="1077218"/>
          </a:xfrm>
          <a:prstGeom prst="rect">
            <a:avLst/>
          </a:prstGeom>
          <a:noFill/>
        </p:spPr>
        <p:txBody>
          <a:bodyPr wrap="square" rtlCol="0">
            <a:spAutoFit/>
          </a:bodyPr>
          <a:lstStyle/>
          <a:p>
            <a:pPr lvl="0" algn="ctr"/>
            <a:r>
              <a:rPr lang="vi-VN" sz="3200" i="1" dirty="0">
                <a:solidFill>
                  <a:srgbClr val="C00000"/>
                </a:solidFill>
                <a:latin typeface="Times New Roman" pitchFamily="18" charset="0"/>
                <a:cs typeface="Times New Roman" pitchFamily="18" charset="0"/>
                <a:sym typeface="Nixie One"/>
              </a:rPr>
              <a:t>Khi từ chối trong các tình huống khác nhau của cuộc sống, em có thể sẽ gặp phải những khó kh</a:t>
            </a:r>
            <a:r>
              <a:rPr lang="en-US" sz="3200" i="1" dirty="0">
                <a:solidFill>
                  <a:srgbClr val="C00000"/>
                </a:solidFill>
                <a:latin typeface="Times New Roman" pitchFamily="18" charset="0"/>
                <a:cs typeface="Times New Roman" pitchFamily="18" charset="0"/>
                <a:sym typeface="Nixie One"/>
              </a:rPr>
              <a:t>ă</a:t>
            </a:r>
            <a:r>
              <a:rPr lang="vi-VN" sz="3200" i="1" dirty="0">
                <a:solidFill>
                  <a:srgbClr val="C00000"/>
                </a:solidFill>
                <a:latin typeface="Times New Roman" pitchFamily="18" charset="0"/>
                <a:cs typeface="Times New Roman" pitchFamily="18" charset="0"/>
                <a:sym typeface="Nixie One"/>
              </a:rPr>
              <a:t>n</a:t>
            </a:r>
            <a:r>
              <a:rPr lang="en-US" sz="3200" i="1" dirty="0">
                <a:solidFill>
                  <a:srgbClr val="C00000"/>
                </a:solidFill>
                <a:latin typeface="Times New Roman" pitchFamily="18" charset="0"/>
                <a:cs typeface="Times New Roman" pitchFamily="18" charset="0"/>
                <a:sym typeface="Nixie One"/>
              </a:rPr>
              <a:t> </a:t>
            </a:r>
            <a:r>
              <a:rPr lang="en-US" sz="3200" i="1" dirty="0" err="1">
                <a:solidFill>
                  <a:srgbClr val="C00000"/>
                </a:solidFill>
                <a:latin typeface="Times New Roman" pitchFamily="18" charset="0"/>
                <a:cs typeface="Times New Roman" pitchFamily="18" charset="0"/>
                <a:sym typeface="Nixie One"/>
              </a:rPr>
              <a:t>là</a:t>
            </a:r>
            <a:r>
              <a:rPr lang="en-US" sz="2800" i="1" dirty="0">
                <a:solidFill>
                  <a:srgbClr val="C00000"/>
                </a:solidFill>
                <a:latin typeface="Times New Roman" pitchFamily="18" charset="0"/>
                <a:cs typeface="Times New Roman" pitchFamily="18" charset="0"/>
                <a:sym typeface="Nixie One"/>
              </a:rPr>
              <a:t>:</a:t>
            </a:r>
          </a:p>
        </p:txBody>
      </p:sp>
      <p:sp>
        <p:nvSpPr>
          <p:cNvPr id="8" name="Rounded Rectangle 13">
            <a:extLst>
              <a:ext uri="{FF2B5EF4-FFF2-40B4-BE49-F238E27FC236}">
                <a16:creationId xmlns:a16="http://schemas.microsoft.com/office/drawing/2014/main" id="{AC1463DF-6CE7-D7EC-89A0-07A1ECA59056}"/>
              </a:ext>
            </a:extLst>
          </p:cNvPr>
          <p:cNvSpPr/>
          <p:nvPr/>
        </p:nvSpPr>
        <p:spPr>
          <a:xfrm>
            <a:off x="6063439" y="456341"/>
            <a:ext cx="3505280"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itchFamily="18" charset="0"/>
                <a:cs typeface="Times New Roman" pitchFamily="18" charset="0"/>
              </a:rPr>
              <a:t>Nhiệm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vụ</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7705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a:stretch>
        </a:blipFill>
        <a:effectLst/>
      </p:bgPr>
    </p:bg>
    <p:spTree>
      <p:nvGrpSpPr>
        <p:cNvPr id="1" name=""/>
        <p:cNvGrpSpPr/>
        <p:nvPr/>
      </p:nvGrpSpPr>
      <p:grpSpPr>
        <a:xfrm>
          <a:off x="0" y="0"/>
          <a:ext cx="0" cy="0"/>
          <a:chOff x="0" y="0"/>
          <a:chExt cx="0" cy="0"/>
        </a:xfrm>
      </p:grpSpPr>
      <p:sp>
        <p:nvSpPr>
          <p:cNvPr id="15" name="Rounded Rectangle 15">
            <a:extLst>
              <a:ext uri="{FF2B5EF4-FFF2-40B4-BE49-F238E27FC236}">
                <a16:creationId xmlns:a16="http://schemas.microsoft.com/office/drawing/2014/main" id="{ABEFD9B7-AD40-42C7-94DD-9C79065715D8}"/>
              </a:ext>
            </a:extLst>
          </p:cNvPr>
          <p:cNvSpPr/>
          <p:nvPr/>
        </p:nvSpPr>
        <p:spPr>
          <a:xfrm>
            <a:off x="1150280" y="230388"/>
            <a:ext cx="5163433"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Times New Roman" pitchFamily="18" charset="0"/>
                <a:cs typeface="Times New Roman" pitchFamily="18" charset="0"/>
              </a:rPr>
              <a:t>NHIỆM VỤ 3 – HOẠT ĐỘNG 1</a:t>
            </a:r>
            <a:endParaRPr lang="en-US" sz="2600" b="1" dirty="0">
              <a:solidFill>
                <a:srgbClr val="0000CC"/>
              </a:solidFill>
              <a:latin typeface="Times New Roman" pitchFamily="18" charset="0"/>
              <a:cs typeface="Times New Roman" pitchFamily="18" charset="0"/>
            </a:endParaRPr>
          </a:p>
        </p:txBody>
      </p:sp>
      <p:sp>
        <p:nvSpPr>
          <p:cNvPr id="13" name="Rounded Rectangle 12"/>
          <p:cNvSpPr/>
          <p:nvPr/>
        </p:nvSpPr>
        <p:spPr>
          <a:xfrm>
            <a:off x="718133" y="1328388"/>
            <a:ext cx="11256645" cy="1385781"/>
          </a:xfrm>
          <a:prstGeom prst="roundRect">
            <a:avLst>
              <a:gd name="adj" fmla="val 9260"/>
            </a:avLst>
          </a:prstGeom>
          <a:solidFill>
            <a:schemeClr val="bg1"/>
          </a:solidFill>
          <a:ln w="38100">
            <a:noFill/>
            <a:prstDash val="sysDot"/>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4" name="TextBox 13"/>
          <p:cNvSpPr txBox="1"/>
          <p:nvPr/>
        </p:nvSpPr>
        <p:spPr>
          <a:xfrm>
            <a:off x="805218" y="1594829"/>
            <a:ext cx="10994896" cy="954107"/>
          </a:xfrm>
          <a:prstGeom prst="rect">
            <a:avLst/>
          </a:prstGeom>
          <a:noFill/>
          <a:ln>
            <a:noFill/>
          </a:ln>
        </p:spPr>
        <p:txBody>
          <a:bodyPr wrap="square" rtlCol="0">
            <a:spAutoFit/>
          </a:bodyPr>
          <a:lstStyle/>
          <a:p>
            <a:pPr lvl="0" algn="just"/>
            <a:r>
              <a:rPr lang="vi-VN" sz="2800">
                <a:solidFill>
                  <a:srgbClr val="002060"/>
                </a:solidFill>
                <a:latin typeface="+mj-lt"/>
              </a:rPr>
              <a:t>Nhóm của T được phân công làm một dự án và T là nhóm trưởng. Khi T phân công, một bạn nói: "Cậu làm hộ tớ đi, chúng ta là bạn thân mà!".</a:t>
            </a:r>
            <a:endParaRPr lang="vi-VN" sz="2800" i="1" dirty="0">
              <a:solidFill>
                <a:srgbClr val="002060"/>
              </a:solidFill>
              <a:latin typeface="+mj-lt"/>
              <a:ea typeface="Nixie One"/>
              <a:cs typeface="Times New Roman" pitchFamily="18" charset="0"/>
              <a:sym typeface="Nixie One"/>
            </a:endParaRPr>
          </a:p>
        </p:txBody>
      </p:sp>
      <p:sp>
        <p:nvSpPr>
          <p:cNvPr id="16" name="Rounded Rectangle 15"/>
          <p:cNvSpPr/>
          <p:nvPr/>
        </p:nvSpPr>
        <p:spPr>
          <a:xfrm>
            <a:off x="1176837" y="1071168"/>
            <a:ext cx="2509792" cy="452829"/>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Times New Roman" pitchFamily="18" charset="0"/>
                <a:cs typeface="Times New Roman" pitchFamily="18" charset="0"/>
              </a:rPr>
              <a:t>Nhóm</a:t>
            </a:r>
            <a:r>
              <a:rPr lang="en-US" sz="3000" b="1" dirty="0">
                <a:latin typeface="Times New Roman" pitchFamily="18" charset="0"/>
                <a:cs typeface="Times New Roman" pitchFamily="18" charset="0"/>
              </a:rPr>
              <a:t> 1,2,3</a:t>
            </a:r>
          </a:p>
        </p:txBody>
      </p:sp>
      <p:sp>
        <p:nvSpPr>
          <p:cNvPr id="17" name="Rounded Rectangle 16"/>
          <p:cNvSpPr/>
          <p:nvPr/>
        </p:nvSpPr>
        <p:spPr>
          <a:xfrm>
            <a:off x="718132" y="3207989"/>
            <a:ext cx="11256645" cy="1364008"/>
          </a:xfrm>
          <a:prstGeom prst="roundRect">
            <a:avLst>
              <a:gd name="adj" fmla="val 9260"/>
            </a:avLst>
          </a:prstGeom>
          <a:solidFill>
            <a:schemeClr val="bg1"/>
          </a:solidFill>
          <a:ln w="38100">
            <a:noFill/>
            <a:prstDash val="sysDot"/>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8" name="TextBox 17"/>
          <p:cNvSpPr txBox="1"/>
          <p:nvPr/>
        </p:nvSpPr>
        <p:spPr>
          <a:xfrm>
            <a:off x="805217" y="3474430"/>
            <a:ext cx="10994896" cy="954107"/>
          </a:xfrm>
          <a:prstGeom prst="rect">
            <a:avLst/>
          </a:prstGeom>
          <a:noFill/>
          <a:ln>
            <a:noFill/>
          </a:ln>
        </p:spPr>
        <p:txBody>
          <a:bodyPr wrap="square" rtlCol="0">
            <a:spAutoFit/>
          </a:bodyPr>
          <a:lstStyle/>
          <a:p>
            <a:pPr lvl="0" algn="just"/>
            <a:r>
              <a:rPr lang="vi-VN" sz="2800">
                <a:solidFill>
                  <a:srgbClr val="002060"/>
                </a:solidFill>
                <a:latin typeface="+mj-lt"/>
              </a:rPr>
              <a:t>Hôm nay, B rủ H đi chơi điện tử trong khi H chưa làm xong bài tập: "H ơi, trò chơi điện tử này hay lắm đấy, đi chơi với mình đi!".</a:t>
            </a:r>
            <a:endParaRPr lang="vi-VN" sz="2800" i="1" dirty="0">
              <a:solidFill>
                <a:srgbClr val="002060"/>
              </a:solidFill>
              <a:latin typeface="+mj-lt"/>
              <a:ea typeface="Nixie One"/>
              <a:cs typeface="Times New Roman" pitchFamily="18" charset="0"/>
              <a:sym typeface="Nixie One"/>
            </a:endParaRPr>
          </a:p>
        </p:txBody>
      </p:sp>
      <p:sp>
        <p:nvSpPr>
          <p:cNvPr id="19" name="Rounded Rectangle 18"/>
          <p:cNvSpPr/>
          <p:nvPr/>
        </p:nvSpPr>
        <p:spPr>
          <a:xfrm>
            <a:off x="5516607" y="3005647"/>
            <a:ext cx="2480763" cy="452829"/>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Times New Roman" pitchFamily="18" charset="0"/>
                <a:cs typeface="Times New Roman" pitchFamily="18" charset="0"/>
              </a:rPr>
              <a:t>Nhóm</a:t>
            </a:r>
            <a:r>
              <a:rPr lang="en-US" sz="3000" b="1" dirty="0">
                <a:latin typeface="Times New Roman" pitchFamily="18" charset="0"/>
                <a:cs typeface="Times New Roman" pitchFamily="18" charset="0"/>
              </a:rPr>
              <a:t> 4,5,6</a:t>
            </a:r>
          </a:p>
        </p:txBody>
      </p:sp>
      <p:sp>
        <p:nvSpPr>
          <p:cNvPr id="20" name="Rounded Rectangle 19"/>
          <p:cNvSpPr/>
          <p:nvPr/>
        </p:nvSpPr>
        <p:spPr>
          <a:xfrm>
            <a:off x="695868" y="5116619"/>
            <a:ext cx="11256645" cy="1327720"/>
          </a:xfrm>
          <a:prstGeom prst="roundRect">
            <a:avLst>
              <a:gd name="adj" fmla="val 9260"/>
            </a:avLst>
          </a:prstGeom>
          <a:solidFill>
            <a:schemeClr val="bg1"/>
          </a:solidFill>
          <a:ln w="38100">
            <a:noFill/>
            <a:prstDash val="sysDot"/>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1" name="TextBox 20"/>
          <p:cNvSpPr txBox="1"/>
          <p:nvPr/>
        </p:nvSpPr>
        <p:spPr>
          <a:xfrm>
            <a:off x="782953" y="5383059"/>
            <a:ext cx="10994896" cy="954107"/>
          </a:xfrm>
          <a:prstGeom prst="rect">
            <a:avLst/>
          </a:prstGeom>
          <a:noFill/>
          <a:ln>
            <a:noFill/>
          </a:ln>
        </p:spPr>
        <p:txBody>
          <a:bodyPr wrap="square" rtlCol="0">
            <a:spAutoFit/>
          </a:bodyPr>
          <a:lstStyle/>
          <a:p>
            <a:pPr lvl="0" algn="just"/>
            <a:r>
              <a:rPr lang="vi-VN" sz="2800">
                <a:solidFill>
                  <a:srgbClr val="002060"/>
                </a:solidFill>
                <a:latin typeface="+mj-lt"/>
              </a:rPr>
              <a:t>Bạn rủ A tham gia câu lạc bộ nhưng A chưa biết thông tin về câu lạc bộ và muốn tìm hiểu thêm trước khi trả lời</a:t>
            </a:r>
            <a:r>
              <a:rPr lang="en-US" sz="2800">
                <a:solidFill>
                  <a:srgbClr val="002060"/>
                </a:solidFill>
                <a:latin typeface="+mj-lt"/>
              </a:rPr>
              <a:t>.</a:t>
            </a:r>
            <a:endParaRPr lang="vi-VN" sz="2800" i="1" dirty="0">
              <a:solidFill>
                <a:srgbClr val="002060"/>
              </a:solidFill>
              <a:latin typeface="+mj-lt"/>
              <a:ea typeface="Nixie One"/>
              <a:cs typeface="Times New Roman" pitchFamily="18" charset="0"/>
              <a:sym typeface="Nixie One"/>
            </a:endParaRPr>
          </a:p>
        </p:txBody>
      </p:sp>
      <p:sp>
        <p:nvSpPr>
          <p:cNvPr id="22" name="Rounded Rectangle 21"/>
          <p:cNvSpPr/>
          <p:nvPr/>
        </p:nvSpPr>
        <p:spPr>
          <a:xfrm>
            <a:off x="9303657" y="4859398"/>
            <a:ext cx="2474192" cy="452829"/>
          </a:xfrm>
          <a:prstGeom prst="roundRect">
            <a:avLst>
              <a:gd name="adj" fmla="val 30702"/>
            </a:avLst>
          </a:prstGeom>
          <a:solidFill>
            <a:schemeClr val="accent5">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Times New Roman" pitchFamily="18" charset="0"/>
                <a:cs typeface="Times New Roman" pitchFamily="18" charset="0"/>
              </a:rPr>
              <a:t>Nhóm</a:t>
            </a:r>
            <a:r>
              <a:rPr lang="en-US" sz="3000" b="1" dirty="0">
                <a:latin typeface="Times New Roman" pitchFamily="18" charset="0"/>
                <a:cs typeface="Times New Roman" pitchFamily="18" charset="0"/>
              </a:rPr>
              <a:t> 7,8</a:t>
            </a:r>
          </a:p>
        </p:txBody>
      </p:sp>
      <p:pic>
        <p:nvPicPr>
          <p:cNvPr id="2" name="Đồng hồ đếm ngược 3 phút có âm thanh">
            <a:hlinkClick r:id="" action="ppaction://media"/>
            <a:extLst>
              <a:ext uri="{FF2B5EF4-FFF2-40B4-BE49-F238E27FC236}">
                <a16:creationId xmlns:a16="http://schemas.microsoft.com/office/drawing/2014/main" id="{49BD16E4-6AFC-92D1-0C6A-7B63FBC103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94095" y="40192"/>
            <a:ext cx="1806018" cy="1015885"/>
          </a:xfrm>
          <a:prstGeom prst="rect">
            <a:avLst/>
          </a:prstGeom>
        </p:spPr>
      </p:pic>
    </p:spTree>
    <p:extLst>
      <p:ext uri="{BB962C8B-B14F-4D97-AF65-F5344CB8AC3E}">
        <p14:creationId xmlns:p14="http://schemas.microsoft.com/office/powerpoint/2010/main" val="245107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91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3" grpId="0" animBg="1"/>
      <p:bldP spid="14" grpId="0"/>
      <p:bldP spid="16" grpId="0" animBg="1"/>
      <p:bldP spid="17" grpId="0" animBg="1"/>
      <p:bldP spid="18" grpId="0"/>
      <p:bldP spid="19" grpId="0" animBg="1"/>
      <p:bldP spid="20" grpId="0" animBg="1"/>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15" name="Rounded Rectangle 15">
            <a:extLst>
              <a:ext uri="{FF2B5EF4-FFF2-40B4-BE49-F238E27FC236}">
                <a16:creationId xmlns:a16="http://schemas.microsoft.com/office/drawing/2014/main" id="{ABEFD9B7-AD40-42C7-94DD-9C79065715D8}"/>
              </a:ext>
            </a:extLst>
          </p:cNvPr>
          <p:cNvSpPr/>
          <p:nvPr/>
        </p:nvSpPr>
        <p:spPr>
          <a:xfrm>
            <a:off x="1150280" y="230388"/>
            <a:ext cx="5163433"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Times New Roman" pitchFamily="18" charset="0"/>
                <a:cs typeface="Times New Roman" pitchFamily="18" charset="0"/>
              </a:rPr>
              <a:t>NHIỆM VỤ 3 – HOẠT ĐỘNG 1</a:t>
            </a:r>
            <a:endParaRPr lang="en-US" sz="2600" b="1" dirty="0">
              <a:solidFill>
                <a:srgbClr val="0000CC"/>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692" y="986746"/>
            <a:ext cx="7134679" cy="291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798287" y="3904343"/>
            <a:ext cx="11030856" cy="2714172"/>
          </a:xfrm>
          <a:prstGeom prst="roundRect">
            <a:avLst/>
          </a:prstGeom>
          <a:solidFill>
            <a:schemeClr val="bg1"/>
          </a:solidFill>
          <a:ln w="38100">
            <a:solidFill>
              <a:srgbClr val="17A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4" name="TextBox 23"/>
          <p:cNvSpPr txBox="1"/>
          <p:nvPr/>
        </p:nvSpPr>
        <p:spPr>
          <a:xfrm>
            <a:off x="986969" y="4050960"/>
            <a:ext cx="10784113" cy="2246769"/>
          </a:xfrm>
          <a:prstGeom prst="rect">
            <a:avLst/>
          </a:prstGeom>
          <a:noFill/>
        </p:spPr>
        <p:txBody>
          <a:bodyPr wrap="square" rtlCol="0">
            <a:spAutoFit/>
          </a:bodyPr>
          <a:lstStyle/>
          <a:p>
            <a:pPr lvl="0" algn="ctr"/>
            <a:r>
              <a:rPr lang="vi-VN" sz="3500" b="1">
                <a:solidFill>
                  <a:srgbClr val="C00000"/>
                </a:solidFill>
                <a:latin typeface="Times New Roman" pitchFamily="18" charset="0"/>
                <a:cs typeface="Times New Roman" pitchFamily="18" charset="0"/>
                <a:sym typeface="Nixie One"/>
              </a:rPr>
              <a:t>Từ chối đàm phán</a:t>
            </a:r>
          </a:p>
          <a:p>
            <a:pPr lvl="0" algn="ctr"/>
            <a:r>
              <a:rPr lang="vi-VN" sz="3500" i="1">
                <a:solidFill>
                  <a:schemeClr val="accent5">
                    <a:lumMod val="50000"/>
                  </a:schemeClr>
                </a:solidFill>
                <a:latin typeface="Times New Roman" pitchFamily="18" charset="0"/>
                <a:cs typeface="Times New Roman" pitchFamily="18" charset="0"/>
                <a:sym typeface="Nixie One"/>
              </a:rPr>
              <a:t>Chia sẻ khó khăn của bạn, có thể thay đổi nhiệm vụ phù hợp với khả năng của bạn. Các thành viên trong nhóm có thể hỗ trợ bạn hoàn thành nhiệm vụ khi cần thiết.</a:t>
            </a:r>
          </a:p>
        </p:txBody>
      </p:sp>
      <p:sp>
        <p:nvSpPr>
          <p:cNvPr id="25" name="Rounded Rectangle 24"/>
          <p:cNvSpPr/>
          <p:nvPr/>
        </p:nvSpPr>
        <p:spPr>
          <a:xfrm>
            <a:off x="4413523" y="986746"/>
            <a:ext cx="2509792" cy="452829"/>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Times New Roman" pitchFamily="18" charset="0"/>
                <a:cs typeface="Times New Roman" pitchFamily="18" charset="0"/>
              </a:rPr>
              <a:t>Nhóm</a:t>
            </a:r>
            <a:r>
              <a:rPr lang="en-US" sz="3000" b="1" dirty="0">
                <a:latin typeface="Times New Roman" pitchFamily="18" charset="0"/>
                <a:cs typeface="Times New Roman" pitchFamily="18" charset="0"/>
              </a:rPr>
              <a:t> 1,2,3</a:t>
            </a:r>
          </a:p>
        </p:txBody>
      </p:sp>
    </p:spTree>
    <p:extLst>
      <p:ext uri="{BB962C8B-B14F-4D97-AF65-F5344CB8AC3E}">
        <p14:creationId xmlns:p14="http://schemas.microsoft.com/office/powerpoint/2010/main" val="401747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15" name="Rounded Rectangle 15">
            <a:extLst>
              <a:ext uri="{FF2B5EF4-FFF2-40B4-BE49-F238E27FC236}">
                <a16:creationId xmlns:a16="http://schemas.microsoft.com/office/drawing/2014/main" id="{ABEFD9B7-AD40-42C7-94DD-9C79065715D8}"/>
              </a:ext>
            </a:extLst>
          </p:cNvPr>
          <p:cNvSpPr/>
          <p:nvPr/>
        </p:nvSpPr>
        <p:spPr>
          <a:xfrm>
            <a:off x="1150280" y="230388"/>
            <a:ext cx="5163433" cy="576618"/>
          </a:xfrm>
          <a:prstGeom prst="roundRect">
            <a:avLst/>
          </a:prstGeom>
          <a:solidFill>
            <a:srgbClr val="EC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en-US" sz="2600" b="1">
                <a:solidFill>
                  <a:srgbClr val="0000CC"/>
                </a:solidFill>
                <a:latin typeface="Times New Roman" pitchFamily="18" charset="0"/>
                <a:cs typeface="Times New Roman" pitchFamily="18" charset="0"/>
              </a:rPr>
              <a:t>NHIỆM VỤ 3 – HOẠT ĐỘNG 1</a:t>
            </a:r>
            <a:endParaRPr lang="en-US" sz="2600" b="1" dirty="0">
              <a:solidFill>
                <a:srgbClr val="0000CC"/>
              </a:solidFill>
              <a:latin typeface="Times New Roman" pitchFamily="18" charset="0"/>
              <a:cs typeface="Times New Roman" pitchFamily="18" charset="0"/>
            </a:endParaRPr>
          </a:p>
        </p:txBody>
      </p:sp>
      <p:sp>
        <p:nvSpPr>
          <p:cNvPr id="23" name="Rounded Rectangle 22"/>
          <p:cNvSpPr/>
          <p:nvPr/>
        </p:nvSpPr>
        <p:spPr>
          <a:xfrm>
            <a:off x="798287" y="3904343"/>
            <a:ext cx="11030856" cy="2714172"/>
          </a:xfrm>
          <a:prstGeom prst="roundRect">
            <a:avLst/>
          </a:prstGeom>
          <a:solidFill>
            <a:schemeClr val="bg1"/>
          </a:solidFill>
          <a:ln w="38100">
            <a:solidFill>
              <a:srgbClr val="17A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24" name="TextBox 23"/>
          <p:cNvSpPr txBox="1"/>
          <p:nvPr/>
        </p:nvSpPr>
        <p:spPr>
          <a:xfrm>
            <a:off x="986969" y="3876792"/>
            <a:ext cx="10784113" cy="2785378"/>
          </a:xfrm>
          <a:prstGeom prst="rect">
            <a:avLst/>
          </a:prstGeom>
          <a:noFill/>
        </p:spPr>
        <p:txBody>
          <a:bodyPr wrap="square" rtlCol="0">
            <a:spAutoFit/>
          </a:bodyPr>
          <a:lstStyle/>
          <a:p>
            <a:pPr lvl="0" algn="ctr"/>
            <a:r>
              <a:rPr lang="vi-VN" sz="3500" b="1">
                <a:solidFill>
                  <a:srgbClr val="C00000"/>
                </a:solidFill>
                <a:latin typeface="Times New Roman" pitchFamily="18" charset="0"/>
                <a:cs typeface="Times New Roman" pitchFamily="18" charset="0"/>
                <a:sym typeface="Nixie One"/>
              </a:rPr>
              <a:t>Từ chối trực tiếp</a:t>
            </a:r>
            <a:endParaRPr lang="en-US" sz="3500" b="1">
              <a:solidFill>
                <a:srgbClr val="C00000"/>
              </a:solidFill>
              <a:latin typeface="Times New Roman" pitchFamily="18" charset="0"/>
              <a:cs typeface="Times New Roman" pitchFamily="18" charset="0"/>
              <a:sym typeface="Nixie One"/>
            </a:endParaRPr>
          </a:p>
          <a:p>
            <a:pPr lvl="0" algn="ctr"/>
            <a:r>
              <a:rPr lang="en-US" sz="3500" i="1">
                <a:solidFill>
                  <a:schemeClr val="accent5">
                    <a:lumMod val="50000"/>
                  </a:schemeClr>
                </a:solidFill>
                <a:latin typeface="Times New Roman" pitchFamily="18" charset="0"/>
                <a:cs typeface="Times New Roman" pitchFamily="18" charset="0"/>
                <a:sym typeface="Nixie One"/>
              </a:rPr>
              <a:t>H n</a:t>
            </a:r>
            <a:r>
              <a:rPr lang="vi-VN" sz="3500" i="1">
                <a:solidFill>
                  <a:schemeClr val="accent5">
                    <a:lumMod val="50000"/>
                  </a:schemeClr>
                </a:solidFill>
                <a:latin typeface="Times New Roman" pitchFamily="18" charset="0"/>
                <a:cs typeface="Times New Roman" pitchFamily="18" charset="0"/>
                <a:sym typeface="Nixie One"/>
              </a:rPr>
              <a:t>ói rõ </a:t>
            </a:r>
            <a:r>
              <a:rPr lang="en-US" sz="3500" i="1">
                <a:solidFill>
                  <a:schemeClr val="accent5">
                    <a:lumMod val="50000"/>
                  </a:schemeClr>
                </a:solidFill>
                <a:latin typeface="Times New Roman" pitchFamily="18" charset="0"/>
                <a:cs typeface="Times New Roman" pitchFamily="18" charset="0"/>
                <a:sym typeface="Nixie One"/>
              </a:rPr>
              <a:t>với </a:t>
            </a:r>
            <a:r>
              <a:rPr lang="vi-VN" sz="3500" i="1">
                <a:solidFill>
                  <a:schemeClr val="accent5">
                    <a:lumMod val="50000"/>
                  </a:schemeClr>
                </a:solidFill>
                <a:latin typeface="Times New Roman" pitchFamily="18" charset="0"/>
                <a:cs typeface="Times New Roman" pitchFamily="18" charset="0"/>
                <a:sym typeface="Nixie One"/>
              </a:rPr>
              <a:t>bạn B là mình không thể đi chơi điện tử vì muốn làm bài tập và tập trung vào việc học, không muốn sa vào các trò chơi. Sẽ đi chơi với bạn sau khi làm </a:t>
            </a:r>
            <a:r>
              <a:rPr lang="en-US" sz="3500" i="1">
                <a:solidFill>
                  <a:schemeClr val="accent5">
                    <a:lumMod val="50000"/>
                  </a:schemeClr>
                </a:solidFill>
                <a:latin typeface="Times New Roman" pitchFamily="18" charset="0"/>
                <a:cs typeface="Times New Roman" pitchFamily="18" charset="0"/>
                <a:sym typeface="Nixie One"/>
              </a:rPr>
              <a:t>xong </a:t>
            </a:r>
            <a:r>
              <a:rPr lang="vi-VN" sz="3500" i="1">
                <a:solidFill>
                  <a:schemeClr val="accent5">
                    <a:lumMod val="50000"/>
                  </a:schemeClr>
                </a:solidFill>
                <a:latin typeface="Times New Roman" pitchFamily="18" charset="0"/>
                <a:cs typeface="Times New Roman" pitchFamily="18" charset="0"/>
                <a:sym typeface="Nixie One"/>
              </a:rPr>
              <a:t>bài </a:t>
            </a:r>
            <a:r>
              <a:rPr lang="en-US" sz="3500" i="1">
                <a:solidFill>
                  <a:schemeClr val="accent5">
                    <a:lumMod val="50000"/>
                  </a:schemeClr>
                </a:solidFill>
                <a:latin typeface="Times New Roman" pitchFamily="18" charset="0"/>
                <a:cs typeface="Times New Roman" pitchFamily="18" charset="0"/>
                <a:sym typeface="Nixie One"/>
              </a:rPr>
              <a:t>tập.</a:t>
            </a:r>
            <a:endParaRPr lang="vi-VN" sz="3500" i="1">
              <a:solidFill>
                <a:schemeClr val="accent5">
                  <a:lumMod val="50000"/>
                </a:schemeClr>
              </a:solidFill>
              <a:latin typeface="Times New Roman" pitchFamily="18" charset="0"/>
              <a:cs typeface="Times New Roman" pitchFamily="18" charset="0"/>
              <a:sym typeface="Nixie One"/>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019" y="959758"/>
            <a:ext cx="703738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3122928" y="959758"/>
            <a:ext cx="2480763" cy="452829"/>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Times New Roman" pitchFamily="18" charset="0"/>
                <a:cs typeface="Times New Roman" pitchFamily="18" charset="0"/>
              </a:rPr>
              <a:t>Nhóm</a:t>
            </a:r>
            <a:r>
              <a:rPr lang="en-US" sz="3000" b="1" dirty="0">
                <a:latin typeface="Times New Roman" pitchFamily="18" charset="0"/>
                <a:cs typeface="Times New Roman" pitchFamily="18" charset="0"/>
              </a:rPr>
              <a:t> 4,5,6</a:t>
            </a:r>
          </a:p>
        </p:txBody>
      </p:sp>
    </p:spTree>
    <p:extLst>
      <p:ext uri="{BB962C8B-B14F-4D97-AF65-F5344CB8AC3E}">
        <p14:creationId xmlns:p14="http://schemas.microsoft.com/office/powerpoint/2010/main" val="3391878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8040</TotalTime>
  <Words>1173</Words>
  <Application>Microsoft Office PowerPoint</Application>
  <PresentationFormat>Widescreen</PresentationFormat>
  <Paragraphs>94</Paragraphs>
  <Slides>24</Slides>
  <Notes>8</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Times New Roman</vt:lpstr>
      <vt:lpstr>Calibri Light</vt:lpstr>
      <vt:lpstr>Calibri</vt:lpstr>
      <vt:lpstr>Cambria Math</vt:lpstr>
      <vt:lpstr>Arial</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908</cp:revision>
  <dcterms:created xsi:type="dcterms:W3CDTF">2018-05-10T00:06:18Z</dcterms:created>
  <dcterms:modified xsi:type="dcterms:W3CDTF">2025-11-22T04:14:00Z</dcterms:modified>
</cp:coreProperties>
</file>