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8" r:id="rId27"/>
    <p:sldId id="280" r:id="rId28"/>
    <p:sldId id="281" r:id="rId29"/>
    <p:sldId id="282" r:id="rId30"/>
    <p:sldId id="283" r:id="rId31"/>
    <p:sldId id="290" r:id="rId32"/>
    <p:sldId id="284" r:id="rId33"/>
    <p:sldId id="287" r:id="rId34"/>
    <p:sldId id="286" r:id="rId35"/>
    <p:sldId id="285" r:id="rId36"/>
    <p:sldId id="293" r:id="rId37"/>
    <p:sldId id="294" r:id="rId38"/>
    <p:sldId id="295" r:id="rId39"/>
    <p:sldId id="296" r:id="rId40"/>
    <p:sldId id="297" r:id="rId41"/>
    <p:sldId id="298" r:id="rId42"/>
    <p:sldId id="299" r:id="rId43"/>
    <p:sldId id="291" r:id="rId44"/>
    <p:sldId id="292" r:id="rId4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2C6F2"/>
    <a:srgbClr val="009FE3"/>
    <a:srgbClr val="01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95" d="100"/>
          <a:sy n="95" d="100"/>
        </p:scale>
        <p:origin x="510" y="8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02492-A94D-45AC-B3D6-69B2191D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D8EA09E-2A2E-4226-ABB1-543B05344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6406842-09B3-4E18-8FF1-1A05A5FA41A7}"/>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C21DA209-BB46-4499-8F56-3279151121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25CCE78-8C3F-40BE-89FF-BB83B7DDFFA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5416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1325B-D701-413D-B953-C42C9269EA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6C8E3EC0-6665-4AAF-BE8F-DC965431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2EA8D62-5E25-4B29-8AA3-4AF184617F22}"/>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A9E7216F-FB6D-4862-AA80-C18A28771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2160103-B027-4AE4-BF50-481BE25EDB6C}"/>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9009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E2AF5A-CAF5-4236-AB46-6AC25D312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3BEF7C3-EBD2-4E6F-9B51-1EF1A2881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A947E37-D80A-4FAE-8761-267B7A8B5469}"/>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A2AD69C2-E310-4F69-899E-D7C936D631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8F89BE6-53DE-435B-8399-220EF176AE35}"/>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408140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40EA0-1EFE-434C-96C0-585255378DA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72FD5-4BBD-4EC6-801E-973B21878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A4F09C8-1C4F-4BDA-AA90-7552F8D5085C}"/>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02D59450-74D7-47FD-931C-A376732C99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EABD9D1-592A-458E-8E04-A23B1560135E}"/>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79290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441C2-7683-4B99-8A76-57CDB9F5A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ECC7182-04C4-4E44-BEA5-E478B69E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A6F868A-F950-46B3-B8D5-B0332A1D9275}"/>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5FE6138B-A192-40AC-A232-D75E0CE0CD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C504B01-48D8-4D0F-8C2F-99EA2B303543}"/>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5448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C7236-CFB6-49B1-8528-3BD6B25ABD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9B76C3-3A28-4E3D-A662-596A68EA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DEA49CB-5CCA-4206-803E-8EE8D8777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23920B36-7757-455F-B96A-9AE848BE1C6B}"/>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6" name="Footer Placeholder 5">
            <a:extLst>
              <a:ext uri="{FF2B5EF4-FFF2-40B4-BE49-F238E27FC236}">
                <a16:creationId xmlns:a16="http://schemas.microsoft.com/office/drawing/2014/main" xmlns="" id="{E13A77C0-8DEC-4FA2-8EE8-D0F7A4A6EA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3647D78-450A-4751-AC6E-EE7C18421A6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3425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7EAE4-D354-4B30-BE38-8B0D2A9E7A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A8603B9-97EE-4807-B081-060D3F4A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36C973-DE88-488D-9EE5-D1F726F8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7A4AEBAF-17BC-4BAF-91F0-32E0B752A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A6645C-9EC9-4CC0-BE1F-07E5D313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2E90FA21-5AE0-4C89-9E01-9851BB7235D9}"/>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8" name="Footer Placeholder 7">
            <a:extLst>
              <a:ext uri="{FF2B5EF4-FFF2-40B4-BE49-F238E27FC236}">
                <a16:creationId xmlns:a16="http://schemas.microsoft.com/office/drawing/2014/main" xmlns="" id="{DD38CE97-D404-4B9F-A87A-9E510BE573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5516D5AF-4F33-4450-A8FE-E6F4A3FA2CFA}"/>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3226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128CB-2059-44C4-B1DD-A691A930A86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5FCB7F27-9D64-4E40-96B9-14F30CD87C6C}"/>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4" name="Footer Placeholder 3">
            <a:extLst>
              <a:ext uri="{FF2B5EF4-FFF2-40B4-BE49-F238E27FC236}">
                <a16:creationId xmlns:a16="http://schemas.microsoft.com/office/drawing/2014/main" xmlns="" id="{80F86C30-0314-46B0-8FD5-8324C6733F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1811CE52-7FD0-443E-8A36-DE0F7A93C95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4937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474F6F-114E-497D-A1D7-766E215ADAA9}"/>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3" name="Footer Placeholder 2">
            <a:extLst>
              <a:ext uri="{FF2B5EF4-FFF2-40B4-BE49-F238E27FC236}">
                <a16:creationId xmlns:a16="http://schemas.microsoft.com/office/drawing/2014/main" xmlns="" id="{5CC5F4CA-A8CC-483E-B13B-62BD62AA99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3ED35799-BBC0-4FAD-854A-AF1C27D12844}"/>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13292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84412-85D1-4BBA-A0C5-1A7FDDBD6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C2EA122-E2CA-44EC-AA83-D1BB50D79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F1429B9E-DADE-4E43-9793-44ECB293C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82EA1E-1F88-46CD-BE99-EB5082656920}"/>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6" name="Footer Placeholder 5">
            <a:extLst>
              <a:ext uri="{FF2B5EF4-FFF2-40B4-BE49-F238E27FC236}">
                <a16:creationId xmlns:a16="http://schemas.microsoft.com/office/drawing/2014/main" xmlns="" id="{28849164-D597-42AF-A577-B62CA0C6CD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2B2E5BF-A9D2-47F9-B746-476F21AB54E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2893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AB9E0-F569-409E-B5BF-D2AAE75A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28FB6FC-58FB-4D46-8A58-EC9379BFE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5E41985-BFB0-4BCD-8BE5-98EFE68D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33CE9-21F9-479D-99F8-0823C642AAA5}"/>
              </a:ext>
            </a:extLst>
          </p:cNvPr>
          <p:cNvSpPr>
            <a:spLocks noGrp="1"/>
          </p:cNvSpPr>
          <p:nvPr>
            <p:ph type="dt" sz="half" idx="10"/>
          </p:nvPr>
        </p:nvSpPr>
        <p:spPr/>
        <p:txBody>
          <a:bodyPr/>
          <a:lstStyle/>
          <a:p>
            <a:fld id="{0CC2D833-E1FD-4EBA-870E-A0E75D82DF18}" type="datetimeFigureOut">
              <a:rPr lang="vi-VN" smtClean="0"/>
              <a:t>01/03/2026</a:t>
            </a:fld>
            <a:endParaRPr lang="vi-VN"/>
          </a:p>
        </p:txBody>
      </p:sp>
      <p:sp>
        <p:nvSpPr>
          <p:cNvPr id="6" name="Footer Placeholder 5">
            <a:extLst>
              <a:ext uri="{FF2B5EF4-FFF2-40B4-BE49-F238E27FC236}">
                <a16:creationId xmlns:a16="http://schemas.microsoft.com/office/drawing/2014/main" xmlns="" id="{8C9BA825-B25A-4FE3-9D2B-BD4E2F0617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C848AF4-D38B-497A-8CDA-6B0B6F516D1B}"/>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13643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D306D68-DD00-4507-977D-3FEE47CFE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4719533-FF7A-49EB-9E93-48542AAF9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CC2D36C-EEDD-4944-A2E0-0B9E4D8A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D833-E1FD-4EBA-870E-A0E75D82DF18}" type="datetimeFigureOut">
              <a:rPr lang="vi-VN" smtClean="0"/>
              <a:t>01/03/2026</a:t>
            </a:fld>
            <a:endParaRPr lang="vi-VN"/>
          </a:p>
        </p:txBody>
      </p:sp>
      <p:sp>
        <p:nvSpPr>
          <p:cNvPr id="5" name="Footer Placeholder 4">
            <a:extLst>
              <a:ext uri="{FF2B5EF4-FFF2-40B4-BE49-F238E27FC236}">
                <a16:creationId xmlns:a16="http://schemas.microsoft.com/office/drawing/2014/main" xmlns="" id="{C8498E74-EE1F-423C-A924-C4758E51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F7B295A-9946-4796-8DBE-77196681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8026F-1274-45E4-B7CB-0208A504C441}" type="slidenum">
              <a:rPr lang="vi-VN" smtClean="0"/>
              <a:t>‹#›</a:t>
            </a:fld>
            <a:endParaRPr lang="vi-VN"/>
          </a:p>
        </p:txBody>
      </p:sp>
    </p:spTree>
    <p:extLst>
      <p:ext uri="{BB962C8B-B14F-4D97-AF65-F5344CB8AC3E}">
        <p14:creationId xmlns:p14="http://schemas.microsoft.com/office/powerpoint/2010/main" val="388945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4AB1E9-241C-4217-B93A-5CCFCBDF59AA}"/>
              </a:ext>
            </a:extLst>
          </p:cNvPr>
          <p:cNvSpPr/>
          <p:nvPr/>
        </p:nvSpPr>
        <p:spPr>
          <a:xfrm>
            <a:off x="755724" y="1347959"/>
            <a:ext cx="10872070" cy="2544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prstTxWarp prst="textArchUp">
              <a:avLst/>
            </a:prstTxWarp>
            <a:spAutoFit/>
          </a:bodyPr>
          <a:lstStyle/>
          <a:p>
            <a:pPr algn="ctr">
              <a:lnSpc>
                <a:spcPct val="150000"/>
              </a:lnSpc>
            </a:pPr>
            <a:r>
              <a:rPr lang="en-US" sz="4400" b="1">
                <a:ln w="22225">
                  <a:solidFill>
                    <a:srgbClr val="0070C0"/>
                  </a:solidFill>
                  <a:prstDash val="solid"/>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a:t>
            </a:r>
          </a:p>
        </p:txBody>
      </p:sp>
      <p:sp>
        <p:nvSpPr>
          <p:cNvPr id="7" name="Rectangle 6">
            <a:extLst>
              <a:ext uri="{FF2B5EF4-FFF2-40B4-BE49-F238E27FC236}">
                <a16:creationId xmlns:a16="http://schemas.microsoft.com/office/drawing/2014/main" xmlns="" id="{1B96B3A5-0430-43AC-BC7C-80D71DF92A65}"/>
              </a:ext>
            </a:extLst>
          </p:cNvPr>
          <p:cNvSpPr/>
          <p:nvPr/>
        </p:nvSpPr>
        <p:spPr>
          <a:xfrm>
            <a:off x="867433" y="3564683"/>
            <a:ext cx="10636694" cy="986360"/>
          </a:xfrm>
          <a:prstGeom prst="rect">
            <a:avLst/>
          </a:prstGeom>
        </p:spPr>
        <p:txBody>
          <a:bodyPr wrap="none">
            <a:prstTxWarp prst="textArchDown">
              <a:avLst/>
            </a:prstTxWarp>
            <a:spAutoFit/>
          </a:bodyPr>
          <a:lstStyle/>
          <a:p>
            <a:pPr algn="ctr">
              <a:lnSpc>
                <a:spcPct val="150000"/>
              </a:lnSpc>
            </a:pPr>
            <a:r>
              <a:rPr lang="en-US"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rPr>
              <a:t>TRONG MỘT SỐ TRÒ CHƠI ĐƠN GIẢN</a:t>
            </a:r>
            <a:endParaRPr lang="vi-VN"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9D9FEFA3-2DAA-45FC-BEA2-A74DB1345780}"/>
              </a:ext>
            </a:extLst>
          </p:cNvPr>
          <p:cNvGrpSpPr/>
          <p:nvPr/>
        </p:nvGrpSpPr>
        <p:grpSpPr>
          <a:xfrm>
            <a:off x="4534677" y="2362398"/>
            <a:ext cx="3956180" cy="996623"/>
            <a:chOff x="4534677" y="2362398"/>
            <a:chExt cx="3956180" cy="996623"/>
          </a:xfrm>
        </p:grpSpPr>
        <p:sp>
          <p:nvSpPr>
            <p:cNvPr id="2" name="Flowchart: Connector 1">
              <a:extLst>
                <a:ext uri="{FF2B5EF4-FFF2-40B4-BE49-F238E27FC236}">
                  <a16:creationId xmlns:a16="http://schemas.microsoft.com/office/drawing/2014/main" xmlns="" id="{E9CE62BE-A23D-4F86-B129-EC4B12703DC8}"/>
                </a:ext>
              </a:extLst>
            </p:cNvPr>
            <p:cNvSpPr/>
            <p:nvPr/>
          </p:nvSpPr>
          <p:spPr>
            <a:xfrm>
              <a:off x="4534677" y="2362398"/>
              <a:ext cx="989045" cy="989045"/>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xmlns="" id="{C170A6B7-E2E3-4456-A167-5FA1CEB91292}"/>
                </a:ext>
              </a:extLst>
            </p:cNvPr>
            <p:cNvSpPr/>
            <p:nvPr/>
          </p:nvSpPr>
          <p:spPr>
            <a:xfrm>
              <a:off x="5523722" y="2366469"/>
              <a:ext cx="989045" cy="989045"/>
            </a:xfrm>
            <a:prstGeom prst="flowChartConnec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Connector 9">
              <a:extLst>
                <a:ext uri="{FF2B5EF4-FFF2-40B4-BE49-F238E27FC236}">
                  <a16:creationId xmlns:a16="http://schemas.microsoft.com/office/drawing/2014/main" xmlns="" id="{8ECDCBB4-DD26-4B76-9714-F1181EDAD4BE}"/>
                </a:ext>
              </a:extLst>
            </p:cNvPr>
            <p:cNvSpPr/>
            <p:nvPr/>
          </p:nvSpPr>
          <p:spPr>
            <a:xfrm>
              <a:off x="6510732" y="2369976"/>
              <a:ext cx="989045" cy="989045"/>
            </a:xfrm>
            <a:prstGeom prst="flowChartConnector">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xmlns="" id="{0CCE6385-6E83-4963-9CAD-D8E3D0A47A23}"/>
                </a:ext>
              </a:extLst>
            </p:cNvPr>
            <p:cNvSpPr/>
            <p:nvPr/>
          </p:nvSpPr>
          <p:spPr>
            <a:xfrm>
              <a:off x="7501812" y="2369976"/>
              <a:ext cx="989045" cy="989045"/>
            </a:xfrm>
            <a:prstGeom prst="flowChartConnector">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55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A1103AC-62FE-48E2-80A1-DEA94CB699D3}"/>
              </a:ext>
            </a:extLst>
          </p:cNvPr>
          <p:cNvSpPr txBox="1"/>
          <p:nvPr/>
        </p:nvSpPr>
        <p:spPr>
          <a:xfrm>
            <a:off x="830256" y="1479869"/>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*Kết luận</a:t>
            </a:r>
          </a:p>
        </p:txBody>
      </p:sp>
      <p:grpSp>
        <p:nvGrpSpPr>
          <p:cNvPr id="6" name="Group 5">
            <a:extLst>
              <a:ext uri="{FF2B5EF4-FFF2-40B4-BE49-F238E27FC236}">
                <a16:creationId xmlns:a16="http://schemas.microsoft.com/office/drawing/2014/main" xmlns="" id="{E346A6A4-7381-4C09-9AB5-88A11DF7F8D8}"/>
              </a:ext>
            </a:extLst>
          </p:cNvPr>
          <p:cNvGrpSpPr/>
          <p:nvPr/>
        </p:nvGrpSpPr>
        <p:grpSpPr>
          <a:xfrm>
            <a:off x="352291" y="2088764"/>
            <a:ext cx="11285242" cy="2788037"/>
            <a:chOff x="0" y="1776585"/>
            <a:chExt cx="11285242" cy="2788037"/>
          </a:xfrm>
        </p:grpSpPr>
        <p:grpSp>
          <p:nvGrpSpPr>
            <p:cNvPr id="7" name="Group 6">
              <a:extLst>
                <a:ext uri="{FF2B5EF4-FFF2-40B4-BE49-F238E27FC236}">
                  <a16:creationId xmlns:a16="http://schemas.microsoft.com/office/drawing/2014/main" xmlns="" id="{8EBA12C7-E8D0-4979-94F4-A21486830658}"/>
                </a:ext>
              </a:extLst>
            </p:cNvPr>
            <p:cNvGrpSpPr/>
            <p:nvPr/>
          </p:nvGrpSpPr>
          <p:grpSpPr>
            <a:xfrm>
              <a:off x="0" y="1776585"/>
              <a:ext cx="11285242" cy="2788037"/>
              <a:chOff x="-157227" y="2625290"/>
              <a:chExt cx="17486940" cy="3977483"/>
            </a:xfrm>
          </p:grpSpPr>
          <p:sp>
            <p:nvSpPr>
              <p:cNvPr id="9" name="Rectangle: Rounded Corners 8">
                <a:extLst>
                  <a:ext uri="{FF2B5EF4-FFF2-40B4-BE49-F238E27FC236}">
                    <a16:creationId xmlns:a16="http://schemas.microsoft.com/office/drawing/2014/main" xmlns="" id="{32522D82-1125-47DC-B45B-70CC2717FCF6}"/>
                  </a:ext>
                </a:extLst>
              </p:cNvPr>
              <p:cNvSpPr/>
              <p:nvPr/>
            </p:nvSpPr>
            <p:spPr>
              <a:xfrm>
                <a:off x="101596" y="2728687"/>
                <a:ext cx="17228117"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10DF9B20-F842-4A74-9E38-16CD0F10ECFF}"/>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xmlns="" id="{6C9B2B01-2965-4B59-A642-D2FC0125E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8" name="TextBox 7">
              <a:extLst>
                <a:ext uri="{FF2B5EF4-FFF2-40B4-BE49-F238E27FC236}">
                  <a16:creationId xmlns:a16="http://schemas.microsoft.com/office/drawing/2014/main" xmlns="" id="{B5050B10-C060-41ED-8522-7A4AF978B6E5}"/>
                </a:ext>
              </a:extLst>
            </p:cNvPr>
            <p:cNvSpPr txBox="1"/>
            <p:nvPr/>
          </p:nvSpPr>
          <p:spPr>
            <a:xfrm>
              <a:off x="1152700" y="2474810"/>
              <a:ext cx="9835979" cy="1815882"/>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3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12" name="Parallelogram 11">
            <a:extLst>
              <a:ext uri="{FF2B5EF4-FFF2-40B4-BE49-F238E27FC236}">
                <a16:creationId xmlns:a16="http://schemas.microsoft.com/office/drawing/2014/main" xmlns="" id="{50AAC604-F42B-4456-A89A-BA0439618B11}"/>
              </a:ext>
            </a:extLst>
          </p:cNvPr>
          <p:cNvSpPr/>
          <p:nvPr/>
        </p:nvSpPr>
        <p:spPr>
          <a:xfrm>
            <a:off x="517619" y="1389756"/>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5BCAE6A-632B-4821-AA40-8E5FD81BF805}"/>
              </a:ext>
            </a:extLst>
          </p:cNvPr>
          <p:cNvSpPr txBox="1"/>
          <p:nvPr/>
        </p:nvSpPr>
        <p:spPr>
          <a:xfrm>
            <a:off x="5509349" y="3165680"/>
            <a:ext cx="1779373" cy="523220"/>
          </a:xfrm>
          <a:prstGeom prst="rect">
            <a:avLst/>
          </a:prstGeom>
          <a:noFill/>
        </p:spPr>
        <p:txBody>
          <a:bodyPr wrap="square" rtlCol="0">
            <a:spAutoFit/>
          </a:bodyPr>
          <a:lstStyle/>
          <a:p>
            <a:r>
              <a:rPr lang="vi-VN" sz="2800" b="1" i="1" u="sng">
                <a:solidFill>
                  <a:srgbClr val="0000CC"/>
                </a:solidFill>
              </a:rPr>
              <a:t>Giải</a:t>
            </a:r>
          </a:p>
        </p:txBody>
      </p:sp>
      <p:sp>
        <p:nvSpPr>
          <p:cNvPr id="4" name="Rectangle 3">
            <a:extLst>
              <a:ext uri="{FF2B5EF4-FFF2-40B4-BE49-F238E27FC236}">
                <a16:creationId xmlns:a16="http://schemas.microsoft.com/office/drawing/2014/main" xmlns="" id="{D7B66673-CF7A-4CD2-8E49-455BC16867F7}"/>
              </a:ext>
            </a:extLst>
          </p:cNvPr>
          <p:cNvSpPr/>
          <p:nvPr/>
        </p:nvSpPr>
        <p:spPr>
          <a:xfrm>
            <a:off x="914401" y="3808550"/>
            <a:ext cx="10432472" cy="1384995"/>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rPr>
              <a:t>Do xác suất của biến cố: “Mặt xuất hiện của đồng xu là mặt S” là 0,5 nên khi số lần tung đồng xu ngày càng lớn thì xác suất thực nghiệm của biến cố “Mặt xuất hiện của đồng xu là mặt S” ngày càng gần với 0,5</a:t>
            </a:r>
            <a:endParaRPr lang="vi-VN" sz="2800">
              <a:solidFill>
                <a:srgbClr val="0000CC"/>
              </a:solidFill>
            </a:endParaRPr>
          </a:p>
        </p:txBody>
      </p:sp>
      <p:sp>
        <p:nvSpPr>
          <p:cNvPr id="7" name="Rectangle 6">
            <a:extLst>
              <a:ext uri="{FF2B5EF4-FFF2-40B4-BE49-F238E27FC236}">
                <a16:creationId xmlns:a16="http://schemas.microsoft.com/office/drawing/2014/main" xmlns="" id="{153BFBE7-7B90-431D-8B41-A36CDC9F0E8E}"/>
              </a:ext>
            </a:extLst>
          </p:cNvPr>
          <p:cNvSpPr/>
          <p:nvPr/>
        </p:nvSpPr>
        <p:spPr>
          <a:xfrm>
            <a:off x="2563092" y="1370150"/>
            <a:ext cx="9116289"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trò chơi tung đồng xu, khi số lần tung đồng xu ngày càng lớn thì xác suất thực nghiệm của biến cố “Mặt xuất hiện của đồng xu là mặt S” ngày càng gần với số thực nào?</a:t>
            </a:r>
            <a:endParaRPr lang="vi-VN" sz="2800"/>
          </a:p>
        </p:txBody>
      </p:sp>
    </p:spTree>
    <p:extLst>
      <p:ext uri="{BB962C8B-B14F-4D97-AF65-F5344CB8AC3E}">
        <p14:creationId xmlns:p14="http://schemas.microsoft.com/office/powerpoint/2010/main" val="353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138B526-8BCB-4A81-BC24-BE9A567F243F}"/>
              </a:ext>
            </a:extLst>
          </p:cNvPr>
          <p:cNvSpPr/>
          <p:nvPr/>
        </p:nvSpPr>
        <p:spPr>
          <a:xfrm>
            <a:off x="1502229" y="232174"/>
            <a:ext cx="9361714" cy="2515753"/>
          </a:xfrm>
          <a:prstGeom prst="rect">
            <a:avLst/>
          </a:prstGeom>
        </p:spPr>
        <p:txBody>
          <a:bodyPr wrap="square">
            <a:spAutoFit/>
          </a:bodyPr>
          <a:lstStyle/>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II.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Xác suất thực nghiệm của một biến cố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trong trò chơi gieo xúc xắc</a:t>
            </a:r>
            <a:endParaRPr lang="vi-VN"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0F4192A5-1111-4277-9EA3-43E30896E7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211004" y="869919"/>
            <a:ext cx="1121019" cy="594687"/>
          </a:xfrm>
          <a:prstGeom prst="rect">
            <a:avLst/>
          </a:prstGeom>
        </p:spPr>
      </p:pic>
      <p:sp>
        <p:nvSpPr>
          <p:cNvPr id="2" name="TextBox 1">
            <a:extLst>
              <a:ext uri="{FF2B5EF4-FFF2-40B4-BE49-F238E27FC236}">
                <a16:creationId xmlns:a16="http://schemas.microsoft.com/office/drawing/2014/main" xmlns="" id="{8C32EE73-EB19-4BAE-B83D-5AE693A9E71D}"/>
              </a:ext>
            </a:extLst>
          </p:cNvPr>
          <p:cNvSpPr txBox="1"/>
          <p:nvPr/>
        </p:nvSpPr>
        <p:spPr>
          <a:xfrm>
            <a:off x="1386772" y="839850"/>
            <a:ext cx="8091055"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Sau khi gieo ngẫu nhiên xúc xắc 20 lần liên tiếp, bạn Vinh kiểm đém đ</a:t>
            </a:r>
            <a:r>
              <a:rPr lang="vi-VN" sz="2800">
                <a:latin typeface="Times New Roman" panose="02020603050405020304" pitchFamily="18" charset="0"/>
                <a:cs typeface="Times New Roman" panose="02020603050405020304" pitchFamily="18" charset="0"/>
              </a:rPr>
              <a:t>ược mặt 1 chấm xuất hiện 3 lần. Viết tỉ số của số lần xuất hiện mặt 1 chấm và tổng số lần gieo xúc xắc.</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34FA1BD0-C08B-4ACA-9FAB-E3AD231487E7}"/>
                  </a:ext>
                </a:extLst>
              </p:cNvPr>
              <p:cNvSpPr/>
              <p:nvPr/>
            </p:nvSpPr>
            <p:spPr>
              <a:xfrm>
                <a:off x="2165468" y="3354040"/>
                <a:ext cx="9433993"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của số lần xuất hiện mặt 1 chấm và tổng số lần gieo là:  </a:t>
                </a:r>
                <a14:m>
                  <m:oMath xmlns:m="http://schemas.openxmlformats.org/officeDocument/2006/math">
                    <m:f>
                      <m:fPr>
                        <m:ctrlPr>
                          <a:rPr lang="en-US" sz="2800" i="1" smtClean="0">
                            <a:latin typeface="Cambria Math"/>
                          </a:rPr>
                        </m:ctrlPr>
                      </m:fPr>
                      <m:num>
                        <m:r>
                          <m:rPr>
                            <m:nor/>
                          </m:rPr>
                          <a:rPr lang="en-US" sz="2800" b="0" i="0" smtClean="0">
                            <a:latin typeface="Cambria Math" panose="02040503050406030204" pitchFamily="18" charset="0"/>
                          </a:rPr>
                          <m:t>3</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34FA1BD0-C08B-4ACA-9FAB-E3AD231487E7}"/>
                  </a:ext>
                </a:extLst>
              </p:cNvPr>
              <p:cNvSpPr>
                <a:spLocks noRot="1" noChangeAspect="1" noMove="1" noResize="1" noEditPoints="1" noAdjustHandles="1" noChangeArrowheads="1" noChangeShapeType="1" noTextEdit="1"/>
              </p:cNvSpPr>
              <p:nvPr/>
            </p:nvSpPr>
            <p:spPr>
              <a:xfrm>
                <a:off x="2165468" y="3354040"/>
                <a:ext cx="9433993" cy="780791"/>
              </a:xfrm>
              <a:prstGeom prst="rect">
                <a:avLst/>
              </a:prstGeom>
              <a:blipFill>
                <a:blip r:embed="rId6"/>
                <a:stretch>
                  <a:fillRect l="-1292" b="-8594"/>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xmlns="" id="{A543A60A-31B4-4C6C-AF5D-22F077BFB185}"/>
              </a:ext>
            </a:extLst>
          </p:cNvPr>
          <p:cNvSpPr txBox="1"/>
          <p:nvPr/>
        </p:nvSpPr>
        <p:spPr>
          <a:xfrm>
            <a:off x="5248092" y="2643166"/>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Arrow: Right 7">
            <a:extLst>
              <a:ext uri="{FF2B5EF4-FFF2-40B4-BE49-F238E27FC236}">
                <a16:creationId xmlns:a16="http://schemas.microsoft.com/office/drawing/2014/main" xmlns="" id="{7054EF83-BA74-47DB-A000-0C1C02DF5652}"/>
              </a:ext>
            </a:extLst>
          </p:cNvPr>
          <p:cNvSpPr/>
          <p:nvPr/>
        </p:nvSpPr>
        <p:spPr>
          <a:xfrm>
            <a:off x="195378" y="3089563"/>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56FC69B-4797-4437-9BFC-2F23E089594F}"/>
              </a:ext>
            </a:extLst>
          </p:cNvPr>
          <p:cNvSpPr txBox="1"/>
          <p:nvPr/>
        </p:nvSpPr>
        <p:spPr>
          <a:xfrm>
            <a:off x="594729" y="1325490"/>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7" name="Group 6">
            <a:extLst>
              <a:ext uri="{FF2B5EF4-FFF2-40B4-BE49-F238E27FC236}">
                <a16:creationId xmlns:a16="http://schemas.microsoft.com/office/drawing/2014/main" xmlns="" id="{5ABF231E-2BE6-4C2E-9BE3-C3DB36C804A5}"/>
              </a:ext>
            </a:extLst>
          </p:cNvPr>
          <p:cNvGrpSpPr/>
          <p:nvPr/>
        </p:nvGrpSpPr>
        <p:grpSpPr>
          <a:xfrm>
            <a:off x="93305" y="2086785"/>
            <a:ext cx="11737910" cy="2788037"/>
            <a:chOff x="0" y="1776585"/>
            <a:chExt cx="11737910" cy="2788037"/>
          </a:xfrm>
        </p:grpSpPr>
        <p:grpSp>
          <p:nvGrpSpPr>
            <p:cNvPr id="8" name="Group 7">
              <a:extLst>
                <a:ext uri="{FF2B5EF4-FFF2-40B4-BE49-F238E27FC236}">
                  <a16:creationId xmlns:a16="http://schemas.microsoft.com/office/drawing/2014/main" xmlns="" id="{AF7C954E-A689-4777-AC77-B93ED967AF06}"/>
                </a:ext>
              </a:extLst>
            </p:cNvPr>
            <p:cNvGrpSpPr/>
            <p:nvPr/>
          </p:nvGrpSpPr>
          <p:grpSpPr>
            <a:xfrm>
              <a:off x="0" y="1776585"/>
              <a:ext cx="11737910" cy="2788037"/>
              <a:chOff x="-157227" y="2625290"/>
              <a:chExt cx="18188368" cy="3977483"/>
            </a:xfrm>
          </p:grpSpPr>
          <p:sp>
            <p:nvSpPr>
              <p:cNvPr id="10" name="Rectangle: Rounded Corners 9">
                <a:extLst>
                  <a:ext uri="{FF2B5EF4-FFF2-40B4-BE49-F238E27FC236}">
                    <a16:creationId xmlns:a16="http://schemas.microsoft.com/office/drawing/2014/main" xmlns="" id="{F84C2863-C8F4-4730-BF6F-7C0BA6D0AC19}"/>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806F84C1-0350-409C-BABE-23C60EFEA864}"/>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xmlns="" id="{D586A08C-7698-41F0-898B-9DE047BFD7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10FDD184-2A75-4040-9948-2EC60E869B82}"/>
                    </a:ext>
                  </a:extLst>
                </p:cNvPr>
                <p:cNvSpPr txBox="1"/>
                <p:nvPr/>
              </p:nvSpPr>
              <p:spPr>
                <a:xfrm>
                  <a:off x="1152700" y="2474810"/>
                  <a:ext cx="10286631" cy="1871090"/>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Xác xuất thực nghiệm của biến cố “ Mặt xuất hiện của xúc xắc là mặt k chấm” (k </a:t>
                  </a:r>
                  <a:r>
                    <a:rPr lang="en-US" sz="2800" b="1">
                      <a:latin typeface="Times New Roman" panose="02020603050405020304" pitchFamily="18" charset="0"/>
                      <a:cs typeface="Times New Roman" panose="02020603050405020304" pitchFamily="18" charset="0"/>
                      <a:sym typeface="Symbol" panose="05050102010706020507" pitchFamily="18" charset="2"/>
                    </a:rPr>
                    <a:t>N, 1≤ k ≤ 6) khi giao xúc xắc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b="1" i="1" smtClean="0">
                                <a:latin typeface="Cambria Math"/>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xu</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hi</m:t>
                            </m:r>
                            <m:r>
                              <m:rPr>
                                <m:nor/>
                              </m:rPr>
                              <a:rPr lang="vi-VN" sz="2800" b="1" i="0" smtClean="0">
                                <a:latin typeface="Cambria Math" panose="02040503050406030204" pitchFamily="18" charset="0"/>
                                <a:cs typeface="Times New Roman" panose="02020603050405020304" pitchFamily="18" charset="0"/>
                              </a:rPr>
                              <m:t>ệ</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m</m:t>
                            </m:r>
                            <m:r>
                              <m:rPr>
                                <m:nor/>
                              </m:rPr>
                              <a:rPr lang="vi-VN" sz="2800" b="1" i="0" smtClean="0">
                                <a:latin typeface="Cambria Math" panose="02040503050406030204" pitchFamily="18" charset="0"/>
                                <a:cs typeface="Times New Roman" panose="02020603050405020304" pitchFamily="18" charset="0"/>
                              </a:rPr>
                              <m:t>ặ</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k</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m</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gieo</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ú</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ắ</m:t>
                            </m:r>
                            <m:r>
                              <m:rPr>
                                <m:nor/>
                              </m:rPr>
                              <a:rPr lang="vi-VN" sz="2800" b="1" i="0" smtClean="0">
                                <a:latin typeface="Cambria Math" panose="02040503050406030204" pitchFamily="18" charset="0"/>
                                <a:cs typeface="Times New Roman" panose="02020603050405020304" pitchFamily="18" charset="0"/>
                              </a:rPr>
                              <m:t>c</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0FDD184-2A75-4040-9948-2EC60E869B82}"/>
                    </a:ext>
                  </a:extLst>
                </p:cNvPr>
                <p:cNvSpPr txBox="1">
                  <a:spLocks noRot="1" noChangeAspect="1" noMove="1" noResize="1" noEditPoints="1" noAdjustHandles="1" noChangeArrowheads="1" noChangeShapeType="1" noTextEdit="1"/>
                </p:cNvSpPr>
                <p:nvPr/>
              </p:nvSpPr>
              <p:spPr>
                <a:xfrm>
                  <a:off x="1152700" y="2474810"/>
                  <a:ext cx="10286631" cy="1871090"/>
                </a:xfrm>
                <a:prstGeom prst="rect">
                  <a:avLst/>
                </a:prstGeom>
                <a:blipFill>
                  <a:blip r:embed="rId6"/>
                  <a:stretch>
                    <a:fillRect l="-1185" t="-3583"/>
                  </a:stretch>
                </a:blipFill>
              </p:spPr>
              <p:txBody>
                <a:bodyPr/>
                <a:lstStyle/>
                <a:p>
                  <a:r>
                    <a:rPr lang="vi-VN">
                      <a:noFill/>
                    </a:rPr>
                    <a:t> </a:t>
                  </a:r>
                </a:p>
              </p:txBody>
            </p:sp>
          </mc:Fallback>
        </mc:AlternateContent>
      </p:grpSp>
    </p:spTree>
    <p:extLst>
      <p:ext uri="{BB962C8B-B14F-4D97-AF65-F5344CB8AC3E}">
        <p14:creationId xmlns:p14="http://schemas.microsoft.com/office/powerpoint/2010/main" val="23202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xmlns="" id="{04266C02-9BAE-4E84-815D-8E24CB58BF08}"/>
              </a:ext>
            </a:extLst>
          </p:cNvPr>
          <p:cNvSpPr/>
          <p:nvPr/>
        </p:nvSpPr>
        <p:spPr>
          <a:xfrm>
            <a:off x="349668" y="848581"/>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9F11E5BD-AE4A-4104-AD10-D30682323545}"/>
              </a:ext>
            </a:extLst>
          </p:cNvPr>
          <p:cNvSpPr txBox="1"/>
          <p:nvPr/>
        </p:nvSpPr>
        <p:spPr>
          <a:xfrm>
            <a:off x="2631231" y="802433"/>
            <a:ext cx="6568751"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5 lần xuất hiện mặt 6 chấm. Tính xác suất thực nghiệm  của biến cố “Mặt xuất hiện của xúc xắc là mặt 6 chấm”.</a:t>
            </a:r>
            <a:endParaRPr lang="vi-VN"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6076C1-5D46-4154-92E6-E2A60D3F8F5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B944F9C5-7D98-4E27-B140-41E09D4B0CB7}"/>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6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a:rPr>
                        </m:ctrlPr>
                      </m:fPr>
                      <m:num>
                        <m:r>
                          <m:rPr>
                            <m:nor/>
                          </m:rPr>
                          <a:rPr lang="en-US" sz="2800" b="0" i="0" smtClean="0">
                            <a:latin typeface="Cambria Math" panose="02040503050406030204" pitchFamily="18" charset="0"/>
                          </a:rPr>
                          <m:t>5</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a:rPr>
                        </m:ctrlPr>
                      </m:fPr>
                      <m:num>
                        <m:r>
                          <m:rPr>
                            <m:nor/>
                          </m:rPr>
                          <a:rPr lang="en-US" sz="2800" b="0" i="0" smtClean="0">
                            <a:latin typeface="Cambria Math" panose="02040503050406030204" pitchFamily="18" charset="0"/>
                          </a:rPr>
                          <m:t>1</m:t>
                        </m:r>
                      </m:num>
                      <m:den>
                        <m:r>
                          <m:rPr>
                            <m:nor/>
                          </m:rPr>
                          <a:rPr lang="en-US" sz="2800" b="0" i="0" smtClean="0">
                            <a:latin typeface="Cambria Math" panose="02040503050406030204" pitchFamily="18" charset="0"/>
                          </a:rPr>
                          <m:t>6</m:t>
                        </m:r>
                      </m:den>
                    </m:f>
                  </m:oMath>
                </a14:m>
                <a:endParaRPr lang="vi-VN" sz="2800"/>
              </a:p>
            </p:txBody>
          </p:sp>
        </mc:Choice>
        <mc:Fallback xmlns="">
          <p:sp>
            <p:nvSpPr>
              <p:cNvPr id="8" name="Rectangle 7">
                <a:extLst>
                  <a:ext uri="{FF2B5EF4-FFF2-40B4-BE49-F238E27FC236}">
                    <a16:creationId xmlns:a16="http://schemas.microsoft.com/office/drawing/2014/main" id="{B944F9C5-7D98-4E27-B140-41E09D4B0CB7}"/>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4"/>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4029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8805D75B-93DC-45EF-8E31-9585045EC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8107" y="676781"/>
            <a:ext cx="1371601" cy="1526458"/>
          </a:xfrm>
          <a:prstGeom prst="rect">
            <a:avLst/>
          </a:prstGeom>
        </p:spPr>
      </p:pic>
      <p:sp>
        <p:nvSpPr>
          <p:cNvPr id="7" name="TextBox 6">
            <a:extLst>
              <a:ext uri="{FF2B5EF4-FFF2-40B4-BE49-F238E27FC236}">
                <a16:creationId xmlns:a16="http://schemas.microsoft.com/office/drawing/2014/main" xmlns="" id="{00663750-2215-43DA-8007-3E75ED19EFF2}"/>
              </a:ext>
            </a:extLst>
          </p:cNvPr>
          <p:cNvSpPr txBox="1"/>
          <p:nvPr/>
        </p:nvSpPr>
        <p:spPr>
          <a:xfrm>
            <a:off x="1623525" y="1045028"/>
            <a:ext cx="772574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4 lần xuất hiện mặt 2 chấm. Tính xác suất thực nghiệm  của biến cố “Mặt xuất hiện của xúc xắc là mặt 2 chấm”.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CFEB00B-0A05-44D5-95F1-826BA2BAE8A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791CC2F9-988A-4D26-8056-4490D5E2561F}"/>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2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a:rPr>
                        </m:ctrlPr>
                      </m:fPr>
                      <m:num>
                        <m:r>
                          <m:rPr>
                            <m:nor/>
                          </m:rPr>
                          <a:rPr lang="en-US" sz="2800" b="0" i="0" smtClean="0">
                            <a:latin typeface="Cambria Math" panose="02040503050406030204" pitchFamily="18" charset="0"/>
                          </a:rPr>
                          <m:t>4</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a:rPr>
                        </m:ctrlPr>
                      </m:fPr>
                      <m:num>
                        <m:r>
                          <m:rPr>
                            <m:nor/>
                          </m:rPr>
                          <a:rPr lang="en-US" sz="2800" b="0" i="0" smtClean="0">
                            <a:latin typeface="Cambria Math" panose="02040503050406030204" pitchFamily="18" charset="0"/>
                          </a:rPr>
                          <m:t>2</m:t>
                        </m:r>
                      </m:num>
                      <m:den>
                        <m:r>
                          <m:rPr>
                            <m:nor/>
                          </m:rPr>
                          <a:rPr lang="en-US" sz="2800" b="0" i="0" smtClean="0">
                            <a:latin typeface="Cambria Math" panose="02040503050406030204" pitchFamily="18" charset="0"/>
                          </a:rPr>
                          <m:t>15</m:t>
                        </m:r>
                      </m:den>
                    </m:f>
                  </m:oMath>
                </a14:m>
                <a:endParaRPr lang="vi-VN" sz="2800"/>
              </a:p>
            </p:txBody>
          </p:sp>
        </mc:Choice>
        <mc:Fallback xmlns="">
          <p:sp>
            <p:nvSpPr>
              <p:cNvPr id="9" name="Rectangle 8">
                <a:extLst>
                  <a:ext uri="{FF2B5EF4-FFF2-40B4-BE49-F238E27FC236}">
                    <a16:creationId xmlns:a16="http://schemas.microsoft.com/office/drawing/2014/main" id="{791CC2F9-988A-4D26-8056-4490D5E2561F}"/>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6"/>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3464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490C8FCF-5564-4182-9E1F-1A60D1DF30E5}"/>
              </a:ext>
            </a:extLst>
          </p:cNvPr>
          <p:cNvGrpSpPr/>
          <p:nvPr/>
        </p:nvGrpSpPr>
        <p:grpSpPr>
          <a:xfrm>
            <a:off x="93305" y="2086785"/>
            <a:ext cx="11737910" cy="2788037"/>
            <a:chOff x="0" y="1776585"/>
            <a:chExt cx="11737910" cy="2788037"/>
          </a:xfrm>
        </p:grpSpPr>
        <p:grpSp>
          <p:nvGrpSpPr>
            <p:cNvPr id="6" name="Group 5">
              <a:extLst>
                <a:ext uri="{FF2B5EF4-FFF2-40B4-BE49-F238E27FC236}">
                  <a16:creationId xmlns:a16="http://schemas.microsoft.com/office/drawing/2014/main" xmlns="" id="{A5198FD2-A8D6-4BCD-B980-5323E6F61BB9}"/>
                </a:ext>
              </a:extLst>
            </p:cNvPr>
            <p:cNvGrpSpPr/>
            <p:nvPr/>
          </p:nvGrpSpPr>
          <p:grpSpPr>
            <a:xfrm>
              <a:off x="0" y="1776585"/>
              <a:ext cx="11737910" cy="2788037"/>
              <a:chOff x="-157227" y="2625290"/>
              <a:chExt cx="18188368" cy="3977483"/>
            </a:xfrm>
          </p:grpSpPr>
          <p:sp>
            <p:nvSpPr>
              <p:cNvPr id="8" name="Rectangle: Rounded Corners 7">
                <a:extLst>
                  <a:ext uri="{FF2B5EF4-FFF2-40B4-BE49-F238E27FC236}">
                    <a16:creationId xmlns:a16="http://schemas.microsoft.com/office/drawing/2014/main" xmlns="" id="{6DD3A12B-A154-4D8A-BD2A-902EE6130BE0}"/>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83E4649D-5F8D-42E5-BCF0-ACE617888283}"/>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761CA35E-5E98-4BAC-86DC-09D8686F8F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xmlns="" id="{DDE14755-EA9A-4E3E-A7BB-EFCE731FA82D}"/>
                </a:ext>
              </a:extLst>
            </p:cNvPr>
            <p:cNvSpPr txBox="1"/>
            <p:nvPr/>
          </p:nvSpPr>
          <p:spPr>
            <a:xfrm>
              <a:off x="640986" y="2668773"/>
              <a:ext cx="11069782" cy="1384995"/>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i gieo xúc xắc, khi số lần gieo xúc xắc ngày càng lớn thì xác suất thực nghiệm của một biến cố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xmlns="" id="{A7F5F7B5-0415-45C8-A3E5-41ADC9044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399"/>
            <a:ext cx="1644303" cy="1611085"/>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a:extLst>
              <a:ext uri="{FF2B5EF4-FFF2-40B4-BE49-F238E27FC236}">
                <a16:creationId xmlns:a16="http://schemas.microsoft.com/office/drawing/2014/main" xmlns="" id="{1991FCC9-FBF1-49C5-BD74-9DEE144085EC}"/>
              </a:ext>
            </a:extLst>
          </p:cNvPr>
          <p:cNvSpPr/>
          <p:nvPr/>
        </p:nvSpPr>
        <p:spPr>
          <a:xfrm>
            <a:off x="349668" y="159673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4</a:t>
            </a:r>
            <a:endParaRPr lang="vi-VN" sz="28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CE4201CD-898F-4ACD-B2AF-DF275B4A46C2}"/>
              </a:ext>
            </a:extLst>
          </p:cNvPr>
          <p:cNvSpPr txBox="1"/>
          <p:nvPr/>
        </p:nvSpPr>
        <p:spPr>
          <a:xfrm>
            <a:off x="2438400" y="1619855"/>
            <a:ext cx="7010400"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gieo xúc xắc, khi số lần gieo xúc xắc ngày càng lớn thì xác suất thực nghiệm của biến cố “Mặt xuất hiện của xúc xắc là mặt k chấm” (k </a:t>
            </a:r>
            <a:r>
              <a:rPr lang="en-US" sz="2800">
                <a:latin typeface="Times New Roman" panose="02020603050405020304" pitchFamily="18" charset="0"/>
                <a:cs typeface="Times New Roman" panose="02020603050405020304" pitchFamily="18" charset="0"/>
                <a:sym typeface="Symbol" panose="05050102010706020507" pitchFamily="18" charset="2"/>
              </a:rPr>
              <a:t>N, 1≤ k ≤ 6) ngày càng gần với số thực nào?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6AB94C6-BE59-44E9-84E1-2FD7EBEE19CA}"/>
              </a:ext>
            </a:extLst>
          </p:cNvPr>
          <p:cNvSpPr txBox="1"/>
          <p:nvPr/>
        </p:nvSpPr>
        <p:spPr>
          <a:xfrm>
            <a:off x="5345074" y="380864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30483A85-C55D-4A74-BF21-4DA95311131A}"/>
                  </a:ext>
                </a:extLst>
              </p:cNvPr>
              <p:cNvSpPr/>
              <p:nvPr/>
            </p:nvSpPr>
            <p:spPr>
              <a:xfrm>
                <a:off x="1625322" y="4315141"/>
                <a:ext cx="10680061" cy="78957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Do xác suất của biến cố “Mặt xuất hiện của xúc xắc là mặt k chấm” là  </a:t>
                </a:r>
                <a14:m>
                  <m:oMath xmlns:m="http://schemas.openxmlformats.org/officeDocument/2006/math">
                    <m:f>
                      <m:fPr>
                        <m:ctrlPr>
                          <a:rPr lang="en-US" sz="2800" b="0" i="1" smtClean="0">
                            <a:solidFill>
                              <a:srgbClr val="0000CC"/>
                            </a:solidFill>
                            <a:latin typeface="Cambria Math"/>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4" name="Rectangle 13">
                <a:extLst>
                  <a:ext uri="{FF2B5EF4-FFF2-40B4-BE49-F238E27FC236}">
                    <a16:creationId xmlns:a16="http://schemas.microsoft.com/office/drawing/2014/main" id="{30483A85-C55D-4A74-BF21-4DA95311131A}"/>
                  </a:ext>
                </a:extLst>
              </p:cNvPr>
              <p:cNvSpPr>
                <a:spLocks noRot="1" noChangeAspect="1" noMove="1" noResize="1" noEditPoints="1" noAdjustHandles="1" noChangeArrowheads="1" noChangeShapeType="1" noTextEdit="1"/>
              </p:cNvSpPr>
              <p:nvPr/>
            </p:nvSpPr>
            <p:spPr>
              <a:xfrm>
                <a:off x="1625322" y="4315141"/>
                <a:ext cx="10680061" cy="789575"/>
              </a:xfrm>
              <a:prstGeom prst="rect">
                <a:avLst/>
              </a:prstGeom>
              <a:blipFill>
                <a:blip r:embed="rId4"/>
                <a:stretch>
                  <a:fillRect l="-1199"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1BCF1BC2-F9DC-452A-95B9-C8DAC32F3178}"/>
                  </a:ext>
                </a:extLst>
              </p:cNvPr>
              <p:cNvSpPr/>
              <p:nvPr/>
            </p:nvSpPr>
            <p:spPr>
              <a:xfrm>
                <a:off x="1676400" y="5201831"/>
                <a:ext cx="10446328" cy="1211678"/>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Nên khi số lần gieo xúc xắc càng lớn thì xác suất thực nghiệm của biến cố “Mặt xuất hiện của xúc xắc là mặt k chấm” ngày càng gần với   </a:t>
                </a:r>
                <a14:m>
                  <m:oMath xmlns:m="http://schemas.openxmlformats.org/officeDocument/2006/math">
                    <m:f>
                      <m:fPr>
                        <m:ctrlPr>
                          <a:rPr lang="en-US" sz="2800" b="0" i="1" smtClean="0">
                            <a:solidFill>
                              <a:srgbClr val="0000CC"/>
                            </a:solidFill>
                            <a:latin typeface="Cambria Math"/>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xmlns="">
          <p:sp>
            <p:nvSpPr>
              <p:cNvPr id="15" name="Rectangle 14">
                <a:extLst>
                  <a:ext uri="{FF2B5EF4-FFF2-40B4-BE49-F238E27FC236}">
                    <a16:creationId xmlns:a16="http://schemas.microsoft.com/office/drawing/2014/main" id="{1BCF1BC2-F9DC-452A-95B9-C8DAC32F3178}"/>
                  </a:ext>
                </a:extLst>
              </p:cNvPr>
              <p:cNvSpPr>
                <a:spLocks noRot="1" noChangeAspect="1" noMove="1" noResize="1" noEditPoints="1" noAdjustHandles="1" noChangeArrowheads="1" noChangeShapeType="1" noTextEdit="1"/>
              </p:cNvSpPr>
              <p:nvPr/>
            </p:nvSpPr>
            <p:spPr>
              <a:xfrm>
                <a:off x="1676400" y="5201831"/>
                <a:ext cx="10446328" cy="1211678"/>
              </a:xfrm>
              <a:prstGeom prst="rect">
                <a:avLst/>
              </a:prstGeom>
              <a:blipFill>
                <a:blip r:embed="rId5"/>
                <a:stretch>
                  <a:fillRect l="-1167" t="-5025" r="-1167" b="-5025"/>
                </a:stretch>
              </a:blipFill>
            </p:spPr>
            <p:txBody>
              <a:bodyPr/>
              <a:lstStyle/>
              <a:p>
                <a:r>
                  <a:rPr lang="vi-VN">
                    <a:noFill/>
                  </a:rPr>
                  <a:t> </a:t>
                </a:r>
              </a:p>
            </p:txBody>
          </p:sp>
        </mc:Fallback>
      </mc:AlternateContent>
    </p:spTree>
    <p:extLst>
      <p:ext uri="{BB962C8B-B14F-4D97-AF65-F5344CB8AC3E}">
        <p14:creationId xmlns:p14="http://schemas.microsoft.com/office/powerpoint/2010/main" val="312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E2FEF3-9585-417A-B62B-4896AB3DE8B6}"/>
              </a:ext>
            </a:extLst>
          </p:cNvPr>
          <p:cNvSpPr txBox="1"/>
          <p:nvPr/>
        </p:nvSpPr>
        <p:spPr>
          <a:xfrm>
            <a:off x="5453928" y="1690254"/>
            <a:ext cx="1404071" cy="923330"/>
          </a:xfrm>
          <a:prstGeom prst="rect">
            <a:avLst/>
          </a:prstGeom>
          <a:noFill/>
        </p:spPr>
        <p:txBody>
          <a:bodyPr wrap="square" rtlCol="0">
            <a:spAutoFit/>
          </a:bodyPr>
          <a:lstStyle/>
          <a:p>
            <a:r>
              <a:rPr lang="vi-VN" sz="5400">
                <a:solidFill>
                  <a:srgbClr val="0000CC"/>
                </a:solidFill>
              </a:rPr>
              <a:t>III</a:t>
            </a:r>
          </a:p>
        </p:txBody>
      </p:sp>
      <p:sp>
        <p:nvSpPr>
          <p:cNvPr id="4" name="TextBox 3">
            <a:extLst>
              <a:ext uri="{FF2B5EF4-FFF2-40B4-BE49-F238E27FC236}">
                <a16:creationId xmlns:a16="http://schemas.microsoft.com/office/drawing/2014/main" xmlns="" id="{9CE8E10F-6063-4045-8172-4D4A80B568C6}"/>
              </a:ext>
            </a:extLst>
          </p:cNvPr>
          <p:cNvSpPr txBox="1"/>
          <p:nvPr/>
        </p:nvSpPr>
        <p:spPr>
          <a:xfrm>
            <a:off x="1343022" y="2661804"/>
            <a:ext cx="9586913" cy="1877437"/>
          </a:xfrm>
          <a:prstGeom prst="rect">
            <a:avLst/>
          </a:prstGeom>
          <a:noFill/>
        </p:spPr>
        <p:txBody>
          <a:bodyPr wrap="square" rtlCol="0">
            <a:spAutoFit/>
          </a:bodyPr>
          <a:lstStyle/>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XÁC SUẤT THỰC NGHIỆM CỦA BIẾN CỐ</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TRONG TRÒ CHƠI CHỌN NGẪU NHIÊN</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MỘT ĐỐI TƯỢNG TỪ MỘT NHÓM ĐỐI TƯỢNG</a:t>
            </a:r>
          </a:p>
        </p:txBody>
      </p:sp>
    </p:spTree>
    <p:extLst>
      <p:ext uri="{BB962C8B-B14F-4D97-AF65-F5344CB8AC3E}">
        <p14:creationId xmlns:p14="http://schemas.microsoft.com/office/powerpoint/2010/main" val="4176396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73C78F7-1B91-4A38-AFEB-EA83C5BF70B4}"/>
              </a:ext>
            </a:extLst>
          </p:cNvPr>
          <p:cNvSpPr/>
          <p:nvPr/>
        </p:nvSpPr>
        <p:spPr>
          <a:xfrm>
            <a:off x="1132790" y="315612"/>
            <a:ext cx="133803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 5</a:t>
            </a:r>
          </a:p>
        </p:txBody>
      </p:sp>
      <p:sp>
        <p:nvSpPr>
          <p:cNvPr id="3" name="Rectangle 2">
            <a:extLst>
              <a:ext uri="{FF2B5EF4-FFF2-40B4-BE49-F238E27FC236}">
                <a16:creationId xmlns:a16="http://schemas.microsoft.com/office/drawing/2014/main" xmlns="" id="{3E1E1ABC-7E07-43C9-BAF9-33A981D67743}"/>
              </a:ext>
            </a:extLst>
          </p:cNvPr>
          <p:cNvSpPr/>
          <p:nvPr/>
        </p:nvSpPr>
        <p:spPr>
          <a:xfrm>
            <a:off x="2367062" y="108758"/>
            <a:ext cx="9053210" cy="954107"/>
          </a:xfrm>
          <a:prstGeom prst="rect">
            <a:avLst/>
          </a:prstGeom>
        </p:spPr>
        <p:txBody>
          <a:bodyPr wrap="square">
            <a:spAutoFit/>
          </a:bodyPr>
          <a:lstStyle/>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 </a:t>
            </a:r>
          </a:p>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TRÒ CHƠI ĐƠN GIẢN</a:t>
            </a:r>
            <a:endParaRPr lang="vi-VN" sz="2800" b="1">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AA193988-8CB6-41DD-8717-DEF8981A1CA7}"/>
              </a:ext>
            </a:extLst>
          </p:cNvPr>
          <p:cNvSpPr/>
          <p:nvPr/>
        </p:nvSpPr>
        <p:spPr>
          <a:xfrm>
            <a:off x="1210305" y="1786270"/>
            <a:ext cx="10698160" cy="1344227"/>
          </a:xfrm>
          <a:prstGeom prst="rect">
            <a:avLst/>
          </a:prstGeom>
          <a:solidFill>
            <a:srgbClr val="01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FF00"/>
                </a:solidFill>
                <a:latin typeface="Times New Roman" panose="02020603050405020304" pitchFamily="18" charset="0"/>
                <a:cs typeface="Times New Roman" panose="02020603050405020304" pitchFamily="18" charset="0"/>
              </a:rPr>
              <a:t>TRONG TRÒ CH</a:t>
            </a:r>
            <a:r>
              <a:rPr lang="vi-VN" sz="2800" b="1">
                <a:solidFill>
                  <a:srgbClr val="FFFF00"/>
                </a:solidFill>
                <a:latin typeface="Times New Roman" panose="02020603050405020304" pitchFamily="18" charset="0"/>
                <a:cs typeface="Times New Roman" panose="02020603050405020304" pitchFamily="18" charset="0"/>
              </a:rPr>
              <a:t>Ơ</a:t>
            </a:r>
            <a:r>
              <a:rPr lang="en-US" sz="2800" b="1">
                <a:solidFill>
                  <a:srgbClr val="FFFF00"/>
                </a:solidFill>
                <a:latin typeface="Times New Roman" panose="02020603050405020304" pitchFamily="18" charset="0"/>
                <a:cs typeface="Times New Roman" panose="02020603050405020304" pitchFamily="18" charset="0"/>
              </a:rPr>
              <a:t>I TUNG ĐỒNG XU</a:t>
            </a:r>
            <a:endParaRPr lang="vi-VN" sz="2800" b="1">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01BE1C61-78ED-4A4D-997E-3FE25571869F}"/>
              </a:ext>
            </a:extLst>
          </p:cNvPr>
          <p:cNvSpPr/>
          <p:nvPr/>
        </p:nvSpPr>
        <p:spPr>
          <a:xfrm>
            <a:off x="2307948" y="3125972"/>
            <a:ext cx="9591473" cy="13682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002060"/>
                </a:solidFill>
                <a:latin typeface="Times New Roman" panose="02020603050405020304" pitchFamily="18" charset="0"/>
                <a:cs typeface="Times New Roman" panose="02020603050405020304" pitchFamily="18" charset="0"/>
              </a:rPr>
              <a:t>TRONG TRÒ CH</a:t>
            </a:r>
            <a:r>
              <a:rPr lang="vi-VN" sz="2800" b="1">
                <a:solidFill>
                  <a:srgbClr val="002060"/>
                </a:solidFill>
                <a:latin typeface="Times New Roman" panose="02020603050405020304" pitchFamily="18" charset="0"/>
                <a:cs typeface="Times New Roman" panose="02020603050405020304" pitchFamily="18" charset="0"/>
              </a:rPr>
              <a:t>Ơ</a:t>
            </a:r>
            <a:r>
              <a:rPr lang="en-US" sz="2800" b="1">
                <a:solidFill>
                  <a:srgbClr val="002060"/>
                </a:solidFill>
                <a:latin typeface="Times New Roman" panose="02020603050405020304" pitchFamily="18" charset="0"/>
                <a:cs typeface="Times New Roman" panose="02020603050405020304" pitchFamily="18" charset="0"/>
              </a:rPr>
              <a:t>I XÚC XẮC</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DC6F22C-E6FA-4C8B-A8EF-3D06F86D3CBD}"/>
              </a:ext>
            </a:extLst>
          </p:cNvPr>
          <p:cNvSpPr/>
          <p:nvPr/>
        </p:nvSpPr>
        <p:spPr>
          <a:xfrm>
            <a:off x="3426855" y="4494179"/>
            <a:ext cx="8482519" cy="1420238"/>
          </a:xfrm>
          <a:prstGeom prst="rect">
            <a:avLst/>
          </a:prstGeom>
          <a:solidFill>
            <a:srgbClr val="62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0000"/>
                </a:solidFill>
                <a:latin typeface="Times New Roman" panose="02020603050405020304" pitchFamily="18" charset="0"/>
                <a:cs typeface="Times New Roman" panose="02020603050405020304" pitchFamily="18" charset="0"/>
              </a:rPr>
              <a:t>TRONG TRÒ CH</a:t>
            </a:r>
            <a:r>
              <a:rPr lang="vi-VN" sz="2800" b="1">
                <a:solidFill>
                  <a:srgbClr val="FF0000"/>
                </a:solidFill>
                <a:latin typeface="Times New Roman" panose="02020603050405020304" pitchFamily="18" charset="0"/>
                <a:cs typeface="Times New Roman" panose="02020603050405020304" pitchFamily="18" charset="0"/>
              </a:rPr>
              <a:t>Ơ</a:t>
            </a:r>
            <a:r>
              <a:rPr lang="en-US" sz="2800" b="1">
                <a:solidFill>
                  <a:srgbClr val="FF0000"/>
                </a:solidFill>
                <a:latin typeface="Times New Roman" panose="02020603050405020304" pitchFamily="18" charset="0"/>
                <a:cs typeface="Times New Roman" panose="02020603050405020304" pitchFamily="18" charset="0"/>
              </a:rPr>
              <a:t>I CHỌN NGẪU NHIÊN </a:t>
            </a:r>
          </a:p>
          <a:p>
            <a:pPr algn="ctr"/>
            <a:r>
              <a:rPr lang="en-US" sz="2800" b="1">
                <a:solidFill>
                  <a:srgbClr val="FF0000"/>
                </a:solidFill>
                <a:latin typeface="Times New Roman" panose="02020603050405020304" pitchFamily="18" charset="0"/>
                <a:cs typeface="Times New Roman" panose="02020603050405020304" pitchFamily="18" charset="0"/>
              </a:rPr>
              <a:t>MỘT ĐỐI T</a:t>
            </a:r>
            <a:r>
              <a:rPr lang="vi-VN" sz="2800" b="1">
                <a:solidFill>
                  <a:srgbClr val="FF0000"/>
                </a:solidFill>
                <a:latin typeface="Times New Roman" panose="02020603050405020304" pitchFamily="18" charset="0"/>
                <a:cs typeface="Times New Roman" panose="02020603050405020304" pitchFamily="18" charset="0"/>
              </a:rPr>
              <a:t>ƯỢNG TỪ MỘT NHÓM ĐỐI TƯỢNG</a:t>
            </a:r>
          </a:p>
        </p:txBody>
      </p:sp>
    </p:spTree>
    <p:extLst>
      <p:ext uri="{BB962C8B-B14F-4D97-AF65-F5344CB8AC3E}">
        <p14:creationId xmlns:p14="http://schemas.microsoft.com/office/powerpoint/2010/main" val="63232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4FEF8C3-ADEE-46C4-9234-2AE1142E4489}"/>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C5B724EC-D071-4EC0-9822-B81616F7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75" b="95238" l="1681" r="97479"/>
                    </a14:imgEffect>
                  </a14:imgLayer>
                </a14:imgProps>
              </a:ext>
            </a:extLst>
          </a:blip>
          <a:stretch>
            <a:fillRect/>
          </a:stretch>
        </p:blipFill>
        <p:spPr>
          <a:xfrm>
            <a:off x="1345191" y="704417"/>
            <a:ext cx="1155556" cy="611765"/>
          </a:xfrm>
          <a:prstGeom prst="rect">
            <a:avLst/>
          </a:prstGeom>
        </p:spPr>
      </p:pic>
      <p:sp>
        <p:nvSpPr>
          <p:cNvPr id="6" name="TextBox 5">
            <a:extLst>
              <a:ext uri="{FF2B5EF4-FFF2-40B4-BE49-F238E27FC236}">
                <a16:creationId xmlns:a16="http://schemas.microsoft.com/office/drawing/2014/main" xmlns="" id="{B45A7E7E-F3CE-4B5A-9D16-CDCE7A0215FC}"/>
              </a:ext>
            </a:extLst>
          </p:cNvPr>
          <p:cNvSpPr txBox="1"/>
          <p:nvPr/>
        </p:nvSpPr>
        <p:spPr>
          <a:xfrm>
            <a:off x="2382981" y="719310"/>
            <a:ext cx="8201892"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Châu lấy ngẫu nhiên một quả bóng trong hộp, ghi lại màu của quả bóng lấy ra và bỏ lại quả bóng đó vào hôp. Sau 20 lần lấy bóng liên tiếp, bạn Châu kiểm đếm được quả bóng màu xanh xuất hiện 7 lần. Viết tỉ số của số lần xuất hiện quả bóng màu xanh và tổng số lần lấy bóng.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EF2F969-072F-4874-85BD-950F3B364444}"/>
                  </a:ext>
                </a:extLst>
              </p:cNvPr>
              <p:cNvSpPr/>
              <p:nvPr/>
            </p:nvSpPr>
            <p:spPr>
              <a:xfrm>
                <a:off x="3451343" y="4723475"/>
                <a:ext cx="7049969" cy="1132874"/>
              </a:xfrm>
              <a:prstGeom prst="rect">
                <a:avLst/>
              </a:prstGeom>
              <a:solidFill>
                <a:schemeClr val="accent2">
                  <a:lumMod val="40000"/>
                  <a:lumOff val="60000"/>
                </a:schemeClr>
              </a:solidFill>
            </p:spPr>
            <p:txBody>
              <a:bodyPr wrap="square">
                <a:spAutoFit/>
              </a:bodyPr>
              <a:lstStyle/>
              <a:p>
                <a:r>
                  <a:rPr lang="en-US" sz="2800">
                    <a:latin typeface="Times New Roman" panose="02020603050405020304" pitchFamily="18" charset="0"/>
                    <a:ea typeface="Times New Roman" panose="02020603050405020304" pitchFamily="18" charset="0"/>
                  </a:rPr>
                  <a:t>Tỉ số của số lần xuất hiện </a:t>
                </a:r>
                <a:r>
                  <a:rPr lang="en-US" sz="2800">
                    <a:latin typeface="Times New Roman" panose="02020603050405020304" pitchFamily="18" charset="0"/>
                    <a:cs typeface="Times New Roman" panose="02020603050405020304" pitchFamily="18" charset="0"/>
                  </a:rPr>
                  <a:t>quả bóng màu xanh và tổng số lần lấy bóng </a:t>
                </a:r>
                <a:r>
                  <a:rPr lang="en-US" sz="2800">
                    <a:latin typeface="Times New Roman" panose="02020603050405020304" pitchFamily="18" charset="0"/>
                    <a:ea typeface="Times New Roman" panose="02020603050405020304" pitchFamily="18" charset="0"/>
                  </a:rPr>
                  <a:t>là:  </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7</m:t>
                        </m:r>
                      </m:num>
                      <m:den>
                        <m:r>
                          <m:rPr>
                            <m:nor/>
                          </m:rPr>
                          <a:rPr lang="en-US" sz="2800" b="0" i="0" smtClean="0">
                            <a:latin typeface="Cambria Math" panose="02040503050406030204" pitchFamily="18" charset="0"/>
                          </a:rPr>
                          <m:t>20</m:t>
                        </m:r>
                      </m:den>
                    </m:f>
                  </m:oMath>
                </a14:m>
                <a:endParaRPr lang="vi-VN" sz="2800"/>
              </a:p>
            </p:txBody>
          </p:sp>
        </mc:Choice>
        <mc:Fallback xmlns="">
          <p:sp>
            <p:nvSpPr>
              <p:cNvPr id="7" name="Rectangle 6">
                <a:extLst>
                  <a:ext uri="{FF2B5EF4-FFF2-40B4-BE49-F238E27FC236}">
                    <a16:creationId xmlns:a16="http://schemas.microsoft.com/office/drawing/2014/main" id="{9EF2F969-072F-4874-85BD-950F3B364444}"/>
                  </a:ext>
                </a:extLst>
              </p:cNvPr>
              <p:cNvSpPr>
                <a:spLocks noRot="1" noChangeAspect="1" noMove="1" noResize="1" noEditPoints="1" noAdjustHandles="1" noChangeArrowheads="1" noChangeShapeType="1" noTextEdit="1"/>
              </p:cNvSpPr>
              <p:nvPr/>
            </p:nvSpPr>
            <p:spPr>
              <a:xfrm>
                <a:off x="3451343" y="4723475"/>
                <a:ext cx="7049969" cy="1132874"/>
              </a:xfrm>
              <a:prstGeom prst="rect">
                <a:avLst/>
              </a:prstGeom>
              <a:blipFill>
                <a:blip r:embed="rId5"/>
                <a:stretch>
                  <a:fillRect l="-1729" t="-5914" b="-5376"/>
                </a:stretch>
              </a:blipFill>
            </p:spPr>
            <p:txBody>
              <a:bodyPr/>
              <a:lstStyle/>
              <a:p>
                <a:r>
                  <a:rPr lang="vi-VN">
                    <a:noFill/>
                  </a:rPr>
                  <a:t> </a:t>
                </a:r>
              </a:p>
            </p:txBody>
          </p:sp>
        </mc:Fallback>
      </mc:AlternateContent>
      <p:sp>
        <p:nvSpPr>
          <p:cNvPr id="8" name="Arrow: Right 7">
            <a:extLst>
              <a:ext uri="{FF2B5EF4-FFF2-40B4-BE49-F238E27FC236}">
                <a16:creationId xmlns:a16="http://schemas.microsoft.com/office/drawing/2014/main" xmlns="" id="{F51588B7-4061-42BA-978E-BE506E1D1A05}"/>
              </a:ext>
            </a:extLst>
          </p:cNvPr>
          <p:cNvSpPr/>
          <p:nvPr/>
        </p:nvSpPr>
        <p:spPr>
          <a:xfrm>
            <a:off x="1566978" y="4530435"/>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1083814-8909-4D69-9AC4-741FD67A2C6A}"/>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xmlns="" id="{03524AC1-A81F-40D2-96D4-AD1134B8D25E}"/>
              </a:ext>
            </a:extLst>
          </p:cNvPr>
          <p:cNvGrpSpPr/>
          <p:nvPr/>
        </p:nvGrpSpPr>
        <p:grpSpPr>
          <a:xfrm>
            <a:off x="1507768" y="1729597"/>
            <a:ext cx="9150708" cy="2879781"/>
            <a:chOff x="0" y="1776585"/>
            <a:chExt cx="9150708" cy="2879781"/>
          </a:xfrm>
        </p:grpSpPr>
        <p:grpSp>
          <p:nvGrpSpPr>
            <p:cNvPr id="6" name="Group 5">
              <a:extLst>
                <a:ext uri="{FF2B5EF4-FFF2-40B4-BE49-F238E27FC236}">
                  <a16:creationId xmlns:a16="http://schemas.microsoft.com/office/drawing/2014/main" xmlns="" id="{246937A6-658F-4F7A-8298-C0FC60BA1FE2}"/>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xmlns="" id="{54A517DA-830D-4CB6-A9F4-A10D56C096EC}"/>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6FDDBE59-D24A-4615-90DA-4F8091DD9F5A}"/>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1830A273-903D-4E3B-A34D-6A49C696AC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00C9F1F3-266E-4140-820C-0271BC282DB6}"/>
                    </a:ext>
                  </a:extLst>
                </p:cNvPr>
                <p:cNvSpPr txBox="1"/>
                <p:nvPr/>
              </p:nvSpPr>
              <p:spPr>
                <a:xfrm>
                  <a:off x="640986" y="2354454"/>
                  <a:ext cx="8409709" cy="2301912"/>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Xác suất thực nghiệm của biến cố “Đối t</a:t>
                  </a:r>
                  <a:r>
                    <a:rPr lang="vi-VN" sz="2800" b="1">
                      <a:latin typeface="Times New Roman" panose="02020603050405020304" pitchFamily="18" charset="0"/>
                      <a:cs typeface="Times New Roman" panose="02020603050405020304" pitchFamily="18" charset="0"/>
                    </a:rPr>
                    <a:t>ượng A được chọn ra” khi chọn đối tượng nhiều lần bằng</a:t>
                  </a:r>
                </a:p>
                <a:p>
                  <a:pPr>
                    <a:lnSpc>
                      <a:spcPct val="120000"/>
                    </a:lnSpc>
                  </a:pPr>
                  <a14:m>
                    <m:oMathPara xmlns:m="http://schemas.openxmlformats.org/officeDocument/2006/math">
                      <m:oMathParaPr>
                        <m:jc m:val="centerGroup"/>
                      </m:oMathParaPr>
                      <m:oMath xmlns:m="http://schemas.openxmlformats.org/officeDocument/2006/math">
                        <m:f>
                          <m:fPr>
                            <m:ctrlPr>
                              <a:rPr lang="vi-VN" sz="2800" b="1" i="1" smtClean="0">
                                <a:latin typeface="Cambria Math"/>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A</m:t>
                            </m:r>
                            <m:r>
                              <m:rPr>
                                <m:nor/>
                              </m:rPr>
                              <a:rPr lang="vi-VN" sz="2800" b="1" i="0" smtClean="0">
                                <a:latin typeface="Cambria Math" panose="02040503050406030204" pitchFamily="18" charset="0"/>
                                <a:cs typeface="Times New Roman" panose="02020603050405020304" pitchFamily="18" charset="0"/>
                              </a:rPr>
                              <m:t> đượ</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ra</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0C9F1F3-266E-4140-820C-0271BC282DB6}"/>
                    </a:ext>
                  </a:extLst>
                </p:cNvPr>
                <p:cNvSpPr txBox="1">
                  <a:spLocks noRot="1" noChangeAspect="1" noMove="1" noResize="1" noEditPoints="1" noAdjustHandles="1" noChangeArrowheads="1" noChangeShapeType="1" noTextEdit="1"/>
                </p:cNvSpPr>
                <p:nvPr/>
              </p:nvSpPr>
              <p:spPr>
                <a:xfrm>
                  <a:off x="640986" y="2354454"/>
                  <a:ext cx="8409709" cy="2301912"/>
                </a:xfrm>
                <a:prstGeom prst="rect">
                  <a:avLst/>
                </a:prstGeom>
                <a:blipFill>
                  <a:blip r:embed="rId5"/>
                  <a:stretch>
                    <a:fillRect l="-1449" t="-1061" r="-435"/>
                  </a:stretch>
                </a:blipFill>
              </p:spPr>
              <p:txBody>
                <a:bodyPr/>
                <a:lstStyle/>
                <a:p>
                  <a:r>
                    <a:rPr lang="vi-VN">
                      <a:noFill/>
                    </a:rPr>
                    <a:t> </a:t>
                  </a:r>
                </a:p>
              </p:txBody>
            </p:sp>
          </mc:Fallback>
        </mc:AlternateContent>
      </p:grpSp>
    </p:spTree>
    <p:extLst>
      <p:ext uri="{BB962C8B-B14F-4D97-AF65-F5344CB8AC3E}">
        <p14:creationId xmlns:p14="http://schemas.microsoft.com/office/powerpoint/2010/main" val="4129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88CB920-831C-41AD-8DD2-3E37A347BF80}"/>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xmlns="" id="{DE5B0633-9AAC-4E95-B61E-693A7B21118E}"/>
              </a:ext>
            </a:extLst>
          </p:cNvPr>
          <p:cNvSpPr/>
          <p:nvPr/>
        </p:nvSpPr>
        <p:spPr>
          <a:xfrm>
            <a:off x="668040" y="81578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5</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47CD10C-8536-4919-BC3F-78DC22F3CE3D}"/>
              </a:ext>
            </a:extLst>
          </p:cNvPr>
          <p:cNvSpPr txBox="1"/>
          <p:nvPr/>
        </p:nvSpPr>
        <p:spPr>
          <a:xfrm>
            <a:off x="2563091" y="748146"/>
            <a:ext cx="8021782" cy="3970318"/>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Xuân lấy ngẫu nhiên một quả bóng trong hộp, ghi lại màu của quả bóng lấy ra và bỏ lại quả bóng đó vào hôp. Sau 45 lần lấy bóng liên tiếp, quả bóng màu xanh xuất hiện 15 lần, quả bóng màu đỏ xuất hiện 14 lần. Tính xác suất thực nghiệm của biến cố “ Quả bóng lấy ra là quả bóng màu vàng”  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BED7A18-FF04-4A7A-BD26-5A92A679F695}"/>
              </a:ext>
            </a:extLst>
          </p:cNvPr>
          <p:cNvSpPr txBox="1"/>
          <p:nvPr/>
        </p:nvSpPr>
        <p:spPr>
          <a:xfrm>
            <a:off x="5566746" y="4584499"/>
            <a:ext cx="1779373" cy="523220"/>
          </a:xfrm>
          <a:prstGeom prst="rect">
            <a:avLst/>
          </a:prstGeom>
          <a:noFill/>
        </p:spPr>
        <p:txBody>
          <a:bodyPr wrap="square" rtlCol="0">
            <a:spAutoFit/>
          </a:bodyPr>
          <a:lstStyle/>
          <a:p>
            <a:r>
              <a:rPr lang="vi-VN" sz="2800" b="1" i="1" u="sng">
                <a:solidFill>
                  <a:srgbClr val="0000CC"/>
                </a:solidFill>
              </a:rPr>
              <a:t>Giải</a:t>
            </a:r>
          </a:p>
        </p:txBody>
      </p:sp>
      <p:sp>
        <p:nvSpPr>
          <p:cNvPr id="7" name="Rectangle 6">
            <a:extLst>
              <a:ext uri="{FF2B5EF4-FFF2-40B4-BE49-F238E27FC236}">
                <a16:creationId xmlns:a16="http://schemas.microsoft.com/office/drawing/2014/main" xmlns="" id="{D355C68B-9C36-4C8D-9419-15094BCF9BDB}"/>
              </a:ext>
            </a:extLst>
          </p:cNvPr>
          <p:cNvSpPr/>
          <p:nvPr/>
        </p:nvSpPr>
        <p:spPr>
          <a:xfrm>
            <a:off x="1846994" y="5090995"/>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quả bóng vàng xuất hiện là : 45 -15-14 = 16</a:t>
            </a:r>
            <a:endParaRPr lang="vi-VN" sz="2800">
              <a:solidFill>
                <a:srgbClr val="0000CC"/>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A198CE00-91A8-419A-9C90-88EEEE475A10}"/>
                  </a:ext>
                </a:extLst>
              </p:cNvPr>
              <p:cNvSpPr/>
              <p:nvPr/>
            </p:nvSpPr>
            <p:spPr>
              <a:xfrm>
                <a:off x="1745672" y="5562049"/>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 Quả bóng lấy ra là quả bóng màu vàng”  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16</m:t>
                        </m:r>
                      </m:num>
                      <m:den>
                        <m:r>
                          <m:rPr>
                            <m:nor/>
                          </m:rPr>
                          <a:rPr lang="en-US" sz="2800" b="0" i="0" smtClean="0">
                            <a:solidFill>
                              <a:srgbClr val="0000CC"/>
                            </a:solidFill>
                            <a:latin typeface="Cambria Math" panose="02040503050406030204" pitchFamily="18" charset="0"/>
                            <a:cs typeface="Times New Roman" panose="02020603050405020304" pitchFamily="18" charset="0"/>
                          </a:rPr>
                          <m:t>45</m:t>
                        </m:r>
                      </m:den>
                    </m:f>
                  </m:oMath>
                </a14:m>
                <a:endParaRPr lang="vi-VN" sz="2800">
                  <a:solidFill>
                    <a:srgbClr val="0000CC"/>
                  </a:solidFill>
                </a:endParaRPr>
              </a:p>
            </p:txBody>
          </p:sp>
        </mc:Choice>
        <mc:Fallback xmlns="">
          <p:sp>
            <p:nvSpPr>
              <p:cNvPr id="8" name="Rectangle 7">
                <a:extLst>
                  <a:ext uri="{FF2B5EF4-FFF2-40B4-BE49-F238E27FC236}">
                    <a16:creationId xmlns:a16="http://schemas.microsoft.com/office/drawing/2014/main" id="{A198CE00-91A8-419A-9C90-88EEEE475A10}"/>
                  </a:ext>
                </a:extLst>
              </p:cNvPr>
              <p:cNvSpPr>
                <a:spLocks noRot="1" noChangeAspect="1" noMove="1" noResize="1" noEditPoints="1" noAdjustHandles="1" noChangeArrowheads="1" noChangeShapeType="1" noTextEdit="1"/>
              </p:cNvSpPr>
              <p:nvPr/>
            </p:nvSpPr>
            <p:spPr>
              <a:xfrm>
                <a:off x="1745672" y="5562049"/>
                <a:ext cx="8963891" cy="1214435"/>
              </a:xfrm>
              <a:prstGeom prst="rect">
                <a:avLst/>
              </a:prstGeom>
              <a:blipFill>
                <a:blip r:embed="rId3"/>
                <a:stretch>
                  <a:fillRect l="-1360" t="-5000" r="-1360" b="-4500"/>
                </a:stretch>
              </a:blipFill>
            </p:spPr>
            <p:txBody>
              <a:bodyPr/>
              <a:lstStyle/>
              <a:p>
                <a:r>
                  <a:rPr lang="vi-VN">
                    <a:noFill/>
                  </a:rPr>
                  <a:t> </a:t>
                </a:r>
              </a:p>
            </p:txBody>
          </p:sp>
        </mc:Fallback>
      </mc:AlternateContent>
    </p:spTree>
    <p:extLst>
      <p:ext uri="{BB962C8B-B14F-4D97-AF65-F5344CB8AC3E}">
        <p14:creationId xmlns:p14="http://schemas.microsoft.com/office/powerpoint/2010/main" val="997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D7B2DA3-EB53-4835-932F-B084D99A33BB}"/>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2705AA64-479B-4166-A9D9-9EADD041F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4937" l="0" r="97403"/>
                    </a14:imgEffect>
                  </a14:imgLayer>
                </a14:imgProps>
              </a:ext>
            </a:extLst>
          </a:blip>
          <a:stretch>
            <a:fillRect/>
          </a:stretch>
        </p:blipFill>
        <p:spPr>
          <a:xfrm>
            <a:off x="1656053" y="628217"/>
            <a:ext cx="920894" cy="944813"/>
          </a:xfrm>
          <a:prstGeom prst="rect">
            <a:avLst/>
          </a:prstGeom>
        </p:spPr>
      </p:pic>
      <p:sp>
        <p:nvSpPr>
          <p:cNvPr id="6" name="TextBox 5">
            <a:extLst>
              <a:ext uri="{FF2B5EF4-FFF2-40B4-BE49-F238E27FC236}">
                <a16:creationId xmlns:a16="http://schemas.microsoft.com/office/drawing/2014/main" xmlns="" id="{02B9305D-B42F-4BF9-A865-F08E5CEEDFA4}"/>
              </a:ext>
            </a:extLst>
          </p:cNvPr>
          <p:cNvSpPr txBox="1"/>
          <p:nvPr/>
        </p:nvSpPr>
        <p:spPr>
          <a:xfrm>
            <a:off x="2521527" y="791008"/>
            <a:ext cx="7913110"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10 chiếc thẻ cùng loại,mỗi thẻ đ</a:t>
            </a:r>
            <a:r>
              <a:rPr lang="vi-VN" sz="2800">
                <a:latin typeface="Times New Roman" panose="02020603050405020304" pitchFamily="18" charset="0"/>
                <a:cs typeface="Times New Roman" panose="02020603050405020304" pitchFamily="18" charset="0"/>
              </a:rPr>
              <a:t>ược ghi một trong các số nguyên dương không vượt quả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8585F99-8D7B-4460-B586-26E5B76443EE}"/>
              </a:ext>
            </a:extLst>
          </p:cNvPr>
          <p:cNvSpPr txBox="1"/>
          <p:nvPr/>
        </p:nvSpPr>
        <p:spPr>
          <a:xfrm>
            <a:off x="5636019" y="4141153"/>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Rectangle 7">
            <a:extLst>
              <a:ext uri="{FF2B5EF4-FFF2-40B4-BE49-F238E27FC236}">
                <a16:creationId xmlns:a16="http://schemas.microsoft.com/office/drawing/2014/main" xmlns="" id="{A9DBF498-253D-4CE5-98FC-2ABA4F56DD3C}"/>
              </a:ext>
            </a:extLst>
          </p:cNvPr>
          <p:cNvSpPr/>
          <p:nvPr/>
        </p:nvSpPr>
        <p:spPr>
          <a:xfrm>
            <a:off x="1819285" y="4689213"/>
            <a:ext cx="10680061" cy="523220"/>
          </a:xfrm>
          <a:prstGeom prst="rect">
            <a:avLst/>
          </a:prstGeom>
        </p:spPr>
        <p:txBody>
          <a:bodyPr wrap="square">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lần</a:t>
            </a:r>
            <a:r>
              <a:rPr lang="en-US" sz="2800" dirty="0">
                <a:solidFill>
                  <a:srgbClr val="0000CC"/>
                </a:solidFill>
                <a:latin typeface="Times New Roman" panose="02020603050405020304" pitchFamily="18" charset="0"/>
                <a:cs typeface="Times New Roman" panose="02020603050405020304" pitchFamily="18" charset="0"/>
              </a:rPr>
              <a:t> </a:t>
            </a:r>
            <a:r>
              <a:rPr lang="vi-VN" sz="2800" dirty="0">
                <a:solidFill>
                  <a:srgbClr val="0000CC"/>
                </a:solidFill>
                <a:latin typeface="Times New Roman" panose="02020603050405020304" pitchFamily="18" charset="0"/>
                <a:cs typeface="Times New Roman" panose="02020603050405020304" pitchFamily="18" charset="0"/>
              </a:rPr>
              <a:t>“Thẻ lấy ra ghi số 1” </a:t>
            </a:r>
            <a:r>
              <a:rPr lang="en-US" sz="2800" dirty="0" err="1" smtClean="0">
                <a:solidFill>
                  <a:srgbClr val="0000CC"/>
                </a:solidFill>
                <a:latin typeface="Times New Roman" panose="02020603050405020304" pitchFamily="18" charset="0"/>
                <a:cs typeface="Times New Roman" panose="02020603050405020304" pitchFamily="18" charset="0"/>
              </a:rPr>
              <a:t>xuất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 3</a:t>
            </a:r>
            <a:endParaRPr lang="vi-VN" sz="2800" dirty="0">
              <a:solidFill>
                <a:srgbClr val="0000CC"/>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A43893D2-9F81-44D1-9698-CF9A5A4564ED}"/>
                  </a:ext>
                </a:extLst>
              </p:cNvPr>
              <p:cNvSpPr/>
              <p:nvPr/>
            </p:nvSpPr>
            <p:spPr>
              <a:xfrm>
                <a:off x="1787235" y="5229540"/>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3</m:t>
                        </m:r>
                      </m:num>
                      <m:den>
                        <m:r>
                          <m:rPr>
                            <m:nor/>
                          </m:rPr>
                          <a:rPr lang="en-US" sz="2800" b="0" i="0" smtClean="0">
                            <a:solidFill>
                              <a:srgbClr val="0000CC"/>
                            </a:solidFill>
                            <a:latin typeface="Cambria Math" panose="02040503050406030204" pitchFamily="18" charset="0"/>
                            <a:cs typeface="Times New Roman" panose="02020603050405020304" pitchFamily="18" charset="0"/>
                          </a:rPr>
                          <m:t>40</m:t>
                        </m:r>
                      </m:den>
                    </m:f>
                  </m:oMath>
                </a14:m>
                <a:endParaRPr lang="vi-VN" sz="2800">
                  <a:solidFill>
                    <a:srgbClr val="0000CC"/>
                  </a:solidFill>
                </a:endParaRPr>
              </a:p>
            </p:txBody>
          </p:sp>
        </mc:Choice>
        <mc:Fallback xmlns="">
          <p:sp>
            <p:nvSpPr>
              <p:cNvPr id="9" name="Rectangle 8">
                <a:extLst>
                  <a:ext uri="{FF2B5EF4-FFF2-40B4-BE49-F238E27FC236}">
                    <a16:creationId xmlns:a16="http://schemas.microsoft.com/office/drawing/2014/main" id="{A43893D2-9F81-44D1-9698-CF9A5A4564ED}"/>
                  </a:ext>
                </a:extLst>
              </p:cNvPr>
              <p:cNvSpPr>
                <a:spLocks noRot="1" noChangeAspect="1" noMove="1" noResize="1" noEditPoints="1" noAdjustHandles="1" noChangeArrowheads="1" noChangeShapeType="1" noTextEdit="1"/>
              </p:cNvSpPr>
              <p:nvPr/>
            </p:nvSpPr>
            <p:spPr>
              <a:xfrm>
                <a:off x="1787235" y="5229540"/>
                <a:ext cx="8963891" cy="1214435"/>
              </a:xfrm>
              <a:prstGeom prst="rect">
                <a:avLst/>
              </a:prstGeom>
              <a:blipFill>
                <a:blip r:embed="rId5"/>
                <a:stretch>
                  <a:fillRect l="-1360" t="-5528" r="-1360" b="-5025"/>
                </a:stretch>
              </a:blipFill>
            </p:spPr>
            <p:txBody>
              <a:bodyPr/>
              <a:lstStyle/>
              <a:p>
                <a:r>
                  <a:rPr lang="vi-VN">
                    <a:noFill/>
                  </a:rPr>
                  <a:t> </a:t>
                </a:r>
              </a:p>
            </p:txBody>
          </p:sp>
        </mc:Fallback>
      </mc:AlternateContent>
    </p:spTree>
    <p:extLst>
      <p:ext uri="{BB962C8B-B14F-4D97-AF65-F5344CB8AC3E}">
        <p14:creationId xmlns:p14="http://schemas.microsoft.com/office/powerpoint/2010/main" val="2243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6E6B097-CDC6-4D5D-B341-4936E9C845DB}"/>
              </a:ext>
            </a:extLst>
          </p:cNvPr>
          <p:cNvSpPr/>
          <p:nvPr/>
        </p:nvSpPr>
        <p:spPr>
          <a:xfrm>
            <a:off x="1513360" y="770462"/>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xmlns="" id="{11ADC0FB-DDA8-46BD-9570-BE62D83EE509}"/>
              </a:ext>
            </a:extLst>
          </p:cNvPr>
          <p:cNvGrpSpPr/>
          <p:nvPr/>
        </p:nvGrpSpPr>
        <p:grpSpPr>
          <a:xfrm>
            <a:off x="1480058" y="2533160"/>
            <a:ext cx="9150708" cy="2788037"/>
            <a:chOff x="0" y="1776585"/>
            <a:chExt cx="9150708" cy="2788037"/>
          </a:xfrm>
        </p:grpSpPr>
        <p:grpSp>
          <p:nvGrpSpPr>
            <p:cNvPr id="6" name="Group 5">
              <a:extLst>
                <a:ext uri="{FF2B5EF4-FFF2-40B4-BE49-F238E27FC236}">
                  <a16:creationId xmlns:a16="http://schemas.microsoft.com/office/drawing/2014/main" xmlns="" id="{07353A82-37D6-447A-B7C7-A72DD1A6307B}"/>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xmlns="" id="{7E49E97D-1082-46BD-B6A7-03F303DAB8D0}"/>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5A429343-5982-4F1B-B6CB-BEDA2E53DD76}"/>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xmlns="" id="{E77222F0-014E-44E5-AA26-4A4A12A627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xmlns="" id="{2F0CEEBB-1CA9-4177-B77E-A928A7F4ABB6}"/>
                </a:ext>
              </a:extLst>
            </p:cNvPr>
            <p:cNvSpPr txBox="1"/>
            <p:nvPr/>
          </p:nvSpPr>
          <p:spPr>
            <a:xfrm>
              <a:off x="640986" y="2354454"/>
              <a:ext cx="8409709" cy="2115451"/>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Khi số lần lấy ra ngẫu nhiên một đối t</a:t>
              </a:r>
              <a:r>
                <a:rPr lang="vi-VN" sz="2800" b="1">
                  <a:latin typeface="Times New Roman" panose="02020603050405020304" pitchFamily="18" charset="0"/>
                  <a:cs typeface="Times New Roman" panose="02020603050405020304" pitchFamily="18" charset="0"/>
                </a:rPr>
                <a:t>ượng ngày càng lớn thì xác suất thực nghiệm của biến cố “Đối tượng lấy ra là đối tượng A”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0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92AE79A-B437-452B-BC9C-93FF17106011}"/>
              </a:ext>
            </a:extLst>
          </p:cNvPr>
          <p:cNvSpPr/>
          <p:nvPr/>
        </p:nvSpPr>
        <p:spPr>
          <a:xfrm>
            <a:off x="1610342" y="243989"/>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xmlns="" id="{0C3170F1-7104-403D-9FAA-ECC382875EC5}"/>
              </a:ext>
            </a:extLst>
          </p:cNvPr>
          <p:cNvSpPr/>
          <p:nvPr/>
        </p:nvSpPr>
        <p:spPr>
          <a:xfrm>
            <a:off x="765022" y="1536219"/>
            <a:ext cx="1912765"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6</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1AD0A19-8B79-41C5-A8A7-6C5BF036C1A2}"/>
              </a:ext>
            </a:extLst>
          </p:cNvPr>
          <p:cNvSpPr txBox="1"/>
          <p:nvPr/>
        </p:nvSpPr>
        <p:spPr>
          <a:xfrm>
            <a:off x="2812473" y="1496291"/>
            <a:ext cx="7744691"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Xét đối t</a:t>
            </a:r>
            <a:r>
              <a:rPr lang="vi-VN" sz="2800">
                <a:latin typeface="Times New Roman" panose="02020603050405020304" pitchFamily="18" charset="0"/>
                <a:ea typeface="Times New Roman" panose="02020603050405020304" pitchFamily="18" charset="0"/>
                <a:cs typeface="Times New Roman" panose="02020603050405020304" pitchFamily="18" charset="0"/>
              </a:rPr>
              <a:t>ượng A từ nhóm gồm k đối tượng trong trò chơi nói trên. Khi số lần lấy ra ngẫu nhiên một đối tượng ngày càng lớn thì xác suất thực nghiệm của biến cố “Đối tượng lấy ra là đối tượng A” ngày càng gần với số thực nào?</a:t>
            </a:r>
          </a:p>
        </p:txBody>
      </p:sp>
      <p:sp>
        <p:nvSpPr>
          <p:cNvPr id="7" name="TextBox 6">
            <a:extLst>
              <a:ext uri="{FF2B5EF4-FFF2-40B4-BE49-F238E27FC236}">
                <a16:creationId xmlns:a16="http://schemas.microsoft.com/office/drawing/2014/main" xmlns="" id="{A93562BC-7918-4D08-8F0E-DEC2A6BFD359}"/>
              </a:ext>
            </a:extLst>
          </p:cNvPr>
          <p:cNvSpPr txBox="1"/>
          <p:nvPr/>
        </p:nvSpPr>
        <p:spPr>
          <a:xfrm>
            <a:off x="5746856" y="3891771"/>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5421C359-EE4B-4B0F-A6F2-1FB03AD8407D}"/>
                  </a:ext>
                </a:extLst>
              </p:cNvPr>
              <p:cNvSpPr txBox="1"/>
              <p:nvPr/>
            </p:nvSpPr>
            <p:spPr>
              <a:xfrm>
                <a:off x="1593273" y="4405746"/>
                <a:ext cx="9254836" cy="703013"/>
              </a:xfrm>
              <a:prstGeom prst="rect">
                <a:avLst/>
              </a:prstGeom>
              <a:noFill/>
            </p:spPr>
            <p:txBody>
              <a:bodyPr wrap="square" rtlCol="0">
                <a:spAutoFit/>
              </a:bodyPr>
              <a:lstStyle/>
              <a:p>
                <a:r>
                  <a:rPr lang="vi-VN" sz="2800">
                    <a:solidFill>
                      <a:srgbClr val="0000CC"/>
                    </a:solidFill>
                    <a:latin typeface="Times New Roman" panose="02020603050405020304" pitchFamily="18" charset="0"/>
                    <a:cs typeface="Times New Roman" panose="02020603050405020304" pitchFamily="18" charset="0"/>
                  </a:rPr>
                  <a:t>Do xác suất của biến cố </a:t>
                </a:r>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 tượng lấy ra là đối tượng A” là </a:t>
                </a:r>
                <a14:m>
                  <m:oMath xmlns:m="http://schemas.openxmlformats.org/officeDocument/2006/math">
                    <m:f>
                      <m:fPr>
                        <m:ctrlPr>
                          <a:rPr lang="vi-VN" sz="2800" i="1" smtClean="0">
                            <a:solidFill>
                              <a:srgbClr val="0000CC"/>
                            </a:solidFill>
                            <a:latin typeface="Cambria Math"/>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421C359-EE4B-4B0F-A6F2-1FB03AD8407D}"/>
                  </a:ext>
                </a:extLst>
              </p:cNvPr>
              <p:cNvSpPr txBox="1">
                <a:spLocks noRot="1" noChangeAspect="1" noMove="1" noResize="1" noEditPoints="1" noAdjustHandles="1" noChangeArrowheads="1" noChangeShapeType="1" noTextEdit="1"/>
              </p:cNvSpPr>
              <p:nvPr/>
            </p:nvSpPr>
            <p:spPr>
              <a:xfrm>
                <a:off x="1593273" y="4405746"/>
                <a:ext cx="9254836" cy="703013"/>
              </a:xfrm>
              <a:prstGeom prst="rect">
                <a:avLst/>
              </a:prstGeom>
              <a:blipFill>
                <a:blip r:embed="rId3"/>
                <a:stretch>
                  <a:fillRect l="-1317" b="-1043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E5DE53CD-8B34-4EF3-88D9-55967A5F613D}"/>
                  </a:ext>
                </a:extLst>
              </p:cNvPr>
              <p:cNvSpPr txBox="1"/>
              <p:nvPr/>
            </p:nvSpPr>
            <p:spPr>
              <a:xfrm>
                <a:off x="1634837" y="5126182"/>
                <a:ext cx="9254836" cy="1564787"/>
              </a:xfrm>
              <a:prstGeom prst="rect">
                <a:avLst/>
              </a:prstGeom>
              <a:noFill/>
            </p:spPr>
            <p:txBody>
              <a:bodyPr wrap="square" rtlCol="0">
                <a:spAutoFit/>
              </a:bodyPr>
              <a:lstStyle/>
              <a:p>
                <a:pPr algn="just"/>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số thực là </a:t>
                </a:r>
                <a14:m>
                  <m:oMath xmlns:m="http://schemas.openxmlformats.org/officeDocument/2006/math">
                    <m:f>
                      <m:fPr>
                        <m:ctrlPr>
                          <a:rPr lang="vi-VN" sz="2800" i="1" smtClean="0">
                            <a:solidFill>
                              <a:srgbClr val="0000CC"/>
                            </a:solidFill>
                            <a:latin typeface="Cambria Math"/>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5DE53CD-8B34-4EF3-88D9-55967A5F613D}"/>
                  </a:ext>
                </a:extLst>
              </p:cNvPr>
              <p:cNvSpPr txBox="1">
                <a:spLocks noRot="1" noChangeAspect="1" noMove="1" noResize="1" noEditPoints="1" noAdjustHandles="1" noChangeArrowheads="1" noChangeShapeType="1" noTextEdit="1"/>
              </p:cNvSpPr>
              <p:nvPr/>
            </p:nvSpPr>
            <p:spPr>
              <a:xfrm>
                <a:off x="1634837" y="5126182"/>
                <a:ext cx="9254836" cy="1564787"/>
              </a:xfrm>
              <a:prstGeom prst="rect">
                <a:avLst/>
              </a:prstGeom>
              <a:blipFill>
                <a:blip r:embed="rId4"/>
                <a:stretch>
                  <a:fillRect l="-1318" t="-4280" r="-1383" b="-3891"/>
                </a:stretch>
              </a:blipFill>
            </p:spPr>
            <p:txBody>
              <a:bodyPr/>
              <a:lstStyle/>
              <a:p>
                <a:r>
                  <a:rPr lang="vi-VN">
                    <a:noFill/>
                  </a:rPr>
                  <a:t> </a:t>
                </a:r>
              </a:p>
            </p:txBody>
          </p:sp>
        </mc:Fallback>
      </mc:AlternateContent>
    </p:spTree>
    <p:extLst>
      <p:ext uri="{BB962C8B-B14F-4D97-AF65-F5344CB8AC3E}">
        <p14:creationId xmlns:p14="http://schemas.microsoft.com/office/powerpoint/2010/main" val="16404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53FB56D-637B-4253-8106-142C24E489B3}"/>
              </a:ext>
            </a:extLst>
          </p:cNvPr>
          <p:cNvSpPr txBox="1"/>
          <p:nvPr/>
        </p:nvSpPr>
        <p:spPr>
          <a:xfrm>
            <a:off x="5401340" y="2573079"/>
            <a:ext cx="4019107" cy="1015663"/>
          </a:xfrm>
          <a:prstGeom prst="rect">
            <a:avLst/>
          </a:prstGeom>
          <a:noFill/>
        </p:spPr>
        <p:txBody>
          <a:bodyPr wrap="square" rtlCol="0">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5000" r="-37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B8F07E0-4AFE-48C7-9554-903DFF467B58}"/>
              </a:ext>
            </a:extLst>
          </p:cNvPr>
          <p:cNvSpPr txBox="1"/>
          <p:nvPr/>
        </p:nvSpPr>
        <p:spPr>
          <a:xfrm>
            <a:off x="9071548" y="434768"/>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9058CD6-A3E4-4B04-833C-DBE68571B8E7}"/>
                  </a:ext>
                </a:extLst>
              </p:cNvPr>
              <p:cNvSpPr/>
              <p:nvPr/>
            </p:nvSpPr>
            <p:spPr>
              <a:xfrm>
                <a:off x="6584194" y="1205548"/>
                <a:ext cx="4898970"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a:rPr>
                        </m:ctrlPr>
                      </m:fPr>
                      <m:num>
                        <m:r>
                          <a:rPr lang="en-US" sz="2800" b="0" i="1" smtClean="0">
                            <a:solidFill>
                              <a:srgbClr val="0000CC"/>
                            </a:solidFill>
                            <a:latin typeface="Cambria Math" panose="02040503050406030204" pitchFamily="18" charset="0"/>
                          </a:rPr>
                          <m:t>27</m:t>
                        </m:r>
                      </m:num>
                      <m:den>
                        <m:r>
                          <a:rPr lang="en-US" sz="2800" b="0" i="1" smtClean="0">
                            <a:solidFill>
                              <a:srgbClr val="0000CC"/>
                            </a:solidFill>
                            <a:latin typeface="Cambria Math" panose="02040503050406030204" pitchFamily="18" charset="0"/>
                          </a:rPr>
                          <m:t>50</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9058CD6-A3E4-4B04-833C-DBE68571B8E7}"/>
                  </a:ext>
                </a:extLst>
              </p:cNvPr>
              <p:cNvSpPr>
                <a:spLocks noRot="1" noChangeAspect="1" noMove="1" noResize="1" noEditPoints="1" noAdjustHandles="1" noChangeArrowheads="1" noChangeShapeType="1" noTextEdit="1"/>
              </p:cNvSpPr>
              <p:nvPr/>
            </p:nvSpPr>
            <p:spPr>
              <a:xfrm>
                <a:off x="6584194" y="1205548"/>
                <a:ext cx="4898970" cy="1566070"/>
              </a:xfrm>
              <a:prstGeom prst="rect">
                <a:avLst/>
              </a:prstGeom>
              <a:blipFill>
                <a:blip r:embed="rId3"/>
                <a:stretch>
                  <a:fillRect l="-2488" t="-4280" r="-2488" b="-3891"/>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xmlns="" id="{26C1DD4F-E2DC-4B26-AA5F-3E0115C59ED2}"/>
              </a:ext>
            </a:extLst>
          </p:cNvPr>
          <p:cNvSpPr/>
          <p:nvPr/>
        </p:nvSpPr>
        <p:spPr>
          <a:xfrm>
            <a:off x="6573108" y="3161320"/>
            <a:ext cx="4229043" cy="954107"/>
          </a:xfrm>
          <a:prstGeom prst="rect">
            <a:avLst/>
          </a:prstGeom>
        </p:spPr>
        <p:txBody>
          <a:bodyPr wrap="non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Số lần xuất hiện mặt S là:</a:t>
            </a:r>
          </a:p>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45 – 24 = 21.</a:t>
            </a:r>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3C43552E-8D47-445E-8181-B3C3C7D7EBC0}"/>
                  </a:ext>
                </a:extLst>
              </p:cNvPr>
              <p:cNvSpPr/>
              <p:nvPr/>
            </p:nvSpPr>
            <p:spPr>
              <a:xfrm>
                <a:off x="6502752" y="4080417"/>
                <a:ext cx="5001676"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a:rPr>
                        </m:ctrlPr>
                      </m:fPr>
                      <m:num>
                        <m:r>
                          <a:rPr lang="en-US" sz="2800" b="0" i="1" smtClean="0">
                            <a:solidFill>
                              <a:srgbClr val="0000CC"/>
                            </a:solidFill>
                            <a:latin typeface="Cambria Math" panose="02040503050406030204" pitchFamily="18" charset="0"/>
                          </a:rPr>
                          <m:t>21</m:t>
                        </m:r>
                      </m:num>
                      <m:den>
                        <m:r>
                          <a:rPr lang="en-US" sz="2800" b="0" i="1" smtClean="0">
                            <a:solidFill>
                              <a:srgbClr val="0000CC"/>
                            </a:solidFill>
                            <a:latin typeface="Cambria Math" panose="02040503050406030204" pitchFamily="18" charset="0"/>
                          </a:rPr>
                          <m:t>45</m:t>
                        </m:r>
                      </m:den>
                    </m:f>
                    <m:r>
                      <a:rPr lang="en-US" sz="2800" b="0" i="1" smtClean="0">
                        <a:solidFill>
                          <a:srgbClr val="0000CC"/>
                        </a:solidFill>
                        <a:latin typeface="Cambria Math" panose="02040503050406030204" pitchFamily="18" charset="0"/>
                      </a:rPr>
                      <m:t>= </m:t>
                    </m:r>
                    <m:f>
                      <m:fPr>
                        <m:ctrlPr>
                          <a:rPr lang="en-US" sz="2800" b="0" i="1" smtClean="0">
                            <a:solidFill>
                              <a:srgbClr val="0000CC"/>
                            </a:solidFill>
                            <a:latin typeface="Cambria Math"/>
                          </a:rPr>
                        </m:ctrlPr>
                      </m:fPr>
                      <m:num>
                        <m:r>
                          <a:rPr lang="en-US" sz="2800" b="0" i="1" smtClean="0">
                            <a:solidFill>
                              <a:srgbClr val="0000CC"/>
                            </a:solidFill>
                            <a:latin typeface="Cambria Math" panose="02040503050406030204" pitchFamily="18" charset="0"/>
                          </a:rPr>
                          <m:t>7</m:t>
                        </m:r>
                      </m:num>
                      <m:den>
                        <m:r>
                          <a:rPr lang="en-US" sz="2800" b="0" i="1" smtClean="0">
                            <a:solidFill>
                              <a:srgbClr val="0000CC"/>
                            </a:solidFill>
                            <a:latin typeface="Cambria Math" panose="02040503050406030204" pitchFamily="18" charset="0"/>
                          </a:rPr>
                          <m:t>15</m:t>
                        </m:r>
                      </m:den>
                    </m:f>
                  </m:oMath>
                </a14:m>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C43552E-8D47-445E-8181-B3C3C7D7EBC0}"/>
                  </a:ext>
                </a:extLst>
              </p:cNvPr>
              <p:cNvSpPr>
                <a:spLocks noRot="1" noChangeAspect="1" noMove="1" noResize="1" noEditPoints="1" noAdjustHandles="1" noChangeArrowheads="1" noChangeShapeType="1" noTextEdit="1"/>
              </p:cNvSpPr>
              <p:nvPr/>
            </p:nvSpPr>
            <p:spPr>
              <a:xfrm>
                <a:off x="6502752" y="4080417"/>
                <a:ext cx="5001676" cy="1566070"/>
              </a:xfrm>
              <a:prstGeom prst="rect">
                <a:avLst/>
              </a:prstGeom>
              <a:blipFill>
                <a:blip r:embed="rId4"/>
                <a:stretch>
                  <a:fillRect l="-2561" t="-3891" r="-2439" b="-3891"/>
                </a:stretch>
              </a:blipFill>
            </p:spPr>
            <p:txBody>
              <a:bodyPr/>
              <a:lstStyle/>
              <a:p>
                <a:r>
                  <a:rPr lang="vi-VN">
                    <a:noFill/>
                  </a:rPr>
                  <a:t> </a:t>
                </a:r>
              </a:p>
            </p:txBody>
          </p:sp>
        </mc:Fallback>
      </mc:AlternateContent>
      <p:sp>
        <p:nvSpPr>
          <p:cNvPr id="11" name="TextBox 10">
            <a:extLst>
              <a:ext uri="{FF2B5EF4-FFF2-40B4-BE49-F238E27FC236}">
                <a16:creationId xmlns:a16="http://schemas.microsoft.com/office/drawing/2014/main" xmlns="" id="{90059BBB-B35E-42BA-88FD-DEC2A588BD9E}"/>
              </a:ext>
            </a:extLst>
          </p:cNvPr>
          <p:cNvSpPr txBox="1"/>
          <p:nvPr/>
        </p:nvSpPr>
        <p:spPr>
          <a:xfrm>
            <a:off x="914400" y="978196"/>
            <a:ext cx="4550736"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Tính xác suất thực nghiệm của biến cố “ Mặt xuất hiện của đồng xu là mặt S” trong mỗi tr</a:t>
            </a:r>
            <a:r>
              <a:rPr lang="vi-VN" sz="2800">
                <a:latin typeface="Times New Roman" panose="02020603050405020304" pitchFamily="18" charset="0"/>
                <a:cs typeface="Times New Roman" panose="02020603050405020304" pitchFamily="18" charset="0"/>
              </a:rPr>
              <a:t>ường hợp sau:</a:t>
            </a:r>
          </a:p>
        </p:txBody>
      </p:sp>
      <p:sp>
        <p:nvSpPr>
          <p:cNvPr id="12" name="Rectangle 11">
            <a:extLst>
              <a:ext uri="{FF2B5EF4-FFF2-40B4-BE49-F238E27FC236}">
                <a16:creationId xmlns:a16="http://schemas.microsoft.com/office/drawing/2014/main" xmlns="" id="{26B99558-C390-4C64-A191-C347E46E630D}"/>
              </a:ext>
            </a:extLst>
          </p:cNvPr>
          <p:cNvSpPr/>
          <p:nvPr/>
        </p:nvSpPr>
        <p:spPr>
          <a:xfrm>
            <a:off x="2467799" y="324405"/>
            <a:ext cx="971741" cy="523220"/>
          </a:xfrm>
          <a:prstGeom prst="rect">
            <a:avLst/>
          </a:prstGeom>
        </p:spPr>
        <p:txBody>
          <a:bodyPr wrap="none">
            <a:spAutoFit/>
          </a:bodyPr>
          <a:lstStyle/>
          <a:p>
            <a:r>
              <a:rPr lang="en-US" sz="2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xmlns="" id="{75D8A21D-732C-40C0-ABE7-BEE0749B10C5}"/>
              </a:ext>
            </a:extLst>
          </p:cNvPr>
          <p:cNvSpPr txBox="1"/>
          <p:nvPr/>
        </p:nvSpPr>
        <p:spPr>
          <a:xfrm>
            <a:off x="956930" y="2870791"/>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a) Tung một đồng xu 50 lần liên tiếp có 27 lần xuất hiện mặt S</a:t>
            </a:r>
          </a:p>
        </p:txBody>
      </p:sp>
      <p:sp>
        <p:nvSpPr>
          <p:cNvPr id="14" name="TextBox 13">
            <a:extLst>
              <a:ext uri="{FF2B5EF4-FFF2-40B4-BE49-F238E27FC236}">
                <a16:creationId xmlns:a16="http://schemas.microsoft.com/office/drawing/2014/main" xmlns="" id="{6DB0149D-6F30-4DC8-8F74-6E79564016D1}"/>
              </a:ext>
            </a:extLst>
          </p:cNvPr>
          <p:cNvSpPr txBox="1"/>
          <p:nvPr/>
        </p:nvSpPr>
        <p:spPr>
          <a:xfrm>
            <a:off x="956930" y="3976577"/>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b) Tung một đồng xu 45 lần liên tiếp có 24 lần xuất hiện mặt N</a:t>
            </a:r>
          </a:p>
        </p:txBody>
      </p:sp>
    </p:spTree>
    <p:extLst>
      <p:ext uri="{BB962C8B-B14F-4D97-AF65-F5344CB8AC3E}">
        <p14:creationId xmlns:p14="http://schemas.microsoft.com/office/powerpoint/2010/main" val="16178241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4B10CD6-3E50-4340-8DEB-541612CE20CF}"/>
              </a:ext>
            </a:extLst>
          </p:cNvPr>
          <p:cNvSpPr txBox="1"/>
          <p:nvPr/>
        </p:nvSpPr>
        <p:spPr>
          <a:xfrm>
            <a:off x="5346532" y="2169006"/>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8BA93793-AEF1-4086-9314-F065CC5D529C}"/>
                  </a:ext>
                </a:extLst>
              </p:cNvPr>
              <p:cNvSpPr/>
              <p:nvPr/>
            </p:nvSpPr>
            <p:spPr>
              <a:xfrm>
                <a:off x="790882" y="2753326"/>
                <a:ext cx="11038856" cy="1651349"/>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 Gieo một con xúc xắc 30 lần liên tiếp, có k lần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30</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xuất hiện mặt 3 chấm thì xác suất thực nghiệm của biến cố: “mặt xuất hiện của xúc xắc là mặt 3 chấm” là  </a:t>
                </a:r>
                <a14:m>
                  <m:oMath xmlns:m="http://schemas.openxmlformats.org/officeDocument/2006/math">
                    <m:f>
                      <m:fPr>
                        <m:ctrlPr>
                          <a:rPr lang="en-US" sz="2800" i="1" smtClean="0">
                            <a:solidFill>
                              <a:srgbClr val="0000CC"/>
                            </a:solidFill>
                            <a:latin typeface="Cambria Math"/>
                          </a:rPr>
                        </m:ctrlPr>
                      </m:fPr>
                      <m:num>
                        <m:r>
                          <m:rPr>
                            <m:nor/>
                          </m:rPr>
                          <a:rPr lang="en-US" sz="2800" b="0" i="0" smtClean="0">
                            <a:solidFill>
                              <a:srgbClr val="0000CC"/>
                            </a:solidFill>
                            <a:latin typeface="Cambria Math" panose="02040503050406030204" pitchFamily="18" charset="0"/>
                          </a:rPr>
                          <m:t>k</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5" name="Rectangle 4">
                <a:extLst>
                  <a:ext uri="{FF2B5EF4-FFF2-40B4-BE49-F238E27FC236}">
                    <a16:creationId xmlns:a16="http://schemas.microsoft.com/office/drawing/2014/main" id="{8BA93793-AEF1-4086-9314-F065CC5D529C}"/>
                  </a:ext>
                </a:extLst>
              </p:cNvPr>
              <p:cNvSpPr>
                <a:spLocks noRot="1" noChangeAspect="1" noMove="1" noResize="1" noEditPoints="1" noAdjustHandles="1" noChangeArrowheads="1" noChangeShapeType="1" noTextEdit="1"/>
              </p:cNvSpPr>
              <p:nvPr/>
            </p:nvSpPr>
            <p:spPr>
              <a:xfrm>
                <a:off x="790882" y="2753326"/>
                <a:ext cx="11038856" cy="1651349"/>
              </a:xfrm>
              <a:prstGeom prst="rect">
                <a:avLst/>
              </a:prstGeom>
              <a:blipFill>
                <a:blip r:embed="rId3"/>
                <a:stretch>
                  <a:fillRect l="-1160" t="-4059" r="-1215" b="-3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D892D0FE-B48B-4217-ABF7-6190E0CEC159}"/>
                  </a:ext>
                </a:extLst>
              </p:cNvPr>
              <p:cNvSpPr/>
              <p:nvPr/>
            </p:nvSpPr>
            <p:spPr>
              <a:xfrm>
                <a:off x="768559" y="4401601"/>
                <a:ext cx="10807356" cy="2066784"/>
              </a:xfrm>
              <a:prstGeom prst="rect">
                <a:avLst/>
              </a:prstGeom>
            </p:spPr>
            <p:txBody>
              <a:bodyPr wrap="square">
                <a:spAutoFit/>
              </a:bodyPr>
              <a:lstStyle/>
              <a:p>
                <a:pPr lvl="0" algn="just">
                  <a:lnSpc>
                    <a:spcPct val="130000"/>
                  </a:lnSpc>
                  <a:spcBef>
                    <a:spcPts val="200"/>
                  </a:spcBef>
                  <a:spcAft>
                    <a:spcPts val="200"/>
                  </a:spcAft>
                </a:pPr>
                <a:r>
                  <a:rPr lang="en-US" sz="2800">
                    <a:solidFill>
                      <a:srgbClr val="0000CC"/>
                    </a:solidFill>
                    <a:latin typeface="Times New Roman" panose="02020603050405020304" pitchFamily="18" charset="0"/>
                    <a:ea typeface="Times New Roman" panose="02020603050405020304" pitchFamily="18" charset="0"/>
                  </a:rPr>
                  <a:t>b) Gieo một con xúc xắc 30 lần liên tiếp, có k lần xuất hiện mặt 4 chấm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rPr>
                      <m:t>30</m:t>
                    </m:r>
                    <m:r>
                      <a:rPr lang="en-US" sz="2800">
                        <a:solidFill>
                          <a:srgbClr val="0000CC"/>
                        </a:solidFill>
                        <a:latin typeface="Cambria Math" panose="02040503050406030204" pitchFamily="18" charset="0"/>
                        <a:ea typeface="Times New Roman" panose="02020603050405020304" pitchFamily="18" charset="0"/>
                      </a:rPr>
                      <m:t>, </m:t>
                    </m:r>
                    <m:r>
                      <m:rPr>
                        <m:sty m:val="p"/>
                      </m:rPr>
                      <a:rPr lang="en-US" sz="2800">
                        <a:solidFill>
                          <a:srgbClr val="0000CC"/>
                        </a:solidFill>
                        <a:latin typeface="Cambria Math" panose="02040503050406030204" pitchFamily="18" charset="0"/>
                        <a:ea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thì xác suất thực nghiệm của biến cố: “mặt xuất hiện của xúc xắc là mặt 4 chấm” là: </a:t>
                </a:r>
                <a14:m>
                  <m:oMath xmlns:m="http://schemas.openxmlformats.org/officeDocument/2006/math">
                    <m:f>
                      <m:fPr>
                        <m:ctrlPr>
                          <a:rPr lang="vi-VN" sz="2800" i="1">
                            <a:solidFill>
                              <a:srgbClr val="0000CC"/>
                            </a:solidFill>
                            <a:latin typeface="Cambria Math"/>
                            <a:ea typeface="Times New Roman" panose="02020603050405020304" pitchFamily="18" charset="0"/>
                          </a:rPr>
                        </m:ctrlPr>
                      </m:fPr>
                      <m:num>
                        <m:r>
                          <m:rPr>
                            <m:nor/>
                          </m:rPr>
                          <a:rPr lang="en-US" sz="2800" i="0">
                            <a:solidFill>
                              <a:srgbClr val="0000CC"/>
                            </a:solidFill>
                            <a:latin typeface="Cambria Math" panose="02040503050406030204" pitchFamily="18" charset="0"/>
                            <a:ea typeface="Times New Roman" panose="02020603050405020304" pitchFamily="18" charset="0"/>
                          </a:rPr>
                          <m:t>k</m:t>
                        </m:r>
                      </m:num>
                      <m:den>
                        <m:r>
                          <m:rPr>
                            <m:nor/>
                          </m:rPr>
                          <a:rPr lang="en-US" sz="2800" i="0">
                            <a:solidFill>
                              <a:srgbClr val="0000CC"/>
                            </a:solidFill>
                            <a:latin typeface="Cambria Math" panose="02040503050406030204" pitchFamily="18" charset="0"/>
                            <a:ea typeface="Times New Roman" panose="02020603050405020304" pitchFamily="18" charset="0"/>
                          </a:rPr>
                          <m:t>30</m:t>
                        </m:r>
                      </m:den>
                    </m:f>
                  </m:oMath>
                </a14:m>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892D0FE-B48B-4217-ABF7-6190E0CEC159}"/>
                  </a:ext>
                </a:extLst>
              </p:cNvPr>
              <p:cNvSpPr>
                <a:spLocks noRot="1" noChangeAspect="1" noMove="1" noResize="1" noEditPoints="1" noAdjustHandles="1" noChangeArrowheads="1" noChangeShapeType="1" noTextEdit="1"/>
              </p:cNvSpPr>
              <p:nvPr/>
            </p:nvSpPr>
            <p:spPr>
              <a:xfrm>
                <a:off x="768559" y="4401601"/>
                <a:ext cx="10807356" cy="2066784"/>
              </a:xfrm>
              <a:prstGeom prst="rect">
                <a:avLst/>
              </a:prstGeom>
              <a:blipFill>
                <a:blip r:embed="rId4"/>
                <a:stretch>
                  <a:fillRect l="-1128" r="-1184" b="-2655"/>
                </a:stretch>
              </a:blipFill>
            </p:spPr>
            <p:txBody>
              <a:bodyPr/>
              <a:lstStyle/>
              <a:p>
                <a:r>
                  <a:rPr lang="vi-VN">
                    <a:noFill/>
                  </a:rPr>
                  <a:t> </a:t>
                </a:r>
              </a:p>
            </p:txBody>
          </p:sp>
        </mc:Fallback>
      </mc:AlternateContent>
      <p:sp>
        <p:nvSpPr>
          <p:cNvPr id="8" name="TextBox 7">
            <a:extLst>
              <a:ext uri="{FF2B5EF4-FFF2-40B4-BE49-F238E27FC236}">
                <a16:creationId xmlns:a16="http://schemas.microsoft.com/office/drawing/2014/main" xmlns="" id="{61B5DF45-60A4-45F1-BB60-F0FAFE9B63D7}"/>
              </a:ext>
            </a:extLst>
          </p:cNvPr>
          <p:cNvSpPr txBox="1"/>
          <p:nvPr/>
        </p:nvSpPr>
        <p:spPr>
          <a:xfrm>
            <a:off x="701749" y="437517"/>
            <a:ext cx="1071852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gieo một xúc xắc 30 lần liên tiếp, ghi lại mặt xuất hiện của xúc xắc sau mỗi lần giao. Tính xác xuất thực nghiệm của mỗi biến cố sau:</a:t>
            </a:r>
          </a:p>
        </p:txBody>
      </p:sp>
      <p:sp>
        <p:nvSpPr>
          <p:cNvPr id="9" name="TextBox 8">
            <a:extLst>
              <a:ext uri="{FF2B5EF4-FFF2-40B4-BE49-F238E27FC236}">
                <a16:creationId xmlns:a16="http://schemas.microsoft.com/office/drawing/2014/main" xmlns="" id="{1D47D012-9950-419E-960C-0E450A2D7336}"/>
              </a:ext>
            </a:extLst>
          </p:cNvPr>
          <p:cNvSpPr txBox="1"/>
          <p:nvPr/>
        </p:nvSpPr>
        <p:spPr>
          <a:xfrm>
            <a:off x="837936" y="1293551"/>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 Mặt xuất hiện của xúc xắc là mặt 3 chấm”</a:t>
            </a:r>
          </a:p>
        </p:txBody>
      </p:sp>
      <p:sp>
        <p:nvSpPr>
          <p:cNvPr id="10" name="TextBox 9">
            <a:extLst>
              <a:ext uri="{FF2B5EF4-FFF2-40B4-BE49-F238E27FC236}">
                <a16:creationId xmlns:a16="http://schemas.microsoft.com/office/drawing/2014/main" xmlns="" id="{30911113-0650-47F1-8D2C-FD00D950594A}"/>
              </a:ext>
            </a:extLst>
          </p:cNvPr>
          <p:cNvSpPr txBox="1"/>
          <p:nvPr/>
        </p:nvSpPr>
        <p:spPr>
          <a:xfrm>
            <a:off x="837936" y="1721568"/>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 Mặt xuất hiện của xúc xắc là mặt 4 chấm”</a:t>
            </a:r>
          </a:p>
        </p:txBody>
      </p:sp>
    </p:spTree>
    <p:extLst>
      <p:ext uri="{BB962C8B-B14F-4D97-AF65-F5344CB8AC3E}">
        <p14:creationId xmlns:p14="http://schemas.microsoft.com/office/powerpoint/2010/main" val="37417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9D398A-56E4-4438-BC2D-3901FE631EA2}"/>
              </a:ext>
            </a:extLst>
          </p:cNvPr>
          <p:cNvSpPr txBox="1"/>
          <p:nvPr/>
        </p:nvSpPr>
        <p:spPr>
          <a:xfrm>
            <a:off x="6038329" y="2005220"/>
            <a:ext cx="117054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i="1" u="sng">
                <a:solidFill>
                  <a:srgbClr val="0000CC"/>
                </a:solidFill>
              </a:rPr>
              <a:t>Giải</a:t>
            </a:r>
          </a:p>
        </p:txBody>
      </p:sp>
      <p:sp>
        <p:nvSpPr>
          <p:cNvPr id="5" name="Rectangle 4">
            <a:extLst>
              <a:ext uri="{FF2B5EF4-FFF2-40B4-BE49-F238E27FC236}">
                <a16:creationId xmlns:a16="http://schemas.microsoft.com/office/drawing/2014/main" xmlns="" id="{FA8882A6-7F0F-4551-8778-EBB998784441}"/>
              </a:ext>
            </a:extLst>
          </p:cNvPr>
          <p:cNvSpPr/>
          <p:nvPr/>
        </p:nvSpPr>
        <p:spPr>
          <a:xfrm>
            <a:off x="2677141" y="2867426"/>
            <a:ext cx="9061204" cy="1772793"/>
          </a:xfrm>
          <a:prstGeom prst="rect">
            <a:avLst/>
          </a:prstGeom>
        </p:spPr>
        <p:txBody>
          <a:bodyPr wrap="square">
            <a:spAutoFit/>
          </a:bodyPr>
          <a:lstStyle/>
          <a:p>
            <a:pPr algn="just">
              <a:lnSpc>
                <a:spcPct val="130000"/>
              </a:lnSpc>
              <a:spcBef>
                <a:spcPts val="200"/>
              </a:spcBef>
              <a:spcAft>
                <a:spcPts val="200"/>
              </a:spcAft>
            </a:pPr>
            <a:r>
              <a:rPr lang="en-US" sz="2800" b="1" dirty="0" err="1">
                <a:solidFill>
                  <a:srgbClr val="FFFF00"/>
                </a:solidFill>
                <a:latin typeface="Times New Roman" panose="02020603050405020304" pitchFamily="18" charset="0"/>
                <a:ea typeface="Times New Roman" panose="02020603050405020304" pitchFamily="18" charset="0"/>
              </a:rPr>
              <a:t>Xác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suất</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thực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nghiệm</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của</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biến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cố</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Mặt</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xuất</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hiện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của</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xúc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xắc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có</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số</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chấm</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là</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số</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chẵn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khi</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số</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lần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gieo</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xúc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xắc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ngày</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càng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lớn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ngày</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càng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gần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với</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xác</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suất</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của</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biến</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cố</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smtClean="0">
                <a:solidFill>
                  <a:srgbClr val="FFFF00"/>
                </a:solidFill>
                <a:latin typeface="Times New Roman" panose="02020603050405020304" pitchFamily="18" charset="0"/>
                <a:ea typeface="Times New Roman" panose="02020603050405020304" pitchFamily="18" charset="0"/>
              </a:rPr>
              <a:t>đó</a:t>
            </a:r>
            <a:r>
              <a:rPr lang="en-US" sz="2800" b="1" dirty="0" smtClean="0">
                <a:solidFill>
                  <a:srgbClr val="FFFF00"/>
                </a:solidFill>
                <a:latin typeface="Times New Roman" panose="02020603050405020304" pitchFamily="18" charset="0"/>
                <a:ea typeface="Times New Roman" panose="02020603050405020304" pitchFamily="18" charset="0"/>
              </a:rPr>
              <a:t> </a:t>
            </a:r>
            <a:r>
              <a:rPr lang="en-US" sz="2800" b="1" dirty="0" err="1" smtClean="0">
                <a:solidFill>
                  <a:srgbClr val="FFFF00"/>
                </a:solidFill>
                <a:latin typeface="Times New Roman" panose="02020603050405020304" pitchFamily="18" charset="0"/>
                <a:ea typeface="Times New Roman" panose="02020603050405020304" pitchFamily="18" charset="0"/>
              </a:rPr>
              <a:t>là</a:t>
            </a:r>
            <a:r>
              <a:rPr lang="en-US" sz="2800" b="1" dirty="0" smtClean="0">
                <a:solidFill>
                  <a:srgbClr val="FFFF00"/>
                </a:solidFill>
                <a:latin typeface="Times New Roman" panose="02020603050405020304" pitchFamily="18" charset="0"/>
                <a:ea typeface="Times New Roman" panose="02020603050405020304" pitchFamily="18" charset="0"/>
              </a:rPr>
              <a:t> 1/2.</a:t>
            </a:r>
            <a:endParaRPr lang="vi-VN" sz="2800" b="1" dirty="0">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1AC0963D-1EC0-48D6-83F5-10407DE89E3C}"/>
              </a:ext>
            </a:extLst>
          </p:cNvPr>
          <p:cNvSpPr txBox="1"/>
          <p:nvPr/>
        </p:nvSpPr>
        <p:spPr>
          <a:xfrm>
            <a:off x="2290600" y="411872"/>
            <a:ext cx="9901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Nêu mối liên hệ giữa xúc xắc thực nghiệm của biến cố “Mặt xuất hiện của xúc xắc có số chấm là số chẵn” khi số lần gieo xúc xắc ngày càng lớn với xác xuất của biến cố đó.</a:t>
            </a:r>
          </a:p>
        </p:txBody>
      </p:sp>
    </p:spTree>
    <p:extLst>
      <p:ext uri="{BB962C8B-B14F-4D97-AF65-F5344CB8AC3E}">
        <p14:creationId xmlns:p14="http://schemas.microsoft.com/office/powerpoint/2010/main" val="26949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41000"/>
          </a:stretch>
        </a:blipFill>
        <a:effectLst/>
      </p:bgPr>
    </p:bg>
    <p:spTree>
      <p:nvGrpSpPr>
        <p:cNvPr id="1" name=""/>
        <p:cNvGrpSpPr/>
        <p:nvPr/>
      </p:nvGrpSpPr>
      <p:grpSpPr>
        <a:xfrm>
          <a:off x="0" y="0"/>
          <a:ext cx="0" cy="0"/>
          <a:chOff x="0" y="0"/>
          <a:chExt cx="0" cy="0"/>
        </a:xfrm>
      </p:grpSpPr>
      <p:pic>
        <p:nvPicPr>
          <p:cNvPr id="1026" name="Picture 2" descr="Khoa học chứng minh: Nếu khó lựa chọn, cứ tung đồng xu — Sở Khoa học và  Công nghệ Thành phố Hồ Chí Minh">
            <a:extLst>
              <a:ext uri="{FF2B5EF4-FFF2-40B4-BE49-F238E27FC236}">
                <a16:creationId xmlns:a16="http://schemas.microsoft.com/office/drawing/2014/main" xmlns="" id="{E296CA88-ED05-4621-B208-F98C56AD7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2" b="98784" l="21600" r="79400">
                        <a14:foregroundMark x1="38000" y1="14590" x2="44400" y2="3647"/>
                      </a14:backgroundRemoval>
                    </a14:imgEffect>
                  </a14:imgLayer>
                </a14:imgProps>
              </a:ext>
              <a:ext uri="{28A0092B-C50C-407E-A947-70E740481C1C}">
                <a14:useLocalDpi xmlns:a14="http://schemas.microsoft.com/office/drawing/2010/main" val="0"/>
              </a:ext>
            </a:extLst>
          </a:blip>
          <a:srcRect/>
          <a:stretch>
            <a:fillRect/>
          </a:stretch>
        </p:blipFill>
        <p:spPr bwMode="auto">
          <a:xfrm>
            <a:off x="5033187" y="1373040"/>
            <a:ext cx="4762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xmlns="" id="{5360A390-1AB5-4295-817E-909389F7DBA9}"/>
              </a:ext>
            </a:extLst>
          </p:cNvPr>
          <p:cNvSpPr/>
          <p:nvPr/>
        </p:nvSpPr>
        <p:spPr>
          <a:xfrm>
            <a:off x="404037" y="637951"/>
            <a:ext cx="5975498" cy="329609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xmlns="" id="{D324A755-02CD-4E62-8319-ABB08A1CD67C}"/>
              </a:ext>
            </a:extLst>
          </p:cNvPr>
          <p:cNvSpPr/>
          <p:nvPr/>
        </p:nvSpPr>
        <p:spPr>
          <a:xfrm>
            <a:off x="1070344" y="1510950"/>
            <a:ext cx="5011479"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Sau khi tung một đồng xu 15 lần liên tiếp, bạn Thảo kiểm đếm được măt N xuất hiện 8 lần</a:t>
            </a:r>
            <a:endParaRPr lang="vi-VN" sz="2800"/>
          </a:p>
        </p:txBody>
      </p:sp>
      <p:pic>
        <p:nvPicPr>
          <p:cNvPr id="6" name="Picture 5" descr="Cô Gái Suy Nghĩ Nhân Vật Hoạt Hình | Công cụ đồ họa PSD Tải xuống miễn phí  - Pikbest">
            <a:extLst>
              <a:ext uri="{FF2B5EF4-FFF2-40B4-BE49-F238E27FC236}">
                <a16:creationId xmlns:a16="http://schemas.microsoft.com/office/drawing/2014/main" xmlns="" id="{03D86927-C94F-4197-9E41-20F8AB2B36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571" b="97286" l="6429" r="97000">
                        <a14:foregroundMark x1="65143" y1="15143" x2="65143" y2="15143"/>
                        <a14:foregroundMark x1="56429" y1="14429" x2="56429" y2="14429"/>
                        <a14:foregroundMark x1="91571" y1="26429" x2="91571" y2="26429"/>
                        <a14:foregroundMark x1="70429" y1="7857" x2="70429" y2="7857"/>
                        <a14:foregroundMark x1="71143" y1="31571" x2="71143" y2="31571"/>
                        <a14:foregroundMark x1="76571" y1="33000" x2="76571" y2="33000"/>
                        <a14:foregroundMark x1="61429" y1="37000" x2="61429" y2="37000"/>
                        <a14:foregroundMark x1="56714" y1="39286" x2="56714" y2="39286"/>
                        <a14:foregroundMark x1="80714" y1="19286" x2="80714" y2="19286"/>
                        <a14:foregroundMark x1="69714" y1="19000" x2="69714" y2="19000"/>
                        <a14:foregroundMark x1="69714" y1="19000" x2="70429" y2="19143"/>
                        <a14:foregroundMark x1="83857" y1="21286" x2="84429" y2="21000"/>
                        <a14:foregroundMark x1="86143" y1="19143" x2="86143" y2="19143"/>
                        <a14:foregroundMark x1="76143" y1="13571" x2="76143" y2="13571"/>
                        <a14:foregroundMark x1="71857" y1="17429" x2="71143" y2="21429"/>
                        <a14:foregroundMark x1="89714" y1="27714" x2="89714" y2="27714"/>
                        <a14:foregroundMark x1="88429" y1="20000" x2="84143" y2="18571"/>
                        <a14:foregroundMark x1="69143" y1="14571" x2="63714" y2="18714"/>
                        <a14:foregroundMark x1="60429" y1="12286" x2="60429" y2="12286"/>
                        <a14:backgroundMark x1="55857" y1="16143" x2="94429" y2="24714"/>
                        <a14:backgroundMark x1="61714" y1="8857" x2="92714" y2="17000"/>
                        <a14:backgroundMark x1="59000" y1="34714" x2="61714" y2="35571"/>
                        <a14:backgroundMark x1="47714" y1="8429" x2="69571" y2="47000"/>
                        <a14:backgroundMark x1="69000" y1="46571" x2="99429" y2="27429"/>
                      </a14:backgroundRemoval>
                    </a14:imgEffect>
                  </a14:imgLayer>
                </a14:imgProps>
              </a:ext>
              <a:ext uri="{28A0092B-C50C-407E-A947-70E740481C1C}">
                <a14:useLocalDpi xmlns:a14="http://schemas.microsoft.com/office/drawing/2010/main" val="0"/>
              </a:ext>
            </a:extLst>
          </a:blip>
          <a:srcRect l="-1" t="28803" r="32314"/>
          <a:stretch/>
        </p:blipFill>
        <p:spPr bwMode="auto">
          <a:xfrm>
            <a:off x="-190028" y="4008700"/>
            <a:ext cx="2898841" cy="304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5FB2D28B-27E7-497E-B70E-F855DE0FCC59}"/>
              </a:ext>
            </a:extLst>
          </p:cNvPr>
          <p:cNvSpPr/>
          <p:nvPr/>
        </p:nvSpPr>
        <p:spPr>
          <a:xfrm>
            <a:off x="1091609" y="1340829"/>
            <a:ext cx="4713768"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ngẫu nhiên “Mặt xuất hiện của đồng xu là mặt N” là bao nhiêu?</a:t>
            </a:r>
            <a:endParaRPr lang="vi-VN" sz="2800"/>
          </a:p>
        </p:txBody>
      </p:sp>
      <p:sp>
        <p:nvSpPr>
          <p:cNvPr id="10" name="Rectangle 9">
            <a:extLst>
              <a:ext uri="{FF2B5EF4-FFF2-40B4-BE49-F238E27FC236}">
                <a16:creationId xmlns:a16="http://schemas.microsoft.com/office/drawing/2014/main" xmlns="" id="{BD8BAD75-B667-45AA-9BA5-DACD92FA57E0}"/>
              </a:ext>
            </a:extLst>
          </p:cNvPr>
          <p:cNvSpPr/>
          <p:nvPr/>
        </p:nvSpPr>
        <p:spPr>
          <a:xfrm>
            <a:off x="1134140" y="1383359"/>
            <a:ext cx="4692502"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đó có mối liên hệ gì với xác suất của biến cố ngẫu nhiên trên?</a:t>
            </a:r>
            <a:endParaRPr lang="vi-VN" sz="2800"/>
          </a:p>
        </p:txBody>
      </p:sp>
    </p:spTree>
    <p:extLst>
      <p:ext uri="{BB962C8B-B14F-4D97-AF65-F5344CB8AC3E}">
        <p14:creationId xmlns:p14="http://schemas.microsoft.com/office/powerpoint/2010/main" val="9246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1F3BBC-3CC9-4CE6-AAFA-EA5DCD7C55FD}"/>
              </a:ext>
            </a:extLst>
          </p:cNvPr>
          <p:cNvSpPr txBox="1"/>
          <p:nvPr/>
        </p:nvSpPr>
        <p:spPr>
          <a:xfrm>
            <a:off x="4909517" y="567228"/>
            <a:ext cx="1779373" cy="523220"/>
          </a:xfrm>
          <a:prstGeom prst="rect">
            <a:avLst/>
          </a:prstGeom>
          <a:noFill/>
        </p:spPr>
        <p:txBody>
          <a:bodyPr wrap="square" rtlCol="0">
            <a:spAutoFit/>
          </a:bodyPr>
          <a:lstStyle/>
          <a:p>
            <a:r>
              <a:rPr lang="vi-VN" sz="2800" b="1" i="1" u="sng">
                <a:solidFill>
                  <a:srgbClr val="0000CC"/>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029CAFCE-76DA-4C31-A0A0-E1CC62E25D34}"/>
                  </a:ext>
                </a:extLst>
              </p:cNvPr>
              <p:cNvSpPr/>
              <p:nvPr/>
            </p:nvSpPr>
            <p:spPr>
              <a:xfrm>
                <a:off x="810593" y="1154739"/>
                <a:ext cx="10784733"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a.- Sau 30 lần rút thẻ liên tiếp, có k lần rút được thẻ ghi số 1 thì xác suất thực nghiệm của biến cố: “Thẻ rút ra ghi số 1” là </a:t>
                </a:r>
                <a14:m>
                  <m:oMath xmlns:m="http://schemas.openxmlformats.org/officeDocument/2006/math">
                    <m:f>
                      <m:fPr>
                        <m:ctrlPr>
                          <a:rPr lang="vi-VN" sz="2800" b="1" i="1">
                            <a:solidFill>
                              <a:srgbClr val="0000CC"/>
                            </a:solidFill>
                            <a:latin typeface="Cambria Math"/>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029CAFCE-76DA-4C31-A0A0-E1CC62E25D34}"/>
                  </a:ext>
                </a:extLst>
              </p:cNvPr>
              <p:cNvSpPr>
                <a:spLocks noRot="1" noChangeAspect="1" noMove="1" noResize="1" noEditPoints="1" noAdjustHandles="1" noChangeArrowheads="1" noChangeShapeType="1" noTextEdit="1"/>
              </p:cNvSpPr>
              <p:nvPr/>
            </p:nvSpPr>
            <p:spPr>
              <a:xfrm>
                <a:off x="810593" y="1154739"/>
                <a:ext cx="10784733" cy="1152047"/>
              </a:xfrm>
              <a:prstGeom prst="rect">
                <a:avLst/>
              </a:prstGeom>
              <a:blipFill>
                <a:blip r:embed="rId3"/>
                <a:stretch>
                  <a:fillRect l="-1187" t="-5291" r="-1131" b="-52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0190067E-5975-4226-B1B5-465FFD63E822}"/>
                  </a:ext>
                </a:extLst>
              </p:cNvPr>
              <p:cNvSpPr/>
              <p:nvPr/>
            </p:nvSpPr>
            <p:spPr>
              <a:xfrm>
                <a:off x="797668" y="2389515"/>
                <a:ext cx="11089532"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5 thì xác suất thực nghiệm của biến cố: “Thẻ rút ra ghi số 5” là </a:t>
                </a:r>
                <a14:m>
                  <m:oMath xmlns:m="http://schemas.openxmlformats.org/officeDocument/2006/math">
                    <m:f>
                      <m:fPr>
                        <m:ctrlPr>
                          <a:rPr lang="vi-VN" sz="2800" b="1" i="1">
                            <a:solidFill>
                              <a:srgbClr val="0000CC"/>
                            </a:solidFill>
                            <a:latin typeface="Cambria Math"/>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0190067E-5975-4226-B1B5-465FFD63E822}"/>
                  </a:ext>
                </a:extLst>
              </p:cNvPr>
              <p:cNvSpPr>
                <a:spLocks noRot="1" noChangeAspect="1" noMove="1" noResize="1" noEditPoints="1" noAdjustHandles="1" noChangeArrowheads="1" noChangeShapeType="1" noTextEdit="1"/>
              </p:cNvSpPr>
              <p:nvPr/>
            </p:nvSpPr>
            <p:spPr>
              <a:xfrm>
                <a:off x="797668" y="2389515"/>
                <a:ext cx="11089532" cy="1152047"/>
              </a:xfrm>
              <a:prstGeom prst="rect">
                <a:avLst/>
              </a:prstGeom>
              <a:blipFill>
                <a:blip r:embed="rId4"/>
                <a:stretch>
                  <a:fillRect l="-1154" t="-5820" r="-1100" b="-5291"/>
                </a:stretch>
              </a:blipFill>
            </p:spPr>
            <p:txBody>
              <a:bodyPr/>
              <a:lstStyle/>
              <a:p>
                <a:r>
                  <a:rPr lang="vi-VN">
                    <a:noFill/>
                  </a:rPr>
                  <a:t> </a:t>
                </a:r>
              </a:p>
            </p:txBody>
          </p:sp>
        </mc:Fallback>
      </mc:AlternateContent>
      <p:sp>
        <p:nvSpPr>
          <p:cNvPr id="10" name="Rectangle 9">
            <a:extLst>
              <a:ext uri="{FF2B5EF4-FFF2-40B4-BE49-F238E27FC236}">
                <a16:creationId xmlns:a16="http://schemas.microsoft.com/office/drawing/2014/main" xmlns="" id="{D2340E97-FE22-4A34-BAA2-5AB9A7C51979}"/>
              </a:ext>
            </a:extLst>
          </p:cNvPr>
          <p:cNvSpPr/>
          <p:nvPr/>
        </p:nvSpPr>
        <p:spPr>
          <a:xfrm>
            <a:off x="640834" y="4985198"/>
            <a:ext cx="9664309" cy="1384995"/>
          </a:xfrm>
          <a:prstGeom prst="rect">
            <a:avLst/>
          </a:prstGeom>
        </p:spPr>
        <p:txBody>
          <a:bodyPr wrap="square">
            <a:spAutoFit/>
          </a:bodyPr>
          <a:lstStyle/>
          <a:p>
            <a:pPr algn="just"/>
            <a:r>
              <a:rPr lang="en-US" sz="2800" b="1" dirty="0">
                <a:solidFill>
                  <a:srgbClr val="0000CC"/>
                </a:solidFill>
                <a:latin typeface="Times New Roman" panose="02020603050405020304" pitchFamily="18" charset="0"/>
                <a:ea typeface="Times New Roman" panose="02020603050405020304" pitchFamily="18" charset="0"/>
              </a:rPr>
              <a:t>b. </a:t>
            </a:r>
            <a:r>
              <a:rPr lang="en-US" sz="2800" b="1" dirty="0" err="1">
                <a:solidFill>
                  <a:srgbClr val="0000CC"/>
                </a:solidFill>
                <a:latin typeface="Times New Roman" panose="02020603050405020304" pitchFamily="18" charset="0"/>
                <a:ea typeface="Times New Roman" panose="02020603050405020304" pitchFamily="18" charset="0"/>
              </a:rPr>
              <a:t>Xác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suất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thực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nghiệm</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của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biến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cố</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Thẻ</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rút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ra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ghi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số</a:t>
            </a:r>
            <a:r>
              <a:rPr lang="en-US" sz="2800" b="1" dirty="0">
                <a:solidFill>
                  <a:srgbClr val="0000CC"/>
                </a:solidFill>
                <a:latin typeface="Times New Roman" panose="02020603050405020304" pitchFamily="18" charset="0"/>
                <a:ea typeface="Times New Roman" panose="02020603050405020304" pitchFamily="18" charset="0"/>
              </a:rPr>
              <a:t> chia </a:t>
            </a:r>
            <a:r>
              <a:rPr lang="en-US" sz="2800" b="1" dirty="0" err="1">
                <a:solidFill>
                  <a:srgbClr val="0000CC"/>
                </a:solidFill>
                <a:latin typeface="Times New Roman" panose="02020603050405020304" pitchFamily="18" charset="0"/>
                <a:ea typeface="Times New Roman" panose="02020603050405020304" pitchFamily="18" charset="0"/>
              </a:rPr>
              <a:t>hết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cho</a:t>
            </a:r>
            <a:r>
              <a:rPr lang="en-US" sz="2800" b="1" dirty="0">
                <a:solidFill>
                  <a:srgbClr val="0000CC"/>
                </a:solidFill>
                <a:latin typeface="Times New Roman" panose="02020603050405020304" pitchFamily="18" charset="0"/>
                <a:ea typeface="Times New Roman" panose="02020603050405020304" pitchFamily="18" charset="0"/>
              </a:rPr>
              <a:t> 3” </a:t>
            </a:r>
            <a:r>
              <a:rPr lang="en-US" sz="2800" b="1" dirty="0" err="1">
                <a:solidFill>
                  <a:srgbClr val="0000CC"/>
                </a:solidFill>
                <a:latin typeface="Times New Roman" panose="02020603050405020304" pitchFamily="18" charset="0"/>
                <a:ea typeface="Times New Roman" panose="02020603050405020304" pitchFamily="18" charset="0"/>
              </a:rPr>
              <a:t>khi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số</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lần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rút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thẻ</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ngày</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càng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lớn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ngày</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càng</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gần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với</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xác</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suất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của</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biến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cố</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smtClean="0">
                <a:solidFill>
                  <a:srgbClr val="0000CC"/>
                </a:solidFill>
                <a:latin typeface="Times New Roman" panose="02020603050405020304" pitchFamily="18" charset="0"/>
                <a:ea typeface="Times New Roman" panose="02020603050405020304" pitchFamily="18" charset="0"/>
              </a:rPr>
              <a:t>đó</a:t>
            </a:r>
            <a:r>
              <a:rPr lang="en-US" sz="2800" b="1" dirty="0" smtClean="0">
                <a:solidFill>
                  <a:srgbClr val="0000CC"/>
                </a:solidFill>
                <a:latin typeface="Times New Roman" panose="02020603050405020304" pitchFamily="18" charset="0"/>
                <a:ea typeface="Times New Roman" panose="02020603050405020304" pitchFamily="18" charset="0"/>
              </a:rPr>
              <a:t> </a:t>
            </a:r>
            <a:r>
              <a:rPr lang="en-US" sz="2800" b="1" dirty="0" err="1" smtClean="0">
                <a:solidFill>
                  <a:srgbClr val="0000CC"/>
                </a:solidFill>
                <a:latin typeface="Times New Roman" panose="02020603050405020304" pitchFamily="18" charset="0"/>
                <a:ea typeface="Times New Roman" panose="02020603050405020304" pitchFamily="18" charset="0"/>
              </a:rPr>
              <a:t>là</a:t>
            </a:r>
            <a:r>
              <a:rPr lang="en-US" sz="2800" b="1" smtClean="0">
                <a:solidFill>
                  <a:srgbClr val="0000CC"/>
                </a:solidFill>
                <a:latin typeface="Times New Roman" panose="02020603050405020304" pitchFamily="18" charset="0"/>
                <a:ea typeface="Times New Roman" panose="02020603050405020304" pitchFamily="18" charset="0"/>
              </a:rPr>
              <a:t> 1/3.</a:t>
            </a:r>
            <a:endParaRPr lang="vi-VN" sz="2800" b="1" dirty="0">
              <a:solidFill>
                <a:srgbClr val="0000CC"/>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59208DEF-F3B5-4FBD-BA80-CFB08BC695F1}"/>
                  </a:ext>
                </a:extLst>
              </p:cNvPr>
              <p:cNvSpPr/>
              <p:nvPr/>
            </p:nvSpPr>
            <p:spPr>
              <a:xfrm>
                <a:off x="758403" y="3520967"/>
                <a:ext cx="10933890"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10 thì xác suất thực nghiệm của biến cố: “Thẻ rút ra ghi số 10” là </a:t>
                </a:r>
                <a14:m>
                  <m:oMath xmlns:m="http://schemas.openxmlformats.org/officeDocument/2006/math">
                    <m:f>
                      <m:fPr>
                        <m:ctrlPr>
                          <a:rPr lang="vi-VN" sz="2800" b="1" i="1">
                            <a:solidFill>
                              <a:srgbClr val="0000CC"/>
                            </a:solidFill>
                            <a:latin typeface="Cambria Math"/>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9208DEF-F3B5-4FBD-BA80-CFB08BC695F1}"/>
                  </a:ext>
                </a:extLst>
              </p:cNvPr>
              <p:cNvSpPr>
                <a:spLocks noRot="1" noChangeAspect="1" noMove="1" noResize="1" noEditPoints="1" noAdjustHandles="1" noChangeArrowheads="1" noChangeShapeType="1" noTextEdit="1"/>
              </p:cNvSpPr>
              <p:nvPr/>
            </p:nvSpPr>
            <p:spPr>
              <a:xfrm>
                <a:off x="758403" y="3520967"/>
                <a:ext cx="10933890" cy="1152047"/>
              </a:xfrm>
              <a:prstGeom prst="rect">
                <a:avLst/>
              </a:prstGeom>
              <a:blipFill>
                <a:blip r:embed="rId5"/>
                <a:stretch>
                  <a:fillRect l="-1115" t="-5820" r="-1171" b="-529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xmlns="" id="{36499CC9-0C28-4BAF-976C-DB3B7E5BC896}"/>
              </a:ext>
            </a:extLst>
          </p:cNvPr>
          <p:cNvSpPr txBox="1"/>
          <p:nvPr/>
        </p:nvSpPr>
        <p:spPr>
          <a:xfrm>
            <a:off x="2056882" y="346269"/>
            <a:ext cx="1237861" cy="523220"/>
          </a:xfrm>
          <a:prstGeom prst="rect">
            <a:avLst/>
          </a:prstGeom>
          <a:noFill/>
        </p:spPr>
        <p:txBody>
          <a:bodyPr wrap="square" rtlCol="0">
            <a:spAutoFit/>
          </a:bodyPr>
          <a:lstStyle/>
          <a:p>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endParaRPr lang="vi-VN"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DED64D-79AD-4325-99A7-D8D7183AA116}"/>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40 lần thì có 15 lần xuất hiện mặt 2 chấm. Xác suất thực nghiệm của biến cố: “Xuất hiện mặt 2 chấm”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xmlns=""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25</m:t>
                        </m:r>
                      </m:num>
                      <m:den>
                        <m:r>
                          <m:rPr>
                            <m:nor/>
                          </m:rPr>
                          <a:rPr lang="en-US" sz="2800" b="1" i="0" smtClean="0">
                            <a:latin typeface="Cambria Math" panose="020405030504060302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xmlns="" id="{5C6C2B00-8F76-458A-A3AF-BB5249DA3D68}"/>
              </a:ext>
            </a:extLst>
          </p:cNvPr>
          <p:cNvSpPr/>
          <p:nvPr/>
        </p:nvSpPr>
        <p:spPr>
          <a:xfrm>
            <a:off x="1711843" y="3710763"/>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xmlns=""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1</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057D7764-5E35-4EAE-9F64-086503F9BC8E}"/>
              </a:ext>
            </a:extLst>
          </p:cNvPr>
          <p:cNvSpPr txBox="1"/>
          <p:nvPr/>
        </p:nvSpPr>
        <p:spPr>
          <a:xfrm>
            <a:off x="2892056" y="5422603"/>
            <a:ext cx="197765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1</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3</m:t>
                        </m:r>
                      </m:num>
                      <m:den>
                        <m:r>
                          <m:rPr>
                            <m:nor/>
                          </m:rPr>
                          <a:rPr lang="en-US" sz="2800" b="1" i="0" smtClean="0">
                            <a:latin typeface="Cambria Math" panose="02040503050406030204" pitchFamily="18" charset="0"/>
                          </a:rPr>
                          <m:t>8</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p:spTree>
    <p:extLst>
      <p:ext uri="{BB962C8B-B14F-4D97-AF65-F5344CB8AC3E}">
        <p14:creationId xmlns:p14="http://schemas.microsoft.com/office/powerpoint/2010/main" val="40419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30 lần thì có 4 lần xuất hiện mặt 2 chấm, 5 lần xuất hiện mặt 4 chấm, 6 lần xuất hiện mặt 6 chấm. Xác suất thực nghiệm của biến cố: “Xuất hiện mặt chẵn”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xmlns=""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4</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5</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xmlns="" id="{5C6C2B00-8F76-458A-A3AF-BB5249DA3D68}"/>
              </a:ext>
            </a:extLst>
          </p:cNvPr>
          <p:cNvSpPr/>
          <p:nvPr/>
        </p:nvSpPr>
        <p:spPr>
          <a:xfrm>
            <a:off x="1711843" y="5178056"/>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6</m:t>
                        </m:r>
                      </m:num>
                      <m:den>
                        <m:r>
                          <m:rPr>
                            <m:nor/>
                          </m:rPr>
                          <a:rPr lang="en-US" sz="2800" b="1" i="0" smtClean="0">
                            <a:latin typeface="Times New Roman" panose="02020603050405020304" pitchFamily="18" charset="0"/>
                            <a:cs typeface="Times New Roman" panose="020206030504050203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xmlns=""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2</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57D7764-5E35-4EAE-9F64-086503F9BC8E}"/>
                  </a:ext>
                </a:extLst>
              </p:cNvPr>
              <p:cNvSpPr txBox="1"/>
              <p:nvPr/>
            </p:nvSpPr>
            <p:spPr>
              <a:xfrm>
                <a:off x="2892056" y="5295013"/>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57D7764-5E35-4EAE-9F64-086503F9BC8E}"/>
                  </a:ext>
                </a:extLst>
              </p:cNvPr>
              <p:cNvSpPr txBox="1">
                <a:spLocks noRot="1" noChangeAspect="1" noMove="1" noResize="1" noEditPoints="1" noAdjustHandles="1" noChangeArrowheads="1" noChangeShapeType="1" noTextEdit="1"/>
              </p:cNvSpPr>
              <p:nvPr/>
            </p:nvSpPr>
            <p:spPr>
              <a:xfrm>
                <a:off x="2892056" y="5295013"/>
                <a:ext cx="1977656" cy="791627"/>
              </a:xfrm>
              <a:prstGeom prst="rect">
                <a:avLst/>
              </a:prstGeom>
              <a:blipFill>
                <a:blip r:embed="rId6"/>
                <a:stretch>
                  <a:fillRect l="-6154" b="-7752"/>
                </a:stretch>
              </a:blipFill>
            </p:spPr>
            <p:txBody>
              <a:bodyPr/>
              <a:lstStyle/>
              <a:p>
                <a:r>
                  <a:rPr lang="vi-VN">
                    <a:noFill/>
                  </a:rPr>
                  <a:t> </a:t>
                </a:r>
              </a:p>
            </p:txBody>
          </p:sp>
        </mc:Fallback>
      </mc:AlternateContent>
    </p:spTree>
    <p:extLst>
      <p:ext uri="{BB962C8B-B14F-4D97-AF65-F5344CB8AC3E}">
        <p14:creationId xmlns:p14="http://schemas.microsoft.com/office/powerpoint/2010/main" val="7823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một con xúc xắc số lần đủ lớn thì xác suất thực nghiệm của biến cố: “Mặt xuất hiện là số nguyên tố”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xmlns=""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3</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C32176A4-3252-4068-855B-FD364F9FABDB}"/>
                  </a:ext>
                </a:extLst>
              </p:cNvPr>
              <p:cNvSpPr txBox="1"/>
              <p:nvPr/>
            </p:nvSpPr>
            <p:spPr>
              <a:xfrm>
                <a:off x="7549117" y="3763925"/>
                <a:ext cx="1977656" cy="78303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6</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3035"/>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xmlns=""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xmlns=""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3</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B572BAF-714B-4F48-BE7C-65913688E1F0}"/>
              </a:ext>
            </a:extLst>
          </p:cNvPr>
          <p:cNvSpPr/>
          <p:nvPr/>
        </p:nvSpPr>
        <p:spPr>
          <a:xfrm>
            <a:off x="70884" y="978193"/>
            <a:ext cx="12036056"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FF00"/>
                </a:solidFill>
                <a:latin typeface="Times New Roman" panose="02020603050405020304" pitchFamily="18" charset="0"/>
                <a:cs typeface="Times New Roman" panose="02020603050405020304" pitchFamily="18"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xmlns=""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xmlns=""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EEB198D3-834A-40C4-9063-FB518E7C04DA}"/>
                  </a:ext>
                </a:extLst>
              </p:cNvPr>
              <p:cNvSpPr txBox="1"/>
              <p:nvPr/>
            </p:nvSpPr>
            <p:spPr>
              <a:xfrm>
                <a:off x="2828261" y="3848986"/>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0791"/>
              </a:xfrm>
              <a:prstGeom prst="rect">
                <a:avLst/>
              </a:prstGeom>
              <a:blipFill>
                <a:blip r:embed="rId3"/>
                <a:stretch>
                  <a:fillRect l="-6481" b="-85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C32176A4-3252-4068-855B-FD364F9FABDB}"/>
                  </a:ext>
                </a:extLst>
              </p:cNvPr>
              <p:cNvSpPr txBox="1"/>
              <p:nvPr/>
            </p:nvSpPr>
            <p:spPr>
              <a:xfrm>
                <a:off x="7549117" y="3763925"/>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3</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0791"/>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xmlns=""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xmlns=""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4</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4" y="963736"/>
            <a:ext cx="9202737"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1</a:t>
            </a:r>
            <a:endParaRPr lang="en-US" sz="28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54" y="2773486"/>
            <a:ext cx="911701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25" y="3859336"/>
            <a:ext cx="936466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2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2</a:t>
            </a:r>
            <a:endParaRPr lang="en-US"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56" y="925303"/>
            <a:ext cx="10098087"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82" y="3524006"/>
            <a:ext cx="2686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5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3</a:t>
            </a:r>
            <a:endParaRPr lang="en-US"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61" y="1099371"/>
            <a:ext cx="9555163"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60" y="3261546"/>
            <a:ext cx="940276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61" y="4840340"/>
            <a:ext cx="9574213"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7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circle(in)">
                                      <p:cBhvr>
                                        <p:cTn id="2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4</a:t>
            </a:r>
            <a:endParaRPr 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1" y="881499"/>
            <a:ext cx="854551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1" y="3354772"/>
            <a:ext cx="8774113"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7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2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2C604BB-FCDF-4584-A5AB-49891A155300}"/>
              </a:ext>
            </a:extLst>
          </p:cNvPr>
          <p:cNvSpPr txBox="1"/>
          <p:nvPr/>
        </p:nvSpPr>
        <p:spPr>
          <a:xfrm>
            <a:off x="1084521" y="531628"/>
            <a:ext cx="10526232" cy="3046988"/>
          </a:xfrm>
          <a:prstGeom prst="rect">
            <a:avLst/>
          </a:prstGeom>
          <a:noFill/>
        </p:spPr>
        <p:txBody>
          <a:bodyPr wrap="square" rtlCol="0">
            <a:spAutoFit/>
          </a:bodyPr>
          <a:lstStyle/>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I.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Xác suất thực nghiệm của một biến cố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trong trò chơi tung đồng xu</a:t>
            </a: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a:p>
            <a:pPr algn="ct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3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5</a:t>
            </a:r>
            <a:endParaRPr lang="en-U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1" y="850307"/>
            <a:ext cx="1005046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1" y="3271873"/>
            <a:ext cx="1012666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3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6</a:t>
            </a:r>
            <a:endParaRPr lang="en-US"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7" y="909813"/>
            <a:ext cx="1000283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97" y="2386188"/>
            <a:ext cx="10193337"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6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925" y="221064"/>
            <a:ext cx="1406682" cy="523220"/>
          </a:xfrm>
          <a:prstGeom prst="rect">
            <a:avLst/>
          </a:prstGeom>
          <a:noFill/>
        </p:spPr>
        <p:txBody>
          <a:bodyPr wrap="square" rtlCol="0">
            <a:spAutoFit/>
          </a:bodyPr>
          <a:lstStyle/>
          <a:p>
            <a:r>
              <a:rPr lang="en-US" sz="2800" b="1" dirty="0" err="1" smtClean="0"/>
              <a:t>BÀI</a:t>
            </a:r>
            <a:r>
              <a:rPr lang="en-US" sz="2800" b="1" dirty="0" smtClean="0"/>
              <a:t> 7</a:t>
            </a:r>
            <a:endParaRPr lang="en-US"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59" y="1008115"/>
            <a:ext cx="999331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508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7E0932B-F5F7-42A8-8E9C-0CA3C646005D}"/>
              </a:ext>
            </a:extLst>
          </p:cNvPr>
          <p:cNvSpPr/>
          <p:nvPr/>
        </p:nvSpPr>
        <p:spPr>
          <a:xfrm>
            <a:off x="2347383" y="1429650"/>
            <a:ext cx="8737383"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 bị bài mới: “Bài tập cuối ch</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ơng VI</a:t>
            </a: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BA56C9EC-D52E-4D71-98CA-B35858E8C9C5}"/>
              </a:ext>
            </a:extLst>
          </p:cNvPr>
          <p:cNvSpPr/>
          <p:nvPr/>
        </p:nvSpPr>
        <p:spPr>
          <a:xfrm>
            <a:off x="3791446" y="663537"/>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solidFill>
                <a:srgbClr val="00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627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F2C5159-DFDF-4BA0-8E59-4E8A8E9B3A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3057" y="789399"/>
            <a:ext cx="1247998" cy="706104"/>
          </a:xfrm>
          <a:prstGeom prst="rect">
            <a:avLst/>
          </a:prstGeom>
        </p:spPr>
      </p:pic>
      <p:sp>
        <p:nvSpPr>
          <p:cNvPr id="6" name="TextBox 5">
            <a:extLst>
              <a:ext uri="{FF2B5EF4-FFF2-40B4-BE49-F238E27FC236}">
                <a16:creationId xmlns:a16="http://schemas.microsoft.com/office/drawing/2014/main" xmlns="" id="{6CFFBD90-A9C5-443B-A4FA-0EE6BB6404E0}"/>
              </a:ext>
            </a:extLst>
          </p:cNvPr>
          <p:cNvSpPr txBox="1"/>
          <p:nvPr/>
        </p:nvSpPr>
        <p:spPr>
          <a:xfrm>
            <a:off x="1754660" y="864974"/>
            <a:ext cx="10107826" cy="1384995"/>
          </a:xfrm>
          <a:prstGeom prst="rect">
            <a:avLst/>
          </a:prstGeom>
          <a:noFill/>
        </p:spPr>
        <p:txBody>
          <a:bodyPr wrap="square" rtlCol="0">
            <a:spAutoFit/>
          </a:bodyPr>
          <a:lstStyle/>
          <a:p>
            <a:r>
              <a:rPr lang="en-US" sz="2800"/>
              <a:t>Sau khi tung một đồng xu 20 lần liên tiếp, bạn Thảo kiểm đếm đ</a:t>
            </a:r>
            <a:r>
              <a:rPr lang="vi-VN" sz="2800"/>
              <a:t>ược mặt N xuất hiện 11 lần. Viết tỉ số của số lần xuất hiện mặt N và tổng số lần tung đồng xu.</a:t>
            </a:r>
          </a:p>
        </p:txBody>
      </p:sp>
      <p:sp>
        <p:nvSpPr>
          <p:cNvPr id="7" name="TextBox 6">
            <a:extLst>
              <a:ext uri="{FF2B5EF4-FFF2-40B4-BE49-F238E27FC236}">
                <a16:creationId xmlns:a16="http://schemas.microsoft.com/office/drawing/2014/main" xmlns="" id="{5C5EF2E6-C19A-4542-A854-A746C44EAC74}"/>
              </a:ext>
            </a:extLst>
          </p:cNvPr>
          <p:cNvSpPr txBox="1"/>
          <p:nvPr/>
        </p:nvSpPr>
        <p:spPr>
          <a:xfrm>
            <a:off x="5560541" y="2421926"/>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5847DCD6-A362-415F-98EE-56A0491DC5F5}"/>
                  </a:ext>
                </a:extLst>
              </p:cNvPr>
              <p:cNvSpPr/>
              <p:nvPr/>
            </p:nvSpPr>
            <p:spPr>
              <a:xfrm>
                <a:off x="1469796" y="2824205"/>
                <a:ext cx="8614859"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a:rPr>
                        </m:ctrlPr>
                      </m:fPr>
                      <m:num>
                        <m:r>
                          <m:rPr>
                            <m:nor/>
                          </m:rPr>
                          <a:rPr lang="en-US" sz="2800" b="0" i="0" smtClean="0">
                            <a:latin typeface="Cambria Math" panose="02040503050406030204" pitchFamily="18" charset="0"/>
                          </a:rPr>
                          <m:t>11</m:t>
                        </m:r>
                      </m:num>
                      <m:den>
                        <m:r>
                          <m:rPr>
                            <m:nor/>
                          </m:rPr>
                          <a:rPr lang="en-US" sz="2800" b="0" i="0" smtClean="0">
                            <a:latin typeface="Cambria Math" panose="02040503050406030204" pitchFamily="18" charset="0"/>
                          </a:rPr>
                          <m:t>20</m:t>
                        </m:r>
                      </m:den>
                    </m:f>
                  </m:oMath>
                </a14:m>
                <a:endParaRPr lang="vi-VN" sz="2800"/>
              </a:p>
            </p:txBody>
          </p:sp>
        </mc:Choice>
        <mc:Fallback xmlns="">
          <p:sp>
            <p:nvSpPr>
              <p:cNvPr id="9" name="Rectangle 8">
                <a:extLst>
                  <a:ext uri="{FF2B5EF4-FFF2-40B4-BE49-F238E27FC236}">
                    <a16:creationId xmlns:a16="http://schemas.microsoft.com/office/drawing/2014/main" id="{5847DCD6-A362-415F-98EE-56A0491DC5F5}"/>
                  </a:ext>
                </a:extLst>
              </p:cNvPr>
              <p:cNvSpPr>
                <a:spLocks noRot="1" noChangeAspect="1" noMove="1" noResize="1" noEditPoints="1" noAdjustHandles="1" noChangeArrowheads="1" noChangeShapeType="1" noTextEdit="1"/>
              </p:cNvSpPr>
              <p:nvPr/>
            </p:nvSpPr>
            <p:spPr>
              <a:xfrm>
                <a:off x="1469796" y="2824205"/>
                <a:ext cx="8614859" cy="780791"/>
              </a:xfrm>
              <a:prstGeom prst="rect">
                <a:avLst/>
              </a:prstGeom>
              <a:blipFill>
                <a:blip r:embed="rId5"/>
                <a:stretch>
                  <a:fillRect l="-1415" b="-8594"/>
                </a:stretch>
              </a:blipFill>
            </p:spPr>
            <p:txBody>
              <a:bodyPr/>
              <a:lstStyle/>
              <a:p>
                <a:r>
                  <a:rPr lang="vi-VN">
                    <a:noFill/>
                  </a:rPr>
                  <a:t> </a:t>
                </a:r>
              </a:p>
            </p:txBody>
          </p:sp>
        </mc:Fallback>
      </mc:AlternateContent>
      <p:sp>
        <p:nvSpPr>
          <p:cNvPr id="10" name="Arrow: Right 9">
            <a:extLst>
              <a:ext uri="{FF2B5EF4-FFF2-40B4-BE49-F238E27FC236}">
                <a16:creationId xmlns:a16="http://schemas.microsoft.com/office/drawing/2014/main" xmlns="" id="{EA25197B-D56B-4F54-A009-8C55D65B7A5C}"/>
              </a:ext>
            </a:extLst>
          </p:cNvPr>
          <p:cNvSpPr/>
          <p:nvPr/>
        </p:nvSpPr>
        <p:spPr>
          <a:xfrm>
            <a:off x="568410" y="3731741"/>
            <a:ext cx="1952368" cy="101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Nhận xét</a:t>
            </a:r>
            <a:endParaRPr lang="vi-VN" sz="2800" b="1"/>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57364AF2-A2CC-4A98-8BBE-4AE489ED183A}"/>
                  </a:ext>
                </a:extLst>
              </p:cNvPr>
              <p:cNvSpPr/>
              <p:nvPr/>
            </p:nvSpPr>
            <p:spPr>
              <a:xfrm>
                <a:off x="2779612" y="3886885"/>
                <a:ext cx="9033447" cy="1721433"/>
              </a:xfrm>
              <a:prstGeom prst="rect">
                <a:avLst/>
              </a:prstGeom>
            </p:spPr>
            <p:txBody>
              <a:bodyPr wrap="square">
                <a:spAutoFit/>
              </a:bodyPr>
              <a:lstStyle/>
              <a:p>
                <a:pPr>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a:rPr>
                        </m:ctrlPr>
                      </m:fPr>
                      <m:num>
                        <m:r>
                          <m:rPr>
                            <m:nor/>
                          </m:rPr>
                          <a:rPr lang="en-US" sz="2800" b="0" i="0" smtClean="0">
                            <a:latin typeface="Times New Roman" panose="02020603050405020304" pitchFamily="18" charset="0"/>
                            <a:cs typeface="Times New Roman" panose="02020603050405020304" pitchFamily="18" charset="0"/>
                          </a:rPr>
                          <m:t>11</m:t>
                        </m:r>
                      </m:num>
                      <m:den>
                        <m:r>
                          <m:rPr>
                            <m:nor/>
                          </m:rPr>
                          <a:rPr lang="en-US" sz="2800" b="0" i="0" smtClean="0">
                            <a:latin typeface="Times New Roman" panose="02020603050405020304" pitchFamily="18" charset="0"/>
                            <a:cs typeface="Times New Roman" panose="02020603050405020304" pitchFamily="18" charset="0"/>
                          </a:rPr>
                          <m:t>20</m:t>
                        </m:r>
                      </m:den>
                    </m:f>
                  </m:oMath>
                </a14:m>
                <a:r>
                  <a:rPr lang="en-US" sz="2800">
                    <a:latin typeface="Times New Roman" panose="02020603050405020304" pitchFamily="18" charset="0"/>
                    <a:cs typeface="Times New Roman" panose="02020603050405020304" pitchFamily="18" charset="0"/>
                  </a:rPr>
                  <a:t>.</a:t>
                </a:r>
              </a:p>
              <a:p>
                <a:pPr>
                  <a:spcAft>
                    <a:spcPts val="600"/>
                  </a:spcAft>
                </a:pPr>
                <a:r>
                  <a:rPr lang="en-US" sz="2800">
                    <a:latin typeface="Times New Roman" panose="02020603050405020304" pitchFamily="18" charset="0"/>
                    <a:cs typeface="Times New Roman" panose="02020603050405020304" pitchFamily="18" charset="0"/>
                  </a:rPr>
                  <a:t>Ở lớp 6 ta gọi là xác suất thực nhiệm xuất hiện mặt N khi tung một đồng xu 20 lần liên tiếp.</a:t>
                </a:r>
                <a:endParaRPr lang="vi-VN" sz="280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57364AF2-A2CC-4A98-8BBE-4AE489ED183A}"/>
                  </a:ext>
                </a:extLst>
              </p:cNvPr>
              <p:cNvSpPr>
                <a:spLocks noRot="1" noChangeAspect="1" noMove="1" noResize="1" noEditPoints="1" noAdjustHandles="1" noChangeArrowheads="1" noChangeShapeType="1" noTextEdit="1"/>
              </p:cNvSpPr>
              <p:nvPr/>
            </p:nvSpPr>
            <p:spPr>
              <a:xfrm>
                <a:off x="2779612" y="3886885"/>
                <a:ext cx="9033447" cy="1721433"/>
              </a:xfrm>
              <a:prstGeom prst="rect">
                <a:avLst/>
              </a:prstGeom>
              <a:blipFill>
                <a:blip r:embed="rId6"/>
                <a:stretch>
                  <a:fillRect l="-1417" b="-9220"/>
                </a:stretch>
              </a:blipFill>
            </p:spPr>
            <p:txBody>
              <a:bodyPr/>
              <a:lstStyle/>
              <a:p>
                <a:r>
                  <a:rPr lang="vi-VN">
                    <a:noFill/>
                  </a:rPr>
                  <a:t> </a:t>
                </a:r>
              </a:p>
            </p:txBody>
          </p:sp>
        </mc:Fallback>
      </mc:AlternateContent>
    </p:spTree>
    <p:extLst>
      <p:ext uri="{BB962C8B-B14F-4D97-AF65-F5344CB8AC3E}">
        <p14:creationId xmlns:p14="http://schemas.microsoft.com/office/powerpoint/2010/main" val="28117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D402CFD7-0E1C-4AEB-80DC-79425A69704D}"/>
              </a:ext>
            </a:extLst>
          </p:cNvPr>
          <p:cNvSpPr txBox="1"/>
          <p:nvPr/>
        </p:nvSpPr>
        <p:spPr>
          <a:xfrm>
            <a:off x="939113" y="889687"/>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13" name="Group 12">
            <a:extLst>
              <a:ext uri="{FF2B5EF4-FFF2-40B4-BE49-F238E27FC236}">
                <a16:creationId xmlns:a16="http://schemas.microsoft.com/office/drawing/2014/main" xmlns="" id="{CE0394D0-B7D4-4534-9573-8A0B79A8E6EF}"/>
              </a:ext>
            </a:extLst>
          </p:cNvPr>
          <p:cNvGrpSpPr/>
          <p:nvPr/>
        </p:nvGrpSpPr>
        <p:grpSpPr>
          <a:xfrm>
            <a:off x="354823" y="1455038"/>
            <a:ext cx="11285242" cy="4377351"/>
            <a:chOff x="0" y="1776585"/>
            <a:chExt cx="11285242" cy="4377351"/>
          </a:xfrm>
        </p:grpSpPr>
        <p:grpSp>
          <p:nvGrpSpPr>
            <p:cNvPr id="15" name="Group 14">
              <a:extLst>
                <a:ext uri="{FF2B5EF4-FFF2-40B4-BE49-F238E27FC236}">
                  <a16:creationId xmlns:a16="http://schemas.microsoft.com/office/drawing/2014/main" xmlns="" id="{D48F6069-C671-4B54-A761-753B16E2210C}"/>
                </a:ext>
              </a:extLst>
            </p:cNvPr>
            <p:cNvGrpSpPr/>
            <p:nvPr/>
          </p:nvGrpSpPr>
          <p:grpSpPr>
            <a:xfrm>
              <a:off x="0" y="1776585"/>
              <a:ext cx="11285242" cy="4377351"/>
              <a:chOff x="-157227" y="2625290"/>
              <a:chExt cx="17486940" cy="6244838"/>
            </a:xfrm>
          </p:grpSpPr>
          <p:sp>
            <p:nvSpPr>
              <p:cNvPr id="17" name="Rectangle: Rounded Corners 16">
                <a:extLst>
                  <a:ext uri="{FF2B5EF4-FFF2-40B4-BE49-F238E27FC236}">
                    <a16:creationId xmlns:a16="http://schemas.microsoft.com/office/drawing/2014/main" xmlns="" id="{ED338F71-79E3-4DAA-B937-FE64B42058AD}"/>
                  </a:ext>
                </a:extLst>
              </p:cNvPr>
              <p:cNvSpPr/>
              <p:nvPr/>
            </p:nvSpPr>
            <p:spPr>
              <a:xfrm>
                <a:off x="101596" y="2728686"/>
                <a:ext cx="17228117" cy="6141442"/>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xmlns="" id="{E72BE9B2-5671-465D-939F-6F61D269CC27}"/>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xmlns="" id="{CEB27307-016D-4396-955F-E4AD2DE87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FE1555BB-70C3-41E3-B2E4-D36EF2784B03}"/>
                    </a:ext>
                  </a:extLst>
                </p:cNvPr>
                <p:cNvSpPr txBox="1"/>
                <p:nvPr/>
              </p:nvSpPr>
              <p:spPr>
                <a:xfrm>
                  <a:off x="1152700" y="2474810"/>
                  <a:ext cx="9835979" cy="3649717"/>
                </a:xfrm>
                <a:prstGeom prst="rect">
                  <a:avLst/>
                </a:prstGeom>
                <a:noFill/>
              </p:spPr>
              <p:txBody>
                <a:bodyPr wrap="square" rtlCol="0">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smtClean="0">
                                <a:latin typeface="Cambria Math"/>
                              </a:rPr>
                            </m:ctrlPr>
                          </m:fPr>
                          <m:num>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r>
                              <a:rPr lang="vi-VN" sz="2800" b="0" i="0" smtClean="0">
                                <a:latin typeface="Cambria Math" panose="02040503050406030204" pitchFamily="18" charset="0"/>
                              </a:rPr>
                              <m:t>ấ</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hi</m:t>
                            </m:r>
                            <m:r>
                              <a:rPr lang="vi-VN" sz="2800" b="0" i="0" smtClean="0">
                                <a:latin typeface="Cambria Math" panose="02040503050406030204" pitchFamily="18" charset="0"/>
                              </a:rPr>
                              <m:t>ệ</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m</m:t>
                            </m:r>
                            <m:r>
                              <a:rPr lang="vi-VN" sz="2800" b="0" i="0" smtClean="0">
                                <a:latin typeface="Cambria Math" panose="02040503050406030204" pitchFamily="18" charset="0"/>
                              </a:rPr>
                              <m:t>ặ</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N</m:t>
                            </m:r>
                          </m:num>
                          <m:den>
                            <m:r>
                              <m:rPr>
                                <m:sty m:val="p"/>
                              </m:rPr>
                              <a:rPr lang="vi-VN" sz="2800" b="0" i="0" smtClean="0">
                                <a:latin typeface="Cambria Math" panose="02040503050406030204" pitchFamily="18" charset="0"/>
                              </a:rPr>
                              <m:t>T</m:t>
                            </m:r>
                            <m:r>
                              <a:rPr lang="vi-VN" sz="2800" b="0" i="0" smtClean="0">
                                <a:latin typeface="Cambria Math" panose="02040503050406030204" pitchFamily="18" charset="0"/>
                              </a:rPr>
                              <m:t>ổ</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tung</m:t>
                            </m:r>
                            <m:r>
                              <a:rPr lang="vi-VN" sz="2800" b="0" i="0" smtClean="0">
                                <a:latin typeface="Cambria Math" panose="02040503050406030204" pitchFamily="18" charset="0"/>
                              </a:rPr>
                              <m:t> đồ</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den>
                        </m:f>
                      </m:oMath>
                    </m:oMathPara>
                  </a14:m>
                  <a:endParaRPr lang="vi-VN" sz="2800">
                    <a:latin typeface="+mj-lt"/>
                    <a:ea typeface="Times New Roman" panose="02020603050405020304" pitchFamily="18" charset="0"/>
                  </a:endParaRPr>
                </a:p>
                <a:p>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a:latin typeface="Cambria Math"/>
                              </a:rPr>
                            </m:ctrlPr>
                          </m:fPr>
                          <m:num>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xu</m:t>
                            </m:r>
                            <m:r>
                              <a:rPr lang="vi-VN" sz="2800">
                                <a:latin typeface="Cambria Math" panose="02040503050406030204" pitchFamily="18" charset="0"/>
                              </a:rPr>
                              <m:t>ấ</m:t>
                            </m:r>
                            <m:r>
                              <m:rPr>
                                <m:sty m:val="p"/>
                              </m:rPr>
                              <a:rPr lang="vi-VN" sz="2800">
                                <a:latin typeface="Cambria Math" panose="02040503050406030204" pitchFamily="18" charset="0"/>
                              </a:rPr>
                              <m:t>t</m:t>
                            </m:r>
                            <m:r>
                              <a:rPr lang="vi-VN" sz="2800">
                                <a:latin typeface="Cambria Math" panose="02040503050406030204" pitchFamily="18" charset="0"/>
                              </a:rPr>
                              <m:t> </m:t>
                            </m:r>
                            <m:r>
                              <m:rPr>
                                <m:sty m:val="p"/>
                              </m:rPr>
                              <a:rPr lang="vi-VN" sz="2800">
                                <a:latin typeface="Cambria Math" panose="02040503050406030204" pitchFamily="18" charset="0"/>
                              </a:rPr>
                              <m:t>hi</m:t>
                            </m:r>
                            <m:r>
                              <a:rPr lang="vi-VN" sz="2800">
                                <a:latin typeface="Cambria Math" panose="02040503050406030204" pitchFamily="18" charset="0"/>
                              </a:rPr>
                              <m:t>ệ</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m</m:t>
                            </m:r>
                            <m:r>
                              <a:rPr lang="vi-VN" sz="2800">
                                <a:latin typeface="Cambria Math" panose="02040503050406030204" pitchFamily="18" charset="0"/>
                              </a:rPr>
                              <m:t>ặ</m:t>
                            </m:r>
                            <m:r>
                              <m:rPr>
                                <m:sty m:val="p"/>
                              </m:rPr>
                              <a:rPr lang="vi-VN" sz="2800">
                                <a:latin typeface="Cambria Math" panose="02040503050406030204" pitchFamily="18" charset="0"/>
                              </a:rPr>
                              <m:t>t</m:t>
                            </m:r>
                            <m:r>
                              <a:rPr lang="vi-VN" sz="2800">
                                <a:latin typeface="Cambria Math" panose="02040503050406030204" pitchFamily="18" charset="0"/>
                              </a:rPr>
                              <m:t> </m:t>
                            </m:r>
                            <m:r>
                              <a:rPr lang="vi-VN" sz="2800" b="0" i="1" smtClean="0">
                                <a:latin typeface="Cambria Math" panose="02040503050406030204" pitchFamily="18" charset="0"/>
                              </a:rPr>
                              <m:t>𝑆</m:t>
                            </m:r>
                          </m:num>
                          <m:den>
                            <m:r>
                              <m:rPr>
                                <m:sty m:val="p"/>
                              </m:rPr>
                              <a:rPr lang="vi-VN" sz="2800">
                                <a:latin typeface="Cambria Math" panose="02040503050406030204" pitchFamily="18" charset="0"/>
                              </a:rPr>
                              <m:t>T</m:t>
                            </m:r>
                            <m:r>
                              <a:rPr lang="vi-VN" sz="2800">
                                <a:latin typeface="Cambria Math" panose="02040503050406030204" pitchFamily="18" charset="0"/>
                              </a:rPr>
                              <m:t>ổ</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tung</m:t>
                            </m:r>
                            <m:r>
                              <a:rPr lang="vi-VN" sz="2800">
                                <a:latin typeface="Cambria Math" panose="02040503050406030204" pitchFamily="18" charset="0"/>
                              </a:rPr>
                              <m:t> đồ</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xu</m:t>
                            </m:r>
                          </m:den>
                        </m:f>
                      </m:oMath>
                    </m:oMathPara>
                  </a14:m>
                  <a:endParaRPr lang="vi-VN" sz="2800">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1555BB-70C3-41E3-B2E4-D36EF2784B03}"/>
                    </a:ext>
                  </a:extLst>
                </p:cNvPr>
                <p:cNvSpPr txBox="1">
                  <a:spLocks noRot="1" noChangeAspect="1" noMove="1" noResize="1" noEditPoints="1" noAdjustHandles="1" noChangeArrowheads="1" noChangeShapeType="1" noTextEdit="1"/>
                </p:cNvSpPr>
                <p:nvPr/>
              </p:nvSpPr>
              <p:spPr>
                <a:xfrm>
                  <a:off x="1152700" y="2474810"/>
                  <a:ext cx="9835979" cy="3649717"/>
                </a:xfrm>
                <a:prstGeom prst="rect">
                  <a:avLst/>
                </a:prstGeom>
                <a:blipFill>
                  <a:blip r:embed="rId5"/>
                  <a:stretch>
                    <a:fillRect l="-1239" t="-1669"/>
                  </a:stretch>
                </a:blipFill>
              </p:spPr>
              <p:txBody>
                <a:bodyPr/>
                <a:lstStyle/>
                <a:p>
                  <a:r>
                    <a:rPr lang="vi-VN">
                      <a:noFill/>
                    </a:rPr>
                    <a:t> </a:t>
                  </a:r>
                </a:p>
              </p:txBody>
            </p:sp>
          </mc:Fallback>
        </mc:AlternateContent>
      </p:grpSp>
    </p:spTree>
    <p:extLst>
      <p:ext uri="{BB962C8B-B14F-4D97-AF65-F5344CB8AC3E}">
        <p14:creationId xmlns:p14="http://schemas.microsoft.com/office/powerpoint/2010/main" val="37632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Parallelogram 9">
            <a:extLst>
              <a:ext uri="{FF2B5EF4-FFF2-40B4-BE49-F238E27FC236}">
                <a16:creationId xmlns:a16="http://schemas.microsoft.com/office/drawing/2014/main" xmlns="" id="{ACD88364-B059-4C87-B363-F96257943557}"/>
              </a:ext>
            </a:extLst>
          </p:cNvPr>
          <p:cNvSpPr/>
          <p:nvPr/>
        </p:nvSpPr>
        <p:spPr>
          <a:xfrm>
            <a:off x="572930" y="89666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649732B8-DC63-4811-B9D2-5C1C4AACE168}"/>
              </a:ext>
            </a:extLst>
          </p:cNvPr>
          <p:cNvSpPr txBox="1"/>
          <p:nvPr/>
        </p:nvSpPr>
        <p:spPr>
          <a:xfrm>
            <a:off x="2693772" y="864971"/>
            <a:ext cx="911928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xác suất thực nghiệm của biến cố “Mặt xuất hiện của đông xu là mặt N” trong mỗi tr</a:t>
            </a:r>
            <a:r>
              <a:rPr lang="vi-VN" sz="2800">
                <a:latin typeface="Times New Roman" panose="02020603050405020304" pitchFamily="18" charset="0"/>
                <a:cs typeface="Times New Roman" panose="02020603050405020304" pitchFamily="18" charset="0"/>
              </a:rPr>
              <a:t>ường hợp sau:</a:t>
            </a:r>
          </a:p>
        </p:txBody>
      </p:sp>
      <p:sp>
        <p:nvSpPr>
          <p:cNvPr id="12" name="TextBox 11">
            <a:extLst>
              <a:ext uri="{FF2B5EF4-FFF2-40B4-BE49-F238E27FC236}">
                <a16:creationId xmlns:a16="http://schemas.microsoft.com/office/drawing/2014/main" xmlns="" id="{600B71C2-9130-42C8-813C-D84C355217A2}"/>
              </a:ext>
            </a:extLst>
          </p:cNvPr>
          <p:cNvSpPr txBox="1"/>
          <p:nvPr/>
        </p:nvSpPr>
        <p:spPr>
          <a:xfrm>
            <a:off x="2594918" y="1804083"/>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a)Tung đồng xu 30 lần liên tiếp, có 17 lần xuất hiện mặt N</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9D2A05F-B3BA-4EA7-96E9-5A35D44674DB}"/>
              </a:ext>
            </a:extLst>
          </p:cNvPr>
          <p:cNvSpPr txBox="1"/>
          <p:nvPr/>
        </p:nvSpPr>
        <p:spPr>
          <a:xfrm>
            <a:off x="2594918" y="2347781"/>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b)Tung đồng xu 27 lần liên tiếp, có 14 lần xuất hiện mặt S</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63D59C8-C3C8-478A-892A-42029F7098C3}"/>
              </a:ext>
            </a:extLst>
          </p:cNvPr>
          <p:cNvSpPr txBox="1"/>
          <p:nvPr/>
        </p:nvSpPr>
        <p:spPr>
          <a:xfrm>
            <a:off x="6227806" y="2817337"/>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E60D478-0FAE-4FE3-AE69-18D106CB98FE}"/>
                  </a:ext>
                </a:extLst>
              </p:cNvPr>
              <p:cNvSpPr/>
              <p:nvPr/>
            </p:nvSpPr>
            <p:spPr>
              <a:xfrm>
                <a:off x="527222" y="3278827"/>
                <a:ext cx="11088130" cy="1211678"/>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a.Xác suất thực nghiệm của biến cố “ Mặt xuất hiện của đồng xu là mặt N” là </a:t>
                </a:r>
                <a14:m>
                  <m:oMath xmlns:m="http://schemas.openxmlformats.org/officeDocument/2006/math">
                    <m:f>
                      <m:fPr>
                        <m:ctrlPr>
                          <a:rPr lang="en-US" sz="2800" i="1" smtClean="0">
                            <a:solidFill>
                              <a:srgbClr val="0000CC"/>
                            </a:solidFill>
                            <a:latin typeface="Cambria Math"/>
                          </a:rPr>
                        </m:ctrlPr>
                      </m:fPr>
                      <m:num>
                        <m:r>
                          <m:rPr>
                            <m:nor/>
                          </m:rPr>
                          <a:rPr lang="en-US" sz="2800" b="0" i="0" smtClean="0">
                            <a:solidFill>
                              <a:srgbClr val="0000CC"/>
                            </a:solidFill>
                            <a:latin typeface="Cambria Math" panose="02040503050406030204" pitchFamily="18" charset="0"/>
                          </a:rPr>
                          <m:t>17</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6" name="Rectangle 5">
                <a:extLst>
                  <a:ext uri="{FF2B5EF4-FFF2-40B4-BE49-F238E27FC236}">
                    <a16:creationId xmlns:a16="http://schemas.microsoft.com/office/drawing/2014/main" id="{EE60D478-0FAE-4FE3-AE69-18D106CB98FE}"/>
                  </a:ext>
                </a:extLst>
              </p:cNvPr>
              <p:cNvSpPr>
                <a:spLocks noRot="1" noChangeAspect="1" noMove="1" noResize="1" noEditPoints="1" noAdjustHandles="1" noChangeArrowheads="1" noChangeShapeType="1" noTextEdit="1"/>
              </p:cNvSpPr>
              <p:nvPr/>
            </p:nvSpPr>
            <p:spPr>
              <a:xfrm>
                <a:off x="527222" y="3278827"/>
                <a:ext cx="11088130" cy="1211678"/>
              </a:xfrm>
              <a:prstGeom prst="rect">
                <a:avLst/>
              </a:prstGeom>
              <a:blipFill>
                <a:blip r:embed="rId3"/>
                <a:stretch>
                  <a:fillRect l="-1100" t="-5528" b="-50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xmlns="" id="{8ED61FC1-C7CF-4F3F-996C-CA17B83CAEE6}"/>
              </a:ext>
            </a:extLst>
          </p:cNvPr>
          <p:cNvSpPr/>
          <p:nvPr/>
        </p:nvSpPr>
        <p:spPr>
          <a:xfrm>
            <a:off x="527221" y="4465075"/>
            <a:ext cx="11310552"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b) Khi tung đồng xu 27 lần liên tiếp, do mặt S xuất hiện 14 lần nên mặt N xuất hiện 13 lần.</a:t>
            </a:r>
            <a:endParaRPr lang="vi-VN" sz="2800">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5679979-6582-4E03-8935-F17795601091}"/>
                  </a:ext>
                </a:extLst>
              </p:cNvPr>
              <p:cNvSpPr/>
              <p:nvPr/>
            </p:nvSpPr>
            <p:spPr>
              <a:xfrm>
                <a:off x="255372" y="5330048"/>
                <a:ext cx="11763633" cy="1210139"/>
              </a:xfrm>
              <a:prstGeom prst="rect">
                <a:avLst/>
              </a:prstGeom>
            </p:spPr>
            <p:txBody>
              <a:bodyPr wrap="square">
                <a:spAutoFit/>
              </a:bodyPr>
              <a:lstStyle/>
              <a:p>
                <a:pPr marL="4745038" indent="-4745038"/>
                <a:r>
                  <a:rPr lang="en-US" sz="2800">
                    <a:solidFill>
                      <a:srgbClr val="0000CC"/>
                    </a:solidFill>
                    <a:latin typeface="Times New Roman" panose="02020603050405020304" pitchFamily="18" charset="0"/>
                    <a:ea typeface="Times New Roman" panose="02020603050405020304" pitchFamily="18" charset="0"/>
                  </a:rPr>
                  <a:t>Vì vậy, xác suất thực nghiệm của biến cố: “Mặt xuất hiện của đồng xu là mặt N” là </a:t>
                </a:r>
                <a14:m>
                  <m:oMath xmlns:m="http://schemas.openxmlformats.org/officeDocument/2006/math">
                    <m:f>
                      <m:fPr>
                        <m:ctrlPr>
                          <a:rPr lang="en-US" sz="2800" i="1" smtClean="0">
                            <a:solidFill>
                              <a:srgbClr val="0000CC"/>
                            </a:solidFill>
                            <a:latin typeface="Cambria Math"/>
                          </a:rPr>
                        </m:ctrlPr>
                      </m:fPr>
                      <m:num>
                        <m:r>
                          <m:rPr>
                            <m:nor/>
                          </m:rPr>
                          <a:rPr lang="en-US" sz="2800" b="0" i="0" smtClean="0">
                            <a:solidFill>
                              <a:srgbClr val="0000CC"/>
                            </a:solidFill>
                            <a:latin typeface="Cambria Math" panose="02040503050406030204" pitchFamily="18" charset="0"/>
                          </a:rPr>
                          <m:t>13</m:t>
                        </m:r>
                      </m:num>
                      <m:den>
                        <m:r>
                          <m:rPr>
                            <m:nor/>
                          </m:rPr>
                          <a:rPr lang="en-US" sz="2800" b="0" i="0" smtClean="0">
                            <a:solidFill>
                              <a:srgbClr val="0000CC"/>
                            </a:solidFill>
                            <a:latin typeface="Cambria Math" panose="02040503050406030204" pitchFamily="18" charset="0"/>
                          </a:rPr>
                          <m:t>27</m:t>
                        </m:r>
                      </m:den>
                    </m:f>
                  </m:oMath>
                </a14:m>
                <a:endParaRPr lang="vi-VN" sz="2800">
                  <a:solidFill>
                    <a:srgbClr val="0000CC"/>
                  </a:solidFill>
                </a:endParaRPr>
              </a:p>
            </p:txBody>
          </p:sp>
        </mc:Choice>
        <mc:Fallback xmlns="">
          <p:sp>
            <p:nvSpPr>
              <p:cNvPr id="11" name="Rectangle 10">
                <a:extLst>
                  <a:ext uri="{FF2B5EF4-FFF2-40B4-BE49-F238E27FC236}">
                    <a16:creationId xmlns:a16="http://schemas.microsoft.com/office/drawing/2014/main" id="{E5679979-6582-4E03-8935-F17795601091}"/>
                  </a:ext>
                </a:extLst>
              </p:cNvPr>
              <p:cNvSpPr>
                <a:spLocks noRot="1" noChangeAspect="1" noMove="1" noResize="1" noEditPoints="1" noAdjustHandles="1" noChangeArrowheads="1" noChangeShapeType="1" noTextEdit="1"/>
              </p:cNvSpPr>
              <p:nvPr/>
            </p:nvSpPr>
            <p:spPr>
              <a:xfrm>
                <a:off x="255372" y="5330048"/>
                <a:ext cx="11763633" cy="1210139"/>
              </a:xfrm>
              <a:prstGeom prst="rect">
                <a:avLst/>
              </a:prstGeom>
              <a:blipFill>
                <a:blip r:embed="rId4"/>
                <a:stretch>
                  <a:fillRect l="-1088" t="-5025" r="-674" b="-5025"/>
                </a:stretch>
              </a:blipFill>
            </p:spPr>
            <p:txBody>
              <a:bodyPr/>
              <a:lstStyle/>
              <a:p>
                <a:r>
                  <a:rPr lang="vi-VN">
                    <a:noFill/>
                  </a:rPr>
                  <a:t> </a:t>
                </a:r>
              </a:p>
            </p:txBody>
          </p:sp>
        </mc:Fallback>
      </mc:AlternateContent>
    </p:spTree>
    <p:extLst>
      <p:ext uri="{BB962C8B-B14F-4D97-AF65-F5344CB8AC3E}">
        <p14:creationId xmlns:p14="http://schemas.microsoft.com/office/powerpoint/2010/main" val="26270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63D59C8-C3C8-478A-892A-42029F7098C3}"/>
              </a:ext>
            </a:extLst>
          </p:cNvPr>
          <p:cNvSpPr txBox="1"/>
          <p:nvPr/>
        </p:nvSpPr>
        <p:spPr>
          <a:xfrm>
            <a:off x="5782963" y="2545488"/>
            <a:ext cx="1779373" cy="523220"/>
          </a:xfrm>
          <a:prstGeom prst="rect">
            <a:avLst/>
          </a:prstGeom>
          <a:noFill/>
        </p:spPr>
        <p:txBody>
          <a:bodyPr wrap="square" rtlCol="0">
            <a:spAutoFit/>
          </a:bodyPr>
          <a:lstStyle/>
          <a:p>
            <a:r>
              <a:rPr lang="vi-VN" sz="2800" b="1" i="1" u="sng"/>
              <a:t>Giải</a:t>
            </a:r>
          </a:p>
        </p:txBody>
      </p:sp>
      <p:pic>
        <p:nvPicPr>
          <p:cNvPr id="13" name="Picture 12">
            <a:extLst>
              <a:ext uri="{FF2B5EF4-FFF2-40B4-BE49-F238E27FC236}">
                <a16:creationId xmlns:a16="http://schemas.microsoft.com/office/drawing/2014/main" xmlns="" id="{766B4931-7CBE-4B3F-A8D2-06ADAF2C1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589" y="541661"/>
            <a:ext cx="1545868" cy="1484847"/>
          </a:xfrm>
          <a:prstGeom prst="rect">
            <a:avLst/>
          </a:prstGeom>
        </p:spPr>
      </p:pic>
      <p:sp>
        <p:nvSpPr>
          <p:cNvPr id="15" name="Rectangle 14">
            <a:extLst>
              <a:ext uri="{FF2B5EF4-FFF2-40B4-BE49-F238E27FC236}">
                <a16:creationId xmlns:a16="http://schemas.microsoft.com/office/drawing/2014/main" xmlns="" id="{9EC4EB85-E444-4FB7-8351-BD71393D7DF1}"/>
              </a:ext>
            </a:extLst>
          </p:cNvPr>
          <p:cNvSpPr/>
          <p:nvPr/>
        </p:nvSpPr>
        <p:spPr>
          <a:xfrm>
            <a:off x="1738184" y="881615"/>
            <a:ext cx="10173730"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Nếu tung một đồng xu 40 lần liên tiếp, có 19 lần xuất hiện mặt N thì xác suất xuất thực nghiệm của biến cố “Mặt xuất hiện của đồng xu là mặt S” bằng bao nhiêu?</a:t>
            </a:r>
            <a:endParaRPr lang="vi-VN" sz="2800"/>
          </a:p>
        </p:txBody>
      </p:sp>
      <p:sp>
        <p:nvSpPr>
          <p:cNvPr id="5" name="Rectangle 4">
            <a:extLst>
              <a:ext uri="{FF2B5EF4-FFF2-40B4-BE49-F238E27FC236}">
                <a16:creationId xmlns:a16="http://schemas.microsoft.com/office/drawing/2014/main" xmlns="" id="{2B62B6DD-059F-4C69-A60B-3427B9633398}"/>
              </a:ext>
            </a:extLst>
          </p:cNvPr>
          <p:cNvSpPr/>
          <p:nvPr/>
        </p:nvSpPr>
        <p:spPr>
          <a:xfrm>
            <a:off x="968695" y="3194907"/>
            <a:ext cx="5618846"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Số lần xuất hiện mặt S là 40 - 19 = 21</a:t>
            </a:r>
            <a:endParaRPr lang="vi-VN" sz="2800"/>
          </a:p>
        </p:txBody>
      </p:sp>
      <p:sp>
        <p:nvSpPr>
          <p:cNvPr id="9" name="Rectangle 8">
            <a:extLst>
              <a:ext uri="{FF2B5EF4-FFF2-40B4-BE49-F238E27FC236}">
                <a16:creationId xmlns:a16="http://schemas.microsoft.com/office/drawing/2014/main" xmlns="" id="{99CE8366-D843-4AB9-A733-2F37C9C56840}"/>
              </a:ext>
            </a:extLst>
          </p:cNvPr>
          <p:cNvSpPr/>
          <p:nvPr/>
        </p:nvSpPr>
        <p:spPr>
          <a:xfrm>
            <a:off x="939114" y="3896667"/>
            <a:ext cx="10997513"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“Mặt xuất hiện của đồng xu là mặt S” là: </a:t>
            </a:r>
            <a:endParaRPr lang="vi-VN" sz="28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A5299348-801B-4408-8426-231510B5EAB1}"/>
                  </a:ext>
                </a:extLst>
              </p:cNvPr>
              <p:cNvSpPr txBox="1"/>
              <p:nvPr/>
            </p:nvSpPr>
            <p:spPr>
              <a:xfrm>
                <a:off x="5389649" y="4563061"/>
                <a:ext cx="1112108"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a:rPr>
                          </m:ctrlPr>
                        </m:fPr>
                        <m:num>
                          <m:r>
                            <m:rPr>
                              <m:nor/>
                            </m:rPr>
                            <a:rPr lang="vi-VN" sz="2800" b="0" i="0" smtClean="0">
                              <a:latin typeface="Cambria Math" panose="02040503050406030204" pitchFamily="18" charset="0"/>
                            </a:rPr>
                            <m:t>21</m:t>
                          </m:r>
                        </m:num>
                        <m:den>
                          <m:r>
                            <m:rPr>
                              <m:nor/>
                            </m:rPr>
                            <a:rPr lang="vi-VN" sz="2800" b="0" i="0" smtClean="0">
                              <a:latin typeface="Cambria Math" panose="02040503050406030204" pitchFamily="18" charset="0"/>
                            </a:rPr>
                            <m:t>40</m:t>
                          </m:r>
                        </m:den>
                      </m:f>
                    </m:oMath>
                  </m:oMathPara>
                </a14:m>
                <a:endParaRPr lang="vi-VN" sz="2800"/>
              </a:p>
            </p:txBody>
          </p:sp>
        </mc:Choice>
        <mc:Fallback xmlns="">
          <p:sp>
            <p:nvSpPr>
              <p:cNvPr id="16" name="TextBox 15">
                <a:extLst>
                  <a:ext uri="{FF2B5EF4-FFF2-40B4-BE49-F238E27FC236}">
                    <a16:creationId xmlns:a16="http://schemas.microsoft.com/office/drawing/2014/main" id="{A5299348-801B-4408-8426-231510B5EAB1}"/>
                  </a:ext>
                </a:extLst>
              </p:cNvPr>
              <p:cNvSpPr txBox="1">
                <a:spLocks noRot="1" noChangeAspect="1" noMove="1" noResize="1" noEditPoints="1" noAdjustHandles="1" noChangeArrowheads="1" noChangeShapeType="1" noTextEdit="1"/>
              </p:cNvSpPr>
              <p:nvPr/>
            </p:nvSpPr>
            <p:spPr>
              <a:xfrm>
                <a:off x="5389649" y="4563061"/>
                <a:ext cx="1112108" cy="809452"/>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10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5"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D50BA05-C38B-48E6-8C09-5C43B7E8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2465" y="1174086"/>
            <a:ext cx="1419237" cy="840337"/>
          </a:xfrm>
          <a:prstGeom prst="rect">
            <a:avLst/>
          </a:prstGeom>
        </p:spPr>
      </p:pic>
      <p:sp>
        <p:nvSpPr>
          <p:cNvPr id="6" name="TextBox 5">
            <a:extLst>
              <a:ext uri="{FF2B5EF4-FFF2-40B4-BE49-F238E27FC236}">
                <a16:creationId xmlns:a16="http://schemas.microsoft.com/office/drawing/2014/main" xmlns="" id="{315DCC1D-761A-4ECF-9C56-71457EAFC1BD}"/>
              </a:ext>
            </a:extLst>
          </p:cNvPr>
          <p:cNvSpPr txBox="1"/>
          <p:nvPr/>
        </p:nvSpPr>
        <p:spPr>
          <a:xfrm>
            <a:off x="2008908" y="1316182"/>
            <a:ext cx="986443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Bá t</a:t>
            </a:r>
            <a:r>
              <a:rPr lang="vi-VN" sz="2800">
                <a:latin typeface="Times New Roman" panose="02020603050405020304" pitchFamily="18" charset="0"/>
                <a:cs typeface="Times New Roman" panose="02020603050405020304" pitchFamily="18" charset="0"/>
              </a:rPr>
              <a:t>ước George-Louis Leclerc de Buffon (1707-1788, người Pháp) là một nhà khoa học tự nhiên lớn, nghiên cứu về Thực vật, Động vật, Trái đất, Lịch sử tự nhiên ... Ông đã thí nghiệm việc tung đồng xu nhiều lần và thu được kết quả sau:</a:t>
            </a:r>
          </a:p>
        </p:txBody>
      </p:sp>
      <p:graphicFrame>
        <p:nvGraphicFramePr>
          <p:cNvPr id="7" name="Table 7">
            <a:extLst>
              <a:ext uri="{FF2B5EF4-FFF2-40B4-BE49-F238E27FC236}">
                <a16:creationId xmlns:a16="http://schemas.microsoft.com/office/drawing/2014/main" xmlns="" id="{D5103AB2-7015-462A-9D53-41911B0269D2}"/>
              </a:ext>
            </a:extLst>
          </p:cNvPr>
          <p:cNvGraphicFramePr>
            <a:graphicFrameLocks noGrp="1"/>
          </p:cNvGraphicFramePr>
          <p:nvPr>
            <p:extLst>
              <p:ext uri="{D42A27DB-BD31-4B8C-83A1-F6EECF244321}">
                <p14:modId xmlns:p14="http://schemas.microsoft.com/office/powerpoint/2010/main" val="3572640677"/>
              </p:ext>
            </p:extLst>
          </p:nvPr>
        </p:nvGraphicFramePr>
        <p:xfrm>
          <a:off x="734291" y="3241194"/>
          <a:ext cx="9227127" cy="2194560"/>
        </p:xfrm>
        <a:graphic>
          <a:graphicData uri="http://schemas.openxmlformats.org/drawingml/2006/table">
            <a:tbl>
              <a:tblPr firstRow="1" bandRow="1">
                <a:tableStyleId>{5C22544A-7EE6-4342-B048-85BDC9FD1C3A}</a:tableStyleId>
              </a:tblPr>
              <a:tblGrid>
                <a:gridCol w="2002706">
                  <a:extLst>
                    <a:ext uri="{9D8B030D-6E8A-4147-A177-3AD203B41FA5}">
                      <a16:colId xmlns:a16="http://schemas.microsoft.com/office/drawing/2014/main" xmlns="" val="4180052"/>
                    </a:ext>
                  </a:extLst>
                </a:gridCol>
                <a:gridCol w="2013190">
                  <a:extLst>
                    <a:ext uri="{9D8B030D-6E8A-4147-A177-3AD203B41FA5}">
                      <a16:colId xmlns:a16="http://schemas.microsoft.com/office/drawing/2014/main" xmlns="" val="175343965"/>
                    </a:ext>
                  </a:extLst>
                </a:gridCol>
                <a:gridCol w="5211231">
                  <a:extLst>
                    <a:ext uri="{9D8B030D-6E8A-4147-A177-3AD203B41FA5}">
                      <a16:colId xmlns:a16="http://schemas.microsoft.com/office/drawing/2014/main" xmlns="" val="3785419722"/>
                    </a:ext>
                  </a:extLst>
                </a:gridCol>
              </a:tblGrid>
              <a:tr h="370840">
                <a:tc>
                  <a:txBody>
                    <a:bodyPr/>
                    <a:lstStyle/>
                    <a:p>
                      <a:pPr algn="ctr"/>
                      <a:r>
                        <a:rPr lang="vi-VN" sz="2400">
                          <a:latin typeface="Times New Roman" panose="02020603050405020304" pitchFamily="18" charset="0"/>
                          <a:cs typeface="Times New Roman" panose="02020603050405020304" pitchFamily="18" charset="0"/>
                        </a:rPr>
                        <a:t>Số lần tung</a:t>
                      </a:r>
                    </a:p>
                  </a:txBody>
                  <a:tcPr/>
                </a:tc>
                <a:tc>
                  <a:txBody>
                    <a:bodyPr/>
                    <a:lstStyle/>
                    <a:p>
                      <a:pPr algn="ctr"/>
                      <a:r>
                        <a:rPr lang="vi-VN" sz="2400">
                          <a:latin typeface="Times New Roman" panose="02020603050405020304" pitchFamily="18" charset="0"/>
                          <a:cs typeface="Times New Roman" panose="02020603050405020304" pitchFamily="18" charset="0"/>
                        </a:rPr>
                        <a:t>Số lần mặt N xuất hiện</a:t>
                      </a:r>
                    </a:p>
                  </a:txBody>
                  <a:tcPr/>
                </a:tc>
                <a:tc>
                  <a:txBody>
                    <a:bodyPr/>
                    <a:lstStyle/>
                    <a:p>
                      <a:pPr algn="ctr"/>
                      <a:r>
                        <a:rPr lang="vi-VN" sz="2400">
                          <a:latin typeface="Times New Roman" panose="02020603050405020304" pitchFamily="18" charset="0"/>
                          <a:cs typeface="Times New Roman" panose="02020603050405020304" pitchFamily="18" charset="0"/>
                        </a:rPr>
                        <a:t>Xác suất thực nghiệm của biến cố </a:t>
                      </a:r>
                    </a:p>
                    <a:p>
                      <a:pPr algn="ctr"/>
                      <a:r>
                        <a:rPr lang="vi-VN" sz="2400">
                          <a:latin typeface="Times New Roman" panose="02020603050405020304" pitchFamily="18" charset="0"/>
                          <a:cs typeface="Times New Roman" panose="02020603050405020304" pitchFamily="18" charset="0"/>
                        </a:rPr>
                        <a:t>“Mặt xuất hiện của đồng xu là mặt N”</a:t>
                      </a:r>
                    </a:p>
                  </a:txBody>
                  <a:tcPr/>
                </a:tc>
                <a:extLst>
                  <a:ext uri="{0D108BD9-81ED-4DB2-BD59-A6C34878D82A}">
                    <a16:rowId xmlns:a16="http://schemas.microsoft.com/office/drawing/2014/main" xmlns="" val="1214443852"/>
                  </a:ext>
                </a:extLst>
              </a:tr>
              <a:tr h="370840">
                <a:tc>
                  <a:txBody>
                    <a:bodyPr/>
                    <a:lstStyle/>
                    <a:p>
                      <a:pPr algn="ctr"/>
                      <a:r>
                        <a:rPr lang="vi-VN" sz="2400">
                          <a:latin typeface="Times New Roman" panose="02020603050405020304" pitchFamily="18" charset="0"/>
                          <a:cs typeface="Times New Roman" panose="02020603050405020304" pitchFamily="18" charset="0"/>
                        </a:rPr>
                        <a:t>4 040</a:t>
                      </a:r>
                    </a:p>
                  </a:txBody>
                  <a:tcPr/>
                </a:tc>
                <a:tc>
                  <a:txBody>
                    <a:bodyPr/>
                    <a:lstStyle/>
                    <a:p>
                      <a:pPr algn="ctr"/>
                      <a:r>
                        <a:rPr lang="vi-VN" sz="2400">
                          <a:latin typeface="Times New Roman" panose="02020603050405020304" pitchFamily="18" charset="0"/>
                          <a:cs typeface="Times New Roman" panose="02020603050405020304" pitchFamily="18" charset="0"/>
                        </a:rPr>
                        <a:t>2 048</a:t>
                      </a:r>
                    </a:p>
                  </a:txBody>
                  <a:tcPr/>
                </a:tc>
                <a:tc>
                  <a:txBody>
                    <a:bodyPr/>
                    <a:lstStyle/>
                    <a:p>
                      <a:pPr algn="ctr"/>
                      <a:r>
                        <a:rPr lang="vi-VN" sz="2400">
                          <a:latin typeface="Times New Roman" panose="02020603050405020304" pitchFamily="18" charset="0"/>
                          <a:cs typeface="Times New Roman" panose="02020603050405020304" pitchFamily="18" charset="0"/>
                        </a:rPr>
                        <a:t>0,5069</a:t>
                      </a:r>
                    </a:p>
                  </a:txBody>
                  <a:tcPr/>
                </a:tc>
                <a:extLst>
                  <a:ext uri="{0D108BD9-81ED-4DB2-BD59-A6C34878D82A}">
                    <a16:rowId xmlns:a16="http://schemas.microsoft.com/office/drawing/2014/main" xmlns="" val="4032276567"/>
                  </a:ext>
                </a:extLst>
              </a:tr>
              <a:tr h="370840">
                <a:tc>
                  <a:txBody>
                    <a:bodyPr/>
                    <a:lstStyle/>
                    <a:p>
                      <a:pPr algn="ctr"/>
                      <a:r>
                        <a:rPr lang="vi-VN" sz="2400">
                          <a:latin typeface="Times New Roman" panose="02020603050405020304" pitchFamily="18" charset="0"/>
                          <a:cs typeface="Times New Roman" panose="02020603050405020304" pitchFamily="18" charset="0"/>
                        </a:rPr>
                        <a:t>12 000</a:t>
                      </a:r>
                    </a:p>
                  </a:txBody>
                  <a:tcPr/>
                </a:tc>
                <a:tc>
                  <a:txBody>
                    <a:bodyPr/>
                    <a:lstStyle/>
                    <a:p>
                      <a:pPr algn="ctr"/>
                      <a:r>
                        <a:rPr lang="vi-VN" sz="2400">
                          <a:latin typeface="Times New Roman" panose="02020603050405020304" pitchFamily="18" charset="0"/>
                          <a:cs typeface="Times New Roman" panose="02020603050405020304" pitchFamily="18" charset="0"/>
                        </a:rPr>
                        <a:t>6 019</a:t>
                      </a:r>
                    </a:p>
                  </a:txBody>
                  <a:tcPr/>
                </a:tc>
                <a:tc>
                  <a:txBody>
                    <a:bodyPr/>
                    <a:lstStyle/>
                    <a:p>
                      <a:pPr algn="ctr"/>
                      <a:r>
                        <a:rPr lang="vi-VN" sz="2400">
                          <a:latin typeface="Times New Roman" panose="02020603050405020304" pitchFamily="18" charset="0"/>
                          <a:cs typeface="Times New Roman" panose="02020603050405020304" pitchFamily="18" charset="0"/>
                        </a:rPr>
                        <a:t>0,5016</a:t>
                      </a:r>
                    </a:p>
                  </a:txBody>
                  <a:tcPr/>
                </a:tc>
                <a:extLst>
                  <a:ext uri="{0D108BD9-81ED-4DB2-BD59-A6C34878D82A}">
                    <a16:rowId xmlns:a16="http://schemas.microsoft.com/office/drawing/2014/main" xmlns="" val="2289016213"/>
                  </a:ext>
                </a:extLst>
              </a:tr>
              <a:tr h="370840">
                <a:tc>
                  <a:txBody>
                    <a:bodyPr/>
                    <a:lstStyle/>
                    <a:p>
                      <a:pPr algn="ctr"/>
                      <a:r>
                        <a:rPr lang="vi-VN" sz="2400">
                          <a:latin typeface="Times New Roman" panose="02020603050405020304" pitchFamily="18" charset="0"/>
                          <a:cs typeface="Times New Roman" panose="02020603050405020304" pitchFamily="18" charset="0"/>
                        </a:rPr>
                        <a:t>24 000</a:t>
                      </a:r>
                    </a:p>
                  </a:txBody>
                  <a:tcPr/>
                </a:tc>
                <a:tc>
                  <a:txBody>
                    <a:bodyPr/>
                    <a:lstStyle/>
                    <a:p>
                      <a:pPr algn="ctr"/>
                      <a:r>
                        <a:rPr lang="vi-VN" sz="2400">
                          <a:latin typeface="Times New Roman" panose="02020603050405020304" pitchFamily="18" charset="0"/>
                          <a:cs typeface="Times New Roman" panose="02020603050405020304" pitchFamily="18" charset="0"/>
                        </a:rPr>
                        <a:t>12 012</a:t>
                      </a:r>
                    </a:p>
                  </a:txBody>
                  <a:tcPr/>
                </a:tc>
                <a:tc>
                  <a:txBody>
                    <a:bodyPr/>
                    <a:lstStyle/>
                    <a:p>
                      <a:pPr algn="ctr"/>
                      <a:r>
                        <a:rPr lang="vi-VN" sz="2400">
                          <a:latin typeface="Times New Roman" panose="02020603050405020304" pitchFamily="18" charset="0"/>
                          <a:cs typeface="Times New Roman" panose="02020603050405020304" pitchFamily="18" charset="0"/>
                        </a:rPr>
                        <a:t>0,5005</a:t>
                      </a:r>
                    </a:p>
                  </a:txBody>
                  <a:tcPr/>
                </a:tc>
                <a:extLst>
                  <a:ext uri="{0D108BD9-81ED-4DB2-BD59-A6C34878D82A}">
                    <a16:rowId xmlns:a16="http://schemas.microsoft.com/office/drawing/2014/main" xmlns="" val="227220591"/>
                  </a:ext>
                </a:extLst>
              </a:tr>
            </a:tbl>
          </a:graphicData>
        </a:graphic>
      </p:graphicFrame>
    </p:spTree>
    <p:extLst>
      <p:ext uri="{BB962C8B-B14F-4D97-AF65-F5344CB8AC3E}">
        <p14:creationId xmlns:p14="http://schemas.microsoft.com/office/powerpoint/2010/main" val="19146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3131</Words>
  <Application>Microsoft Office PowerPoint</Application>
  <PresentationFormat>Custom</PresentationFormat>
  <Paragraphs>196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DELL</cp:lastModifiedBy>
  <cp:revision>52</cp:revision>
  <dcterms:created xsi:type="dcterms:W3CDTF">2023-07-11T07:41:50Z</dcterms:created>
  <dcterms:modified xsi:type="dcterms:W3CDTF">2026-03-01T15:00:58Z</dcterms:modified>
</cp:coreProperties>
</file>