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5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256" r:id="rId13"/>
    <p:sldId id="257" r:id="rId14"/>
    <p:sldId id="258" r:id="rId15"/>
    <p:sldId id="259" r:id="rId16"/>
    <p:sldId id="260" r:id="rId17"/>
    <p:sldId id="261" r:id="rId18"/>
    <p:sldId id="342" r:id="rId19"/>
    <p:sldId id="264" r:id="rId20"/>
    <p:sldId id="265" r:id="rId21"/>
    <p:sldId id="266" r:id="rId22"/>
    <p:sldId id="262" r:id="rId23"/>
    <p:sldId id="343" r:id="rId24"/>
    <p:sldId id="34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CC00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B11F-86EE-4662-9F16-F1BD3DDC5FA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C75B0-E271-4513-A23A-64F297E9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8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Text Placeholder 2"/>
          <p:cNvSpPr>
            <a:spLocks noGrp="1"/>
          </p:cNvSpPr>
          <p:nvPr>
            <p:ph type="body" idx="3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DengXian"/>
            </a:endParaRPr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6A02E411-F476-4CC4-850B-89940CBFD524}" type="slidenum">
              <a:rPr lang="zh-CN" altLang="en-US">
                <a:solidFill>
                  <a:srgbClr val="000000"/>
                </a:solidFill>
                <a:latin typeface="Calibri" pitchFamily="34" charset="0"/>
                <a:cs typeface="DengXian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Calibri" pitchFamily="34" charset="0"/>
              <a:cs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132365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922B-4D0C-1F2B-A96C-B47CD09DB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7D189-6814-9950-9C7D-1A50925C3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63B0B-70BB-8FEE-B7B4-494F164C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25BA-B304-490A-A631-4CC8380B675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22F0C-D8B1-A53D-AB4C-6738124C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6D42B-F6F6-CDF2-068F-F8C77201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984-304A-4867-AA91-94F1196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4B66-941B-1987-3F6B-4E3774CB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4C312-42C2-5975-4E36-EEF8FC9B0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02F2F-7FB6-564B-3250-9A306067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25BA-B304-490A-A631-4CC8380B675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C0C75-2E0F-2F13-61E6-BC494210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E169F-9D48-51FC-60A8-17B08FBE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984-304A-4867-AA91-94F1196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6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0C049-FAB2-61AD-8D8E-C52E38189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5467E-E8DA-96BC-66F4-973044681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91427-1904-6F91-CFEE-E65651C4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25BA-B304-490A-A631-4CC8380B675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96C5-A225-C886-A773-90A1CE02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E13D-F482-6786-531D-69B31DCD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984-304A-4867-AA91-94F1196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8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44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3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7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0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80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8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C9EA-54F2-AC57-F248-3D2F53CEC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46A7-30AB-E756-BB8F-1FE1BA494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CAD82-B71E-52D4-76B4-75225923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25BA-B304-490A-A631-4CC8380B675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1EE44-E910-7F58-50B7-C504D408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19EC2-48DB-7B75-78E3-986922B4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984-304A-4867-AA91-94F1196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58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77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9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92487-E14E-B0F5-7646-A64C6B97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DB826-0100-D7B8-2EDD-81028754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1410E-40DE-5DDF-38BF-9413B0A1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25BA-B304-490A-A631-4CC8380B675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394E2-D0FE-167D-109A-B01A2670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EB41-0525-B634-2154-6C71A0D9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984-304A-4867-AA91-94F1196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7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2DBC-6FC6-5148-A945-3D6F8897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8BB07-133C-240C-C278-CFEFAEED7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7C823-CCFC-7B7E-4071-C2EEACC1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3FEDC-F517-FADC-EDA6-5ED2754F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25BA-B304-490A-A631-4CC8380B675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89DE2-BD90-4E12-241E-E1E51245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F10D5-8302-6CDE-B834-33908039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984-304A-4867-AA91-94F1196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8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8CF2-C346-C17B-FF73-A3FFDF5A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58407-68F4-7D92-8A09-98B698932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1DD6D-A50D-224E-3B2D-9A6F4CDB4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233C5-467E-727A-3FA7-F66736DCA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73EC0-C48B-9840-960C-F662C3ACA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148832-77F2-C29D-463F-17194B58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25BA-B304-490A-A631-4CC8380B675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5FEE8-8B56-A2EB-9806-77F65D63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114B3-889E-71A7-7AD5-FA1A55FF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984-304A-4867-AA91-94F1196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6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B05-D1FD-1DCE-0F5B-8F9BE688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1973A-960A-AE91-DC29-56A09150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25BA-B304-490A-A631-4CC8380B675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8A72C-15CC-7294-625E-99FA1FF1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73977-CF3D-CFE9-D20D-879D7F95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984-304A-4867-AA91-94F1196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86AFA-43B1-1267-1217-81C582B3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25BA-B304-490A-A631-4CC8380B675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700A9-9721-3D9C-9B52-1BCBCAB2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434AC-5E20-C9E7-A5E7-08EF4D43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984-304A-4867-AA91-94F1196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5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D15E-C25C-CB05-101D-60D51539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7EDAB-C537-0608-B962-F444084F5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5C70B-E326-5225-9057-BB7D25DFF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7310A-0485-9158-4C94-DCE96D7A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25BA-B304-490A-A631-4CC8380B675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7A4D0-7490-5FF9-C764-168B7580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66AA2-2114-0654-D210-1AC09FC1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984-304A-4867-AA91-94F1196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E949-195D-2174-B5F1-02B3C087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D52A2-0869-BD67-E443-8000748F4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A69CC-0584-06CB-0750-CAE587A23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02D33-CDDF-B395-91B3-E3CCC930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25BA-B304-490A-A631-4CC8380B675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2A6E5-319E-8E9F-1EA4-F6310487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71435-C81E-F639-E126-EE3C5988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E984-304A-4867-AA91-94F1196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1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5EAAE-44D9-C6B0-764D-95CAAC9B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90EB7-7357-90CC-BA94-91C72DA79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058E4-7A89-786B-7B8E-CBFFC2218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25BA-B304-490A-A631-4CC8380B675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093EE-AB91-42AC-2886-07E3929B9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26D34-D5C7-17C8-AA96-FD88E648D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E984-304A-4867-AA91-94F1196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0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4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27.jpg"/><Relationship Id="rId3" Type="http://schemas.openxmlformats.org/officeDocument/2006/relationships/image" Target="../media/image4.svg"/><Relationship Id="rId12" Type="http://schemas.openxmlformats.org/officeDocument/2006/relationships/image" Target="../media/image23.png"/><Relationship Id="rId17" Type="http://schemas.openxmlformats.org/officeDocument/2006/relationships/image" Target="../media/image26.jpg"/><Relationship Id="rId2" Type="http://schemas.openxmlformats.org/officeDocument/2006/relationships/image" Target="../media/image19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svg"/><Relationship Id="rId5" Type="http://schemas.openxmlformats.org/officeDocument/2006/relationships/image" Target="../media/image21.png"/><Relationship Id="rId15" Type="http://schemas.openxmlformats.org/officeDocument/2006/relationships/image" Target="../media/image16.svg"/><Relationship Id="rId10" Type="http://schemas.openxmlformats.org/officeDocument/2006/relationships/image" Target="../media/image22.png"/><Relationship Id="rId4" Type="http://schemas.openxmlformats.org/officeDocument/2006/relationships/image" Target="../media/image20.jpeg"/><Relationship Id="rId9" Type="http://schemas.openxmlformats.org/officeDocument/2006/relationships/image" Target="../media/image10.sv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2.jfif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12" Type="http://schemas.openxmlformats.org/officeDocument/2006/relationships/image" Target="../media/image25.sv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31.png"/><Relationship Id="rId10" Type="http://schemas.openxmlformats.org/officeDocument/2006/relationships/image" Target="../media/image23.sv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1.svg"/><Relationship Id="rId3" Type="http://schemas.openxmlformats.org/officeDocument/2006/relationships/image" Target="../media/image27.svg"/><Relationship Id="rId7" Type="http://schemas.openxmlformats.org/officeDocument/2006/relationships/image" Target="../media/image12.svg"/><Relationship Id="rId12" Type="http://schemas.openxmlformats.org/officeDocument/2006/relationships/image" Target="../media/image29.png"/><Relationship Id="rId17" Type="http://schemas.openxmlformats.org/officeDocument/2006/relationships/image" Target="../media/image25.svg"/><Relationship Id="rId2" Type="http://schemas.openxmlformats.org/officeDocument/2006/relationships/image" Target="../media/image3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3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4.sv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2.png"/><Relationship Id="rId4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0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2f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2" y="79375"/>
            <a:ext cx="72813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12f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2" y="3578225"/>
            <a:ext cx="72813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12f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736" y="3657641"/>
            <a:ext cx="72813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12f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736" y="0"/>
            <a:ext cx="72813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12f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9" y="-107949"/>
            <a:ext cx="5412316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12f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85" y="-107949"/>
            <a:ext cx="554566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12ff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6262729"/>
            <a:ext cx="5384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 descr="12ff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6262729"/>
            <a:ext cx="4891616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17" y="706479"/>
            <a:ext cx="903816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33400"/>
            <a:ext cx="90593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709" y="4253715"/>
            <a:ext cx="90593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27" y="4253715"/>
            <a:ext cx="90593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15000"/>
            <a:ext cx="90593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7" descr="ad06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17" y="6030954"/>
            <a:ext cx="22098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61"/>
          <p:cNvSpPr>
            <a:spLocks noChangeArrowheads="1" noChangeShapeType="1" noTextEdit="1"/>
          </p:cNvSpPr>
          <p:nvPr/>
        </p:nvSpPr>
        <p:spPr bwMode="auto">
          <a:xfrm>
            <a:off x="1462619" y="1444625"/>
            <a:ext cx="9933516" cy="57038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8489"/>
              </a:avLst>
            </a:prstTxWarp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8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B0F0"/>
                </a:solidFill>
                <a:cs typeface="Arial" charset="0"/>
              </a:rPr>
              <a:t>HỘI THI GIÁO VIÊN CHỦ NHIỆM GIỎI CẤP TRƯỜNG </a:t>
            </a:r>
          </a:p>
        </p:txBody>
      </p:sp>
      <p:sp>
        <p:nvSpPr>
          <p:cNvPr id="29" name="Text Box 62"/>
          <p:cNvSpPr txBox="1"/>
          <p:nvPr/>
        </p:nvSpPr>
        <p:spPr>
          <a:xfrm>
            <a:off x="2150433" y="2001829"/>
            <a:ext cx="8183243" cy="9294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sz="3200" b="1" noProof="1">
                <a:solidFill>
                  <a:srgbClr val="00B0F0"/>
                </a:solidFill>
                <a:latin typeface="Lucida Calligraphy" panose="03010101010101010101" pitchFamily="66" charset="0"/>
                <a:cs typeface="Arial" charset="0"/>
              </a:rPr>
              <a:t>   </a:t>
            </a:r>
            <a:r>
              <a:rPr lang="en-US" sz="3200" kern="10" noProof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B0F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NĂM HỌC: </a:t>
            </a:r>
            <a:r>
              <a:rPr lang="en-US" sz="3200" kern="10" noProof="1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B0F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2025 </a:t>
            </a:r>
            <a:r>
              <a:rPr lang="en-US" sz="3200" kern="10" noProof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B0F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3200" kern="10" noProof="1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B0F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2026</a:t>
            </a:r>
            <a:endParaRPr lang="en-US" sz="3200" kern="10" noProof="1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B0F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WordArt 8"/>
          <p:cNvSpPr>
            <a:spLocks noChangeArrowheads="1" noChangeShapeType="1" noTextEdit="1"/>
          </p:cNvSpPr>
          <p:nvPr/>
        </p:nvSpPr>
        <p:spPr bwMode="auto">
          <a:xfrm>
            <a:off x="2476527" y="5218113"/>
            <a:ext cx="8083551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b="1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476527" y="3238556"/>
            <a:ext cx="82571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2800" kern="0" dirty="0" err="1">
                <a:solidFill>
                  <a:srgbClr val="0000FF"/>
                </a:solidFill>
              </a:rPr>
              <a:t>Giáo</a:t>
            </a:r>
            <a:r>
              <a:rPr lang="en-US" sz="2800" kern="0" dirty="0">
                <a:solidFill>
                  <a:srgbClr val="0000FF"/>
                </a:solidFill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</a:rPr>
              <a:t>viên</a:t>
            </a:r>
            <a:r>
              <a:rPr lang="en-US" sz="2800" kern="0" dirty="0">
                <a:solidFill>
                  <a:srgbClr val="0000FF"/>
                </a:solidFill>
              </a:rPr>
              <a:t>: </a:t>
            </a:r>
            <a:r>
              <a:rPr lang="en-US" sz="2800" kern="0" dirty="0" err="1" smtClean="0">
                <a:solidFill>
                  <a:srgbClr val="0000FF"/>
                </a:solidFill>
              </a:rPr>
              <a:t>Trần</a:t>
            </a:r>
            <a:r>
              <a:rPr lang="en-US" sz="2800" kern="0" dirty="0" smtClean="0">
                <a:solidFill>
                  <a:srgbClr val="0000FF"/>
                </a:solidFill>
              </a:rPr>
              <a:t> </a:t>
            </a:r>
            <a:r>
              <a:rPr lang="en-US" sz="2800" kern="0" dirty="0" err="1" smtClean="0">
                <a:solidFill>
                  <a:srgbClr val="0000FF"/>
                </a:solidFill>
              </a:rPr>
              <a:t>Thị</a:t>
            </a:r>
            <a:r>
              <a:rPr lang="vi-VN" sz="2800" kern="0" dirty="0" smtClean="0">
                <a:solidFill>
                  <a:srgbClr val="0000FF"/>
                </a:solidFill>
              </a:rPr>
              <a:t> Thanh Nhàn</a:t>
            </a:r>
            <a:endParaRPr lang="en-US" sz="2800" kern="0" dirty="0" smtClean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n-US" sz="2800" kern="0" dirty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n-US" sz="2800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7748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638269" y="2801911"/>
            <a:ext cx="7540052" cy="277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 Hoạt động </a:t>
            </a:r>
            <a:r>
              <a:rPr lang="en-US" sz="3600" b="1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  <a:endParaRPr lang="vi-VN" sz="3600" b="1" kern="10" dirty="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 dirty="0" err="1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Sinh</a:t>
            </a:r>
            <a:r>
              <a:rPr lang="en-US" sz="3600" b="1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hoạt</a:t>
            </a:r>
            <a:r>
              <a:rPr lang="en-US" sz="3600" b="1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theo</a:t>
            </a:r>
            <a:r>
              <a:rPr lang="en-US" sz="3600" b="1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chủ</a:t>
            </a:r>
            <a:r>
              <a:rPr lang="en-US" sz="3600" b="1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điểm</a:t>
            </a:r>
            <a:endParaRPr lang="en-US" sz="3600" b="1" kern="10" dirty="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8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2F5A2-3605-E26F-2CDE-A4C323D81CAD}"/>
              </a:ext>
            </a:extLst>
          </p:cNvPr>
          <p:cNvSpPr/>
          <p:nvPr/>
        </p:nvSpPr>
        <p:spPr>
          <a:xfrm>
            <a:off x="467360" y="904855"/>
            <a:ext cx="71932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u="sng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Chủ </a:t>
            </a:r>
            <a:r>
              <a:rPr lang="vi-VN" sz="5400" b="1" u="sng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đề</a:t>
            </a:r>
            <a:r>
              <a:rPr lang="en-US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:</a:t>
            </a:r>
            <a:r>
              <a:rPr lang="vi-VN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endParaRPr lang="vi-VN" sz="54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  <a:p>
            <a:pPr algn="ctr"/>
            <a:r>
              <a:rPr lang="en-US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5400" b="1" cap="none" spc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vi-VN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 doanh, </a:t>
            </a:r>
          </a:p>
          <a:p>
            <a:pPr algn="ctr"/>
            <a:r>
              <a:rPr lang="vi-VN" sz="54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54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phương</a:t>
            </a:r>
            <a:endParaRPr lang="en-US" sz="5400" b="1" cap="none" spc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C0C3B9-64E7-A8C4-CDB3-5EEA571EC9A2}"/>
              </a:ext>
            </a:extLst>
          </p:cNvPr>
          <p:cNvSpPr/>
          <p:nvPr/>
        </p:nvSpPr>
        <p:spPr>
          <a:xfrm>
            <a:off x="5021596" y="2378055"/>
            <a:ext cx="43636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Khởi động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267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4D0F665-119B-A828-0CFD-8498189F016C}"/>
              </a:ext>
            </a:extLst>
          </p:cNvPr>
          <p:cNvGrpSpPr/>
          <p:nvPr/>
        </p:nvGrpSpPr>
        <p:grpSpPr>
          <a:xfrm>
            <a:off x="0" y="0"/>
            <a:ext cx="11551920" cy="1433284"/>
            <a:chOff x="0" y="278672"/>
            <a:chExt cx="11551920" cy="14332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470727-264E-9797-6097-CA515789100A}"/>
                </a:ext>
              </a:extLst>
            </p:cNvPr>
            <p:cNvSpPr txBox="1"/>
            <p:nvPr/>
          </p:nvSpPr>
          <p:spPr>
            <a:xfrm>
              <a:off x="643708" y="511627"/>
              <a:ext cx="10908212" cy="1200329"/>
            </a:xfrm>
            <a:custGeom>
              <a:avLst/>
              <a:gdLst>
                <a:gd name="connsiteX0" fmla="*/ 0 w 10908212"/>
                <a:gd name="connsiteY0" fmla="*/ 0 h 1200329"/>
                <a:gd name="connsiteX1" fmla="*/ 246870 w 10908212"/>
                <a:gd name="connsiteY1" fmla="*/ 0 h 1200329"/>
                <a:gd name="connsiteX2" fmla="*/ 493740 w 10908212"/>
                <a:gd name="connsiteY2" fmla="*/ 0 h 1200329"/>
                <a:gd name="connsiteX3" fmla="*/ 958774 w 10908212"/>
                <a:gd name="connsiteY3" fmla="*/ 0 h 1200329"/>
                <a:gd name="connsiteX4" fmla="*/ 1423809 w 10908212"/>
                <a:gd name="connsiteY4" fmla="*/ 0 h 1200329"/>
                <a:gd name="connsiteX5" fmla="*/ 1670679 w 10908212"/>
                <a:gd name="connsiteY5" fmla="*/ 0 h 1200329"/>
                <a:gd name="connsiteX6" fmla="*/ 2353877 w 10908212"/>
                <a:gd name="connsiteY6" fmla="*/ 0 h 1200329"/>
                <a:gd name="connsiteX7" fmla="*/ 2709830 w 10908212"/>
                <a:gd name="connsiteY7" fmla="*/ 0 h 1200329"/>
                <a:gd name="connsiteX8" fmla="*/ 3502110 w 10908212"/>
                <a:gd name="connsiteY8" fmla="*/ 0 h 1200329"/>
                <a:gd name="connsiteX9" fmla="*/ 4185309 w 10908212"/>
                <a:gd name="connsiteY9" fmla="*/ 0 h 1200329"/>
                <a:gd name="connsiteX10" fmla="*/ 4432179 w 10908212"/>
                <a:gd name="connsiteY10" fmla="*/ 0 h 1200329"/>
                <a:gd name="connsiteX11" fmla="*/ 5115377 w 10908212"/>
                <a:gd name="connsiteY11" fmla="*/ 0 h 1200329"/>
                <a:gd name="connsiteX12" fmla="*/ 5471329 w 10908212"/>
                <a:gd name="connsiteY12" fmla="*/ 0 h 1200329"/>
                <a:gd name="connsiteX13" fmla="*/ 6263610 w 10908212"/>
                <a:gd name="connsiteY13" fmla="*/ 0 h 1200329"/>
                <a:gd name="connsiteX14" fmla="*/ 6619562 w 10908212"/>
                <a:gd name="connsiteY14" fmla="*/ 0 h 1200329"/>
                <a:gd name="connsiteX15" fmla="*/ 7411843 w 10908212"/>
                <a:gd name="connsiteY15" fmla="*/ 0 h 1200329"/>
                <a:gd name="connsiteX16" fmla="*/ 7985959 w 10908212"/>
                <a:gd name="connsiteY16" fmla="*/ 0 h 1200329"/>
                <a:gd name="connsiteX17" fmla="*/ 8778240 w 10908212"/>
                <a:gd name="connsiteY17" fmla="*/ 0 h 1200329"/>
                <a:gd name="connsiteX18" fmla="*/ 9025110 w 10908212"/>
                <a:gd name="connsiteY18" fmla="*/ 0 h 1200329"/>
                <a:gd name="connsiteX19" fmla="*/ 9708309 w 10908212"/>
                <a:gd name="connsiteY19" fmla="*/ 0 h 1200329"/>
                <a:gd name="connsiteX20" fmla="*/ 10064261 w 10908212"/>
                <a:gd name="connsiteY20" fmla="*/ 0 h 1200329"/>
                <a:gd name="connsiteX21" fmla="*/ 10420213 w 10908212"/>
                <a:gd name="connsiteY21" fmla="*/ 0 h 1200329"/>
                <a:gd name="connsiteX22" fmla="*/ 10908212 w 10908212"/>
                <a:gd name="connsiteY22" fmla="*/ 0 h 1200329"/>
                <a:gd name="connsiteX23" fmla="*/ 10908212 w 10908212"/>
                <a:gd name="connsiteY23" fmla="*/ 364100 h 1200329"/>
                <a:gd name="connsiteX24" fmla="*/ 10908212 w 10908212"/>
                <a:gd name="connsiteY24" fmla="*/ 776213 h 1200329"/>
                <a:gd name="connsiteX25" fmla="*/ 10908212 w 10908212"/>
                <a:gd name="connsiteY25" fmla="*/ 1200329 h 1200329"/>
                <a:gd name="connsiteX26" fmla="*/ 10225013 w 10908212"/>
                <a:gd name="connsiteY26" fmla="*/ 1200329 h 1200329"/>
                <a:gd name="connsiteX27" fmla="*/ 9869061 w 10908212"/>
                <a:gd name="connsiteY27" fmla="*/ 1200329 h 1200329"/>
                <a:gd name="connsiteX28" fmla="*/ 9076781 w 10908212"/>
                <a:gd name="connsiteY28" fmla="*/ 1200329 h 1200329"/>
                <a:gd name="connsiteX29" fmla="*/ 8284500 w 10908212"/>
                <a:gd name="connsiteY29" fmla="*/ 1200329 h 1200329"/>
                <a:gd name="connsiteX30" fmla="*/ 7492219 w 10908212"/>
                <a:gd name="connsiteY30" fmla="*/ 1200329 h 1200329"/>
                <a:gd name="connsiteX31" fmla="*/ 6699939 w 10908212"/>
                <a:gd name="connsiteY31" fmla="*/ 1200329 h 1200329"/>
                <a:gd name="connsiteX32" fmla="*/ 6453069 w 10908212"/>
                <a:gd name="connsiteY32" fmla="*/ 1200329 h 1200329"/>
                <a:gd name="connsiteX33" fmla="*/ 5769870 w 10908212"/>
                <a:gd name="connsiteY33" fmla="*/ 1200329 h 1200329"/>
                <a:gd name="connsiteX34" fmla="*/ 5086671 w 10908212"/>
                <a:gd name="connsiteY34" fmla="*/ 1200329 h 1200329"/>
                <a:gd name="connsiteX35" fmla="*/ 4621637 w 10908212"/>
                <a:gd name="connsiteY35" fmla="*/ 1200329 h 1200329"/>
                <a:gd name="connsiteX36" fmla="*/ 3938439 w 10908212"/>
                <a:gd name="connsiteY36" fmla="*/ 1200329 h 1200329"/>
                <a:gd name="connsiteX37" fmla="*/ 3691569 w 10908212"/>
                <a:gd name="connsiteY37" fmla="*/ 1200329 h 1200329"/>
                <a:gd name="connsiteX38" fmla="*/ 3444699 w 10908212"/>
                <a:gd name="connsiteY38" fmla="*/ 1200329 h 1200329"/>
                <a:gd name="connsiteX39" fmla="*/ 3088746 w 10908212"/>
                <a:gd name="connsiteY39" fmla="*/ 1200329 h 1200329"/>
                <a:gd name="connsiteX40" fmla="*/ 2732794 w 10908212"/>
                <a:gd name="connsiteY40" fmla="*/ 1200329 h 1200329"/>
                <a:gd name="connsiteX41" fmla="*/ 2376842 w 10908212"/>
                <a:gd name="connsiteY41" fmla="*/ 1200329 h 1200329"/>
                <a:gd name="connsiteX42" fmla="*/ 2129972 w 10908212"/>
                <a:gd name="connsiteY42" fmla="*/ 1200329 h 1200329"/>
                <a:gd name="connsiteX43" fmla="*/ 1446773 w 10908212"/>
                <a:gd name="connsiteY43" fmla="*/ 1200329 h 1200329"/>
                <a:gd name="connsiteX44" fmla="*/ 654493 w 10908212"/>
                <a:gd name="connsiteY44" fmla="*/ 1200329 h 1200329"/>
                <a:gd name="connsiteX45" fmla="*/ 0 w 10908212"/>
                <a:gd name="connsiteY45" fmla="*/ 1200329 h 1200329"/>
                <a:gd name="connsiteX46" fmla="*/ 0 w 10908212"/>
                <a:gd name="connsiteY46" fmla="*/ 812223 h 1200329"/>
                <a:gd name="connsiteX47" fmla="*/ 0 w 10908212"/>
                <a:gd name="connsiteY47" fmla="*/ 412113 h 1200329"/>
                <a:gd name="connsiteX48" fmla="*/ 0 w 10908212"/>
                <a:gd name="connsiteY48" fmla="*/ 0 h 12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08212" h="1200329" extrusionOk="0">
                  <a:moveTo>
                    <a:pt x="0" y="0"/>
                  </a:moveTo>
                  <a:cubicBezTo>
                    <a:pt x="116925" y="-14816"/>
                    <a:pt x="145470" y="16404"/>
                    <a:pt x="246870" y="0"/>
                  </a:cubicBezTo>
                  <a:cubicBezTo>
                    <a:pt x="348270" y="-16404"/>
                    <a:pt x="414330" y="24861"/>
                    <a:pt x="493740" y="0"/>
                  </a:cubicBezTo>
                  <a:cubicBezTo>
                    <a:pt x="573150" y="-24861"/>
                    <a:pt x="781322" y="25667"/>
                    <a:pt x="958774" y="0"/>
                  </a:cubicBezTo>
                  <a:cubicBezTo>
                    <a:pt x="1136226" y="-25667"/>
                    <a:pt x="1328332" y="28285"/>
                    <a:pt x="1423809" y="0"/>
                  </a:cubicBezTo>
                  <a:cubicBezTo>
                    <a:pt x="1519286" y="-28285"/>
                    <a:pt x="1614777" y="9788"/>
                    <a:pt x="1670679" y="0"/>
                  </a:cubicBezTo>
                  <a:cubicBezTo>
                    <a:pt x="1726581" y="-9788"/>
                    <a:pt x="2145873" y="69117"/>
                    <a:pt x="2353877" y="0"/>
                  </a:cubicBezTo>
                  <a:cubicBezTo>
                    <a:pt x="2561881" y="-69117"/>
                    <a:pt x="2565410" y="26499"/>
                    <a:pt x="2709830" y="0"/>
                  </a:cubicBezTo>
                  <a:cubicBezTo>
                    <a:pt x="2854250" y="-26499"/>
                    <a:pt x="3300341" y="46506"/>
                    <a:pt x="3502110" y="0"/>
                  </a:cubicBezTo>
                  <a:cubicBezTo>
                    <a:pt x="3703879" y="-46506"/>
                    <a:pt x="3969739" y="39328"/>
                    <a:pt x="4185309" y="0"/>
                  </a:cubicBezTo>
                  <a:cubicBezTo>
                    <a:pt x="4400879" y="-39328"/>
                    <a:pt x="4336557" y="12981"/>
                    <a:pt x="4432179" y="0"/>
                  </a:cubicBezTo>
                  <a:cubicBezTo>
                    <a:pt x="4527801" y="-12981"/>
                    <a:pt x="4806191" y="61556"/>
                    <a:pt x="5115377" y="0"/>
                  </a:cubicBezTo>
                  <a:cubicBezTo>
                    <a:pt x="5424563" y="-61556"/>
                    <a:pt x="5378188" y="27441"/>
                    <a:pt x="5471329" y="0"/>
                  </a:cubicBezTo>
                  <a:cubicBezTo>
                    <a:pt x="5564470" y="-27441"/>
                    <a:pt x="6066348" y="33742"/>
                    <a:pt x="6263610" y="0"/>
                  </a:cubicBezTo>
                  <a:cubicBezTo>
                    <a:pt x="6460872" y="-33742"/>
                    <a:pt x="6477041" y="6785"/>
                    <a:pt x="6619562" y="0"/>
                  </a:cubicBezTo>
                  <a:cubicBezTo>
                    <a:pt x="6762083" y="-6785"/>
                    <a:pt x="7055384" y="14207"/>
                    <a:pt x="7411843" y="0"/>
                  </a:cubicBezTo>
                  <a:cubicBezTo>
                    <a:pt x="7768302" y="-14207"/>
                    <a:pt x="7705898" y="34970"/>
                    <a:pt x="7985959" y="0"/>
                  </a:cubicBezTo>
                  <a:cubicBezTo>
                    <a:pt x="8266020" y="-34970"/>
                    <a:pt x="8435252" y="93828"/>
                    <a:pt x="8778240" y="0"/>
                  </a:cubicBezTo>
                  <a:cubicBezTo>
                    <a:pt x="9121228" y="-93828"/>
                    <a:pt x="8972501" y="23247"/>
                    <a:pt x="9025110" y="0"/>
                  </a:cubicBezTo>
                  <a:cubicBezTo>
                    <a:pt x="9077719" y="-23247"/>
                    <a:pt x="9393797" y="15363"/>
                    <a:pt x="9708309" y="0"/>
                  </a:cubicBezTo>
                  <a:cubicBezTo>
                    <a:pt x="10022821" y="-15363"/>
                    <a:pt x="9960050" y="7119"/>
                    <a:pt x="10064261" y="0"/>
                  </a:cubicBezTo>
                  <a:cubicBezTo>
                    <a:pt x="10168472" y="-7119"/>
                    <a:pt x="10273713" y="21903"/>
                    <a:pt x="10420213" y="0"/>
                  </a:cubicBezTo>
                  <a:cubicBezTo>
                    <a:pt x="10566713" y="-21903"/>
                    <a:pt x="10757041" y="57066"/>
                    <a:pt x="10908212" y="0"/>
                  </a:cubicBezTo>
                  <a:cubicBezTo>
                    <a:pt x="10942338" y="165524"/>
                    <a:pt x="10884179" y="248213"/>
                    <a:pt x="10908212" y="364100"/>
                  </a:cubicBezTo>
                  <a:cubicBezTo>
                    <a:pt x="10932245" y="479987"/>
                    <a:pt x="10903449" y="641852"/>
                    <a:pt x="10908212" y="776213"/>
                  </a:cubicBezTo>
                  <a:cubicBezTo>
                    <a:pt x="10912975" y="910574"/>
                    <a:pt x="10871487" y="1037509"/>
                    <a:pt x="10908212" y="1200329"/>
                  </a:cubicBezTo>
                  <a:cubicBezTo>
                    <a:pt x="10570318" y="1238551"/>
                    <a:pt x="10491872" y="1169331"/>
                    <a:pt x="10225013" y="1200329"/>
                  </a:cubicBezTo>
                  <a:cubicBezTo>
                    <a:pt x="9958154" y="1231327"/>
                    <a:pt x="9972355" y="1195261"/>
                    <a:pt x="9869061" y="1200329"/>
                  </a:cubicBezTo>
                  <a:cubicBezTo>
                    <a:pt x="9765767" y="1205397"/>
                    <a:pt x="9269729" y="1140405"/>
                    <a:pt x="9076781" y="1200329"/>
                  </a:cubicBezTo>
                  <a:cubicBezTo>
                    <a:pt x="8883833" y="1260253"/>
                    <a:pt x="8652321" y="1191500"/>
                    <a:pt x="8284500" y="1200329"/>
                  </a:cubicBezTo>
                  <a:cubicBezTo>
                    <a:pt x="7916679" y="1209158"/>
                    <a:pt x="7698484" y="1197875"/>
                    <a:pt x="7492219" y="1200329"/>
                  </a:cubicBezTo>
                  <a:cubicBezTo>
                    <a:pt x="7285954" y="1202783"/>
                    <a:pt x="6926885" y="1184948"/>
                    <a:pt x="6699939" y="1200329"/>
                  </a:cubicBezTo>
                  <a:cubicBezTo>
                    <a:pt x="6472993" y="1215710"/>
                    <a:pt x="6538791" y="1175171"/>
                    <a:pt x="6453069" y="1200329"/>
                  </a:cubicBezTo>
                  <a:cubicBezTo>
                    <a:pt x="6367347" y="1225487"/>
                    <a:pt x="5963453" y="1188787"/>
                    <a:pt x="5769870" y="1200329"/>
                  </a:cubicBezTo>
                  <a:cubicBezTo>
                    <a:pt x="5576287" y="1211871"/>
                    <a:pt x="5421754" y="1194783"/>
                    <a:pt x="5086671" y="1200329"/>
                  </a:cubicBezTo>
                  <a:cubicBezTo>
                    <a:pt x="4751588" y="1205875"/>
                    <a:pt x="4743078" y="1150227"/>
                    <a:pt x="4621637" y="1200329"/>
                  </a:cubicBezTo>
                  <a:cubicBezTo>
                    <a:pt x="4500196" y="1250431"/>
                    <a:pt x="4268112" y="1132107"/>
                    <a:pt x="3938439" y="1200329"/>
                  </a:cubicBezTo>
                  <a:cubicBezTo>
                    <a:pt x="3608766" y="1268551"/>
                    <a:pt x="3748691" y="1188859"/>
                    <a:pt x="3691569" y="1200329"/>
                  </a:cubicBezTo>
                  <a:cubicBezTo>
                    <a:pt x="3634447" y="1211799"/>
                    <a:pt x="3495433" y="1179868"/>
                    <a:pt x="3444699" y="1200329"/>
                  </a:cubicBezTo>
                  <a:cubicBezTo>
                    <a:pt x="3393965" y="1220790"/>
                    <a:pt x="3220852" y="1157749"/>
                    <a:pt x="3088746" y="1200329"/>
                  </a:cubicBezTo>
                  <a:cubicBezTo>
                    <a:pt x="2956640" y="1242909"/>
                    <a:pt x="2903086" y="1181201"/>
                    <a:pt x="2732794" y="1200329"/>
                  </a:cubicBezTo>
                  <a:cubicBezTo>
                    <a:pt x="2562502" y="1219457"/>
                    <a:pt x="2515480" y="1164250"/>
                    <a:pt x="2376842" y="1200329"/>
                  </a:cubicBezTo>
                  <a:cubicBezTo>
                    <a:pt x="2238204" y="1236408"/>
                    <a:pt x="2236084" y="1196201"/>
                    <a:pt x="2129972" y="1200329"/>
                  </a:cubicBezTo>
                  <a:cubicBezTo>
                    <a:pt x="2023860" y="1204457"/>
                    <a:pt x="1717346" y="1193783"/>
                    <a:pt x="1446773" y="1200329"/>
                  </a:cubicBezTo>
                  <a:cubicBezTo>
                    <a:pt x="1176200" y="1206875"/>
                    <a:pt x="1003928" y="1112365"/>
                    <a:pt x="654493" y="1200329"/>
                  </a:cubicBezTo>
                  <a:cubicBezTo>
                    <a:pt x="305058" y="1288293"/>
                    <a:pt x="255011" y="1181348"/>
                    <a:pt x="0" y="1200329"/>
                  </a:cubicBezTo>
                  <a:cubicBezTo>
                    <a:pt x="-34846" y="1060245"/>
                    <a:pt x="43632" y="988926"/>
                    <a:pt x="0" y="812223"/>
                  </a:cubicBezTo>
                  <a:cubicBezTo>
                    <a:pt x="-43632" y="635520"/>
                    <a:pt x="37004" y="519130"/>
                    <a:pt x="0" y="412113"/>
                  </a:cubicBezTo>
                  <a:cubicBezTo>
                    <a:pt x="-37004" y="305096"/>
                    <a:pt x="38914" y="160408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extLst>
                <a:ext uri="{C807C97D-BFC1-408E-A445-0C87EB9F89A2}">
                  <ask:lineSketchStyleProps xmlns="" xmlns:ask="http://schemas.microsoft.com/office/drawing/2018/sketchyshapes" sd="17777072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+mj-lt"/>
                </a:rPr>
                <a:t> Hãy quan sát và cho biết các bức tranh sau đang diễn ra hoạt động sản xuất, kinh doanh, dịch vụ nào? </a:t>
              </a:r>
              <a:endParaRPr lang="en-US" sz="3600" dirty="0">
                <a:latin typeface="+mj-lt"/>
              </a:endParaRPr>
            </a:p>
          </p:txBody>
        </p:sp>
        <p:pic>
          <p:nvPicPr>
            <p:cNvPr id="6" name="Graphic 5" descr="Brain in head with solid fill">
              <a:extLst>
                <a:ext uri="{FF2B5EF4-FFF2-40B4-BE49-F238E27FC236}">
                  <a16:creationId xmlns:a16="http://schemas.microsoft.com/office/drawing/2014/main" id="{140E6810-7F13-372D-62F0-DA99CF921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278672"/>
              <a:ext cx="914400" cy="914400"/>
            </a:xfrm>
            <a:prstGeom prst="rect">
              <a:avLst/>
            </a:prstGeom>
          </p:spPr>
        </p:pic>
      </p:grpSp>
      <p:pic>
        <p:nvPicPr>
          <p:cNvPr id="1030" name="Picture 6" descr="4 yếu tố quan trọng để thiết kế shop quần áo thu hút khách hàng">
            <a:extLst>
              <a:ext uri="{FF2B5EF4-FFF2-40B4-BE49-F238E27FC236}">
                <a16:creationId xmlns:a16="http://schemas.microsoft.com/office/drawing/2014/main" id="{8785333B-91D1-31F9-2B25-B7428C4B7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1" b="14250"/>
          <a:stretch/>
        </p:blipFill>
        <p:spPr bwMode="auto">
          <a:xfrm>
            <a:off x="2096588" y="4322852"/>
            <a:ext cx="3872473" cy="24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EECB517C-8DB1-FF06-0C2C-ACFBA34DF3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5602" y="1363012"/>
            <a:ext cx="632606" cy="632606"/>
          </a:xfrm>
          <a:prstGeom prst="rect">
            <a:avLst/>
          </a:prstGeom>
        </p:spPr>
      </p:pic>
      <p:pic>
        <p:nvPicPr>
          <p:cNvPr id="11" name="Graphic 10" descr="Badge with solid fill">
            <a:extLst>
              <a:ext uri="{FF2B5EF4-FFF2-40B4-BE49-F238E27FC236}">
                <a16:creationId xmlns:a16="http://schemas.microsoft.com/office/drawing/2014/main" id="{61EA40CE-0580-5130-C16F-B173E61E499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02240" y="1433283"/>
            <a:ext cx="621766" cy="621766"/>
          </a:xfrm>
          <a:prstGeom prst="rect">
            <a:avLst/>
          </a:prstGeom>
        </p:spPr>
      </p:pic>
      <p:pic>
        <p:nvPicPr>
          <p:cNvPr id="13" name="Graphic 12" descr="Badge 3 with solid fill">
            <a:extLst>
              <a:ext uri="{FF2B5EF4-FFF2-40B4-BE49-F238E27FC236}">
                <a16:creationId xmlns:a16="http://schemas.microsoft.com/office/drawing/2014/main" id="{6DDB73F2-C2CA-4FB0-0B28-03D78986F22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17468" y="6178782"/>
            <a:ext cx="629920" cy="629920"/>
          </a:xfrm>
          <a:prstGeom prst="rect">
            <a:avLst/>
          </a:prstGeom>
        </p:spPr>
      </p:pic>
      <p:pic>
        <p:nvPicPr>
          <p:cNvPr id="15" name="Graphic 14" descr="Badge 4 with solid fill">
            <a:extLst>
              <a:ext uri="{FF2B5EF4-FFF2-40B4-BE49-F238E27FC236}">
                <a16:creationId xmlns:a16="http://schemas.microsoft.com/office/drawing/2014/main" id="{F6F61B7A-EC0B-9A9F-4A71-0BD9B768022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02240" y="6160165"/>
            <a:ext cx="648537" cy="6485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6FE1BD-A38D-A5D3-719D-9808C308B279}"/>
              </a:ext>
            </a:extLst>
          </p:cNvPr>
          <p:cNvSpPr txBox="1"/>
          <p:nvPr/>
        </p:nvSpPr>
        <p:spPr>
          <a:xfrm>
            <a:off x="188666" y="1902153"/>
            <a:ext cx="1558108" cy="2246769"/>
          </a:xfrm>
          <a:custGeom>
            <a:avLst/>
            <a:gdLst>
              <a:gd name="connsiteX0" fmla="*/ 0 w 1558108"/>
              <a:gd name="connsiteY0" fmla="*/ 0 h 1815882"/>
              <a:gd name="connsiteX1" fmla="*/ 1558108 w 1558108"/>
              <a:gd name="connsiteY1" fmla="*/ 0 h 1815882"/>
              <a:gd name="connsiteX2" fmla="*/ 1558108 w 1558108"/>
              <a:gd name="connsiteY2" fmla="*/ 1815882 h 1815882"/>
              <a:gd name="connsiteX3" fmla="*/ 0 w 1558108"/>
              <a:gd name="connsiteY3" fmla="*/ 1815882 h 1815882"/>
              <a:gd name="connsiteX4" fmla="*/ 0 w 1558108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108" h="1815882" extrusionOk="0">
                <a:moveTo>
                  <a:pt x="0" y="0"/>
                </a:moveTo>
                <a:cubicBezTo>
                  <a:pt x="189969" y="52477"/>
                  <a:pt x="963364" y="20703"/>
                  <a:pt x="1558108" y="0"/>
                </a:cubicBezTo>
                <a:cubicBezTo>
                  <a:pt x="1689180" y="813329"/>
                  <a:pt x="1713120" y="1400955"/>
                  <a:pt x="1558108" y="1815882"/>
                </a:cubicBezTo>
                <a:cubicBezTo>
                  <a:pt x="850554" y="1738023"/>
                  <a:pt x="587485" y="1955652"/>
                  <a:pt x="0" y="1815882"/>
                </a:cubicBezTo>
                <a:cubicBezTo>
                  <a:pt x="76363" y="1161534"/>
                  <a:pt x="85996" y="19217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Làm đồ thủ công mĩ nghệ (Đan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031A7-793E-451C-33A5-0EA4135F33E9}"/>
              </a:ext>
            </a:extLst>
          </p:cNvPr>
          <p:cNvSpPr txBox="1"/>
          <p:nvPr/>
        </p:nvSpPr>
        <p:spPr>
          <a:xfrm>
            <a:off x="10409812" y="1925346"/>
            <a:ext cx="1678546" cy="523220"/>
          </a:xfrm>
          <a:custGeom>
            <a:avLst/>
            <a:gdLst>
              <a:gd name="connsiteX0" fmla="*/ 0 w 1678546"/>
              <a:gd name="connsiteY0" fmla="*/ 0 h 1384995"/>
              <a:gd name="connsiteX1" fmla="*/ 1678546 w 1678546"/>
              <a:gd name="connsiteY1" fmla="*/ 0 h 1384995"/>
              <a:gd name="connsiteX2" fmla="*/ 1678546 w 1678546"/>
              <a:gd name="connsiteY2" fmla="*/ 1384995 h 1384995"/>
              <a:gd name="connsiteX3" fmla="*/ 0 w 1678546"/>
              <a:gd name="connsiteY3" fmla="*/ 1384995 h 1384995"/>
              <a:gd name="connsiteX4" fmla="*/ 0 w 1678546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8546" h="1384995" extrusionOk="0">
                <a:moveTo>
                  <a:pt x="0" y="0"/>
                </a:moveTo>
                <a:cubicBezTo>
                  <a:pt x="538641" y="-35843"/>
                  <a:pt x="1437643" y="-15053"/>
                  <a:pt x="1678546" y="0"/>
                </a:cubicBezTo>
                <a:cubicBezTo>
                  <a:pt x="1793191" y="670235"/>
                  <a:pt x="1584441" y="826464"/>
                  <a:pt x="1678546" y="1384995"/>
                </a:cubicBezTo>
                <a:cubicBezTo>
                  <a:pt x="895087" y="1257974"/>
                  <a:pt x="766566" y="1535912"/>
                  <a:pt x="0" y="1384995"/>
                </a:cubicBezTo>
                <a:cubicBezTo>
                  <a:pt x="-68221" y="775336"/>
                  <a:pt x="91298" y="65559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Trồng rau </a:t>
            </a:r>
            <a:endParaRPr lang="en-US" sz="28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093DC-5A34-A117-7123-9823A46D132A}"/>
              </a:ext>
            </a:extLst>
          </p:cNvPr>
          <p:cNvSpPr txBox="1"/>
          <p:nvPr/>
        </p:nvSpPr>
        <p:spPr>
          <a:xfrm>
            <a:off x="188666" y="5427845"/>
            <a:ext cx="1558108" cy="954107"/>
          </a:xfrm>
          <a:custGeom>
            <a:avLst/>
            <a:gdLst>
              <a:gd name="connsiteX0" fmla="*/ 0 w 1558108"/>
              <a:gd name="connsiteY0" fmla="*/ 0 h 954107"/>
              <a:gd name="connsiteX1" fmla="*/ 1558108 w 1558108"/>
              <a:gd name="connsiteY1" fmla="*/ 0 h 954107"/>
              <a:gd name="connsiteX2" fmla="*/ 1558108 w 1558108"/>
              <a:gd name="connsiteY2" fmla="*/ 954107 h 954107"/>
              <a:gd name="connsiteX3" fmla="*/ 0 w 1558108"/>
              <a:gd name="connsiteY3" fmla="*/ 954107 h 954107"/>
              <a:gd name="connsiteX4" fmla="*/ 0 w 15581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108" h="954107" extrusionOk="0">
                <a:moveTo>
                  <a:pt x="0" y="0"/>
                </a:moveTo>
                <a:cubicBezTo>
                  <a:pt x="189969" y="52477"/>
                  <a:pt x="963364" y="20703"/>
                  <a:pt x="1558108" y="0"/>
                </a:cubicBezTo>
                <a:cubicBezTo>
                  <a:pt x="1616619" y="232902"/>
                  <a:pt x="1618428" y="512145"/>
                  <a:pt x="1558108" y="954107"/>
                </a:cubicBezTo>
                <a:cubicBezTo>
                  <a:pt x="850554" y="876248"/>
                  <a:pt x="587485" y="1093877"/>
                  <a:pt x="0" y="954107"/>
                </a:cubicBezTo>
                <a:cubicBezTo>
                  <a:pt x="66812" y="535574"/>
                  <a:pt x="25725" y="25581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Mua bán quần áo</a:t>
            </a:r>
            <a:endParaRPr lang="en-US" sz="28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C3E673-7374-2D5E-BDC5-02BE11B5D8F3}"/>
              </a:ext>
            </a:extLst>
          </p:cNvPr>
          <p:cNvSpPr txBox="1"/>
          <p:nvPr/>
        </p:nvSpPr>
        <p:spPr>
          <a:xfrm>
            <a:off x="10493133" y="4905517"/>
            <a:ext cx="1595225" cy="1384995"/>
          </a:xfrm>
          <a:custGeom>
            <a:avLst/>
            <a:gdLst>
              <a:gd name="connsiteX0" fmla="*/ 0 w 1595225"/>
              <a:gd name="connsiteY0" fmla="*/ 0 h 1384995"/>
              <a:gd name="connsiteX1" fmla="*/ 1595225 w 1595225"/>
              <a:gd name="connsiteY1" fmla="*/ 0 h 1384995"/>
              <a:gd name="connsiteX2" fmla="*/ 1595225 w 1595225"/>
              <a:gd name="connsiteY2" fmla="*/ 1384995 h 1384995"/>
              <a:gd name="connsiteX3" fmla="*/ 0 w 1595225"/>
              <a:gd name="connsiteY3" fmla="*/ 1384995 h 1384995"/>
              <a:gd name="connsiteX4" fmla="*/ 0 w 1595225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225" h="1384995" extrusionOk="0">
                <a:moveTo>
                  <a:pt x="0" y="0"/>
                </a:moveTo>
                <a:cubicBezTo>
                  <a:pt x="223241" y="-58189"/>
                  <a:pt x="829464" y="-51769"/>
                  <a:pt x="1595225" y="0"/>
                </a:cubicBezTo>
                <a:cubicBezTo>
                  <a:pt x="1709870" y="670235"/>
                  <a:pt x="1501120" y="826464"/>
                  <a:pt x="1595225" y="1384995"/>
                </a:cubicBezTo>
                <a:cubicBezTo>
                  <a:pt x="1102743" y="1298238"/>
                  <a:pt x="775082" y="1454744"/>
                  <a:pt x="0" y="1384995"/>
                </a:cubicBezTo>
                <a:cubicBezTo>
                  <a:pt x="-68221" y="775336"/>
                  <a:pt x="91298" y="65559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Mua bán thiết bị điện tử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12" y="4212821"/>
            <a:ext cx="4040697" cy="2595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50" y="1586513"/>
            <a:ext cx="4050528" cy="2485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63" y="1586513"/>
            <a:ext cx="4073763" cy="2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95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Ở đâu đóng bàn ghế gỗ đảm bảo chất lượng, chuyên nghiệp?">
            <a:extLst>
              <a:ext uri="{FF2B5EF4-FFF2-40B4-BE49-F238E27FC236}">
                <a16:creationId xmlns:a16="http://schemas.microsoft.com/office/drawing/2014/main" id="{1AD2D19F-6B37-6E4D-706D-76C4F854F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b="9240"/>
          <a:stretch/>
        </p:blipFill>
        <p:spPr bwMode="auto">
          <a:xfrm>
            <a:off x="4121828" y="4263705"/>
            <a:ext cx="4032744" cy="24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C1BA617-5EC9-FE33-76B3-2ACDA227616C}"/>
              </a:ext>
            </a:extLst>
          </p:cNvPr>
          <p:cNvGrpSpPr/>
          <p:nvPr/>
        </p:nvGrpSpPr>
        <p:grpSpPr>
          <a:xfrm>
            <a:off x="0" y="0"/>
            <a:ext cx="11551920" cy="1433284"/>
            <a:chOff x="0" y="278672"/>
            <a:chExt cx="11551920" cy="14332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71A18A-F464-11C2-DBB7-A89F02580650}"/>
                </a:ext>
              </a:extLst>
            </p:cNvPr>
            <p:cNvSpPr txBox="1"/>
            <p:nvPr/>
          </p:nvSpPr>
          <p:spPr>
            <a:xfrm>
              <a:off x="643708" y="511627"/>
              <a:ext cx="10908212" cy="1200329"/>
            </a:xfrm>
            <a:custGeom>
              <a:avLst/>
              <a:gdLst>
                <a:gd name="connsiteX0" fmla="*/ 0 w 10908212"/>
                <a:gd name="connsiteY0" fmla="*/ 0 h 1200329"/>
                <a:gd name="connsiteX1" fmla="*/ 246870 w 10908212"/>
                <a:gd name="connsiteY1" fmla="*/ 0 h 1200329"/>
                <a:gd name="connsiteX2" fmla="*/ 493740 w 10908212"/>
                <a:gd name="connsiteY2" fmla="*/ 0 h 1200329"/>
                <a:gd name="connsiteX3" fmla="*/ 958774 w 10908212"/>
                <a:gd name="connsiteY3" fmla="*/ 0 h 1200329"/>
                <a:gd name="connsiteX4" fmla="*/ 1423809 w 10908212"/>
                <a:gd name="connsiteY4" fmla="*/ 0 h 1200329"/>
                <a:gd name="connsiteX5" fmla="*/ 1670679 w 10908212"/>
                <a:gd name="connsiteY5" fmla="*/ 0 h 1200329"/>
                <a:gd name="connsiteX6" fmla="*/ 2353877 w 10908212"/>
                <a:gd name="connsiteY6" fmla="*/ 0 h 1200329"/>
                <a:gd name="connsiteX7" fmla="*/ 2709830 w 10908212"/>
                <a:gd name="connsiteY7" fmla="*/ 0 h 1200329"/>
                <a:gd name="connsiteX8" fmla="*/ 3502110 w 10908212"/>
                <a:gd name="connsiteY8" fmla="*/ 0 h 1200329"/>
                <a:gd name="connsiteX9" fmla="*/ 4185309 w 10908212"/>
                <a:gd name="connsiteY9" fmla="*/ 0 h 1200329"/>
                <a:gd name="connsiteX10" fmla="*/ 4432179 w 10908212"/>
                <a:gd name="connsiteY10" fmla="*/ 0 h 1200329"/>
                <a:gd name="connsiteX11" fmla="*/ 5115377 w 10908212"/>
                <a:gd name="connsiteY11" fmla="*/ 0 h 1200329"/>
                <a:gd name="connsiteX12" fmla="*/ 5471329 w 10908212"/>
                <a:gd name="connsiteY12" fmla="*/ 0 h 1200329"/>
                <a:gd name="connsiteX13" fmla="*/ 6263610 w 10908212"/>
                <a:gd name="connsiteY13" fmla="*/ 0 h 1200329"/>
                <a:gd name="connsiteX14" fmla="*/ 6619562 w 10908212"/>
                <a:gd name="connsiteY14" fmla="*/ 0 h 1200329"/>
                <a:gd name="connsiteX15" fmla="*/ 7411843 w 10908212"/>
                <a:gd name="connsiteY15" fmla="*/ 0 h 1200329"/>
                <a:gd name="connsiteX16" fmla="*/ 7985959 w 10908212"/>
                <a:gd name="connsiteY16" fmla="*/ 0 h 1200329"/>
                <a:gd name="connsiteX17" fmla="*/ 8778240 w 10908212"/>
                <a:gd name="connsiteY17" fmla="*/ 0 h 1200329"/>
                <a:gd name="connsiteX18" fmla="*/ 9025110 w 10908212"/>
                <a:gd name="connsiteY18" fmla="*/ 0 h 1200329"/>
                <a:gd name="connsiteX19" fmla="*/ 9708309 w 10908212"/>
                <a:gd name="connsiteY19" fmla="*/ 0 h 1200329"/>
                <a:gd name="connsiteX20" fmla="*/ 10064261 w 10908212"/>
                <a:gd name="connsiteY20" fmla="*/ 0 h 1200329"/>
                <a:gd name="connsiteX21" fmla="*/ 10420213 w 10908212"/>
                <a:gd name="connsiteY21" fmla="*/ 0 h 1200329"/>
                <a:gd name="connsiteX22" fmla="*/ 10908212 w 10908212"/>
                <a:gd name="connsiteY22" fmla="*/ 0 h 1200329"/>
                <a:gd name="connsiteX23" fmla="*/ 10908212 w 10908212"/>
                <a:gd name="connsiteY23" fmla="*/ 364100 h 1200329"/>
                <a:gd name="connsiteX24" fmla="*/ 10908212 w 10908212"/>
                <a:gd name="connsiteY24" fmla="*/ 776213 h 1200329"/>
                <a:gd name="connsiteX25" fmla="*/ 10908212 w 10908212"/>
                <a:gd name="connsiteY25" fmla="*/ 1200329 h 1200329"/>
                <a:gd name="connsiteX26" fmla="*/ 10225013 w 10908212"/>
                <a:gd name="connsiteY26" fmla="*/ 1200329 h 1200329"/>
                <a:gd name="connsiteX27" fmla="*/ 9869061 w 10908212"/>
                <a:gd name="connsiteY27" fmla="*/ 1200329 h 1200329"/>
                <a:gd name="connsiteX28" fmla="*/ 9076781 w 10908212"/>
                <a:gd name="connsiteY28" fmla="*/ 1200329 h 1200329"/>
                <a:gd name="connsiteX29" fmla="*/ 8284500 w 10908212"/>
                <a:gd name="connsiteY29" fmla="*/ 1200329 h 1200329"/>
                <a:gd name="connsiteX30" fmla="*/ 7492219 w 10908212"/>
                <a:gd name="connsiteY30" fmla="*/ 1200329 h 1200329"/>
                <a:gd name="connsiteX31" fmla="*/ 6699939 w 10908212"/>
                <a:gd name="connsiteY31" fmla="*/ 1200329 h 1200329"/>
                <a:gd name="connsiteX32" fmla="*/ 6453069 w 10908212"/>
                <a:gd name="connsiteY32" fmla="*/ 1200329 h 1200329"/>
                <a:gd name="connsiteX33" fmla="*/ 5769870 w 10908212"/>
                <a:gd name="connsiteY33" fmla="*/ 1200329 h 1200329"/>
                <a:gd name="connsiteX34" fmla="*/ 5086671 w 10908212"/>
                <a:gd name="connsiteY34" fmla="*/ 1200329 h 1200329"/>
                <a:gd name="connsiteX35" fmla="*/ 4621637 w 10908212"/>
                <a:gd name="connsiteY35" fmla="*/ 1200329 h 1200329"/>
                <a:gd name="connsiteX36" fmla="*/ 3938439 w 10908212"/>
                <a:gd name="connsiteY36" fmla="*/ 1200329 h 1200329"/>
                <a:gd name="connsiteX37" fmla="*/ 3691569 w 10908212"/>
                <a:gd name="connsiteY37" fmla="*/ 1200329 h 1200329"/>
                <a:gd name="connsiteX38" fmla="*/ 3444699 w 10908212"/>
                <a:gd name="connsiteY38" fmla="*/ 1200329 h 1200329"/>
                <a:gd name="connsiteX39" fmla="*/ 3088746 w 10908212"/>
                <a:gd name="connsiteY39" fmla="*/ 1200329 h 1200329"/>
                <a:gd name="connsiteX40" fmla="*/ 2732794 w 10908212"/>
                <a:gd name="connsiteY40" fmla="*/ 1200329 h 1200329"/>
                <a:gd name="connsiteX41" fmla="*/ 2376842 w 10908212"/>
                <a:gd name="connsiteY41" fmla="*/ 1200329 h 1200329"/>
                <a:gd name="connsiteX42" fmla="*/ 2129972 w 10908212"/>
                <a:gd name="connsiteY42" fmla="*/ 1200329 h 1200329"/>
                <a:gd name="connsiteX43" fmla="*/ 1446773 w 10908212"/>
                <a:gd name="connsiteY43" fmla="*/ 1200329 h 1200329"/>
                <a:gd name="connsiteX44" fmla="*/ 654493 w 10908212"/>
                <a:gd name="connsiteY44" fmla="*/ 1200329 h 1200329"/>
                <a:gd name="connsiteX45" fmla="*/ 0 w 10908212"/>
                <a:gd name="connsiteY45" fmla="*/ 1200329 h 1200329"/>
                <a:gd name="connsiteX46" fmla="*/ 0 w 10908212"/>
                <a:gd name="connsiteY46" fmla="*/ 812223 h 1200329"/>
                <a:gd name="connsiteX47" fmla="*/ 0 w 10908212"/>
                <a:gd name="connsiteY47" fmla="*/ 412113 h 1200329"/>
                <a:gd name="connsiteX48" fmla="*/ 0 w 10908212"/>
                <a:gd name="connsiteY48" fmla="*/ 0 h 12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08212" h="1200329" extrusionOk="0">
                  <a:moveTo>
                    <a:pt x="0" y="0"/>
                  </a:moveTo>
                  <a:cubicBezTo>
                    <a:pt x="116925" y="-14816"/>
                    <a:pt x="145470" y="16404"/>
                    <a:pt x="246870" y="0"/>
                  </a:cubicBezTo>
                  <a:cubicBezTo>
                    <a:pt x="348270" y="-16404"/>
                    <a:pt x="414330" y="24861"/>
                    <a:pt x="493740" y="0"/>
                  </a:cubicBezTo>
                  <a:cubicBezTo>
                    <a:pt x="573150" y="-24861"/>
                    <a:pt x="781322" y="25667"/>
                    <a:pt x="958774" y="0"/>
                  </a:cubicBezTo>
                  <a:cubicBezTo>
                    <a:pt x="1136226" y="-25667"/>
                    <a:pt x="1328332" y="28285"/>
                    <a:pt x="1423809" y="0"/>
                  </a:cubicBezTo>
                  <a:cubicBezTo>
                    <a:pt x="1519286" y="-28285"/>
                    <a:pt x="1614777" y="9788"/>
                    <a:pt x="1670679" y="0"/>
                  </a:cubicBezTo>
                  <a:cubicBezTo>
                    <a:pt x="1726581" y="-9788"/>
                    <a:pt x="2145873" y="69117"/>
                    <a:pt x="2353877" y="0"/>
                  </a:cubicBezTo>
                  <a:cubicBezTo>
                    <a:pt x="2561881" y="-69117"/>
                    <a:pt x="2565410" y="26499"/>
                    <a:pt x="2709830" y="0"/>
                  </a:cubicBezTo>
                  <a:cubicBezTo>
                    <a:pt x="2854250" y="-26499"/>
                    <a:pt x="3300341" y="46506"/>
                    <a:pt x="3502110" y="0"/>
                  </a:cubicBezTo>
                  <a:cubicBezTo>
                    <a:pt x="3703879" y="-46506"/>
                    <a:pt x="3969739" y="39328"/>
                    <a:pt x="4185309" y="0"/>
                  </a:cubicBezTo>
                  <a:cubicBezTo>
                    <a:pt x="4400879" y="-39328"/>
                    <a:pt x="4336557" y="12981"/>
                    <a:pt x="4432179" y="0"/>
                  </a:cubicBezTo>
                  <a:cubicBezTo>
                    <a:pt x="4527801" y="-12981"/>
                    <a:pt x="4806191" y="61556"/>
                    <a:pt x="5115377" y="0"/>
                  </a:cubicBezTo>
                  <a:cubicBezTo>
                    <a:pt x="5424563" y="-61556"/>
                    <a:pt x="5378188" y="27441"/>
                    <a:pt x="5471329" y="0"/>
                  </a:cubicBezTo>
                  <a:cubicBezTo>
                    <a:pt x="5564470" y="-27441"/>
                    <a:pt x="6066348" y="33742"/>
                    <a:pt x="6263610" y="0"/>
                  </a:cubicBezTo>
                  <a:cubicBezTo>
                    <a:pt x="6460872" y="-33742"/>
                    <a:pt x="6477041" y="6785"/>
                    <a:pt x="6619562" y="0"/>
                  </a:cubicBezTo>
                  <a:cubicBezTo>
                    <a:pt x="6762083" y="-6785"/>
                    <a:pt x="7055384" y="14207"/>
                    <a:pt x="7411843" y="0"/>
                  </a:cubicBezTo>
                  <a:cubicBezTo>
                    <a:pt x="7768302" y="-14207"/>
                    <a:pt x="7705898" y="34970"/>
                    <a:pt x="7985959" y="0"/>
                  </a:cubicBezTo>
                  <a:cubicBezTo>
                    <a:pt x="8266020" y="-34970"/>
                    <a:pt x="8435252" y="93828"/>
                    <a:pt x="8778240" y="0"/>
                  </a:cubicBezTo>
                  <a:cubicBezTo>
                    <a:pt x="9121228" y="-93828"/>
                    <a:pt x="8972501" y="23247"/>
                    <a:pt x="9025110" y="0"/>
                  </a:cubicBezTo>
                  <a:cubicBezTo>
                    <a:pt x="9077719" y="-23247"/>
                    <a:pt x="9393797" y="15363"/>
                    <a:pt x="9708309" y="0"/>
                  </a:cubicBezTo>
                  <a:cubicBezTo>
                    <a:pt x="10022821" y="-15363"/>
                    <a:pt x="9960050" y="7119"/>
                    <a:pt x="10064261" y="0"/>
                  </a:cubicBezTo>
                  <a:cubicBezTo>
                    <a:pt x="10168472" y="-7119"/>
                    <a:pt x="10273713" y="21903"/>
                    <a:pt x="10420213" y="0"/>
                  </a:cubicBezTo>
                  <a:cubicBezTo>
                    <a:pt x="10566713" y="-21903"/>
                    <a:pt x="10757041" y="57066"/>
                    <a:pt x="10908212" y="0"/>
                  </a:cubicBezTo>
                  <a:cubicBezTo>
                    <a:pt x="10942338" y="165524"/>
                    <a:pt x="10884179" y="248213"/>
                    <a:pt x="10908212" y="364100"/>
                  </a:cubicBezTo>
                  <a:cubicBezTo>
                    <a:pt x="10932245" y="479987"/>
                    <a:pt x="10903449" y="641852"/>
                    <a:pt x="10908212" y="776213"/>
                  </a:cubicBezTo>
                  <a:cubicBezTo>
                    <a:pt x="10912975" y="910574"/>
                    <a:pt x="10871487" y="1037509"/>
                    <a:pt x="10908212" y="1200329"/>
                  </a:cubicBezTo>
                  <a:cubicBezTo>
                    <a:pt x="10570318" y="1238551"/>
                    <a:pt x="10491872" y="1169331"/>
                    <a:pt x="10225013" y="1200329"/>
                  </a:cubicBezTo>
                  <a:cubicBezTo>
                    <a:pt x="9958154" y="1231327"/>
                    <a:pt x="9972355" y="1195261"/>
                    <a:pt x="9869061" y="1200329"/>
                  </a:cubicBezTo>
                  <a:cubicBezTo>
                    <a:pt x="9765767" y="1205397"/>
                    <a:pt x="9269729" y="1140405"/>
                    <a:pt x="9076781" y="1200329"/>
                  </a:cubicBezTo>
                  <a:cubicBezTo>
                    <a:pt x="8883833" y="1260253"/>
                    <a:pt x="8652321" y="1191500"/>
                    <a:pt x="8284500" y="1200329"/>
                  </a:cubicBezTo>
                  <a:cubicBezTo>
                    <a:pt x="7916679" y="1209158"/>
                    <a:pt x="7698484" y="1197875"/>
                    <a:pt x="7492219" y="1200329"/>
                  </a:cubicBezTo>
                  <a:cubicBezTo>
                    <a:pt x="7285954" y="1202783"/>
                    <a:pt x="6926885" y="1184948"/>
                    <a:pt x="6699939" y="1200329"/>
                  </a:cubicBezTo>
                  <a:cubicBezTo>
                    <a:pt x="6472993" y="1215710"/>
                    <a:pt x="6538791" y="1175171"/>
                    <a:pt x="6453069" y="1200329"/>
                  </a:cubicBezTo>
                  <a:cubicBezTo>
                    <a:pt x="6367347" y="1225487"/>
                    <a:pt x="5963453" y="1188787"/>
                    <a:pt x="5769870" y="1200329"/>
                  </a:cubicBezTo>
                  <a:cubicBezTo>
                    <a:pt x="5576287" y="1211871"/>
                    <a:pt x="5421754" y="1194783"/>
                    <a:pt x="5086671" y="1200329"/>
                  </a:cubicBezTo>
                  <a:cubicBezTo>
                    <a:pt x="4751588" y="1205875"/>
                    <a:pt x="4743078" y="1150227"/>
                    <a:pt x="4621637" y="1200329"/>
                  </a:cubicBezTo>
                  <a:cubicBezTo>
                    <a:pt x="4500196" y="1250431"/>
                    <a:pt x="4268112" y="1132107"/>
                    <a:pt x="3938439" y="1200329"/>
                  </a:cubicBezTo>
                  <a:cubicBezTo>
                    <a:pt x="3608766" y="1268551"/>
                    <a:pt x="3748691" y="1188859"/>
                    <a:pt x="3691569" y="1200329"/>
                  </a:cubicBezTo>
                  <a:cubicBezTo>
                    <a:pt x="3634447" y="1211799"/>
                    <a:pt x="3495433" y="1179868"/>
                    <a:pt x="3444699" y="1200329"/>
                  </a:cubicBezTo>
                  <a:cubicBezTo>
                    <a:pt x="3393965" y="1220790"/>
                    <a:pt x="3220852" y="1157749"/>
                    <a:pt x="3088746" y="1200329"/>
                  </a:cubicBezTo>
                  <a:cubicBezTo>
                    <a:pt x="2956640" y="1242909"/>
                    <a:pt x="2903086" y="1181201"/>
                    <a:pt x="2732794" y="1200329"/>
                  </a:cubicBezTo>
                  <a:cubicBezTo>
                    <a:pt x="2562502" y="1219457"/>
                    <a:pt x="2515480" y="1164250"/>
                    <a:pt x="2376842" y="1200329"/>
                  </a:cubicBezTo>
                  <a:cubicBezTo>
                    <a:pt x="2238204" y="1236408"/>
                    <a:pt x="2236084" y="1196201"/>
                    <a:pt x="2129972" y="1200329"/>
                  </a:cubicBezTo>
                  <a:cubicBezTo>
                    <a:pt x="2023860" y="1204457"/>
                    <a:pt x="1717346" y="1193783"/>
                    <a:pt x="1446773" y="1200329"/>
                  </a:cubicBezTo>
                  <a:cubicBezTo>
                    <a:pt x="1176200" y="1206875"/>
                    <a:pt x="1003928" y="1112365"/>
                    <a:pt x="654493" y="1200329"/>
                  </a:cubicBezTo>
                  <a:cubicBezTo>
                    <a:pt x="305058" y="1288293"/>
                    <a:pt x="255011" y="1181348"/>
                    <a:pt x="0" y="1200329"/>
                  </a:cubicBezTo>
                  <a:cubicBezTo>
                    <a:pt x="-34846" y="1060245"/>
                    <a:pt x="43632" y="988926"/>
                    <a:pt x="0" y="812223"/>
                  </a:cubicBezTo>
                  <a:cubicBezTo>
                    <a:pt x="-43632" y="635520"/>
                    <a:pt x="37004" y="519130"/>
                    <a:pt x="0" y="412113"/>
                  </a:cubicBezTo>
                  <a:cubicBezTo>
                    <a:pt x="-37004" y="305096"/>
                    <a:pt x="38914" y="160408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extLst>
                <a:ext uri="{C807C97D-BFC1-408E-A445-0C87EB9F89A2}">
                  <ask:lineSketchStyleProps xmlns="" xmlns:ask="http://schemas.microsoft.com/office/drawing/2018/sketchyshapes" sd="17777072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+mj-lt"/>
                </a:rPr>
                <a:t> Hãy quan sát và cho biết các bức tranh sau đang diễn ra hoạt động sản xuất, kinh doanh, dịch vụ nào? </a:t>
              </a:r>
              <a:endParaRPr lang="en-US" sz="3600" dirty="0">
                <a:latin typeface="+mj-lt"/>
              </a:endParaRPr>
            </a:p>
          </p:txBody>
        </p:sp>
        <p:pic>
          <p:nvPicPr>
            <p:cNvPr id="11" name="Graphic 10" descr="Brain in head with solid fill">
              <a:extLst>
                <a:ext uri="{FF2B5EF4-FFF2-40B4-BE49-F238E27FC236}">
                  <a16:creationId xmlns:a16="http://schemas.microsoft.com/office/drawing/2014/main" id="{DF3CD0BA-35E4-094B-63AD-1D08C7595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278672"/>
              <a:ext cx="914400" cy="914400"/>
            </a:xfrm>
            <a:prstGeom prst="rect">
              <a:avLst/>
            </a:prstGeom>
          </p:spPr>
        </p:pic>
      </p:grpSp>
      <p:pic>
        <p:nvPicPr>
          <p:cNvPr id="13" name="Graphic 12" descr="Badge 5 with solid fill">
            <a:extLst>
              <a:ext uri="{FF2B5EF4-FFF2-40B4-BE49-F238E27FC236}">
                <a16:creationId xmlns:a16="http://schemas.microsoft.com/office/drawing/2014/main" id="{E2E3C51A-4509-59D2-ACF0-1E7FBE1A109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1783" y="1370762"/>
            <a:ext cx="914400" cy="914400"/>
          </a:xfrm>
          <a:prstGeom prst="rect">
            <a:avLst/>
          </a:prstGeom>
        </p:spPr>
      </p:pic>
      <p:pic>
        <p:nvPicPr>
          <p:cNvPr id="15" name="Graphic 14" descr="Badge 6 with solid fill">
            <a:extLst>
              <a:ext uri="{FF2B5EF4-FFF2-40B4-BE49-F238E27FC236}">
                <a16:creationId xmlns:a16="http://schemas.microsoft.com/office/drawing/2014/main" id="{AD731086-0617-A7A6-9DBF-AC9B154E448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58619" y="1353034"/>
            <a:ext cx="914400" cy="914400"/>
          </a:xfrm>
          <a:prstGeom prst="rect">
            <a:avLst/>
          </a:prstGeom>
        </p:spPr>
      </p:pic>
      <p:pic>
        <p:nvPicPr>
          <p:cNvPr id="17" name="Graphic 16" descr="Badge 7 with solid fill">
            <a:extLst>
              <a:ext uri="{FF2B5EF4-FFF2-40B4-BE49-F238E27FC236}">
                <a16:creationId xmlns:a16="http://schemas.microsoft.com/office/drawing/2014/main" id="{FC7C7CE8-CE85-F0BB-AC8E-2E61176AD5E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23995" y="59436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7B53AE-EA36-A747-0EB9-24BA640C2615}"/>
              </a:ext>
            </a:extLst>
          </p:cNvPr>
          <p:cNvSpPr txBox="1"/>
          <p:nvPr/>
        </p:nvSpPr>
        <p:spPr>
          <a:xfrm>
            <a:off x="4154712" y="2149175"/>
            <a:ext cx="1470233" cy="1384995"/>
          </a:xfrm>
          <a:custGeom>
            <a:avLst/>
            <a:gdLst>
              <a:gd name="connsiteX0" fmla="*/ 0 w 1219928"/>
              <a:gd name="connsiteY0" fmla="*/ 0 h 1384995"/>
              <a:gd name="connsiteX1" fmla="*/ 1219928 w 1219928"/>
              <a:gd name="connsiteY1" fmla="*/ 0 h 1384995"/>
              <a:gd name="connsiteX2" fmla="*/ 1219928 w 1219928"/>
              <a:gd name="connsiteY2" fmla="*/ 1384995 h 1384995"/>
              <a:gd name="connsiteX3" fmla="*/ 0 w 1219928"/>
              <a:gd name="connsiteY3" fmla="*/ 1384995 h 1384995"/>
              <a:gd name="connsiteX4" fmla="*/ 0 w 1219928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28" h="1384995" extrusionOk="0">
                <a:moveTo>
                  <a:pt x="0" y="0"/>
                </a:moveTo>
                <a:cubicBezTo>
                  <a:pt x="406544" y="-82621"/>
                  <a:pt x="736370" y="-59811"/>
                  <a:pt x="1219928" y="0"/>
                </a:cubicBezTo>
                <a:cubicBezTo>
                  <a:pt x="1334573" y="670235"/>
                  <a:pt x="1125823" y="826464"/>
                  <a:pt x="1219928" y="1384995"/>
                </a:cubicBezTo>
                <a:cubicBezTo>
                  <a:pt x="953322" y="1483510"/>
                  <a:pt x="583837" y="1281034"/>
                  <a:pt x="0" y="1384995"/>
                </a:cubicBezTo>
                <a:cubicBezTo>
                  <a:pt x="-68221" y="775336"/>
                  <a:pt x="91298" y="65559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Khu du lịch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61DF4C-7766-4FD2-351E-012F1AB3132C}"/>
              </a:ext>
            </a:extLst>
          </p:cNvPr>
          <p:cNvSpPr txBox="1"/>
          <p:nvPr/>
        </p:nvSpPr>
        <p:spPr>
          <a:xfrm>
            <a:off x="6197600" y="2115872"/>
            <a:ext cx="1891287" cy="1384995"/>
          </a:xfrm>
          <a:custGeom>
            <a:avLst/>
            <a:gdLst>
              <a:gd name="connsiteX0" fmla="*/ 0 w 1891287"/>
              <a:gd name="connsiteY0" fmla="*/ 0 h 1384995"/>
              <a:gd name="connsiteX1" fmla="*/ 1891287 w 1891287"/>
              <a:gd name="connsiteY1" fmla="*/ 0 h 1384995"/>
              <a:gd name="connsiteX2" fmla="*/ 1891287 w 1891287"/>
              <a:gd name="connsiteY2" fmla="*/ 1384995 h 1384995"/>
              <a:gd name="connsiteX3" fmla="*/ 0 w 1891287"/>
              <a:gd name="connsiteY3" fmla="*/ 1384995 h 1384995"/>
              <a:gd name="connsiteX4" fmla="*/ 0 w 1891287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287" h="1384995" extrusionOk="0">
                <a:moveTo>
                  <a:pt x="0" y="0"/>
                </a:moveTo>
                <a:cubicBezTo>
                  <a:pt x="936429" y="157638"/>
                  <a:pt x="1075144" y="-88378"/>
                  <a:pt x="1891287" y="0"/>
                </a:cubicBezTo>
                <a:cubicBezTo>
                  <a:pt x="2005932" y="670235"/>
                  <a:pt x="1797182" y="826464"/>
                  <a:pt x="1891287" y="1384995"/>
                </a:cubicBezTo>
                <a:cubicBezTo>
                  <a:pt x="1165189" y="1318213"/>
                  <a:pt x="427040" y="1223207"/>
                  <a:pt x="0" y="1384995"/>
                </a:cubicBezTo>
                <a:cubicBezTo>
                  <a:pt x="-68221" y="775336"/>
                  <a:pt x="91298" y="65559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Khu du lịch sinh thái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B3CDD3-BC68-FC4B-7DDB-AF87984C657E}"/>
              </a:ext>
            </a:extLst>
          </p:cNvPr>
          <p:cNvSpPr txBox="1"/>
          <p:nvPr/>
        </p:nvSpPr>
        <p:spPr>
          <a:xfrm>
            <a:off x="2233675" y="5357803"/>
            <a:ext cx="1558108" cy="954107"/>
          </a:xfrm>
          <a:custGeom>
            <a:avLst/>
            <a:gdLst>
              <a:gd name="connsiteX0" fmla="*/ 0 w 1558108"/>
              <a:gd name="connsiteY0" fmla="*/ 0 h 954107"/>
              <a:gd name="connsiteX1" fmla="*/ 1558108 w 1558108"/>
              <a:gd name="connsiteY1" fmla="*/ 0 h 954107"/>
              <a:gd name="connsiteX2" fmla="*/ 1558108 w 1558108"/>
              <a:gd name="connsiteY2" fmla="*/ 954107 h 954107"/>
              <a:gd name="connsiteX3" fmla="*/ 0 w 1558108"/>
              <a:gd name="connsiteY3" fmla="*/ 954107 h 954107"/>
              <a:gd name="connsiteX4" fmla="*/ 0 w 15581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108" h="954107" extrusionOk="0">
                <a:moveTo>
                  <a:pt x="0" y="0"/>
                </a:moveTo>
                <a:cubicBezTo>
                  <a:pt x="189969" y="52477"/>
                  <a:pt x="963364" y="20703"/>
                  <a:pt x="1558108" y="0"/>
                </a:cubicBezTo>
                <a:cubicBezTo>
                  <a:pt x="1616619" y="232902"/>
                  <a:pt x="1618428" y="512145"/>
                  <a:pt x="1558108" y="954107"/>
                </a:cubicBezTo>
                <a:cubicBezTo>
                  <a:pt x="850554" y="876248"/>
                  <a:pt x="587485" y="1093877"/>
                  <a:pt x="0" y="954107"/>
                </a:cubicBezTo>
                <a:cubicBezTo>
                  <a:pt x="66812" y="535574"/>
                  <a:pt x="25725" y="25581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Đóng bàn ghế</a:t>
            </a:r>
            <a:endParaRPr lang="en-US" sz="2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1661905"/>
            <a:ext cx="3500581" cy="3017203"/>
          </a:xfrm>
          <a:prstGeom prst="rect">
            <a:avLst/>
          </a:prstGeom>
        </p:spPr>
      </p:pic>
      <p:sp>
        <p:nvSpPr>
          <p:cNvPr id="3" name="AutoShape 2" descr="C:\Users\User\Desktop\unnam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30111" y="1569826"/>
            <a:ext cx="3961889" cy="29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257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E75AD7-80B4-41B7-A043-597F701B118B}"/>
              </a:ext>
            </a:extLst>
          </p:cNvPr>
          <p:cNvGrpSpPr/>
          <p:nvPr/>
        </p:nvGrpSpPr>
        <p:grpSpPr>
          <a:xfrm>
            <a:off x="0" y="0"/>
            <a:ext cx="11551920" cy="1433284"/>
            <a:chOff x="0" y="278672"/>
            <a:chExt cx="11551920" cy="14332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C42108-7D58-9358-B556-4FB4221283D2}"/>
                </a:ext>
              </a:extLst>
            </p:cNvPr>
            <p:cNvSpPr txBox="1"/>
            <p:nvPr/>
          </p:nvSpPr>
          <p:spPr>
            <a:xfrm>
              <a:off x="643708" y="511627"/>
              <a:ext cx="10908212" cy="1200329"/>
            </a:xfrm>
            <a:custGeom>
              <a:avLst/>
              <a:gdLst>
                <a:gd name="connsiteX0" fmla="*/ 0 w 10908212"/>
                <a:gd name="connsiteY0" fmla="*/ 0 h 1200329"/>
                <a:gd name="connsiteX1" fmla="*/ 246870 w 10908212"/>
                <a:gd name="connsiteY1" fmla="*/ 0 h 1200329"/>
                <a:gd name="connsiteX2" fmla="*/ 493740 w 10908212"/>
                <a:gd name="connsiteY2" fmla="*/ 0 h 1200329"/>
                <a:gd name="connsiteX3" fmla="*/ 958774 w 10908212"/>
                <a:gd name="connsiteY3" fmla="*/ 0 h 1200329"/>
                <a:gd name="connsiteX4" fmla="*/ 1423809 w 10908212"/>
                <a:gd name="connsiteY4" fmla="*/ 0 h 1200329"/>
                <a:gd name="connsiteX5" fmla="*/ 1670679 w 10908212"/>
                <a:gd name="connsiteY5" fmla="*/ 0 h 1200329"/>
                <a:gd name="connsiteX6" fmla="*/ 2353877 w 10908212"/>
                <a:gd name="connsiteY6" fmla="*/ 0 h 1200329"/>
                <a:gd name="connsiteX7" fmla="*/ 2709830 w 10908212"/>
                <a:gd name="connsiteY7" fmla="*/ 0 h 1200329"/>
                <a:gd name="connsiteX8" fmla="*/ 3502110 w 10908212"/>
                <a:gd name="connsiteY8" fmla="*/ 0 h 1200329"/>
                <a:gd name="connsiteX9" fmla="*/ 4185309 w 10908212"/>
                <a:gd name="connsiteY9" fmla="*/ 0 h 1200329"/>
                <a:gd name="connsiteX10" fmla="*/ 4432179 w 10908212"/>
                <a:gd name="connsiteY10" fmla="*/ 0 h 1200329"/>
                <a:gd name="connsiteX11" fmla="*/ 5115377 w 10908212"/>
                <a:gd name="connsiteY11" fmla="*/ 0 h 1200329"/>
                <a:gd name="connsiteX12" fmla="*/ 5471329 w 10908212"/>
                <a:gd name="connsiteY12" fmla="*/ 0 h 1200329"/>
                <a:gd name="connsiteX13" fmla="*/ 6263610 w 10908212"/>
                <a:gd name="connsiteY13" fmla="*/ 0 h 1200329"/>
                <a:gd name="connsiteX14" fmla="*/ 6619562 w 10908212"/>
                <a:gd name="connsiteY14" fmla="*/ 0 h 1200329"/>
                <a:gd name="connsiteX15" fmla="*/ 7411843 w 10908212"/>
                <a:gd name="connsiteY15" fmla="*/ 0 h 1200329"/>
                <a:gd name="connsiteX16" fmla="*/ 7985959 w 10908212"/>
                <a:gd name="connsiteY16" fmla="*/ 0 h 1200329"/>
                <a:gd name="connsiteX17" fmla="*/ 8778240 w 10908212"/>
                <a:gd name="connsiteY17" fmla="*/ 0 h 1200329"/>
                <a:gd name="connsiteX18" fmla="*/ 9025110 w 10908212"/>
                <a:gd name="connsiteY18" fmla="*/ 0 h 1200329"/>
                <a:gd name="connsiteX19" fmla="*/ 9708309 w 10908212"/>
                <a:gd name="connsiteY19" fmla="*/ 0 h 1200329"/>
                <a:gd name="connsiteX20" fmla="*/ 10064261 w 10908212"/>
                <a:gd name="connsiteY20" fmla="*/ 0 h 1200329"/>
                <a:gd name="connsiteX21" fmla="*/ 10420213 w 10908212"/>
                <a:gd name="connsiteY21" fmla="*/ 0 h 1200329"/>
                <a:gd name="connsiteX22" fmla="*/ 10908212 w 10908212"/>
                <a:gd name="connsiteY22" fmla="*/ 0 h 1200329"/>
                <a:gd name="connsiteX23" fmla="*/ 10908212 w 10908212"/>
                <a:gd name="connsiteY23" fmla="*/ 364100 h 1200329"/>
                <a:gd name="connsiteX24" fmla="*/ 10908212 w 10908212"/>
                <a:gd name="connsiteY24" fmla="*/ 776213 h 1200329"/>
                <a:gd name="connsiteX25" fmla="*/ 10908212 w 10908212"/>
                <a:gd name="connsiteY25" fmla="*/ 1200329 h 1200329"/>
                <a:gd name="connsiteX26" fmla="*/ 10225013 w 10908212"/>
                <a:gd name="connsiteY26" fmla="*/ 1200329 h 1200329"/>
                <a:gd name="connsiteX27" fmla="*/ 9869061 w 10908212"/>
                <a:gd name="connsiteY27" fmla="*/ 1200329 h 1200329"/>
                <a:gd name="connsiteX28" fmla="*/ 9076781 w 10908212"/>
                <a:gd name="connsiteY28" fmla="*/ 1200329 h 1200329"/>
                <a:gd name="connsiteX29" fmla="*/ 8284500 w 10908212"/>
                <a:gd name="connsiteY29" fmla="*/ 1200329 h 1200329"/>
                <a:gd name="connsiteX30" fmla="*/ 7492219 w 10908212"/>
                <a:gd name="connsiteY30" fmla="*/ 1200329 h 1200329"/>
                <a:gd name="connsiteX31" fmla="*/ 6699939 w 10908212"/>
                <a:gd name="connsiteY31" fmla="*/ 1200329 h 1200329"/>
                <a:gd name="connsiteX32" fmla="*/ 6453069 w 10908212"/>
                <a:gd name="connsiteY32" fmla="*/ 1200329 h 1200329"/>
                <a:gd name="connsiteX33" fmla="*/ 5769870 w 10908212"/>
                <a:gd name="connsiteY33" fmla="*/ 1200329 h 1200329"/>
                <a:gd name="connsiteX34" fmla="*/ 5086671 w 10908212"/>
                <a:gd name="connsiteY34" fmla="*/ 1200329 h 1200329"/>
                <a:gd name="connsiteX35" fmla="*/ 4621637 w 10908212"/>
                <a:gd name="connsiteY35" fmla="*/ 1200329 h 1200329"/>
                <a:gd name="connsiteX36" fmla="*/ 3938439 w 10908212"/>
                <a:gd name="connsiteY36" fmla="*/ 1200329 h 1200329"/>
                <a:gd name="connsiteX37" fmla="*/ 3691569 w 10908212"/>
                <a:gd name="connsiteY37" fmla="*/ 1200329 h 1200329"/>
                <a:gd name="connsiteX38" fmla="*/ 3444699 w 10908212"/>
                <a:gd name="connsiteY38" fmla="*/ 1200329 h 1200329"/>
                <a:gd name="connsiteX39" fmla="*/ 3088746 w 10908212"/>
                <a:gd name="connsiteY39" fmla="*/ 1200329 h 1200329"/>
                <a:gd name="connsiteX40" fmla="*/ 2732794 w 10908212"/>
                <a:gd name="connsiteY40" fmla="*/ 1200329 h 1200329"/>
                <a:gd name="connsiteX41" fmla="*/ 2376842 w 10908212"/>
                <a:gd name="connsiteY41" fmla="*/ 1200329 h 1200329"/>
                <a:gd name="connsiteX42" fmla="*/ 2129972 w 10908212"/>
                <a:gd name="connsiteY42" fmla="*/ 1200329 h 1200329"/>
                <a:gd name="connsiteX43" fmla="*/ 1446773 w 10908212"/>
                <a:gd name="connsiteY43" fmla="*/ 1200329 h 1200329"/>
                <a:gd name="connsiteX44" fmla="*/ 654493 w 10908212"/>
                <a:gd name="connsiteY44" fmla="*/ 1200329 h 1200329"/>
                <a:gd name="connsiteX45" fmla="*/ 0 w 10908212"/>
                <a:gd name="connsiteY45" fmla="*/ 1200329 h 1200329"/>
                <a:gd name="connsiteX46" fmla="*/ 0 w 10908212"/>
                <a:gd name="connsiteY46" fmla="*/ 812223 h 1200329"/>
                <a:gd name="connsiteX47" fmla="*/ 0 w 10908212"/>
                <a:gd name="connsiteY47" fmla="*/ 412113 h 1200329"/>
                <a:gd name="connsiteX48" fmla="*/ 0 w 10908212"/>
                <a:gd name="connsiteY48" fmla="*/ 0 h 12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08212" h="1200329" extrusionOk="0">
                  <a:moveTo>
                    <a:pt x="0" y="0"/>
                  </a:moveTo>
                  <a:cubicBezTo>
                    <a:pt x="116925" y="-14816"/>
                    <a:pt x="145470" y="16404"/>
                    <a:pt x="246870" y="0"/>
                  </a:cubicBezTo>
                  <a:cubicBezTo>
                    <a:pt x="348270" y="-16404"/>
                    <a:pt x="414330" y="24861"/>
                    <a:pt x="493740" y="0"/>
                  </a:cubicBezTo>
                  <a:cubicBezTo>
                    <a:pt x="573150" y="-24861"/>
                    <a:pt x="781322" y="25667"/>
                    <a:pt x="958774" y="0"/>
                  </a:cubicBezTo>
                  <a:cubicBezTo>
                    <a:pt x="1136226" y="-25667"/>
                    <a:pt x="1328332" y="28285"/>
                    <a:pt x="1423809" y="0"/>
                  </a:cubicBezTo>
                  <a:cubicBezTo>
                    <a:pt x="1519286" y="-28285"/>
                    <a:pt x="1614777" y="9788"/>
                    <a:pt x="1670679" y="0"/>
                  </a:cubicBezTo>
                  <a:cubicBezTo>
                    <a:pt x="1726581" y="-9788"/>
                    <a:pt x="2145873" y="69117"/>
                    <a:pt x="2353877" y="0"/>
                  </a:cubicBezTo>
                  <a:cubicBezTo>
                    <a:pt x="2561881" y="-69117"/>
                    <a:pt x="2565410" y="26499"/>
                    <a:pt x="2709830" y="0"/>
                  </a:cubicBezTo>
                  <a:cubicBezTo>
                    <a:pt x="2854250" y="-26499"/>
                    <a:pt x="3300341" y="46506"/>
                    <a:pt x="3502110" y="0"/>
                  </a:cubicBezTo>
                  <a:cubicBezTo>
                    <a:pt x="3703879" y="-46506"/>
                    <a:pt x="3969739" y="39328"/>
                    <a:pt x="4185309" y="0"/>
                  </a:cubicBezTo>
                  <a:cubicBezTo>
                    <a:pt x="4400879" y="-39328"/>
                    <a:pt x="4336557" y="12981"/>
                    <a:pt x="4432179" y="0"/>
                  </a:cubicBezTo>
                  <a:cubicBezTo>
                    <a:pt x="4527801" y="-12981"/>
                    <a:pt x="4806191" y="61556"/>
                    <a:pt x="5115377" y="0"/>
                  </a:cubicBezTo>
                  <a:cubicBezTo>
                    <a:pt x="5424563" y="-61556"/>
                    <a:pt x="5378188" y="27441"/>
                    <a:pt x="5471329" y="0"/>
                  </a:cubicBezTo>
                  <a:cubicBezTo>
                    <a:pt x="5564470" y="-27441"/>
                    <a:pt x="6066348" y="33742"/>
                    <a:pt x="6263610" y="0"/>
                  </a:cubicBezTo>
                  <a:cubicBezTo>
                    <a:pt x="6460872" y="-33742"/>
                    <a:pt x="6477041" y="6785"/>
                    <a:pt x="6619562" y="0"/>
                  </a:cubicBezTo>
                  <a:cubicBezTo>
                    <a:pt x="6762083" y="-6785"/>
                    <a:pt x="7055384" y="14207"/>
                    <a:pt x="7411843" y="0"/>
                  </a:cubicBezTo>
                  <a:cubicBezTo>
                    <a:pt x="7768302" y="-14207"/>
                    <a:pt x="7705898" y="34970"/>
                    <a:pt x="7985959" y="0"/>
                  </a:cubicBezTo>
                  <a:cubicBezTo>
                    <a:pt x="8266020" y="-34970"/>
                    <a:pt x="8435252" y="93828"/>
                    <a:pt x="8778240" y="0"/>
                  </a:cubicBezTo>
                  <a:cubicBezTo>
                    <a:pt x="9121228" y="-93828"/>
                    <a:pt x="8972501" y="23247"/>
                    <a:pt x="9025110" y="0"/>
                  </a:cubicBezTo>
                  <a:cubicBezTo>
                    <a:pt x="9077719" y="-23247"/>
                    <a:pt x="9393797" y="15363"/>
                    <a:pt x="9708309" y="0"/>
                  </a:cubicBezTo>
                  <a:cubicBezTo>
                    <a:pt x="10022821" y="-15363"/>
                    <a:pt x="9960050" y="7119"/>
                    <a:pt x="10064261" y="0"/>
                  </a:cubicBezTo>
                  <a:cubicBezTo>
                    <a:pt x="10168472" y="-7119"/>
                    <a:pt x="10273713" y="21903"/>
                    <a:pt x="10420213" y="0"/>
                  </a:cubicBezTo>
                  <a:cubicBezTo>
                    <a:pt x="10566713" y="-21903"/>
                    <a:pt x="10757041" y="57066"/>
                    <a:pt x="10908212" y="0"/>
                  </a:cubicBezTo>
                  <a:cubicBezTo>
                    <a:pt x="10942338" y="165524"/>
                    <a:pt x="10884179" y="248213"/>
                    <a:pt x="10908212" y="364100"/>
                  </a:cubicBezTo>
                  <a:cubicBezTo>
                    <a:pt x="10932245" y="479987"/>
                    <a:pt x="10903449" y="641852"/>
                    <a:pt x="10908212" y="776213"/>
                  </a:cubicBezTo>
                  <a:cubicBezTo>
                    <a:pt x="10912975" y="910574"/>
                    <a:pt x="10871487" y="1037509"/>
                    <a:pt x="10908212" y="1200329"/>
                  </a:cubicBezTo>
                  <a:cubicBezTo>
                    <a:pt x="10570318" y="1238551"/>
                    <a:pt x="10491872" y="1169331"/>
                    <a:pt x="10225013" y="1200329"/>
                  </a:cubicBezTo>
                  <a:cubicBezTo>
                    <a:pt x="9958154" y="1231327"/>
                    <a:pt x="9972355" y="1195261"/>
                    <a:pt x="9869061" y="1200329"/>
                  </a:cubicBezTo>
                  <a:cubicBezTo>
                    <a:pt x="9765767" y="1205397"/>
                    <a:pt x="9269729" y="1140405"/>
                    <a:pt x="9076781" y="1200329"/>
                  </a:cubicBezTo>
                  <a:cubicBezTo>
                    <a:pt x="8883833" y="1260253"/>
                    <a:pt x="8652321" y="1191500"/>
                    <a:pt x="8284500" y="1200329"/>
                  </a:cubicBezTo>
                  <a:cubicBezTo>
                    <a:pt x="7916679" y="1209158"/>
                    <a:pt x="7698484" y="1197875"/>
                    <a:pt x="7492219" y="1200329"/>
                  </a:cubicBezTo>
                  <a:cubicBezTo>
                    <a:pt x="7285954" y="1202783"/>
                    <a:pt x="6926885" y="1184948"/>
                    <a:pt x="6699939" y="1200329"/>
                  </a:cubicBezTo>
                  <a:cubicBezTo>
                    <a:pt x="6472993" y="1215710"/>
                    <a:pt x="6538791" y="1175171"/>
                    <a:pt x="6453069" y="1200329"/>
                  </a:cubicBezTo>
                  <a:cubicBezTo>
                    <a:pt x="6367347" y="1225487"/>
                    <a:pt x="5963453" y="1188787"/>
                    <a:pt x="5769870" y="1200329"/>
                  </a:cubicBezTo>
                  <a:cubicBezTo>
                    <a:pt x="5576287" y="1211871"/>
                    <a:pt x="5421754" y="1194783"/>
                    <a:pt x="5086671" y="1200329"/>
                  </a:cubicBezTo>
                  <a:cubicBezTo>
                    <a:pt x="4751588" y="1205875"/>
                    <a:pt x="4743078" y="1150227"/>
                    <a:pt x="4621637" y="1200329"/>
                  </a:cubicBezTo>
                  <a:cubicBezTo>
                    <a:pt x="4500196" y="1250431"/>
                    <a:pt x="4268112" y="1132107"/>
                    <a:pt x="3938439" y="1200329"/>
                  </a:cubicBezTo>
                  <a:cubicBezTo>
                    <a:pt x="3608766" y="1268551"/>
                    <a:pt x="3748691" y="1188859"/>
                    <a:pt x="3691569" y="1200329"/>
                  </a:cubicBezTo>
                  <a:cubicBezTo>
                    <a:pt x="3634447" y="1211799"/>
                    <a:pt x="3495433" y="1179868"/>
                    <a:pt x="3444699" y="1200329"/>
                  </a:cubicBezTo>
                  <a:cubicBezTo>
                    <a:pt x="3393965" y="1220790"/>
                    <a:pt x="3220852" y="1157749"/>
                    <a:pt x="3088746" y="1200329"/>
                  </a:cubicBezTo>
                  <a:cubicBezTo>
                    <a:pt x="2956640" y="1242909"/>
                    <a:pt x="2903086" y="1181201"/>
                    <a:pt x="2732794" y="1200329"/>
                  </a:cubicBezTo>
                  <a:cubicBezTo>
                    <a:pt x="2562502" y="1219457"/>
                    <a:pt x="2515480" y="1164250"/>
                    <a:pt x="2376842" y="1200329"/>
                  </a:cubicBezTo>
                  <a:cubicBezTo>
                    <a:pt x="2238204" y="1236408"/>
                    <a:pt x="2236084" y="1196201"/>
                    <a:pt x="2129972" y="1200329"/>
                  </a:cubicBezTo>
                  <a:cubicBezTo>
                    <a:pt x="2023860" y="1204457"/>
                    <a:pt x="1717346" y="1193783"/>
                    <a:pt x="1446773" y="1200329"/>
                  </a:cubicBezTo>
                  <a:cubicBezTo>
                    <a:pt x="1176200" y="1206875"/>
                    <a:pt x="1003928" y="1112365"/>
                    <a:pt x="654493" y="1200329"/>
                  </a:cubicBezTo>
                  <a:cubicBezTo>
                    <a:pt x="305058" y="1288293"/>
                    <a:pt x="255011" y="1181348"/>
                    <a:pt x="0" y="1200329"/>
                  </a:cubicBezTo>
                  <a:cubicBezTo>
                    <a:pt x="-34846" y="1060245"/>
                    <a:pt x="43632" y="988926"/>
                    <a:pt x="0" y="812223"/>
                  </a:cubicBezTo>
                  <a:cubicBezTo>
                    <a:pt x="-43632" y="635520"/>
                    <a:pt x="37004" y="519130"/>
                    <a:pt x="0" y="412113"/>
                  </a:cubicBezTo>
                  <a:cubicBezTo>
                    <a:pt x="-37004" y="305096"/>
                    <a:pt x="38914" y="160408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extLst>
                <a:ext uri="{C807C97D-BFC1-408E-A445-0C87EB9F89A2}">
                  <ask:lineSketchStyleProps xmlns="" xmlns:ask="http://schemas.microsoft.com/office/drawing/2018/sketchyshapes" sd="17777072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+mj-lt"/>
                </a:rPr>
                <a:t> Từ các hoạt động vừa nêu, các em hãy sắp xếp các hoạt </a:t>
              </a:r>
              <a:r>
                <a:rPr lang="vi-VN" sz="3600" dirty="0" smtClean="0">
                  <a:latin typeface="+mj-lt"/>
                </a:rPr>
                <a:t>động</a:t>
              </a:r>
              <a:r>
                <a:rPr lang="en-US" sz="3600" dirty="0" smtClean="0">
                  <a:latin typeface="+mj-lt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vi-V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dirty="0">
                  <a:latin typeface="+mj-lt"/>
                </a:rPr>
                <a:t>vào các lĩnh vực hoạt động cho phù hợp? </a:t>
              </a:r>
              <a:endParaRPr lang="en-US" sz="3600" dirty="0">
                <a:latin typeface="+mj-lt"/>
              </a:endParaRPr>
            </a:p>
          </p:txBody>
        </p:sp>
        <p:pic>
          <p:nvPicPr>
            <p:cNvPr id="6" name="Graphic 5" descr="Brain in head with solid fill">
              <a:extLst>
                <a:ext uri="{FF2B5EF4-FFF2-40B4-BE49-F238E27FC236}">
                  <a16:creationId xmlns:a16="http://schemas.microsoft.com/office/drawing/2014/main" id="{44EE25AD-3603-AA4D-8D1F-DD529C94B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278672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CDFE51F5-D45A-8A5D-DD07-F602A75BF0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360" y="1732279"/>
            <a:ext cx="632606" cy="632606"/>
          </a:xfrm>
          <a:prstGeom prst="rect">
            <a:avLst/>
          </a:prstGeom>
        </p:spPr>
      </p:pic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08246CD8-C7EB-6E1C-576E-31E4FE094DD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468" y="2447695"/>
            <a:ext cx="621766" cy="621766"/>
          </a:xfrm>
          <a:prstGeom prst="rect">
            <a:avLst/>
          </a:prstGeom>
        </p:spPr>
      </p:pic>
      <p:pic>
        <p:nvPicPr>
          <p:cNvPr id="9" name="Graphic 8" descr="Badge 3 with solid fill">
            <a:extLst>
              <a:ext uri="{FF2B5EF4-FFF2-40B4-BE49-F238E27FC236}">
                <a16:creationId xmlns:a16="http://schemas.microsoft.com/office/drawing/2014/main" id="{26EAC13A-27B9-6A52-3CFB-11F2F880C8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468" y="3149512"/>
            <a:ext cx="629920" cy="629920"/>
          </a:xfrm>
          <a:prstGeom prst="rect">
            <a:avLst/>
          </a:prstGeom>
        </p:spPr>
      </p:pic>
      <p:pic>
        <p:nvPicPr>
          <p:cNvPr id="10" name="Graphic 9" descr="Badge 4 with solid fill">
            <a:extLst>
              <a:ext uri="{FF2B5EF4-FFF2-40B4-BE49-F238E27FC236}">
                <a16:creationId xmlns:a16="http://schemas.microsoft.com/office/drawing/2014/main" id="{84171EB2-40B9-BE38-36C4-53B04EA873B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4697" y="3859483"/>
            <a:ext cx="648537" cy="6485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B74133-4876-3385-A6F2-17C8902615DD}"/>
              </a:ext>
            </a:extLst>
          </p:cNvPr>
          <p:cNvSpPr txBox="1"/>
          <p:nvPr/>
        </p:nvSpPr>
        <p:spPr>
          <a:xfrm>
            <a:off x="970893" y="1793430"/>
            <a:ext cx="5910198" cy="523220"/>
          </a:xfrm>
          <a:custGeom>
            <a:avLst/>
            <a:gdLst>
              <a:gd name="connsiteX0" fmla="*/ 0 w 5531507"/>
              <a:gd name="connsiteY0" fmla="*/ 0 h 523220"/>
              <a:gd name="connsiteX1" fmla="*/ 5531507 w 5531507"/>
              <a:gd name="connsiteY1" fmla="*/ 0 h 523220"/>
              <a:gd name="connsiteX2" fmla="*/ 5531507 w 5531507"/>
              <a:gd name="connsiteY2" fmla="*/ 523220 h 523220"/>
              <a:gd name="connsiteX3" fmla="*/ 0 w 5531507"/>
              <a:gd name="connsiteY3" fmla="*/ 523220 h 523220"/>
              <a:gd name="connsiteX4" fmla="*/ 0 w 5531507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1507" h="523220" extrusionOk="0">
                <a:moveTo>
                  <a:pt x="0" y="0"/>
                </a:moveTo>
                <a:cubicBezTo>
                  <a:pt x="1002080" y="157638"/>
                  <a:pt x="4972410" y="-88378"/>
                  <a:pt x="5531507" y="0"/>
                </a:cubicBezTo>
                <a:cubicBezTo>
                  <a:pt x="5501443" y="73510"/>
                  <a:pt x="5553109" y="412462"/>
                  <a:pt x="5531507" y="523220"/>
                </a:cubicBezTo>
                <a:cubicBezTo>
                  <a:pt x="4961355" y="456438"/>
                  <a:pt x="2579461" y="361432"/>
                  <a:pt x="0" y="523220"/>
                </a:cubicBezTo>
                <a:cubicBezTo>
                  <a:pt x="5689" y="399802"/>
                  <a:pt x="-46375" y="15752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Làm đồ thủ công mĩ nghệ (Đan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2800" dirty="0" smtClean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FA330-A82C-AD80-2812-7CAB664F8C35}"/>
              </a:ext>
            </a:extLst>
          </p:cNvPr>
          <p:cNvSpPr txBox="1"/>
          <p:nvPr/>
        </p:nvSpPr>
        <p:spPr>
          <a:xfrm>
            <a:off x="970893" y="2527746"/>
            <a:ext cx="5531507" cy="523220"/>
          </a:xfrm>
          <a:custGeom>
            <a:avLst/>
            <a:gdLst>
              <a:gd name="connsiteX0" fmla="*/ 0 w 5531507"/>
              <a:gd name="connsiteY0" fmla="*/ 0 h 523220"/>
              <a:gd name="connsiteX1" fmla="*/ 5531507 w 5531507"/>
              <a:gd name="connsiteY1" fmla="*/ 0 h 523220"/>
              <a:gd name="connsiteX2" fmla="*/ 5531507 w 5531507"/>
              <a:gd name="connsiteY2" fmla="*/ 523220 h 523220"/>
              <a:gd name="connsiteX3" fmla="*/ 0 w 5531507"/>
              <a:gd name="connsiteY3" fmla="*/ 523220 h 523220"/>
              <a:gd name="connsiteX4" fmla="*/ 0 w 5531507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1507" h="523220" extrusionOk="0">
                <a:moveTo>
                  <a:pt x="0" y="0"/>
                </a:moveTo>
                <a:cubicBezTo>
                  <a:pt x="1002080" y="157638"/>
                  <a:pt x="4972410" y="-88378"/>
                  <a:pt x="5531507" y="0"/>
                </a:cubicBezTo>
                <a:cubicBezTo>
                  <a:pt x="5501443" y="73510"/>
                  <a:pt x="5553109" y="412462"/>
                  <a:pt x="5531507" y="523220"/>
                </a:cubicBezTo>
                <a:cubicBezTo>
                  <a:pt x="4961355" y="456438"/>
                  <a:pt x="2579461" y="361432"/>
                  <a:pt x="0" y="523220"/>
                </a:cubicBezTo>
                <a:cubicBezTo>
                  <a:pt x="5689" y="399802"/>
                  <a:pt x="-46375" y="15752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Trồng </a:t>
            </a:r>
            <a:r>
              <a:rPr lang="vi-VN" sz="2800" dirty="0" smtClean="0">
                <a:latin typeface="+mj-lt"/>
              </a:rPr>
              <a:t>rau</a:t>
            </a:r>
            <a:r>
              <a:rPr lang="en-US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D202A-54B4-0D55-45CE-1A8CFAAC821E}"/>
              </a:ext>
            </a:extLst>
          </p:cNvPr>
          <p:cNvSpPr txBox="1"/>
          <p:nvPr/>
        </p:nvSpPr>
        <p:spPr>
          <a:xfrm>
            <a:off x="970893" y="3200506"/>
            <a:ext cx="5531507" cy="523220"/>
          </a:xfrm>
          <a:custGeom>
            <a:avLst/>
            <a:gdLst>
              <a:gd name="connsiteX0" fmla="*/ 0 w 5531507"/>
              <a:gd name="connsiteY0" fmla="*/ 0 h 523220"/>
              <a:gd name="connsiteX1" fmla="*/ 5531507 w 5531507"/>
              <a:gd name="connsiteY1" fmla="*/ 0 h 523220"/>
              <a:gd name="connsiteX2" fmla="*/ 5531507 w 5531507"/>
              <a:gd name="connsiteY2" fmla="*/ 523220 h 523220"/>
              <a:gd name="connsiteX3" fmla="*/ 0 w 5531507"/>
              <a:gd name="connsiteY3" fmla="*/ 523220 h 523220"/>
              <a:gd name="connsiteX4" fmla="*/ 0 w 5531507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1507" h="523220" extrusionOk="0">
                <a:moveTo>
                  <a:pt x="0" y="0"/>
                </a:moveTo>
                <a:cubicBezTo>
                  <a:pt x="1002080" y="157638"/>
                  <a:pt x="4972410" y="-88378"/>
                  <a:pt x="5531507" y="0"/>
                </a:cubicBezTo>
                <a:cubicBezTo>
                  <a:pt x="5501443" y="73510"/>
                  <a:pt x="5553109" y="412462"/>
                  <a:pt x="5531507" y="523220"/>
                </a:cubicBezTo>
                <a:cubicBezTo>
                  <a:pt x="4961355" y="456438"/>
                  <a:pt x="2579461" y="361432"/>
                  <a:pt x="0" y="523220"/>
                </a:cubicBezTo>
                <a:cubicBezTo>
                  <a:pt x="5689" y="399802"/>
                  <a:pt x="-46375" y="15752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Mua bán quần áo</a:t>
            </a:r>
            <a:endParaRPr lang="en-US" sz="28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3599A9-052D-E97E-786A-6DD7E21C8D54}"/>
              </a:ext>
            </a:extLst>
          </p:cNvPr>
          <p:cNvSpPr txBox="1"/>
          <p:nvPr/>
        </p:nvSpPr>
        <p:spPr>
          <a:xfrm>
            <a:off x="970893" y="3922141"/>
            <a:ext cx="5531507" cy="523220"/>
          </a:xfrm>
          <a:custGeom>
            <a:avLst/>
            <a:gdLst>
              <a:gd name="connsiteX0" fmla="*/ 0 w 5531507"/>
              <a:gd name="connsiteY0" fmla="*/ 0 h 523220"/>
              <a:gd name="connsiteX1" fmla="*/ 5531507 w 5531507"/>
              <a:gd name="connsiteY1" fmla="*/ 0 h 523220"/>
              <a:gd name="connsiteX2" fmla="*/ 5531507 w 5531507"/>
              <a:gd name="connsiteY2" fmla="*/ 523220 h 523220"/>
              <a:gd name="connsiteX3" fmla="*/ 0 w 5531507"/>
              <a:gd name="connsiteY3" fmla="*/ 523220 h 523220"/>
              <a:gd name="connsiteX4" fmla="*/ 0 w 5531507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1507" h="523220" extrusionOk="0">
                <a:moveTo>
                  <a:pt x="0" y="0"/>
                </a:moveTo>
                <a:cubicBezTo>
                  <a:pt x="1002080" y="157638"/>
                  <a:pt x="4972410" y="-88378"/>
                  <a:pt x="5531507" y="0"/>
                </a:cubicBezTo>
                <a:cubicBezTo>
                  <a:pt x="5501443" y="73510"/>
                  <a:pt x="5553109" y="412462"/>
                  <a:pt x="5531507" y="523220"/>
                </a:cubicBezTo>
                <a:cubicBezTo>
                  <a:pt x="4961355" y="456438"/>
                  <a:pt x="2579461" y="361432"/>
                  <a:pt x="0" y="523220"/>
                </a:cubicBezTo>
                <a:cubicBezTo>
                  <a:pt x="5689" y="399802"/>
                  <a:pt x="-46375" y="15752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Mua bán thiết bị điện tử</a:t>
            </a:r>
            <a:endParaRPr lang="en-US" sz="2800" dirty="0">
              <a:latin typeface="+mj-lt"/>
            </a:endParaRPr>
          </a:p>
        </p:txBody>
      </p:sp>
      <p:pic>
        <p:nvPicPr>
          <p:cNvPr id="15" name="Graphic 14" descr="Badge 5 with solid fill">
            <a:extLst>
              <a:ext uri="{FF2B5EF4-FFF2-40B4-BE49-F238E27FC236}">
                <a16:creationId xmlns:a16="http://schemas.microsoft.com/office/drawing/2014/main" id="{23D7DECB-EDE6-9439-DBD9-6D22C8BEDF1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1468" y="4569787"/>
            <a:ext cx="648537" cy="648537"/>
          </a:xfrm>
          <a:prstGeom prst="rect">
            <a:avLst/>
          </a:prstGeom>
        </p:spPr>
      </p:pic>
      <p:pic>
        <p:nvPicPr>
          <p:cNvPr id="16" name="Graphic 15" descr="Badge 6 with solid fill">
            <a:extLst>
              <a:ext uri="{FF2B5EF4-FFF2-40B4-BE49-F238E27FC236}">
                <a16:creationId xmlns:a16="http://schemas.microsoft.com/office/drawing/2014/main" id="{E1093BDB-CF11-4E5F-00A9-1DE7B97DC39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8782" y="5263838"/>
            <a:ext cx="632606" cy="632606"/>
          </a:xfrm>
          <a:prstGeom prst="rect">
            <a:avLst/>
          </a:prstGeom>
        </p:spPr>
      </p:pic>
      <p:pic>
        <p:nvPicPr>
          <p:cNvPr id="17" name="Graphic 16" descr="Badge 7 with solid fill">
            <a:extLst>
              <a:ext uri="{FF2B5EF4-FFF2-40B4-BE49-F238E27FC236}">
                <a16:creationId xmlns:a16="http://schemas.microsoft.com/office/drawing/2014/main" id="{0343EBD1-A711-221A-5BE9-71252591185F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782" y="5963119"/>
            <a:ext cx="644428" cy="6444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497137-2825-9068-E38A-7B9611522958}"/>
              </a:ext>
            </a:extLst>
          </p:cNvPr>
          <p:cNvSpPr txBox="1"/>
          <p:nvPr/>
        </p:nvSpPr>
        <p:spPr>
          <a:xfrm>
            <a:off x="970892" y="4604309"/>
            <a:ext cx="5531507" cy="523220"/>
          </a:xfrm>
          <a:custGeom>
            <a:avLst/>
            <a:gdLst>
              <a:gd name="connsiteX0" fmla="*/ 0 w 5531507"/>
              <a:gd name="connsiteY0" fmla="*/ 0 h 523220"/>
              <a:gd name="connsiteX1" fmla="*/ 5531507 w 5531507"/>
              <a:gd name="connsiteY1" fmla="*/ 0 h 523220"/>
              <a:gd name="connsiteX2" fmla="*/ 5531507 w 5531507"/>
              <a:gd name="connsiteY2" fmla="*/ 523220 h 523220"/>
              <a:gd name="connsiteX3" fmla="*/ 0 w 5531507"/>
              <a:gd name="connsiteY3" fmla="*/ 523220 h 523220"/>
              <a:gd name="connsiteX4" fmla="*/ 0 w 5531507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1507" h="523220" extrusionOk="0">
                <a:moveTo>
                  <a:pt x="0" y="0"/>
                </a:moveTo>
                <a:cubicBezTo>
                  <a:pt x="1002080" y="157638"/>
                  <a:pt x="4972410" y="-88378"/>
                  <a:pt x="5531507" y="0"/>
                </a:cubicBezTo>
                <a:cubicBezTo>
                  <a:pt x="5501443" y="73510"/>
                  <a:pt x="5553109" y="412462"/>
                  <a:pt x="5531507" y="523220"/>
                </a:cubicBezTo>
                <a:cubicBezTo>
                  <a:pt x="4961355" y="456438"/>
                  <a:pt x="2579461" y="361432"/>
                  <a:pt x="0" y="523220"/>
                </a:cubicBezTo>
                <a:cubicBezTo>
                  <a:pt x="5689" y="399802"/>
                  <a:pt x="-46375" y="15752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Khu du lịch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96F5B4-3006-86E3-48CB-99F1CF179B8D}"/>
              </a:ext>
            </a:extLst>
          </p:cNvPr>
          <p:cNvSpPr txBox="1"/>
          <p:nvPr/>
        </p:nvSpPr>
        <p:spPr>
          <a:xfrm>
            <a:off x="981533" y="5329569"/>
            <a:ext cx="5520866" cy="523220"/>
          </a:xfrm>
          <a:custGeom>
            <a:avLst/>
            <a:gdLst>
              <a:gd name="connsiteX0" fmla="*/ 0 w 5520866"/>
              <a:gd name="connsiteY0" fmla="*/ 0 h 523220"/>
              <a:gd name="connsiteX1" fmla="*/ 5520866 w 5520866"/>
              <a:gd name="connsiteY1" fmla="*/ 0 h 523220"/>
              <a:gd name="connsiteX2" fmla="*/ 5520866 w 5520866"/>
              <a:gd name="connsiteY2" fmla="*/ 523220 h 523220"/>
              <a:gd name="connsiteX3" fmla="*/ 0 w 5520866"/>
              <a:gd name="connsiteY3" fmla="*/ 523220 h 523220"/>
              <a:gd name="connsiteX4" fmla="*/ 0 w 5520866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0866" h="523220" extrusionOk="0">
                <a:moveTo>
                  <a:pt x="0" y="0"/>
                </a:moveTo>
                <a:cubicBezTo>
                  <a:pt x="1535239" y="157638"/>
                  <a:pt x="3922911" y="-88378"/>
                  <a:pt x="5520866" y="0"/>
                </a:cubicBezTo>
                <a:cubicBezTo>
                  <a:pt x="5490802" y="73510"/>
                  <a:pt x="5542468" y="412462"/>
                  <a:pt x="5520866" y="523220"/>
                </a:cubicBezTo>
                <a:cubicBezTo>
                  <a:pt x="3181116" y="456438"/>
                  <a:pt x="1471009" y="361432"/>
                  <a:pt x="0" y="523220"/>
                </a:cubicBezTo>
                <a:cubicBezTo>
                  <a:pt x="5689" y="399802"/>
                  <a:pt x="-46375" y="15752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Khu du lịch sinh </a:t>
            </a:r>
            <a:r>
              <a:rPr lang="vi-VN" sz="2800" dirty="0" smtClean="0">
                <a:latin typeface="+mj-lt"/>
              </a:rPr>
              <a:t>thái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43D860-8699-D652-27F2-A531B8D9728F}"/>
              </a:ext>
            </a:extLst>
          </p:cNvPr>
          <p:cNvSpPr txBox="1"/>
          <p:nvPr/>
        </p:nvSpPr>
        <p:spPr>
          <a:xfrm>
            <a:off x="981533" y="6023723"/>
            <a:ext cx="5520866" cy="523220"/>
          </a:xfrm>
          <a:custGeom>
            <a:avLst/>
            <a:gdLst>
              <a:gd name="connsiteX0" fmla="*/ 0 w 5520866"/>
              <a:gd name="connsiteY0" fmla="*/ 0 h 523220"/>
              <a:gd name="connsiteX1" fmla="*/ 5520866 w 5520866"/>
              <a:gd name="connsiteY1" fmla="*/ 0 h 523220"/>
              <a:gd name="connsiteX2" fmla="*/ 5520866 w 5520866"/>
              <a:gd name="connsiteY2" fmla="*/ 523220 h 523220"/>
              <a:gd name="connsiteX3" fmla="*/ 0 w 5520866"/>
              <a:gd name="connsiteY3" fmla="*/ 523220 h 523220"/>
              <a:gd name="connsiteX4" fmla="*/ 0 w 5520866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0866" h="523220" extrusionOk="0">
                <a:moveTo>
                  <a:pt x="0" y="0"/>
                </a:moveTo>
                <a:cubicBezTo>
                  <a:pt x="1535239" y="157638"/>
                  <a:pt x="3922911" y="-88378"/>
                  <a:pt x="5520866" y="0"/>
                </a:cubicBezTo>
                <a:cubicBezTo>
                  <a:pt x="5490802" y="73510"/>
                  <a:pt x="5542468" y="412462"/>
                  <a:pt x="5520866" y="523220"/>
                </a:cubicBezTo>
                <a:cubicBezTo>
                  <a:pt x="3181116" y="456438"/>
                  <a:pt x="1471009" y="361432"/>
                  <a:pt x="0" y="523220"/>
                </a:cubicBezTo>
                <a:cubicBezTo>
                  <a:pt x="5689" y="399802"/>
                  <a:pt x="-46375" y="15752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extLst>
              <a:ext uri="{C807C97D-BFC1-408E-A445-0C87EB9F89A2}">
                <ask:lineSketchStyleProps xmlns="" xmlns:ask="http://schemas.microsoft.com/office/drawing/2018/sketchyshapes" sd="28954820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Đóng bàn ghế</a:t>
            </a:r>
            <a:endParaRPr lang="en-US" sz="2800" dirty="0"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921B93-C7C9-06CD-CEAC-A4D0F57DDC98}"/>
              </a:ext>
            </a:extLst>
          </p:cNvPr>
          <p:cNvSpPr/>
          <p:nvPr/>
        </p:nvSpPr>
        <p:spPr>
          <a:xfrm>
            <a:off x="8717280" y="3663873"/>
            <a:ext cx="2214880" cy="1200329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Kinh doanh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B2575E0-D13A-B0BC-AC5D-7DAE9C6E8A0A}"/>
              </a:ext>
            </a:extLst>
          </p:cNvPr>
          <p:cNvSpPr/>
          <p:nvPr/>
        </p:nvSpPr>
        <p:spPr>
          <a:xfrm>
            <a:off x="8717280" y="1999128"/>
            <a:ext cx="2214880" cy="1200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Sản </a:t>
            </a:r>
          </a:p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xuất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A35BB5-EADE-2D01-28FB-1FE3DA1B4E11}"/>
              </a:ext>
            </a:extLst>
          </p:cNvPr>
          <p:cNvSpPr/>
          <p:nvPr/>
        </p:nvSpPr>
        <p:spPr>
          <a:xfrm>
            <a:off x="8717280" y="5296279"/>
            <a:ext cx="2214880" cy="1200329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Dịch vụ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51E839-849A-1D6C-F4A9-74676B0078F1}"/>
              </a:ext>
            </a:extLst>
          </p:cNvPr>
          <p:cNvCxnSpPr>
            <a:stCxn id="11" idx="3"/>
            <a:endCxn id="22" idx="1"/>
          </p:cNvCxnSpPr>
          <p:nvPr/>
        </p:nvCxnSpPr>
        <p:spPr>
          <a:xfrm>
            <a:off x="970893" y="2316650"/>
            <a:ext cx="7746387" cy="282643"/>
          </a:xfrm>
          <a:prstGeom prst="straightConnector1">
            <a:avLst/>
          </a:prstGeom>
          <a:ln w="190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B4BE9F-1646-3D48-F816-CED8B96A0E97}"/>
              </a:ext>
            </a:extLst>
          </p:cNvPr>
          <p:cNvCxnSpPr>
            <a:stCxn id="12" idx="3"/>
            <a:endCxn id="22" idx="1"/>
          </p:cNvCxnSpPr>
          <p:nvPr/>
        </p:nvCxnSpPr>
        <p:spPr>
          <a:xfrm flipV="1">
            <a:off x="6502400" y="2599293"/>
            <a:ext cx="2214880" cy="190063"/>
          </a:xfrm>
          <a:prstGeom prst="straightConnector1">
            <a:avLst/>
          </a:prstGeom>
          <a:ln w="190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FCF06C-8AF2-7014-BD69-EFF8A60FDC42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 flipV="1">
            <a:off x="6502399" y="2599293"/>
            <a:ext cx="2214881" cy="3686040"/>
          </a:xfrm>
          <a:prstGeom prst="straightConnector1">
            <a:avLst/>
          </a:prstGeom>
          <a:ln w="190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551D5E-663D-A24F-AD08-58EF841772F7}"/>
              </a:ext>
            </a:extLst>
          </p:cNvPr>
          <p:cNvCxnSpPr>
            <a:stCxn id="13" idx="3"/>
            <a:endCxn id="21" idx="1"/>
          </p:cNvCxnSpPr>
          <p:nvPr/>
        </p:nvCxnSpPr>
        <p:spPr>
          <a:xfrm>
            <a:off x="6502400" y="3462116"/>
            <a:ext cx="2214880" cy="801922"/>
          </a:xfrm>
          <a:prstGeom prst="straightConnector1">
            <a:avLst/>
          </a:prstGeom>
          <a:ln w="19050">
            <a:solidFill>
              <a:srgbClr val="0000FF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45DCDA-8D4E-56F8-2E89-AC6BAC023762}"/>
              </a:ext>
            </a:extLst>
          </p:cNvPr>
          <p:cNvCxnSpPr>
            <a:stCxn id="14" idx="3"/>
            <a:endCxn id="21" idx="1"/>
          </p:cNvCxnSpPr>
          <p:nvPr/>
        </p:nvCxnSpPr>
        <p:spPr>
          <a:xfrm>
            <a:off x="6502400" y="4183751"/>
            <a:ext cx="2214880" cy="80287"/>
          </a:xfrm>
          <a:prstGeom prst="straightConnector1">
            <a:avLst/>
          </a:prstGeom>
          <a:ln w="19050">
            <a:solidFill>
              <a:srgbClr val="0000FF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CB4973D-D63C-5A3F-A498-45AD4FEC859A}"/>
              </a:ext>
            </a:extLst>
          </p:cNvPr>
          <p:cNvCxnSpPr>
            <a:stCxn id="19" idx="3"/>
            <a:endCxn id="23" idx="1"/>
          </p:cNvCxnSpPr>
          <p:nvPr/>
        </p:nvCxnSpPr>
        <p:spPr>
          <a:xfrm>
            <a:off x="6502399" y="5591179"/>
            <a:ext cx="2214881" cy="305265"/>
          </a:xfrm>
          <a:prstGeom prst="straightConnector1">
            <a:avLst/>
          </a:prstGeom>
          <a:ln w="19050">
            <a:solidFill>
              <a:srgbClr val="00CC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85BE998-E946-DFAB-C61A-4371FCA35B11}"/>
              </a:ext>
            </a:extLst>
          </p:cNvPr>
          <p:cNvCxnSpPr>
            <a:cxnSpLocks/>
            <a:stCxn id="18" idx="3"/>
            <a:endCxn id="23" idx="1"/>
          </p:cNvCxnSpPr>
          <p:nvPr/>
        </p:nvCxnSpPr>
        <p:spPr>
          <a:xfrm>
            <a:off x="6502399" y="4865919"/>
            <a:ext cx="2214881" cy="1030525"/>
          </a:xfrm>
          <a:prstGeom prst="straightConnector1">
            <a:avLst/>
          </a:prstGeom>
          <a:ln w="19050">
            <a:solidFill>
              <a:srgbClr val="00CC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E3DB259-8E19-6DF7-8C4F-98C3AA9BD496}"/>
              </a:ext>
            </a:extLst>
          </p:cNvPr>
          <p:cNvSpPr txBox="1"/>
          <p:nvPr/>
        </p:nvSpPr>
        <p:spPr>
          <a:xfrm>
            <a:off x="7914640" y="1410572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Lĩnh vực hoạt động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16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1C31EC-A556-4323-F8F7-E5AC5B46B06A}"/>
              </a:ext>
            </a:extLst>
          </p:cNvPr>
          <p:cNvSpPr txBox="1"/>
          <p:nvPr/>
        </p:nvSpPr>
        <p:spPr>
          <a:xfrm>
            <a:off x="315683" y="2926080"/>
            <a:ext cx="3592285" cy="2677656"/>
          </a:xfrm>
          <a:custGeom>
            <a:avLst/>
            <a:gdLst>
              <a:gd name="connsiteX0" fmla="*/ 0 w 3592285"/>
              <a:gd name="connsiteY0" fmla="*/ 0 h 2677656"/>
              <a:gd name="connsiteX1" fmla="*/ 598714 w 3592285"/>
              <a:gd name="connsiteY1" fmla="*/ 0 h 2677656"/>
              <a:gd name="connsiteX2" fmla="*/ 1161505 w 3592285"/>
              <a:gd name="connsiteY2" fmla="*/ 0 h 2677656"/>
              <a:gd name="connsiteX3" fmla="*/ 1724297 w 3592285"/>
              <a:gd name="connsiteY3" fmla="*/ 0 h 2677656"/>
              <a:gd name="connsiteX4" fmla="*/ 2323011 w 3592285"/>
              <a:gd name="connsiteY4" fmla="*/ 0 h 2677656"/>
              <a:gd name="connsiteX5" fmla="*/ 2921725 w 3592285"/>
              <a:gd name="connsiteY5" fmla="*/ 0 h 2677656"/>
              <a:gd name="connsiteX6" fmla="*/ 3592285 w 3592285"/>
              <a:gd name="connsiteY6" fmla="*/ 0 h 2677656"/>
              <a:gd name="connsiteX7" fmla="*/ 3592285 w 3592285"/>
              <a:gd name="connsiteY7" fmla="*/ 562308 h 2677656"/>
              <a:gd name="connsiteX8" fmla="*/ 3592285 w 3592285"/>
              <a:gd name="connsiteY8" fmla="*/ 1151392 h 2677656"/>
              <a:gd name="connsiteX9" fmla="*/ 3592285 w 3592285"/>
              <a:gd name="connsiteY9" fmla="*/ 1606594 h 2677656"/>
              <a:gd name="connsiteX10" fmla="*/ 3592285 w 3592285"/>
              <a:gd name="connsiteY10" fmla="*/ 2061795 h 2677656"/>
              <a:gd name="connsiteX11" fmla="*/ 3592285 w 3592285"/>
              <a:gd name="connsiteY11" fmla="*/ 2677656 h 2677656"/>
              <a:gd name="connsiteX12" fmla="*/ 2921725 w 3592285"/>
              <a:gd name="connsiteY12" fmla="*/ 2677656 h 2677656"/>
              <a:gd name="connsiteX13" fmla="*/ 2394857 w 3592285"/>
              <a:gd name="connsiteY13" fmla="*/ 2677656 h 2677656"/>
              <a:gd name="connsiteX14" fmla="*/ 1796143 w 3592285"/>
              <a:gd name="connsiteY14" fmla="*/ 2677656 h 2677656"/>
              <a:gd name="connsiteX15" fmla="*/ 1305197 w 3592285"/>
              <a:gd name="connsiteY15" fmla="*/ 2677656 h 2677656"/>
              <a:gd name="connsiteX16" fmla="*/ 814251 w 3592285"/>
              <a:gd name="connsiteY16" fmla="*/ 2677656 h 2677656"/>
              <a:gd name="connsiteX17" fmla="*/ 0 w 3592285"/>
              <a:gd name="connsiteY17" fmla="*/ 2677656 h 2677656"/>
              <a:gd name="connsiteX18" fmla="*/ 0 w 3592285"/>
              <a:gd name="connsiteY18" fmla="*/ 2195678 h 2677656"/>
              <a:gd name="connsiteX19" fmla="*/ 0 w 3592285"/>
              <a:gd name="connsiteY19" fmla="*/ 1713700 h 2677656"/>
              <a:gd name="connsiteX20" fmla="*/ 0 w 3592285"/>
              <a:gd name="connsiteY20" fmla="*/ 1204945 h 2677656"/>
              <a:gd name="connsiteX21" fmla="*/ 0 w 3592285"/>
              <a:gd name="connsiteY21" fmla="*/ 642637 h 2677656"/>
              <a:gd name="connsiteX22" fmla="*/ 0 w 3592285"/>
              <a:gd name="connsiteY22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92285" h="2677656" extrusionOk="0">
                <a:moveTo>
                  <a:pt x="0" y="0"/>
                </a:moveTo>
                <a:cubicBezTo>
                  <a:pt x="255406" y="-67967"/>
                  <a:pt x="313342" y="10439"/>
                  <a:pt x="598714" y="0"/>
                </a:cubicBezTo>
                <a:cubicBezTo>
                  <a:pt x="884086" y="-10439"/>
                  <a:pt x="915876" y="5353"/>
                  <a:pt x="1161505" y="0"/>
                </a:cubicBezTo>
                <a:cubicBezTo>
                  <a:pt x="1407134" y="-5353"/>
                  <a:pt x="1532225" y="42386"/>
                  <a:pt x="1724297" y="0"/>
                </a:cubicBezTo>
                <a:cubicBezTo>
                  <a:pt x="1916369" y="-42386"/>
                  <a:pt x="2150001" y="51229"/>
                  <a:pt x="2323011" y="0"/>
                </a:cubicBezTo>
                <a:cubicBezTo>
                  <a:pt x="2496021" y="-51229"/>
                  <a:pt x="2664825" y="14292"/>
                  <a:pt x="2921725" y="0"/>
                </a:cubicBezTo>
                <a:cubicBezTo>
                  <a:pt x="3178625" y="-14292"/>
                  <a:pt x="3456858" y="61226"/>
                  <a:pt x="3592285" y="0"/>
                </a:cubicBezTo>
                <a:cubicBezTo>
                  <a:pt x="3592440" y="190787"/>
                  <a:pt x="3583259" y="330466"/>
                  <a:pt x="3592285" y="562308"/>
                </a:cubicBezTo>
                <a:cubicBezTo>
                  <a:pt x="3601311" y="794150"/>
                  <a:pt x="3569569" y="947866"/>
                  <a:pt x="3592285" y="1151392"/>
                </a:cubicBezTo>
                <a:cubicBezTo>
                  <a:pt x="3615001" y="1354918"/>
                  <a:pt x="3555342" y="1440989"/>
                  <a:pt x="3592285" y="1606594"/>
                </a:cubicBezTo>
                <a:cubicBezTo>
                  <a:pt x="3629228" y="1772199"/>
                  <a:pt x="3566434" y="1883059"/>
                  <a:pt x="3592285" y="2061795"/>
                </a:cubicBezTo>
                <a:cubicBezTo>
                  <a:pt x="3618136" y="2240531"/>
                  <a:pt x="3520619" y="2398661"/>
                  <a:pt x="3592285" y="2677656"/>
                </a:cubicBezTo>
                <a:cubicBezTo>
                  <a:pt x="3392231" y="2749298"/>
                  <a:pt x="3091508" y="2608297"/>
                  <a:pt x="2921725" y="2677656"/>
                </a:cubicBezTo>
                <a:cubicBezTo>
                  <a:pt x="2751942" y="2747015"/>
                  <a:pt x="2655951" y="2676816"/>
                  <a:pt x="2394857" y="2677656"/>
                </a:cubicBezTo>
                <a:cubicBezTo>
                  <a:pt x="2133763" y="2678496"/>
                  <a:pt x="2046844" y="2645388"/>
                  <a:pt x="1796143" y="2677656"/>
                </a:cubicBezTo>
                <a:cubicBezTo>
                  <a:pt x="1545442" y="2709924"/>
                  <a:pt x="1531975" y="2676427"/>
                  <a:pt x="1305197" y="2677656"/>
                </a:cubicBezTo>
                <a:cubicBezTo>
                  <a:pt x="1078419" y="2678885"/>
                  <a:pt x="1001530" y="2632656"/>
                  <a:pt x="814251" y="2677656"/>
                </a:cubicBezTo>
                <a:cubicBezTo>
                  <a:pt x="626972" y="2722656"/>
                  <a:pt x="264762" y="2639930"/>
                  <a:pt x="0" y="2677656"/>
                </a:cubicBezTo>
                <a:cubicBezTo>
                  <a:pt x="-45707" y="2547522"/>
                  <a:pt x="2659" y="2402444"/>
                  <a:pt x="0" y="2195678"/>
                </a:cubicBezTo>
                <a:cubicBezTo>
                  <a:pt x="-2659" y="1988912"/>
                  <a:pt x="51997" y="1908015"/>
                  <a:pt x="0" y="1713700"/>
                </a:cubicBezTo>
                <a:cubicBezTo>
                  <a:pt x="-51997" y="1519385"/>
                  <a:pt x="3102" y="1391461"/>
                  <a:pt x="0" y="1204945"/>
                </a:cubicBezTo>
                <a:cubicBezTo>
                  <a:pt x="-3102" y="1018430"/>
                  <a:pt x="5482" y="815214"/>
                  <a:pt x="0" y="642637"/>
                </a:cubicBezTo>
                <a:cubicBezTo>
                  <a:pt x="-5482" y="470060"/>
                  <a:pt x="49967" y="25925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3404834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Sản xuất là các hoạt động xử lí nguyên liệu thô hoặc lắp ráp các bộ phận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thành hàng hóa hoàn chỉnh để bán đến người tiêu dùng.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66E706-8BC8-DC08-13A8-D69CFC86CCA6}"/>
              </a:ext>
            </a:extLst>
          </p:cNvPr>
          <p:cNvSpPr/>
          <p:nvPr/>
        </p:nvSpPr>
        <p:spPr>
          <a:xfrm>
            <a:off x="1040671" y="1139370"/>
            <a:ext cx="2214880" cy="1200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Sản </a:t>
            </a:r>
          </a:p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xuất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10DC6-FAC0-C7CA-CCD4-FD744A301CCA}"/>
              </a:ext>
            </a:extLst>
          </p:cNvPr>
          <p:cNvSpPr txBox="1"/>
          <p:nvPr/>
        </p:nvSpPr>
        <p:spPr>
          <a:xfrm>
            <a:off x="4028535" y="110818"/>
            <a:ext cx="3810000" cy="584775"/>
          </a:xfrm>
          <a:custGeom>
            <a:avLst/>
            <a:gdLst>
              <a:gd name="connsiteX0" fmla="*/ 0 w 3810000"/>
              <a:gd name="connsiteY0" fmla="*/ 0 h 584775"/>
              <a:gd name="connsiteX1" fmla="*/ 582386 w 3810000"/>
              <a:gd name="connsiteY1" fmla="*/ 0 h 584775"/>
              <a:gd name="connsiteX2" fmla="*/ 1088571 w 3810000"/>
              <a:gd name="connsiteY2" fmla="*/ 0 h 584775"/>
              <a:gd name="connsiteX3" fmla="*/ 1594757 w 3810000"/>
              <a:gd name="connsiteY3" fmla="*/ 0 h 584775"/>
              <a:gd name="connsiteX4" fmla="*/ 2100943 w 3810000"/>
              <a:gd name="connsiteY4" fmla="*/ 0 h 584775"/>
              <a:gd name="connsiteX5" fmla="*/ 2721429 w 3810000"/>
              <a:gd name="connsiteY5" fmla="*/ 0 h 584775"/>
              <a:gd name="connsiteX6" fmla="*/ 3227614 w 3810000"/>
              <a:gd name="connsiteY6" fmla="*/ 0 h 584775"/>
              <a:gd name="connsiteX7" fmla="*/ 3810000 w 3810000"/>
              <a:gd name="connsiteY7" fmla="*/ 0 h 584775"/>
              <a:gd name="connsiteX8" fmla="*/ 3810000 w 3810000"/>
              <a:gd name="connsiteY8" fmla="*/ 584775 h 584775"/>
              <a:gd name="connsiteX9" fmla="*/ 3189514 w 3810000"/>
              <a:gd name="connsiteY9" fmla="*/ 584775 h 584775"/>
              <a:gd name="connsiteX10" fmla="*/ 2721429 w 3810000"/>
              <a:gd name="connsiteY10" fmla="*/ 584775 h 584775"/>
              <a:gd name="connsiteX11" fmla="*/ 2253343 w 3810000"/>
              <a:gd name="connsiteY11" fmla="*/ 584775 h 584775"/>
              <a:gd name="connsiteX12" fmla="*/ 1632857 w 3810000"/>
              <a:gd name="connsiteY12" fmla="*/ 584775 h 584775"/>
              <a:gd name="connsiteX13" fmla="*/ 1088571 w 3810000"/>
              <a:gd name="connsiteY13" fmla="*/ 584775 h 584775"/>
              <a:gd name="connsiteX14" fmla="*/ 506186 w 3810000"/>
              <a:gd name="connsiteY14" fmla="*/ 584775 h 584775"/>
              <a:gd name="connsiteX15" fmla="*/ 0 w 3810000"/>
              <a:gd name="connsiteY15" fmla="*/ 584775 h 584775"/>
              <a:gd name="connsiteX16" fmla="*/ 0 w 3810000"/>
              <a:gd name="connsiteY1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0000" h="584775" extrusionOk="0">
                <a:moveTo>
                  <a:pt x="0" y="0"/>
                </a:moveTo>
                <a:cubicBezTo>
                  <a:pt x="200810" y="-67831"/>
                  <a:pt x="455752" y="42146"/>
                  <a:pt x="582386" y="0"/>
                </a:cubicBezTo>
                <a:cubicBezTo>
                  <a:pt x="709020" y="-42146"/>
                  <a:pt x="936334" y="22668"/>
                  <a:pt x="1088571" y="0"/>
                </a:cubicBezTo>
                <a:cubicBezTo>
                  <a:pt x="1240808" y="-22668"/>
                  <a:pt x="1456136" y="54112"/>
                  <a:pt x="1594757" y="0"/>
                </a:cubicBezTo>
                <a:cubicBezTo>
                  <a:pt x="1733378" y="-54112"/>
                  <a:pt x="1951161" y="50321"/>
                  <a:pt x="2100943" y="0"/>
                </a:cubicBezTo>
                <a:cubicBezTo>
                  <a:pt x="2250725" y="-50321"/>
                  <a:pt x="2434029" y="56845"/>
                  <a:pt x="2721429" y="0"/>
                </a:cubicBezTo>
                <a:cubicBezTo>
                  <a:pt x="3008829" y="-56845"/>
                  <a:pt x="3004817" y="45377"/>
                  <a:pt x="3227614" y="0"/>
                </a:cubicBezTo>
                <a:cubicBezTo>
                  <a:pt x="3450412" y="-45377"/>
                  <a:pt x="3560267" y="46365"/>
                  <a:pt x="3810000" y="0"/>
                </a:cubicBezTo>
                <a:cubicBezTo>
                  <a:pt x="3848632" y="281567"/>
                  <a:pt x="3762488" y="295992"/>
                  <a:pt x="3810000" y="584775"/>
                </a:cubicBezTo>
                <a:cubicBezTo>
                  <a:pt x="3577034" y="588900"/>
                  <a:pt x="3457138" y="569321"/>
                  <a:pt x="3189514" y="584775"/>
                </a:cubicBezTo>
                <a:cubicBezTo>
                  <a:pt x="2921890" y="600229"/>
                  <a:pt x="2826610" y="561318"/>
                  <a:pt x="2721429" y="584775"/>
                </a:cubicBezTo>
                <a:cubicBezTo>
                  <a:pt x="2616248" y="608232"/>
                  <a:pt x="2397246" y="582663"/>
                  <a:pt x="2253343" y="584775"/>
                </a:cubicBezTo>
                <a:cubicBezTo>
                  <a:pt x="2109440" y="586887"/>
                  <a:pt x="1885659" y="568293"/>
                  <a:pt x="1632857" y="584775"/>
                </a:cubicBezTo>
                <a:cubicBezTo>
                  <a:pt x="1380055" y="601257"/>
                  <a:pt x="1354117" y="564486"/>
                  <a:pt x="1088571" y="584775"/>
                </a:cubicBezTo>
                <a:cubicBezTo>
                  <a:pt x="823025" y="605064"/>
                  <a:pt x="785740" y="563760"/>
                  <a:pt x="506186" y="584775"/>
                </a:cubicBezTo>
                <a:cubicBezTo>
                  <a:pt x="226633" y="605790"/>
                  <a:pt x="245462" y="534219"/>
                  <a:pt x="0" y="584775"/>
                </a:cubicBezTo>
                <a:cubicBezTo>
                  <a:pt x="-52293" y="371453"/>
                  <a:pt x="44770" y="15555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30535315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Lĩnh vực hoạt động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A0DDBE-DBA1-B537-A41A-C8F9D1202CE6}"/>
              </a:ext>
            </a:extLst>
          </p:cNvPr>
          <p:cNvSpPr/>
          <p:nvPr/>
        </p:nvSpPr>
        <p:spPr>
          <a:xfrm>
            <a:off x="4815935" y="1139370"/>
            <a:ext cx="2214880" cy="1200329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Kinh doanh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8601C9-1374-3197-ABB2-3D4B5523F4D3}"/>
              </a:ext>
            </a:extLst>
          </p:cNvPr>
          <p:cNvSpPr/>
          <p:nvPr/>
        </p:nvSpPr>
        <p:spPr>
          <a:xfrm>
            <a:off x="8850084" y="1139370"/>
            <a:ext cx="2214880" cy="1200329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Dịch vụ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3FE7C-320A-C458-9E55-F40CEC506670}"/>
              </a:ext>
            </a:extLst>
          </p:cNvPr>
          <p:cNvSpPr txBox="1"/>
          <p:nvPr/>
        </p:nvSpPr>
        <p:spPr>
          <a:xfrm>
            <a:off x="4246975" y="2926080"/>
            <a:ext cx="3461655" cy="3108543"/>
          </a:xfrm>
          <a:custGeom>
            <a:avLst/>
            <a:gdLst>
              <a:gd name="connsiteX0" fmla="*/ 0 w 3461655"/>
              <a:gd name="connsiteY0" fmla="*/ 0 h 3108543"/>
              <a:gd name="connsiteX1" fmla="*/ 611559 w 3461655"/>
              <a:gd name="connsiteY1" fmla="*/ 0 h 3108543"/>
              <a:gd name="connsiteX2" fmla="*/ 1153885 w 3461655"/>
              <a:gd name="connsiteY2" fmla="*/ 0 h 3108543"/>
              <a:gd name="connsiteX3" fmla="*/ 1626978 w 3461655"/>
              <a:gd name="connsiteY3" fmla="*/ 0 h 3108543"/>
              <a:gd name="connsiteX4" fmla="*/ 2134687 w 3461655"/>
              <a:gd name="connsiteY4" fmla="*/ 0 h 3108543"/>
              <a:gd name="connsiteX5" fmla="*/ 2711630 w 3461655"/>
              <a:gd name="connsiteY5" fmla="*/ 0 h 3108543"/>
              <a:gd name="connsiteX6" fmla="*/ 3461655 w 3461655"/>
              <a:gd name="connsiteY6" fmla="*/ 0 h 3108543"/>
              <a:gd name="connsiteX7" fmla="*/ 3461655 w 3461655"/>
              <a:gd name="connsiteY7" fmla="*/ 424834 h 3108543"/>
              <a:gd name="connsiteX8" fmla="*/ 3461655 w 3461655"/>
              <a:gd name="connsiteY8" fmla="*/ 911839 h 3108543"/>
              <a:gd name="connsiteX9" fmla="*/ 3461655 w 3461655"/>
              <a:gd name="connsiteY9" fmla="*/ 1367759 h 3108543"/>
              <a:gd name="connsiteX10" fmla="*/ 3461655 w 3461655"/>
              <a:gd name="connsiteY10" fmla="*/ 1916935 h 3108543"/>
              <a:gd name="connsiteX11" fmla="*/ 3461655 w 3461655"/>
              <a:gd name="connsiteY11" fmla="*/ 2372854 h 3108543"/>
              <a:gd name="connsiteX12" fmla="*/ 3461655 w 3461655"/>
              <a:gd name="connsiteY12" fmla="*/ 3108543 h 3108543"/>
              <a:gd name="connsiteX13" fmla="*/ 2815479 w 3461655"/>
              <a:gd name="connsiteY13" fmla="*/ 3108543 h 3108543"/>
              <a:gd name="connsiteX14" fmla="*/ 2203920 w 3461655"/>
              <a:gd name="connsiteY14" fmla="*/ 3108543 h 3108543"/>
              <a:gd name="connsiteX15" fmla="*/ 1696211 w 3461655"/>
              <a:gd name="connsiteY15" fmla="*/ 3108543 h 3108543"/>
              <a:gd name="connsiteX16" fmla="*/ 1188502 w 3461655"/>
              <a:gd name="connsiteY16" fmla="*/ 3108543 h 3108543"/>
              <a:gd name="connsiteX17" fmla="*/ 542326 w 3461655"/>
              <a:gd name="connsiteY17" fmla="*/ 3108543 h 3108543"/>
              <a:gd name="connsiteX18" fmla="*/ 0 w 3461655"/>
              <a:gd name="connsiteY18" fmla="*/ 3108543 h 3108543"/>
              <a:gd name="connsiteX19" fmla="*/ 0 w 3461655"/>
              <a:gd name="connsiteY19" fmla="*/ 2559367 h 3108543"/>
              <a:gd name="connsiteX20" fmla="*/ 0 w 3461655"/>
              <a:gd name="connsiteY20" fmla="*/ 1979106 h 3108543"/>
              <a:gd name="connsiteX21" fmla="*/ 0 w 3461655"/>
              <a:gd name="connsiteY21" fmla="*/ 1523186 h 3108543"/>
              <a:gd name="connsiteX22" fmla="*/ 0 w 3461655"/>
              <a:gd name="connsiteY22" fmla="*/ 1005096 h 3108543"/>
              <a:gd name="connsiteX23" fmla="*/ 0 w 3461655"/>
              <a:gd name="connsiteY23" fmla="*/ 455920 h 3108543"/>
              <a:gd name="connsiteX24" fmla="*/ 0 w 3461655"/>
              <a:gd name="connsiteY24" fmla="*/ 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61655" h="3108543" extrusionOk="0">
                <a:moveTo>
                  <a:pt x="0" y="0"/>
                </a:moveTo>
                <a:cubicBezTo>
                  <a:pt x="300250" y="-68670"/>
                  <a:pt x="351141" y="35004"/>
                  <a:pt x="611559" y="0"/>
                </a:cubicBezTo>
                <a:cubicBezTo>
                  <a:pt x="871977" y="-35004"/>
                  <a:pt x="1012583" y="11423"/>
                  <a:pt x="1153885" y="0"/>
                </a:cubicBezTo>
                <a:cubicBezTo>
                  <a:pt x="1295187" y="-11423"/>
                  <a:pt x="1488342" y="52536"/>
                  <a:pt x="1626978" y="0"/>
                </a:cubicBezTo>
                <a:cubicBezTo>
                  <a:pt x="1765614" y="-52536"/>
                  <a:pt x="2013149" y="28459"/>
                  <a:pt x="2134687" y="0"/>
                </a:cubicBezTo>
                <a:cubicBezTo>
                  <a:pt x="2256225" y="-28459"/>
                  <a:pt x="2510902" y="22071"/>
                  <a:pt x="2711630" y="0"/>
                </a:cubicBezTo>
                <a:cubicBezTo>
                  <a:pt x="2912358" y="-22071"/>
                  <a:pt x="3189004" y="65795"/>
                  <a:pt x="3461655" y="0"/>
                </a:cubicBezTo>
                <a:cubicBezTo>
                  <a:pt x="3507305" y="95802"/>
                  <a:pt x="3430185" y="295234"/>
                  <a:pt x="3461655" y="424834"/>
                </a:cubicBezTo>
                <a:cubicBezTo>
                  <a:pt x="3493125" y="554434"/>
                  <a:pt x="3452135" y="777756"/>
                  <a:pt x="3461655" y="911839"/>
                </a:cubicBezTo>
                <a:cubicBezTo>
                  <a:pt x="3471175" y="1045923"/>
                  <a:pt x="3443370" y="1164415"/>
                  <a:pt x="3461655" y="1367759"/>
                </a:cubicBezTo>
                <a:cubicBezTo>
                  <a:pt x="3479940" y="1571103"/>
                  <a:pt x="3407718" y="1779963"/>
                  <a:pt x="3461655" y="1916935"/>
                </a:cubicBezTo>
                <a:cubicBezTo>
                  <a:pt x="3515592" y="2053907"/>
                  <a:pt x="3449202" y="2278456"/>
                  <a:pt x="3461655" y="2372854"/>
                </a:cubicBezTo>
                <a:cubicBezTo>
                  <a:pt x="3474108" y="2467252"/>
                  <a:pt x="3438889" y="2782866"/>
                  <a:pt x="3461655" y="3108543"/>
                </a:cubicBezTo>
                <a:cubicBezTo>
                  <a:pt x="3252601" y="3122044"/>
                  <a:pt x="3095018" y="3106291"/>
                  <a:pt x="2815479" y="3108543"/>
                </a:cubicBezTo>
                <a:cubicBezTo>
                  <a:pt x="2535940" y="3110795"/>
                  <a:pt x="2454264" y="3055787"/>
                  <a:pt x="2203920" y="3108543"/>
                </a:cubicBezTo>
                <a:cubicBezTo>
                  <a:pt x="1953576" y="3161299"/>
                  <a:pt x="1905845" y="3082615"/>
                  <a:pt x="1696211" y="3108543"/>
                </a:cubicBezTo>
                <a:cubicBezTo>
                  <a:pt x="1486577" y="3134471"/>
                  <a:pt x="1331908" y="3093098"/>
                  <a:pt x="1188502" y="3108543"/>
                </a:cubicBezTo>
                <a:cubicBezTo>
                  <a:pt x="1045096" y="3123988"/>
                  <a:pt x="856630" y="3055975"/>
                  <a:pt x="542326" y="3108543"/>
                </a:cubicBezTo>
                <a:cubicBezTo>
                  <a:pt x="228022" y="3161111"/>
                  <a:pt x="211785" y="3049943"/>
                  <a:pt x="0" y="3108543"/>
                </a:cubicBezTo>
                <a:cubicBezTo>
                  <a:pt x="-7461" y="2922525"/>
                  <a:pt x="65582" y="2729358"/>
                  <a:pt x="0" y="2559367"/>
                </a:cubicBezTo>
                <a:cubicBezTo>
                  <a:pt x="-65582" y="2389376"/>
                  <a:pt x="33956" y="2182637"/>
                  <a:pt x="0" y="1979106"/>
                </a:cubicBezTo>
                <a:cubicBezTo>
                  <a:pt x="-33956" y="1775575"/>
                  <a:pt x="2431" y="1692228"/>
                  <a:pt x="0" y="1523186"/>
                </a:cubicBezTo>
                <a:cubicBezTo>
                  <a:pt x="-2431" y="1354144"/>
                  <a:pt x="27813" y="1171809"/>
                  <a:pt x="0" y="1005096"/>
                </a:cubicBezTo>
                <a:cubicBezTo>
                  <a:pt x="-27813" y="838383"/>
                  <a:pt x="6394" y="604539"/>
                  <a:pt x="0" y="455920"/>
                </a:cubicBezTo>
                <a:cubicBezTo>
                  <a:pt x="-6394" y="307301"/>
                  <a:pt x="23351" y="12843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CCFF"/>
            </a:solidFill>
            <a:extLst>
              <a:ext uri="{C807C97D-BFC1-408E-A445-0C87EB9F89A2}">
                <ask:lineSketchStyleProps xmlns="" xmlns:ask="http://schemas.microsoft.com/office/drawing/2018/sketchyshapes" sd="4110839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Kinh doanh bao gồm việc cung cấp các hàng hoá, dịch vụ mà mọi người mong muốn hoặc cần, nhằm tìm kiếm lợi nhuận hoặc phi lợi nhuận.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8C38F-06AA-3CF1-9589-1C2FCC2AE12B}"/>
              </a:ext>
            </a:extLst>
          </p:cNvPr>
          <p:cNvSpPr txBox="1"/>
          <p:nvPr/>
        </p:nvSpPr>
        <p:spPr>
          <a:xfrm>
            <a:off x="8023857" y="2926080"/>
            <a:ext cx="3983086" cy="3539430"/>
          </a:xfrm>
          <a:custGeom>
            <a:avLst/>
            <a:gdLst>
              <a:gd name="connsiteX0" fmla="*/ 0 w 3983086"/>
              <a:gd name="connsiteY0" fmla="*/ 0 h 3539430"/>
              <a:gd name="connsiteX1" fmla="*/ 648674 w 3983086"/>
              <a:gd name="connsiteY1" fmla="*/ 0 h 3539430"/>
              <a:gd name="connsiteX2" fmla="*/ 1098194 w 3983086"/>
              <a:gd name="connsiteY2" fmla="*/ 0 h 3539430"/>
              <a:gd name="connsiteX3" fmla="*/ 1627375 w 3983086"/>
              <a:gd name="connsiteY3" fmla="*/ 0 h 3539430"/>
              <a:gd name="connsiteX4" fmla="*/ 2196387 w 3983086"/>
              <a:gd name="connsiteY4" fmla="*/ 0 h 3539430"/>
              <a:gd name="connsiteX5" fmla="*/ 2805231 w 3983086"/>
              <a:gd name="connsiteY5" fmla="*/ 0 h 3539430"/>
              <a:gd name="connsiteX6" fmla="*/ 3453905 w 3983086"/>
              <a:gd name="connsiteY6" fmla="*/ 0 h 3539430"/>
              <a:gd name="connsiteX7" fmla="*/ 3983086 w 3983086"/>
              <a:gd name="connsiteY7" fmla="*/ 0 h 3539430"/>
              <a:gd name="connsiteX8" fmla="*/ 3983086 w 3983086"/>
              <a:gd name="connsiteY8" fmla="*/ 660694 h 3539430"/>
              <a:gd name="connsiteX9" fmla="*/ 3983086 w 3983086"/>
              <a:gd name="connsiteY9" fmla="*/ 1250599 h 3539430"/>
              <a:gd name="connsiteX10" fmla="*/ 3983086 w 3983086"/>
              <a:gd name="connsiteY10" fmla="*/ 1734321 h 3539430"/>
              <a:gd name="connsiteX11" fmla="*/ 3983086 w 3983086"/>
              <a:gd name="connsiteY11" fmla="*/ 2359620 h 3539430"/>
              <a:gd name="connsiteX12" fmla="*/ 3983086 w 3983086"/>
              <a:gd name="connsiteY12" fmla="*/ 2914131 h 3539430"/>
              <a:gd name="connsiteX13" fmla="*/ 3983086 w 3983086"/>
              <a:gd name="connsiteY13" fmla="*/ 3539430 h 3539430"/>
              <a:gd name="connsiteX14" fmla="*/ 3453905 w 3983086"/>
              <a:gd name="connsiteY14" fmla="*/ 3539430 h 3539430"/>
              <a:gd name="connsiteX15" fmla="*/ 3004385 w 3983086"/>
              <a:gd name="connsiteY15" fmla="*/ 3539430 h 3539430"/>
              <a:gd name="connsiteX16" fmla="*/ 2435373 w 3983086"/>
              <a:gd name="connsiteY16" fmla="*/ 3539430 h 3539430"/>
              <a:gd name="connsiteX17" fmla="*/ 1866360 w 3983086"/>
              <a:gd name="connsiteY17" fmla="*/ 3539430 h 3539430"/>
              <a:gd name="connsiteX18" fmla="*/ 1416841 w 3983086"/>
              <a:gd name="connsiteY18" fmla="*/ 3539430 h 3539430"/>
              <a:gd name="connsiteX19" fmla="*/ 887659 w 3983086"/>
              <a:gd name="connsiteY19" fmla="*/ 3539430 h 3539430"/>
              <a:gd name="connsiteX20" fmla="*/ 0 w 3983086"/>
              <a:gd name="connsiteY20" fmla="*/ 3539430 h 3539430"/>
              <a:gd name="connsiteX21" fmla="*/ 0 w 3983086"/>
              <a:gd name="connsiteY21" fmla="*/ 2878736 h 3539430"/>
              <a:gd name="connsiteX22" fmla="*/ 0 w 3983086"/>
              <a:gd name="connsiteY22" fmla="*/ 2218043 h 3539430"/>
              <a:gd name="connsiteX23" fmla="*/ 0 w 3983086"/>
              <a:gd name="connsiteY23" fmla="*/ 1557349 h 3539430"/>
              <a:gd name="connsiteX24" fmla="*/ 0 w 3983086"/>
              <a:gd name="connsiteY24" fmla="*/ 1038233 h 3539430"/>
              <a:gd name="connsiteX25" fmla="*/ 0 w 3983086"/>
              <a:gd name="connsiteY25" fmla="*/ 0 h 353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83086" h="3539430" extrusionOk="0">
                <a:moveTo>
                  <a:pt x="0" y="0"/>
                </a:moveTo>
                <a:cubicBezTo>
                  <a:pt x="173933" y="-24425"/>
                  <a:pt x="363635" y="76471"/>
                  <a:pt x="648674" y="0"/>
                </a:cubicBezTo>
                <a:cubicBezTo>
                  <a:pt x="933713" y="-76471"/>
                  <a:pt x="912624" y="24683"/>
                  <a:pt x="1098194" y="0"/>
                </a:cubicBezTo>
                <a:cubicBezTo>
                  <a:pt x="1283764" y="-24683"/>
                  <a:pt x="1435181" y="46247"/>
                  <a:pt x="1627375" y="0"/>
                </a:cubicBezTo>
                <a:cubicBezTo>
                  <a:pt x="1819569" y="-46247"/>
                  <a:pt x="1986150" y="66031"/>
                  <a:pt x="2196387" y="0"/>
                </a:cubicBezTo>
                <a:cubicBezTo>
                  <a:pt x="2406624" y="-66031"/>
                  <a:pt x="2614212" y="542"/>
                  <a:pt x="2805231" y="0"/>
                </a:cubicBezTo>
                <a:cubicBezTo>
                  <a:pt x="2996250" y="-542"/>
                  <a:pt x="3202450" y="55074"/>
                  <a:pt x="3453905" y="0"/>
                </a:cubicBezTo>
                <a:cubicBezTo>
                  <a:pt x="3705360" y="-55074"/>
                  <a:pt x="3784812" y="27641"/>
                  <a:pt x="3983086" y="0"/>
                </a:cubicBezTo>
                <a:cubicBezTo>
                  <a:pt x="4060681" y="326590"/>
                  <a:pt x="3931631" y="348521"/>
                  <a:pt x="3983086" y="660694"/>
                </a:cubicBezTo>
                <a:cubicBezTo>
                  <a:pt x="4034541" y="972867"/>
                  <a:pt x="3976402" y="1030099"/>
                  <a:pt x="3983086" y="1250599"/>
                </a:cubicBezTo>
                <a:cubicBezTo>
                  <a:pt x="3989770" y="1471099"/>
                  <a:pt x="3953776" y="1624922"/>
                  <a:pt x="3983086" y="1734321"/>
                </a:cubicBezTo>
                <a:cubicBezTo>
                  <a:pt x="4012396" y="1843720"/>
                  <a:pt x="3939757" y="2202273"/>
                  <a:pt x="3983086" y="2359620"/>
                </a:cubicBezTo>
                <a:cubicBezTo>
                  <a:pt x="4026415" y="2516967"/>
                  <a:pt x="3948285" y="2733738"/>
                  <a:pt x="3983086" y="2914131"/>
                </a:cubicBezTo>
                <a:cubicBezTo>
                  <a:pt x="4017887" y="3094524"/>
                  <a:pt x="3918687" y="3314583"/>
                  <a:pt x="3983086" y="3539430"/>
                </a:cubicBezTo>
                <a:cubicBezTo>
                  <a:pt x="3722874" y="3582421"/>
                  <a:pt x="3711087" y="3507423"/>
                  <a:pt x="3453905" y="3539430"/>
                </a:cubicBezTo>
                <a:cubicBezTo>
                  <a:pt x="3196723" y="3571437"/>
                  <a:pt x="3177911" y="3515370"/>
                  <a:pt x="3004385" y="3539430"/>
                </a:cubicBezTo>
                <a:cubicBezTo>
                  <a:pt x="2830859" y="3563490"/>
                  <a:pt x="2662120" y="3477960"/>
                  <a:pt x="2435373" y="3539430"/>
                </a:cubicBezTo>
                <a:cubicBezTo>
                  <a:pt x="2208626" y="3600900"/>
                  <a:pt x="2012401" y="3500654"/>
                  <a:pt x="1866360" y="3539430"/>
                </a:cubicBezTo>
                <a:cubicBezTo>
                  <a:pt x="1720319" y="3578206"/>
                  <a:pt x="1530919" y="3535607"/>
                  <a:pt x="1416841" y="3539430"/>
                </a:cubicBezTo>
                <a:cubicBezTo>
                  <a:pt x="1302763" y="3543253"/>
                  <a:pt x="1005356" y="3499071"/>
                  <a:pt x="887659" y="3539430"/>
                </a:cubicBezTo>
                <a:cubicBezTo>
                  <a:pt x="769962" y="3579789"/>
                  <a:pt x="303414" y="3496235"/>
                  <a:pt x="0" y="3539430"/>
                </a:cubicBezTo>
                <a:cubicBezTo>
                  <a:pt x="-72807" y="3225532"/>
                  <a:pt x="35716" y="3208189"/>
                  <a:pt x="0" y="2878736"/>
                </a:cubicBezTo>
                <a:cubicBezTo>
                  <a:pt x="-35716" y="2549283"/>
                  <a:pt x="29291" y="2542338"/>
                  <a:pt x="0" y="2218043"/>
                </a:cubicBezTo>
                <a:cubicBezTo>
                  <a:pt x="-29291" y="1893748"/>
                  <a:pt x="64111" y="1718214"/>
                  <a:pt x="0" y="1557349"/>
                </a:cubicBezTo>
                <a:cubicBezTo>
                  <a:pt x="-64111" y="1396484"/>
                  <a:pt x="29852" y="1258793"/>
                  <a:pt x="0" y="1038233"/>
                </a:cubicBezTo>
                <a:cubicBezTo>
                  <a:pt x="-29852" y="817673"/>
                  <a:pt x="30717" y="29760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CC00"/>
            </a:solidFill>
            <a:extLst>
              <a:ext uri="{C807C97D-BFC1-408E-A445-0C87EB9F89A2}">
                <ask:lineSketchStyleProps xmlns="" xmlns:ask="http://schemas.microsoft.com/office/drawing/2018/sketchyshapes" sd="4783207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Dịch vụ là một quá trình giao dịch, mà trong đó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hàng hóa là sản phẩm vô hình</a:t>
            </a:r>
            <a:r>
              <a:rPr lang="vi-VN" sz="2800" dirty="0">
                <a:latin typeface="+mj-lt"/>
              </a:rPr>
              <a:t>, được chuyển từ người bán sang người mua một cách đồng thời, để đáp ứng nhu cầu và sự kỳ vọng của người tiêu dùng.</a:t>
            </a:r>
            <a:endParaRPr lang="en-US" sz="28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B4038E-4178-5214-2346-6B79B7FA5DB9}"/>
              </a:ext>
            </a:extLst>
          </p:cNvPr>
          <p:cNvSpPr/>
          <p:nvPr/>
        </p:nvSpPr>
        <p:spPr>
          <a:xfrm>
            <a:off x="5761177" y="2339696"/>
            <a:ext cx="292827" cy="586381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CCC91-BECA-3421-9167-C8DCD7665176}"/>
              </a:ext>
            </a:extLst>
          </p:cNvPr>
          <p:cNvSpPr/>
          <p:nvPr/>
        </p:nvSpPr>
        <p:spPr>
          <a:xfrm>
            <a:off x="1971033" y="2339696"/>
            <a:ext cx="292827" cy="586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3536-8D95-EFDA-4D2F-662EDAD38673}"/>
              </a:ext>
            </a:extLst>
          </p:cNvPr>
          <p:cNvSpPr/>
          <p:nvPr/>
        </p:nvSpPr>
        <p:spPr>
          <a:xfrm>
            <a:off x="9811110" y="2339696"/>
            <a:ext cx="292827" cy="58638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28DCC086-0825-719F-2ED8-C0F643129DF9}"/>
              </a:ext>
            </a:extLst>
          </p:cNvPr>
          <p:cNvCxnSpPr>
            <a:stCxn id="6" idx="2"/>
            <a:endCxn id="5" idx="0"/>
          </p:cNvCxnSpPr>
          <p:nvPr/>
        </p:nvCxnSpPr>
        <p:spPr>
          <a:xfrm rot="5400000">
            <a:off x="3818935" y="-975231"/>
            <a:ext cx="443777" cy="3785424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2F67382-EF2F-CA06-F819-2D1E2D3B6EF9}"/>
              </a:ext>
            </a:extLst>
          </p:cNvPr>
          <p:cNvCxnSpPr>
            <a:stCxn id="6" idx="2"/>
            <a:endCxn id="8" idx="0"/>
          </p:cNvCxnSpPr>
          <p:nvPr/>
        </p:nvCxnSpPr>
        <p:spPr>
          <a:xfrm rot="16200000" flipH="1">
            <a:off x="7723641" y="-1094514"/>
            <a:ext cx="443777" cy="4023989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70CA91-316C-0CD5-A1B5-7A7017CA4383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5923375" y="695593"/>
            <a:ext cx="10160" cy="4437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38560">
            <a:off x="97706" y="5577065"/>
            <a:ext cx="756649" cy="1304568"/>
          </a:xfrm>
          <a:custGeom>
            <a:avLst/>
            <a:gdLst/>
            <a:ahLst/>
            <a:cxnLst/>
            <a:rect l="l" t="t" r="r" b="b"/>
            <a:pathLst>
              <a:path w="1134974" h="1956852">
                <a:moveTo>
                  <a:pt x="0" y="0"/>
                </a:moveTo>
                <a:lnTo>
                  <a:pt x="1134974" y="0"/>
                </a:lnTo>
                <a:lnTo>
                  <a:pt x="1134974" y="1956852"/>
                </a:lnTo>
                <a:lnTo>
                  <a:pt x="0" y="1956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5638647">
            <a:off x="10683026" y="166607"/>
            <a:ext cx="1771853" cy="1377521"/>
          </a:xfrm>
          <a:custGeom>
            <a:avLst/>
            <a:gdLst/>
            <a:ahLst/>
            <a:cxnLst/>
            <a:rect l="l" t="t" r="r" b="b"/>
            <a:pathLst>
              <a:path w="6380959" h="3878037">
                <a:moveTo>
                  <a:pt x="0" y="0"/>
                </a:moveTo>
                <a:lnTo>
                  <a:pt x="6380958" y="0"/>
                </a:lnTo>
                <a:lnTo>
                  <a:pt x="6380958" y="3878037"/>
                </a:lnTo>
                <a:lnTo>
                  <a:pt x="0" y="3878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4539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B1B4995-3732-6A6D-960B-365F1434E5FA}"/>
              </a:ext>
            </a:extLst>
          </p:cNvPr>
          <p:cNvSpPr/>
          <p:nvPr/>
        </p:nvSpPr>
        <p:spPr>
          <a:xfrm>
            <a:off x="11312945" y="5926246"/>
            <a:ext cx="604911" cy="604911"/>
          </a:xfrm>
          <a:custGeom>
            <a:avLst/>
            <a:gdLst/>
            <a:ahLst/>
            <a:cxnLst/>
            <a:rect l="l" t="t" r="r" b="b"/>
            <a:pathLst>
              <a:path w="907367" h="907367">
                <a:moveTo>
                  <a:pt x="0" y="0"/>
                </a:moveTo>
                <a:lnTo>
                  <a:pt x="907367" y="0"/>
                </a:lnTo>
                <a:lnTo>
                  <a:pt x="907367" y="907367"/>
                </a:lnTo>
                <a:lnTo>
                  <a:pt x="0" y="907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FC9CA75-0BE7-DCA1-5373-C963B9F740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26155">
            <a:off x="3398438" y="-3233746"/>
            <a:ext cx="5371196" cy="12228385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6E2EBE20-C26E-CBF1-7B93-0C9F7B31F2CF}"/>
              </a:ext>
            </a:extLst>
          </p:cNvPr>
          <p:cNvSpPr txBox="1"/>
          <p:nvPr/>
        </p:nvSpPr>
        <p:spPr>
          <a:xfrm>
            <a:off x="476030" y="602621"/>
            <a:ext cx="11216013" cy="3546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vi-VN" sz="5334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thông tin về các nhóm nghề sản xuất, kinh doanh, dịch vụ của địa phương và nhóm nghề em quan tâm</a:t>
            </a: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04B0FA5B-DF9A-6097-F2A0-501239FA0EF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58140" y="4199676"/>
            <a:ext cx="6881199" cy="2623457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A9C2C6EC-0DF3-994F-6019-2C5FE9496035}"/>
              </a:ext>
            </a:extLst>
          </p:cNvPr>
          <p:cNvSpPr/>
          <p:nvPr/>
        </p:nvSpPr>
        <p:spPr>
          <a:xfrm>
            <a:off x="152401" y="127001"/>
            <a:ext cx="604911" cy="604911"/>
          </a:xfrm>
          <a:custGeom>
            <a:avLst/>
            <a:gdLst/>
            <a:ahLst/>
            <a:cxnLst/>
            <a:rect l="l" t="t" r="r" b="b"/>
            <a:pathLst>
              <a:path w="907367" h="907367">
                <a:moveTo>
                  <a:pt x="0" y="0"/>
                </a:moveTo>
                <a:lnTo>
                  <a:pt x="907366" y="0"/>
                </a:lnTo>
                <a:lnTo>
                  <a:pt x="907366" y="907367"/>
                </a:lnTo>
                <a:lnTo>
                  <a:pt x="0" y="907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0766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ởi nghiệp với nghề nông, tại sao không?">
            <a:extLst>
              <a:ext uri="{FF2B5EF4-FFF2-40B4-BE49-F238E27FC236}">
                <a16:creationId xmlns:a16="http://schemas.microsoft.com/office/drawing/2014/main" id="{43211A8D-C447-A28C-E642-E6F0EE9A9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1043166"/>
            <a:ext cx="6734615" cy="530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732DFB-8822-071C-EB4D-9BA7D50143A2}"/>
              </a:ext>
            </a:extLst>
          </p:cNvPr>
          <p:cNvSpPr txBox="1"/>
          <p:nvPr/>
        </p:nvSpPr>
        <p:spPr>
          <a:xfrm>
            <a:off x="949226" y="242946"/>
            <a:ext cx="535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u="sng" dirty="0">
                <a:solidFill>
                  <a:srgbClr val="0000FF"/>
                </a:solidFill>
                <a:latin typeface="+mj-lt"/>
              </a:rPr>
              <a:t>Nhóm nghề nông </a:t>
            </a:r>
            <a:r>
              <a:rPr lang="vi-VN" sz="3600" b="1" u="sng" dirty="0" smtClean="0">
                <a:solidFill>
                  <a:srgbClr val="0000FF"/>
                </a:solidFill>
                <a:latin typeface="+mj-lt"/>
              </a:rPr>
              <a:t>nghiệp</a:t>
            </a:r>
            <a:r>
              <a:rPr lang="en-US" sz="3600" b="1" u="sng" dirty="0" smtClean="0">
                <a:solidFill>
                  <a:srgbClr val="0000FF"/>
                </a:solidFill>
                <a:latin typeface="+mj-lt"/>
              </a:rPr>
              <a:t>:</a:t>
            </a:r>
            <a:endParaRPr lang="en-US" sz="3600" b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0382E-C68F-60B7-13C9-62770300C8F5}"/>
              </a:ext>
            </a:extLst>
          </p:cNvPr>
          <p:cNvSpPr txBox="1"/>
          <p:nvPr/>
        </p:nvSpPr>
        <p:spPr>
          <a:xfrm>
            <a:off x="7550344" y="-64830"/>
            <a:ext cx="4228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u="sng" dirty="0">
                <a:solidFill>
                  <a:srgbClr val="00B050"/>
                </a:solidFill>
                <a:latin typeface="+mj-lt"/>
                <a:sym typeface="Symbol" panose="05050102010706020507" pitchFamily="18" charset="2"/>
              </a:rPr>
              <a:t>Sử dụng đất đai để trồng trọt và chăn nuôi</a:t>
            </a:r>
            <a:r>
              <a:rPr lang="vi-VN" sz="2800" dirty="0">
                <a:solidFill>
                  <a:srgbClr val="00B050"/>
                </a:solidFill>
                <a:latin typeface="+mj-lt"/>
                <a:sym typeface="Symbol" panose="05050102010706020507" pitchFamily="18" charset="2"/>
              </a:rPr>
              <a:t>. 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7" name="Graphic 6" descr="Chevron arrows with solid fill">
            <a:extLst>
              <a:ext uri="{FF2B5EF4-FFF2-40B4-BE49-F238E27FC236}">
                <a16:creationId xmlns:a16="http://schemas.microsoft.com/office/drawing/2014/main" id="{A8A63951-96E9-6DAD-4DE6-5038C77E19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1706" y="-13528"/>
            <a:ext cx="548638" cy="548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D221D7-6034-E87F-C7B2-B037FFC16615}"/>
              </a:ext>
            </a:extLst>
          </p:cNvPr>
          <p:cNvSpPr txBox="1"/>
          <p:nvPr/>
        </p:nvSpPr>
        <p:spPr>
          <a:xfrm>
            <a:off x="7550344" y="752182"/>
            <a:ext cx="42289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202124"/>
                </a:solidFill>
                <a:effectLst/>
                <a:latin typeface="+mj-lt"/>
              </a:rPr>
              <a:t>Khai thác cây trồng và vật nuôi để tạo ra lương thực thực phẩm và cung cấp nguyên liệu cho công nghiệp.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732AD-CA0E-383F-E173-4BBAC8437E86}"/>
              </a:ext>
            </a:extLst>
          </p:cNvPr>
          <p:cNvSpPr txBox="1"/>
          <p:nvPr/>
        </p:nvSpPr>
        <p:spPr>
          <a:xfrm>
            <a:off x="7550344" y="2861856"/>
            <a:ext cx="4228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u="sng" dirty="0">
                <a:solidFill>
                  <a:srgbClr val="0000FF"/>
                </a:solidFill>
                <a:effectLst/>
                <a:latin typeface="+mj-lt"/>
              </a:rPr>
              <a:t>Yêu cầu về năng lực: </a:t>
            </a:r>
            <a:endParaRPr lang="en-US" sz="2800" b="1" i="0" u="sng" dirty="0" smtClean="0">
              <a:solidFill>
                <a:srgbClr val="0000FF"/>
              </a:solidFill>
              <a:effectLst/>
              <a:latin typeface="+mj-lt"/>
            </a:endParaRPr>
          </a:p>
        </p:txBody>
      </p:sp>
      <p:pic>
        <p:nvPicPr>
          <p:cNvPr id="14" name="Graphic 13" descr="Chevron arrows with solid fill">
            <a:extLst>
              <a:ext uri="{FF2B5EF4-FFF2-40B4-BE49-F238E27FC236}">
                <a16:creationId xmlns:a16="http://schemas.microsoft.com/office/drawing/2014/main" id="{704BBC87-29E8-EA11-4CFE-1A0FBC016CB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1706" y="2934002"/>
            <a:ext cx="548638" cy="548638"/>
          </a:xfrm>
          <a:prstGeom prst="rect">
            <a:avLst/>
          </a:prstGeom>
        </p:spPr>
      </p:pic>
      <p:pic>
        <p:nvPicPr>
          <p:cNvPr id="15" name="Graphic 14" descr="Chevron arrows with solid fill">
            <a:extLst>
              <a:ext uri="{FF2B5EF4-FFF2-40B4-BE49-F238E27FC236}">
                <a16:creationId xmlns:a16="http://schemas.microsoft.com/office/drawing/2014/main" id="{C282E2EE-240B-1934-BA84-8564AB169C6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01706" y="5526392"/>
            <a:ext cx="548638" cy="5486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9D95E5-23CC-F45A-E97A-848A87577136}"/>
              </a:ext>
            </a:extLst>
          </p:cNvPr>
          <p:cNvSpPr txBox="1"/>
          <p:nvPr/>
        </p:nvSpPr>
        <p:spPr>
          <a:xfrm>
            <a:off x="7550344" y="5473005"/>
            <a:ext cx="412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u="sng" dirty="0">
                <a:solidFill>
                  <a:srgbClr val="C00000"/>
                </a:solidFill>
                <a:latin typeface="+mj-lt"/>
              </a:rPr>
              <a:t>Yêu cầu về phẩm chất</a:t>
            </a:r>
            <a:r>
              <a:rPr lang="vi-VN" sz="2800" b="1" u="sng" dirty="0" smtClean="0">
                <a:solidFill>
                  <a:srgbClr val="C00000"/>
                </a:solidFill>
                <a:latin typeface="+mj-lt"/>
              </a:rPr>
              <a:t>:</a:t>
            </a:r>
            <a:endParaRPr lang="en-US" sz="28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732AD-CA0E-383F-E173-4BBAC8437E86}"/>
              </a:ext>
            </a:extLst>
          </p:cNvPr>
          <p:cNvSpPr txBox="1"/>
          <p:nvPr/>
        </p:nvSpPr>
        <p:spPr>
          <a:xfrm>
            <a:off x="7550343" y="2848736"/>
            <a:ext cx="4228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i="0" u="sng" dirty="0" smtClean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D95E5-23CC-F45A-E97A-848A87577136}"/>
              </a:ext>
            </a:extLst>
          </p:cNvPr>
          <p:cNvSpPr txBox="1"/>
          <p:nvPr/>
        </p:nvSpPr>
        <p:spPr>
          <a:xfrm>
            <a:off x="7628707" y="5455755"/>
            <a:ext cx="4124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b="1" u="sng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vi-VN" sz="2800" dirty="0" smtClean="0">
                <a:latin typeface="+mj-lt"/>
              </a:rPr>
              <a:t>Cẩn </a:t>
            </a:r>
            <a:r>
              <a:rPr lang="vi-VN" sz="2800" dirty="0">
                <a:latin typeface="+mj-lt"/>
              </a:rPr>
              <a:t>thận, có ý thức cộng đồng...</a:t>
            </a:r>
            <a:endParaRPr lang="en-US" sz="28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9732AD-CA0E-383F-E173-4BBAC8437E86}"/>
              </a:ext>
            </a:extLst>
          </p:cNvPr>
          <p:cNvSpPr txBox="1"/>
          <p:nvPr/>
        </p:nvSpPr>
        <p:spPr>
          <a:xfrm>
            <a:off x="7602585" y="2934002"/>
            <a:ext cx="42289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i="0" u="sng" dirty="0" smtClean="0">
              <a:solidFill>
                <a:srgbClr val="0000FF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 smtClean="0">
                <a:solidFill>
                  <a:srgbClr val="202124"/>
                </a:solidFill>
                <a:effectLst/>
                <a:latin typeface="+mj-lt"/>
              </a:rPr>
              <a:t>Có </a:t>
            </a:r>
            <a:r>
              <a:rPr lang="vi-VN" sz="2800" b="0" i="0" dirty="0">
                <a:solidFill>
                  <a:srgbClr val="202124"/>
                </a:solidFill>
                <a:effectLst/>
                <a:latin typeface="+mj-lt"/>
              </a:rPr>
              <a:t>khả năng nuôi, chăm sóc, chữa bệnh, nghiên cứu tạo giống, theo dõi quá trình phát triển của cây trồng và vật nuôi.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06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6" grpId="0"/>
      <p:bldP spid="12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inh doanh dược là gì? Điều kiện kinh doanh dược mới nhất 2023">
            <a:extLst>
              <a:ext uri="{FF2B5EF4-FFF2-40B4-BE49-F238E27FC236}">
                <a16:creationId xmlns:a16="http://schemas.microsoft.com/office/drawing/2014/main" id="{A1D11FC2-2672-D702-E29F-2D3526C3D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815783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B76CDF-9742-825E-42DC-01CBDC15C12C}"/>
              </a:ext>
            </a:extLst>
          </p:cNvPr>
          <p:cNvSpPr txBox="1"/>
          <p:nvPr/>
        </p:nvSpPr>
        <p:spPr>
          <a:xfrm>
            <a:off x="518160" y="740042"/>
            <a:ext cx="499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u="sng" dirty="0">
                <a:solidFill>
                  <a:srgbClr val="0000FF"/>
                </a:solidFill>
                <a:latin typeface="+mj-lt"/>
              </a:rPr>
              <a:t>Kinh doanh dược </a:t>
            </a:r>
            <a:r>
              <a:rPr lang="vi-VN" sz="3600" b="1" u="sng" dirty="0" smtClean="0">
                <a:solidFill>
                  <a:srgbClr val="0000FF"/>
                </a:solidFill>
                <a:latin typeface="+mj-lt"/>
              </a:rPr>
              <a:t>phẩm</a:t>
            </a:r>
            <a:r>
              <a:rPr lang="en-US" sz="3600" b="1" u="sng" dirty="0" smtClean="0">
                <a:solidFill>
                  <a:srgbClr val="0000FF"/>
                </a:solidFill>
                <a:latin typeface="+mj-lt"/>
              </a:rPr>
              <a:t>:</a:t>
            </a:r>
            <a:endParaRPr lang="en-US" sz="3600" b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95002-EB4C-3DFE-4339-50485D9B3B59}"/>
              </a:ext>
            </a:extLst>
          </p:cNvPr>
          <p:cNvSpPr txBox="1"/>
          <p:nvPr/>
        </p:nvSpPr>
        <p:spPr>
          <a:xfrm>
            <a:off x="6778184" y="861060"/>
            <a:ext cx="4998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+mj-lt"/>
                <a:sym typeface="Symbol" panose="05050102010706020507" pitchFamily="18" charset="2"/>
              </a:rPr>
              <a:t>Tìm hiểu về sản phẩm dược, tư vấn bán hàng...</a:t>
            </a:r>
            <a:endParaRPr lang="en-US" sz="2800" dirty="0">
              <a:latin typeface="+mj-lt"/>
            </a:endParaRPr>
          </a:p>
        </p:txBody>
      </p:sp>
      <p:pic>
        <p:nvPicPr>
          <p:cNvPr id="6" name="Graphic 5" descr="Chevron arrows with solid fill">
            <a:extLst>
              <a:ext uri="{FF2B5EF4-FFF2-40B4-BE49-F238E27FC236}">
                <a16:creationId xmlns:a16="http://schemas.microsoft.com/office/drawing/2014/main" id="{48B30D6A-560E-DEF4-EA1B-F97DFFB7B8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9546" y="912762"/>
            <a:ext cx="548638" cy="548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729F9-0205-20DF-EBD2-D768AEFC8A95}"/>
              </a:ext>
            </a:extLst>
          </p:cNvPr>
          <p:cNvSpPr txBox="1"/>
          <p:nvPr/>
        </p:nvSpPr>
        <p:spPr>
          <a:xfrm>
            <a:off x="6778185" y="2521059"/>
            <a:ext cx="51242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202124"/>
                </a:solidFill>
                <a:effectLst/>
                <a:latin typeface="+mj-lt"/>
              </a:rPr>
              <a:t>Yêu cầu về năng lực: Có khả năng hiểu biết sản phẩm và kỉ năng tư vấn khách hàng...</a:t>
            </a:r>
            <a:endParaRPr lang="en-US" sz="2800" dirty="0"/>
          </a:p>
        </p:txBody>
      </p:sp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0E02AF55-F2B6-B459-2B1F-2C2A063C85A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9547" y="2522877"/>
            <a:ext cx="548638" cy="548638"/>
          </a:xfrm>
          <a:prstGeom prst="rect">
            <a:avLst/>
          </a:prstGeom>
        </p:spPr>
      </p:pic>
      <p:pic>
        <p:nvPicPr>
          <p:cNvPr id="11" name="Graphic 10" descr="Chevron arrows with solid fill">
            <a:extLst>
              <a:ext uri="{FF2B5EF4-FFF2-40B4-BE49-F238E27FC236}">
                <a16:creationId xmlns:a16="http://schemas.microsoft.com/office/drawing/2014/main" id="{9AA6BB41-9902-93F1-901C-ED7049B046D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9546" y="4404014"/>
            <a:ext cx="548638" cy="5486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3BB575-5BC7-9AAB-9F17-7E2AB28AA46A}"/>
              </a:ext>
            </a:extLst>
          </p:cNvPr>
          <p:cNvSpPr txBox="1"/>
          <p:nvPr/>
        </p:nvSpPr>
        <p:spPr>
          <a:xfrm>
            <a:off x="6778184" y="4433551"/>
            <a:ext cx="512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Yêu cầu về phẩm chất: Trung thực, có trách nhiệm...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11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81" y="1004972"/>
            <a:ext cx="37369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3" y="3770313"/>
            <a:ext cx="561498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组合 19"/>
          <p:cNvGrpSpPr>
            <a:grpSpLocks/>
          </p:cNvGrpSpPr>
          <p:nvPr/>
        </p:nvGrpSpPr>
        <p:grpSpPr bwMode="auto">
          <a:xfrm>
            <a:off x="0" y="5181684"/>
            <a:ext cx="12192000" cy="1666875"/>
            <a:chOff x="0" y="3163016"/>
            <a:chExt cx="9144000" cy="2008136"/>
          </a:xfrm>
        </p:grpSpPr>
        <p:pic>
          <p:nvPicPr>
            <p:cNvPr id="5129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441" y="3732454"/>
              <a:ext cx="4217820" cy="143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图片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6177"/>
              <a:ext cx="9120366" cy="192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图片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63016"/>
              <a:ext cx="9144000" cy="198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876800"/>
            <a:ext cx="34591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24" y="4648284"/>
            <a:ext cx="153035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8000" y="1143083"/>
            <a:ext cx="114808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QUÝ THÂY CÔ GIÁO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8A4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TẬP THỂ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             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26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ông ty dịch vụ cưới hỏi The Wedding - 135/24 Lê Văn Quới, Quận Bình Tân -  HappyWedding.vn">
            <a:extLst>
              <a:ext uri="{FF2B5EF4-FFF2-40B4-BE49-F238E27FC236}">
                <a16:creationId xmlns:a16="http://schemas.microsoft.com/office/drawing/2014/main" id="{CA90ED1D-A08E-44A0-1696-BE6FDCFE0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/>
          <a:stretch/>
        </p:blipFill>
        <p:spPr bwMode="auto">
          <a:xfrm>
            <a:off x="223519" y="1289050"/>
            <a:ext cx="661303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06D8F6-2AD1-1F1A-97F2-A712A0D7D83E}"/>
              </a:ext>
            </a:extLst>
          </p:cNvPr>
          <p:cNvSpPr txBox="1"/>
          <p:nvPr/>
        </p:nvSpPr>
        <p:spPr>
          <a:xfrm>
            <a:off x="838200" y="451946"/>
            <a:ext cx="499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u="sng" dirty="0">
                <a:solidFill>
                  <a:srgbClr val="0000FF"/>
                </a:solidFill>
                <a:latin typeface="+mj-lt"/>
              </a:rPr>
              <a:t>Dịch vụ cưới </a:t>
            </a:r>
            <a:r>
              <a:rPr lang="vi-VN" sz="3600" b="1" u="sng" dirty="0" smtClean="0">
                <a:solidFill>
                  <a:srgbClr val="0000FF"/>
                </a:solidFill>
                <a:latin typeface="+mj-lt"/>
              </a:rPr>
              <a:t>hỏi</a:t>
            </a:r>
            <a:r>
              <a:rPr lang="en-US" sz="3600" b="1" u="sng" dirty="0" smtClean="0">
                <a:solidFill>
                  <a:srgbClr val="0000FF"/>
                </a:solidFill>
                <a:latin typeface="+mj-lt"/>
              </a:rPr>
              <a:t>:</a:t>
            </a:r>
            <a:endParaRPr lang="en-US" sz="3600" b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4E140-6551-5D31-E92A-4FBE7B963A04}"/>
              </a:ext>
            </a:extLst>
          </p:cNvPr>
          <p:cNvSpPr txBox="1"/>
          <p:nvPr/>
        </p:nvSpPr>
        <p:spPr>
          <a:xfrm>
            <a:off x="7385188" y="1016054"/>
            <a:ext cx="46939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202124"/>
                </a:solidFill>
                <a:latin typeface="+mj-lt"/>
              </a:rPr>
              <a:t>Thiết kế thiệp cưới, l</a:t>
            </a:r>
            <a:r>
              <a:rPr lang="vi-VN" sz="2800" b="0" i="0" dirty="0">
                <a:solidFill>
                  <a:srgbClr val="202124"/>
                </a:solidFill>
                <a:effectLst/>
                <a:latin typeface="+mj-lt"/>
              </a:rPr>
              <a:t>ên kế hoạch tổ chức lễ cưới, chuẩn bị trang phục, trang điểm, quay phim, chụp ảnh, trang trí tiệc cưới...</a:t>
            </a:r>
            <a:endParaRPr lang="en-US" sz="2800" dirty="0">
              <a:latin typeface="+mj-lt"/>
            </a:endParaRPr>
          </a:p>
        </p:txBody>
      </p:sp>
      <p:pic>
        <p:nvPicPr>
          <p:cNvPr id="7" name="Graphic 6" descr="Chevron arrows with solid fill">
            <a:extLst>
              <a:ext uri="{FF2B5EF4-FFF2-40B4-BE49-F238E27FC236}">
                <a16:creationId xmlns:a16="http://schemas.microsoft.com/office/drawing/2014/main" id="{B8F5410E-772E-725A-5C19-3F10CABB3D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6550" y="1016054"/>
            <a:ext cx="548638" cy="548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6EF46E-10D5-409C-E806-7D1A4BDB7E5F}"/>
              </a:ext>
            </a:extLst>
          </p:cNvPr>
          <p:cNvSpPr txBox="1"/>
          <p:nvPr/>
        </p:nvSpPr>
        <p:spPr>
          <a:xfrm>
            <a:off x="7385188" y="3262823"/>
            <a:ext cx="45821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202124"/>
                </a:solidFill>
                <a:effectLst/>
                <a:latin typeface="+mj-lt"/>
              </a:rPr>
              <a:t>Yêu cầu về năng lực: Có khả giao tiếp, tư vấn, sử dụng công nghệ thông tin, nghệ thuật trang trí...</a:t>
            </a:r>
            <a:endParaRPr lang="en-US" sz="2800" dirty="0"/>
          </a:p>
        </p:txBody>
      </p:sp>
      <p:pic>
        <p:nvPicPr>
          <p:cNvPr id="9" name="Graphic 8" descr="Chevron arrows with solid fill">
            <a:extLst>
              <a:ext uri="{FF2B5EF4-FFF2-40B4-BE49-F238E27FC236}">
                <a16:creationId xmlns:a16="http://schemas.microsoft.com/office/drawing/2014/main" id="{783CB4A6-8FB6-43D0-7AC5-EFBB29CE93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6550" y="3264641"/>
            <a:ext cx="548638" cy="548638"/>
          </a:xfrm>
          <a:prstGeom prst="rect">
            <a:avLst/>
          </a:prstGeom>
        </p:spPr>
      </p:pic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BF6132C9-2EA5-50FC-19F6-180C6B4D6B1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6549" y="5211085"/>
            <a:ext cx="548638" cy="548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B4CBC4-FB2E-9286-C309-BD9088DF4037}"/>
              </a:ext>
            </a:extLst>
          </p:cNvPr>
          <p:cNvSpPr txBox="1"/>
          <p:nvPr/>
        </p:nvSpPr>
        <p:spPr>
          <a:xfrm>
            <a:off x="7385187" y="5175315"/>
            <a:ext cx="4582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Yêu cầu về phẩm chất: Nhạy bén, linh hoạt, thân thiện...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91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759EF1-70BA-E919-3735-B214F6E612AA}"/>
              </a:ext>
            </a:extLst>
          </p:cNvPr>
          <p:cNvGrpSpPr/>
          <p:nvPr/>
        </p:nvGrpSpPr>
        <p:grpSpPr>
          <a:xfrm>
            <a:off x="8300720" y="3098801"/>
            <a:ext cx="3692525" cy="3759200"/>
            <a:chOff x="8829040" y="3698849"/>
            <a:chExt cx="3164205" cy="3159151"/>
          </a:xfrm>
        </p:grpSpPr>
        <p:pic>
          <p:nvPicPr>
            <p:cNvPr id="2050" name="Picture 2" descr="Children talking at school | Premium Vector #Freepik #vector #school #book  #children #cartoon | Kids talking, Creative writing for kids, School cartoon">
              <a:extLst>
                <a:ext uri="{FF2B5EF4-FFF2-40B4-BE49-F238E27FC236}">
                  <a16:creationId xmlns:a16="http://schemas.microsoft.com/office/drawing/2014/main" id="{C3373FF5-1154-15A9-D4DA-283EB2D7D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9040" y="3698849"/>
              <a:ext cx="3164205" cy="3159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F9F3E7-7C37-1BA2-2F3D-B3D05FB56523}"/>
                </a:ext>
              </a:extLst>
            </p:cNvPr>
            <p:cNvSpPr txBox="1"/>
            <p:nvPr/>
          </p:nvSpPr>
          <p:spPr>
            <a:xfrm>
              <a:off x="9337040" y="4289306"/>
              <a:ext cx="1178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/>
                <a:t>......</a:t>
              </a: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7F61AC-C3EF-AC9D-D9F0-6F97EBB97D13}"/>
                </a:ext>
              </a:extLst>
            </p:cNvPr>
            <p:cNvSpPr txBox="1"/>
            <p:nvPr/>
          </p:nvSpPr>
          <p:spPr>
            <a:xfrm>
              <a:off x="10515600" y="4289306"/>
              <a:ext cx="1178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/>
                <a:t>......</a:t>
              </a:r>
              <a:endParaRPr lang="en-US" dirty="0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2131BA-83E8-3C56-FC77-F29A86FA1E5D}"/>
              </a:ext>
            </a:extLst>
          </p:cNvPr>
          <p:cNvSpPr/>
          <p:nvPr/>
        </p:nvSpPr>
        <p:spPr>
          <a:xfrm>
            <a:off x="1245235" y="506033"/>
            <a:ext cx="9870440" cy="159004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Các em hãy chia sẽ suy nghĩ của mình vào một mảnh giấy nhỏ với nội dung: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2B934F-AE58-D947-2E8A-8ADF62D62E83}"/>
              </a:ext>
            </a:extLst>
          </p:cNvPr>
          <p:cNvSpPr txBox="1"/>
          <p:nvPr/>
        </p:nvSpPr>
        <p:spPr>
          <a:xfrm>
            <a:off x="413191" y="2683384"/>
            <a:ext cx="86292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+mj-lt"/>
              </a:rPr>
              <a:t>1. Nghề yêu thích nhất của mình là nghề nào?</a:t>
            </a:r>
          </a:p>
          <a:p>
            <a:r>
              <a:rPr lang="vi-VN" sz="3600" dirty="0">
                <a:solidFill>
                  <a:schemeClr val="tx1"/>
                </a:solidFill>
                <a:latin typeface="+mj-lt"/>
              </a:rPr>
              <a:t>2. </a:t>
            </a:r>
            <a:r>
              <a:rPr lang="vi-VN" sz="3600" dirty="0">
                <a:latin typeface="+mj-lt"/>
              </a:rPr>
              <a:t>N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ăng lực cần có là gì?</a:t>
            </a:r>
          </a:p>
          <a:p>
            <a:r>
              <a:rPr lang="vi-VN" sz="3600" dirty="0">
                <a:solidFill>
                  <a:schemeClr val="tx1"/>
                </a:solidFill>
                <a:latin typeface="+mj-lt"/>
              </a:rPr>
              <a:t>3. </a:t>
            </a:r>
            <a:r>
              <a:rPr lang="vi-VN" sz="3600" dirty="0">
                <a:latin typeface="+mj-lt"/>
              </a:rPr>
              <a:t>P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hẩm chất cần có là gì? 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29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3648" y="1139944"/>
            <a:ext cx="10771860" cy="5718056"/>
            <a:chOff x="0" y="0"/>
            <a:chExt cx="3590715" cy="14323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90715" cy="1432335"/>
            </a:xfrm>
            <a:custGeom>
              <a:avLst/>
              <a:gdLst/>
              <a:ahLst/>
              <a:cxnLst/>
              <a:rect l="l" t="t" r="r" b="b"/>
              <a:pathLst>
                <a:path w="3590715" h="1432335">
                  <a:moveTo>
                    <a:pt x="28961" y="0"/>
                  </a:moveTo>
                  <a:lnTo>
                    <a:pt x="3561754" y="0"/>
                  </a:lnTo>
                  <a:cubicBezTo>
                    <a:pt x="3569434" y="0"/>
                    <a:pt x="3576801" y="3051"/>
                    <a:pt x="3582232" y="8482"/>
                  </a:cubicBezTo>
                  <a:cubicBezTo>
                    <a:pt x="3587663" y="13914"/>
                    <a:pt x="3590715" y="21280"/>
                    <a:pt x="3590715" y="28961"/>
                  </a:cubicBezTo>
                  <a:lnTo>
                    <a:pt x="3590715" y="1403374"/>
                  </a:lnTo>
                  <a:cubicBezTo>
                    <a:pt x="3590715" y="1419369"/>
                    <a:pt x="3577748" y="1432335"/>
                    <a:pt x="3561754" y="1432335"/>
                  </a:cubicBezTo>
                  <a:lnTo>
                    <a:pt x="28961" y="1432335"/>
                  </a:lnTo>
                  <a:cubicBezTo>
                    <a:pt x="12966" y="1432335"/>
                    <a:pt x="0" y="1419369"/>
                    <a:pt x="0" y="1403374"/>
                  </a:cubicBezTo>
                  <a:lnTo>
                    <a:pt x="0" y="28961"/>
                  </a:lnTo>
                  <a:cubicBezTo>
                    <a:pt x="0" y="12966"/>
                    <a:pt x="12966" y="0"/>
                    <a:pt x="28961" y="0"/>
                  </a:cubicBezTo>
                  <a:close/>
                </a:path>
              </a:pathLst>
            </a:custGeom>
            <a:solidFill>
              <a:srgbClr val="FFC8A3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240589" y="1384007"/>
            <a:ext cx="1074495" cy="905773"/>
          </a:xfrm>
          <a:custGeom>
            <a:avLst/>
            <a:gdLst/>
            <a:ahLst/>
            <a:cxnLst/>
            <a:rect l="l" t="t" r="r" b="b"/>
            <a:pathLst>
              <a:path w="1611743" h="1358660">
                <a:moveTo>
                  <a:pt x="0" y="0"/>
                </a:moveTo>
                <a:lnTo>
                  <a:pt x="1611743" y="0"/>
                </a:lnTo>
                <a:lnTo>
                  <a:pt x="1611743" y="1358660"/>
                </a:lnTo>
                <a:lnTo>
                  <a:pt x="0" y="135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flipH="1" flipV="1">
            <a:off x="855145" y="4850176"/>
            <a:ext cx="1074495" cy="905773"/>
          </a:xfrm>
          <a:custGeom>
            <a:avLst/>
            <a:gdLst/>
            <a:ahLst/>
            <a:cxnLst/>
            <a:rect l="l" t="t" r="r" b="b"/>
            <a:pathLst>
              <a:path w="1611743" h="1358660">
                <a:moveTo>
                  <a:pt x="1611743" y="1358660"/>
                </a:moveTo>
                <a:lnTo>
                  <a:pt x="0" y="1358660"/>
                </a:lnTo>
                <a:lnTo>
                  <a:pt x="0" y="0"/>
                </a:lnTo>
                <a:lnTo>
                  <a:pt x="1611743" y="0"/>
                </a:lnTo>
                <a:lnTo>
                  <a:pt x="1611743" y="13586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0481710" y="4767800"/>
            <a:ext cx="1710290" cy="2090200"/>
          </a:xfrm>
          <a:custGeom>
            <a:avLst/>
            <a:gdLst/>
            <a:ahLst/>
            <a:cxnLst/>
            <a:rect l="l" t="t" r="r" b="b"/>
            <a:pathLst>
              <a:path w="2565435" h="3135300">
                <a:moveTo>
                  <a:pt x="2565435" y="0"/>
                </a:moveTo>
                <a:lnTo>
                  <a:pt x="0" y="0"/>
                </a:lnTo>
                <a:lnTo>
                  <a:pt x="0" y="3135300"/>
                </a:lnTo>
                <a:lnTo>
                  <a:pt x="2565435" y="3135300"/>
                </a:lnTo>
                <a:lnTo>
                  <a:pt x="25654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V="1">
            <a:off x="0" y="0"/>
            <a:ext cx="1710290" cy="2090200"/>
          </a:xfrm>
          <a:custGeom>
            <a:avLst/>
            <a:gdLst/>
            <a:ahLst/>
            <a:cxnLst/>
            <a:rect l="l" t="t" r="r" b="b"/>
            <a:pathLst>
              <a:path w="2565435" h="3135300">
                <a:moveTo>
                  <a:pt x="0" y="3135300"/>
                </a:moveTo>
                <a:lnTo>
                  <a:pt x="2565435" y="3135300"/>
                </a:lnTo>
                <a:lnTo>
                  <a:pt x="2565435" y="0"/>
                </a:lnTo>
                <a:lnTo>
                  <a:pt x="0" y="0"/>
                </a:lnTo>
                <a:lnTo>
                  <a:pt x="0" y="31353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16883FAC-093C-34D2-6947-470711F0DD1D}"/>
              </a:ext>
            </a:extLst>
          </p:cNvPr>
          <p:cNvSpPr txBox="1"/>
          <p:nvPr/>
        </p:nvSpPr>
        <p:spPr>
          <a:xfrm>
            <a:off x="723876" y="1139944"/>
            <a:ext cx="10612979" cy="5909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4134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 ĐIỆP</a:t>
            </a:r>
            <a:r>
              <a:rPr lang="vi-VN" sz="4134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134" b="1" u="sng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về các nhóm nghề sản xuất, kinh doanh, dịch vụ của địa phương và nhóm nghề em quan </a:t>
            </a:r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1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1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1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1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1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1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1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1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1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1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134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134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4134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134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134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134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134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134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134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r>
              <a:rPr lang="en-US" sz="4134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134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134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1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134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134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134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134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487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7778" y="947018"/>
            <a:ext cx="1034129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Kính</a:t>
            </a:r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 </a:t>
            </a:r>
            <a:r>
              <a:rPr lang="en-US" sz="5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chúc</a:t>
            </a:r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 </a:t>
            </a:r>
            <a:r>
              <a:rPr lang="en-US" sz="5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quý</a:t>
            </a:r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 </a:t>
            </a:r>
            <a:r>
              <a:rPr lang="en-US" sz="5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thầy</a:t>
            </a:r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 </a:t>
            </a:r>
            <a:r>
              <a:rPr lang="en-US" sz="5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cô</a:t>
            </a:r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 </a:t>
            </a:r>
            <a:r>
              <a:rPr lang="en-US" sz="5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khỏe</a:t>
            </a:r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.</a:t>
            </a:r>
          </a:p>
          <a:p>
            <a:pPr lvl="0" algn="ctr"/>
            <a:r>
              <a:rPr lang="en-US" sz="5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Chúc</a:t>
            </a:r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các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em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chăm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ngoan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học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 </a:t>
            </a:r>
            <a:r>
              <a:rPr lang="en-US" sz="5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giỏi</a:t>
            </a:r>
            <a:r>
              <a:rPr lang="en-US" sz="54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reeform 8"/>
          <p:cNvSpPr/>
          <p:nvPr/>
        </p:nvSpPr>
        <p:spPr>
          <a:xfrm flipV="1">
            <a:off x="0" y="0"/>
            <a:ext cx="1710290" cy="2090200"/>
          </a:xfrm>
          <a:custGeom>
            <a:avLst/>
            <a:gdLst/>
            <a:ahLst/>
            <a:cxnLst/>
            <a:rect l="l" t="t" r="r" b="b"/>
            <a:pathLst>
              <a:path w="2565435" h="3135300">
                <a:moveTo>
                  <a:pt x="0" y="3135300"/>
                </a:moveTo>
                <a:lnTo>
                  <a:pt x="2565435" y="3135300"/>
                </a:lnTo>
                <a:lnTo>
                  <a:pt x="2565435" y="0"/>
                </a:lnTo>
                <a:lnTo>
                  <a:pt x="0" y="0"/>
                </a:lnTo>
                <a:lnTo>
                  <a:pt x="0" y="31353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7"/>
          <p:cNvSpPr/>
          <p:nvPr/>
        </p:nvSpPr>
        <p:spPr>
          <a:xfrm flipH="1">
            <a:off x="10481710" y="4767800"/>
            <a:ext cx="1710290" cy="2090200"/>
          </a:xfrm>
          <a:custGeom>
            <a:avLst/>
            <a:gdLst/>
            <a:ahLst/>
            <a:cxnLst/>
            <a:rect l="l" t="t" r="r" b="b"/>
            <a:pathLst>
              <a:path w="2565435" h="3135300">
                <a:moveTo>
                  <a:pt x="2565435" y="0"/>
                </a:moveTo>
                <a:lnTo>
                  <a:pt x="0" y="0"/>
                </a:lnTo>
                <a:lnTo>
                  <a:pt x="0" y="3135300"/>
                </a:lnTo>
                <a:lnTo>
                  <a:pt x="2565435" y="3135300"/>
                </a:lnTo>
                <a:lnTo>
                  <a:pt x="25654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47" y="3377221"/>
            <a:ext cx="5948217" cy="348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Copy (12) of 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34609"/>
            <a:ext cx="274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Copy (12) of 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145" y="4817666"/>
            <a:ext cx="19812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2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3175415" y="2801911"/>
            <a:ext cx="6568191" cy="277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 Hoạt động 1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Sơ kết hoạt động tuần </a:t>
            </a:r>
            <a:r>
              <a:rPr lang="vi-VN" sz="3600" b="1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15 </a:t>
            </a:r>
            <a:endParaRPr lang="en-US" sz="3600" b="1" kern="10" dirty="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7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209" y="2733964"/>
            <a:ext cx="10568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TỔ</a:t>
            </a:r>
            <a:r>
              <a:rPr 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; LỚP PHÓ; LỚP TRƯỞNG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BÁO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CÁO</a:t>
            </a:r>
            <a:endParaRPr lang="vi-V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  <a:p>
            <a:pPr algn="ctr"/>
            <a:r>
              <a:rPr 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2. Ý KIẾN HỌC SINH.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372" y="2308485"/>
            <a:ext cx="10643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GIÁO VIÊN NHẬN XÉT</a:t>
            </a:r>
          </a:p>
        </p:txBody>
      </p:sp>
    </p:spTree>
    <p:extLst>
      <p:ext uri="{BB962C8B-B14F-4D97-AF65-F5344CB8AC3E}">
        <p14:creationId xmlns:p14="http://schemas.microsoft.com/office/powerpoint/2010/main" val="22921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372" y="2308485"/>
            <a:ext cx="10643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BiỆN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 PHÁP</a:t>
            </a:r>
          </a:p>
          <a:p>
            <a:pPr algn="ctr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KHẮC PHỤC</a:t>
            </a:r>
          </a:p>
        </p:txBody>
      </p:sp>
    </p:spTree>
    <p:extLst>
      <p:ext uri="{BB962C8B-B14F-4D97-AF65-F5344CB8AC3E}">
        <p14:creationId xmlns:p14="http://schemas.microsoft.com/office/powerpoint/2010/main" val="9796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638269" y="2801911"/>
            <a:ext cx="7540052" cy="277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 Hoạt động </a:t>
            </a:r>
            <a:r>
              <a:rPr lang="en-US" sz="3600" b="1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  <a:endParaRPr lang="vi-VN" sz="3600" b="1" kern="10" dirty="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 dirty="0" err="1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Phương</a:t>
            </a:r>
            <a:r>
              <a:rPr lang="en-US" sz="3600" b="1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hướng</a:t>
            </a:r>
            <a:r>
              <a:rPr lang="en-US" sz="3600" b="1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hoạt</a:t>
            </a:r>
            <a:r>
              <a:rPr lang="en-US" sz="3600" b="1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động</a:t>
            </a:r>
            <a:r>
              <a:rPr lang="en-US" sz="3600" b="1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tuần</a:t>
            </a:r>
            <a:r>
              <a:rPr lang="en-US" sz="3600" b="1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  <a:r>
              <a:rPr lang="vi-VN" sz="3600" b="1" kern="10" dirty="0" smtClean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 </a:t>
            </a:r>
            <a:endParaRPr lang="en-US" sz="3600" b="1" kern="10" dirty="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6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3" y="-34506"/>
            <a:ext cx="1693802" cy="174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8618" y="-1022322"/>
            <a:ext cx="1582268" cy="331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56604" y="94247"/>
            <a:ext cx="7090911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u="sng" dirty="0" err="1">
                <a:solidFill>
                  <a:schemeClr val="accent6"/>
                </a:solidFill>
                <a:cs typeface="Times New Roman" pitchFamily="18" charset="0"/>
              </a:rPr>
              <a:t>Ph</a:t>
            </a:r>
            <a:r>
              <a:rPr lang="vi-VN" altLang="en-US" sz="3600" b="1" u="sng" dirty="0">
                <a:solidFill>
                  <a:schemeClr val="accent6"/>
                </a:solidFill>
                <a:cs typeface="Times New Roman" pitchFamily="18" charset="0"/>
              </a:rPr>
              <a:t>ương</a:t>
            </a:r>
            <a:r>
              <a:rPr lang="en-US" altLang="en-US" sz="3600" b="1" u="sng" dirty="0">
                <a:solidFill>
                  <a:schemeClr val="accent6"/>
                </a:solidFill>
                <a:cs typeface="Times New Roman" pitchFamily="18" charset="0"/>
              </a:rPr>
              <a:t> h</a:t>
            </a:r>
            <a:r>
              <a:rPr lang="vi-VN" altLang="en-US" sz="3600" b="1" u="sng" dirty="0">
                <a:solidFill>
                  <a:schemeClr val="accent6"/>
                </a:solidFill>
                <a:cs typeface="Times New Roman" pitchFamily="18" charset="0"/>
              </a:rPr>
              <a:t>ướng</a:t>
            </a:r>
            <a:r>
              <a:rPr lang="en-US" altLang="en-US" sz="3600" b="1" u="sng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6"/>
                </a:solidFill>
                <a:cs typeface="Times New Roman" pitchFamily="18" charset="0"/>
              </a:rPr>
              <a:t>hoạt</a:t>
            </a:r>
            <a:r>
              <a:rPr lang="en-US" altLang="en-US" sz="3600" b="1" u="sng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vi-VN" altLang="en-US" sz="3600" b="1" u="sng" dirty="0">
                <a:solidFill>
                  <a:schemeClr val="accent6"/>
                </a:solidFill>
                <a:cs typeface="Times New Roman" pitchFamily="18" charset="0"/>
              </a:rPr>
              <a:t>động</a:t>
            </a:r>
            <a:r>
              <a:rPr lang="en-US" altLang="en-US" sz="3600" b="1" u="sng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6"/>
                </a:solidFill>
                <a:cs typeface="Times New Roman" pitchFamily="18" charset="0"/>
              </a:rPr>
              <a:t>tuần</a:t>
            </a:r>
            <a:r>
              <a:rPr lang="en-US" altLang="en-US" sz="3600" b="1" u="sng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altLang="en-US" sz="3600" b="1" u="sng" dirty="0" smtClean="0">
                <a:solidFill>
                  <a:schemeClr val="accent6"/>
                </a:solidFill>
                <a:cs typeface="Times New Roman" pitchFamily="18" charset="0"/>
              </a:rPr>
              <a:t>1</a:t>
            </a:r>
            <a:r>
              <a:rPr lang="vi-VN" altLang="en-US" sz="3600" b="1" u="sng" dirty="0" smtClean="0">
                <a:solidFill>
                  <a:schemeClr val="accent6"/>
                </a:solidFill>
                <a:cs typeface="Times New Roman" pitchFamily="18" charset="0"/>
              </a:rPr>
              <a:t>6</a:t>
            </a:r>
            <a:endParaRPr lang="en-US" altLang="en-US" sz="3600" b="1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5826" y="940280"/>
            <a:ext cx="113538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7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3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c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QĐNH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Nam 22/12”. 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Phát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huy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thần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giác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tập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huẩn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组合 19"/>
          <p:cNvGrpSpPr>
            <a:grpSpLocks/>
          </p:cNvGrpSpPr>
          <p:nvPr/>
        </p:nvGrpSpPr>
        <p:grpSpPr bwMode="auto">
          <a:xfrm>
            <a:off x="0" y="5181684"/>
            <a:ext cx="12192000" cy="1666875"/>
            <a:chOff x="0" y="3163016"/>
            <a:chExt cx="9144000" cy="2008136"/>
          </a:xfrm>
        </p:grpSpPr>
        <p:pic>
          <p:nvPicPr>
            <p:cNvPr id="8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441" y="3732454"/>
              <a:ext cx="4217820" cy="143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6177"/>
              <a:ext cx="9120366" cy="192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63016"/>
              <a:ext cx="9144000" cy="198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528134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3" y="-34506"/>
            <a:ext cx="1693802" cy="174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57383" y="-640799"/>
            <a:ext cx="1127753" cy="236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94626" y="94247"/>
            <a:ext cx="6952889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u="sng" dirty="0" err="1">
                <a:solidFill>
                  <a:srgbClr val="2D2D8A"/>
                </a:solidFill>
                <a:cs typeface="Times New Roman" pitchFamily="18" charset="0"/>
              </a:rPr>
              <a:t>Ph</a:t>
            </a:r>
            <a:r>
              <a:rPr lang="vi-VN" altLang="en-US" sz="3600" b="1" u="sng" dirty="0">
                <a:solidFill>
                  <a:srgbClr val="2D2D8A"/>
                </a:solidFill>
                <a:cs typeface="Times New Roman" pitchFamily="18" charset="0"/>
              </a:rPr>
              <a:t>ương</a:t>
            </a:r>
            <a:r>
              <a:rPr lang="en-US" altLang="en-US" sz="3600" b="1" u="sng" dirty="0">
                <a:solidFill>
                  <a:srgbClr val="2D2D8A"/>
                </a:solidFill>
                <a:cs typeface="Times New Roman" pitchFamily="18" charset="0"/>
              </a:rPr>
              <a:t> h</a:t>
            </a:r>
            <a:r>
              <a:rPr lang="vi-VN" altLang="en-US" sz="3600" b="1" u="sng" dirty="0">
                <a:solidFill>
                  <a:srgbClr val="2D2D8A"/>
                </a:solidFill>
                <a:cs typeface="Times New Roman" pitchFamily="18" charset="0"/>
              </a:rPr>
              <a:t>ướng</a:t>
            </a:r>
            <a:r>
              <a:rPr lang="en-US" altLang="en-US" sz="3600" b="1" u="sng" dirty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2D2D8A"/>
                </a:solidFill>
                <a:cs typeface="Times New Roman" pitchFamily="18" charset="0"/>
              </a:rPr>
              <a:t>hoạt</a:t>
            </a:r>
            <a:r>
              <a:rPr lang="en-US" altLang="en-US" sz="3600" b="1" u="sng" dirty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vi-VN" altLang="en-US" sz="3600" b="1" u="sng" dirty="0">
                <a:solidFill>
                  <a:srgbClr val="2D2D8A"/>
                </a:solidFill>
                <a:cs typeface="Times New Roman" pitchFamily="18" charset="0"/>
              </a:rPr>
              <a:t>động</a:t>
            </a:r>
            <a:r>
              <a:rPr lang="en-US" altLang="en-US" sz="3600" b="1" u="sng" dirty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2D2D8A"/>
                </a:solidFill>
                <a:cs typeface="Times New Roman" pitchFamily="18" charset="0"/>
              </a:rPr>
              <a:t>tuần</a:t>
            </a:r>
            <a:r>
              <a:rPr lang="en-US" altLang="en-US" sz="3600" b="1" u="sng" dirty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2D2D8A"/>
                </a:solidFill>
                <a:cs typeface="Times New Roman" pitchFamily="18" charset="0"/>
              </a:rPr>
              <a:t>1</a:t>
            </a:r>
            <a:r>
              <a:rPr lang="vi-VN" altLang="en-US" sz="3600" b="1" u="sng" dirty="0" smtClean="0">
                <a:solidFill>
                  <a:srgbClr val="2D2D8A"/>
                </a:solidFill>
                <a:cs typeface="Times New Roman" pitchFamily="18" charset="0"/>
              </a:rPr>
              <a:t>6</a:t>
            </a:r>
            <a:r>
              <a:rPr lang="en-US" altLang="en-US" sz="3600" b="1" u="sng" dirty="0" smtClean="0">
                <a:solidFill>
                  <a:srgbClr val="2D2D8A"/>
                </a:solidFill>
                <a:cs typeface="Times New Roman" pitchFamily="18" charset="0"/>
              </a:rPr>
              <a:t>:</a:t>
            </a:r>
            <a:endParaRPr lang="en-US" altLang="en-US" sz="3600" b="1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0845" y="770296"/>
            <a:ext cx="1161115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7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3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kern="1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en-US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kern="1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n-US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Thực</a:t>
            </a:r>
            <a:r>
              <a:rPr lang="en-US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hiện</a:t>
            </a:r>
            <a:r>
              <a:rPr lang="en-US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tốt</a:t>
            </a:r>
            <a:r>
              <a:rPr lang="en-US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kern="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kern="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2800" kern="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2800" kern="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kern="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kern="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kern="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kern="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kern="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1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endParaRPr lang="en-US" altLang="en-US" sz="2800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-  Trang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gọn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gàng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sạch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gìn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trường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lớp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sạch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đẹp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rác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en-US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kern="1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ường</a:t>
            </a:r>
            <a:r>
              <a:rPr lang="en-US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</a:p>
          <a:p>
            <a:pPr marL="457200" indent="-457200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tốt.</a:t>
            </a:r>
            <a:endParaRPr lang="en-US" altLang="en-US" sz="28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22/12 do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9"/>
          <p:cNvGrpSpPr>
            <a:grpSpLocks/>
          </p:cNvGrpSpPr>
          <p:nvPr/>
        </p:nvGrpSpPr>
        <p:grpSpPr bwMode="auto">
          <a:xfrm>
            <a:off x="0" y="5181684"/>
            <a:ext cx="12192000" cy="1666875"/>
            <a:chOff x="0" y="3163016"/>
            <a:chExt cx="9144000" cy="2008136"/>
          </a:xfrm>
        </p:grpSpPr>
        <p:pic>
          <p:nvPicPr>
            <p:cNvPr id="8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441" y="3732454"/>
              <a:ext cx="4217820" cy="143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6177"/>
              <a:ext cx="9120366" cy="192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63016"/>
              <a:ext cx="9144000" cy="198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0335234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1053</Words>
  <Application>Microsoft Office PowerPoint</Application>
  <PresentationFormat>Widescreen</PresentationFormat>
  <Paragraphs>103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DengXian</vt:lpstr>
      <vt:lpstr>DengXian</vt:lpstr>
      <vt:lpstr>Lucida Calligraphy</vt:lpstr>
      <vt:lpstr>Nixie One</vt:lpstr>
      <vt:lpstr>Snap ITC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Thanh Tuyền</dc:creator>
  <cp:lastModifiedBy>User</cp:lastModifiedBy>
  <cp:revision>86</cp:revision>
  <dcterms:created xsi:type="dcterms:W3CDTF">2024-02-20T07:53:24Z</dcterms:created>
  <dcterms:modified xsi:type="dcterms:W3CDTF">2025-12-04T01:40:19Z</dcterms:modified>
</cp:coreProperties>
</file>