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95" r:id="rId2"/>
    <p:sldId id="343" r:id="rId3"/>
    <p:sldId id="326" r:id="rId4"/>
    <p:sldId id="328" r:id="rId5"/>
    <p:sldId id="327" r:id="rId6"/>
    <p:sldId id="329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42" r:id="rId17"/>
    <p:sldId id="306" r:id="rId18"/>
    <p:sldId id="333" r:id="rId19"/>
    <p:sldId id="334" r:id="rId20"/>
    <p:sldId id="310" r:id="rId21"/>
    <p:sldId id="341" r:id="rId22"/>
    <p:sldId id="340" r:id="rId23"/>
    <p:sldId id="322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PC" initials="P" lastIdx="4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3399"/>
    <a:srgbClr val="FFFFFF"/>
    <a:srgbClr val="3D3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22-07-17T13:26:41.601" idx="3">
    <p:pos x="4327" y="2019"/>
    <p:text>luạt chơi để HS biết cách thực hiện, chứ không phải HD GV , nên bỏ dòng đầu tiên</p:text>
    <p:extLst>
      <p:ext uri="{C676402C-5697-4E1C-873F-D02D1690AC5C}">
        <p15:threadingInfo xmlns:p15="http://schemas.microsoft.com/office/powerpoint/2012/main" timeZoneBias="-420"/>
      </p:ext>
    </p:extLst>
  </p:cm>
  <p:cm authorId="9" dt="2022-07-17T13:28:19.918" idx="4">
    <p:pos x="7633" y="950"/>
    <p:text>hiệu ứng khuung hình xangh này chưa hay lắm</p:text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CACC18-E11D-5AB9-225A-B5F0152497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E133B-49C4-5A9E-AE90-6F0B0F75F7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FBBCC-77C9-4379-88B9-F8EF02D99B23}" type="datetime12">
              <a:rPr lang="en-US" smtClean="0"/>
              <a:t>10:02 PM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F3468-9225-6898-FCE5-4AEEF93CA7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6C2EC-4583-CE4C-6D1E-D040C57539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7F0D9-A712-4375-9D78-17917B9E0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83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A00A0-64A5-463D-AD73-9E3F657FBED5}" type="datetime12">
              <a:rPr lang="en-US" smtClean="0"/>
              <a:t>10:02 PM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DD7A8-5E57-450F-9D5B-37DDF53ED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73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6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50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4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87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284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3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B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6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7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D </a:t>
            </a:r>
            <a:r>
              <a:rPr lang="en-US" baseline="0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12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7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7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90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558800" y="-2108200"/>
            <a:ext cx="11074400" cy="110744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1"/>
          <p:cNvSpPr/>
          <p:nvPr/>
        </p:nvSpPr>
        <p:spPr>
          <a:xfrm>
            <a:off x="-218933" y="914900"/>
            <a:ext cx="734000" cy="734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10939333" y="5198400"/>
            <a:ext cx="596000" cy="596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133900" y="-262567"/>
            <a:ext cx="988800" cy="9888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1"/>
          <p:cNvSpPr/>
          <p:nvPr/>
        </p:nvSpPr>
        <p:spPr>
          <a:xfrm>
            <a:off x="558800" y="9149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1"/>
          <p:cNvSpPr/>
          <p:nvPr/>
        </p:nvSpPr>
        <p:spPr>
          <a:xfrm>
            <a:off x="11111633" y="5976667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1"/>
          <p:cNvSpPr/>
          <p:nvPr/>
        </p:nvSpPr>
        <p:spPr>
          <a:xfrm>
            <a:off x="989000" y="5933000"/>
            <a:ext cx="530000" cy="5300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1"/>
          <p:cNvSpPr/>
          <p:nvPr/>
        </p:nvSpPr>
        <p:spPr>
          <a:xfrm>
            <a:off x="11941733" y="5411595"/>
            <a:ext cx="382800" cy="382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1"/>
          <p:cNvSpPr/>
          <p:nvPr/>
        </p:nvSpPr>
        <p:spPr>
          <a:xfrm>
            <a:off x="-218933" y="5703600"/>
            <a:ext cx="988800" cy="9888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1"/>
          <p:cNvSpPr/>
          <p:nvPr/>
        </p:nvSpPr>
        <p:spPr>
          <a:xfrm>
            <a:off x="11424967" y="6290000"/>
            <a:ext cx="678000" cy="6780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1"/>
          <p:cNvSpPr/>
          <p:nvPr/>
        </p:nvSpPr>
        <p:spPr>
          <a:xfrm>
            <a:off x="10769967" y="298833"/>
            <a:ext cx="406400" cy="4064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1"/>
          <p:cNvSpPr/>
          <p:nvPr/>
        </p:nvSpPr>
        <p:spPr>
          <a:xfrm>
            <a:off x="11404331" y="437831"/>
            <a:ext cx="780800" cy="780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1"/>
          <p:cNvSpPr/>
          <p:nvPr/>
        </p:nvSpPr>
        <p:spPr>
          <a:xfrm>
            <a:off x="11835133" y="1583100"/>
            <a:ext cx="596000" cy="596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1"/>
          <p:cNvSpPr/>
          <p:nvPr/>
        </p:nvSpPr>
        <p:spPr>
          <a:xfrm>
            <a:off x="11265333" y="298833"/>
            <a:ext cx="1059200" cy="10592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1"/>
          <p:cNvSpPr/>
          <p:nvPr/>
        </p:nvSpPr>
        <p:spPr>
          <a:xfrm>
            <a:off x="133900" y="5107500"/>
            <a:ext cx="406400" cy="406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783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8BDDD-62FD-4676-9CB1-BC57090B5B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8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2A37D91-A8DE-4094-BD84-D6C0985CDE52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87767" cy="684953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616A6DBF-74F8-4F24-9F8D-A1FB4274F5B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2FA03A46-6A5E-41C5-90E1-FC4377D576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cs typeface="Arial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6FF15E3-0CD0-4F84-BA66-00B232EAE6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cs typeface="Arial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FE9794F-3EC1-46A5-A9EC-BD701E7A0A3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cs typeface="Arial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22E54CE-429A-4A8A-821E-A0890C5B31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 sz="240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FC59926A-D839-4E91-9D02-F0C3128A53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6"/>
                <a:ext cx="1248" cy="540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cs typeface="Arial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9D136905-0336-4BA4-A91A-D1DF953E4F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6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cs typeface="Arial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2B67C9F-77CA-4B76-B867-76C0A00E7E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04 h 1906"/>
                <a:gd name="T4" fmla="*/ 6225 w 5740"/>
                <a:gd name="T5" fmla="*/ 304 h 1906"/>
                <a:gd name="T6" fmla="*/ 62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87962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8"/>
            <a:ext cx="10363200" cy="1920875"/>
          </a:xfrm>
        </p:spPr>
        <p:txBody>
          <a:bodyPr/>
          <a:lstStyle>
            <a:lvl1pPr>
              <a:defRPr sz="8000"/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87962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75146B4-C566-40A6-BD37-CEC577A38D1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BC0AE26-5F4B-4808-BE34-805794CF2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0518"/>
            <a:ext cx="3860800" cy="4783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FC5F669-16C1-42EC-AD49-C645DFDC4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2"/>
            <a:ext cx="2844800" cy="476249"/>
          </a:xfrm>
        </p:spPr>
        <p:txBody>
          <a:bodyPr/>
          <a:lstStyle>
            <a:lvl1pPr>
              <a:defRPr/>
            </a:lvl1pPr>
          </a:lstStyle>
          <a:p>
            <a:fld id="{5D1BACBA-2A61-4D9B-B5FF-7D1E4A652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94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6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2574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17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26.emf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audio5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4.bin"/><Relationship Id="rId3" Type="http://schemas.openxmlformats.org/officeDocument/2006/relationships/audio" Target="../media/audio5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30.w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2.wav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gif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15" Type="http://schemas.openxmlformats.org/officeDocument/2006/relationships/audio" Target="NUL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8F6031F2-3F94-440A-8021-5E6B30D9A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>
            <a:fillRect/>
          </a:stretch>
        </p:blipFill>
        <p:spPr bwMode="auto">
          <a:xfrm>
            <a:off x="-2117" y="-38100"/>
            <a:ext cx="121941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Hộp Văn bản 1">
            <a:extLst>
              <a:ext uri="{FF2B5EF4-FFF2-40B4-BE49-F238E27FC236}">
                <a16:creationId xmlns:a16="http://schemas.microsoft.com/office/drawing/2014/main" id="{8C7B7801-7DB7-4F8B-87D5-43DF66E1F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935" y="319617"/>
            <a:ext cx="9108755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TÂY SƠN</a:t>
            </a:r>
          </a:p>
        </p:txBody>
      </p:sp>
      <p:sp>
        <p:nvSpPr>
          <p:cNvPr id="17412" name="Hộp Văn bản 7">
            <a:extLst>
              <a:ext uri="{FF2B5EF4-FFF2-40B4-BE49-F238E27FC236}">
                <a16:creationId xmlns:a16="http://schemas.microsoft.com/office/drawing/2014/main" id="{B8D66180-3587-4C08-B106-2D460D55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432" y="776817"/>
            <a:ext cx="604564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3733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733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3733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altLang="en-US" sz="3733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Xán</a:t>
            </a:r>
            <a:endParaRPr lang="en-US" altLang="en-US" sz="3733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Hộp Văn bản 8">
            <a:extLst>
              <a:ext uri="{FF2B5EF4-FFF2-40B4-BE49-F238E27FC236}">
                <a16:creationId xmlns:a16="http://schemas.microsoft.com/office/drawing/2014/main" id="{CD902D99-0DB6-4E69-B8F8-EF3691A4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079" y="3535752"/>
            <a:ext cx="8921723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8A3         PPCT: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4" name="Hộp Văn bản 9">
            <a:extLst>
              <a:ext uri="{FF2B5EF4-FFF2-40B4-BE49-F238E27FC236}">
                <a16:creationId xmlns:a16="http://schemas.microsoft.com/office/drawing/2014/main" id="{96378571-E2F1-45F7-9463-ABFB94D85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381" y="2218103"/>
            <a:ext cx="103118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(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17415" name="Hộp Văn bản 10">
            <a:extLst>
              <a:ext uri="{FF2B5EF4-FFF2-40B4-BE49-F238E27FC236}">
                <a16:creationId xmlns:a16="http://schemas.microsoft.com/office/drawing/2014/main" id="{4DDE9A3C-F045-4D3D-A4DC-B4AECF35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200" y="6152779"/>
            <a:ext cx="512832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800"/>
              </a:spcAft>
              <a:buClrTx/>
              <a:buSzTx/>
              <a:buNone/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2025 - 2026</a:t>
            </a:r>
          </a:p>
        </p:txBody>
      </p:sp>
    </p:spTree>
    <p:extLst>
      <p:ext uri="{BB962C8B-B14F-4D97-AF65-F5344CB8AC3E}">
        <p14:creationId xmlns:p14="http://schemas.microsoft.com/office/powerpoint/2010/main" val="242460982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9CEAC2-FDBD-0EF1-429F-5E046D01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6097" y="-253841"/>
            <a:ext cx="13251766" cy="718764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87358" y="2503432"/>
            <a:ext cx="9091971" cy="3856045"/>
            <a:chOff x="369372" y="2877011"/>
            <a:chExt cx="10590234" cy="38560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68328" y="2877011"/>
                  <a:ext cx="697308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Gọi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giao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điểm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𝐵𝐷</m:t>
                      </m:r>
                    </m:oMath>
                  </a14:m>
                  <a:endParaRPr lang="en-US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328" y="2877011"/>
                  <a:ext cx="6973080" cy="523220"/>
                </a:xfrm>
                <a:prstGeom prst="rect">
                  <a:avLst/>
                </a:prstGeom>
                <a:blipFill>
                  <a:blip r:embed="rId7"/>
                  <a:stretch>
                    <a:fillRect l="-2138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535755" y="3542902"/>
              <a:ext cx="8384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OB = OD 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bình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hành</a:t>
              </a:r>
              <a:r>
                <a:rPr lang="en-US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578388" y="4053377"/>
                  <a:ext cx="534697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⊥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𝐵𝐷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tại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(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gt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388" y="4053377"/>
                  <a:ext cx="5346975" cy="523220"/>
                </a:xfrm>
                <a:prstGeom prst="rect">
                  <a:avLst/>
                </a:prstGeom>
                <a:blipFill>
                  <a:blip r:embed="rId8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386208" y="4539498"/>
                  <a:ext cx="10573398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800" dirty="0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Suy </a:t>
                  </a:r>
                  <a:r>
                    <a:rPr lang="en-US" sz="2800" dirty="0" err="1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dirty="0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đường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trung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trực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đoạn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thẳng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𝐵𝐷</m:t>
                      </m:r>
                    </m:oMath>
                  </a14:m>
                  <a:endParaRPr lang="en-US" sz="28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208" y="4539498"/>
                  <a:ext cx="10573398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1343" t="-11628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369372" y="5035327"/>
                  <a:ext cx="465411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800" dirty="0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Do </a:t>
                  </a:r>
                  <a:r>
                    <a:rPr lang="en-US" sz="2800" dirty="0" err="1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800" dirty="0">
                      <a:solidFill>
                        <a:srgbClr val="002060"/>
                      </a:solidFill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lang="en-US" sz="28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AD</m:t>
                      </m:r>
                    </m:oMath>
                  </a14:m>
                  <a:endParaRPr lang="en-US" sz="2800" dirty="0">
                    <a:solidFill>
                      <a:srgbClr val="002060"/>
                    </a:solidFill>
                    <a:latin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372" y="5035327"/>
                  <a:ext cx="4654115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3206" t="-12791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369372" y="5348061"/>
                  <a:ext cx="8798259" cy="13849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mà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hình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bình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hành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endParaRPr lang="en-US" sz="2800" dirty="0">
                    <a:solidFill>
                      <a:srgbClr val="00206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𝐴𝐵𝐶𝐷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hình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thoi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372" y="5348061"/>
                  <a:ext cx="8798259" cy="1384995"/>
                </a:xfrm>
                <a:prstGeom prst="rect">
                  <a:avLst/>
                </a:prstGeom>
                <a:blipFill>
                  <a:blip r:embed="rId11"/>
                  <a:stretch>
                    <a:fillRect l="-1695" b="-5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 Box 87">
            <a:extLst>
              <a:ext uri="{FF2B5EF4-FFF2-40B4-BE49-F238E27FC236}">
                <a16:creationId xmlns:a16="http://schemas.microsoft.com/office/drawing/2014/main" id="{62063359-D1F7-DB8C-7617-EA2459D3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295" y="1885359"/>
            <a:ext cx="3164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</a:rPr>
              <a:t>Chứng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minh</a:t>
            </a:r>
            <a:r>
              <a:rPr lang="en-US" altLang="en-US" sz="2800" b="1" u="sng" dirty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8212" y="389501"/>
            <a:ext cx="3192876" cy="30414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3CC9CBF-65D9-4176-AF44-6B4815D51872}"/>
              </a:ext>
            </a:extLst>
          </p:cNvPr>
          <p:cNvSpPr/>
          <p:nvPr/>
        </p:nvSpPr>
        <p:spPr>
          <a:xfrm>
            <a:off x="4387092" y="401450"/>
            <a:ext cx="3006586" cy="5232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nhóm</a:t>
            </a:r>
            <a:endParaRPr lang="vi-VN" sz="2800" b="1" i="1" dirty="0"/>
          </a:p>
        </p:txBody>
      </p:sp>
      <p:pic>
        <p:nvPicPr>
          <p:cNvPr id="16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08899" y="154813"/>
            <a:ext cx="1421260" cy="88523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207419" y="460724"/>
            <a:ext cx="42203" cy="61208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77ECD4A-8DB4-FB63-9B0A-D2D8CB2B29F3}"/>
              </a:ext>
            </a:extLst>
          </p:cNvPr>
          <p:cNvSpPr/>
          <p:nvPr/>
        </p:nvSpPr>
        <p:spPr>
          <a:xfrm>
            <a:off x="142137" y="562244"/>
            <a:ext cx="39962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AC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BD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60)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AC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BD hay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318211" y="1025978"/>
            <a:ext cx="2349305" cy="14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4013" y="1842063"/>
            <a:ext cx="3153247" cy="14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83153" y="1447454"/>
            <a:ext cx="2349305" cy="14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31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2" grpId="1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1E7EC-EAB8-0FF6-284E-46A016AF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88" y="-35450"/>
            <a:ext cx="12192000" cy="6928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0161" y="1079086"/>
            <a:ext cx="4700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 HIỆU NHẬN BIẾT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1998" y="2925559"/>
            <a:ext cx="9739628" cy="1307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ln>
                <a:solidFill>
                  <a:srgbClr val="C00000"/>
                </a:solidFill>
              </a:ln>
              <a:noFill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D69F55-8C29-7B49-A501-3E07AA66F014}"/>
              </a:ext>
            </a:extLst>
          </p:cNvPr>
          <p:cNvGrpSpPr/>
          <p:nvPr/>
        </p:nvGrpSpPr>
        <p:grpSpPr>
          <a:xfrm>
            <a:off x="841998" y="2001946"/>
            <a:ext cx="10773484" cy="2149242"/>
            <a:chOff x="908258" y="1758639"/>
            <a:chExt cx="10773483" cy="2149241"/>
          </a:xfrm>
        </p:grpSpPr>
        <p:grpSp>
          <p:nvGrpSpPr>
            <p:cNvPr id="10" name="Group 9"/>
            <p:cNvGrpSpPr/>
            <p:nvPr/>
          </p:nvGrpSpPr>
          <p:grpSpPr>
            <a:xfrm>
              <a:off x="972807" y="1812337"/>
              <a:ext cx="10708934" cy="2095543"/>
              <a:chOff x="116954" y="4083867"/>
              <a:chExt cx="8843888" cy="975373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16954" y="4083867"/>
                <a:ext cx="8669702" cy="97537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ln>
                    <a:solidFill>
                      <a:srgbClr val="C00000"/>
                    </a:solidFill>
                  </a:ln>
                  <a:noFill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13806" y="4245237"/>
                <a:ext cx="8147036" cy="243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bình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hành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cạnh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kề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bằng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nhau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hình</a:t>
                </a:r>
                <a:r>
                  <a:rPr lang="en-US" sz="2800" b="1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thoi</a:t>
                </a:r>
                <a:endPara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785615" y="2785516"/>
              <a:ext cx="919621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bình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hành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hai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đường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chéo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vuông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góc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với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nhau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là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8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thoi</a:t>
              </a:r>
              <a:endParaRPr lang="en-US" sz="28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B87B6D-6EA9-0724-07A1-6DB26BC33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258" y="1758639"/>
              <a:ext cx="1019605" cy="100505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889421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2" y="2248712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8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9"/>
            <a:ext cx="19127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2" y="3429001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591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66D41E-B7B1-41B1-0A94-8ECE0CBC95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9287" y="38023"/>
            <a:ext cx="12773891" cy="6866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141701" y="685747"/>
            <a:ext cx="3305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cabri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cabri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bri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cabri"/>
              </a:rPr>
              <a:t> 3 </a:t>
            </a:r>
            <a:r>
              <a:rPr lang="en-US" sz="2800" u="sng" dirty="0">
                <a:solidFill>
                  <a:srgbClr val="FF0000"/>
                </a:solidFill>
              </a:rPr>
              <a:t>(SGK/115)</a:t>
            </a:r>
            <a:endParaRPr lang="en-US" sz="2800" b="1" u="sng" dirty="0">
              <a:solidFill>
                <a:srgbClr val="FF0000"/>
              </a:solidFill>
              <a:latin typeface="ca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A4B19-43A8-7D66-05EE-92F5FACA88AF}"/>
              </a:ext>
            </a:extLst>
          </p:cNvPr>
          <p:cNvSpPr txBox="1"/>
          <p:nvPr/>
        </p:nvSpPr>
        <p:spPr>
          <a:xfrm>
            <a:off x="2591913" y="2910867"/>
            <a:ext cx="1729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bri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1127" y="1132699"/>
            <a:ext cx="70927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N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AB, AC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= AB, AN = AC                     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BCMN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endParaRPr lang="en-US" sz="28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3605E8-6005-06D9-0527-E8ABFE7C2936}"/>
              </a:ext>
            </a:extLst>
          </p:cNvPr>
          <p:cNvSpPr txBox="1"/>
          <p:nvPr/>
        </p:nvSpPr>
        <p:spPr>
          <a:xfrm>
            <a:off x="526323" y="3680162"/>
            <a:ext cx="9153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BCMN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= AB, AN = AC </a:t>
            </a:r>
          </a:p>
          <a:p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BCMN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ECAAE-16DD-5A71-4F58-38D05BD166A2}"/>
              </a:ext>
            </a:extLst>
          </p:cNvPr>
          <p:cNvSpPr txBox="1"/>
          <p:nvPr/>
        </p:nvSpPr>
        <p:spPr>
          <a:xfrm>
            <a:off x="537693" y="5337412"/>
            <a:ext cx="10655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BCMN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3399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153903-5928-F25A-DC87-E03FC4EE48CD}"/>
              </a:ext>
            </a:extLst>
          </p:cNvPr>
          <p:cNvGrpSpPr/>
          <p:nvPr/>
        </p:nvGrpSpPr>
        <p:grpSpPr>
          <a:xfrm>
            <a:off x="537693" y="4648909"/>
            <a:ext cx="10518811" cy="560824"/>
            <a:chOff x="718151" y="4485549"/>
            <a:chExt cx="10518810" cy="5608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2FC01E-BA7C-0AD4-5768-9F3FBAFE79EE}"/>
                    </a:ext>
                  </a:extLst>
                </p:cNvPr>
                <p:cNvSpPr txBox="1"/>
                <p:nvPr/>
              </p:nvSpPr>
              <p:spPr>
                <a:xfrm>
                  <a:off x="718151" y="4485549"/>
                  <a:ext cx="10518810" cy="523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Do </a:t>
                  </a:r>
                  <a:r>
                    <a:rPr lang="el-GR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Δ</a:t>
                  </a:r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ABC </a:t>
                  </a:r>
                  <a:r>
                    <a:rPr lang="en-US" sz="2800" dirty="0" err="1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 A </a:t>
                  </a:r>
                  <a:r>
                    <a:rPr lang="en-US" sz="2800" dirty="0" err="1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nên</a:t>
                  </a:r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                    hay BM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⊥</m:t>
                      </m:r>
                    </m:oMath>
                  </a14:m>
                  <a:r>
                    <a:rPr lang="en-US" sz="2800" dirty="0">
                      <a:solidFill>
                        <a:srgbClr val="003399"/>
                      </a:solidFill>
                      <a:latin typeface="+mj-lt"/>
                      <a:cs typeface="Times New Roman" panose="02020603050405020304" pitchFamily="18" charset="0"/>
                    </a:rPr>
                    <a:t> CN </a:t>
                  </a:r>
                  <a:r>
                    <a:rPr lang="en-US" sz="28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    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+mj-lt"/>
                      <a:cs typeface="Times New Roman" panose="02020603050405020304" pitchFamily="18" charset="0"/>
                    </a:rPr>
                    <a:t>          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2FC01E-BA7C-0AD4-5768-9F3FBAFE7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151" y="4485549"/>
                  <a:ext cx="10518810" cy="523219"/>
                </a:xfrm>
                <a:prstGeom prst="rect">
                  <a:avLst/>
                </a:prstGeom>
                <a:blipFill>
                  <a:blip r:embed="rId8"/>
                  <a:stretch>
                    <a:fillRect l="-1159" t="-12941" b="-3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9B2BFA-ABA4-E2F7-ECAC-30CA7FB65186}"/>
                    </a:ext>
                  </a:extLst>
                </p:cNvPr>
                <p:cNvSpPr txBox="1"/>
                <p:nvPr/>
              </p:nvSpPr>
              <p:spPr>
                <a:xfrm>
                  <a:off x="4765826" y="4508790"/>
                  <a:ext cx="2123440" cy="5375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  <m:r>
                              <a:rPr lang="en-US" sz="28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rgbClr val="00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90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A9B2BFA-ABA4-E2F7-ECAC-30CA7FB651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826" y="4508790"/>
                  <a:ext cx="2123440" cy="53758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filename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6323" y="58825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5424" y="1007561"/>
            <a:ext cx="2608062" cy="205509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9584438" y="2585975"/>
            <a:ext cx="1871004" cy="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1408006" y="2533378"/>
            <a:ext cx="48719" cy="770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11505233" y="2302545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8724726" y="2437126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563810" y="2474047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605513" y="2583874"/>
            <a:ext cx="7115" cy="1151572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575483" y="3711239"/>
            <a:ext cx="48719" cy="770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648562" y="3664695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9467425" y="1840748"/>
            <a:ext cx="277619" cy="164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473818" y="1936980"/>
            <a:ext cx="277619" cy="164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448209" y="2992306"/>
            <a:ext cx="277619" cy="164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473818" y="3090795"/>
            <a:ext cx="277619" cy="1642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770393" y="1451893"/>
            <a:ext cx="1828465" cy="1134082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605513" y="1442843"/>
            <a:ext cx="1812283" cy="1150617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9565831" y="2585975"/>
            <a:ext cx="1842175" cy="1157937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804784" y="2585975"/>
            <a:ext cx="1812283" cy="1150617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946018" y="2005008"/>
            <a:ext cx="6327004" cy="281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152357" y="2437126"/>
            <a:ext cx="2950732" cy="14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634636" y="1594400"/>
            <a:ext cx="3996111" cy="1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242474" y="4126360"/>
            <a:ext cx="1514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</a:t>
            </a:r>
          </a:p>
        </p:txBody>
      </p:sp>
    </p:spTree>
    <p:extLst>
      <p:ext uri="{BB962C8B-B14F-4D97-AF65-F5344CB8AC3E}">
        <p14:creationId xmlns:p14="http://schemas.microsoft.com/office/powerpoint/2010/main" val="1416805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6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4" grpId="0"/>
      <p:bldP spid="7" grpId="0"/>
      <p:bldP spid="19" grpId="0" animBg="1"/>
      <p:bldP spid="20" grpId="0"/>
      <p:bldP spid="24" grpId="0" animBg="1"/>
      <p:bldP spid="25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B78CEFD-11AF-E884-1675-6AF58CC37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5739" y="2450"/>
            <a:ext cx="12893040" cy="70501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C97032-B1AA-B397-A9DC-14BE9A56001C}"/>
              </a:ext>
            </a:extLst>
          </p:cNvPr>
          <p:cNvSpPr txBox="1"/>
          <p:nvPr/>
        </p:nvSpPr>
        <p:spPr>
          <a:xfrm>
            <a:off x="527768" y="2366633"/>
            <a:ext cx="11109959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ABNC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</a:p>
          <a:p>
            <a:pPr>
              <a:lnSpc>
                <a:spcPct val="200000"/>
              </a:lnSpc>
            </a:pP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ABNC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5071" y="2136116"/>
            <a:ext cx="4465149" cy="19396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3275036" y="2065795"/>
            <a:ext cx="1090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9C8B0F2-5F13-3715-A80E-4EC98BE5BF56}"/>
              </a:ext>
            </a:extLst>
          </p:cNvPr>
          <p:cNvSpPr/>
          <p:nvPr/>
        </p:nvSpPr>
        <p:spPr>
          <a:xfrm>
            <a:off x="783257" y="686935"/>
            <a:ext cx="10915048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vi-VN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2/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Tr115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tam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MN = MA.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ABNC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4C5F50-70F2-B670-4ACC-FCB69E698AD0}"/>
              </a:ext>
            </a:extLst>
          </p:cNvPr>
          <p:cNvSpPr txBox="1"/>
          <p:nvPr/>
        </p:nvSpPr>
        <p:spPr>
          <a:xfrm>
            <a:off x="467325" y="5838120"/>
            <a:ext cx="561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ABNC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8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4366-54B7-6608-4B7E-061C393340CF}"/>
              </a:ext>
            </a:extLst>
          </p:cNvPr>
          <p:cNvSpPr txBox="1"/>
          <p:nvPr/>
        </p:nvSpPr>
        <p:spPr>
          <a:xfrm>
            <a:off x="467325" y="5138031"/>
            <a:ext cx="6092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 = AC (do </a:t>
            </a:r>
            <a:r>
              <a:rPr lang="el-GR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A).</a:t>
            </a:r>
          </a:p>
        </p:txBody>
      </p:sp>
      <p:pic>
        <p:nvPicPr>
          <p:cNvPr id="9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7551" y="5553270"/>
            <a:ext cx="1632669" cy="10169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637682" y="3085267"/>
            <a:ext cx="154745" cy="3486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508565" y="3216707"/>
            <a:ext cx="287307" cy="310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 flipH="1">
            <a:off x="9635291" y="3834157"/>
            <a:ext cx="97081" cy="649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752119" y="3409891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20" name="Straight Connector 19"/>
          <p:cNvCxnSpPr>
            <a:endCxn id="18" idx="4"/>
          </p:cNvCxnSpPr>
          <p:nvPr/>
        </p:nvCxnSpPr>
        <p:spPr>
          <a:xfrm flipH="1">
            <a:off x="9691628" y="3809947"/>
            <a:ext cx="4282" cy="1345483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34178" y="3868615"/>
            <a:ext cx="1743720" cy="1244222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417702" y="5166447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" name="Oval 17"/>
          <p:cNvSpPr/>
          <p:nvPr/>
        </p:nvSpPr>
        <p:spPr>
          <a:xfrm>
            <a:off x="9631136" y="5109711"/>
            <a:ext cx="12098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9691628" y="3877661"/>
            <a:ext cx="1757449" cy="1217982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833148" y="3705457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930779" y="3705457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421021" y="3703486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0346783" y="3703486"/>
            <a:ext cx="39528" cy="26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528034" y="3016382"/>
            <a:ext cx="309851" cy="200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549749" y="4251170"/>
            <a:ext cx="309851" cy="200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549749" y="3032424"/>
            <a:ext cx="288136" cy="21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546652" y="4252208"/>
            <a:ext cx="288136" cy="212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690867" y="2578257"/>
            <a:ext cx="15375" cy="127690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8626552" y="1141316"/>
            <a:ext cx="2950732" cy="140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19244" y="1546547"/>
            <a:ext cx="8224756" cy="100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604238" y="1129728"/>
            <a:ext cx="3527816" cy="1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6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/>
      <p:bldP spid="29" grpId="0"/>
      <p:bldP spid="22" grpId="0"/>
      <p:bldP spid="24" grpId="0"/>
      <p:bldP spid="5" grpId="0" animBg="1"/>
      <p:bldP spid="17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8CEFD-11AF-E884-1675-6AF58CC37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07706" cy="7090117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CBCE78F1-253F-AE5F-ADDC-8F97D3BE27FE}"/>
              </a:ext>
            </a:extLst>
          </p:cNvPr>
          <p:cNvSpPr/>
          <p:nvPr/>
        </p:nvSpPr>
        <p:spPr>
          <a:xfrm>
            <a:off x="894039" y="5480431"/>
            <a:ext cx="10915048" cy="892552"/>
          </a:xfrm>
          <a:prstGeom prst="rect">
            <a:avLst/>
          </a:prstGeom>
          <a:solidFill>
            <a:srgbClr val="C00000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Lưu</a:t>
            </a:r>
            <a:r>
              <a:rPr lang="en-US" sz="2600" b="1" u="sng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ý</a:t>
            </a:r>
            <a:r>
              <a:rPr lang="vi-VN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hành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chéo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giác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góc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thoi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9C8B0F2-5F13-3715-A80E-4EC98BE5BF56}"/>
              </a:ext>
            </a:extLst>
          </p:cNvPr>
          <p:cNvSpPr/>
          <p:nvPr/>
        </p:nvSpPr>
        <p:spPr>
          <a:xfrm>
            <a:off x="1141579" y="751860"/>
            <a:ext cx="10122317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tập</a:t>
            </a:r>
            <a:r>
              <a:rPr lang="vi-VN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1/</a:t>
            </a:r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SGK-Tr115</a:t>
            </a:r>
            <a:r>
              <a:rPr lang="vi-VN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: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Cho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hành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ABCD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có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AC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góc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DAB.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Chứng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minh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ABCD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thoi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955" y="1667003"/>
            <a:ext cx="3842259" cy="387602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4050657" y="3589369"/>
            <a:ext cx="3180137" cy="1565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4198826" y="3368593"/>
            <a:ext cx="280108" cy="45720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3412284">
            <a:off x="4056639" y="3499693"/>
            <a:ext cx="388507" cy="3731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4440336" y="3147559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4465173" y="3589369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6567356" y="3164900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6619645" y="3520869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612589" y="1189948"/>
            <a:ext cx="315299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391407" y="1189949"/>
            <a:ext cx="1398513" cy="4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166663" y="1608532"/>
            <a:ext cx="4258042" cy="9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465660"/>
              </p:ext>
            </p:extLst>
          </p:nvPr>
        </p:nvGraphicFramePr>
        <p:xfrm>
          <a:off x="3240967" y="1806069"/>
          <a:ext cx="288925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0967" y="1806069"/>
                        <a:ext cx="288925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0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8CEFD-11AF-E884-1675-6AF58CC37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6609" y="-211016"/>
            <a:ext cx="12956344" cy="73011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4104598" y="1383157"/>
            <a:ext cx="1090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CBCE78F1-253F-AE5F-ADDC-8F97D3BE27FE}"/>
              </a:ext>
            </a:extLst>
          </p:cNvPr>
          <p:cNvSpPr/>
          <p:nvPr/>
        </p:nvSpPr>
        <p:spPr>
          <a:xfrm>
            <a:off x="804295" y="5886121"/>
            <a:ext cx="10915048" cy="892552"/>
          </a:xfrm>
          <a:prstGeom prst="rect">
            <a:avLst/>
          </a:prstGeom>
          <a:solidFill>
            <a:srgbClr val="C00000"/>
          </a:solidFill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Lưu</a:t>
            </a:r>
            <a:r>
              <a:rPr lang="en-US" sz="2600" b="1" u="sng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ý</a:t>
            </a:r>
            <a:r>
              <a:rPr lang="vi-VN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hành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chéo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đường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giác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góc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thoi</a:t>
            </a:r>
            <a:r>
              <a:rPr lang="en-US" sz="2600" b="1" dirty="0">
                <a:solidFill>
                  <a:schemeClr val="bg1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9C8B0F2-5F13-3715-A80E-4EC98BE5BF56}"/>
              </a:ext>
            </a:extLst>
          </p:cNvPr>
          <p:cNvSpPr/>
          <p:nvPr/>
        </p:nvSpPr>
        <p:spPr>
          <a:xfrm>
            <a:off x="1125599" y="439985"/>
            <a:ext cx="10122317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tập</a:t>
            </a:r>
            <a:r>
              <a:rPr lang="vi-VN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u="sng" dirty="0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1/</a:t>
            </a:r>
            <a:r>
              <a:rPr lang="en-US" sz="2800" u="sng" dirty="0" err="1">
                <a:solidFill>
                  <a:srgbClr val="FF0000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SGK-Tr115</a:t>
            </a:r>
            <a:r>
              <a:rPr lang="vi-VN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: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Cho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bình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hành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ABCD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có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AC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tia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giác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của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góc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DAB.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Chứng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minh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ABCD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là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hình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thoi</a:t>
            </a:r>
            <a:r>
              <a:rPr lang="en-US" sz="2800" dirty="0">
                <a:solidFill>
                  <a:srgbClr val="003399"/>
                </a:solidFill>
                <a:ea typeface="Arial" panose="020B0604020202020204" pitchFamily="34" charset="0"/>
                <a:cs typeface="#9Slide03 Arima Madurai Medium" panose="00000600000000000000" pitchFamily="2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226" y="1710372"/>
            <a:ext cx="3842259" cy="387602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8678928" y="3632738"/>
            <a:ext cx="3180137" cy="15650"/>
          </a:xfrm>
          <a:prstGeom prst="line">
            <a:avLst/>
          </a:prstGeom>
          <a:ln>
            <a:solidFill>
              <a:srgbClr val="003399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8827097" y="3411962"/>
            <a:ext cx="280108" cy="45720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3412284">
            <a:off x="8684910" y="3543062"/>
            <a:ext cx="388507" cy="37317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068607" y="3190928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9093444" y="3632738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11195627" y="3208269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407CDA-4D5D-FA95-BF3C-A9E4ADBCE40C}"/>
              </a:ext>
            </a:extLst>
          </p:cNvPr>
          <p:cNvSpPr txBox="1"/>
          <p:nvPr/>
        </p:nvSpPr>
        <p:spPr>
          <a:xfrm>
            <a:off x="11247916" y="3564238"/>
            <a:ext cx="44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63745" y="917037"/>
            <a:ext cx="3152998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363272" y="912691"/>
            <a:ext cx="1398513" cy="4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125599" y="1313967"/>
            <a:ext cx="4258042" cy="9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7869238" y="1849438"/>
          <a:ext cx="288925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69238" y="1849438"/>
                        <a:ext cx="288925" cy="379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427119" y="1710372"/>
            <a:ext cx="8769890" cy="4174171"/>
            <a:chOff x="427119" y="1710372"/>
            <a:chExt cx="8769890" cy="4174171"/>
          </a:xfrm>
        </p:grpSpPr>
        <p:grpSp>
          <p:nvGrpSpPr>
            <p:cNvPr id="27" name="Group 26"/>
            <p:cNvGrpSpPr/>
            <p:nvPr/>
          </p:nvGrpSpPr>
          <p:grpSpPr>
            <a:xfrm>
              <a:off x="427119" y="1816653"/>
              <a:ext cx="8769890" cy="4067890"/>
              <a:chOff x="427119" y="1816653"/>
              <a:chExt cx="8769890" cy="406789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0501D8-8C51-5E68-7BF9-D5A81AAD8BA3}"/>
                  </a:ext>
                </a:extLst>
              </p:cNvPr>
              <p:cNvSpPr txBox="1"/>
              <p:nvPr/>
            </p:nvSpPr>
            <p:spPr>
              <a:xfrm>
                <a:off x="427119" y="4930436"/>
                <a:ext cx="81896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 = DC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735FF0-983A-7336-6C05-3DE3DF0DBD52}"/>
                  </a:ext>
                </a:extLst>
              </p:cNvPr>
              <p:cNvSpPr txBox="1"/>
              <p:nvPr/>
            </p:nvSpPr>
            <p:spPr>
              <a:xfrm>
                <a:off x="750405" y="4525296"/>
                <a:ext cx="76419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 = DC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FC3952-BA29-34A5-3362-05FEDB50C7EE}"/>
                  </a:ext>
                </a:extLst>
              </p:cNvPr>
              <p:cNvSpPr txBox="1"/>
              <p:nvPr/>
            </p:nvSpPr>
            <p:spPr>
              <a:xfrm>
                <a:off x="427119" y="4045536"/>
                <a:ext cx="7855489" cy="53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DAC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883AE3-309A-E7AA-8B32-8EF45B0560EE}"/>
                  </a:ext>
                </a:extLst>
              </p:cNvPr>
              <p:cNvSpPr txBox="1"/>
              <p:nvPr/>
            </p:nvSpPr>
            <p:spPr>
              <a:xfrm>
                <a:off x="463826" y="1816653"/>
                <a:ext cx="8733183" cy="96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Do 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AC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tia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giác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của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góc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DAB </a:t>
                </a:r>
                <a:r>
                  <a:rPr lang="en-US" sz="2800" dirty="0" err="1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nên</a:t>
                </a:r>
                <a:r>
                  <a:rPr lang="en-US" sz="2800" dirty="0">
                    <a:solidFill>
                      <a:srgbClr val="002060"/>
                    </a:solidFill>
                    <a:ea typeface="Arial" panose="020B0604020202020204" pitchFamily="34" charset="0"/>
                    <a:cs typeface="#9Slide03 Arima Madurai Medium" panose="00000600000000000000" pitchFamily="2" charset="0"/>
                  </a:rPr>
                  <a:t>             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ABCD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 // DC.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8EA4366-54B7-6608-4B7E-061C393340CF}"/>
                  </a:ext>
                </a:extLst>
              </p:cNvPr>
              <p:cNvSpPr txBox="1"/>
              <p:nvPr/>
            </p:nvSpPr>
            <p:spPr>
              <a:xfrm>
                <a:off x="723501" y="2793053"/>
                <a:ext cx="7695751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Suy </a:t>
                </a:r>
                <a:r>
                  <a:rPr lang="en-US" sz="28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ra</a:t>
                </a: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   </a:t>
                </a:r>
                <a:r>
                  <a:rPr lang="en-US" sz="28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       </a:t>
                </a: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(so le </a:t>
                </a:r>
                <a:r>
                  <a:rPr lang="en-US" sz="28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Do </a:t>
                </a:r>
                <a:r>
                  <a:rPr lang="en-US" sz="28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2051838" y="2860124"/>
            <a:ext cx="1282205" cy="622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20560" imgH="279360" progId="Equation.DSMT4">
                    <p:embed/>
                  </p:oleObj>
                </mc:Choice>
                <mc:Fallback>
                  <p:oleObj name="Equation" r:id="rId9" imgW="520560" imgH="279360" progId="Equation.DSMT4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51838" y="2860124"/>
                          <a:ext cx="1282205" cy="622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7335950" y="1710372"/>
            <a:ext cx="1258916" cy="675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20560" imgH="279360" progId="Equation.DSMT4">
                    <p:embed/>
                  </p:oleObj>
                </mc:Choice>
                <mc:Fallback>
                  <p:oleObj name="Equation" r:id="rId11" imgW="520560" imgH="27936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335950" y="1710372"/>
                          <a:ext cx="1258916" cy="6755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1899978" y="3503613"/>
            <a:ext cx="1251185" cy="640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545760" imgH="279360" progId="Equation.DSMT4">
                    <p:embed/>
                  </p:oleObj>
                </mc:Choice>
                <mc:Fallback>
                  <p:oleObj name="Equation" r:id="rId13" imgW="545760" imgH="279360" progId="Equation.DSMT4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899978" y="3503613"/>
                          <a:ext cx="1251185" cy="6401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3027063" y="3987413"/>
            <a:ext cx="1214739" cy="621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545760" imgH="279360" progId="Equation.DSMT4">
                    <p:embed/>
                  </p:oleObj>
                </mc:Choice>
                <mc:Fallback>
                  <p:oleObj name="Equation" r:id="rId15" imgW="545760" imgH="27936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27063" y="3987413"/>
                          <a:ext cx="1214739" cy="6214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90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18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2" y="2248712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8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9"/>
            <a:ext cx="19127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4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913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mã giấc mơ về cánh diều: Mơ thấy diều báo hiệu điềm gì?">
            <a:extLst>
              <a:ext uri="{FF2B5EF4-FFF2-40B4-BE49-F238E27FC236}">
                <a16:creationId xmlns:a16="http://schemas.microsoft.com/office/drawing/2014/main" id="{68CF5D12-FE72-83FC-4B56-01A35085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14852" cy="717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0" y="0"/>
            <a:ext cx="6215270" cy="241189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hình ảnh có dạng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96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h anh HINH TH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935" y="0"/>
            <a:ext cx="7920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4641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95" y="1784890"/>
            <a:ext cx="5479696" cy="233066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519457" y="2396223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3" name="Hình ảnh 3">
            <a:extLst>
              <a:ext uri="{FF2B5EF4-FFF2-40B4-BE49-F238E27FC236}">
                <a16:creationId xmlns:a16="http://schemas.microsoft.com/office/drawing/2014/main" id="{10A39468-3BEF-F530-BA2A-CD8DB8A60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6" y="120189"/>
            <a:ext cx="1744503" cy="2027395"/>
          </a:xfrm>
          <a:prstGeom prst="rect">
            <a:avLst/>
          </a:prstGeom>
        </p:spPr>
      </p:pic>
      <p:sp>
        <p:nvSpPr>
          <p:cNvPr id="2" name="文本框 31">
            <a:extLst>
              <a:ext uri="{FF2B5EF4-FFF2-40B4-BE49-F238E27FC236}">
                <a16:creationId xmlns:a16="http://schemas.microsoft.com/office/drawing/2014/main" id="{56102DE7-BDD2-5C88-9664-67C2E81142B0}"/>
              </a:ext>
            </a:extLst>
          </p:cNvPr>
          <p:cNvSpPr txBox="1"/>
          <p:nvPr/>
        </p:nvSpPr>
        <p:spPr>
          <a:xfrm>
            <a:off x="2333441" y="1836455"/>
            <a:ext cx="19127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35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7121" y="5760759"/>
            <a:ext cx="1108061" cy="53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Lưu</a:t>
            </a:r>
            <a:r>
              <a:rPr lang="en-US" b="1" dirty="0">
                <a:solidFill>
                  <a:schemeClr val="tx1"/>
                </a:solidFill>
              </a:rPr>
              <a:t> ý</a:t>
            </a:r>
          </a:p>
        </p:txBody>
      </p:sp>
      <p:pic>
        <p:nvPicPr>
          <p:cNvPr id="33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92" y="4072030"/>
            <a:ext cx="5866014" cy="11056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2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6" y="4587994"/>
            <a:ext cx="8470921" cy="23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over">
            <a:extLst>
              <a:ext uri="{FF2B5EF4-FFF2-40B4-BE49-F238E27FC236}">
                <a16:creationId xmlns:a16="http://schemas.microsoft.com/office/drawing/2014/main" id="{1B12336D-EA0C-4E06-9931-D2F49FF1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585">
            <a:off x="2216526" y="1821533"/>
            <a:ext cx="210185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over">
            <a:extLst>
              <a:ext uri="{FF2B5EF4-FFF2-40B4-BE49-F238E27FC236}">
                <a16:creationId xmlns:a16="http://schemas.microsoft.com/office/drawing/2014/main" id="{6C65F798-8238-43D4-B5A5-27C9EF927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637" y="1732833"/>
            <a:ext cx="5858562" cy="265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Cover">
            <a:extLst>
              <a:ext uri="{FF2B5EF4-FFF2-40B4-BE49-F238E27FC236}">
                <a16:creationId xmlns:a16="http://schemas.microsoft.com/office/drawing/2014/main" id="{ABF09CE0-52D1-4B25-B696-1FD5CAA6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252">
            <a:off x="5041492" y="2107884"/>
            <a:ext cx="1533926" cy="94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Cover">
            <a:extLst>
              <a:ext uri="{FF2B5EF4-FFF2-40B4-BE49-F238E27FC236}">
                <a16:creationId xmlns:a16="http://schemas.microsoft.com/office/drawing/2014/main" id="{611967CD-35E7-43A7-A909-D7DB705D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752" y="669387"/>
            <a:ext cx="54420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Cover">
            <a:extLst>
              <a:ext uri="{FF2B5EF4-FFF2-40B4-BE49-F238E27FC236}">
                <a16:creationId xmlns:a16="http://schemas.microsoft.com/office/drawing/2014/main" id="{B250C9AA-2AD5-41E8-B043-996CEAC1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80" y="1783080"/>
            <a:ext cx="35020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Cover">
            <a:extLst>
              <a:ext uri="{FF2B5EF4-FFF2-40B4-BE49-F238E27FC236}">
                <a16:creationId xmlns:a16="http://schemas.microsoft.com/office/drawing/2014/main" id="{CB4F4033-063D-4430-8A25-137E270D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27" y="-136718"/>
            <a:ext cx="5797676" cy="122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over">
            <a:extLst>
              <a:ext uri="{FF2B5EF4-FFF2-40B4-BE49-F238E27FC236}">
                <a16:creationId xmlns:a16="http://schemas.microsoft.com/office/drawing/2014/main" id="{04AE2079-B8A2-4F0D-A942-E0DFE7A1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48" y="36943"/>
            <a:ext cx="3098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Cover">
            <a:extLst>
              <a:ext uri="{FF2B5EF4-FFF2-40B4-BE49-F238E27FC236}">
                <a16:creationId xmlns:a16="http://schemas.microsoft.com/office/drawing/2014/main" id="{0E68926C-0A43-44FF-BE56-287D5FCC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16" y="1545872"/>
            <a:ext cx="2581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9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48" y="4587994"/>
            <a:ext cx="6348342" cy="134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0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90572" y="171909"/>
            <a:ext cx="12037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384A4953-0B2E-D781-DE7B-F975ADEF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996" y="3762776"/>
            <a:ext cx="1419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en-US" altLang="en-US" sz="2800" b="1" u="sng" dirty="0">
                <a:solidFill>
                  <a:srgbClr val="7030A0"/>
                </a:solidFill>
                <a:latin typeface="+mj-lt"/>
              </a:rPr>
              <a:t> 1</a:t>
            </a:r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384A4953-0B2E-D781-DE7B-F975ADEF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624" y="4024386"/>
            <a:ext cx="1419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en-US" altLang="en-US" sz="2800" b="1" u="sng" dirty="0">
                <a:solidFill>
                  <a:srgbClr val="7030A0"/>
                </a:solidFill>
                <a:latin typeface="+mj-lt"/>
              </a:rPr>
              <a:t> 2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384A4953-0B2E-D781-DE7B-F975ADEF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633" y="6272397"/>
            <a:ext cx="1419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7030A0"/>
                </a:solidFill>
                <a:latin typeface="+mj-lt"/>
              </a:rPr>
              <a:t>Hình</a:t>
            </a:r>
            <a:r>
              <a:rPr lang="en-US" altLang="en-US" sz="2800" b="1" u="sng" dirty="0">
                <a:solidFill>
                  <a:srgbClr val="7030A0"/>
                </a:solidFill>
                <a:latin typeface="+mj-lt"/>
              </a:rPr>
              <a:t> 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91" y="2700101"/>
            <a:ext cx="5198760" cy="38339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584" y="1035231"/>
            <a:ext cx="4784527" cy="3329739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026"/>
            <a:ext cx="4930921" cy="2890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9909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4"/>
          <p:cNvGrpSpPr/>
          <p:nvPr/>
        </p:nvGrpSpPr>
        <p:grpSpPr>
          <a:xfrm>
            <a:off x="217415" y="1949930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828034" y="4491468"/>
            <a:ext cx="2120858" cy="2285734"/>
          </a:xfrm>
          <a:prstGeom prst="rect">
            <a:avLst/>
          </a:prstGeom>
        </p:spPr>
      </p:pic>
      <p:grpSp>
        <p:nvGrpSpPr>
          <p:cNvPr id="7" name="组合 39"/>
          <p:cNvGrpSpPr/>
          <p:nvPr/>
        </p:nvGrpSpPr>
        <p:grpSpPr>
          <a:xfrm>
            <a:off x="4514017" y="88473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9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10" name="组合 42"/>
          <p:cNvGrpSpPr/>
          <p:nvPr/>
        </p:nvGrpSpPr>
        <p:grpSpPr>
          <a:xfrm>
            <a:off x="4629505" y="270473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2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399" b="1" noProof="0" dirty="0">
                  <a:solidFill>
                    <a:srgbClr val="5B9BD5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53261" y="917100"/>
            <a:ext cx="5205069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Nắm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vững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vi-VN" sz="2800" b="0" dirty="0">
                <a:latin typeface="+mn-lt"/>
                <a:ea typeface="Times New Roman" panose="02020603050405020304" pitchFamily="18" charset="0"/>
              </a:rPr>
              <a:t>định nghĩa, tính chất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dấu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hiệu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biết</a:t>
            </a:r>
            <a:r>
              <a:rPr lang="vi-VN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thoi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+mn-lt"/>
                <a:ea typeface="Times New Roman" panose="02020603050405020304" pitchFamily="18" charset="0"/>
              </a:rPr>
              <a:t>nhật</a:t>
            </a:r>
            <a:r>
              <a:rPr lang="en-US" sz="2800" b="0" dirty="0">
                <a:latin typeface="+mn-lt"/>
                <a:ea typeface="Times New Roman" panose="02020603050405020304" pitchFamily="18" charset="0"/>
              </a:rPr>
              <a:t>.</a:t>
            </a:r>
            <a:endParaRPr lang="zh-CN" altLang="en-US" sz="2800" b="0" kern="0" dirty="0">
              <a:latin typeface="+mn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5501" y="2491526"/>
            <a:ext cx="629342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1 →5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SGK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/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Tr115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070" y="2244442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42"/>
          <p:cNvGrpSpPr/>
          <p:nvPr/>
        </p:nvGrpSpPr>
        <p:grpSpPr>
          <a:xfrm>
            <a:off x="4653705" y="4432827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8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399" b="1" dirty="0">
                  <a:solidFill>
                    <a:srgbClr val="5B9BD5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05501" y="4065952"/>
            <a:ext cx="674523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SGK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/</a:t>
            </a:r>
            <a:r>
              <a:rPr lang="en-US" sz="2800" dirty="0" err="1">
                <a:latin typeface="+mj-lt"/>
                <a:ea typeface="Times New Roman" panose="02020603050405020304" pitchFamily="18" charset="0"/>
              </a:rPr>
              <a:t>Tr116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15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1C6142-F8EF-4B03-890B-FA1465E2DD17}"/>
              </a:ext>
            </a:extLst>
          </p:cNvPr>
          <p:cNvCxnSpPr/>
          <p:nvPr/>
        </p:nvCxnSpPr>
        <p:spPr>
          <a:xfrm>
            <a:off x="3579285" y="3316817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3" name="Graphic 18" descr="Ruler">
            <a:extLst>
              <a:ext uri="{FF2B5EF4-FFF2-40B4-BE49-F238E27FC236}">
                <a16:creationId xmlns:a16="http://schemas.microsoft.com/office/drawing/2014/main" id="{5B552BC0-6D0C-41B0-8335-BE4C62906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10505">
            <a:off x="10368493" y="771526"/>
            <a:ext cx="1181100" cy="15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Graphic 20" descr="Pencil">
            <a:extLst>
              <a:ext uri="{FF2B5EF4-FFF2-40B4-BE49-F238E27FC236}">
                <a16:creationId xmlns:a16="http://schemas.microsoft.com/office/drawing/2014/main" id="{1B472B88-C93C-4035-B1DF-063B2F87C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9210">
            <a:off x="10917768" y="1445684"/>
            <a:ext cx="148801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909AD0-FB82-4D85-BEC9-446477AB2C47}"/>
              </a:ext>
            </a:extLst>
          </p:cNvPr>
          <p:cNvSpPr/>
          <p:nvPr/>
        </p:nvSpPr>
        <p:spPr>
          <a:xfrm>
            <a:off x="326622" y="2885674"/>
            <a:ext cx="11335154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58871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6" y="-6457"/>
            <a:ext cx="12204632" cy="68644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81A2FC-281B-4473-83CC-409EA5DA0A50}"/>
              </a:ext>
            </a:extLst>
          </p:cNvPr>
          <p:cNvSpPr/>
          <p:nvPr/>
        </p:nvSpPr>
        <p:spPr>
          <a:xfrm>
            <a:off x="2747771" y="289472"/>
            <a:ext cx="7930061" cy="236523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ai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nhanh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hơn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5405" y="2518968"/>
            <a:ext cx="81629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gian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ói hộp quà tặng - Gói hộp quà tặng - Tinh dau nguyen ch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4" descr="Gói hộp quà tặng - Gói hộp quà tặng - Tinh dau nguyen ch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693" y="5010150"/>
            <a:ext cx="2466975" cy="18478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5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17321" y="1358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759109" y="297653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649221" y="-1215493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647" y="5772804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980" y="5794516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25" y="-8637"/>
            <a:ext cx="9524187" cy="19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81" y="446198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887899" y="3905899"/>
            <a:ext cx="7748069" cy="80220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906759" y="4891846"/>
            <a:ext cx="7729209" cy="768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87638" y="2078416"/>
            <a:ext cx="1009233" cy="65513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865988" y="4854270"/>
            <a:ext cx="972231" cy="73943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70823" y="3012600"/>
            <a:ext cx="1003533" cy="66996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835965" y="3950400"/>
            <a:ext cx="1001027" cy="71876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168497" y="552515"/>
            <a:ext cx="8078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1413" y="265115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17321" y="265115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604905" y="883511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604905" y="863404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96345" y="964897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953153" y="90975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96184" y="934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928544" y="895255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65140" y="934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942084" y="91489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96347" y="934539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74044" y="91489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918051" y="902505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1008200" y="895255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928544" y="918522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69804" y="961693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906759" y="2132987"/>
            <a:ext cx="7729209" cy="71359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887899" y="2987954"/>
            <a:ext cx="7748069" cy="7395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980" y="5843309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59" y="5935886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7950" y="909753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40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31" y="5447439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9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6992" y="2980593"/>
            <a:ext cx="7798976" cy="71974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0"/>
                  <a:lumMod val="10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8480" y="69113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45348" y="69113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732" y="6176729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533" y="6176883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38" y="-279690"/>
            <a:ext cx="10995842" cy="23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3" y="73468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4271305" y="3153434"/>
            <a:ext cx="7703801" cy="70735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4271305" y="4994092"/>
            <a:ext cx="7703802" cy="112229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3021071" y="2212354"/>
            <a:ext cx="1056612" cy="6669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005730" y="5177916"/>
            <a:ext cx="1189507" cy="69001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048790" y="4128321"/>
            <a:ext cx="1107618" cy="66242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025987" y="3102237"/>
            <a:ext cx="1061685" cy="677281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2874644" y="377297"/>
            <a:ext cx="963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4271306" y="2184538"/>
            <a:ext cx="7703801" cy="7493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4276399" y="4064137"/>
            <a:ext cx="7698707" cy="72661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533" y="6204033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969" y="6197103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591" y="1879819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22" y="5823798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916" y="6095113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636" y="6112260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5" y="-88860"/>
            <a:ext cx="9794164" cy="197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69" y="445686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831263" y="3222178"/>
            <a:ext cx="7666154" cy="107566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849997" y="4514849"/>
            <a:ext cx="7647420" cy="66604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4494" y="2151851"/>
            <a:ext cx="1030472" cy="67472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725226" y="4444132"/>
            <a:ext cx="1036753" cy="75305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736729" y="5329387"/>
            <a:ext cx="1025250" cy="71461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15859" y="3244220"/>
            <a:ext cx="997159" cy="71173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45985" y="300183"/>
            <a:ext cx="7343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861579" y="1931933"/>
            <a:ext cx="7647420" cy="113178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3831263" y="5301079"/>
            <a:ext cx="7666154" cy="58317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04" y="6126433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446" y="6099643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53" y="570732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34" name="矩形 33"/>
          <p:cNvSpPr/>
          <p:nvPr/>
        </p:nvSpPr>
        <p:spPr>
          <a:xfrm>
            <a:off x="-820272" y="2248712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95" y="1367837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9"/>
            <a:ext cx="19127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54171" y="1526757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1163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11" y="2"/>
            <a:ext cx="12099091" cy="6695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434733" y="5669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THOI (T2)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2" y="1109547"/>
            <a:ext cx="5009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Dấu hiệu nhận biết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4" y="2932738"/>
            <a:ext cx="2744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nl-NL" altLang="en-US" sz="2400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952901" y="2055323"/>
            <a:ext cx="10188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a) Cho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7ECD4A-8DB4-FB63-9B0A-D2D8CB2B29F3}"/>
              </a:ext>
            </a:extLst>
          </p:cNvPr>
          <p:cNvSpPr/>
          <p:nvPr/>
        </p:nvSpPr>
        <p:spPr>
          <a:xfrm>
            <a:off x="952901" y="3124536"/>
            <a:ext cx="68502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60)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BD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67DF5-4D03-5527-7F90-D17350160D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088" y="1557010"/>
            <a:ext cx="977995" cy="560559"/>
          </a:xfrm>
          <a:prstGeom prst="rect">
            <a:avLst/>
          </a:prstGeom>
        </p:spPr>
      </p:pic>
      <p:pic>
        <p:nvPicPr>
          <p:cNvPr id="15" name="filename (9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0083" y="160095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657" y="2523080"/>
            <a:ext cx="3930282" cy="32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7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9CEAC2-FDBD-0EF1-429F-5E046D01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880"/>
            <a:ext cx="12339655" cy="6817844"/>
          </a:xfrm>
          <a:prstGeom prst="rect">
            <a:avLst/>
          </a:prstGeom>
        </p:spPr>
      </p:pic>
      <p:sp>
        <p:nvSpPr>
          <p:cNvPr id="85079" name="Text Box 87">
            <a:extLst>
              <a:ext uri="{FF2B5EF4-FFF2-40B4-BE49-F238E27FC236}">
                <a16:creationId xmlns:a16="http://schemas.microsoft.com/office/drawing/2014/main" id="{384A4953-0B2E-D781-DE7B-F975ADEF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675" y="2567253"/>
            <a:ext cx="261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.VnArial Narrow" panose="020B7200000000000000" pitchFamily="34" charset="0"/>
              </a:rPr>
              <a:t>Chøng</a:t>
            </a:r>
            <a:r>
              <a:rPr lang="en-US" altLang="en-US" sz="2800" b="1" u="sng" dirty="0">
                <a:solidFill>
                  <a:srgbClr val="FF0000"/>
                </a:solidFill>
                <a:latin typeface=".VnArial Narrow" panose="020B7200000000000000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.VnArial Narrow" panose="020B7200000000000000" pitchFamily="34" charset="0"/>
              </a:rPr>
              <a:t>minh</a:t>
            </a:r>
            <a:r>
              <a:rPr lang="en-US" altLang="en-US" sz="2800" b="1" u="sng" dirty="0">
                <a:solidFill>
                  <a:srgbClr val="FF0000"/>
                </a:solidFill>
                <a:latin typeface=".VnArial Narrow" panose="020B7200000000000000" pitchFamily="34" charset="0"/>
              </a:rPr>
              <a:t>: </a:t>
            </a:r>
          </a:p>
        </p:txBody>
      </p:sp>
      <p:sp>
        <p:nvSpPr>
          <p:cNvPr id="9" name="Text Box 73">
            <a:extLst>
              <a:ext uri="{FF2B5EF4-FFF2-40B4-BE49-F238E27FC236}">
                <a16:creationId xmlns:a16="http://schemas.microsoft.com/office/drawing/2014/main" id="{70663056-47C8-3397-02BF-073EA310B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685" y="3090473"/>
            <a:ext cx="1123268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</a:rPr>
              <a:t>  </a:t>
            </a:r>
            <a:r>
              <a:rPr lang="en-US" altLang="en-US" sz="2800" dirty="0">
                <a:solidFill>
                  <a:srgbClr val="0000FF"/>
                </a:solidFill>
                <a:sym typeface="Symbol" panose="05050102010706020507" pitchFamily="18" charset="2"/>
              </a:rPr>
              <a:t>      </a:t>
            </a:r>
            <a:r>
              <a:rPr lang="en-US" altLang="en-US" sz="2800" dirty="0">
                <a:solidFill>
                  <a:srgbClr val="002060"/>
                </a:solidFill>
              </a:rPr>
              <a:t>Do </a:t>
            </a:r>
            <a:r>
              <a:rPr lang="en-US" altLang="en-US" sz="2800" dirty="0" err="1">
                <a:solidFill>
                  <a:srgbClr val="002060"/>
                </a:solidFill>
              </a:rPr>
              <a:t>ABCD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hành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nên</a:t>
            </a:r>
            <a:endParaRPr lang="en-US" altLang="en-US" sz="2800" dirty="0">
              <a:solidFill>
                <a:srgbClr val="00206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</a:rPr>
              <a:t>                AB = CD, BC = AD ( </a:t>
            </a:r>
            <a:r>
              <a:rPr lang="en-US" altLang="en-US" sz="2800" dirty="0" err="1">
                <a:solidFill>
                  <a:srgbClr val="002060"/>
                </a:solidFill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cạnh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đối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hành</a:t>
            </a:r>
            <a:r>
              <a:rPr lang="en-US" altLang="en-US" sz="28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976" y="332937"/>
            <a:ext cx="4036481" cy="26865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1059721" y="351775"/>
            <a:ext cx="6123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kề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BC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3372" y="942535"/>
            <a:ext cx="33762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59722" y="1601371"/>
            <a:ext cx="5242604" cy="164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3372" y="433104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</a:rPr>
              <a:t>Mà</a:t>
            </a:r>
            <a:r>
              <a:rPr lang="en-US" altLang="en-US" sz="2800" dirty="0">
                <a:solidFill>
                  <a:srgbClr val="002060"/>
                </a:solidFill>
                <a:latin typeface="+mj-lt"/>
              </a:rPr>
              <a:t> AB = BC (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</a:rPr>
              <a:t>gt</a:t>
            </a:r>
            <a:r>
              <a:rPr lang="en-US" altLang="en-US" sz="2800" dirty="0">
                <a:solidFill>
                  <a:srgbClr val="002060"/>
                </a:solidFill>
                <a:latin typeface="+mj-lt"/>
              </a:rPr>
              <a:t>)     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+mj-lt"/>
                <a:sym typeface="Symbol" panose="05050102010706020507" pitchFamily="18" charset="2"/>
              </a:rPr>
              <a:t>              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Suy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AB = BC = CD = AD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+mj-lt"/>
                <a:sym typeface="Symbol" panose="05050102010706020507" pitchFamily="18" charset="2"/>
              </a:rPr>
              <a:t>         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Vậy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tứ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giác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ABCD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sym typeface="Symbol" panose="05050102010706020507" pitchFamily="18" charset="2"/>
              </a:rPr>
              <a:t>thoi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581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79" grpId="0"/>
      <p:bldP spid="85079" grpId="1"/>
      <p:bldP spid="9" grpId="0"/>
      <p:bldP spid="9" grpId="1"/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SECTOMILLISECCONVERTED" val="1"/>
  <p:tag name="MMPROD_UIDATA" val="&lt;database version=&quot;11.0&quot;&gt;&lt;object type=&quot;1&quot; unique_id=&quot;10001&quot;&gt;&lt;object type=&quot;2&quot; unique_id=&quot;15349&quot;&gt;&lt;object type=&quot;3&quot; unique_id=&quot;15350&quot;&gt;&lt;property id=&quot;20148&quot; value=&quot;5&quot;/&gt;&lt;property id=&quot;20300&quot; value=&quot;Slide 1 - &amp;quot;CHÀO MỪNG QUÝ THẦY CÔ VỀ DỰ GIỜ THĂM LỚP 7A1 &amp;quot;&quot;/&gt;&lt;property id=&quot;20307&quot; value=&quot;259&quot;/&gt;&lt;/object&gt;&lt;object type=&quot;3&quot; unique_id=&quot;15351&quot;&gt;&lt;property id=&quot;20148&quot; value=&quot;5&quot;/&gt;&lt;property id=&quot;20300&quot; value=&quot;Slide 5&quot;/&gt;&lt;property id=&quot;20307&quot; value=&quot;274&quot;/&gt;&lt;/object&gt;&lt;object type=&quot;3&quot; unique_id=&quot;15352&quot;&gt;&lt;property id=&quot;20148&quot; value=&quot;5&quot;/&gt;&lt;property id=&quot;20300&quot; value=&quot;Slide 3&quot;/&gt;&lt;property id=&quot;20307&quot; value=&quot;275&quot;/&gt;&lt;/object&gt;&lt;object type=&quot;3&quot; unique_id=&quot;15353&quot;&gt;&lt;property id=&quot;20148&quot; value=&quot;5&quot;/&gt;&lt;property id=&quot;20300&quot; value=&quot;Slide 6&quot;/&gt;&lt;property id=&quot;20307&quot; value=&quot;265&quot;/&gt;&lt;/object&gt;&lt;object type=&quot;3&quot; unique_id=&quot;15354&quot;&gt;&lt;property id=&quot;20148&quot; value=&quot;5&quot;/&gt;&lt;property id=&quot;20300&quot; value=&quot;Slide 7&quot;/&gt;&lt;property id=&quot;20307&quot; value=&quot;268&quot;/&gt;&lt;/object&gt;&lt;object type=&quot;3&quot; unique_id=&quot;15358&quot;&gt;&lt;property id=&quot;20148&quot; value=&quot;5&quot;/&gt;&lt;property id=&quot;20300&quot; value=&quot;Slide 15&quot;/&gt;&lt;property id=&quot;20307&quot; value=&quot;272&quot;/&gt;&lt;/object&gt;&lt;object type=&quot;3&quot; unique_id=&quot;15360&quot;&gt;&lt;property id=&quot;20148&quot; value=&quot;5&quot;/&gt;&lt;property id=&quot;20300&quot; value=&quot;Slide 17&quot;/&gt;&lt;property id=&quot;20307&quot; value=&quot;260&quot;/&gt;&lt;/object&gt;&lt;object type=&quot;3&quot; unique_id=&quot;15362&quot;&gt;&lt;property id=&quot;20148&quot; value=&quot;5&quot;/&gt;&lt;property id=&quot;20300&quot; value=&quot;Slide 19 - &amp;quot;XIN CHÂN THÀNH CÁM ƠN QUÝ THẦY CÔ VÀ CÁC EM!&amp;quot;&quot;/&gt;&lt;property id=&quot;20307&quot; value=&quot;266&quot;/&gt;&lt;/object&gt;&lt;object type=&quot;3&quot; unique_id=&quot;15558&quot;&gt;&lt;property id=&quot;20148&quot; value=&quot;5&quot;/&gt;&lt;property id=&quot;20300&quot; value=&quot;Slide 4&quot;/&gt;&lt;property id=&quot;20307&quot; value=&quot;276&quot;/&gt;&lt;/object&gt;&lt;object type=&quot;3&quot; unique_id=&quot;15560&quot;&gt;&lt;property id=&quot;20148&quot; value=&quot;5&quot;/&gt;&lt;property id=&quot;20300&quot; value=&quot;Slide 9&quot;/&gt;&lt;property id=&quot;20307&quot; value=&quot;278&quot;/&gt;&lt;/object&gt;&lt;object type=&quot;3&quot; unique_id=&quot;15561&quot;&gt;&lt;property id=&quot;20148&quot; value=&quot;5&quot;/&gt;&lt;property id=&quot;20300&quot; value=&quot;Slide 10&quot;/&gt;&lt;property id=&quot;20307&quot; value=&quot;279&quot;/&gt;&lt;/object&gt;&lt;object type=&quot;3&quot; unique_id=&quot;15562&quot;&gt;&lt;property id=&quot;20148&quot; value=&quot;5&quot;/&gt;&lt;property id=&quot;20300&quot; value=&quot;Slide 16&quot;/&gt;&lt;property id=&quot;20307&quot; value=&quot;280&quot;/&gt;&lt;/object&gt;&lt;object type=&quot;3&quot; unique_id=&quot;15621&quot;&gt;&lt;property id=&quot;20148&quot; value=&quot;5&quot;/&gt;&lt;property id=&quot;20300&quot; value=&quot;Slide 11&quot;/&gt;&lt;property id=&quot;20307&quot; value=&quot;281&quot;/&gt;&lt;/object&gt;&lt;object type=&quot;3&quot; unique_id=&quot;15722&quot;&gt;&lt;property id=&quot;20148&quot; value=&quot;5&quot;/&gt;&lt;property id=&quot;20300&quot; value=&quot;Slide 13&quot;/&gt;&lt;property id=&quot;20307&quot; value=&quot;282&quot;/&gt;&lt;/object&gt;&lt;object type=&quot;3&quot; unique_id=&quot;15723&quot;&gt;&lt;property id=&quot;20148&quot; value=&quot;5&quot;/&gt;&lt;property id=&quot;20300&quot; value=&quot;Slide 14&quot;/&gt;&lt;property id=&quot;20307&quot; value=&quot;283&quot;/&gt;&lt;/object&gt;&lt;object type=&quot;3&quot; unique_id=&quot;15724&quot;&gt;&lt;property id=&quot;20148&quot; value=&quot;5&quot;/&gt;&lt;property id=&quot;20300&quot; value=&quot;Slide 18&quot;/&gt;&lt;property id=&quot;20307&quot; value=&quot;284&quot;/&gt;&lt;/object&gt;&lt;object type=&quot;3&quot; unique_id=&quot;15824&quot;&gt;&lt;property id=&quot;20148&quot; value=&quot;5&quot;/&gt;&lt;property id=&quot;20300&quot; value=&quot;Slide 2&quot;/&gt;&lt;property id=&quot;20307&quot; value=&quot;285&quot;/&gt;&lt;/object&gt;&lt;object type=&quot;3&quot; unique_id=&quot;16026&quot;&gt;&lt;property id=&quot;20148&quot; value=&quot;5&quot;/&gt;&lt;property id=&quot;20300&quot; value=&quot;Slide 8&quot;/&gt;&lt;property id=&quot;20307&quot; value=&quot;286&quot;/&gt;&lt;/object&gt;&lt;object type=&quot;3&quot; unique_id=&quot;16088&quot;&gt;&lt;property id=&quot;20148&quot; value=&quot;5&quot;/&gt;&lt;property id=&quot;20300&quot; value=&quot;Slide 12&quot;/&gt;&lt;property id=&quot;20307&quot; value=&quot;287&quot;/&gt;&lt;/object&gt;&lt;/object&gt;&lt;object type=&quot;8&quot; unique_id=&quot;15377&quot;&gt;&lt;/object&gt;&lt;/object&gt;&lt;/database&gt;"/>
</p:tagLst>
</file>

<file path=ppt/theme/theme1.xml><?xml version="1.0" encoding="utf-8"?>
<a:theme xmlns:a="http://schemas.openxmlformats.org/drawingml/2006/main" name="Pu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</TotalTime>
  <Words>1275</Words>
  <Application>Microsoft Office PowerPoint</Application>
  <PresentationFormat>Widescreen</PresentationFormat>
  <Paragraphs>194</Paragraphs>
  <Slides>23</Slides>
  <Notes>15</Notes>
  <HiddenSlides>2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.VnArial Narrow</vt:lpstr>
      <vt:lpstr>Agency FB</vt:lpstr>
      <vt:lpstr>Arial</vt:lpstr>
      <vt:lpstr>cabri</vt:lpstr>
      <vt:lpstr>Calibri</vt:lpstr>
      <vt:lpstr>Cambria Math</vt:lpstr>
      <vt:lpstr>Nixie One</vt:lpstr>
      <vt:lpstr>Symbol</vt:lpstr>
      <vt:lpstr>Times New Roman</vt:lpstr>
      <vt:lpstr>Varela Round</vt:lpstr>
      <vt:lpstr>Wingdings</vt:lpstr>
      <vt:lpstr>Puck template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DỰ GIỜ THĂM LỚP 7A1</dc:title>
  <dc:creator>Nguyễn</dc:creator>
  <cp:lastModifiedBy>Administrator</cp:lastModifiedBy>
  <cp:revision>155</cp:revision>
  <cp:lastPrinted>2023-12-06T21:23:44Z</cp:lastPrinted>
  <dcterms:created xsi:type="dcterms:W3CDTF">2022-12-07T09:59:55Z</dcterms:created>
  <dcterms:modified xsi:type="dcterms:W3CDTF">2026-03-01T15:03:14Z</dcterms:modified>
</cp:coreProperties>
</file>