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4"/>
  </p:notesMasterIdLst>
  <p:sldIdLst>
    <p:sldId id="257" r:id="rId2"/>
    <p:sldId id="329" r:id="rId3"/>
    <p:sldId id="371" r:id="rId4"/>
    <p:sldId id="341" r:id="rId5"/>
    <p:sldId id="345" r:id="rId6"/>
    <p:sldId id="372" r:id="rId7"/>
    <p:sldId id="373" r:id="rId8"/>
    <p:sldId id="342" r:id="rId9"/>
    <p:sldId id="348" r:id="rId10"/>
    <p:sldId id="349" r:id="rId11"/>
    <p:sldId id="350" r:id="rId12"/>
    <p:sldId id="351" r:id="rId13"/>
    <p:sldId id="353" r:id="rId14"/>
    <p:sldId id="355" r:id="rId15"/>
    <p:sldId id="354" r:id="rId16"/>
    <p:sldId id="356" r:id="rId17"/>
    <p:sldId id="357" r:id="rId18"/>
    <p:sldId id="359" r:id="rId19"/>
    <p:sldId id="358" r:id="rId20"/>
    <p:sldId id="361" r:id="rId21"/>
    <p:sldId id="375" r:id="rId22"/>
    <p:sldId id="377" r:id="rId23"/>
    <p:sldId id="370" r:id="rId24"/>
    <p:sldId id="363" r:id="rId25"/>
    <p:sldId id="378" r:id="rId26"/>
    <p:sldId id="270" r:id="rId27"/>
    <p:sldId id="269" r:id="rId28"/>
    <p:sldId id="273" r:id="rId29"/>
    <p:sldId id="274" r:id="rId30"/>
    <p:sldId id="278" r:id="rId31"/>
    <p:sldId id="275" r:id="rId32"/>
    <p:sldId id="277" r:id="rId33"/>
    <p:sldId id="276" r:id="rId34"/>
    <p:sldId id="279" r:id="rId35"/>
    <p:sldId id="280" r:id="rId36"/>
    <p:sldId id="364" r:id="rId37"/>
    <p:sldId id="365" r:id="rId38"/>
    <p:sldId id="366" r:id="rId39"/>
    <p:sldId id="379" r:id="rId40"/>
    <p:sldId id="367" r:id="rId41"/>
    <p:sldId id="369" r:id="rId42"/>
    <p:sldId id="321" r:id="rId43"/>
  </p:sldIdLst>
  <p:sldSz cx="12787313" cy="71929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73" d="100"/>
          <a:sy n="73" d="100"/>
        </p:scale>
        <p:origin x="95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C5FF-9CEC-4BC4-B75B-A94AC0440546}" type="datetimeFigureOut">
              <a:rPr lang="en-US" smtClean="0"/>
              <a:t>12/7/2024</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FDD67-5F9C-448D-AB28-43D053364D1A}" type="slidenum">
              <a:rPr lang="en-US" smtClean="0"/>
              <a:t>‹#›</a:t>
            </a:fld>
            <a:endParaRPr lang="en-US"/>
          </a:p>
        </p:txBody>
      </p:sp>
    </p:spTree>
    <p:extLst>
      <p:ext uri="{BB962C8B-B14F-4D97-AF65-F5344CB8AC3E}">
        <p14:creationId xmlns:p14="http://schemas.microsoft.com/office/powerpoint/2010/main" val="4150872479"/>
      </p:ext>
    </p:extLst>
  </p:cSld>
  <p:clrMap bg1="lt1" tx1="dk1" bg2="lt2" tx2="dk2" accent1="accent1" accent2="accent2" accent3="accent3" accent4="accent4" accent5="accent5" accent6="accent6" hlink="hlink" folHlink="folHlink"/>
  <p:notesStyle>
    <a:lvl1pPr marL="0" algn="l" defTabSz="914184" rtl="0" eaLnBrk="1" latinLnBrk="0" hangingPunct="1">
      <a:defRPr sz="1200" kern="1200">
        <a:solidFill>
          <a:schemeClr val="tx1"/>
        </a:solidFill>
        <a:latin typeface="+mn-lt"/>
        <a:ea typeface="+mn-ea"/>
        <a:cs typeface="+mn-cs"/>
      </a:defRPr>
    </a:lvl1pPr>
    <a:lvl2pPr marL="457092" algn="l" defTabSz="914184" rtl="0" eaLnBrk="1" latinLnBrk="0" hangingPunct="1">
      <a:defRPr sz="1200" kern="1200">
        <a:solidFill>
          <a:schemeClr val="tx1"/>
        </a:solidFill>
        <a:latin typeface="+mn-lt"/>
        <a:ea typeface="+mn-ea"/>
        <a:cs typeface="+mn-cs"/>
      </a:defRPr>
    </a:lvl2pPr>
    <a:lvl3pPr marL="914184" algn="l" defTabSz="914184" rtl="0" eaLnBrk="1" latinLnBrk="0" hangingPunct="1">
      <a:defRPr sz="1200" kern="1200">
        <a:solidFill>
          <a:schemeClr val="tx1"/>
        </a:solidFill>
        <a:latin typeface="+mn-lt"/>
        <a:ea typeface="+mn-ea"/>
        <a:cs typeface="+mn-cs"/>
      </a:defRPr>
    </a:lvl3pPr>
    <a:lvl4pPr marL="1371275" algn="l" defTabSz="914184" rtl="0" eaLnBrk="1" latinLnBrk="0" hangingPunct="1">
      <a:defRPr sz="1200" kern="1200">
        <a:solidFill>
          <a:schemeClr val="tx1"/>
        </a:solidFill>
        <a:latin typeface="+mn-lt"/>
        <a:ea typeface="+mn-ea"/>
        <a:cs typeface="+mn-cs"/>
      </a:defRPr>
    </a:lvl4pPr>
    <a:lvl5pPr marL="1828367" algn="l" defTabSz="914184" rtl="0" eaLnBrk="1" latinLnBrk="0" hangingPunct="1">
      <a:defRPr sz="1200" kern="1200">
        <a:solidFill>
          <a:schemeClr val="tx1"/>
        </a:solidFill>
        <a:latin typeface="+mn-lt"/>
        <a:ea typeface="+mn-ea"/>
        <a:cs typeface="+mn-cs"/>
      </a:defRPr>
    </a:lvl5pPr>
    <a:lvl6pPr marL="2285459" algn="l" defTabSz="914184" rtl="0" eaLnBrk="1" latinLnBrk="0" hangingPunct="1">
      <a:defRPr sz="1200" kern="1200">
        <a:solidFill>
          <a:schemeClr val="tx1"/>
        </a:solidFill>
        <a:latin typeface="+mn-lt"/>
        <a:ea typeface="+mn-ea"/>
        <a:cs typeface="+mn-cs"/>
      </a:defRPr>
    </a:lvl6pPr>
    <a:lvl7pPr marL="2742551" algn="l" defTabSz="914184" rtl="0" eaLnBrk="1" latinLnBrk="0" hangingPunct="1">
      <a:defRPr sz="1200" kern="1200">
        <a:solidFill>
          <a:schemeClr val="tx1"/>
        </a:solidFill>
        <a:latin typeface="+mn-lt"/>
        <a:ea typeface="+mn-ea"/>
        <a:cs typeface="+mn-cs"/>
      </a:defRPr>
    </a:lvl7pPr>
    <a:lvl8pPr marL="3199643" algn="l" defTabSz="914184" rtl="0" eaLnBrk="1" latinLnBrk="0" hangingPunct="1">
      <a:defRPr sz="1200" kern="1200">
        <a:solidFill>
          <a:schemeClr val="tx1"/>
        </a:solidFill>
        <a:latin typeface="+mn-lt"/>
        <a:ea typeface="+mn-ea"/>
        <a:cs typeface="+mn-cs"/>
      </a:defRPr>
    </a:lvl8pPr>
    <a:lvl9pPr marL="3656735" algn="l" defTabSz="914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3FDD67-5F9C-448D-AB28-43D053364D1A}" type="slidenum">
              <a:rPr lang="en-US" smtClean="0"/>
              <a:t>8</a:t>
            </a:fld>
            <a:endParaRPr lang="en-US"/>
          </a:p>
        </p:txBody>
      </p:sp>
    </p:spTree>
    <p:extLst>
      <p:ext uri="{BB962C8B-B14F-4D97-AF65-F5344CB8AC3E}">
        <p14:creationId xmlns:p14="http://schemas.microsoft.com/office/powerpoint/2010/main" val="272670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3FDD67-5F9C-448D-AB28-43D053364D1A}" type="slidenum">
              <a:rPr lang="en-US" smtClean="0"/>
              <a:t>17</a:t>
            </a:fld>
            <a:endParaRPr lang="en-US"/>
          </a:p>
        </p:txBody>
      </p:sp>
    </p:spTree>
    <p:extLst>
      <p:ext uri="{BB962C8B-B14F-4D97-AF65-F5344CB8AC3E}">
        <p14:creationId xmlns:p14="http://schemas.microsoft.com/office/powerpoint/2010/main" val="19821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8414" y="1177182"/>
            <a:ext cx="9590485" cy="2504217"/>
          </a:xfrm>
        </p:spPr>
        <p:txBody>
          <a:bodyPr anchor="b"/>
          <a:lstStyle>
            <a:lvl1pPr algn="ctr">
              <a:defRPr sz="6293"/>
            </a:lvl1pPr>
          </a:lstStyle>
          <a:p>
            <a:r>
              <a:rPr lang="en-US"/>
              <a:t>Click to edit Master title style</a:t>
            </a:r>
            <a:endParaRPr lang="en-US" dirty="0"/>
          </a:p>
        </p:txBody>
      </p:sp>
      <p:sp>
        <p:nvSpPr>
          <p:cNvPr id="3" name="Subtitle 2"/>
          <p:cNvSpPr>
            <a:spLocks noGrp="1"/>
          </p:cNvSpPr>
          <p:nvPr>
            <p:ph type="subTitle" idx="1"/>
          </p:nvPr>
        </p:nvSpPr>
        <p:spPr>
          <a:xfrm>
            <a:off x="1598414" y="3777971"/>
            <a:ext cx="9590485" cy="1736634"/>
          </a:xfrm>
        </p:spPr>
        <p:txBody>
          <a:bodyPr/>
          <a:lstStyle>
            <a:lvl1pPr marL="0" indent="0" algn="ctr">
              <a:buNone/>
              <a:defRPr sz="2517"/>
            </a:lvl1pPr>
            <a:lvl2pPr marL="479511" indent="0" algn="ctr">
              <a:buNone/>
              <a:defRPr sz="2098"/>
            </a:lvl2pPr>
            <a:lvl3pPr marL="959023" indent="0" algn="ctr">
              <a:buNone/>
              <a:defRPr sz="1888"/>
            </a:lvl3pPr>
            <a:lvl4pPr marL="1438534" indent="0" algn="ctr">
              <a:buNone/>
              <a:defRPr sz="1678"/>
            </a:lvl4pPr>
            <a:lvl5pPr marL="1918045" indent="0" algn="ctr">
              <a:buNone/>
              <a:defRPr sz="1678"/>
            </a:lvl5pPr>
            <a:lvl6pPr marL="2397557" indent="0" algn="ctr">
              <a:buNone/>
              <a:defRPr sz="1678"/>
            </a:lvl6pPr>
            <a:lvl7pPr marL="2877068" indent="0" algn="ctr">
              <a:buNone/>
              <a:defRPr sz="1678"/>
            </a:lvl7pPr>
            <a:lvl8pPr marL="3356580" indent="0" algn="ctr">
              <a:buNone/>
              <a:defRPr sz="1678"/>
            </a:lvl8pPr>
            <a:lvl9pPr marL="3836091" indent="0" algn="ctr">
              <a:buNone/>
              <a:defRPr sz="167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4FC82C-4050-403F-B179-FBB772D8790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340520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C82C-4050-403F-B179-FBB772D8790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376875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50921" y="382959"/>
            <a:ext cx="2757264" cy="60957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79128" y="382959"/>
            <a:ext cx="8111952" cy="60957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C82C-4050-403F-B179-FBB772D8790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301667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C82C-4050-403F-B179-FBB772D8790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22147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2468" y="1793247"/>
            <a:ext cx="11029057" cy="2992072"/>
          </a:xfrm>
        </p:spPr>
        <p:txBody>
          <a:bodyPr anchor="b"/>
          <a:lstStyle>
            <a:lvl1pPr>
              <a:defRPr sz="6293"/>
            </a:lvl1pPr>
          </a:lstStyle>
          <a:p>
            <a:r>
              <a:rPr lang="en-US"/>
              <a:t>Click to edit Master title style</a:t>
            </a:r>
            <a:endParaRPr lang="en-US" dirty="0"/>
          </a:p>
        </p:txBody>
      </p:sp>
      <p:sp>
        <p:nvSpPr>
          <p:cNvPr id="3" name="Text Placeholder 2"/>
          <p:cNvSpPr>
            <a:spLocks noGrp="1"/>
          </p:cNvSpPr>
          <p:nvPr>
            <p:ph type="body" idx="1"/>
          </p:nvPr>
        </p:nvSpPr>
        <p:spPr>
          <a:xfrm>
            <a:off x="872468" y="4813625"/>
            <a:ext cx="11029057" cy="1573460"/>
          </a:xfrm>
        </p:spPr>
        <p:txBody>
          <a:bodyPr/>
          <a:lstStyle>
            <a:lvl1pPr marL="0" indent="0">
              <a:buNone/>
              <a:defRPr sz="2517">
                <a:solidFill>
                  <a:schemeClr val="tx1">
                    <a:tint val="75000"/>
                  </a:schemeClr>
                </a:solidFill>
              </a:defRPr>
            </a:lvl1pPr>
            <a:lvl2pPr marL="479511" indent="0">
              <a:buNone/>
              <a:defRPr sz="2098">
                <a:solidFill>
                  <a:schemeClr val="tx1">
                    <a:tint val="75000"/>
                  </a:schemeClr>
                </a:solidFill>
              </a:defRPr>
            </a:lvl2pPr>
            <a:lvl3pPr marL="959023" indent="0">
              <a:buNone/>
              <a:defRPr sz="1888">
                <a:solidFill>
                  <a:schemeClr val="tx1">
                    <a:tint val="75000"/>
                  </a:schemeClr>
                </a:solidFill>
              </a:defRPr>
            </a:lvl3pPr>
            <a:lvl4pPr marL="1438534" indent="0">
              <a:buNone/>
              <a:defRPr sz="1678">
                <a:solidFill>
                  <a:schemeClr val="tx1">
                    <a:tint val="75000"/>
                  </a:schemeClr>
                </a:solidFill>
              </a:defRPr>
            </a:lvl4pPr>
            <a:lvl5pPr marL="1918045" indent="0">
              <a:buNone/>
              <a:defRPr sz="1678">
                <a:solidFill>
                  <a:schemeClr val="tx1">
                    <a:tint val="75000"/>
                  </a:schemeClr>
                </a:solidFill>
              </a:defRPr>
            </a:lvl5pPr>
            <a:lvl6pPr marL="2397557" indent="0">
              <a:buNone/>
              <a:defRPr sz="1678">
                <a:solidFill>
                  <a:schemeClr val="tx1">
                    <a:tint val="75000"/>
                  </a:schemeClr>
                </a:solidFill>
              </a:defRPr>
            </a:lvl6pPr>
            <a:lvl7pPr marL="2877068" indent="0">
              <a:buNone/>
              <a:defRPr sz="1678">
                <a:solidFill>
                  <a:schemeClr val="tx1">
                    <a:tint val="75000"/>
                  </a:schemeClr>
                </a:solidFill>
              </a:defRPr>
            </a:lvl7pPr>
            <a:lvl8pPr marL="3356580" indent="0">
              <a:buNone/>
              <a:defRPr sz="1678">
                <a:solidFill>
                  <a:schemeClr val="tx1">
                    <a:tint val="75000"/>
                  </a:schemeClr>
                </a:solidFill>
              </a:defRPr>
            </a:lvl8pPr>
            <a:lvl9pPr marL="3836091" indent="0">
              <a:buNone/>
              <a:defRPr sz="16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4FC82C-4050-403F-B179-FBB772D8790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313167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79128" y="1914793"/>
            <a:ext cx="5434608" cy="4563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73577" y="1914793"/>
            <a:ext cx="5434608" cy="4563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4FC82C-4050-403F-B179-FBB772D8790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89601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0794" y="382959"/>
            <a:ext cx="11029057" cy="139030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0794" y="1763276"/>
            <a:ext cx="5409632" cy="864154"/>
          </a:xfrm>
        </p:spPr>
        <p:txBody>
          <a:bodyPr anchor="b"/>
          <a:lstStyle>
            <a:lvl1pPr marL="0" indent="0">
              <a:buNone/>
              <a:defRPr sz="2517" b="1"/>
            </a:lvl1pPr>
            <a:lvl2pPr marL="479511" indent="0">
              <a:buNone/>
              <a:defRPr sz="2098" b="1"/>
            </a:lvl2pPr>
            <a:lvl3pPr marL="959023" indent="0">
              <a:buNone/>
              <a:defRPr sz="1888" b="1"/>
            </a:lvl3pPr>
            <a:lvl4pPr marL="1438534" indent="0">
              <a:buNone/>
              <a:defRPr sz="1678" b="1"/>
            </a:lvl4pPr>
            <a:lvl5pPr marL="1918045" indent="0">
              <a:buNone/>
              <a:defRPr sz="1678" b="1"/>
            </a:lvl5pPr>
            <a:lvl6pPr marL="2397557" indent="0">
              <a:buNone/>
              <a:defRPr sz="1678" b="1"/>
            </a:lvl6pPr>
            <a:lvl7pPr marL="2877068" indent="0">
              <a:buNone/>
              <a:defRPr sz="1678" b="1"/>
            </a:lvl7pPr>
            <a:lvl8pPr marL="3356580" indent="0">
              <a:buNone/>
              <a:defRPr sz="1678" b="1"/>
            </a:lvl8pPr>
            <a:lvl9pPr marL="3836091" indent="0">
              <a:buNone/>
              <a:defRPr sz="1678" b="1"/>
            </a:lvl9pPr>
          </a:lstStyle>
          <a:p>
            <a:pPr lvl="0"/>
            <a:r>
              <a:rPr lang="en-US"/>
              <a:t>Click to edit Master text styles</a:t>
            </a:r>
          </a:p>
        </p:txBody>
      </p:sp>
      <p:sp>
        <p:nvSpPr>
          <p:cNvPr id="4" name="Content Placeholder 3"/>
          <p:cNvSpPr>
            <a:spLocks noGrp="1"/>
          </p:cNvSpPr>
          <p:nvPr>
            <p:ph sz="half" idx="2"/>
          </p:nvPr>
        </p:nvSpPr>
        <p:spPr>
          <a:xfrm>
            <a:off x="880794" y="2627430"/>
            <a:ext cx="5409632" cy="3864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577" y="1763276"/>
            <a:ext cx="5436274" cy="864154"/>
          </a:xfrm>
        </p:spPr>
        <p:txBody>
          <a:bodyPr anchor="b"/>
          <a:lstStyle>
            <a:lvl1pPr marL="0" indent="0">
              <a:buNone/>
              <a:defRPr sz="2517" b="1"/>
            </a:lvl1pPr>
            <a:lvl2pPr marL="479511" indent="0">
              <a:buNone/>
              <a:defRPr sz="2098" b="1"/>
            </a:lvl2pPr>
            <a:lvl3pPr marL="959023" indent="0">
              <a:buNone/>
              <a:defRPr sz="1888" b="1"/>
            </a:lvl3pPr>
            <a:lvl4pPr marL="1438534" indent="0">
              <a:buNone/>
              <a:defRPr sz="1678" b="1"/>
            </a:lvl4pPr>
            <a:lvl5pPr marL="1918045" indent="0">
              <a:buNone/>
              <a:defRPr sz="1678" b="1"/>
            </a:lvl5pPr>
            <a:lvl6pPr marL="2397557" indent="0">
              <a:buNone/>
              <a:defRPr sz="1678" b="1"/>
            </a:lvl6pPr>
            <a:lvl7pPr marL="2877068" indent="0">
              <a:buNone/>
              <a:defRPr sz="1678" b="1"/>
            </a:lvl7pPr>
            <a:lvl8pPr marL="3356580" indent="0">
              <a:buNone/>
              <a:defRPr sz="1678" b="1"/>
            </a:lvl8pPr>
            <a:lvl9pPr marL="3836091" indent="0">
              <a:buNone/>
              <a:defRPr sz="1678" b="1"/>
            </a:lvl9pPr>
          </a:lstStyle>
          <a:p>
            <a:pPr lvl="0"/>
            <a:r>
              <a:rPr lang="en-US"/>
              <a:t>Click to edit Master text styles</a:t>
            </a:r>
          </a:p>
        </p:txBody>
      </p:sp>
      <p:sp>
        <p:nvSpPr>
          <p:cNvPr id="6" name="Content Placeholder 5"/>
          <p:cNvSpPr>
            <a:spLocks noGrp="1"/>
          </p:cNvSpPr>
          <p:nvPr>
            <p:ph sz="quarter" idx="4"/>
          </p:nvPr>
        </p:nvSpPr>
        <p:spPr>
          <a:xfrm>
            <a:off x="6473577" y="2627430"/>
            <a:ext cx="5436274" cy="3864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4FC82C-4050-403F-B179-FBB772D8790B}"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119330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4FC82C-4050-403F-B179-FBB772D8790B}"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25284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FC82C-4050-403F-B179-FBB772D8790B}"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95752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0794" y="479531"/>
            <a:ext cx="4124241" cy="1678358"/>
          </a:xfrm>
        </p:spPr>
        <p:txBody>
          <a:bodyPr anchor="b"/>
          <a:lstStyle>
            <a:lvl1pPr>
              <a:defRPr sz="3356"/>
            </a:lvl1pPr>
          </a:lstStyle>
          <a:p>
            <a:r>
              <a:rPr lang="en-US"/>
              <a:t>Click to edit Master title style</a:t>
            </a:r>
            <a:endParaRPr lang="en-US" dirty="0"/>
          </a:p>
        </p:txBody>
      </p:sp>
      <p:sp>
        <p:nvSpPr>
          <p:cNvPr id="3" name="Content Placeholder 2"/>
          <p:cNvSpPr>
            <a:spLocks noGrp="1"/>
          </p:cNvSpPr>
          <p:nvPr>
            <p:ph idx="1"/>
          </p:nvPr>
        </p:nvSpPr>
        <p:spPr>
          <a:xfrm>
            <a:off x="5436274" y="1035654"/>
            <a:ext cx="6473577" cy="5111666"/>
          </a:xfrm>
        </p:spPr>
        <p:txBody>
          <a:bodyPr/>
          <a:lstStyle>
            <a:lvl1pPr>
              <a:defRPr sz="3356"/>
            </a:lvl1pPr>
            <a:lvl2pPr>
              <a:defRPr sz="2937"/>
            </a:lvl2pPr>
            <a:lvl3pPr>
              <a:defRPr sz="2517"/>
            </a:lvl3pPr>
            <a:lvl4pPr>
              <a:defRPr sz="2098"/>
            </a:lvl4pPr>
            <a:lvl5pPr>
              <a:defRPr sz="2098"/>
            </a:lvl5pPr>
            <a:lvl6pPr>
              <a:defRPr sz="2098"/>
            </a:lvl6pPr>
            <a:lvl7pPr>
              <a:defRPr sz="2098"/>
            </a:lvl7pPr>
            <a:lvl8pPr>
              <a:defRPr sz="2098"/>
            </a:lvl8pPr>
            <a:lvl9pPr>
              <a:defRPr sz="2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0794" y="2157889"/>
            <a:ext cx="4124241" cy="3997756"/>
          </a:xfrm>
        </p:spPr>
        <p:txBody>
          <a:bodyPr/>
          <a:lstStyle>
            <a:lvl1pPr marL="0" indent="0">
              <a:buNone/>
              <a:defRPr sz="1678"/>
            </a:lvl1pPr>
            <a:lvl2pPr marL="479511" indent="0">
              <a:buNone/>
              <a:defRPr sz="1468"/>
            </a:lvl2pPr>
            <a:lvl3pPr marL="959023" indent="0">
              <a:buNone/>
              <a:defRPr sz="1259"/>
            </a:lvl3pPr>
            <a:lvl4pPr marL="1438534" indent="0">
              <a:buNone/>
              <a:defRPr sz="1049"/>
            </a:lvl4pPr>
            <a:lvl5pPr marL="1918045" indent="0">
              <a:buNone/>
              <a:defRPr sz="1049"/>
            </a:lvl5pPr>
            <a:lvl6pPr marL="2397557" indent="0">
              <a:buNone/>
              <a:defRPr sz="1049"/>
            </a:lvl6pPr>
            <a:lvl7pPr marL="2877068" indent="0">
              <a:buNone/>
              <a:defRPr sz="1049"/>
            </a:lvl7pPr>
            <a:lvl8pPr marL="3356580" indent="0">
              <a:buNone/>
              <a:defRPr sz="1049"/>
            </a:lvl8pPr>
            <a:lvl9pPr marL="3836091"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D34FC82C-4050-403F-B179-FBB772D8790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417347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0794" y="479531"/>
            <a:ext cx="4124241" cy="1678358"/>
          </a:xfrm>
        </p:spPr>
        <p:txBody>
          <a:bodyPr anchor="b"/>
          <a:lstStyle>
            <a:lvl1pPr>
              <a:defRPr sz="3356"/>
            </a:lvl1pPr>
          </a:lstStyle>
          <a:p>
            <a:r>
              <a:rPr lang="en-US"/>
              <a:t>Click to edit Master title style</a:t>
            </a:r>
            <a:endParaRPr lang="en-US" dirty="0"/>
          </a:p>
        </p:txBody>
      </p:sp>
      <p:sp>
        <p:nvSpPr>
          <p:cNvPr id="3" name="Picture Placeholder 2"/>
          <p:cNvSpPr>
            <a:spLocks noGrp="1" noChangeAspect="1"/>
          </p:cNvSpPr>
          <p:nvPr>
            <p:ph type="pic" idx="1"/>
          </p:nvPr>
        </p:nvSpPr>
        <p:spPr>
          <a:xfrm>
            <a:off x="5436274" y="1035654"/>
            <a:ext cx="6473577" cy="5111666"/>
          </a:xfrm>
        </p:spPr>
        <p:txBody>
          <a:bodyPr anchor="t"/>
          <a:lstStyle>
            <a:lvl1pPr marL="0" indent="0">
              <a:buNone/>
              <a:defRPr sz="3356"/>
            </a:lvl1pPr>
            <a:lvl2pPr marL="479511" indent="0">
              <a:buNone/>
              <a:defRPr sz="2937"/>
            </a:lvl2pPr>
            <a:lvl3pPr marL="959023" indent="0">
              <a:buNone/>
              <a:defRPr sz="2517"/>
            </a:lvl3pPr>
            <a:lvl4pPr marL="1438534" indent="0">
              <a:buNone/>
              <a:defRPr sz="2098"/>
            </a:lvl4pPr>
            <a:lvl5pPr marL="1918045" indent="0">
              <a:buNone/>
              <a:defRPr sz="2098"/>
            </a:lvl5pPr>
            <a:lvl6pPr marL="2397557" indent="0">
              <a:buNone/>
              <a:defRPr sz="2098"/>
            </a:lvl6pPr>
            <a:lvl7pPr marL="2877068" indent="0">
              <a:buNone/>
              <a:defRPr sz="2098"/>
            </a:lvl7pPr>
            <a:lvl8pPr marL="3356580" indent="0">
              <a:buNone/>
              <a:defRPr sz="2098"/>
            </a:lvl8pPr>
            <a:lvl9pPr marL="3836091" indent="0">
              <a:buNone/>
              <a:defRPr sz="2098"/>
            </a:lvl9pPr>
          </a:lstStyle>
          <a:p>
            <a:r>
              <a:rPr lang="en-US"/>
              <a:t>Click icon to add picture</a:t>
            </a:r>
            <a:endParaRPr lang="en-US" dirty="0"/>
          </a:p>
        </p:txBody>
      </p:sp>
      <p:sp>
        <p:nvSpPr>
          <p:cNvPr id="4" name="Text Placeholder 3"/>
          <p:cNvSpPr>
            <a:spLocks noGrp="1"/>
          </p:cNvSpPr>
          <p:nvPr>
            <p:ph type="body" sz="half" idx="2"/>
          </p:nvPr>
        </p:nvSpPr>
        <p:spPr>
          <a:xfrm>
            <a:off x="880794" y="2157889"/>
            <a:ext cx="4124241" cy="3997756"/>
          </a:xfrm>
        </p:spPr>
        <p:txBody>
          <a:bodyPr/>
          <a:lstStyle>
            <a:lvl1pPr marL="0" indent="0">
              <a:buNone/>
              <a:defRPr sz="1678"/>
            </a:lvl1pPr>
            <a:lvl2pPr marL="479511" indent="0">
              <a:buNone/>
              <a:defRPr sz="1468"/>
            </a:lvl2pPr>
            <a:lvl3pPr marL="959023" indent="0">
              <a:buNone/>
              <a:defRPr sz="1259"/>
            </a:lvl3pPr>
            <a:lvl4pPr marL="1438534" indent="0">
              <a:buNone/>
              <a:defRPr sz="1049"/>
            </a:lvl4pPr>
            <a:lvl5pPr marL="1918045" indent="0">
              <a:buNone/>
              <a:defRPr sz="1049"/>
            </a:lvl5pPr>
            <a:lvl6pPr marL="2397557" indent="0">
              <a:buNone/>
              <a:defRPr sz="1049"/>
            </a:lvl6pPr>
            <a:lvl7pPr marL="2877068" indent="0">
              <a:buNone/>
              <a:defRPr sz="1049"/>
            </a:lvl7pPr>
            <a:lvl8pPr marL="3356580" indent="0">
              <a:buNone/>
              <a:defRPr sz="1049"/>
            </a:lvl8pPr>
            <a:lvl9pPr marL="3836091"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D34FC82C-4050-403F-B179-FBB772D8790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C3B45-00E2-4BAC-BC05-C3BB875D6577}" type="slidenum">
              <a:rPr lang="en-US" smtClean="0"/>
              <a:t>‹#›</a:t>
            </a:fld>
            <a:endParaRPr lang="en-US"/>
          </a:p>
        </p:txBody>
      </p:sp>
    </p:spTree>
    <p:extLst>
      <p:ext uri="{BB962C8B-B14F-4D97-AF65-F5344CB8AC3E}">
        <p14:creationId xmlns:p14="http://schemas.microsoft.com/office/powerpoint/2010/main" val="274975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9128" y="382959"/>
            <a:ext cx="11029057" cy="1390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9128" y="1914793"/>
            <a:ext cx="11029057" cy="45638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9128" y="6666811"/>
            <a:ext cx="2877145" cy="382959"/>
          </a:xfrm>
          <a:prstGeom prst="rect">
            <a:avLst/>
          </a:prstGeom>
        </p:spPr>
        <p:txBody>
          <a:bodyPr vert="horz" lIns="91440" tIns="45720" rIns="91440" bIns="45720" rtlCol="0" anchor="ctr"/>
          <a:lstStyle>
            <a:lvl1pPr algn="l">
              <a:defRPr sz="1259">
                <a:solidFill>
                  <a:schemeClr val="tx1">
                    <a:tint val="75000"/>
                  </a:schemeClr>
                </a:solidFill>
              </a:defRPr>
            </a:lvl1pPr>
          </a:lstStyle>
          <a:p>
            <a:fld id="{D34FC82C-4050-403F-B179-FBB772D8790B}" type="datetimeFigureOut">
              <a:rPr lang="en-US" smtClean="0"/>
              <a:t>12/7/2024</a:t>
            </a:fld>
            <a:endParaRPr lang="en-US"/>
          </a:p>
        </p:txBody>
      </p:sp>
      <p:sp>
        <p:nvSpPr>
          <p:cNvPr id="5" name="Footer Placeholder 4"/>
          <p:cNvSpPr>
            <a:spLocks noGrp="1"/>
          </p:cNvSpPr>
          <p:nvPr>
            <p:ph type="ftr" sz="quarter" idx="3"/>
          </p:nvPr>
        </p:nvSpPr>
        <p:spPr>
          <a:xfrm>
            <a:off x="4235798" y="6666811"/>
            <a:ext cx="4315718" cy="382959"/>
          </a:xfrm>
          <a:prstGeom prst="rect">
            <a:avLst/>
          </a:prstGeom>
        </p:spPr>
        <p:txBody>
          <a:bodyPr vert="horz" lIns="91440" tIns="45720" rIns="91440" bIns="45720" rtlCol="0" anchor="ctr"/>
          <a:lstStyle>
            <a:lvl1pPr algn="ctr">
              <a:defRPr sz="125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31040" y="6666811"/>
            <a:ext cx="2877145" cy="382959"/>
          </a:xfrm>
          <a:prstGeom prst="rect">
            <a:avLst/>
          </a:prstGeom>
        </p:spPr>
        <p:txBody>
          <a:bodyPr vert="horz" lIns="91440" tIns="45720" rIns="91440" bIns="45720" rtlCol="0" anchor="ctr"/>
          <a:lstStyle>
            <a:lvl1pPr algn="r">
              <a:defRPr sz="1259">
                <a:solidFill>
                  <a:schemeClr val="tx1">
                    <a:tint val="75000"/>
                  </a:schemeClr>
                </a:solidFill>
              </a:defRPr>
            </a:lvl1pPr>
          </a:lstStyle>
          <a:p>
            <a:fld id="{094C3B45-00E2-4BAC-BC05-C3BB875D6577}" type="slidenum">
              <a:rPr lang="en-US" smtClean="0"/>
              <a:t>‹#›</a:t>
            </a:fld>
            <a:endParaRPr lang="en-US"/>
          </a:p>
        </p:txBody>
      </p:sp>
    </p:spTree>
    <p:extLst>
      <p:ext uri="{BB962C8B-B14F-4D97-AF65-F5344CB8AC3E}">
        <p14:creationId xmlns:p14="http://schemas.microsoft.com/office/powerpoint/2010/main" val="20525167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59023" rtl="0" eaLnBrk="1" latinLnBrk="0" hangingPunct="1">
        <a:lnSpc>
          <a:spcPct val="90000"/>
        </a:lnSpc>
        <a:spcBef>
          <a:spcPct val="0"/>
        </a:spcBef>
        <a:buNone/>
        <a:defRPr sz="4615" kern="1200">
          <a:solidFill>
            <a:schemeClr val="tx1"/>
          </a:solidFill>
          <a:latin typeface="+mj-lt"/>
          <a:ea typeface="+mj-ea"/>
          <a:cs typeface="+mj-cs"/>
        </a:defRPr>
      </a:lvl1pPr>
    </p:titleStyle>
    <p:bodyStyle>
      <a:lvl1pPr marL="239756" indent="-239756" algn="l" defTabSz="959023" rtl="0" eaLnBrk="1" latinLnBrk="0" hangingPunct="1">
        <a:lnSpc>
          <a:spcPct val="90000"/>
        </a:lnSpc>
        <a:spcBef>
          <a:spcPts val="1049"/>
        </a:spcBef>
        <a:buFont typeface="Arial" panose="020B0604020202020204" pitchFamily="34" charset="0"/>
        <a:buChar char="•"/>
        <a:defRPr sz="2937" kern="1200">
          <a:solidFill>
            <a:schemeClr val="tx1"/>
          </a:solidFill>
          <a:latin typeface="+mn-lt"/>
          <a:ea typeface="+mn-ea"/>
          <a:cs typeface="+mn-cs"/>
        </a:defRPr>
      </a:lvl1pPr>
      <a:lvl2pPr marL="719267" indent="-239756" algn="l" defTabSz="959023" rtl="0" eaLnBrk="1" latinLnBrk="0" hangingPunct="1">
        <a:lnSpc>
          <a:spcPct val="90000"/>
        </a:lnSpc>
        <a:spcBef>
          <a:spcPts val="524"/>
        </a:spcBef>
        <a:buFont typeface="Arial" panose="020B0604020202020204" pitchFamily="34" charset="0"/>
        <a:buChar char="•"/>
        <a:defRPr sz="2517" kern="1200">
          <a:solidFill>
            <a:schemeClr val="tx1"/>
          </a:solidFill>
          <a:latin typeface="+mn-lt"/>
          <a:ea typeface="+mn-ea"/>
          <a:cs typeface="+mn-cs"/>
        </a:defRPr>
      </a:lvl2pPr>
      <a:lvl3pPr marL="1198778" indent="-239756" algn="l" defTabSz="959023" rtl="0" eaLnBrk="1" latinLnBrk="0" hangingPunct="1">
        <a:lnSpc>
          <a:spcPct val="90000"/>
        </a:lnSpc>
        <a:spcBef>
          <a:spcPts val="524"/>
        </a:spcBef>
        <a:buFont typeface="Arial" panose="020B0604020202020204" pitchFamily="34" charset="0"/>
        <a:buChar char="•"/>
        <a:defRPr sz="2098" kern="1200">
          <a:solidFill>
            <a:schemeClr val="tx1"/>
          </a:solidFill>
          <a:latin typeface="+mn-lt"/>
          <a:ea typeface="+mn-ea"/>
          <a:cs typeface="+mn-cs"/>
        </a:defRPr>
      </a:lvl3pPr>
      <a:lvl4pPr marL="1678290"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4pPr>
      <a:lvl5pPr marL="2157801"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5pPr>
      <a:lvl6pPr marL="2637312"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6pPr>
      <a:lvl7pPr marL="3116824"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7pPr>
      <a:lvl8pPr marL="3596335"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8pPr>
      <a:lvl9pPr marL="4075847" indent="-239756" algn="l" defTabSz="959023" rtl="0" eaLnBrk="1" latinLnBrk="0" hangingPunct="1">
        <a:lnSpc>
          <a:spcPct val="90000"/>
        </a:lnSpc>
        <a:spcBef>
          <a:spcPts val="524"/>
        </a:spcBef>
        <a:buFont typeface="Arial" panose="020B0604020202020204" pitchFamily="34" charset="0"/>
        <a:buChar char="•"/>
        <a:defRPr sz="1888" kern="1200">
          <a:solidFill>
            <a:schemeClr val="tx1"/>
          </a:solidFill>
          <a:latin typeface="+mn-lt"/>
          <a:ea typeface="+mn-ea"/>
          <a:cs typeface="+mn-cs"/>
        </a:defRPr>
      </a:lvl9pPr>
    </p:bodyStyle>
    <p:otherStyle>
      <a:defPPr>
        <a:defRPr lang="en-US"/>
      </a:defPPr>
      <a:lvl1pPr marL="0" algn="l" defTabSz="959023" rtl="0" eaLnBrk="1" latinLnBrk="0" hangingPunct="1">
        <a:defRPr sz="1888" kern="1200">
          <a:solidFill>
            <a:schemeClr val="tx1"/>
          </a:solidFill>
          <a:latin typeface="+mn-lt"/>
          <a:ea typeface="+mn-ea"/>
          <a:cs typeface="+mn-cs"/>
        </a:defRPr>
      </a:lvl1pPr>
      <a:lvl2pPr marL="479511" algn="l" defTabSz="959023" rtl="0" eaLnBrk="1" latinLnBrk="0" hangingPunct="1">
        <a:defRPr sz="1888" kern="1200">
          <a:solidFill>
            <a:schemeClr val="tx1"/>
          </a:solidFill>
          <a:latin typeface="+mn-lt"/>
          <a:ea typeface="+mn-ea"/>
          <a:cs typeface="+mn-cs"/>
        </a:defRPr>
      </a:lvl2pPr>
      <a:lvl3pPr marL="959023" algn="l" defTabSz="959023" rtl="0" eaLnBrk="1" latinLnBrk="0" hangingPunct="1">
        <a:defRPr sz="1888" kern="1200">
          <a:solidFill>
            <a:schemeClr val="tx1"/>
          </a:solidFill>
          <a:latin typeface="+mn-lt"/>
          <a:ea typeface="+mn-ea"/>
          <a:cs typeface="+mn-cs"/>
        </a:defRPr>
      </a:lvl3pPr>
      <a:lvl4pPr marL="1438534" algn="l" defTabSz="959023" rtl="0" eaLnBrk="1" latinLnBrk="0" hangingPunct="1">
        <a:defRPr sz="1888" kern="1200">
          <a:solidFill>
            <a:schemeClr val="tx1"/>
          </a:solidFill>
          <a:latin typeface="+mn-lt"/>
          <a:ea typeface="+mn-ea"/>
          <a:cs typeface="+mn-cs"/>
        </a:defRPr>
      </a:lvl4pPr>
      <a:lvl5pPr marL="1918045" algn="l" defTabSz="959023" rtl="0" eaLnBrk="1" latinLnBrk="0" hangingPunct="1">
        <a:defRPr sz="1888" kern="1200">
          <a:solidFill>
            <a:schemeClr val="tx1"/>
          </a:solidFill>
          <a:latin typeface="+mn-lt"/>
          <a:ea typeface="+mn-ea"/>
          <a:cs typeface="+mn-cs"/>
        </a:defRPr>
      </a:lvl5pPr>
      <a:lvl6pPr marL="2397557" algn="l" defTabSz="959023" rtl="0" eaLnBrk="1" latinLnBrk="0" hangingPunct="1">
        <a:defRPr sz="1888" kern="1200">
          <a:solidFill>
            <a:schemeClr val="tx1"/>
          </a:solidFill>
          <a:latin typeface="+mn-lt"/>
          <a:ea typeface="+mn-ea"/>
          <a:cs typeface="+mn-cs"/>
        </a:defRPr>
      </a:lvl6pPr>
      <a:lvl7pPr marL="2877068" algn="l" defTabSz="959023" rtl="0" eaLnBrk="1" latinLnBrk="0" hangingPunct="1">
        <a:defRPr sz="1888" kern="1200">
          <a:solidFill>
            <a:schemeClr val="tx1"/>
          </a:solidFill>
          <a:latin typeface="+mn-lt"/>
          <a:ea typeface="+mn-ea"/>
          <a:cs typeface="+mn-cs"/>
        </a:defRPr>
      </a:lvl7pPr>
      <a:lvl8pPr marL="3356580" algn="l" defTabSz="959023" rtl="0" eaLnBrk="1" latinLnBrk="0" hangingPunct="1">
        <a:defRPr sz="1888" kern="1200">
          <a:solidFill>
            <a:schemeClr val="tx1"/>
          </a:solidFill>
          <a:latin typeface="+mn-lt"/>
          <a:ea typeface="+mn-ea"/>
          <a:cs typeface="+mn-cs"/>
        </a:defRPr>
      </a:lvl8pPr>
      <a:lvl9pPr marL="3836091" algn="l" defTabSz="959023" rtl="0" eaLnBrk="1" latinLnBrk="0" hangingPunct="1">
        <a:defRPr sz="18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jfif"/></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image" Target="../media/image7.jf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image" Target="../media/image7.jfif"/></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jfif"/></Relationships>
</file>

<file path=ppt/slides/_rels/slide21.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3" Type="http://schemas.openxmlformats.org/officeDocument/2006/relationships/slideLayout" Target="../slideLayouts/slideLayout2.xml"/><Relationship Id="rId7" Type="http://schemas.openxmlformats.org/officeDocument/2006/relationships/slide" Target="slide29.xml"/><Relationship Id="rId12" Type="http://schemas.openxmlformats.org/officeDocument/2006/relationships/slide" Target="slide34.xml"/><Relationship Id="rId17" Type="http://schemas.openxmlformats.org/officeDocument/2006/relationships/image" Target="../media/image1.png"/><Relationship Id="rId2" Type="http://schemas.openxmlformats.org/officeDocument/2006/relationships/audio" Target="../media/media6.wav"/><Relationship Id="rId16" Type="http://schemas.openxmlformats.org/officeDocument/2006/relationships/image" Target="../media/image26.gif"/><Relationship Id="rId1" Type="http://schemas.microsoft.com/office/2007/relationships/media" Target="../media/media6.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23.png"/><Relationship Id="rId15" Type="http://schemas.openxmlformats.org/officeDocument/2006/relationships/image" Target="../media/image25.gif"/><Relationship Id="rId10" Type="http://schemas.openxmlformats.org/officeDocument/2006/relationships/slide" Target="slide32.xml"/><Relationship Id="rId4" Type="http://schemas.openxmlformats.org/officeDocument/2006/relationships/image" Target="../media/image22.jpeg"/><Relationship Id="rId9" Type="http://schemas.openxmlformats.org/officeDocument/2006/relationships/slide" Target="slide31.xml"/><Relationship Id="rId14" Type="http://schemas.openxmlformats.org/officeDocument/2006/relationships/image" Target="../media/image24.gif"/></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2.png"/><Relationship Id="rId1" Type="http://schemas.microsoft.com/office/2007/relationships/media" Target="../media/media7.m4a"/><Relationship Id="rId6" Type="http://schemas.openxmlformats.org/officeDocument/2006/relationships/audio" Target="../media/audio3.wav"/><Relationship Id="rId11" Type="http://schemas.microsoft.com/office/2007/relationships/hdphoto" Target="../media/hdphoto2.wdp"/><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3.png"/><Relationship Id="rId1" Type="http://schemas.microsoft.com/office/2007/relationships/media" Target="../media/media7.m4a"/><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2.png"/><Relationship Id="rId1" Type="http://schemas.microsoft.com/office/2007/relationships/media" Target="../media/media7.m4a"/><Relationship Id="rId6" Type="http://schemas.openxmlformats.org/officeDocument/2006/relationships/audio" Target="../media/audio3.wav"/><Relationship Id="rId11" Type="http://schemas.microsoft.com/office/2007/relationships/hdphoto" Target="../media/hdphoto2.wdp"/><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image" Target="../media/image1.png"/><Relationship Id="rId2" Type="http://schemas.openxmlformats.org/officeDocument/2006/relationships/audio" Target="../media/media7.m4a"/><Relationship Id="rId16" Type="http://schemas.openxmlformats.org/officeDocument/2006/relationships/slide" Target="slide27.xml"/><Relationship Id="rId1" Type="http://schemas.microsoft.com/office/2007/relationships/media" Target="../media/media7.m4a"/><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3.png"/><Relationship Id="rId1" Type="http://schemas.microsoft.com/office/2007/relationships/media" Target="../media/media7.m4a"/><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image" Target="../media/image1.png"/><Relationship Id="rId2" Type="http://schemas.openxmlformats.org/officeDocument/2006/relationships/audio" Target="../media/media7.m4a"/><Relationship Id="rId16" Type="http://schemas.openxmlformats.org/officeDocument/2006/relationships/slide" Target="slide27.xml"/><Relationship Id="rId1" Type="http://schemas.microsoft.com/office/2007/relationships/media" Target="../media/media7.m4a"/><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3.png"/><Relationship Id="rId1" Type="http://schemas.microsoft.com/office/2007/relationships/media" Target="../media/media7.m4a"/><Relationship Id="rId6" Type="http://schemas.openxmlformats.org/officeDocument/2006/relationships/audio" Target="../media/audio2.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image" Target="../media/image29.png"/><Relationship Id="rId17" Type="http://schemas.openxmlformats.org/officeDocument/2006/relationships/slide" Target="slide27.xml"/><Relationship Id="rId2" Type="http://schemas.openxmlformats.org/officeDocument/2006/relationships/audio" Target="../media/media7.m4a"/><Relationship Id="rId16" Type="http://schemas.openxmlformats.org/officeDocument/2006/relationships/image" Target="../media/image32.png"/><Relationship Id="rId1" Type="http://schemas.microsoft.com/office/2007/relationships/media" Target="../media/media7.m4a"/><Relationship Id="rId6" Type="http://schemas.openxmlformats.org/officeDocument/2006/relationships/audio" Target="../media/audio3.wav"/><Relationship Id="rId11" Type="http://schemas.microsoft.com/office/2007/relationships/hdphoto" Target="../media/hdphoto2.wdp"/><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7.jfif"/><Relationship Id="rId7" Type="http://schemas.openxmlformats.org/officeDocument/2006/relationships/image" Target="../media/image36.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jfif"/><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5.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jpeg"/><Relationship Id="rId5" Type="http://schemas.openxmlformats.org/officeDocument/2006/relationships/image" Target="../media/image7.jfif"/><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pSp>
        <p:nvGrpSpPr>
          <p:cNvPr id="94" name="Google Shape;94;p1"/>
          <p:cNvGrpSpPr/>
          <p:nvPr/>
        </p:nvGrpSpPr>
        <p:grpSpPr>
          <a:xfrm>
            <a:off x="-1" y="-8288"/>
            <a:ext cx="12787313" cy="873411"/>
            <a:chOff x="0" y="0"/>
            <a:chExt cx="9144000" cy="1180782"/>
          </a:xfrm>
        </p:grpSpPr>
        <p:sp>
          <p:nvSpPr>
            <p:cNvPr id="95" name="Google Shape;95;p1"/>
            <p:cNvSpPr txBox="1"/>
            <p:nvPr/>
          </p:nvSpPr>
          <p:spPr>
            <a:xfrm>
              <a:off x="0" y="0"/>
              <a:ext cx="9144000" cy="1125046"/>
            </a:xfrm>
            <a:prstGeom prst="rect">
              <a:avLst/>
            </a:prstGeom>
            <a:solidFill>
              <a:srgbClr val="0070C0"/>
            </a:solidFill>
            <a:ln>
              <a:noFill/>
            </a:ln>
          </p:spPr>
          <p:txBody>
            <a:bodyPr spcFirstLastPara="1" wrap="square" lIns="127857" tIns="63911" rIns="127857" bIns="63911" anchor="ctr" anchorCtr="0">
              <a:noAutofit/>
            </a:bodyPr>
            <a:lstStyle/>
            <a:p>
              <a:endParaRPr sz="3356">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125046"/>
              <a:ext cx="9144000" cy="55736"/>
            </a:xfrm>
            <a:prstGeom prst="rect">
              <a:avLst/>
            </a:prstGeom>
            <a:solidFill>
              <a:srgbClr val="002060"/>
            </a:solidFill>
            <a:ln>
              <a:noFill/>
            </a:ln>
          </p:spPr>
          <p:txBody>
            <a:bodyPr spcFirstLastPara="1" wrap="square" lIns="127857" tIns="63911" rIns="127857" bIns="63911" anchor="ctr" anchorCtr="0">
              <a:noAutofit/>
            </a:bodyPr>
            <a:lstStyle/>
            <a:p>
              <a:endParaRPr sz="3356">
                <a:solidFill>
                  <a:schemeClr val="dk1"/>
                </a:solidFill>
                <a:latin typeface="Times New Roman"/>
                <a:ea typeface="Times New Roman"/>
                <a:cs typeface="Times New Roman"/>
                <a:sym typeface="Times New Roman"/>
              </a:endParaRPr>
            </a:p>
          </p:txBody>
        </p:sp>
      </p:grpSp>
      <p:sp>
        <p:nvSpPr>
          <p:cNvPr id="98" name="Google Shape;98;p1"/>
          <p:cNvSpPr txBox="1"/>
          <p:nvPr/>
        </p:nvSpPr>
        <p:spPr>
          <a:xfrm>
            <a:off x="2921150" y="3481975"/>
            <a:ext cx="8951489" cy="2557569"/>
          </a:xfrm>
          <a:prstGeom prst="rect">
            <a:avLst/>
          </a:prstGeom>
          <a:noFill/>
          <a:ln>
            <a:noFill/>
          </a:ln>
        </p:spPr>
        <p:txBody>
          <a:bodyPr spcFirstLastPara="1" wrap="square" lIns="127857" tIns="63911" rIns="127857" bIns="63911" anchor="ctr" anchorCtr="0">
            <a:noAutofit/>
          </a:bodyPr>
          <a:lstStyle/>
          <a:p>
            <a:pPr>
              <a:lnSpc>
                <a:spcPct val="130000"/>
              </a:lnSpc>
              <a:buClr>
                <a:schemeClr val="dk1"/>
              </a:buClr>
              <a:buSzPts val="2300"/>
            </a:pPr>
            <a:r>
              <a:rPr lang="en-US" sz="2800" dirty="0" err="1">
                <a:solidFill>
                  <a:schemeClr val="dk1"/>
                </a:solidFill>
                <a:latin typeface="Times New Roman"/>
                <a:ea typeface="Times New Roman"/>
                <a:cs typeface="Times New Roman"/>
                <a:sym typeface="Times New Roman"/>
              </a:rPr>
              <a:t>Giáo</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viên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thực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hiện</a:t>
            </a:r>
            <a:r>
              <a:rPr lang="en-US" sz="2800" dirty="0">
                <a:solidFill>
                  <a:schemeClr val="dk1"/>
                </a:solidFill>
                <a:latin typeface="Times New Roman"/>
                <a:ea typeface="Times New Roman"/>
                <a:cs typeface="Times New Roman"/>
                <a:sym typeface="Times New Roman"/>
              </a:rPr>
              <a:t> :</a:t>
            </a:r>
            <a:br>
              <a:rPr lang="en-US" sz="2800" dirty="0">
                <a:solidFill>
                  <a:schemeClr val="dk1"/>
                </a:solidFill>
                <a:latin typeface="Times New Roman"/>
                <a:ea typeface="Times New Roman"/>
                <a:cs typeface="Times New Roman"/>
                <a:sym typeface="Times New Roman"/>
              </a:rPr>
            </a:br>
            <a:r>
              <a:rPr lang="en-US" sz="2800" dirty="0" err="1">
                <a:solidFill>
                  <a:schemeClr val="dk1"/>
                </a:solidFill>
                <a:latin typeface="Times New Roman"/>
                <a:ea typeface="Times New Roman"/>
                <a:cs typeface="Times New Roman"/>
                <a:sym typeface="Times New Roman"/>
              </a:rPr>
              <a:t>Lớp</a:t>
            </a:r>
            <a:r>
              <a:rPr lang="en-US" sz="2800" dirty="0">
                <a:solidFill>
                  <a:schemeClr val="dk1"/>
                </a:solidFill>
                <a:latin typeface="Times New Roman"/>
                <a:ea typeface="Times New Roman"/>
                <a:cs typeface="Times New Roman"/>
                <a:sym typeface="Times New Roman"/>
              </a:rPr>
              <a:t> 		    </a:t>
            </a:r>
            <a:r>
              <a:rPr lang="vi-VN" sz="2800" dirty="0">
                <a:solidFill>
                  <a:schemeClr val="dk1"/>
                </a:solidFill>
                <a:latin typeface="Times New Roman"/>
                <a:ea typeface="Times New Roman"/>
                <a:cs typeface="Times New Roman"/>
                <a:sym typeface="Times New Roman"/>
              </a:rPr>
              <a:t>             </a:t>
            </a:r>
            <a:r>
              <a:rPr lang="en-US" sz="2800" dirty="0">
                <a:solidFill>
                  <a:schemeClr val="dk1"/>
                </a:solidFill>
                <a:latin typeface="Times New Roman"/>
                <a:ea typeface="Times New Roman"/>
                <a:cs typeface="Times New Roman"/>
                <a:sym typeface="Times New Roman"/>
              </a:rPr>
              <a:t>:    </a:t>
            </a:r>
            <a:endParaRPr sz="2800" dirty="0"/>
          </a:p>
        </p:txBody>
      </p:sp>
      <p:sp>
        <p:nvSpPr>
          <p:cNvPr id="99" name="Google Shape;99;p1"/>
          <p:cNvSpPr txBox="1"/>
          <p:nvPr/>
        </p:nvSpPr>
        <p:spPr>
          <a:xfrm>
            <a:off x="3685707" y="6337537"/>
            <a:ext cx="6487948" cy="559509"/>
          </a:xfrm>
          <a:prstGeom prst="rect">
            <a:avLst/>
          </a:prstGeom>
          <a:noFill/>
          <a:ln>
            <a:noFill/>
          </a:ln>
        </p:spPr>
        <p:txBody>
          <a:bodyPr spcFirstLastPara="1" wrap="square" lIns="127857" tIns="63911" rIns="127857" bIns="63911" anchor="t" anchorCtr="0">
            <a:spAutoFit/>
          </a:bodyPr>
          <a:lstStyle/>
          <a:p>
            <a:pPr>
              <a:buClr>
                <a:srgbClr val="002060"/>
              </a:buClr>
              <a:buSzPts val="2000"/>
            </a:pPr>
            <a:r>
              <a:rPr lang="vi-VN" sz="2797" dirty="0">
                <a:solidFill>
                  <a:srgbClr val="002060"/>
                </a:solidFill>
                <a:latin typeface="Times New Roman"/>
                <a:ea typeface="Times New Roman"/>
                <a:cs typeface="Times New Roman"/>
                <a:sym typeface="Times New Roman"/>
              </a:rPr>
              <a:t>……………..</a:t>
            </a:r>
            <a:r>
              <a:rPr lang="en-US" sz="2797" dirty="0">
                <a:solidFill>
                  <a:srgbClr val="002060"/>
                </a:solidFill>
                <a:latin typeface="Times New Roman"/>
                <a:ea typeface="Times New Roman"/>
                <a:cs typeface="Times New Roman"/>
                <a:sym typeface="Times New Roman"/>
              </a:rPr>
              <a:t>, </a:t>
            </a:r>
            <a:r>
              <a:rPr lang="en-US" sz="2797" dirty="0" err="1">
                <a:solidFill>
                  <a:srgbClr val="002060"/>
                </a:solidFill>
                <a:latin typeface="Times New Roman"/>
                <a:ea typeface="Times New Roman"/>
                <a:cs typeface="Times New Roman"/>
                <a:sym typeface="Times New Roman"/>
              </a:rPr>
              <a:t>ngày</a:t>
            </a:r>
            <a:r>
              <a:rPr lang="en-US" sz="2797" dirty="0">
                <a:solidFill>
                  <a:srgbClr val="002060"/>
                </a:solidFill>
                <a:latin typeface="Times New Roman"/>
                <a:ea typeface="Times New Roman"/>
                <a:cs typeface="Times New Roman"/>
                <a:sym typeface="Times New Roman"/>
              </a:rPr>
              <a:t> </a:t>
            </a:r>
            <a:r>
              <a:rPr lang="vi-VN" sz="2797" dirty="0">
                <a:solidFill>
                  <a:srgbClr val="002060"/>
                </a:solidFill>
                <a:latin typeface="Times New Roman"/>
                <a:ea typeface="Times New Roman"/>
                <a:cs typeface="Times New Roman"/>
                <a:sym typeface="Times New Roman"/>
              </a:rPr>
              <a:t>.....</a:t>
            </a:r>
            <a:r>
              <a:rPr lang="en-US" sz="2797" dirty="0">
                <a:solidFill>
                  <a:srgbClr val="002060"/>
                </a:solidFill>
                <a:latin typeface="Times New Roman"/>
                <a:ea typeface="Times New Roman"/>
                <a:cs typeface="Times New Roman"/>
                <a:sym typeface="Times New Roman"/>
              </a:rPr>
              <a:t> </a:t>
            </a:r>
            <a:r>
              <a:rPr lang="en-US" sz="2797" dirty="0" err="1">
                <a:solidFill>
                  <a:srgbClr val="002060"/>
                </a:solidFill>
                <a:latin typeface="Times New Roman"/>
                <a:ea typeface="Times New Roman"/>
                <a:cs typeface="Times New Roman"/>
                <a:sym typeface="Times New Roman"/>
              </a:rPr>
              <a:t>tháng</a:t>
            </a:r>
            <a:r>
              <a:rPr lang="en-US" sz="2797" dirty="0">
                <a:solidFill>
                  <a:srgbClr val="002060"/>
                </a:solidFill>
                <a:latin typeface="Times New Roman"/>
                <a:ea typeface="Times New Roman"/>
                <a:cs typeface="Times New Roman"/>
                <a:sym typeface="Times New Roman"/>
              </a:rPr>
              <a:t> </a:t>
            </a:r>
            <a:r>
              <a:rPr lang="vi-VN" sz="2797" dirty="0">
                <a:solidFill>
                  <a:srgbClr val="002060"/>
                </a:solidFill>
                <a:latin typeface="Times New Roman"/>
                <a:ea typeface="Times New Roman"/>
                <a:cs typeface="Times New Roman"/>
                <a:sym typeface="Times New Roman"/>
              </a:rPr>
              <a:t>....</a:t>
            </a:r>
            <a:r>
              <a:rPr lang="en-US" sz="2797" dirty="0">
                <a:solidFill>
                  <a:srgbClr val="002060"/>
                </a:solidFill>
                <a:latin typeface="Times New Roman"/>
                <a:ea typeface="Times New Roman"/>
                <a:cs typeface="Times New Roman"/>
                <a:sym typeface="Times New Roman"/>
              </a:rPr>
              <a:t> </a:t>
            </a:r>
            <a:r>
              <a:rPr lang="en-US" sz="2797" dirty="0" err="1">
                <a:solidFill>
                  <a:srgbClr val="002060"/>
                </a:solidFill>
                <a:latin typeface="Times New Roman"/>
                <a:ea typeface="Times New Roman"/>
                <a:cs typeface="Times New Roman"/>
                <a:sym typeface="Times New Roman"/>
              </a:rPr>
              <a:t>năm</a:t>
            </a:r>
            <a:r>
              <a:rPr lang="en-US" sz="2797" dirty="0">
                <a:solidFill>
                  <a:srgbClr val="002060"/>
                </a:solidFill>
                <a:latin typeface="Times New Roman"/>
                <a:ea typeface="Times New Roman"/>
                <a:cs typeface="Times New Roman"/>
                <a:sym typeface="Times New Roman"/>
              </a:rPr>
              <a:t> </a:t>
            </a:r>
            <a:r>
              <a:rPr lang="vi-VN" sz="2797" dirty="0">
                <a:solidFill>
                  <a:srgbClr val="002060"/>
                </a:solidFill>
                <a:latin typeface="Times New Roman"/>
                <a:ea typeface="Times New Roman"/>
                <a:cs typeface="Times New Roman"/>
                <a:sym typeface="Times New Roman"/>
              </a:rPr>
              <a:t>....</a:t>
            </a:r>
            <a:endParaRPr sz="7135" dirty="0"/>
          </a:p>
        </p:txBody>
      </p:sp>
      <p:sp>
        <p:nvSpPr>
          <p:cNvPr id="100" name="Google Shape;100;p1"/>
          <p:cNvSpPr txBox="1"/>
          <p:nvPr/>
        </p:nvSpPr>
        <p:spPr>
          <a:xfrm>
            <a:off x="-319962" y="1896096"/>
            <a:ext cx="13427233" cy="1585879"/>
          </a:xfrm>
          <a:prstGeom prst="rect">
            <a:avLst/>
          </a:prstGeom>
          <a:noFill/>
          <a:ln>
            <a:noFill/>
          </a:ln>
        </p:spPr>
        <p:txBody>
          <a:bodyPr spcFirstLastPara="1" wrap="square" lIns="127857" tIns="63911" rIns="127857" bIns="63911" anchor="t" anchorCtr="0">
            <a:spAutoFit/>
          </a:bodyPr>
          <a:lstStyle/>
          <a:p>
            <a:pPr algn="ctr">
              <a:buClr>
                <a:srgbClr val="FF0000"/>
              </a:buClr>
              <a:buSzPts val="3900"/>
            </a:pPr>
            <a:r>
              <a:rPr lang="en-US" sz="4400" b="1" dirty="0">
                <a:solidFill>
                  <a:srgbClr val="FF0000"/>
                </a:solidFill>
                <a:latin typeface="Times New Roman"/>
                <a:ea typeface="Times New Roman"/>
                <a:cs typeface="Times New Roman"/>
                <a:sym typeface="Times New Roman"/>
              </a:rPr>
              <a:t>NHIỆT LIỆT CHÀO MỪNG </a:t>
            </a:r>
            <a:endParaRPr sz="4400" dirty="0"/>
          </a:p>
          <a:p>
            <a:pPr algn="ctr">
              <a:spcBef>
                <a:spcPts val="839"/>
              </a:spcBef>
              <a:buClr>
                <a:srgbClr val="FF0000"/>
              </a:buClr>
              <a:buSzPts val="3900"/>
            </a:pPr>
            <a:r>
              <a:rPr lang="en-US" sz="4400" b="1" dirty="0">
                <a:solidFill>
                  <a:srgbClr val="FF0000"/>
                </a:solidFill>
                <a:latin typeface="Times New Roman"/>
                <a:ea typeface="Times New Roman"/>
                <a:cs typeface="Times New Roman"/>
                <a:sym typeface="Times New Roman"/>
              </a:rPr>
              <a:t>QUÝ THẦY CÔ, </a:t>
            </a:r>
            <a:r>
              <a:rPr lang="vi-VN" sz="4400" b="1" dirty="0">
                <a:solidFill>
                  <a:srgbClr val="FF0000"/>
                </a:solidFill>
                <a:latin typeface="Times New Roman"/>
                <a:ea typeface="Times New Roman"/>
                <a:cs typeface="Times New Roman"/>
                <a:sym typeface="Times New Roman"/>
              </a:rPr>
              <a:t>CÁC EM</a:t>
            </a:r>
            <a:r>
              <a:rPr lang="en-US" sz="4400" b="1" dirty="0">
                <a:solidFill>
                  <a:srgbClr val="FF0000"/>
                </a:solidFill>
                <a:latin typeface="Times New Roman"/>
                <a:ea typeface="Times New Roman"/>
                <a:cs typeface="Times New Roman"/>
                <a:sym typeface="Times New Roman"/>
              </a:rPr>
              <a:t> ĐẾN </a:t>
            </a:r>
            <a:r>
              <a:rPr lang="vi-VN" sz="4400" b="1" dirty="0">
                <a:solidFill>
                  <a:srgbClr val="FF0000"/>
                </a:solidFill>
                <a:latin typeface="Times New Roman"/>
                <a:ea typeface="Times New Roman"/>
                <a:cs typeface="Times New Roman"/>
                <a:sym typeface="Times New Roman"/>
              </a:rPr>
              <a:t>VỚI</a:t>
            </a:r>
            <a:r>
              <a:rPr lang="en-US" sz="4400" b="1" dirty="0">
                <a:solidFill>
                  <a:srgbClr val="FF0000"/>
                </a:solidFill>
                <a:latin typeface="Times New Roman"/>
                <a:ea typeface="Times New Roman"/>
                <a:cs typeface="Times New Roman"/>
                <a:sym typeface="Times New Roman"/>
              </a:rPr>
              <a:t> TIẾT HỌC  </a:t>
            </a:r>
            <a:endParaRPr sz="4400" dirty="0"/>
          </a:p>
        </p:txBody>
      </p:sp>
      <p:pic>
        <p:nvPicPr>
          <p:cNvPr id="2" name="y2meta.com - Top Nhạc Chờ Hội Nghị, Sự Kiện, Lớp Học Trực Tuyến, Zoom Online Đỉnh Cao 04 (128 kbps)">
            <a:hlinkClick r:id="" action="ppaction://media"/>
            <a:extLst>
              <a:ext uri="{FF2B5EF4-FFF2-40B4-BE49-F238E27FC236}">
                <a16:creationId xmlns:a16="http://schemas.microsoft.com/office/drawing/2014/main" id="{9417BBD2-5873-F40E-518C-22F8ABD1D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01668" y="6633244"/>
            <a:ext cx="681575" cy="681575"/>
          </a:xfrm>
          <a:prstGeom prst="rect">
            <a:avLst/>
          </a:prstGeom>
        </p:spPr>
      </p:pic>
    </p:spTree>
  </p:cSld>
  <p:clrMapOvr>
    <a:masterClrMapping/>
  </p:clrMapOvr>
  <p:transition advTm="256209">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4269"/>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551006" y="409819"/>
            <a:ext cx="9998155"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cặp đôi)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3" name="y2mate.com - 1 Minute timer Đồng hồ đếm ngược 1 phút_360p">
            <a:hlinkClick r:id="" action="ppaction://media"/>
            <a:extLst>
              <a:ext uri="{FF2B5EF4-FFF2-40B4-BE49-F238E27FC236}">
                <a16:creationId xmlns:a16="http://schemas.microsoft.com/office/drawing/2014/main" id="{E1E382B5-C886-E3AC-A1AC-20CBB6CA5C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81885" y="416983"/>
            <a:ext cx="1924325" cy="1691664"/>
          </a:xfrm>
          <a:prstGeom prst="rect">
            <a:avLst/>
          </a:prstGeom>
        </p:spPr>
      </p:pic>
      <p:sp>
        <p:nvSpPr>
          <p:cNvPr id="14" name="TextBox 13">
            <a:extLst>
              <a:ext uri="{FF2B5EF4-FFF2-40B4-BE49-F238E27FC236}">
                <a16:creationId xmlns:a16="http://schemas.microsoft.com/office/drawing/2014/main" id="{D7A5D347-331A-4768-5742-0059126CC74B}"/>
              </a:ext>
            </a:extLst>
          </p:cNvPr>
          <p:cNvSpPr txBox="1"/>
          <p:nvPr/>
        </p:nvSpPr>
        <p:spPr>
          <a:xfrm>
            <a:off x="694479" y="5560596"/>
            <a:ext cx="11411731" cy="954107"/>
          </a:xfrm>
          <a:prstGeom prst="rect">
            <a:avLst/>
          </a:prstGeom>
          <a:solidFill>
            <a:schemeClr val="bg1">
              <a:lumMod val="95000"/>
            </a:schemeClr>
          </a:solidFill>
        </p:spPr>
        <p:txBody>
          <a:bodyPr wrap="square" rtlCol="0">
            <a:spAutoFit/>
          </a:bodyPr>
          <a:lstStyle/>
          <a:p>
            <a:pPr algn="ctr"/>
            <a:r>
              <a:rPr lang="vi-VN" sz="2800" dirty="0">
                <a:solidFill>
                  <a:srgbClr val="FF0000"/>
                </a:solidFill>
                <a:latin typeface="+mj-lt"/>
              </a:rPr>
              <a:t>Đáp án: </a:t>
            </a:r>
            <a:r>
              <a:rPr lang="vi-VN" sz="2800" dirty="0">
                <a:latin typeface="+mj-lt"/>
              </a:rPr>
              <a:t>Trường hợp a – lực do người tác dụng lên xe kéo không phải áp lực vì  </a:t>
            </a:r>
          </a:p>
          <a:p>
            <a:pPr algn="ctr"/>
            <a:r>
              <a:rPr lang="vi-VN" sz="2800" dirty="0">
                <a:latin typeface="+mj-lt"/>
              </a:rPr>
              <a:t>lực này không có phương vuông góc với bề mặt tiếp xúc.</a:t>
            </a:r>
            <a:endParaRPr lang="en-US" sz="2800" dirty="0">
              <a:effectLst/>
              <a:latin typeface="+mj-lt"/>
              <a:ea typeface="Segoe UI" panose="020B0502040204020203" pitchFamily="34" charset="0"/>
            </a:endParaRPr>
          </a:p>
        </p:txBody>
      </p:sp>
      <p:sp>
        <p:nvSpPr>
          <p:cNvPr id="5" name="TextBox 4">
            <a:extLst>
              <a:ext uri="{FF2B5EF4-FFF2-40B4-BE49-F238E27FC236}">
                <a16:creationId xmlns:a16="http://schemas.microsoft.com/office/drawing/2014/main" id="{AC9DFBA7-E158-16AC-D273-2F4CC8517B07}"/>
              </a:ext>
            </a:extLst>
          </p:cNvPr>
          <p:cNvSpPr txBox="1"/>
          <p:nvPr/>
        </p:nvSpPr>
        <p:spPr>
          <a:xfrm>
            <a:off x="694480" y="2523280"/>
            <a:ext cx="5995686" cy="2677656"/>
          </a:xfrm>
          <a:prstGeom prst="rect">
            <a:avLst/>
          </a:prstGeom>
          <a:solidFill>
            <a:srgbClr val="92D050"/>
          </a:solidFill>
        </p:spPr>
        <p:txBody>
          <a:bodyPr wrap="square" rtlCol="0">
            <a:spAutoFit/>
          </a:bodyPr>
          <a:lstStyle/>
          <a:p>
            <a:pPr algn="just"/>
            <a:r>
              <a:rPr lang="vi-VN" sz="2800" dirty="0">
                <a:solidFill>
                  <a:srgbClr val="FF0000"/>
                </a:solidFill>
                <a:latin typeface="+mj-lt"/>
              </a:rPr>
              <a:t>Câu hỏi</a:t>
            </a:r>
            <a:r>
              <a:rPr lang="en-US" sz="2800" dirty="0">
                <a:solidFill>
                  <a:srgbClr val="FF0000"/>
                </a:solidFill>
                <a:latin typeface="+mj-lt"/>
              </a:rPr>
              <a:t> 2</a:t>
            </a:r>
            <a:r>
              <a:rPr lang="vi-VN" sz="2800" dirty="0">
                <a:solidFill>
                  <a:srgbClr val="FF0000"/>
                </a:solidFill>
                <a:latin typeface="+mj-lt"/>
              </a:rPr>
              <a:t>: </a:t>
            </a:r>
            <a:r>
              <a:rPr lang="vi-VN" sz="2800" dirty="0">
                <a:latin typeface="+mj-lt"/>
              </a:rPr>
              <a:t>Hãy cho biết lực nào sau đây không phải là áp lực? Vì sao?</a:t>
            </a:r>
          </a:p>
          <a:p>
            <a:pPr marL="342900" indent="-342900" algn="just">
              <a:buAutoNum type="alphaLcPeriod"/>
            </a:pPr>
            <a:r>
              <a:rPr lang="vi-VN" sz="2800" dirty="0">
                <a:latin typeface="+mj-lt"/>
              </a:rPr>
              <a:t>Lực do người tác dụng lên xe kéo.</a:t>
            </a:r>
          </a:p>
          <a:p>
            <a:pPr marL="342900" indent="-342900" algn="just">
              <a:buAutoNum type="alphaLcPeriod"/>
            </a:pPr>
            <a:r>
              <a:rPr lang="vi-VN" sz="2800" dirty="0">
                <a:latin typeface="+mj-lt"/>
              </a:rPr>
              <a:t>Lực do xe kéo tác dụng lên mặt đất.</a:t>
            </a:r>
          </a:p>
          <a:p>
            <a:pPr marL="342900" indent="-342900" algn="just">
              <a:buAutoNum type="alphaLcPeriod"/>
            </a:pPr>
            <a:r>
              <a:rPr lang="vi-VN" sz="2800" dirty="0">
                <a:latin typeface="+mj-lt"/>
              </a:rPr>
              <a:t>Lực do các thùng hàng tác dụng lên xe kéo</a:t>
            </a:r>
            <a:r>
              <a:rPr lang="en-US" sz="2800" dirty="0">
                <a:latin typeface="+mj-lt"/>
              </a:rPr>
              <a:t>.</a:t>
            </a:r>
          </a:p>
        </p:txBody>
      </p:sp>
      <p:pic>
        <p:nvPicPr>
          <p:cNvPr id="7" name="Picture 6">
            <a:extLst>
              <a:ext uri="{FF2B5EF4-FFF2-40B4-BE49-F238E27FC236}">
                <a16:creationId xmlns:a16="http://schemas.microsoft.com/office/drawing/2014/main" id="{3917C959-9D24-8B86-F07F-E35EDDC1A5E5}"/>
              </a:ext>
            </a:extLst>
          </p:cNvPr>
          <p:cNvPicPr>
            <a:picLocks noChangeAspect="1"/>
          </p:cNvPicPr>
          <p:nvPr/>
        </p:nvPicPr>
        <p:blipFill>
          <a:blip r:embed="rId6"/>
          <a:stretch>
            <a:fillRect/>
          </a:stretch>
        </p:blipFill>
        <p:spPr>
          <a:xfrm>
            <a:off x="7184841" y="2572473"/>
            <a:ext cx="5200069" cy="2506879"/>
          </a:xfrm>
          <a:prstGeom prst="rect">
            <a:avLst/>
          </a:prstGeom>
        </p:spPr>
      </p:pic>
    </p:spTree>
    <p:extLst>
      <p:ext uri="{BB962C8B-B14F-4D97-AF65-F5344CB8AC3E}">
        <p14:creationId xmlns:p14="http://schemas.microsoft.com/office/powerpoint/2010/main" val="40161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78049" mute="1">
                <p:cTn id="17" fill="hold" display="0">
                  <p:stCondLst>
                    <p:cond delay="indefinite"/>
                  </p:stCondLst>
                </p:cTn>
                <p:tgtEl>
                  <p:spTgt spid="13"/>
                </p:tgtEl>
              </p:cMediaNode>
            </p:video>
          </p:childTnLst>
        </p:cTn>
      </p:par>
    </p:tnLst>
    <p:bldLst>
      <p:bldP spid="1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671332" y="925975"/>
            <a:ext cx="11609407" cy="1384995"/>
          </a:xfrm>
          <a:prstGeom prst="rect">
            <a:avLst/>
          </a:prstGeom>
          <a:noFill/>
        </p:spPr>
        <p:txBody>
          <a:bodyPr wrap="square" rtlCol="0">
            <a:spAutoFit/>
          </a:bodyPr>
          <a:lstStyle/>
          <a:p>
            <a:r>
              <a:rPr lang="vi-VN" sz="2800" dirty="0">
                <a:latin typeface="+mj-lt"/>
              </a:rPr>
              <a:t>I. Áp suất</a:t>
            </a:r>
          </a:p>
          <a:p>
            <a:r>
              <a:rPr lang="vi-VN" sz="2800" dirty="0">
                <a:latin typeface="+mj-lt"/>
              </a:rPr>
              <a:t>1. Áp lực</a:t>
            </a:r>
          </a:p>
          <a:p>
            <a:r>
              <a:rPr lang="vi-VN" sz="2800" dirty="0">
                <a:latin typeface="+mj-lt"/>
              </a:rPr>
              <a:t>2. Khái niệm áp suất</a:t>
            </a:r>
          </a:p>
        </p:txBody>
      </p:sp>
    </p:spTree>
    <p:extLst>
      <p:ext uri="{BB962C8B-B14F-4D97-AF65-F5344CB8AC3E}">
        <p14:creationId xmlns:p14="http://schemas.microsoft.com/office/powerpoint/2010/main" val="2494912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4269"/>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3405928" y="630255"/>
            <a:ext cx="7079194"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7A5D347-331A-4768-5742-0059126CC74B}"/>
              </a:ext>
            </a:extLst>
          </p:cNvPr>
          <p:cNvSpPr txBox="1"/>
          <p:nvPr/>
        </p:nvSpPr>
        <p:spPr>
          <a:xfrm>
            <a:off x="950044" y="2523280"/>
            <a:ext cx="10960305" cy="523220"/>
          </a:xfrm>
          <a:prstGeom prst="rect">
            <a:avLst/>
          </a:prstGeom>
          <a:solidFill>
            <a:srgbClr val="92D050"/>
          </a:solidFill>
        </p:spPr>
        <p:txBody>
          <a:bodyPr wrap="square" rtlCol="0">
            <a:spAutoFit/>
          </a:bodyPr>
          <a:lstStyle/>
          <a:p>
            <a:pPr algn="ctr"/>
            <a:r>
              <a:rPr lang="vi-VN" sz="2800" dirty="0">
                <a:solidFill>
                  <a:srgbClr val="FF0000"/>
                </a:solidFill>
                <a:latin typeface="+mj-lt"/>
              </a:rPr>
              <a:t>Câu hỏi: </a:t>
            </a:r>
            <a:r>
              <a:rPr lang="vi-VN" sz="2800" dirty="0">
                <a:latin typeface="+mj-lt"/>
              </a:rPr>
              <a:t>Hãy nêu những yếu tố mà tác dụng của áp lực phụ thuộc?</a:t>
            </a:r>
            <a:endParaRPr lang="en-US" sz="2800" dirty="0">
              <a:latin typeface="+mj-lt"/>
            </a:endParaRPr>
          </a:p>
        </p:txBody>
      </p:sp>
      <p:sp>
        <p:nvSpPr>
          <p:cNvPr id="7" name="TextBox 6">
            <a:extLst>
              <a:ext uri="{FF2B5EF4-FFF2-40B4-BE49-F238E27FC236}">
                <a16:creationId xmlns:a16="http://schemas.microsoft.com/office/drawing/2014/main" id="{9E8DD912-32E2-6259-9415-D882003268A5}"/>
              </a:ext>
            </a:extLst>
          </p:cNvPr>
          <p:cNvSpPr txBox="1"/>
          <p:nvPr/>
        </p:nvSpPr>
        <p:spPr>
          <a:xfrm>
            <a:off x="950044" y="3289567"/>
            <a:ext cx="10960305" cy="954107"/>
          </a:xfrm>
          <a:prstGeom prst="rect">
            <a:avLst/>
          </a:prstGeom>
          <a:solidFill>
            <a:schemeClr val="bg1">
              <a:lumMod val="75000"/>
            </a:schemeClr>
          </a:solidFill>
        </p:spPr>
        <p:txBody>
          <a:bodyPr wrap="square">
            <a:spAutoFit/>
          </a:bodyPr>
          <a:lstStyle/>
          <a:p>
            <a:r>
              <a:rPr lang="vi-VN" sz="2800" u="sng" dirty="0">
                <a:solidFill>
                  <a:srgbClr val="FF0000"/>
                </a:solidFill>
                <a:latin typeface="+mj-lt"/>
              </a:rPr>
              <a:t>Đáp án</a:t>
            </a:r>
            <a:r>
              <a:rPr lang="vi-VN" sz="2800" dirty="0">
                <a:solidFill>
                  <a:srgbClr val="FF0000"/>
                </a:solidFill>
                <a:latin typeface="+mj-lt"/>
              </a:rPr>
              <a:t>: </a:t>
            </a:r>
            <a:r>
              <a:rPr lang="vi-VN" sz="2800" dirty="0">
                <a:solidFill>
                  <a:srgbClr val="000000"/>
                </a:solidFill>
                <a:effectLst/>
                <a:latin typeface="Times New Roman" panose="02020603050405020304" pitchFamily="18" charset="0"/>
                <a:ea typeface="Calibri" panose="020F0502020204030204" pitchFamily="34" charset="0"/>
              </a:rPr>
              <a:t>Tác dụng của áp lực phụ thuộc vào 2 yếu tố: Độ lớn của áp lực và diện tích bị ép.</a:t>
            </a:r>
            <a:endParaRPr lang="en-US" sz="2800" dirty="0"/>
          </a:p>
        </p:txBody>
      </p:sp>
      <p:pic>
        <p:nvPicPr>
          <p:cNvPr id="9" name="Green Countdown Timer 30 sec ( v 188 ) LED clock timer with sound effects HD">
            <a:hlinkClick r:id="" action="ppaction://media"/>
            <a:extLst>
              <a:ext uri="{FF2B5EF4-FFF2-40B4-BE49-F238E27FC236}">
                <a16:creationId xmlns:a16="http://schemas.microsoft.com/office/drawing/2014/main" id="{9723D1AC-D053-59CB-F9CE-48D8383840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05970" y="126959"/>
            <a:ext cx="2079442" cy="1742196"/>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0" name="TextBox 9">
            <a:extLst>
              <a:ext uri="{FF2B5EF4-FFF2-40B4-BE49-F238E27FC236}">
                <a16:creationId xmlns:a16="http://schemas.microsoft.com/office/drawing/2014/main" id="{70053198-C7EE-0478-8D95-CB88C053F28D}"/>
              </a:ext>
            </a:extLst>
          </p:cNvPr>
          <p:cNvSpPr txBox="1"/>
          <p:nvPr/>
        </p:nvSpPr>
        <p:spPr>
          <a:xfrm>
            <a:off x="950044" y="4629873"/>
            <a:ext cx="10960305" cy="954107"/>
          </a:xfrm>
          <a:prstGeom prst="rect">
            <a:avLst/>
          </a:prstGeom>
          <a:solidFill>
            <a:srgbClr val="92D050"/>
          </a:solidFill>
        </p:spPr>
        <p:txBody>
          <a:bodyPr wrap="square" rtlCol="0">
            <a:spAutoFit/>
          </a:bodyPr>
          <a:lstStyle/>
          <a:p>
            <a:pPr algn="ctr"/>
            <a:r>
              <a:rPr lang="vi-VN" sz="2800" dirty="0">
                <a:solidFill>
                  <a:srgbClr val="000000"/>
                </a:solidFill>
                <a:effectLst/>
                <a:latin typeface="Times New Roman" panose="02020603050405020304" pitchFamily="18" charset="0"/>
                <a:ea typeface="Calibri" panose="020F0502020204030204" pitchFamily="34" charset="0"/>
              </a:rPr>
              <a:t>* Muốn kiểm tra mối liên hệ giữa một yếu tố với tác dụng của áp lực         ta thay đổi yếu tố đó và giữ nguyên yếu tố còn lại</a:t>
            </a:r>
            <a:r>
              <a:rPr lang="vi-VN" sz="1800" dirty="0">
                <a:solidFill>
                  <a:srgbClr val="000000"/>
                </a:solidFill>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35786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9"/>
                </p:tgtEl>
              </p:cMediaNode>
            </p:video>
          </p:childTnLst>
        </p:cTn>
      </p:par>
    </p:tnLst>
    <p:bldLst>
      <p:bldP spid="14"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4269"/>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551007" y="575236"/>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7A5D347-331A-4768-5742-0059126CC74B}"/>
              </a:ext>
            </a:extLst>
          </p:cNvPr>
          <p:cNvSpPr txBox="1"/>
          <p:nvPr/>
        </p:nvSpPr>
        <p:spPr>
          <a:xfrm>
            <a:off x="837806" y="2227888"/>
            <a:ext cx="11111698" cy="954107"/>
          </a:xfrm>
          <a:prstGeom prst="rect">
            <a:avLst/>
          </a:prstGeom>
          <a:solidFill>
            <a:srgbClr val="92D050"/>
          </a:solidFill>
        </p:spPr>
        <p:txBody>
          <a:bodyPr wrap="square" rtlCol="0">
            <a:spAutoFit/>
          </a:bodyPr>
          <a:lstStyle/>
          <a:p>
            <a:pPr algn="ctr"/>
            <a:r>
              <a:rPr lang="vi-VN" sz="2800" dirty="0">
                <a:solidFill>
                  <a:srgbClr val="FF0000"/>
                </a:solidFill>
                <a:latin typeface="+mj-lt"/>
              </a:rPr>
              <a:t>Yêu cầu 1: </a:t>
            </a:r>
            <a:r>
              <a:rPr lang="vi-VN" sz="2800" dirty="0">
                <a:latin typeface="+mj-lt"/>
              </a:rPr>
              <a:t>Hãy thảo luận đề xuất phương án thí nghiệm để kiểm tra tác dụng của áp lực với độ lớn áp lực và diện tích bị ép?</a:t>
            </a:r>
          </a:p>
        </p:txBody>
      </p:sp>
      <p:sp>
        <p:nvSpPr>
          <p:cNvPr id="6" name="TextBox 5">
            <a:extLst>
              <a:ext uri="{FF2B5EF4-FFF2-40B4-BE49-F238E27FC236}">
                <a16:creationId xmlns:a16="http://schemas.microsoft.com/office/drawing/2014/main" id="{63775A2A-19D5-8894-30B3-A1C1B90DD30E}"/>
              </a:ext>
            </a:extLst>
          </p:cNvPr>
          <p:cNvSpPr txBox="1"/>
          <p:nvPr/>
        </p:nvSpPr>
        <p:spPr>
          <a:xfrm>
            <a:off x="3065933" y="3318470"/>
            <a:ext cx="6655443" cy="1384995"/>
          </a:xfrm>
          <a:prstGeom prst="rect">
            <a:avLst/>
          </a:prstGeom>
          <a:solidFill>
            <a:schemeClr val="bg1">
              <a:lumMod val="95000"/>
            </a:schemeClr>
          </a:solidFill>
        </p:spPr>
        <p:txBody>
          <a:bodyPr wrap="square" rtlCol="0">
            <a:spAutoFit/>
          </a:bodyPr>
          <a:lstStyle/>
          <a:p>
            <a:r>
              <a:rPr lang="vi-VN" sz="2800" dirty="0">
                <a:latin typeface="+mj-lt"/>
              </a:rPr>
              <a:t>* Gợi ý: HS cần trình bày các nội dung sau:</a:t>
            </a:r>
            <a:endParaRPr lang="en-US" sz="2800" i="1" dirty="0">
              <a:latin typeface="+mj-lt"/>
            </a:endParaRPr>
          </a:p>
          <a:p>
            <a:r>
              <a:rPr lang="vi-VN" sz="2800" dirty="0">
                <a:latin typeface="+mj-lt"/>
              </a:rPr>
              <a:t>1. Kể tên các dụng cụ thí nghiệm.</a:t>
            </a:r>
            <a:endParaRPr lang="en-US" sz="2800" i="1" dirty="0">
              <a:latin typeface="+mj-lt"/>
            </a:endParaRPr>
          </a:p>
          <a:p>
            <a:r>
              <a:rPr lang="vi-VN" sz="2800" dirty="0">
                <a:latin typeface="+mj-lt"/>
              </a:rPr>
              <a:t>2. Cách bố trí, tiến hành thí nghiệm. </a:t>
            </a:r>
            <a:endParaRPr lang="en-US" sz="2800" dirty="0">
              <a:latin typeface="+mj-lt"/>
            </a:endParaRPr>
          </a:p>
        </p:txBody>
      </p:sp>
      <p:pic>
        <p:nvPicPr>
          <p:cNvPr id="4" name="Đồng hồ đếm ngược 5 phút - 5 Minutes">
            <a:hlinkClick r:id="" action="ppaction://media"/>
            <a:extLst>
              <a:ext uri="{FF2B5EF4-FFF2-40B4-BE49-F238E27FC236}">
                <a16:creationId xmlns:a16="http://schemas.microsoft.com/office/drawing/2014/main" id="{00D5EBC1-6BB3-4AF7-BA7C-D42E9564E5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9426" y="5315883"/>
            <a:ext cx="2588455" cy="1456006"/>
          </a:xfrm>
          <a:prstGeom prst="rect">
            <a:avLst/>
          </a:prstGeom>
        </p:spPr>
      </p:pic>
    </p:spTree>
    <p:extLst>
      <p:ext uri="{BB962C8B-B14F-4D97-AF65-F5344CB8AC3E}">
        <p14:creationId xmlns:p14="http://schemas.microsoft.com/office/powerpoint/2010/main" val="31252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24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1511"/>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2313007" y="85381"/>
            <a:ext cx="9998155"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7A5D347-331A-4768-5742-0059126CC74B}"/>
              </a:ext>
            </a:extLst>
          </p:cNvPr>
          <p:cNvSpPr txBox="1"/>
          <p:nvPr/>
        </p:nvSpPr>
        <p:spPr>
          <a:xfrm>
            <a:off x="2724480" y="731166"/>
            <a:ext cx="9791726" cy="954107"/>
          </a:xfrm>
          <a:prstGeom prst="rect">
            <a:avLst/>
          </a:prstGeom>
          <a:solidFill>
            <a:srgbClr val="92D050"/>
          </a:solidFill>
        </p:spPr>
        <p:txBody>
          <a:bodyPr wrap="square" rtlCol="0">
            <a:spAutoFit/>
          </a:bodyPr>
          <a:lstStyle/>
          <a:p>
            <a:pPr algn="ctr"/>
            <a:r>
              <a:rPr lang="vi-VN" sz="2800" dirty="0">
                <a:solidFill>
                  <a:srgbClr val="FF0000"/>
                </a:solidFill>
                <a:latin typeface="+mj-lt"/>
              </a:rPr>
              <a:t>Yêu cầu</a:t>
            </a:r>
            <a:r>
              <a:rPr lang="en-US" sz="2800" dirty="0">
                <a:solidFill>
                  <a:srgbClr val="FF0000"/>
                </a:solidFill>
                <a:latin typeface="+mj-lt"/>
              </a:rPr>
              <a:t> </a:t>
            </a:r>
            <a:r>
              <a:rPr lang="vi-VN" sz="2800" dirty="0">
                <a:solidFill>
                  <a:srgbClr val="FF0000"/>
                </a:solidFill>
                <a:latin typeface="+mj-lt"/>
              </a:rPr>
              <a:t>1: </a:t>
            </a:r>
            <a:r>
              <a:rPr lang="vi-VN" sz="2800" dirty="0">
                <a:latin typeface="+mj-lt"/>
              </a:rPr>
              <a:t>Hãy thảo luận đề xuất phương án thí nghiệm để kiểm tra tác dụng của áp lực với độ lớn áp lực và diện tích bị ép?</a:t>
            </a:r>
          </a:p>
        </p:txBody>
      </p:sp>
      <p:grpSp>
        <p:nvGrpSpPr>
          <p:cNvPr id="15" name="Group 14">
            <a:extLst>
              <a:ext uri="{FF2B5EF4-FFF2-40B4-BE49-F238E27FC236}">
                <a16:creationId xmlns:a16="http://schemas.microsoft.com/office/drawing/2014/main" id="{0411FCE2-CB6E-95D0-68CF-941F6FCAC4F2}"/>
              </a:ext>
            </a:extLst>
          </p:cNvPr>
          <p:cNvGrpSpPr/>
          <p:nvPr/>
        </p:nvGrpSpPr>
        <p:grpSpPr>
          <a:xfrm>
            <a:off x="245124" y="1746283"/>
            <a:ext cx="12066037" cy="5255801"/>
            <a:chOff x="2261917" y="1780703"/>
            <a:chExt cx="8542117" cy="5255801"/>
          </a:xfrm>
        </p:grpSpPr>
        <p:sp>
          <p:nvSpPr>
            <p:cNvPr id="12" name="Rectangle 2">
              <a:extLst>
                <a:ext uri="{FF2B5EF4-FFF2-40B4-BE49-F238E27FC236}">
                  <a16:creationId xmlns:a16="http://schemas.microsoft.com/office/drawing/2014/main" id="{5222D30B-375C-2BB6-516E-4A66CBC46043}"/>
                </a:ext>
              </a:extLst>
            </p:cNvPr>
            <p:cNvSpPr>
              <a:spLocks noChangeArrowheads="1"/>
            </p:cNvSpPr>
            <p:nvPr/>
          </p:nvSpPr>
          <p:spPr bwMode="auto">
            <a:xfrm>
              <a:off x="2261917" y="1780703"/>
              <a:ext cx="8542117" cy="16619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Dụng cụ thí nghiệm:</a:t>
              </a:r>
              <a:endParaRPr kumimoji="0" lang="en-US" altLang="en-US" sz="2800" b="0" i="0" u="none" strike="noStrike" cap="none" normalizeH="0" baseline="0" dirty="0">
                <a:ln>
                  <a:noFill/>
                </a:ln>
                <a:solidFill>
                  <a:schemeClr val="tx1"/>
                </a:solidFill>
                <a:effectLst/>
                <a:latin typeface="+mj-lt"/>
              </a:endParaRPr>
            </a:p>
            <a:p>
              <a:pPr marL="0" marR="0" lvl="0" indent="25400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4 khối kim loại hình chữ nhật giống nhau.</a:t>
              </a:r>
              <a:endParaRPr kumimoji="0" lang="en-US" altLang="en-US" sz="2800" b="0" i="0" u="none" strike="noStrike" cap="none" normalizeH="0" baseline="0" dirty="0">
                <a:ln>
                  <a:noFill/>
                </a:ln>
                <a:solidFill>
                  <a:schemeClr val="tx1"/>
                </a:solidFill>
                <a:effectLst/>
                <a:latin typeface="+mj-lt"/>
              </a:endParaRPr>
            </a:p>
            <a:p>
              <a:pPr marL="0" marR="0" lvl="0" indent="25400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1 khay cát mịn (hoặc bột mì).</a:t>
              </a:r>
              <a:endParaRPr kumimoji="0" lang="en-US" altLang="en-US" sz="2800" b="0" i="0" u="none" strike="noStrike" cap="none" normalizeH="0" baseline="0" dirty="0">
                <a:ln>
                  <a:noFill/>
                </a:ln>
                <a:solidFill>
                  <a:schemeClr val="tx1"/>
                </a:solidFill>
                <a:effectLst/>
                <a:latin typeface="+mj-lt"/>
              </a:endParaRPr>
            </a:p>
            <a:p>
              <a:pPr marL="0" marR="0" lvl="0" indent="2540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59236A01-7172-DBB6-B275-C9FA0DE0F762}"/>
                </a:ext>
              </a:extLst>
            </p:cNvPr>
            <p:cNvSpPr>
              <a:spLocks noChangeArrowheads="1"/>
            </p:cNvSpPr>
            <p:nvPr/>
          </p:nvSpPr>
          <p:spPr bwMode="auto">
            <a:xfrm>
              <a:off x="2407078" y="3066186"/>
              <a:ext cx="5145001"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400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Bước 1: Kiểm tra mối liên hệ giữa tác dụng của áp lực và độ lớn áp lực. Ta bố trí thí nghiệm như hình 16.2 a và c.</a:t>
              </a:r>
              <a:endParaRPr lang="vi-VN" altLang="en-US" sz="2800" dirty="0">
                <a:latin typeface="+mj-lt"/>
              </a:endParaRPr>
            </a:p>
            <a:p>
              <a:pPr marL="0" marR="0" lvl="0" indent="25400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Bước 2: Kiểm tra mối quan hệ giữa tác dụng của áp lực với diện tích bị ép. Ta bố trí thí nghiệm như hình 16.2 a và b.</a:t>
              </a:r>
              <a:endParaRPr kumimoji="0" lang="en-US" altLang="en-US" sz="2800" b="0" i="0" u="none" strike="noStrike" cap="none" normalizeH="0" baseline="0" dirty="0">
                <a:ln>
                  <a:noFill/>
                </a:ln>
                <a:solidFill>
                  <a:schemeClr val="tx1"/>
                </a:solidFill>
                <a:effectLst/>
                <a:latin typeface="+mj-lt"/>
              </a:endParaRPr>
            </a:p>
            <a:p>
              <a:pPr marL="0" marR="0" lvl="0" indent="25400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Segoe UI" panose="020B0502040204020203" pitchFamily="34" charset="0"/>
                  <a:cs typeface="Times New Roman" panose="02020603050405020304" pitchFamily="18" charset="0"/>
                </a:rPr>
                <a:t>* Lưu ý tác dụng của áp lực gây nên độ lún lên cát mịn (hoặc bột mì), có thể dùng bút chì để đánh dấu chính xác độ lún này.</a:t>
              </a:r>
              <a:endParaRPr kumimoji="0" lang="vi-VN" altLang="en-US" sz="2800" b="0" i="0" u="none" strike="noStrike" cap="none" normalizeH="0" baseline="0" dirty="0">
                <a:ln>
                  <a:noFill/>
                </a:ln>
                <a:solidFill>
                  <a:schemeClr val="tx1"/>
                </a:solidFill>
                <a:effectLst/>
                <a:latin typeface="+mj-lt"/>
              </a:endParaRPr>
            </a:p>
          </p:txBody>
        </p:sp>
      </p:grpSp>
      <p:pic>
        <p:nvPicPr>
          <p:cNvPr id="1026" name="Picture 2" descr="Giải SGK Khoa học tự nhiên 8 Bài 16 (Cánh diều): Áp suất">
            <a:extLst>
              <a:ext uri="{FF2B5EF4-FFF2-40B4-BE49-F238E27FC236}">
                <a16:creationId xmlns:a16="http://schemas.microsoft.com/office/drawing/2014/main" id="{F2AE5E96-6CFC-C0E6-A6B4-03668F03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206" y="2461269"/>
            <a:ext cx="4815000" cy="145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3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296"/>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893486" y="384177"/>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7A5D347-331A-4768-5742-0059126CC74B}"/>
              </a:ext>
            </a:extLst>
          </p:cNvPr>
          <p:cNvSpPr txBox="1"/>
          <p:nvPr/>
        </p:nvSpPr>
        <p:spPr>
          <a:xfrm>
            <a:off x="831346" y="1329897"/>
            <a:ext cx="11124620" cy="523220"/>
          </a:xfrm>
          <a:prstGeom prst="rect">
            <a:avLst/>
          </a:prstGeom>
          <a:solidFill>
            <a:srgbClr val="92D050"/>
          </a:solidFill>
        </p:spPr>
        <p:txBody>
          <a:bodyPr wrap="square" rtlCol="0">
            <a:spAutoFit/>
          </a:bodyPr>
          <a:lstStyle/>
          <a:p>
            <a:pPr algn="ctr"/>
            <a:r>
              <a:rPr lang="vi-VN" sz="2800" dirty="0">
                <a:solidFill>
                  <a:srgbClr val="FF0000"/>
                </a:solidFill>
                <a:latin typeface="+mj-lt"/>
              </a:rPr>
              <a:t>Yêu cầu 2: </a:t>
            </a:r>
            <a:r>
              <a:rPr lang="vi-VN" sz="2800" dirty="0">
                <a:latin typeface="+mj-lt"/>
              </a:rPr>
              <a:t>Hãy tiến hành thí nghiệm và hoàn thành phiếu học tập số 1?</a:t>
            </a:r>
          </a:p>
        </p:txBody>
      </p:sp>
      <p:graphicFrame>
        <p:nvGraphicFramePr>
          <p:cNvPr id="6" name="Table 6">
            <a:extLst>
              <a:ext uri="{FF2B5EF4-FFF2-40B4-BE49-F238E27FC236}">
                <a16:creationId xmlns:a16="http://schemas.microsoft.com/office/drawing/2014/main" id="{A34AED23-EC6F-3250-9931-2F131BA3B1F8}"/>
              </a:ext>
            </a:extLst>
          </p:cNvPr>
          <p:cNvGraphicFramePr>
            <a:graphicFrameLocks noGrp="1"/>
          </p:cNvGraphicFramePr>
          <p:nvPr>
            <p:extLst>
              <p:ext uri="{D42A27DB-BD31-4B8C-83A1-F6EECF244321}">
                <p14:modId xmlns:p14="http://schemas.microsoft.com/office/powerpoint/2010/main" val="3241584456"/>
              </p:ext>
            </p:extLst>
          </p:nvPr>
        </p:nvGraphicFramePr>
        <p:xfrm>
          <a:off x="3853543" y="2853441"/>
          <a:ext cx="5856513" cy="1554480"/>
        </p:xfrm>
        <a:graphic>
          <a:graphicData uri="http://schemas.openxmlformats.org/drawingml/2006/table">
            <a:tbl>
              <a:tblPr firstRow="1" bandRow="1">
                <a:tableStyleId>{5C22544A-7EE6-4342-B048-85BDC9FD1C3A}</a:tableStyleId>
              </a:tblPr>
              <a:tblGrid>
                <a:gridCol w="1952171">
                  <a:extLst>
                    <a:ext uri="{9D8B030D-6E8A-4147-A177-3AD203B41FA5}">
                      <a16:colId xmlns:a16="http://schemas.microsoft.com/office/drawing/2014/main" val="2922073084"/>
                    </a:ext>
                  </a:extLst>
                </a:gridCol>
                <a:gridCol w="1952171">
                  <a:extLst>
                    <a:ext uri="{9D8B030D-6E8A-4147-A177-3AD203B41FA5}">
                      <a16:colId xmlns:a16="http://schemas.microsoft.com/office/drawing/2014/main" val="2303662224"/>
                    </a:ext>
                  </a:extLst>
                </a:gridCol>
                <a:gridCol w="1952171">
                  <a:extLst>
                    <a:ext uri="{9D8B030D-6E8A-4147-A177-3AD203B41FA5}">
                      <a16:colId xmlns:a16="http://schemas.microsoft.com/office/drawing/2014/main" val="2573133334"/>
                    </a:ext>
                  </a:extLst>
                </a:gridCol>
              </a:tblGrid>
              <a:tr h="370840">
                <a:tc>
                  <a:txBody>
                    <a:bodyPr/>
                    <a:lstStyle/>
                    <a:p>
                      <a:pPr algn="ctr"/>
                      <a:r>
                        <a:rPr lang="vi-VN" sz="2800" b="0" dirty="0">
                          <a:solidFill>
                            <a:schemeClr val="tx1"/>
                          </a:solidFill>
                          <a:latin typeface="+mj-lt"/>
                        </a:rPr>
                        <a:t>Áp lực F</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dirty="0">
                          <a:solidFill>
                            <a:schemeClr val="tx1"/>
                          </a:solidFill>
                          <a:latin typeface="+mj-lt"/>
                        </a:rPr>
                        <a:t>Diện tích S</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dirty="0">
                          <a:solidFill>
                            <a:schemeClr val="tx1"/>
                          </a:solidFill>
                          <a:latin typeface="+mj-lt"/>
                        </a:rPr>
                        <a:t>Độ lún</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627342"/>
                  </a:ext>
                </a:extLst>
              </a:tr>
              <a:tr h="370840">
                <a:tc>
                  <a:txBody>
                    <a:bodyPr/>
                    <a:lstStyle/>
                    <a:p>
                      <a:pPr algn="ctr"/>
                      <a:r>
                        <a:rPr lang="vi-VN" sz="2800" dirty="0">
                          <a:solidFill>
                            <a:schemeClr val="tx1"/>
                          </a:solidFill>
                          <a:latin typeface="+mj-lt"/>
                        </a:rPr>
                        <a:t>F</a:t>
                      </a:r>
                      <a:r>
                        <a:rPr lang="vi-VN" sz="2800" baseline="-25000" dirty="0">
                          <a:solidFill>
                            <a:schemeClr val="tx1"/>
                          </a:solidFill>
                          <a:latin typeface="+mj-lt"/>
                        </a:rPr>
                        <a:t>b  </a:t>
                      </a:r>
                      <a:r>
                        <a:rPr lang="vi-VN" sz="2800" baseline="0" dirty="0">
                          <a:solidFill>
                            <a:schemeClr val="tx1"/>
                          </a:solidFill>
                          <a:latin typeface="+mj-lt"/>
                        </a:rPr>
                        <a:t>........ F</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chemeClr val="tx1"/>
                          </a:solidFill>
                          <a:latin typeface="+mj-lt"/>
                        </a:rPr>
                        <a:t>S</a:t>
                      </a:r>
                      <a:r>
                        <a:rPr lang="vi-VN" sz="2800" baseline="-25000" dirty="0">
                          <a:solidFill>
                            <a:schemeClr val="tx1"/>
                          </a:solidFill>
                          <a:latin typeface="+mj-lt"/>
                        </a:rPr>
                        <a:t>b</a:t>
                      </a:r>
                      <a:r>
                        <a:rPr lang="vi-VN" sz="2800" dirty="0">
                          <a:solidFill>
                            <a:schemeClr val="tx1"/>
                          </a:solidFill>
                          <a:latin typeface="+mj-lt"/>
                        </a:rPr>
                        <a:t> ...........S</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chemeClr val="tx1"/>
                          </a:solidFill>
                          <a:latin typeface="+mj-lt"/>
                        </a:rPr>
                        <a:t>h</a:t>
                      </a:r>
                      <a:r>
                        <a:rPr lang="vi-VN" sz="2800" baseline="-25000" dirty="0">
                          <a:solidFill>
                            <a:schemeClr val="tx1"/>
                          </a:solidFill>
                          <a:latin typeface="+mj-lt"/>
                        </a:rPr>
                        <a:t>b </a:t>
                      </a:r>
                      <a:r>
                        <a:rPr lang="vi-VN" sz="2800" dirty="0">
                          <a:solidFill>
                            <a:schemeClr val="tx1"/>
                          </a:solidFill>
                          <a:latin typeface="+mj-lt"/>
                        </a:rPr>
                        <a:t>..........h</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913926"/>
                  </a:ext>
                </a:extLst>
              </a:tr>
              <a:tr h="370840">
                <a:tc>
                  <a:txBody>
                    <a:bodyPr/>
                    <a:lstStyle/>
                    <a:p>
                      <a:pPr marL="0" marR="0" lvl="0" indent="0" algn="ctr" defTabSz="959023" rtl="0" eaLnBrk="1" fontAlgn="auto" latinLnBrk="0" hangingPunct="1">
                        <a:lnSpc>
                          <a:spcPct val="100000"/>
                        </a:lnSpc>
                        <a:spcBef>
                          <a:spcPts val="0"/>
                        </a:spcBef>
                        <a:spcAft>
                          <a:spcPts val="0"/>
                        </a:spcAft>
                        <a:buClrTx/>
                        <a:buSzTx/>
                        <a:buFontTx/>
                        <a:buNone/>
                        <a:tabLst/>
                        <a:defRPr/>
                      </a:pPr>
                      <a:r>
                        <a:rPr lang="vi-VN" sz="2800" dirty="0">
                          <a:solidFill>
                            <a:schemeClr val="tx1"/>
                          </a:solidFill>
                          <a:latin typeface="+mj-lt"/>
                        </a:rPr>
                        <a:t>F</a:t>
                      </a:r>
                      <a:r>
                        <a:rPr lang="vi-VN" sz="2800" baseline="-25000" dirty="0">
                          <a:solidFill>
                            <a:schemeClr val="tx1"/>
                          </a:solidFill>
                          <a:latin typeface="+mj-lt"/>
                        </a:rPr>
                        <a:t>c  </a:t>
                      </a:r>
                      <a:r>
                        <a:rPr lang="vi-VN" sz="2800" baseline="0" dirty="0">
                          <a:solidFill>
                            <a:schemeClr val="tx1"/>
                          </a:solidFill>
                          <a:latin typeface="+mj-lt"/>
                        </a:rPr>
                        <a:t>......... F</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59023" rtl="0" eaLnBrk="1" fontAlgn="auto" latinLnBrk="0" hangingPunct="1">
                        <a:lnSpc>
                          <a:spcPct val="100000"/>
                        </a:lnSpc>
                        <a:spcBef>
                          <a:spcPts val="0"/>
                        </a:spcBef>
                        <a:spcAft>
                          <a:spcPts val="0"/>
                        </a:spcAft>
                        <a:buClrTx/>
                        <a:buSzTx/>
                        <a:buFontTx/>
                        <a:buNone/>
                        <a:tabLst/>
                        <a:defRPr/>
                      </a:pPr>
                      <a:r>
                        <a:rPr lang="vi-VN" sz="2800" dirty="0">
                          <a:solidFill>
                            <a:schemeClr val="tx1"/>
                          </a:solidFill>
                          <a:latin typeface="+mj-lt"/>
                        </a:rPr>
                        <a:t>S</a:t>
                      </a:r>
                      <a:r>
                        <a:rPr lang="vi-VN" sz="2800" baseline="-25000" dirty="0">
                          <a:solidFill>
                            <a:schemeClr val="tx1"/>
                          </a:solidFill>
                          <a:latin typeface="+mj-lt"/>
                        </a:rPr>
                        <a:t>c</a:t>
                      </a:r>
                      <a:r>
                        <a:rPr lang="vi-VN" sz="2800" dirty="0">
                          <a:solidFill>
                            <a:schemeClr val="tx1"/>
                          </a:solidFill>
                          <a:latin typeface="+mj-lt"/>
                        </a:rPr>
                        <a:t> ...........S</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chemeClr val="tx1"/>
                          </a:solidFill>
                          <a:latin typeface="+mj-lt"/>
                        </a:rPr>
                        <a:t>h</a:t>
                      </a:r>
                      <a:r>
                        <a:rPr lang="vi-VN" sz="2800" baseline="-25000" dirty="0">
                          <a:solidFill>
                            <a:schemeClr val="tx1"/>
                          </a:solidFill>
                          <a:latin typeface="+mj-lt"/>
                        </a:rPr>
                        <a:t>c</a:t>
                      </a:r>
                      <a:r>
                        <a:rPr lang="vi-VN" sz="2800" dirty="0">
                          <a:solidFill>
                            <a:schemeClr val="tx1"/>
                          </a:solidFill>
                          <a:latin typeface="+mj-lt"/>
                        </a:rPr>
                        <a:t> ..........h</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865610"/>
                  </a:ext>
                </a:extLst>
              </a:tr>
            </a:tbl>
          </a:graphicData>
        </a:graphic>
      </p:graphicFrame>
      <p:sp>
        <p:nvSpPr>
          <p:cNvPr id="4" name="TextBox 3">
            <a:extLst>
              <a:ext uri="{FF2B5EF4-FFF2-40B4-BE49-F238E27FC236}">
                <a16:creationId xmlns:a16="http://schemas.microsoft.com/office/drawing/2014/main" id="{8469FAE3-010A-DA04-71D4-4B6D86CA4293}"/>
              </a:ext>
            </a:extLst>
          </p:cNvPr>
          <p:cNvSpPr txBox="1"/>
          <p:nvPr/>
        </p:nvSpPr>
        <p:spPr>
          <a:xfrm>
            <a:off x="831346" y="4407921"/>
            <a:ext cx="12344399" cy="1938992"/>
          </a:xfrm>
          <a:prstGeom prst="rect">
            <a:avLst/>
          </a:prstGeom>
          <a:noFill/>
        </p:spPr>
        <p:txBody>
          <a:bodyPr wrap="square" rtlCol="0">
            <a:spAutoFit/>
          </a:bodyPr>
          <a:lstStyle/>
          <a:p>
            <a:r>
              <a:rPr lang="vi-VN" sz="2800" b="1" dirty="0">
                <a:latin typeface="+mj-lt"/>
              </a:rPr>
              <a:t>* Kết luận:</a:t>
            </a:r>
          </a:p>
          <a:p>
            <a:pPr marL="285750" indent="-285750">
              <a:buFontTx/>
              <a:buChar char="-"/>
            </a:pPr>
            <a:r>
              <a:rPr lang="vi-VN" sz="2800" dirty="0">
                <a:latin typeface="+mj-lt"/>
              </a:rPr>
              <a:t>Với cùng một áp lực, diện tích bị ép giảm thì tác dụng của áp lực.......</a:t>
            </a:r>
          </a:p>
          <a:p>
            <a:pPr marL="285750" indent="-285750">
              <a:buFontTx/>
              <a:buChar char="-"/>
            </a:pPr>
            <a:r>
              <a:rPr lang="vi-VN" sz="2800" dirty="0">
                <a:latin typeface="+mj-lt"/>
              </a:rPr>
              <a:t>Trên một diện tích bị ép không đổi, khi tăng áp lực thì tác dụng của áp lực ..... </a:t>
            </a:r>
          </a:p>
          <a:p>
            <a:r>
              <a:rPr lang="vi-VN" dirty="0">
                <a:latin typeface="+mj-lt"/>
              </a:rPr>
              <a:t> </a:t>
            </a:r>
          </a:p>
          <a:p>
            <a:endParaRPr lang="en-US" dirty="0"/>
          </a:p>
        </p:txBody>
      </p:sp>
      <p:sp>
        <p:nvSpPr>
          <p:cNvPr id="11" name="TextBox 10">
            <a:extLst>
              <a:ext uri="{FF2B5EF4-FFF2-40B4-BE49-F238E27FC236}">
                <a16:creationId xmlns:a16="http://schemas.microsoft.com/office/drawing/2014/main" id="{F8075257-A1C7-4426-FDE1-5FFEB4BB7E63}"/>
              </a:ext>
            </a:extLst>
          </p:cNvPr>
          <p:cNvSpPr txBox="1"/>
          <p:nvPr/>
        </p:nvSpPr>
        <p:spPr>
          <a:xfrm>
            <a:off x="4388851" y="2261822"/>
            <a:ext cx="4702628" cy="523220"/>
          </a:xfrm>
          <a:prstGeom prst="rect">
            <a:avLst/>
          </a:prstGeom>
          <a:noFill/>
        </p:spPr>
        <p:txBody>
          <a:bodyPr wrap="square" rtlCol="0">
            <a:spAutoFit/>
          </a:bodyPr>
          <a:lstStyle/>
          <a:p>
            <a:pPr algn="ctr"/>
            <a:r>
              <a:rPr lang="vi-VN" sz="2800" b="1" dirty="0">
                <a:latin typeface="+mj-lt"/>
              </a:rPr>
              <a:t>PHIẾU HỌC TẬP SỐ 1</a:t>
            </a:r>
            <a:endParaRPr lang="en-US" sz="2800" b="1" dirty="0">
              <a:latin typeface="+mj-lt"/>
            </a:endParaRPr>
          </a:p>
        </p:txBody>
      </p:sp>
      <p:sp>
        <p:nvSpPr>
          <p:cNvPr id="12" name="Rectangle 11">
            <a:extLst>
              <a:ext uri="{FF2B5EF4-FFF2-40B4-BE49-F238E27FC236}">
                <a16:creationId xmlns:a16="http://schemas.microsoft.com/office/drawing/2014/main" id="{E66307E0-7B84-3F50-1738-06F5F31810BD}"/>
              </a:ext>
            </a:extLst>
          </p:cNvPr>
          <p:cNvSpPr/>
          <p:nvPr/>
        </p:nvSpPr>
        <p:spPr>
          <a:xfrm>
            <a:off x="831346" y="2205160"/>
            <a:ext cx="11469512" cy="37928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8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296"/>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893486" y="547467"/>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A34AED23-EC6F-3250-9931-2F131BA3B1F8}"/>
              </a:ext>
            </a:extLst>
          </p:cNvPr>
          <p:cNvGraphicFramePr>
            <a:graphicFrameLocks noGrp="1"/>
          </p:cNvGraphicFramePr>
          <p:nvPr>
            <p:extLst>
              <p:ext uri="{D42A27DB-BD31-4B8C-83A1-F6EECF244321}">
                <p14:modId xmlns:p14="http://schemas.microsoft.com/office/powerpoint/2010/main" val="3636641017"/>
              </p:ext>
            </p:extLst>
          </p:nvPr>
        </p:nvGraphicFramePr>
        <p:xfrm>
          <a:off x="3853543" y="2853441"/>
          <a:ext cx="5856513" cy="1554480"/>
        </p:xfrm>
        <a:graphic>
          <a:graphicData uri="http://schemas.openxmlformats.org/drawingml/2006/table">
            <a:tbl>
              <a:tblPr firstRow="1" bandRow="1">
                <a:tableStyleId>{5C22544A-7EE6-4342-B048-85BDC9FD1C3A}</a:tableStyleId>
              </a:tblPr>
              <a:tblGrid>
                <a:gridCol w="1952171">
                  <a:extLst>
                    <a:ext uri="{9D8B030D-6E8A-4147-A177-3AD203B41FA5}">
                      <a16:colId xmlns:a16="http://schemas.microsoft.com/office/drawing/2014/main" val="2922073084"/>
                    </a:ext>
                  </a:extLst>
                </a:gridCol>
                <a:gridCol w="1952171">
                  <a:extLst>
                    <a:ext uri="{9D8B030D-6E8A-4147-A177-3AD203B41FA5}">
                      <a16:colId xmlns:a16="http://schemas.microsoft.com/office/drawing/2014/main" val="2303662224"/>
                    </a:ext>
                  </a:extLst>
                </a:gridCol>
                <a:gridCol w="1952171">
                  <a:extLst>
                    <a:ext uri="{9D8B030D-6E8A-4147-A177-3AD203B41FA5}">
                      <a16:colId xmlns:a16="http://schemas.microsoft.com/office/drawing/2014/main" val="2573133334"/>
                    </a:ext>
                  </a:extLst>
                </a:gridCol>
              </a:tblGrid>
              <a:tr h="370840">
                <a:tc>
                  <a:txBody>
                    <a:bodyPr/>
                    <a:lstStyle/>
                    <a:p>
                      <a:pPr algn="ctr"/>
                      <a:r>
                        <a:rPr lang="vi-VN" sz="2800" b="0" dirty="0">
                          <a:solidFill>
                            <a:schemeClr val="tx1"/>
                          </a:solidFill>
                          <a:latin typeface="+mj-lt"/>
                        </a:rPr>
                        <a:t>Áp lực F</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dirty="0">
                          <a:solidFill>
                            <a:schemeClr val="tx1"/>
                          </a:solidFill>
                          <a:latin typeface="+mj-lt"/>
                        </a:rPr>
                        <a:t>Diện tích S</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0" dirty="0">
                          <a:solidFill>
                            <a:schemeClr val="tx1"/>
                          </a:solidFill>
                          <a:latin typeface="+mj-lt"/>
                        </a:rPr>
                        <a:t>Độ lún</a:t>
                      </a:r>
                      <a:endParaRPr lang="en-US" sz="28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627342"/>
                  </a:ext>
                </a:extLst>
              </a:tr>
              <a:tr h="370840">
                <a:tc>
                  <a:txBody>
                    <a:bodyPr/>
                    <a:lstStyle/>
                    <a:p>
                      <a:pPr algn="ctr"/>
                      <a:r>
                        <a:rPr lang="vi-VN" sz="2800" dirty="0">
                          <a:solidFill>
                            <a:schemeClr val="tx1"/>
                          </a:solidFill>
                          <a:latin typeface="+mj-lt"/>
                        </a:rPr>
                        <a:t>F</a:t>
                      </a:r>
                      <a:r>
                        <a:rPr lang="vi-VN" sz="2800" baseline="-25000" dirty="0">
                          <a:solidFill>
                            <a:schemeClr val="tx1"/>
                          </a:solidFill>
                          <a:latin typeface="+mj-lt"/>
                        </a:rPr>
                        <a:t>b </a:t>
                      </a:r>
                      <a:r>
                        <a:rPr lang="vi-VN" sz="2800" baseline="0" dirty="0">
                          <a:solidFill>
                            <a:schemeClr val="tx1"/>
                          </a:solidFill>
                          <a:latin typeface="+mj-lt"/>
                        </a:rPr>
                        <a:t>= F</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chemeClr val="tx1"/>
                          </a:solidFill>
                          <a:latin typeface="+mj-lt"/>
                        </a:rPr>
                        <a:t>S</a:t>
                      </a:r>
                      <a:r>
                        <a:rPr lang="vi-VN" sz="2800" baseline="-25000" dirty="0">
                          <a:solidFill>
                            <a:schemeClr val="tx1"/>
                          </a:solidFill>
                          <a:latin typeface="+mj-lt"/>
                        </a:rPr>
                        <a:t>b</a:t>
                      </a:r>
                      <a:r>
                        <a:rPr lang="vi-VN" sz="2800" dirty="0">
                          <a:solidFill>
                            <a:schemeClr val="tx1"/>
                          </a:solidFill>
                          <a:latin typeface="+mj-lt"/>
                        </a:rPr>
                        <a:t> &lt; S</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baseline="0" dirty="0">
                          <a:solidFill>
                            <a:schemeClr val="tx1"/>
                          </a:solidFill>
                          <a:latin typeface="+mj-lt"/>
                        </a:rPr>
                        <a:t>h</a:t>
                      </a:r>
                      <a:r>
                        <a:rPr lang="vi-VN" sz="2800" baseline="-25000" dirty="0">
                          <a:solidFill>
                            <a:schemeClr val="tx1"/>
                          </a:solidFill>
                          <a:latin typeface="+mj-lt"/>
                        </a:rPr>
                        <a:t>b  </a:t>
                      </a:r>
                      <a:r>
                        <a:rPr lang="vi-VN" sz="2800" baseline="0" dirty="0">
                          <a:solidFill>
                            <a:schemeClr val="tx1"/>
                          </a:solidFill>
                          <a:latin typeface="+mj-lt"/>
                        </a:rPr>
                        <a:t>&gt; </a:t>
                      </a:r>
                      <a:r>
                        <a:rPr lang="vi-VN" sz="2800" dirty="0">
                          <a:solidFill>
                            <a:schemeClr val="tx1"/>
                          </a:solidFill>
                          <a:latin typeface="+mj-lt"/>
                        </a:rPr>
                        <a:t>h</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913926"/>
                  </a:ext>
                </a:extLst>
              </a:tr>
              <a:tr h="370840">
                <a:tc>
                  <a:txBody>
                    <a:bodyPr/>
                    <a:lstStyle/>
                    <a:p>
                      <a:pPr marL="0" marR="0" lvl="0" indent="0" algn="ctr" defTabSz="959023" rtl="0" eaLnBrk="1" fontAlgn="auto" latinLnBrk="0" hangingPunct="1">
                        <a:lnSpc>
                          <a:spcPct val="100000"/>
                        </a:lnSpc>
                        <a:spcBef>
                          <a:spcPts val="0"/>
                        </a:spcBef>
                        <a:spcAft>
                          <a:spcPts val="0"/>
                        </a:spcAft>
                        <a:buClrTx/>
                        <a:buSzTx/>
                        <a:buFontTx/>
                        <a:buNone/>
                        <a:tabLst/>
                        <a:defRPr/>
                      </a:pPr>
                      <a:r>
                        <a:rPr lang="vi-VN" sz="2800" dirty="0">
                          <a:solidFill>
                            <a:schemeClr val="tx1"/>
                          </a:solidFill>
                          <a:latin typeface="+mj-lt"/>
                        </a:rPr>
                        <a:t>F</a:t>
                      </a:r>
                      <a:r>
                        <a:rPr lang="vi-VN" sz="2800" baseline="-25000" dirty="0">
                          <a:solidFill>
                            <a:schemeClr val="tx1"/>
                          </a:solidFill>
                          <a:latin typeface="+mj-lt"/>
                        </a:rPr>
                        <a:t>c   </a:t>
                      </a:r>
                      <a:r>
                        <a:rPr lang="vi-VN" sz="2800" baseline="0" dirty="0">
                          <a:solidFill>
                            <a:schemeClr val="tx1"/>
                          </a:solidFill>
                          <a:latin typeface="+mj-lt"/>
                        </a:rPr>
                        <a:t>&gt; F</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59023" rtl="0" eaLnBrk="1" fontAlgn="auto" latinLnBrk="0" hangingPunct="1">
                        <a:lnSpc>
                          <a:spcPct val="100000"/>
                        </a:lnSpc>
                        <a:spcBef>
                          <a:spcPts val="0"/>
                        </a:spcBef>
                        <a:spcAft>
                          <a:spcPts val="0"/>
                        </a:spcAft>
                        <a:buClrTx/>
                        <a:buSzTx/>
                        <a:buFontTx/>
                        <a:buNone/>
                        <a:tabLst/>
                        <a:defRPr/>
                      </a:pPr>
                      <a:r>
                        <a:rPr lang="vi-VN" sz="2800" dirty="0">
                          <a:solidFill>
                            <a:schemeClr val="tx1"/>
                          </a:solidFill>
                          <a:latin typeface="+mj-lt"/>
                        </a:rPr>
                        <a:t>S</a:t>
                      </a:r>
                      <a:r>
                        <a:rPr lang="vi-VN" sz="2800" baseline="-25000" dirty="0">
                          <a:solidFill>
                            <a:schemeClr val="tx1"/>
                          </a:solidFill>
                          <a:latin typeface="+mj-lt"/>
                        </a:rPr>
                        <a:t>c</a:t>
                      </a:r>
                      <a:r>
                        <a:rPr lang="vi-VN" sz="2800" dirty="0">
                          <a:solidFill>
                            <a:schemeClr val="tx1"/>
                          </a:solidFill>
                          <a:latin typeface="+mj-lt"/>
                        </a:rPr>
                        <a:t> = S</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chemeClr val="tx1"/>
                          </a:solidFill>
                          <a:latin typeface="+mj-lt"/>
                        </a:rPr>
                        <a:t>h</a:t>
                      </a:r>
                      <a:r>
                        <a:rPr lang="vi-VN" sz="2800" baseline="-25000" dirty="0">
                          <a:solidFill>
                            <a:schemeClr val="tx1"/>
                          </a:solidFill>
                          <a:latin typeface="+mj-lt"/>
                        </a:rPr>
                        <a:t>c</a:t>
                      </a:r>
                      <a:r>
                        <a:rPr lang="vi-VN" sz="2800" dirty="0">
                          <a:solidFill>
                            <a:schemeClr val="tx1"/>
                          </a:solidFill>
                          <a:latin typeface="+mj-lt"/>
                        </a:rPr>
                        <a:t> &gt; h</a:t>
                      </a:r>
                      <a:r>
                        <a:rPr lang="vi-VN" sz="2800" baseline="-25000" dirty="0">
                          <a:solidFill>
                            <a:schemeClr val="tx1"/>
                          </a:solidFill>
                          <a:latin typeface="+mj-lt"/>
                        </a:rPr>
                        <a:t>a</a:t>
                      </a:r>
                      <a:endParaRPr lang="en-US" sz="2800" baseline="-25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865610"/>
                  </a:ext>
                </a:extLst>
              </a:tr>
            </a:tbl>
          </a:graphicData>
        </a:graphic>
      </p:graphicFrame>
      <p:sp>
        <p:nvSpPr>
          <p:cNvPr id="4" name="TextBox 3">
            <a:extLst>
              <a:ext uri="{FF2B5EF4-FFF2-40B4-BE49-F238E27FC236}">
                <a16:creationId xmlns:a16="http://schemas.microsoft.com/office/drawing/2014/main" id="{8469FAE3-010A-DA04-71D4-4B6D86CA4293}"/>
              </a:ext>
            </a:extLst>
          </p:cNvPr>
          <p:cNvSpPr txBox="1"/>
          <p:nvPr/>
        </p:nvSpPr>
        <p:spPr>
          <a:xfrm>
            <a:off x="831347" y="4407921"/>
            <a:ext cx="11371540" cy="1815882"/>
          </a:xfrm>
          <a:prstGeom prst="rect">
            <a:avLst/>
          </a:prstGeom>
          <a:noFill/>
        </p:spPr>
        <p:txBody>
          <a:bodyPr wrap="square" rtlCol="0">
            <a:spAutoFit/>
          </a:bodyPr>
          <a:lstStyle/>
          <a:p>
            <a:r>
              <a:rPr lang="vi-VN" sz="2800" b="1" dirty="0">
                <a:latin typeface="+mj-lt"/>
              </a:rPr>
              <a:t>* Kết luận:</a:t>
            </a:r>
          </a:p>
          <a:p>
            <a:pPr marL="285750" indent="-285750">
              <a:buFontTx/>
              <a:buChar char="-"/>
            </a:pPr>
            <a:r>
              <a:rPr lang="vi-VN" sz="2800" dirty="0">
                <a:latin typeface="+mj-lt"/>
              </a:rPr>
              <a:t>Với cùng một áp lực, diện tích bị ép giảm thì tác dụng của áp lực </a:t>
            </a:r>
            <a:r>
              <a:rPr lang="vi-VN" sz="2800" u="sng" dirty="0">
                <a:solidFill>
                  <a:srgbClr val="FF0000"/>
                </a:solidFill>
                <a:latin typeface="+mj-lt"/>
              </a:rPr>
              <a:t>càng tăng.</a:t>
            </a:r>
          </a:p>
          <a:p>
            <a:pPr marL="285750" indent="-285750">
              <a:buFontTx/>
              <a:buChar char="-"/>
            </a:pPr>
            <a:r>
              <a:rPr lang="vi-VN" sz="2800" dirty="0">
                <a:latin typeface="+mj-lt"/>
              </a:rPr>
              <a:t>Trên một diện tích bị ép không đổi, khi tăng áp lực thì tác dụng của áp lực </a:t>
            </a:r>
            <a:r>
              <a:rPr lang="vi-VN" sz="2800" u="sng" dirty="0">
                <a:solidFill>
                  <a:srgbClr val="FF0000"/>
                </a:solidFill>
                <a:latin typeface="+mj-lt"/>
              </a:rPr>
              <a:t>càng tăng.</a:t>
            </a:r>
            <a:endParaRPr lang="en-US" u="sng" dirty="0">
              <a:solidFill>
                <a:srgbClr val="FF0000"/>
              </a:solidFill>
            </a:endParaRPr>
          </a:p>
        </p:txBody>
      </p:sp>
      <p:sp>
        <p:nvSpPr>
          <p:cNvPr id="11" name="TextBox 10">
            <a:extLst>
              <a:ext uri="{FF2B5EF4-FFF2-40B4-BE49-F238E27FC236}">
                <a16:creationId xmlns:a16="http://schemas.microsoft.com/office/drawing/2014/main" id="{F8075257-A1C7-4426-FDE1-5FFEB4BB7E63}"/>
              </a:ext>
            </a:extLst>
          </p:cNvPr>
          <p:cNvSpPr txBox="1"/>
          <p:nvPr/>
        </p:nvSpPr>
        <p:spPr>
          <a:xfrm>
            <a:off x="4388851" y="2261822"/>
            <a:ext cx="4702628" cy="523220"/>
          </a:xfrm>
          <a:prstGeom prst="rect">
            <a:avLst/>
          </a:prstGeom>
          <a:noFill/>
        </p:spPr>
        <p:txBody>
          <a:bodyPr wrap="square" rtlCol="0">
            <a:spAutoFit/>
          </a:bodyPr>
          <a:lstStyle/>
          <a:p>
            <a:pPr algn="ctr"/>
            <a:r>
              <a:rPr lang="vi-VN" sz="2800" b="1" dirty="0">
                <a:latin typeface="+mj-lt"/>
              </a:rPr>
              <a:t>PHIẾU HỌC TẬP SỐ 1</a:t>
            </a:r>
            <a:endParaRPr lang="en-US" sz="2800" b="1" dirty="0">
              <a:latin typeface="+mj-lt"/>
            </a:endParaRPr>
          </a:p>
        </p:txBody>
      </p:sp>
      <p:sp>
        <p:nvSpPr>
          <p:cNvPr id="12" name="Rectangle 11">
            <a:extLst>
              <a:ext uri="{FF2B5EF4-FFF2-40B4-BE49-F238E27FC236}">
                <a16:creationId xmlns:a16="http://schemas.microsoft.com/office/drawing/2014/main" id="{E66307E0-7B84-3F50-1738-06F5F31810BD}"/>
              </a:ext>
            </a:extLst>
          </p:cNvPr>
          <p:cNvSpPr/>
          <p:nvPr/>
        </p:nvSpPr>
        <p:spPr>
          <a:xfrm>
            <a:off x="831346" y="2205160"/>
            <a:ext cx="11469512" cy="40186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F88719-5E0D-5944-1410-4CBF7D0A6172}"/>
              </a:ext>
            </a:extLst>
          </p:cNvPr>
          <p:cNvSpPr txBox="1"/>
          <p:nvPr/>
        </p:nvSpPr>
        <p:spPr>
          <a:xfrm>
            <a:off x="6147145" y="1192195"/>
            <a:ext cx="1712799" cy="584775"/>
          </a:xfrm>
          <a:prstGeom prst="rect">
            <a:avLst/>
          </a:prstGeom>
          <a:noFill/>
        </p:spPr>
        <p:txBody>
          <a:bodyPr wrap="square" rtlCol="0">
            <a:spAutoFit/>
          </a:bodyPr>
          <a:lstStyle/>
          <a:p>
            <a:r>
              <a:rPr lang="vi-VN" sz="3200" u="sng" dirty="0">
                <a:latin typeface="+mj-lt"/>
              </a:rPr>
              <a:t>Đáp án</a:t>
            </a:r>
            <a:endParaRPr lang="en-US" sz="3200" u="sng" dirty="0">
              <a:latin typeface="+mj-lt"/>
            </a:endParaRPr>
          </a:p>
        </p:txBody>
      </p:sp>
    </p:spTree>
    <p:extLst>
      <p:ext uri="{BB962C8B-B14F-4D97-AF65-F5344CB8AC3E}">
        <p14:creationId xmlns:p14="http://schemas.microsoft.com/office/powerpoint/2010/main" val="346689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1015860" y="925975"/>
            <a:ext cx="10961225" cy="3539430"/>
          </a:xfrm>
          <a:prstGeom prst="rect">
            <a:avLst/>
          </a:prstGeom>
          <a:noFill/>
        </p:spPr>
        <p:txBody>
          <a:bodyPr wrap="square" rtlCol="0">
            <a:spAutoFit/>
          </a:bodyPr>
          <a:lstStyle/>
          <a:p>
            <a:r>
              <a:rPr lang="vi-VN" sz="2800" dirty="0">
                <a:latin typeface="+mj-lt"/>
              </a:rPr>
              <a:t>I. Áp suất</a:t>
            </a:r>
          </a:p>
          <a:p>
            <a:pPr marL="514350" indent="-514350">
              <a:buAutoNum type="arabicPeriod"/>
            </a:pPr>
            <a:r>
              <a:rPr lang="vi-VN" sz="2800" dirty="0">
                <a:latin typeface="+mj-lt"/>
              </a:rPr>
              <a:t>Áp lực</a:t>
            </a:r>
          </a:p>
          <a:p>
            <a:pPr marL="514350" indent="-514350">
              <a:buAutoNum type="arabicPeriod"/>
            </a:pPr>
            <a:r>
              <a:rPr lang="vi-VN" sz="2800" dirty="0">
                <a:latin typeface="+mj-lt"/>
              </a:rPr>
              <a:t>Khái niệm áp suất</a:t>
            </a:r>
          </a:p>
          <a:p>
            <a:pPr algn="just"/>
            <a:r>
              <a:rPr lang="vi-VN" sz="2800" b="1" dirty="0">
                <a:solidFill>
                  <a:srgbClr val="000000"/>
                </a:solidFill>
                <a:effectLst/>
                <a:latin typeface="+mj-lt"/>
                <a:ea typeface="Segoe UI" panose="020B0502040204020203" pitchFamily="34" charset="0"/>
              </a:rPr>
              <a:t>- </a:t>
            </a:r>
            <a:r>
              <a:rPr lang="vi-VN" sz="2800" dirty="0">
                <a:effectLst/>
                <a:latin typeface="+mj-lt"/>
                <a:ea typeface="Segoe UI" panose="020B0502040204020203" pitchFamily="34" charset="0"/>
              </a:rPr>
              <a:t>Tác dụng của áp lực phụ thuộc vào hai yếu tố: áp lực và diện tích bị ép. Tác dụng của áp lực càng lớn khi áp lực càng lớn và diện tích bị ép càng nhỏ và ngược lại.</a:t>
            </a:r>
            <a:endParaRPr lang="en-US" sz="2800" dirty="0">
              <a:effectLst/>
              <a:latin typeface="+mj-lt"/>
              <a:ea typeface="Segoe UI" panose="020B0502040204020203" pitchFamily="34" charset="0"/>
            </a:endParaRPr>
          </a:p>
          <a:p>
            <a:pPr algn="just"/>
            <a:r>
              <a:rPr lang="vi-VN" sz="2800" dirty="0">
                <a:effectLst/>
                <a:latin typeface="+mj-lt"/>
                <a:ea typeface="Calibri" panose="020F0502020204030204" pitchFamily="34" charset="0"/>
              </a:rPr>
              <a:t>- Áp suất là độ lớn của áp lực trên một đơn vị diện tích bị ép.</a:t>
            </a:r>
            <a:endParaRPr lang="en-US" sz="2800" dirty="0">
              <a:effectLst/>
              <a:latin typeface="+mj-lt"/>
              <a:ea typeface="Calibri" panose="020F0502020204030204" pitchFamily="34" charset="0"/>
            </a:endParaRPr>
          </a:p>
          <a:p>
            <a:endParaRPr lang="vi-VN" sz="2800" dirty="0">
              <a:latin typeface="+mj-lt"/>
            </a:endParaRPr>
          </a:p>
        </p:txBody>
      </p:sp>
    </p:spTree>
    <p:extLst>
      <p:ext uri="{BB962C8B-B14F-4D97-AF65-F5344CB8AC3E}">
        <p14:creationId xmlns:p14="http://schemas.microsoft.com/office/powerpoint/2010/main" val="40994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1015860" y="925975"/>
            <a:ext cx="10961225" cy="6070380"/>
          </a:xfrm>
          <a:prstGeom prst="rect">
            <a:avLst/>
          </a:prstGeom>
          <a:noFill/>
        </p:spPr>
        <p:txBody>
          <a:bodyPr wrap="square" rtlCol="0">
            <a:spAutoFit/>
          </a:bodyPr>
          <a:lstStyle/>
          <a:p>
            <a:r>
              <a:rPr lang="vi-VN" sz="2800" dirty="0">
                <a:latin typeface="+mj-lt"/>
              </a:rPr>
              <a:t>I. Áp suất</a:t>
            </a:r>
          </a:p>
          <a:p>
            <a:pPr marL="514350" indent="-514350">
              <a:buAutoNum type="arabicPeriod"/>
            </a:pPr>
            <a:r>
              <a:rPr lang="vi-VN" sz="2800" dirty="0">
                <a:latin typeface="+mj-lt"/>
              </a:rPr>
              <a:t>Áp lực</a:t>
            </a:r>
          </a:p>
          <a:p>
            <a:pPr marL="514350" indent="-514350">
              <a:buAutoNum type="arabicPeriod"/>
            </a:pPr>
            <a:r>
              <a:rPr lang="vi-VN" sz="2800" dirty="0">
                <a:latin typeface="+mj-lt"/>
              </a:rPr>
              <a:t>Khái niệm áp suất</a:t>
            </a:r>
          </a:p>
          <a:p>
            <a:pPr marL="285750" indent="-285750">
              <a:buFontTx/>
              <a:buChar char="-"/>
            </a:pPr>
            <a:r>
              <a:rPr lang="vi-VN" sz="2800" dirty="0">
                <a:solidFill>
                  <a:srgbClr val="0070C0"/>
                </a:solidFill>
                <a:effectLst/>
                <a:latin typeface="Times New Roman" panose="02020603050405020304" pitchFamily="18" charset="0"/>
                <a:ea typeface="Calibri" panose="020F0502020204030204" pitchFamily="34" charset="0"/>
              </a:rPr>
              <a:t>Công thức tính áp suất:</a:t>
            </a:r>
          </a:p>
          <a:p>
            <a:endParaRPr lang="en-US" sz="1800" dirty="0">
              <a:effectLst/>
              <a:latin typeface="Calibri" panose="020F0502020204030204" pitchFamily="34" charset="0"/>
              <a:ea typeface="Calibri" panose="020F0502020204030204" pitchFamily="34" charset="0"/>
            </a:endParaRPr>
          </a:p>
          <a:p>
            <a:endParaRPr lang="vi-VN" sz="2800" dirty="0">
              <a:latin typeface="+mj-lt"/>
            </a:endParaRPr>
          </a:p>
          <a:p>
            <a:r>
              <a:rPr lang="vi-VN" sz="2800" dirty="0">
                <a:latin typeface="+mj-lt"/>
              </a:rPr>
              <a:t>  Trong đó: </a:t>
            </a:r>
            <a:r>
              <a:rPr lang="vi-VN" sz="2800" dirty="0">
                <a:effectLst/>
                <a:latin typeface="Times New Roman" panose="02020603050405020304" pitchFamily="18" charset="0"/>
                <a:ea typeface="Calibri" panose="020F0502020204030204" pitchFamily="34" charset="0"/>
              </a:rPr>
              <a:t>F là áp lực, S là diện tích bị ép.</a:t>
            </a:r>
            <a:endParaRPr lang="vi-VN" sz="2800" dirty="0">
              <a:latin typeface="+mj-lt"/>
            </a:endParaRPr>
          </a:p>
          <a:p>
            <a:pPr marL="457200" indent="-457200">
              <a:buFontTx/>
              <a:buChar char="-"/>
            </a:pPr>
            <a:r>
              <a:rPr lang="vi-VN" sz="2800" dirty="0">
                <a:solidFill>
                  <a:srgbClr val="0070C0"/>
                </a:solidFill>
                <a:latin typeface="+mj-lt"/>
              </a:rPr>
              <a:t>Đơn vị áp suất</a:t>
            </a:r>
            <a:r>
              <a:rPr lang="vi-VN" sz="2800" dirty="0">
                <a:latin typeface="+mj-lt"/>
              </a:rPr>
              <a:t>: Pa, N/m</a:t>
            </a:r>
            <a:r>
              <a:rPr lang="vi-VN" sz="2800" baseline="30000" dirty="0">
                <a:latin typeface="+mj-lt"/>
              </a:rPr>
              <a:t>2</a:t>
            </a:r>
            <a:r>
              <a:rPr lang="vi-VN" sz="2800" dirty="0">
                <a:latin typeface="+mj-lt"/>
              </a:rPr>
              <a:t>. </a:t>
            </a:r>
          </a:p>
          <a:p>
            <a:r>
              <a:rPr lang="vi-VN" sz="2800" dirty="0">
                <a:effectLst/>
                <a:latin typeface="Times New Roman" panose="02020603050405020304" pitchFamily="18" charset="0"/>
                <a:ea typeface="Segoe UI" panose="020B0502040204020203" pitchFamily="34" charset="0"/>
              </a:rPr>
              <a:t>* Một số đơn vị đo áp suất khác thường dùng:</a:t>
            </a:r>
            <a:endParaRPr lang="en-US" sz="28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34670" algn="l"/>
              </a:tabLst>
            </a:pPr>
            <a:r>
              <a:rPr lang="vi-VN" sz="2800" dirty="0">
                <a:effectLst/>
                <a:latin typeface="Times New Roman" panose="02020603050405020304" pitchFamily="18" charset="0"/>
                <a:ea typeface="Segoe UI" panose="020B0502040204020203" pitchFamily="34" charset="0"/>
              </a:rPr>
              <a:t>+ bar (1 bar = 100 000Pa)</a:t>
            </a:r>
            <a:endParaRPr lang="en-US" sz="28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34670" algn="l"/>
              </a:tabLst>
            </a:pPr>
            <a:r>
              <a:rPr lang="vi-VN" sz="2800" dirty="0">
                <a:effectLst/>
                <a:latin typeface="Times New Roman" panose="02020603050405020304" pitchFamily="18" charset="0"/>
                <a:ea typeface="Segoe UI" panose="020B0502040204020203" pitchFamily="34" charset="0"/>
              </a:rPr>
              <a:t>+ milimet thủy ngân (1 mmHg = 133,3 Pa)</a:t>
            </a:r>
            <a:endParaRPr lang="en-US" sz="28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34670" algn="l"/>
              </a:tabLst>
            </a:pPr>
            <a:r>
              <a:rPr lang="vi-VN" sz="2800" dirty="0">
                <a:solidFill>
                  <a:srgbClr val="000000"/>
                </a:solidFill>
                <a:effectLst/>
                <a:latin typeface="Times New Roman" panose="02020603050405020304" pitchFamily="18" charset="0"/>
                <a:ea typeface="Segoe UI" panose="020B0502040204020203" pitchFamily="34" charset="0"/>
              </a:rPr>
              <a:t>+ atmosphere (1 atm = 101 300 Pa)</a:t>
            </a:r>
            <a:endParaRPr lang="vi-VN" sz="2800" dirty="0">
              <a:solidFill>
                <a:srgbClr val="000000"/>
              </a:solidFill>
              <a:latin typeface="Times New Roman" panose="02020603050405020304" pitchFamily="18" charset="0"/>
              <a:ea typeface="Segoe UI" panose="020B0502040204020203" pitchFamily="34" charset="0"/>
            </a:endParaRPr>
          </a:p>
          <a:p>
            <a:pPr indent="254000" algn="just">
              <a:lnSpc>
                <a:spcPct val="120000"/>
              </a:lnSpc>
              <a:spcAft>
                <a:spcPts val="600"/>
              </a:spcAft>
              <a:tabLst>
                <a:tab pos="534670" algn="l"/>
              </a:tabLst>
            </a:pPr>
            <a:r>
              <a:rPr lang="vi-VN" sz="2800" dirty="0">
                <a:solidFill>
                  <a:srgbClr val="000000"/>
                </a:solidFill>
                <a:latin typeface="+mj-lt"/>
                <a:ea typeface="Segoe UI" panose="020B0502040204020203" pitchFamily="34" charset="0"/>
              </a:rPr>
              <a:t>- Dụng cụ đo áp suất: Áp kế.</a:t>
            </a:r>
          </a:p>
        </p:txBody>
      </p:sp>
      <p:pic>
        <p:nvPicPr>
          <p:cNvPr id="7" name="Picture 6">
            <a:extLst>
              <a:ext uri="{FF2B5EF4-FFF2-40B4-BE49-F238E27FC236}">
                <a16:creationId xmlns:a16="http://schemas.microsoft.com/office/drawing/2014/main" id="{639D552D-CB5A-0D95-0E8B-84343EA5FEE8}"/>
              </a:ext>
            </a:extLst>
          </p:cNvPr>
          <p:cNvPicPr>
            <a:picLocks noChangeAspect="1"/>
          </p:cNvPicPr>
          <p:nvPr/>
        </p:nvPicPr>
        <p:blipFill>
          <a:blip r:embed="rId3"/>
          <a:stretch>
            <a:fillRect/>
          </a:stretch>
        </p:blipFill>
        <p:spPr>
          <a:xfrm>
            <a:off x="5142510" y="2572774"/>
            <a:ext cx="1148330" cy="715169"/>
          </a:xfrm>
          <a:prstGeom prst="rect">
            <a:avLst/>
          </a:prstGeom>
          <a:solidFill>
            <a:srgbClr val="92D050"/>
          </a:solidFill>
          <a:ln>
            <a:noFill/>
          </a:ln>
        </p:spPr>
      </p:pic>
    </p:spTree>
    <p:extLst>
      <p:ext uri="{BB962C8B-B14F-4D97-AF65-F5344CB8AC3E}">
        <p14:creationId xmlns:p14="http://schemas.microsoft.com/office/powerpoint/2010/main" val="19776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1015860" y="925975"/>
            <a:ext cx="10633215" cy="4832092"/>
          </a:xfrm>
          <a:prstGeom prst="rect">
            <a:avLst/>
          </a:prstGeom>
          <a:noFill/>
        </p:spPr>
        <p:txBody>
          <a:bodyPr wrap="square" rtlCol="0">
            <a:spAutoFit/>
          </a:bodyPr>
          <a:lstStyle/>
          <a:p>
            <a:r>
              <a:rPr lang="vi-VN" sz="2800" dirty="0">
                <a:latin typeface="+mj-lt"/>
              </a:rPr>
              <a:t>I. Áp suất</a:t>
            </a:r>
          </a:p>
          <a:p>
            <a:r>
              <a:rPr lang="vi-VN" sz="2800" dirty="0">
                <a:latin typeface="+mj-lt"/>
              </a:rPr>
              <a:t>1. Áp lực</a:t>
            </a:r>
          </a:p>
          <a:p>
            <a:r>
              <a:rPr lang="vi-VN" sz="2800" dirty="0">
                <a:latin typeface="+mj-lt"/>
              </a:rPr>
              <a:t>2. Khái niệm áp suất</a:t>
            </a:r>
          </a:p>
          <a:p>
            <a:r>
              <a:rPr lang="vi-VN" sz="2800" dirty="0">
                <a:latin typeface="+mj-lt"/>
              </a:rPr>
              <a:t>3. Sự tăng, giảm áp suất</a:t>
            </a:r>
          </a:p>
          <a:p>
            <a:pPr marL="285750" indent="-285750" algn="just">
              <a:buFontTx/>
              <a:buChar char="-"/>
            </a:pPr>
            <a:r>
              <a:rPr lang="vi-VN" sz="2800" dirty="0">
                <a:solidFill>
                  <a:srgbClr val="000000"/>
                </a:solidFill>
                <a:effectLst/>
                <a:latin typeface="+mj-lt"/>
                <a:ea typeface="Segoe UI" panose="020B0502040204020203" pitchFamily="34" charset="0"/>
              </a:rPr>
              <a:t>Trong một số trường hợp, áp suất tác dụng lên một diện tích mặt bị ép càng lớn thì càng có hại, khi đó ta cần giảm áp suất. Ngược lại trong một số trường hợp ta cần tăng áp suất.</a:t>
            </a:r>
            <a:endParaRPr lang="vi-VN" sz="2800" dirty="0">
              <a:latin typeface="+mj-lt"/>
              <a:ea typeface="Segoe UI" panose="020B0502040204020203" pitchFamily="34" charset="0"/>
            </a:endParaRPr>
          </a:p>
          <a:p>
            <a:pPr marL="285750" indent="-285750" algn="just">
              <a:buFontTx/>
              <a:buChar char="-"/>
            </a:pPr>
            <a:r>
              <a:rPr lang="vi-VN" sz="2800" dirty="0">
                <a:solidFill>
                  <a:srgbClr val="000000"/>
                </a:solidFill>
                <a:effectLst/>
                <a:latin typeface="+mj-lt"/>
                <a:ea typeface="Segoe UI" panose="020B0502040204020203" pitchFamily="34" charset="0"/>
              </a:rPr>
              <a:t>Có thể thay đổi áp suất tác dụng lên một diện tích mặt bị ép bằng cách thay đổi áp lực hoặc thay đổi diện tích mặt bị ép.</a:t>
            </a:r>
            <a:endParaRPr lang="en-US" sz="2800" dirty="0">
              <a:effectLst/>
              <a:latin typeface="+mj-lt"/>
              <a:ea typeface="Segoe UI" panose="020B0502040204020203" pitchFamily="34" charset="0"/>
            </a:endParaRPr>
          </a:p>
          <a:p>
            <a:endParaRPr lang="vi-VN" sz="2800" dirty="0">
              <a:latin typeface="+mj-lt"/>
            </a:endParaRPr>
          </a:p>
          <a:p>
            <a:endParaRPr lang="vi-VN" sz="2800" dirty="0">
              <a:latin typeface="+mj-lt"/>
            </a:endParaRPr>
          </a:p>
        </p:txBody>
      </p:sp>
    </p:spTree>
    <p:extLst>
      <p:ext uri="{BB962C8B-B14F-4D97-AF65-F5344CB8AC3E}">
        <p14:creationId xmlns:p14="http://schemas.microsoft.com/office/powerpoint/2010/main" val="11153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42AB7B08-3D57-3A0F-FB84-DE4D08414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6" y="-1"/>
            <a:ext cx="12975220" cy="71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Google Shape;2128;p38">
            <a:extLst>
              <a:ext uri="{FF2B5EF4-FFF2-40B4-BE49-F238E27FC236}">
                <a16:creationId xmlns:a16="http://schemas.microsoft.com/office/drawing/2014/main" id="{8746A4C5-DA39-42F4-09CB-A86CCD958A32}"/>
              </a:ext>
            </a:extLst>
          </p:cNvPr>
          <p:cNvSpPr txBox="1">
            <a:spLocks noChangeArrowheads="1"/>
          </p:cNvSpPr>
          <p:nvPr/>
        </p:nvSpPr>
        <p:spPr bwMode="auto">
          <a:xfrm rot="21351540">
            <a:off x="829590" y="2359342"/>
            <a:ext cx="11152027" cy="158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857" tIns="127857" rIns="127857" bIns="127857" anchor="b"/>
          <a:lstStyle/>
          <a:p>
            <a:pPr algn="ctr" eaLnBrk="0" hangingPunct="0"/>
            <a:r>
              <a:rPr lang="en-US" altLang="en-US" sz="3200" b="1" i="1" dirty="0">
                <a:solidFill>
                  <a:srgbClr val="FFFF00"/>
                </a:solidFill>
                <a:latin typeface="Times New Roman" panose="02020603050405020304" pitchFamily="18" charset="0"/>
              </a:rPr>
              <a:t>CHỦ ĐỀ</a:t>
            </a:r>
            <a:r>
              <a:rPr lang="vi-VN" altLang="en-US" sz="3200" b="1" i="1" dirty="0">
                <a:solidFill>
                  <a:srgbClr val="FFFF00"/>
                </a:solidFill>
                <a:latin typeface="Times New Roman" panose="02020603050405020304" pitchFamily="18" charset="0"/>
              </a:rPr>
              <a:t> 3</a:t>
            </a:r>
            <a:r>
              <a:rPr lang="en-US" altLang="en-US" sz="3200" b="1" i="1" dirty="0">
                <a:solidFill>
                  <a:srgbClr val="FFFF00"/>
                </a:solidFill>
                <a:latin typeface="Times New Roman" panose="02020603050405020304" pitchFamily="18" charset="0"/>
              </a:rPr>
              <a:t>: </a:t>
            </a:r>
            <a:r>
              <a:rPr lang="vi-VN" altLang="en-US" sz="3200" b="1" i="1" dirty="0">
                <a:solidFill>
                  <a:srgbClr val="FFFF00"/>
                </a:solidFill>
                <a:latin typeface="Times New Roman" panose="02020603050405020304" pitchFamily="18" charset="0"/>
              </a:rPr>
              <a:t>KHỐI LƯỢNG RIÊNG </a:t>
            </a:r>
          </a:p>
          <a:p>
            <a:pPr algn="ctr" eaLnBrk="0" hangingPunct="0"/>
            <a:r>
              <a:rPr lang="vi-VN" altLang="en-US" sz="3200" b="1" i="1" dirty="0">
                <a:solidFill>
                  <a:srgbClr val="FFFF00"/>
                </a:solidFill>
                <a:latin typeface="Times New Roman" panose="02020603050405020304" pitchFamily="18" charset="0"/>
              </a:rPr>
              <a:t>   VÀ ÁP SUẤT</a:t>
            </a:r>
            <a:endParaRPr lang="en-US" altLang="en-US" sz="3200" b="1" i="1" dirty="0">
              <a:solidFill>
                <a:srgbClr val="FFFF00"/>
              </a:solidFill>
              <a:latin typeface="Times New Roman" panose="02020603050405020304" pitchFamily="18" charset="0"/>
              <a:cs typeface="Times New Roman" panose="02020603050405020304" pitchFamily="18" charset="0"/>
            </a:endParaRPr>
          </a:p>
        </p:txBody>
      </p:sp>
      <p:sp>
        <p:nvSpPr>
          <p:cNvPr id="2" name="Google Shape;2128;p38">
            <a:extLst>
              <a:ext uri="{FF2B5EF4-FFF2-40B4-BE49-F238E27FC236}">
                <a16:creationId xmlns:a16="http://schemas.microsoft.com/office/drawing/2014/main" id="{8638BDA8-F5FE-538E-B5E8-739214474B34}"/>
              </a:ext>
            </a:extLst>
          </p:cNvPr>
          <p:cNvSpPr txBox="1">
            <a:spLocks noChangeArrowheads="1"/>
          </p:cNvSpPr>
          <p:nvPr/>
        </p:nvSpPr>
        <p:spPr bwMode="auto">
          <a:xfrm rot="21351540">
            <a:off x="2105114" y="3553512"/>
            <a:ext cx="8577090" cy="158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857" tIns="127857" rIns="127857" bIns="127857" anchor="b"/>
          <a:lstStyle/>
          <a:p>
            <a:pPr algn="ctr" eaLnBrk="0" hangingPunct="0"/>
            <a:r>
              <a:rPr lang="vi-VN" altLang="en-US" sz="3200" b="1" i="1" u="sng" dirty="0">
                <a:solidFill>
                  <a:srgbClr val="FFFF00"/>
                </a:solidFill>
                <a:latin typeface="Times New Roman" panose="02020603050405020304" pitchFamily="18" charset="0"/>
              </a:rPr>
              <a:t>Bài 16</a:t>
            </a:r>
            <a:r>
              <a:rPr lang="vi-VN" altLang="en-US" sz="3200" b="1" i="1" dirty="0">
                <a:solidFill>
                  <a:srgbClr val="FFFF00"/>
                </a:solidFill>
                <a:latin typeface="Times New Roman" panose="02020603050405020304" pitchFamily="18" charset="0"/>
              </a:rPr>
              <a:t>:  ÁP SUẤT</a:t>
            </a:r>
            <a:endParaRPr lang="en-US" altLang="en-US" sz="3200" b="1" i="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2296"/>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893486" y="384177"/>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7A5D347-331A-4768-5742-0059126CC74B}"/>
              </a:ext>
            </a:extLst>
          </p:cNvPr>
          <p:cNvSpPr txBox="1"/>
          <p:nvPr/>
        </p:nvSpPr>
        <p:spPr>
          <a:xfrm>
            <a:off x="1003792" y="1355623"/>
            <a:ext cx="11297066" cy="523220"/>
          </a:xfrm>
          <a:prstGeom prst="rect">
            <a:avLst/>
          </a:prstGeom>
          <a:solidFill>
            <a:srgbClr val="92D050"/>
          </a:solidFill>
        </p:spPr>
        <p:txBody>
          <a:bodyPr wrap="square" rtlCol="0">
            <a:spAutoFit/>
          </a:bodyPr>
          <a:lstStyle/>
          <a:p>
            <a:pPr algn="ctr"/>
            <a:r>
              <a:rPr lang="vi-VN" sz="2800" dirty="0">
                <a:solidFill>
                  <a:srgbClr val="FF0000"/>
                </a:solidFill>
                <a:latin typeface="+mj-lt"/>
              </a:rPr>
              <a:t>Yêu cầu : </a:t>
            </a:r>
            <a:r>
              <a:rPr lang="vi-VN" sz="2800" dirty="0">
                <a:latin typeface="+mj-lt"/>
              </a:rPr>
              <a:t>Hãy tiến hành thảo luận theo nhóm, hoàn thành phiếu học tập số 2?</a:t>
            </a:r>
          </a:p>
        </p:txBody>
      </p:sp>
      <p:sp>
        <p:nvSpPr>
          <p:cNvPr id="11" name="TextBox 10">
            <a:extLst>
              <a:ext uri="{FF2B5EF4-FFF2-40B4-BE49-F238E27FC236}">
                <a16:creationId xmlns:a16="http://schemas.microsoft.com/office/drawing/2014/main" id="{F8075257-A1C7-4426-FDE1-5FFEB4BB7E63}"/>
              </a:ext>
            </a:extLst>
          </p:cNvPr>
          <p:cNvSpPr txBox="1"/>
          <p:nvPr/>
        </p:nvSpPr>
        <p:spPr>
          <a:xfrm>
            <a:off x="4388851" y="2101054"/>
            <a:ext cx="4702628" cy="523220"/>
          </a:xfrm>
          <a:prstGeom prst="rect">
            <a:avLst/>
          </a:prstGeom>
          <a:noFill/>
        </p:spPr>
        <p:txBody>
          <a:bodyPr wrap="square" rtlCol="0">
            <a:spAutoFit/>
          </a:bodyPr>
          <a:lstStyle/>
          <a:p>
            <a:pPr algn="ctr"/>
            <a:r>
              <a:rPr lang="vi-VN" sz="2800" b="1" dirty="0">
                <a:latin typeface="+mj-lt"/>
              </a:rPr>
              <a:t>PHIẾU HỌC TẬP SỐ 2</a:t>
            </a:r>
            <a:endParaRPr lang="en-US" sz="2800" b="1" dirty="0">
              <a:latin typeface="+mj-lt"/>
            </a:endParaRPr>
          </a:p>
        </p:txBody>
      </p:sp>
      <p:sp>
        <p:nvSpPr>
          <p:cNvPr id="12" name="Rectangle 11">
            <a:extLst>
              <a:ext uri="{FF2B5EF4-FFF2-40B4-BE49-F238E27FC236}">
                <a16:creationId xmlns:a16="http://schemas.microsoft.com/office/drawing/2014/main" id="{E66307E0-7B84-3F50-1738-06F5F31810BD}"/>
              </a:ext>
            </a:extLst>
          </p:cNvPr>
          <p:cNvSpPr/>
          <p:nvPr/>
        </p:nvSpPr>
        <p:spPr>
          <a:xfrm>
            <a:off x="831346" y="2064488"/>
            <a:ext cx="11469512" cy="4929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0CB6FCB1-C552-FEC0-2D53-6BADA79A6098}"/>
              </a:ext>
            </a:extLst>
          </p:cNvPr>
          <p:cNvGraphicFramePr>
            <a:graphicFrameLocks noGrp="1"/>
          </p:cNvGraphicFramePr>
          <p:nvPr>
            <p:extLst>
              <p:ext uri="{D42A27DB-BD31-4B8C-83A1-F6EECF244321}">
                <p14:modId xmlns:p14="http://schemas.microsoft.com/office/powerpoint/2010/main" val="1105089529"/>
              </p:ext>
            </p:extLst>
          </p:nvPr>
        </p:nvGraphicFramePr>
        <p:xfrm>
          <a:off x="1138143" y="2522140"/>
          <a:ext cx="11469512" cy="556653"/>
        </p:xfrm>
        <a:graphic>
          <a:graphicData uri="http://schemas.openxmlformats.org/drawingml/2006/table">
            <a:tbl>
              <a:tblPr>
                <a:tableStyleId>{5C22544A-7EE6-4342-B048-85BDC9FD1C3A}</a:tableStyleId>
              </a:tblPr>
              <a:tblGrid>
                <a:gridCol w="11469512">
                  <a:extLst>
                    <a:ext uri="{9D8B030D-6E8A-4147-A177-3AD203B41FA5}">
                      <a16:colId xmlns:a16="http://schemas.microsoft.com/office/drawing/2014/main" val="4114079652"/>
                    </a:ext>
                  </a:extLst>
                </a:gridCol>
              </a:tblGrid>
              <a:tr h="556653">
                <a:tc>
                  <a:txBody>
                    <a:bodyPr/>
                    <a:lstStyle/>
                    <a:p>
                      <a:pPr algn="just">
                        <a:lnSpc>
                          <a:spcPct val="120000"/>
                        </a:lnSpc>
                      </a:pPr>
                      <a:r>
                        <a:rPr lang="vi-VN" sz="2800" dirty="0">
                          <a:effectLst/>
                          <a:latin typeface="+mj-lt"/>
                        </a:rPr>
                        <a:t>Câu 1. Dựa vào công thức tính áp suất, hãy nêu những cách làm tăng áp suất?</a:t>
                      </a:r>
                      <a:endParaRPr lang="en-US" sz="2800" i="1" dirty="0">
                        <a:solidFill>
                          <a:srgbClr val="251511"/>
                        </a:solidFill>
                        <a:effectLst/>
                        <a:latin typeface="+mj-lt"/>
                        <a:ea typeface="Times New Roman" panose="02020603050405020304" pitchFamily="18" charset="0"/>
                      </a:endParaRPr>
                    </a:p>
                  </a:txBody>
                  <a:tcPr marL="114300" marR="114300" marT="0" marB="0">
                    <a:noFill/>
                  </a:tcPr>
                </a:tc>
                <a:extLst>
                  <a:ext uri="{0D108BD9-81ED-4DB2-BD59-A6C34878D82A}">
                    <a16:rowId xmlns:a16="http://schemas.microsoft.com/office/drawing/2014/main" val="1676094843"/>
                  </a:ext>
                </a:extLst>
              </a:tr>
            </a:tbl>
          </a:graphicData>
        </a:graphic>
      </p:graphicFrame>
      <p:graphicFrame>
        <p:nvGraphicFramePr>
          <p:cNvPr id="13" name="Table 12">
            <a:extLst>
              <a:ext uri="{FF2B5EF4-FFF2-40B4-BE49-F238E27FC236}">
                <a16:creationId xmlns:a16="http://schemas.microsoft.com/office/drawing/2014/main" id="{554A33BE-6CC5-63B4-8014-78E59D174A76}"/>
              </a:ext>
            </a:extLst>
          </p:cNvPr>
          <p:cNvGraphicFramePr>
            <a:graphicFrameLocks noGrp="1"/>
          </p:cNvGraphicFramePr>
          <p:nvPr>
            <p:extLst>
              <p:ext uri="{D42A27DB-BD31-4B8C-83A1-F6EECF244321}">
                <p14:modId xmlns:p14="http://schemas.microsoft.com/office/powerpoint/2010/main" val="1832402563"/>
              </p:ext>
            </p:extLst>
          </p:nvPr>
        </p:nvGraphicFramePr>
        <p:xfrm>
          <a:off x="1138143" y="2903983"/>
          <a:ext cx="11028363" cy="3084035"/>
        </p:xfrm>
        <a:graphic>
          <a:graphicData uri="http://schemas.openxmlformats.org/drawingml/2006/table">
            <a:tbl>
              <a:tblPr>
                <a:tableStyleId>{5C22544A-7EE6-4342-B048-85BDC9FD1C3A}</a:tableStyleId>
              </a:tblPr>
              <a:tblGrid>
                <a:gridCol w="11028363">
                  <a:extLst>
                    <a:ext uri="{9D8B030D-6E8A-4147-A177-3AD203B41FA5}">
                      <a16:colId xmlns:a16="http://schemas.microsoft.com/office/drawing/2014/main" val="4043407524"/>
                    </a:ext>
                  </a:extLst>
                </a:gridCol>
              </a:tblGrid>
              <a:tr h="3084035">
                <a:tc>
                  <a:txBody>
                    <a:bodyPr/>
                    <a:lstStyle/>
                    <a:p>
                      <a:pPr algn="just">
                        <a:lnSpc>
                          <a:spcPct val="120000"/>
                        </a:lnSpc>
                      </a:pPr>
                      <a:r>
                        <a:rPr lang="vi-VN" sz="2800" dirty="0">
                          <a:effectLst/>
                          <a:latin typeface="+mj-lt"/>
                        </a:rPr>
                        <a:t>Câu 2. Hãy giải thích các hiện tượng sau:</a:t>
                      </a:r>
                      <a:endParaRPr lang="en-US" sz="2800" dirty="0">
                        <a:effectLst/>
                        <a:latin typeface="+mj-lt"/>
                      </a:endParaRPr>
                    </a:p>
                    <a:p>
                      <a:pPr algn="just">
                        <a:lnSpc>
                          <a:spcPct val="120000"/>
                        </a:lnSpc>
                      </a:pPr>
                      <a:r>
                        <a:rPr lang="vi-VN" sz="2800" dirty="0">
                          <a:effectLst/>
                          <a:latin typeface="+mj-lt"/>
                        </a:rPr>
                        <a:t>a. Vì sao các mũi đinh đều được vuốt nhọn?</a:t>
                      </a:r>
                      <a:endParaRPr lang="en-US" sz="2800" dirty="0">
                        <a:effectLst/>
                        <a:latin typeface="+mj-lt"/>
                      </a:endParaRPr>
                    </a:p>
                    <a:p>
                      <a:pPr algn="just">
                        <a:lnSpc>
                          <a:spcPct val="120000"/>
                        </a:lnSpc>
                      </a:pPr>
                      <a:r>
                        <a:rPr lang="vi-VN" sz="2800" dirty="0">
                          <a:effectLst/>
                          <a:latin typeface="+mj-lt"/>
                        </a:rPr>
                        <a:t>b. Vì sao phần lưỡi dao thường được mài mỏng? Vì sao khi thái thức ăn, nhiều khi ta cần tăng lực tác dụng lên dao?</a:t>
                      </a:r>
                      <a:endParaRPr lang="en-US" sz="2800" dirty="0">
                        <a:effectLst/>
                        <a:latin typeface="+mj-lt"/>
                      </a:endParaRPr>
                    </a:p>
                    <a:p>
                      <a:pPr algn="just">
                        <a:lnSpc>
                          <a:spcPct val="120000"/>
                        </a:lnSpc>
                      </a:pPr>
                      <a:r>
                        <a:rPr lang="vi-VN" sz="2800" dirty="0">
                          <a:effectLst/>
                          <a:latin typeface="+mj-lt"/>
                        </a:rPr>
                        <a:t>c. Vì sao khi làm phẳng nền nhà lát vữa xi măng, người thợ lại cần dùng giày đế phẳng và rộng?</a:t>
                      </a:r>
                      <a:endParaRPr lang="en-US" sz="2800" i="1" dirty="0">
                        <a:solidFill>
                          <a:srgbClr val="251511"/>
                        </a:solidFill>
                        <a:effectLst/>
                        <a:latin typeface="+mj-lt"/>
                        <a:ea typeface="Times New Roman" panose="02020603050405020304" pitchFamily="18" charset="0"/>
                      </a:endParaRPr>
                    </a:p>
                  </a:txBody>
                  <a:tcPr marL="114300" marR="114300" marT="0" marB="0">
                    <a:noFill/>
                  </a:tcPr>
                </a:tc>
                <a:extLst>
                  <a:ext uri="{0D108BD9-81ED-4DB2-BD59-A6C34878D82A}">
                    <a16:rowId xmlns:a16="http://schemas.microsoft.com/office/drawing/2014/main" val="4208259925"/>
                  </a:ext>
                </a:extLst>
              </a:tr>
            </a:tbl>
          </a:graphicData>
        </a:graphic>
      </p:graphicFrame>
      <p:pic>
        <p:nvPicPr>
          <p:cNvPr id="15" name="Picture 14">
            <a:extLst>
              <a:ext uri="{FF2B5EF4-FFF2-40B4-BE49-F238E27FC236}">
                <a16:creationId xmlns:a16="http://schemas.microsoft.com/office/drawing/2014/main" id="{109A95C3-8ABB-32C8-1541-C400BFBF45B0}"/>
              </a:ext>
            </a:extLst>
          </p:cNvPr>
          <p:cNvPicPr>
            <a:picLocks noChangeAspect="1"/>
          </p:cNvPicPr>
          <p:nvPr/>
        </p:nvPicPr>
        <p:blipFill>
          <a:blip r:embed="rId5"/>
          <a:stretch>
            <a:fillRect/>
          </a:stretch>
        </p:blipFill>
        <p:spPr>
          <a:xfrm>
            <a:off x="8606317" y="3006117"/>
            <a:ext cx="1653540" cy="1108053"/>
          </a:xfrm>
          <a:prstGeom prst="rect">
            <a:avLst/>
          </a:prstGeom>
        </p:spPr>
      </p:pic>
      <p:pic>
        <p:nvPicPr>
          <p:cNvPr id="16" name="Picture 15">
            <a:extLst>
              <a:ext uri="{FF2B5EF4-FFF2-40B4-BE49-F238E27FC236}">
                <a16:creationId xmlns:a16="http://schemas.microsoft.com/office/drawing/2014/main" id="{313F8975-379D-01F0-6090-0F107825E924}"/>
              </a:ext>
            </a:extLst>
          </p:cNvPr>
          <p:cNvPicPr>
            <a:picLocks noChangeAspect="1"/>
          </p:cNvPicPr>
          <p:nvPr/>
        </p:nvPicPr>
        <p:blipFill>
          <a:blip r:embed="rId6"/>
          <a:stretch>
            <a:fillRect/>
          </a:stretch>
        </p:blipFill>
        <p:spPr>
          <a:xfrm>
            <a:off x="5246784" y="5355770"/>
            <a:ext cx="1668780" cy="1604015"/>
          </a:xfrm>
          <a:prstGeom prst="rect">
            <a:avLst/>
          </a:prstGeom>
        </p:spPr>
      </p:pic>
      <p:pic>
        <p:nvPicPr>
          <p:cNvPr id="17" name="Picture 16">
            <a:extLst>
              <a:ext uri="{FF2B5EF4-FFF2-40B4-BE49-F238E27FC236}">
                <a16:creationId xmlns:a16="http://schemas.microsoft.com/office/drawing/2014/main" id="{83B46D86-C87C-BE22-6DE0-1EF6007B769D}"/>
              </a:ext>
            </a:extLst>
          </p:cNvPr>
          <p:cNvPicPr>
            <a:picLocks noChangeAspect="1"/>
          </p:cNvPicPr>
          <p:nvPr/>
        </p:nvPicPr>
        <p:blipFill>
          <a:blip r:embed="rId7"/>
          <a:stretch>
            <a:fillRect/>
          </a:stretch>
        </p:blipFill>
        <p:spPr>
          <a:xfrm>
            <a:off x="8606317" y="5381306"/>
            <a:ext cx="1848485" cy="1612350"/>
          </a:xfrm>
          <a:prstGeom prst="rect">
            <a:avLst/>
          </a:prstGeom>
        </p:spPr>
      </p:pic>
      <p:pic>
        <p:nvPicPr>
          <p:cNvPr id="4" name="Đồng hồ đếm ngược 5 phút - 5 Minutes">
            <a:hlinkClick r:id="" action="ppaction://media"/>
            <a:extLst>
              <a:ext uri="{FF2B5EF4-FFF2-40B4-BE49-F238E27FC236}">
                <a16:creationId xmlns:a16="http://schemas.microsoft.com/office/drawing/2014/main" id="{7763B670-F880-3797-AE47-55B3545CE3F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124114" y="-17698"/>
            <a:ext cx="1535054" cy="1336997"/>
          </a:xfrm>
          <a:prstGeom prst="rect">
            <a:avLst/>
          </a:prstGeom>
        </p:spPr>
      </p:pic>
    </p:spTree>
    <p:extLst>
      <p:ext uri="{BB962C8B-B14F-4D97-AF65-F5344CB8AC3E}">
        <p14:creationId xmlns:p14="http://schemas.microsoft.com/office/powerpoint/2010/main" val="28085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015"/>
            <a:ext cx="2753248" cy="163259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893486" y="384177"/>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8075257-A1C7-4426-FDE1-5FFEB4BB7E63}"/>
              </a:ext>
            </a:extLst>
          </p:cNvPr>
          <p:cNvSpPr txBox="1"/>
          <p:nvPr/>
        </p:nvSpPr>
        <p:spPr>
          <a:xfrm>
            <a:off x="4327891" y="968952"/>
            <a:ext cx="4702628" cy="523220"/>
          </a:xfrm>
          <a:prstGeom prst="rect">
            <a:avLst/>
          </a:prstGeom>
          <a:noFill/>
        </p:spPr>
        <p:txBody>
          <a:bodyPr wrap="square" rtlCol="0">
            <a:spAutoFit/>
          </a:bodyPr>
          <a:lstStyle/>
          <a:p>
            <a:pPr algn="ctr"/>
            <a:r>
              <a:rPr lang="vi-VN" sz="2800" b="1" dirty="0">
                <a:latin typeface="+mj-lt"/>
              </a:rPr>
              <a:t>ĐÁP ÁN</a:t>
            </a:r>
            <a:endParaRPr lang="en-US" sz="2800" b="1" dirty="0">
              <a:latin typeface="+mj-lt"/>
            </a:endParaRPr>
          </a:p>
        </p:txBody>
      </p:sp>
      <p:sp>
        <p:nvSpPr>
          <p:cNvPr id="8" name="TextBox 7">
            <a:extLst>
              <a:ext uri="{FF2B5EF4-FFF2-40B4-BE49-F238E27FC236}">
                <a16:creationId xmlns:a16="http://schemas.microsoft.com/office/drawing/2014/main" id="{16D696F6-45B4-9506-4DFD-A75ACC630CB3}"/>
              </a:ext>
            </a:extLst>
          </p:cNvPr>
          <p:cNvSpPr txBox="1"/>
          <p:nvPr/>
        </p:nvSpPr>
        <p:spPr>
          <a:xfrm>
            <a:off x="1097279" y="1670996"/>
            <a:ext cx="12000411" cy="523220"/>
          </a:xfrm>
          <a:prstGeom prst="rect">
            <a:avLst/>
          </a:prstGeom>
          <a:noFill/>
        </p:spPr>
        <p:txBody>
          <a:bodyPr wrap="square">
            <a:spAutoFit/>
          </a:bodyPr>
          <a:lstStyle/>
          <a:p>
            <a:pPr>
              <a:spcAft>
                <a:spcPts val="600"/>
              </a:spcAft>
            </a:pPr>
            <a:r>
              <a:rPr lang="vi-VN" sz="2800" dirty="0">
                <a:solidFill>
                  <a:srgbClr val="000000"/>
                </a:solidFill>
                <a:effectLst/>
                <a:latin typeface="Times New Roman" panose="02020603050405020304" pitchFamily="18" charset="0"/>
                <a:ea typeface="Segoe UI" panose="020B0502040204020203" pitchFamily="34" charset="0"/>
              </a:rPr>
              <a:t>Câu 1: Dựa vào công thức:  </a:t>
            </a:r>
            <a:endParaRPr lang="en-US" sz="2800" dirty="0">
              <a:effectLst/>
              <a:latin typeface="Segoe UI" panose="020B0502040204020203" pitchFamily="34" charset="0"/>
              <a:ea typeface="Segoe UI" panose="020B0502040204020203" pitchFamily="34" charset="0"/>
            </a:endParaRPr>
          </a:p>
        </p:txBody>
      </p:sp>
      <p:pic>
        <p:nvPicPr>
          <p:cNvPr id="9" name="Picture 8">
            <a:extLst>
              <a:ext uri="{FF2B5EF4-FFF2-40B4-BE49-F238E27FC236}">
                <a16:creationId xmlns:a16="http://schemas.microsoft.com/office/drawing/2014/main" id="{0BC77F7C-66B7-4C38-E055-6D0F03A66078}"/>
              </a:ext>
            </a:extLst>
          </p:cNvPr>
          <p:cNvPicPr>
            <a:picLocks noChangeAspect="1"/>
          </p:cNvPicPr>
          <p:nvPr/>
        </p:nvPicPr>
        <p:blipFill>
          <a:blip r:embed="rId4"/>
          <a:stretch>
            <a:fillRect/>
          </a:stretch>
        </p:blipFill>
        <p:spPr>
          <a:xfrm>
            <a:off x="5426640" y="2288344"/>
            <a:ext cx="1148330" cy="715169"/>
          </a:xfrm>
          <a:prstGeom prst="rect">
            <a:avLst/>
          </a:prstGeom>
          <a:solidFill>
            <a:srgbClr val="92D050"/>
          </a:solidFill>
          <a:ln>
            <a:noFill/>
          </a:ln>
        </p:spPr>
      </p:pic>
      <p:sp>
        <p:nvSpPr>
          <p:cNvPr id="24" name="AutoShape 19">
            <a:extLst>
              <a:ext uri="{FF2B5EF4-FFF2-40B4-BE49-F238E27FC236}">
                <a16:creationId xmlns:a16="http://schemas.microsoft.com/office/drawing/2014/main" id="{2A6244BE-E1E6-B5EB-1912-7C42B523FDD1}"/>
              </a:ext>
            </a:extLst>
          </p:cNvPr>
          <p:cNvSpPr>
            <a:spLocks noChangeArrowheads="1"/>
          </p:cNvSpPr>
          <p:nvPr/>
        </p:nvSpPr>
        <p:spPr bwMode="auto">
          <a:xfrm rot="11264764">
            <a:off x="4451217" y="4847843"/>
            <a:ext cx="944562" cy="206375"/>
          </a:xfrm>
          <a:prstGeom prst="leftArrow">
            <a:avLst>
              <a:gd name="adj1" fmla="val 50000"/>
              <a:gd name="adj2" fmla="val 114423"/>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altLang="en-US">
              <a:latin typeface="Arial" pitchFamily="34" charset="0"/>
              <a:cs typeface="Arial" pitchFamily="34" charset="0"/>
            </a:endParaRPr>
          </a:p>
        </p:txBody>
      </p:sp>
      <p:sp>
        <p:nvSpPr>
          <p:cNvPr id="25" name="AutoShape 23">
            <a:extLst>
              <a:ext uri="{FF2B5EF4-FFF2-40B4-BE49-F238E27FC236}">
                <a16:creationId xmlns:a16="http://schemas.microsoft.com/office/drawing/2014/main" id="{86DB2F58-D41A-FC72-24DD-C58307E30092}"/>
              </a:ext>
            </a:extLst>
          </p:cNvPr>
          <p:cNvSpPr>
            <a:spLocks noChangeArrowheads="1"/>
          </p:cNvSpPr>
          <p:nvPr/>
        </p:nvSpPr>
        <p:spPr bwMode="auto">
          <a:xfrm rot="9129716">
            <a:off x="4441692" y="4363655"/>
            <a:ext cx="928687" cy="255588"/>
          </a:xfrm>
          <a:prstGeom prst="leftArrow">
            <a:avLst>
              <a:gd name="adj1" fmla="val 50000"/>
              <a:gd name="adj2" fmla="val 90838"/>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altLang="en-US">
              <a:latin typeface="Arial" pitchFamily="34" charset="0"/>
              <a:cs typeface="Arial" pitchFamily="34" charset="0"/>
            </a:endParaRPr>
          </a:p>
        </p:txBody>
      </p:sp>
      <p:sp>
        <p:nvSpPr>
          <p:cNvPr id="26" name="AutoShape 24">
            <a:extLst>
              <a:ext uri="{FF2B5EF4-FFF2-40B4-BE49-F238E27FC236}">
                <a16:creationId xmlns:a16="http://schemas.microsoft.com/office/drawing/2014/main" id="{2055AA8F-5BC9-108F-57EF-422200CBE6D6}"/>
              </a:ext>
            </a:extLst>
          </p:cNvPr>
          <p:cNvSpPr>
            <a:spLocks noChangeArrowheads="1"/>
          </p:cNvSpPr>
          <p:nvPr/>
        </p:nvSpPr>
        <p:spPr bwMode="auto">
          <a:xfrm rot="12783349" flipV="1">
            <a:off x="4291266" y="5240353"/>
            <a:ext cx="1176000" cy="214681"/>
          </a:xfrm>
          <a:prstGeom prst="leftArrow">
            <a:avLst>
              <a:gd name="adj1" fmla="val 50000"/>
              <a:gd name="adj2" fmla="val 154545"/>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Arial" pitchFamily="34" charset="0"/>
              <a:cs typeface="Arial" pitchFamily="34" charset="0"/>
            </a:endParaRPr>
          </a:p>
        </p:txBody>
      </p:sp>
      <p:sp>
        <p:nvSpPr>
          <p:cNvPr id="27" name="Rectangle 25">
            <a:extLst>
              <a:ext uri="{FF2B5EF4-FFF2-40B4-BE49-F238E27FC236}">
                <a16:creationId xmlns:a16="http://schemas.microsoft.com/office/drawing/2014/main" id="{BB7E536A-191F-D5A7-7257-E1D11C5C895E}"/>
              </a:ext>
            </a:extLst>
          </p:cNvPr>
          <p:cNvSpPr>
            <a:spLocks noChangeArrowheads="1"/>
          </p:cNvSpPr>
          <p:nvPr/>
        </p:nvSpPr>
        <p:spPr bwMode="auto">
          <a:xfrm>
            <a:off x="5322346" y="3837244"/>
            <a:ext cx="3046412" cy="576263"/>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b="1" dirty="0" err="1">
                <a:solidFill>
                  <a:srgbClr val="0000CC"/>
                </a:solidFill>
                <a:cs typeface="Arial" panose="020B0604020202020204" pitchFamily="34" charset="0"/>
              </a:rPr>
              <a:t>Tăng</a:t>
            </a:r>
            <a:r>
              <a:rPr lang="en-US" altLang="en-US" b="1" dirty="0">
                <a:solidFill>
                  <a:srgbClr val="0000CC"/>
                </a:solidFill>
                <a:cs typeface="Arial" panose="020B0604020202020204" pitchFamily="34" charset="0"/>
              </a:rPr>
              <a:t> F, </a:t>
            </a:r>
            <a:r>
              <a:rPr lang="en-US" altLang="en-US" b="1" dirty="0" err="1">
                <a:solidFill>
                  <a:srgbClr val="0000CC"/>
                </a:solidFill>
                <a:cs typeface="Arial" panose="020B0604020202020204" pitchFamily="34" charset="0"/>
              </a:rPr>
              <a:t>giữ</a:t>
            </a:r>
            <a:r>
              <a:rPr lang="en-US" altLang="en-US" b="1" dirty="0">
                <a:solidFill>
                  <a:srgbClr val="0000CC"/>
                </a:solidFill>
                <a:cs typeface="Arial" panose="020B0604020202020204" pitchFamily="34" charset="0"/>
              </a:rPr>
              <a:t> </a:t>
            </a:r>
            <a:r>
              <a:rPr lang="en-US" altLang="en-US" b="1" dirty="0" err="1">
                <a:solidFill>
                  <a:srgbClr val="0000CC"/>
                </a:solidFill>
                <a:cs typeface="Arial" panose="020B0604020202020204" pitchFamily="34" charset="0"/>
              </a:rPr>
              <a:t>nguyên</a:t>
            </a:r>
            <a:r>
              <a:rPr lang="en-US" altLang="en-US" b="1" dirty="0">
                <a:solidFill>
                  <a:srgbClr val="0000CC"/>
                </a:solidFill>
                <a:cs typeface="Arial" panose="020B0604020202020204" pitchFamily="34" charset="0"/>
              </a:rPr>
              <a:t> S</a:t>
            </a:r>
          </a:p>
        </p:txBody>
      </p:sp>
      <p:sp>
        <p:nvSpPr>
          <p:cNvPr id="28" name="Rectangle 27">
            <a:extLst>
              <a:ext uri="{FF2B5EF4-FFF2-40B4-BE49-F238E27FC236}">
                <a16:creationId xmlns:a16="http://schemas.microsoft.com/office/drawing/2014/main" id="{AE2CF601-6F2B-F22B-C3C9-2D7E676EDBE6}"/>
              </a:ext>
            </a:extLst>
          </p:cNvPr>
          <p:cNvSpPr>
            <a:spLocks noChangeArrowheads="1"/>
          </p:cNvSpPr>
          <p:nvPr/>
        </p:nvSpPr>
        <p:spPr bwMode="auto">
          <a:xfrm>
            <a:off x="5391016" y="4638293"/>
            <a:ext cx="2977741" cy="5762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vi-VN" altLang="en-US" b="1" dirty="0">
                <a:solidFill>
                  <a:srgbClr val="0000CC"/>
                </a:solidFill>
                <a:cs typeface="Arial" panose="020B0604020202020204" pitchFamily="34" charset="0"/>
              </a:rPr>
              <a:t>G</a:t>
            </a:r>
            <a:r>
              <a:rPr lang="en-US" altLang="en-US" b="1" dirty="0" err="1">
                <a:solidFill>
                  <a:srgbClr val="0000CC"/>
                </a:solidFill>
                <a:cs typeface="Arial" panose="020B0604020202020204" pitchFamily="34" charset="0"/>
              </a:rPr>
              <a:t>iữ</a:t>
            </a:r>
            <a:r>
              <a:rPr lang="en-US" altLang="en-US" b="1" dirty="0">
                <a:solidFill>
                  <a:srgbClr val="0000CC"/>
                </a:solidFill>
                <a:cs typeface="Arial" panose="020B0604020202020204" pitchFamily="34" charset="0"/>
              </a:rPr>
              <a:t> </a:t>
            </a:r>
            <a:r>
              <a:rPr lang="en-US" altLang="en-US" b="1" dirty="0" err="1">
                <a:solidFill>
                  <a:srgbClr val="0000CC"/>
                </a:solidFill>
                <a:cs typeface="Arial" panose="020B0604020202020204" pitchFamily="34" charset="0"/>
              </a:rPr>
              <a:t>nguyên</a:t>
            </a:r>
            <a:r>
              <a:rPr lang="en-US" altLang="en-US" b="1" dirty="0">
                <a:solidFill>
                  <a:srgbClr val="0000CC"/>
                </a:solidFill>
                <a:cs typeface="Arial" panose="020B0604020202020204" pitchFamily="34" charset="0"/>
              </a:rPr>
              <a:t> </a:t>
            </a:r>
            <a:r>
              <a:rPr lang="vi-VN" altLang="en-US" b="1" dirty="0">
                <a:solidFill>
                  <a:srgbClr val="0000CC"/>
                </a:solidFill>
                <a:cs typeface="Arial" panose="020B0604020202020204" pitchFamily="34" charset="0"/>
              </a:rPr>
              <a:t>F, g</a:t>
            </a:r>
            <a:r>
              <a:rPr lang="en-US" altLang="en-US" b="1" dirty="0" err="1">
                <a:solidFill>
                  <a:srgbClr val="0000CC"/>
                </a:solidFill>
                <a:cs typeface="Arial" panose="020B0604020202020204" pitchFamily="34" charset="0"/>
              </a:rPr>
              <a:t>iảm</a:t>
            </a:r>
            <a:r>
              <a:rPr lang="en-US" altLang="en-US" b="1" dirty="0">
                <a:solidFill>
                  <a:srgbClr val="0000CC"/>
                </a:solidFill>
                <a:cs typeface="Arial" panose="020B0604020202020204" pitchFamily="34" charset="0"/>
              </a:rPr>
              <a:t> S</a:t>
            </a:r>
          </a:p>
        </p:txBody>
      </p:sp>
      <p:sp>
        <p:nvSpPr>
          <p:cNvPr id="29" name="Rectangle 28">
            <a:extLst>
              <a:ext uri="{FF2B5EF4-FFF2-40B4-BE49-F238E27FC236}">
                <a16:creationId xmlns:a16="http://schemas.microsoft.com/office/drawing/2014/main" id="{EFCE186F-5805-A651-8BAB-AE4A867B8BD4}"/>
              </a:ext>
            </a:extLst>
          </p:cNvPr>
          <p:cNvSpPr>
            <a:spLocks noChangeArrowheads="1"/>
          </p:cNvSpPr>
          <p:nvPr/>
        </p:nvSpPr>
        <p:spPr bwMode="auto">
          <a:xfrm>
            <a:off x="5405165" y="5503110"/>
            <a:ext cx="2977741" cy="57626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b="1" dirty="0" err="1">
                <a:solidFill>
                  <a:srgbClr val="0000FF"/>
                </a:solidFill>
                <a:cs typeface="Arial" panose="020B0604020202020204" pitchFamily="34" charset="0"/>
              </a:rPr>
              <a:t>Tăng</a:t>
            </a:r>
            <a:r>
              <a:rPr lang="en-US" altLang="en-US" b="1" dirty="0">
                <a:solidFill>
                  <a:srgbClr val="0000FF"/>
                </a:solidFill>
                <a:cs typeface="Arial" panose="020B0604020202020204" pitchFamily="34" charset="0"/>
              </a:rPr>
              <a:t> F, </a:t>
            </a:r>
            <a:r>
              <a:rPr lang="en-US" altLang="en-US" b="1" dirty="0" err="1">
                <a:solidFill>
                  <a:srgbClr val="0000FF"/>
                </a:solidFill>
                <a:cs typeface="Arial" panose="020B0604020202020204" pitchFamily="34" charset="0"/>
              </a:rPr>
              <a:t>giảm</a:t>
            </a:r>
            <a:r>
              <a:rPr lang="en-US" altLang="en-US" b="1" dirty="0">
                <a:solidFill>
                  <a:srgbClr val="0000FF"/>
                </a:solidFill>
                <a:cs typeface="Arial" panose="020B0604020202020204" pitchFamily="34" charset="0"/>
              </a:rPr>
              <a:t> S</a:t>
            </a:r>
          </a:p>
        </p:txBody>
      </p:sp>
      <p:sp>
        <p:nvSpPr>
          <p:cNvPr id="30" name="Oval 29">
            <a:extLst>
              <a:ext uri="{FF2B5EF4-FFF2-40B4-BE49-F238E27FC236}">
                <a16:creationId xmlns:a16="http://schemas.microsoft.com/office/drawing/2014/main" id="{88EA0817-C7D2-5360-6904-C8055C26ADF8}"/>
              </a:ext>
            </a:extLst>
          </p:cNvPr>
          <p:cNvSpPr>
            <a:spLocks noChangeArrowheads="1"/>
          </p:cNvSpPr>
          <p:nvPr/>
        </p:nvSpPr>
        <p:spPr bwMode="auto">
          <a:xfrm>
            <a:off x="2753248" y="4350007"/>
            <a:ext cx="1735170" cy="865187"/>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a:solidFill>
              <a:srgbClr val="6600CC"/>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2000" b="1" dirty="0" err="1">
                <a:cs typeface="Arial" panose="020B0604020202020204" pitchFamily="34" charset="0"/>
              </a:rPr>
              <a:t>Tăng</a:t>
            </a:r>
            <a:r>
              <a:rPr lang="en-US" altLang="en-US" sz="2000" b="1" dirty="0">
                <a:cs typeface="Arial" panose="020B0604020202020204" pitchFamily="34" charset="0"/>
              </a:rPr>
              <a:t> </a:t>
            </a:r>
            <a:r>
              <a:rPr lang="en-US" altLang="en-US" sz="2000" b="1" dirty="0" err="1">
                <a:cs typeface="Arial" panose="020B0604020202020204" pitchFamily="34" charset="0"/>
              </a:rPr>
              <a:t>áp</a:t>
            </a:r>
            <a:r>
              <a:rPr lang="en-US" altLang="en-US" sz="2000" b="1" dirty="0">
                <a:cs typeface="Arial" panose="020B0604020202020204" pitchFamily="34" charset="0"/>
              </a:rPr>
              <a:t> </a:t>
            </a:r>
            <a:r>
              <a:rPr lang="en-US" altLang="en-US" sz="2000" b="1" dirty="0" err="1">
                <a:cs typeface="Arial" panose="020B0604020202020204" pitchFamily="34" charset="0"/>
              </a:rPr>
              <a:t>suất</a:t>
            </a:r>
            <a:endParaRPr lang="en-US" altLang="en-US" sz="2000" b="1" dirty="0">
              <a:cs typeface="Arial" panose="020B0604020202020204" pitchFamily="34" charset="0"/>
            </a:endParaRPr>
          </a:p>
        </p:txBody>
      </p:sp>
    </p:spTree>
    <p:extLst>
      <p:ext uri="{BB962C8B-B14F-4D97-AF65-F5344CB8AC3E}">
        <p14:creationId xmlns:p14="http://schemas.microsoft.com/office/powerpoint/2010/main" val="8244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500"/>
                                        <p:tgtEl>
                                          <p:spTgt spid="25"/>
                                        </p:tgtEl>
                                      </p:cBhvr>
                                    </p:animEffect>
                                  </p:childTnLst>
                                </p:cTn>
                              </p:par>
                              <p:par>
                                <p:cTn id="22" presetID="16" presetClass="entr" presetSubtype="37"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 y="1"/>
            <a:ext cx="2433076" cy="1367038"/>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893486" y="384177"/>
            <a:ext cx="9998155"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nhóm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8075257-A1C7-4426-FDE1-5FFEB4BB7E63}"/>
              </a:ext>
            </a:extLst>
          </p:cNvPr>
          <p:cNvSpPr txBox="1"/>
          <p:nvPr/>
        </p:nvSpPr>
        <p:spPr>
          <a:xfrm>
            <a:off x="4327891" y="968952"/>
            <a:ext cx="4702628" cy="523220"/>
          </a:xfrm>
          <a:prstGeom prst="rect">
            <a:avLst/>
          </a:prstGeom>
          <a:noFill/>
        </p:spPr>
        <p:txBody>
          <a:bodyPr wrap="square" rtlCol="0">
            <a:spAutoFit/>
          </a:bodyPr>
          <a:lstStyle/>
          <a:p>
            <a:pPr algn="ctr"/>
            <a:r>
              <a:rPr lang="vi-VN" sz="2800" b="1" dirty="0">
                <a:latin typeface="+mj-lt"/>
              </a:rPr>
              <a:t>ĐÁP ÁN</a:t>
            </a:r>
            <a:endParaRPr lang="en-US" sz="2800" b="1" dirty="0">
              <a:latin typeface="+mj-lt"/>
            </a:endParaRPr>
          </a:p>
        </p:txBody>
      </p:sp>
      <p:sp>
        <p:nvSpPr>
          <p:cNvPr id="8" name="TextBox 7">
            <a:extLst>
              <a:ext uri="{FF2B5EF4-FFF2-40B4-BE49-F238E27FC236}">
                <a16:creationId xmlns:a16="http://schemas.microsoft.com/office/drawing/2014/main" id="{16D696F6-45B4-9506-4DFD-A75ACC630CB3}"/>
              </a:ext>
            </a:extLst>
          </p:cNvPr>
          <p:cNvSpPr txBox="1"/>
          <p:nvPr/>
        </p:nvSpPr>
        <p:spPr>
          <a:xfrm>
            <a:off x="673240" y="1367038"/>
            <a:ext cx="11218402" cy="3339376"/>
          </a:xfrm>
          <a:prstGeom prst="rect">
            <a:avLst/>
          </a:prstGeom>
          <a:noFill/>
        </p:spPr>
        <p:txBody>
          <a:bodyPr wrap="square">
            <a:spAutoFit/>
          </a:bodyPr>
          <a:lstStyle/>
          <a:p>
            <a:pPr>
              <a:spcAft>
                <a:spcPts val="600"/>
              </a:spcAft>
            </a:pPr>
            <a:r>
              <a:rPr lang="vi-VN" sz="2800" dirty="0">
                <a:solidFill>
                  <a:srgbClr val="000000"/>
                </a:solidFill>
                <a:effectLst/>
                <a:latin typeface="Times New Roman" panose="02020603050405020304" pitchFamily="18" charset="0"/>
                <a:ea typeface="Segoe UI" panose="020B0502040204020203" pitchFamily="34" charset="0"/>
              </a:rPr>
              <a:t>Câu 2. </a:t>
            </a:r>
            <a:endParaRPr lang="vi-VN" sz="2800" dirty="0">
              <a:latin typeface="Segoe UI" panose="020B0502040204020203" pitchFamily="34" charset="0"/>
              <a:ea typeface="Segoe UI" panose="020B0502040204020203" pitchFamily="34" charset="0"/>
            </a:endParaRPr>
          </a:p>
          <a:p>
            <a:pPr>
              <a:spcAft>
                <a:spcPts val="600"/>
              </a:spcAft>
            </a:pPr>
            <a:r>
              <a:rPr lang="vi-VN" sz="2800" dirty="0">
                <a:solidFill>
                  <a:srgbClr val="000000"/>
                </a:solidFill>
                <a:effectLst/>
                <a:latin typeface="Times New Roman" panose="02020603050405020304" pitchFamily="18" charset="0"/>
                <a:ea typeface="Segoe UI" panose="020B0502040204020203" pitchFamily="34" charset="0"/>
              </a:rPr>
              <a:t>a. Các mũi đinh đều bị vuốt nhọn nên diện tích tiếp xúc nhỏ nên áp suất gây ra lên vật lớn. Làm đinh lún sâu hơn.</a:t>
            </a:r>
            <a:endParaRPr lang="en-US" sz="2800" dirty="0">
              <a:effectLst/>
              <a:latin typeface="Segoe UI" panose="020B0502040204020203" pitchFamily="34" charset="0"/>
              <a:ea typeface="Segoe UI" panose="020B0502040204020203" pitchFamily="34" charset="0"/>
            </a:endParaRPr>
          </a:p>
          <a:p>
            <a:pPr algn="just">
              <a:spcAft>
                <a:spcPts val="600"/>
              </a:spcAft>
            </a:pPr>
            <a:r>
              <a:rPr lang="vi-VN" sz="2800" dirty="0">
                <a:solidFill>
                  <a:srgbClr val="000000"/>
                </a:solidFill>
                <a:effectLst/>
                <a:latin typeface="Times New Roman" panose="02020603050405020304" pitchFamily="18" charset="0"/>
                <a:ea typeface="Segoe UI" panose="020B0502040204020203" pitchFamily="34" charset="0"/>
              </a:rPr>
              <a:t>b. Mũi dao nhọn để giảm diện tích bị ép, làm tăng áp suất. Khi thái đồ ăn ta tăng lực ép thì áp suất tăng và dễ thái vật hơn.</a:t>
            </a:r>
            <a:endParaRPr lang="en-US" sz="2800" dirty="0">
              <a:effectLst/>
              <a:latin typeface="Segoe UI" panose="020B0502040204020203" pitchFamily="34" charset="0"/>
              <a:ea typeface="Segoe UI" panose="020B0502040204020203" pitchFamily="34" charset="0"/>
            </a:endParaRPr>
          </a:p>
          <a:p>
            <a:pPr algn="just"/>
            <a:r>
              <a:rPr lang="vi-VN" sz="2800" dirty="0">
                <a:solidFill>
                  <a:srgbClr val="000000"/>
                </a:solidFill>
                <a:effectLst/>
                <a:latin typeface="Times New Roman" panose="02020603050405020304" pitchFamily="18" charset="0"/>
                <a:ea typeface="Calibri" panose="020F0502020204030204" pitchFamily="34" charset="0"/>
              </a:rPr>
              <a:t>c. Khi làm phẳng nền xi măng người thợ phải mang giày đế rộng để làm tăng        diện tích tiếp xúc làm giảm áp suất, trách trường hợp để lại vết sâu trên nền.</a:t>
            </a:r>
            <a:endParaRPr lang="en-US" sz="2800" dirty="0"/>
          </a:p>
        </p:txBody>
      </p:sp>
    </p:spTree>
    <p:extLst>
      <p:ext uri="{BB962C8B-B14F-4D97-AF65-F5344CB8AC3E}">
        <p14:creationId xmlns:p14="http://schemas.microsoft.com/office/powerpoint/2010/main" val="6675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Bình-Định SA-LONG-CƯƠNG VÕ-TRẬN ĐẠI-VIỆT - KHẢO-LUẬN - Binh-Khí Cổ-Truyền">
            <a:extLst>
              <a:ext uri="{FF2B5EF4-FFF2-40B4-BE49-F238E27FC236}">
                <a16:creationId xmlns:a16="http://schemas.microsoft.com/office/drawing/2014/main" id="{6B51B29F-0B7A-5749-5892-785E3B25F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33080"/>
            <a:ext cx="6029011" cy="4059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E64812-07E1-72C5-2111-647DC32A8BFD}"/>
              </a:ext>
            </a:extLst>
          </p:cNvPr>
          <p:cNvSpPr txBox="1"/>
          <p:nvPr/>
        </p:nvSpPr>
        <p:spPr>
          <a:xfrm>
            <a:off x="3741527" y="227712"/>
            <a:ext cx="8286349" cy="2677656"/>
          </a:xfrm>
          <a:prstGeom prst="rect">
            <a:avLst/>
          </a:prstGeom>
          <a:noFill/>
        </p:spPr>
        <p:txBody>
          <a:bodyPr wrap="square">
            <a:spAutoFit/>
          </a:bodyPr>
          <a:lstStyle/>
          <a:p>
            <a:pPr algn="just"/>
            <a:r>
              <a:rPr lang="en-US" sz="2800" i="1" dirty="0">
                <a:effectLst/>
                <a:latin typeface="Times New Roman" panose="02020603050405020304" pitchFamily="18" charset="0"/>
                <a:ea typeface="Calibri" panose="020F0502020204030204" pitchFamily="34" charset="0"/>
              </a:rPr>
              <a:t>	</a:t>
            </a:r>
            <a:r>
              <a:rPr lang="vi-VN" sz="2800" i="1" dirty="0">
                <a:effectLst/>
                <a:latin typeface="Times New Roman" panose="02020603050405020304" pitchFamily="18" charset="0"/>
                <a:ea typeface="Calibri" panose="020F0502020204030204" pitchFamily="34" charset="0"/>
              </a:rPr>
              <a:t>Trong chiến tranh chống Mỹ, vũ khí thô sơ như các loại bàn chông nhọn,.. đã đóng vai trò quan trọng làm lực lượng viễn chinh Mỹ tổn thất khá nhiều về sinh lực. Giúp dân tộc Việt Nam giành chiến thắng độc lập. Do vậy chúng ta cần bảo vệ và phát huy truyền thống yêu nước tốt đẹp ấy.</a:t>
            </a:r>
            <a:endParaRPr lang="en-US" sz="2800" dirty="0"/>
          </a:p>
        </p:txBody>
      </p:sp>
      <p:pic>
        <p:nvPicPr>
          <p:cNvPr id="1030" name="Picture 6" descr="700+ mẫu ảnh tôi yêu Việt Nam đẹp lung linh">
            <a:extLst>
              <a:ext uri="{FF2B5EF4-FFF2-40B4-BE49-F238E27FC236}">
                <a16:creationId xmlns:a16="http://schemas.microsoft.com/office/drawing/2014/main" id="{7E4E58A6-7274-5E16-98FC-16C07939E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994409" cy="3133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ực lượng &quot;giữ lửa&quot; cho đường Trường Sơn trong kháng chiến chống Mỹ">
            <a:extLst>
              <a:ext uri="{FF2B5EF4-FFF2-40B4-BE49-F238E27FC236}">
                <a16:creationId xmlns:a16="http://schemas.microsoft.com/office/drawing/2014/main" id="{A00558F3-08F6-1D11-B1E1-01F22A27F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3656" y="3133080"/>
            <a:ext cx="6029011" cy="419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209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LUYỆN TẬP</a:t>
            </a:r>
            <a:endParaRPr lang="en-US" sz="3200" b="1" dirty="0">
              <a:solidFill>
                <a:srgbClr val="FF0000"/>
              </a:solidFill>
              <a:latin typeface="+mj-lt"/>
            </a:endParaRPr>
          </a:p>
        </p:txBody>
      </p:sp>
      <p:sp>
        <p:nvSpPr>
          <p:cNvPr id="4" name="TextBox 3">
            <a:extLst>
              <a:ext uri="{FF2B5EF4-FFF2-40B4-BE49-F238E27FC236}">
                <a16:creationId xmlns:a16="http://schemas.microsoft.com/office/drawing/2014/main" id="{08541517-3500-B72F-4D8E-769BE70E23BF}"/>
              </a:ext>
            </a:extLst>
          </p:cNvPr>
          <p:cNvSpPr txBox="1"/>
          <p:nvPr/>
        </p:nvSpPr>
        <p:spPr>
          <a:xfrm>
            <a:off x="3311022" y="1146588"/>
            <a:ext cx="5754601"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Trò chơi</a:t>
            </a:r>
            <a:r>
              <a:rPr lang="vi-VN" sz="2800" b="1">
                <a:latin typeface="Times New Roman" panose="02020603050405020304" pitchFamily="18" charset="0"/>
                <a:cs typeface="Times New Roman" panose="02020603050405020304" pitchFamily="18" charset="0"/>
              </a:rPr>
              <a:t>: VÒNG QUAY MAY MẮN</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CF67AA9-C4DF-8627-C4BD-897B46359BD3}"/>
              </a:ext>
            </a:extLst>
          </p:cNvPr>
          <p:cNvSpPr txBox="1"/>
          <p:nvPr/>
        </p:nvSpPr>
        <p:spPr>
          <a:xfrm>
            <a:off x="5279572" y="1669808"/>
            <a:ext cx="2431776" cy="523220"/>
          </a:xfrm>
          <a:prstGeom prst="rect">
            <a:avLst/>
          </a:prstGeom>
          <a:noFill/>
        </p:spPr>
        <p:txBody>
          <a:bodyPr wrap="square" rtlCol="0">
            <a:spAutoFit/>
          </a:bodyPr>
          <a:lstStyle/>
          <a:p>
            <a:pPr algn="ctr"/>
            <a:r>
              <a:rPr lang="en-US" sz="2800" b="1" u="sng" dirty="0">
                <a:solidFill>
                  <a:schemeClr val="accent1"/>
                </a:solidFill>
                <a:latin typeface="Times New Roman" panose="02020603050405020304" pitchFamily="18" charset="0"/>
                <a:cs typeface="Times New Roman" panose="02020603050405020304" pitchFamily="18" charset="0"/>
              </a:rPr>
              <a:t>LUẬT CHƠI</a:t>
            </a:r>
          </a:p>
        </p:txBody>
      </p:sp>
      <p:sp>
        <p:nvSpPr>
          <p:cNvPr id="7" name="TextBox 6">
            <a:extLst>
              <a:ext uri="{FF2B5EF4-FFF2-40B4-BE49-F238E27FC236}">
                <a16:creationId xmlns:a16="http://schemas.microsoft.com/office/drawing/2014/main" id="{B5206093-B11B-597E-FFD3-E353DA90C81E}"/>
              </a:ext>
            </a:extLst>
          </p:cNvPr>
          <p:cNvSpPr txBox="1"/>
          <p:nvPr/>
        </p:nvSpPr>
        <p:spPr>
          <a:xfrm>
            <a:off x="921974" y="2543356"/>
            <a:ext cx="11146971" cy="3539430"/>
          </a:xfrm>
          <a:prstGeom prst="rect">
            <a:avLst/>
          </a:prstGeom>
          <a:noFill/>
          <a:ln w="12700">
            <a:solidFill>
              <a:srgbClr val="FF0000"/>
            </a:solidFill>
          </a:ln>
        </p:spPr>
        <p:txBody>
          <a:bodyPr wrap="square">
            <a:spAutoFit/>
          </a:bodyPr>
          <a:lstStyle/>
          <a:p>
            <a:pPr marL="457200" indent="-457200" algn="just">
              <a:buFontTx/>
              <a:buChar char="-"/>
            </a:pPr>
            <a:r>
              <a:rPr lang="vi-VN" sz="2800" dirty="0">
                <a:solidFill>
                  <a:srgbClr val="000000"/>
                </a:solidFill>
                <a:effectLst/>
                <a:latin typeface="Times New Roman" panose="02020603050405020304" pitchFamily="18" charset="0"/>
                <a:ea typeface="Calibri" panose="020F0502020204030204" pitchFamily="34" charset="0"/>
              </a:rPr>
              <a:t>Lớp được chia thành 4 đội. Tất cả thành viên mỗi đội đều tham gia        trò chơi. Câu hỏi được chọn ngẫu nhiên. </a:t>
            </a:r>
          </a:p>
          <a:p>
            <a:pPr marL="457200" indent="-457200" algn="just">
              <a:buFontTx/>
              <a:buChar char="-"/>
            </a:pPr>
            <a:r>
              <a:rPr lang="vi-VN" sz="2800" dirty="0">
                <a:solidFill>
                  <a:srgbClr val="000000"/>
                </a:solidFill>
                <a:effectLst/>
                <a:latin typeface="Times New Roman" panose="02020603050405020304" pitchFamily="18" charset="0"/>
                <a:ea typeface="Calibri" panose="020F0502020204030204" pitchFamily="34" charset="0"/>
              </a:rPr>
              <a:t>Khi mỗi câu hỏi kết thúc, các thành viên có 5s suy nghĩ. </a:t>
            </a:r>
          </a:p>
          <a:p>
            <a:pPr marL="457200" indent="-457200" algn="just">
              <a:buFontTx/>
              <a:buChar char="-"/>
            </a:pPr>
            <a:r>
              <a:rPr lang="vi-VN" sz="2800" dirty="0">
                <a:solidFill>
                  <a:srgbClr val="000000"/>
                </a:solidFill>
                <a:effectLst/>
                <a:latin typeface="Times New Roman" panose="02020603050405020304" pitchFamily="18" charset="0"/>
                <a:ea typeface="Calibri" panose="020F0502020204030204" pitchFamily="34" charset="0"/>
              </a:rPr>
              <a:t>Hết thời gian tất cả thành viên phải đưa ra câu trả lời bằng cách giơ cao đáp án. </a:t>
            </a:r>
          </a:p>
          <a:p>
            <a:pPr marL="457200" indent="-457200" algn="just">
              <a:buFontTx/>
              <a:buChar char="-"/>
            </a:pPr>
            <a:r>
              <a:rPr lang="vi-VN" sz="2800" dirty="0">
                <a:solidFill>
                  <a:srgbClr val="000000"/>
                </a:solidFill>
                <a:effectLst/>
                <a:latin typeface="Times New Roman" panose="02020603050405020304" pitchFamily="18" charset="0"/>
                <a:ea typeface="Calibri" panose="020F0502020204030204" pitchFamily="34" charset="0"/>
              </a:rPr>
              <a:t>Thành viên trả lời đúng tiếp tục trò chơi, thành viên trả lời sai phải dừng lại. </a:t>
            </a:r>
          </a:p>
          <a:p>
            <a:pPr marL="457200" indent="-457200" algn="just">
              <a:buFontTx/>
              <a:buChar char="-"/>
            </a:pPr>
            <a:r>
              <a:rPr lang="vi-VN" sz="2800" dirty="0">
                <a:solidFill>
                  <a:srgbClr val="000000"/>
                </a:solidFill>
                <a:effectLst/>
                <a:latin typeface="Times New Roman" panose="02020603050405020304" pitchFamily="18" charset="0"/>
                <a:ea typeface="Calibri" panose="020F0502020204030204" pitchFamily="34" charset="0"/>
              </a:rPr>
              <a:t>Khi kết thúc, đội nào còn nhiều thành viên nhất thì chiến thắng.</a:t>
            </a:r>
            <a:endParaRPr lang="en-US" sz="2800" dirty="0"/>
          </a:p>
        </p:txBody>
      </p:sp>
    </p:spTree>
    <p:extLst>
      <p:ext uri="{BB962C8B-B14F-4D97-AF65-F5344CB8AC3E}">
        <p14:creationId xmlns:p14="http://schemas.microsoft.com/office/powerpoint/2010/main" val="21137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CA3126-8A66-B361-CD1A-78ABB7E87319}"/>
              </a:ext>
            </a:extLst>
          </p:cNvPr>
          <p:cNvSpPr txBox="1"/>
          <p:nvPr/>
        </p:nvSpPr>
        <p:spPr>
          <a:xfrm>
            <a:off x="1103011" y="555973"/>
            <a:ext cx="10265979" cy="1815882"/>
          </a:xfrm>
          <a:prstGeom prst="rect">
            <a:avLst/>
          </a:prstGeom>
          <a:noFill/>
        </p:spPr>
        <p:txBody>
          <a:bodyPr wrap="square">
            <a:spAutoFit/>
          </a:bodyPr>
          <a:lstStyle/>
          <a:p>
            <a:pPr algn="just"/>
            <a:r>
              <a:rPr lang="vi-VN" sz="2800" kern="0" dirty="0">
                <a:solidFill>
                  <a:srgbClr val="000000"/>
                </a:solidFill>
                <a:effectLst/>
                <a:latin typeface="Times New Roman" panose="02020603050405020304" pitchFamily="18" charset="0"/>
                <a:ea typeface="Times New Roman" panose="02020603050405020304" pitchFamily="18" charset="0"/>
              </a:rPr>
              <a:t>1. </a:t>
            </a:r>
            <a:r>
              <a:rPr lang="en-US" sz="2800" kern="0" dirty="0" err="1">
                <a:solidFill>
                  <a:srgbClr val="000000"/>
                </a:solidFill>
                <a:effectLst/>
                <a:latin typeface="Times New Roman" panose="02020603050405020304" pitchFamily="18" charset="0"/>
                <a:ea typeface="Times New Roman" panose="02020603050405020304" pitchFamily="18" charset="0"/>
              </a:rPr>
              <a:t>Một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hình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hộp</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chữ</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nhật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có</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kích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thước</a:t>
            </a:r>
            <a:r>
              <a:rPr lang="en-US" sz="2800" kern="0" dirty="0">
                <a:solidFill>
                  <a:srgbClr val="000000"/>
                </a:solidFill>
                <a:effectLst/>
                <a:latin typeface="Times New Roman" panose="02020603050405020304" pitchFamily="18" charset="0"/>
                <a:ea typeface="Times New Roman" panose="02020603050405020304" pitchFamily="18" charset="0"/>
              </a:rPr>
              <a:t> 20cm x 10cm x 5cm </a:t>
            </a:r>
            <a:r>
              <a:rPr lang="en-US" sz="2800" kern="0" dirty="0" err="1">
                <a:solidFill>
                  <a:srgbClr val="000000"/>
                </a:solidFill>
                <a:effectLst/>
                <a:latin typeface="Times New Roman" panose="02020603050405020304" pitchFamily="18" charset="0"/>
                <a:ea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đặt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bàn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nằm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ngang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Biết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trọng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lượng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riêng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chất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vật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d = 2.10</a:t>
            </a:r>
            <a:r>
              <a:rPr lang="en-US" sz="2800" kern="0" baseline="30000" dirty="0">
                <a:solidFill>
                  <a:srgbClr val="000000"/>
                </a:solidFill>
                <a:effectLst/>
                <a:latin typeface="Times New Roman" panose="02020603050405020304" pitchFamily="18" charset="0"/>
                <a:ea typeface="Times New Roman" panose="02020603050405020304" pitchFamily="18" charset="0"/>
              </a:rPr>
              <a:t>4</a:t>
            </a:r>
            <a:r>
              <a:rPr lang="en-US" sz="2800" kern="0" dirty="0">
                <a:solidFill>
                  <a:srgbClr val="000000"/>
                </a:solidFill>
                <a:effectLst/>
                <a:latin typeface="Times New Roman" panose="02020603050405020304" pitchFamily="18" charset="0"/>
                <a:ea typeface="Times New Roman" panose="02020603050405020304" pitchFamily="18" charset="0"/>
              </a:rPr>
              <a:t> N/m</a:t>
            </a:r>
            <a:r>
              <a:rPr lang="en-US" sz="2800" kern="0" baseline="30000" dirty="0">
                <a:solidFill>
                  <a:srgbClr val="000000"/>
                </a:solidFill>
                <a:effectLst/>
                <a:latin typeface="Times New Roman" panose="02020603050405020304" pitchFamily="18" charset="0"/>
                <a:ea typeface="Times New Roman" panose="02020603050405020304" pitchFamily="18" charset="0"/>
              </a:rPr>
              <a:t>3</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Áp</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suất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lớn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nhất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nhỏ</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nhất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dụng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mặt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bàn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bao </a:t>
            </a:r>
            <a:r>
              <a:rPr lang="en-US" sz="2800" kern="0" dirty="0" err="1">
                <a:solidFill>
                  <a:srgbClr val="000000"/>
                </a:solidFill>
                <a:effectLst/>
                <a:latin typeface="Times New Roman" panose="02020603050405020304" pitchFamily="18" charset="0"/>
                <a:ea typeface="Times New Roman" panose="02020603050405020304" pitchFamily="18" charset="0"/>
              </a:rPr>
              <a:t>nhiêu</a:t>
            </a:r>
            <a:r>
              <a:rPr lang="en-US" sz="2800" kern="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sp>
        <p:nvSpPr>
          <p:cNvPr id="6" name="TextBox 5">
            <a:extLst>
              <a:ext uri="{FF2B5EF4-FFF2-40B4-BE49-F238E27FC236}">
                <a16:creationId xmlns:a16="http://schemas.microsoft.com/office/drawing/2014/main" id="{5C0396C9-4E14-76B9-E871-28FC73F3B0D2}"/>
              </a:ext>
            </a:extLst>
          </p:cNvPr>
          <p:cNvSpPr txBox="1"/>
          <p:nvPr/>
        </p:nvSpPr>
        <p:spPr>
          <a:xfrm>
            <a:off x="609024" y="3706931"/>
            <a:ext cx="10759965" cy="2964914"/>
          </a:xfrm>
          <a:prstGeom prst="rect">
            <a:avLst/>
          </a:prstGeom>
          <a:noFill/>
        </p:spPr>
        <p:txBody>
          <a:bodyPr wrap="square">
            <a:spAutoFit/>
          </a:bodyPr>
          <a:lstStyle/>
          <a:p>
            <a:pPr marL="147955" marR="165735" indent="228600" algn="just">
              <a:tabLst>
                <a:tab pos="2433320" algn="l"/>
              </a:tabLst>
            </a:pPr>
            <a:r>
              <a:rPr lang="vi-VN" sz="2800" b="1" dirty="0">
                <a:effectLst/>
                <a:latin typeface="Times New Roman" panose="02020603050405020304" pitchFamily="18" charset="0"/>
                <a:ea typeface="Times New Roman" panose="02020603050405020304" pitchFamily="18" charset="0"/>
              </a:rPr>
              <a:t>Câu </a:t>
            </a:r>
            <a:r>
              <a:rPr lang="vi-VN" sz="2800" b="1" dirty="0">
                <a:latin typeface="Times New Roman" panose="02020603050405020304" pitchFamily="18" charset="0"/>
                <a:ea typeface="Times New Roman" panose="02020603050405020304" pitchFamily="18" charset="0"/>
              </a:rPr>
              <a:t>3</a:t>
            </a:r>
            <a:r>
              <a:rPr lang="vi-VN" sz="2800" b="1"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Một vật móc vào 1 lực kế, ngoài không khí lực kế chỉ 2,13N. Khi nhúng chìm vật</a:t>
            </a:r>
            <a:r>
              <a:rPr lang="vi-VN" sz="2800" spc="-5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vào trong nước lực kế chỉ 1,83N. Biết trọng lượng riêng của nước là 10000N/m</a:t>
            </a:r>
            <a:r>
              <a:rPr lang="vi-VN" sz="2800" baseline="30000" dirty="0">
                <a:effectLst/>
                <a:latin typeface="Times New Roman" panose="02020603050405020304" pitchFamily="18" charset="0"/>
                <a:ea typeface="Times New Roman" panose="02020603050405020304" pitchFamily="18" charset="0"/>
              </a:rPr>
              <a:t>3</a:t>
            </a:r>
            <a:r>
              <a:rPr lang="vi-VN" sz="2800" dirty="0">
                <a:effectLst/>
                <a:latin typeface="Times New Roman" panose="02020603050405020304" pitchFamily="18" charset="0"/>
                <a:ea typeface="Times New Roman" panose="02020603050405020304" pitchFamily="18" charset="0"/>
              </a:rPr>
              <a:t>. Thể tích của vật là bao nhiêu?</a:t>
            </a:r>
            <a:endParaRPr lang="en-US" sz="2800" dirty="0">
              <a:effectLst/>
              <a:latin typeface="Times New Roman" panose="02020603050405020304" pitchFamily="18" charset="0"/>
              <a:ea typeface="Times New Roman" panose="02020603050405020304" pitchFamily="18" charset="0"/>
            </a:endParaRPr>
          </a:p>
          <a:p>
            <a:pPr marL="376555" algn="just">
              <a:tabLst>
                <a:tab pos="1976120" algn="l"/>
                <a:tab pos="3347720" algn="l"/>
                <a:tab pos="4719320" algn="l"/>
              </a:tabLst>
            </a:pPr>
            <a:r>
              <a:rPr lang="vi-VN" sz="2800" b="1" kern="0" dirty="0">
                <a:effectLst/>
                <a:latin typeface="Times New Roman" panose="02020603050405020304" pitchFamily="18" charset="0"/>
                <a:ea typeface="Times New Roman" panose="02020603050405020304" pitchFamily="18" charset="0"/>
              </a:rPr>
              <a:t>Câu 4. </a:t>
            </a:r>
            <a:r>
              <a:rPr lang="en-US" sz="2800" kern="0" dirty="0" err="1">
                <a:effectLst/>
                <a:latin typeface="Times New Roman" panose="02020603050405020304" pitchFamily="18" charset="0"/>
                <a:ea typeface="Times New Roman" panose="02020603050405020304" pitchFamily="18" charset="0"/>
              </a:rPr>
              <a:t>Cùng</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lực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như</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nhau</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tác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dụng</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lên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vật</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khác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nhau</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Diện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tích</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tác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dụng</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của</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lực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lên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vật</a:t>
            </a:r>
            <a:r>
              <a:rPr lang="en-US" sz="2800" kern="0" dirty="0">
                <a:effectLst/>
                <a:latin typeface="Times New Roman" panose="02020603050405020304" pitchFamily="18" charset="0"/>
                <a:ea typeface="Times New Roman" panose="02020603050405020304" pitchFamily="18" charset="0"/>
              </a:rPr>
              <a:t> A </a:t>
            </a:r>
            <a:r>
              <a:rPr lang="en-US" sz="2800" kern="0" dirty="0" err="1">
                <a:effectLst/>
                <a:latin typeface="Times New Roman" panose="02020603050405020304" pitchFamily="18" charset="0"/>
                <a:ea typeface="Times New Roman" panose="02020603050405020304" pitchFamily="18" charset="0"/>
              </a:rPr>
              <a:t>lớn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gấp</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bốn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lần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diện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tích</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lực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tác</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dụng</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lên</a:t>
            </a:r>
            <a:r>
              <a:rPr lang="en-US" sz="2800" kern="0" dirty="0">
                <a:effectLst/>
                <a:latin typeface="Times New Roman" panose="02020603050405020304" pitchFamily="18" charset="0"/>
                <a:ea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rPr>
              <a:t>vật</a:t>
            </a:r>
            <a:r>
              <a:rPr lang="vi-VN" sz="2800" kern="0" dirty="0">
                <a:latin typeface="Times New Roman" panose="02020603050405020304" pitchFamily="18" charset="0"/>
                <a:ea typeface="Times New Roman" panose="02020603050405020304" pitchFamily="18" charset="0"/>
              </a:rPr>
              <a:t> B. So sánh áp suất của vật A và B.</a:t>
            </a:r>
          </a:p>
          <a:p>
            <a:pPr marL="376555" algn="just">
              <a:tabLst>
                <a:tab pos="1976120" algn="l"/>
                <a:tab pos="3347720" algn="l"/>
                <a:tab pos="4719320" algn="l"/>
              </a:tabLst>
            </a:pPr>
            <a:endParaRPr lang="vi-VN" sz="2800" baseline="30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7A3B6FE9-42FE-229A-EF22-6999263E8442}"/>
              </a:ext>
            </a:extLst>
          </p:cNvPr>
          <p:cNvSpPr txBox="1"/>
          <p:nvPr/>
        </p:nvSpPr>
        <p:spPr>
          <a:xfrm>
            <a:off x="1103010" y="2288402"/>
            <a:ext cx="10265979" cy="1452642"/>
          </a:xfrm>
          <a:prstGeom prst="rect">
            <a:avLst/>
          </a:prstGeom>
          <a:noFill/>
        </p:spPr>
        <p:txBody>
          <a:bodyPr wrap="square">
            <a:spAutoFit/>
          </a:bodyPr>
          <a:lstStyle/>
          <a:p>
            <a:pPr algn="just">
              <a:lnSpc>
                <a:spcPct val="107000"/>
              </a:lnSpc>
              <a:spcAft>
                <a:spcPts val="800"/>
              </a:spcAft>
            </a:pPr>
            <a:r>
              <a:rPr lang="vi-VN"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60kg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4kg.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8cm</a:t>
            </a:r>
            <a:r>
              <a:rPr lang="en-US" sz="2800" kern="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8942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5996" y="1579117"/>
            <a:ext cx="10891687" cy="2504217"/>
          </a:xfrm>
        </p:spPr>
        <p:txBody>
          <a:bodyPr>
            <a:normAutofit/>
          </a:bodyPr>
          <a:lstStyle/>
          <a:p>
            <a:r>
              <a:rPr lang="en-US" sz="7200" b="1" dirty="0">
                <a:ln>
                  <a:solidFill>
                    <a:schemeClr val="accent1">
                      <a:lumMod val="50000"/>
                    </a:schemeClr>
                  </a:solidFill>
                </a:ln>
                <a:solidFill>
                  <a:srgbClr val="FF0000"/>
                </a:solidFill>
                <a:latin typeface="Times New Roman" panose="02020603050405020304" pitchFamily="18" charset="0"/>
                <a:cs typeface="Times New Roman" panose="02020603050405020304" pitchFamily="18" charset="0"/>
              </a:rPr>
              <a:t>VÒNG QUAY MAY MẮN</a:t>
            </a:r>
          </a:p>
        </p:txBody>
      </p:sp>
    </p:spTree>
    <p:extLst>
      <p:ext uri="{BB962C8B-B14F-4D97-AF65-F5344CB8AC3E}">
        <p14:creationId xmlns:p14="http://schemas.microsoft.com/office/powerpoint/2010/main" val="1622242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914452" y="1910168"/>
            <a:ext cx="5288323" cy="5282795"/>
            <a:chOff x="5439267" y="286869"/>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9267" y="286869"/>
              <a:ext cx="5834378" cy="5828280"/>
            </a:xfrm>
            <a:prstGeom prst="rect">
              <a:avLst/>
            </a:prstGeom>
          </p:spPr>
        </p:pic>
        <p:sp>
          <p:nvSpPr>
            <p:cNvPr id="9" name="TextBox 8"/>
            <p:cNvSpPr txBox="1"/>
            <p:nvPr/>
          </p:nvSpPr>
          <p:spPr>
            <a:xfrm rot="14949661">
              <a:off x="6674685" y="1271808"/>
              <a:ext cx="2025648" cy="671614"/>
            </a:xfrm>
            <a:prstGeom prst="rect">
              <a:avLst/>
            </a:prstGeom>
            <a:noFill/>
          </p:spPr>
          <p:txBody>
            <a:bodyPr wrap="square" rtlCol="0">
              <a:spAutoFit/>
            </a:bodyPr>
            <a:lstStyle/>
            <a:p>
              <a:pPr algn="ctr" defTabSz="959023">
                <a:defRPr/>
              </a:pPr>
              <a:r>
                <a:rPr lang="vi-VN" sz="3356" b="1" dirty="0">
                  <a:solidFill>
                    <a:prstClr val="black"/>
                  </a:solidFill>
                  <a:latin typeface="Tahoma" panose="020B0604030504040204" pitchFamily="34" charset="0"/>
                  <a:ea typeface="Tahoma" panose="020B0604030504040204" pitchFamily="34" charset="0"/>
                  <a:cs typeface="Tahoma" panose="020B0604030504040204" pitchFamily="34" charset="0"/>
                </a:rPr>
                <a:t>2</a:t>
              </a:r>
            </a:p>
          </p:txBody>
        </p:sp>
        <p:sp>
          <p:nvSpPr>
            <p:cNvPr id="10" name="TextBox 9"/>
            <p:cNvSpPr txBox="1"/>
            <p:nvPr/>
          </p:nvSpPr>
          <p:spPr>
            <a:xfrm rot="12232592">
              <a:off x="5742637" y="2187394"/>
              <a:ext cx="2025648" cy="671614"/>
            </a:xfrm>
            <a:prstGeom prst="rect">
              <a:avLst/>
            </a:prstGeom>
            <a:noFill/>
          </p:spPr>
          <p:txBody>
            <a:bodyPr wrap="square" rtlCol="0">
              <a:spAutoFit/>
            </a:bodyPr>
            <a:lstStyle/>
            <a:p>
              <a:pPr algn="ctr" defTabSz="959023">
                <a:defRPr/>
              </a:pPr>
              <a:r>
                <a:rPr lang="vi-VN" sz="3356" b="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1" name="TextBox 10"/>
            <p:cNvSpPr txBox="1"/>
            <p:nvPr/>
          </p:nvSpPr>
          <p:spPr>
            <a:xfrm rot="17590276">
              <a:off x="8020996" y="1268884"/>
              <a:ext cx="2025648" cy="671614"/>
            </a:xfrm>
            <a:prstGeom prst="rect">
              <a:avLst/>
            </a:prstGeom>
            <a:noFill/>
          </p:spPr>
          <p:txBody>
            <a:bodyPr wrap="square" rtlCol="0">
              <a:spAutoFit/>
            </a:bodyPr>
            <a:lstStyle/>
            <a:p>
              <a:pPr algn="ctr" defTabSz="959023">
                <a:defRPr/>
              </a:pPr>
              <a:r>
                <a:rPr lang="vi-VN" sz="3356" b="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2" name="TextBox 11"/>
            <p:cNvSpPr txBox="1"/>
            <p:nvPr/>
          </p:nvSpPr>
          <p:spPr>
            <a:xfrm rot="20155085">
              <a:off x="8917980" y="2191998"/>
              <a:ext cx="2025648" cy="671614"/>
            </a:xfrm>
            <a:prstGeom prst="rect">
              <a:avLst/>
            </a:prstGeom>
            <a:noFill/>
          </p:spPr>
          <p:txBody>
            <a:bodyPr wrap="square" rtlCol="0">
              <a:spAutoFit/>
            </a:bodyPr>
            <a:lstStyle/>
            <a:p>
              <a:pPr algn="ctr" defTabSz="959023">
                <a:defRPr/>
              </a:pPr>
              <a:r>
                <a:rPr lang="vi-VN" sz="3356" b="1" dirty="0">
                  <a:solidFill>
                    <a:prstClr val="black"/>
                  </a:solidFill>
                  <a:latin typeface="Tahoma" panose="020B0604030504040204" pitchFamily="34" charset="0"/>
                  <a:ea typeface="Tahoma" panose="020B0604030504040204" pitchFamily="34" charset="0"/>
                  <a:cs typeface="Tahoma" panose="020B0604030504040204" pitchFamily="34" charset="0"/>
                </a:rPr>
                <a:t>4</a:t>
              </a:r>
            </a:p>
          </p:txBody>
        </p:sp>
        <p:sp>
          <p:nvSpPr>
            <p:cNvPr id="17" name="TextBox 16"/>
            <p:cNvSpPr txBox="1"/>
            <p:nvPr/>
          </p:nvSpPr>
          <p:spPr>
            <a:xfrm rot="9501114">
              <a:off x="5697321" y="3527187"/>
              <a:ext cx="2025648" cy="671614"/>
            </a:xfrm>
            <a:prstGeom prst="rect">
              <a:avLst/>
            </a:prstGeom>
            <a:noFill/>
          </p:spPr>
          <p:txBody>
            <a:bodyPr wrap="square" rtlCol="0">
              <a:spAutoFit/>
            </a:bodyPr>
            <a:lstStyle/>
            <a:p>
              <a:pPr algn="ctr" defTabSz="959023">
                <a:defRPr/>
              </a:pPr>
              <a:r>
                <a:rPr lang="vi-VN" sz="3356" b="1" dirty="0">
                  <a:solidFill>
                    <a:prstClr val="black"/>
                  </a:solidFill>
                  <a:latin typeface="Tahoma" panose="020B0604030504040204" pitchFamily="34" charset="0"/>
                  <a:ea typeface="Tahoma" panose="020B0604030504040204" pitchFamily="34" charset="0"/>
                  <a:cs typeface="Tahoma" panose="020B0604030504040204" pitchFamily="34" charset="0"/>
                </a:rPr>
                <a:t>8</a:t>
              </a:r>
            </a:p>
          </p:txBody>
        </p:sp>
        <p:sp>
          <p:nvSpPr>
            <p:cNvPr id="19" name="TextBox 18"/>
            <p:cNvSpPr txBox="1"/>
            <p:nvPr/>
          </p:nvSpPr>
          <p:spPr>
            <a:xfrm rot="6703311">
              <a:off x="6660977" y="4495518"/>
              <a:ext cx="2025648" cy="671614"/>
            </a:xfrm>
            <a:prstGeom prst="rect">
              <a:avLst/>
            </a:prstGeom>
            <a:noFill/>
          </p:spPr>
          <p:txBody>
            <a:bodyPr wrap="square" rtlCol="0">
              <a:spAutoFit/>
            </a:bodyPr>
            <a:lstStyle/>
            <a:p>
              <a:pPr algn="ctr" defTabSz="959023">
                <a:defRPr/>
              </a:pPr>
              <a:r>
                <a:rPr lang="vi-VN" sz="3356" b="1" dirty="0">
                  <a:solidFill>
                    <a:prstClr val="white"/>
                  </a:solidFill>
                  <a:latin typeface="Tahoma" panose="020B0604030504040204" pitchFamily="34" charset="0"/>
                  <a:ea typeface="Tahoma" panose="020B0604030504040204" pitchFamily="34" charset="0"/>
                  <a:cs typeface="Tahoma" panose="020B0604030504040204" pitchFamily="34" charset="0"/>
                </a:rPr>
                <a:t>7</a:t>
              </a:r>
            </a:p>
          </p:txBody>
        </p:sp>
        <p:sp>
          <p:nvSpPr>
            <p:cNvPr id="20" name="TextBox 19"/>
            <p:cNvSpPr txBox="1"/>
            <p:nvPr/>
          </p:nvSpPr>
          <p:spPr>
            <a:xfrm rot="3829829">
              <a:off x="8019634" y="4502759"/>
              <a:ext cx="2025648" cy="671614"/>
            </a:xfrm>
            <a:prstGeom prst="rect">
              <a:avLst/>
            </a:prstGeom>
            <a:noFill/>
          </p:spPr>
          <p:txBody>
            <a:bodyPr wrap="square" rtlCol="0">
              <a:spAutoFit/>
            </a:bodyPr>
            <a:lstStyle/>
            <a:p>
              <a:pPr algn="ctr" defTabSz="959023">
                <a:defRPr/>
              </a:pPr>
              <a:r>
                <a:rPr lang="vi-VN" sz="3356" b="1" dirty="0">
                  <a:solidFill>
                    <a:prstClr val="black"/>
                  </a:solidFill>
                  <a:latin typeface="Tahoma" panose="020B0604030504040204" pitchFamily="34" charset="0"/>
                  <a:ea typeface="Tahoma" panose="020B0604030504040204" pitchFamily="34" charset="0"/>
                  <a:cs typeface="Tahoma" panose="020B0604030504040204" pitchFamily="34" charset="0"/>
                </a:rPr>
                <a:t>6</a:t>
              </a:r>
            </a:p>
          </p:txBody>
        </p:sp>
        <p:sp>
          <p:nvSpPr>
            <p:cNvPr id="21" name="TextBox 20"/>
            <p:cNvSpPr txBox="1"/>
            <p:nvPr/>
          </p:nvSpPr>
          <p:spPr>
            <a:xfrm rot="1321648">
              <a:off x="8940448" y="3558698"/>
              <a:ext cx="2025648" cy="671614"/>
            </a:xfrm>
            <a:prstGeom prst="rect">
              <a:avLst/>
            </a:prstGeom>
            <a:noFill/>
          </p:spPr>
          <p:txBody>
            <a:bodyPr wrap="square" rtlCol="0">
              <a:spAutoFit/>
            </a:bodyPr>
            <a:lstStyle/>
            <a:p>
              <a:pPr algn="ctr" defTabSz="959023">
                <a:defRPr/>
              </a:pPr>
              <a:r>
                <a:rPr lang="vi-VN" sz="3356" b="1" dirty="0">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grpSp>
      <p:sp>
        <p:nvSpPr>
          <p:cNvPr id="23" name="Isosceles Triangle 22"/>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25" name="quay dung"/>
          <p:cNvSpPr/>
          <p:nvPr/>
        </p:nvSpPr>
        <p:spPr>
          <a:xfrm>
            <a:off x="4079197" y="5616867"/>
            <a:ext cx="1403005" cy="124315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2517" b="1">
                <a:solidFill>
                  <a:prstClr val="white"/>
                </a:solidFill>
                <a:latin typeface="Tahoma" panose="020B0604030504040204" pitchFamily="34" charset="0"/>
                <a:ea typeface="Tahoma" panose="020B0604030504040204" pitchFamily="34" charset="0"/>
                <a:cs typeface="Tahoma" panose="020B0604030504040204" pitchFamily="34" charset="0"/>
              </a:rPr>
              <a:t>TURN</a:t>
            </a:r>
            <a:endParaRPr lang="vi-VN" sz="2517"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99690" y="2293811"/>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470747" y="2293811"/>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4041804" y="2293811"/>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900485" y="3915376"/>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471542" y="3915376"/>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4042599" y="3915376"/>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901280" y="5536941"/>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472337" y="5536941"/>
            <a:ext cx="1403005" cy="140300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GB" sz="4615"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61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152876" y="237682"/>
            <a:ext cx="4587841" cy="1327947"/>
          </a:xfrm>
          <a:prstGeom prst="rect">
            <a:avLst/>
          </a:prstGeom>
          <a:noFill/>
        </p:spPr>
        <p:txBody>
          <a:bodyPr wrap="square" lIns="95905" tIns="47952" rIns="95905" bIns="47952">
            <a:spAutoFit/>
          </a:bodyPr>
          <a:lstStyle/>
          <a:p>
            <a:pPr algn="ctr" defTabSz="959023">
              <a:defRPr/>
            </a:pPr>
            <a:r>
              <a:rPr lang="vi-VN" sz="4000" b="1" dirty="0">
                <a:ln w="6600">
                  <a:solidFill>
                    <a:srgbClr val="ED7D31"/>
                  </a:solidFill>
                  <a:prstDash val="solid"/>
                </a:ln>
                <a:solidFill>
                  <a:srgbClr val="FFFF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959023">
              <a:defRPr/>
            </a:pPr>
            <a:r>
              <a:rPr lang="vi-VN" sz="4000" b="1" dirty="0">
                <a:ln w="6600">
                  <a:solidFill>
                    <a:srgbClr val="ED7D31"/>
                  </a:solidFill>
                  <a:prstDash val="solid"/>
                </a:ln>
                <a:solidFill>
                  <a:srgbClr val="FFFF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endParaRPr lang="en-US" sz="4000" b="1" dirty="0">
              <a:ln w="6600">
                <a:solidFill>
                  <a:srgbClr val="ED7D31"/>
                </a:solidFill>
                <a:prstDash val="solid"/>
              </a:ln>
              <a:solidFill>
                <a:srgbClr val="FFFF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198" y="886866"/>
            <a:ext cx="519485" cy="459544"/>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67909" y="1266480"/>
            <a:ext cx="519485" cy="459544"/>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59342" y="713544"/>
            <a:ext cx="519485" cy="459544"/>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02775" y="2532855"/>
            <a:ext cx="749257" cy="1248761"/>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82660" y="3945833"/>
            <a:ext cx="1420338" cy="12114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188475" y="-727607"/>
            <a:ext cx="639366" cy="639366"/>
          </a:xfrm>
          <a:prstGeom prst="rect">
            <a:avLst/>
          </a:prstGeom>
        </p:spPr>
      </p:pic>
      <p:sp>
        <p:nvSpPr>
          <p:cNvPr id="31" name="Isosceles Triangle 30"/>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32" name="Isosceles Triangle 31"/>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33" name="Isosceles Triangle 32"/>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34" name="Isosceles Triangle 33"/>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Isosceles Triangle 41"/>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3" name="Isosceles Triangle 42"/>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8" name="Isosceles Triangle 47"/>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9" name="Isosceles Triangle 48"/>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0" name="Isosceles Triangle 49"/>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1" name="Isosceles Triangle 50"/>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2" name="Isosceles Triangle 51"/>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3" name="Isosceles Triangle 52"/>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4" name="Isosceles Triangle 53"/>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5" name="Isosceles Triangle 54"/>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6" name="Isosceles Triangle 55"/>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7" name="Isosceles Triangle 56"/>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8" name="Isosceles Triangle 57"/>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59" name="Isosceles Triangle 58"/>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60" name="Isosceles Triangle 59"/>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61" name="Isosceles Triangle 60"/>
          <p:cNvSpPr/>
          <p:nvPr/>
        </p:nvSpPr>
        <p:spPr>
          <a:xfrm rot="16200000">
            <a:off x="11369860" y="3590002"/>
            <a:ext cx="635292" cy="13845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24" name="Heart 23">
            <a:hlinkClick r:id="" action="ppaction://noaction"/>
          </p:cNvPr>
          <p:cNvSpPr/>
          <p:nvPr/>
        </p:nvSpPr>
        <p:spPr>
          <a:xfrm rot="5400000">
            <a:off x="11905899" y="3858295"/>
            <a:ext cx="822042" cy="82204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spd="slow" p14:dur="2000" advTm="141766"/>
    </mc:Choice>
    <mc:Fallback xmlns="">
      <p:transition spd="slow" advTm="14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304700" y="4757858"/>
            <a:ext cx="1139552" cy="124068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84597" y="5949995"/>
            <a:ext cx="852581" cy="928246"/>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005330" y="4757858"/>
            <a:ext cx="545801" cy="594240"/>
          </a:xfrm>
          <a:prstGeom prst="rect">
            <a:avLst/>
          </a:prstGeom>
        </p:spPr>
      </p:pic>
      <p:sp>
        <p:nvSpPr>
          <p:cNvPr id="4" name="Snip Diagonal Corner Rectangle 3"/>
          <p:cNvSpPr/>
          <p:nvPr/>
        </p:nvSpPr>
        <p:spPr>
          <a:xfrm>
            <a:off x="1164430" y="985857"/>
            <a:ext cx="10551948" cy="665671"/>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chemeClr val="tx1"/>
                </a:solidFill>
                <a:latin typeface="+mj-lt"/>
              </a:rPr>
              <a:t>Câu</a:t>
            </a:r>
            <a:r>
              <a:rPr lang="en-US" sz="2800" b="1" dirty="0">
                <a:solidFill>
                  <a:schemeClr val="tx1"/>
                </a:solidFill>
                <a:latin typeface="+mj-lt"/>
              </a:rPr>
              <a:t> 1: </a:t>
            </a:r>
            <a:r>
              <a:rPr lang="vi-VN" sz="2800" dirty="0">
                <a:solidFill>
                  <a:schemeClr val="tx1"/>
                </a:solidFill>
                <a:latin typeface="+mj-lt"/>
              </a:rPr>
              <a:t>Khi đoàn tàu đang chuyển động nằm ngang, chỉ ra đâu là áp lực?</a:t>
            </a:r>
            <a:endParaRPr lang="vi-VN" sz="3356" dirty="0">
              <a:solidFill>
                <a:srgbClr val="7030A0"/>
              </a:solidFill>
              <a:latin typeface="Times New Roman" pitchFamily="18" charset="0"/>
              <a:cs typeface="Times New Roman" pitchFamily="18" charset="0"/>
            </a:endParaRPr>
          </a:p>
        </p:txBody>
      </p:sp>
      <p:sp>
        <p:nvSpPr>
          <p:cNvPr id="26" name="Rectangle 25"/>
          <p:cNvSpPr/>
          <p:nvPr/>
        </p:nvSpPr>
        <p:spPr>
          <a:xfrm>
            <a:off x="1164430" y="2044577"/>
            <a:ext cx="5146388" cy="89759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A. Trọng lực của tàu. </a:t>
            </a: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429961" y="2048972"/>
            <a:ext cx="5286417" cy="90862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B. Lực kéo do đầu tàu tác dụng lên toa tàu.</a:t>
            </a:r>
            <a:endParaRPr lang="vi-VN" sz="2800" dirty="0">
              <a:solidFill>
                <a:prstClr val="black"/>
              </a:solidFill>
              <a:latin typeface="Arial" panose="020B0604020202020204" pitchFamily="34" charset="0"/>
            </a:endParaRPr>
          </a:p>
        </p:txBody>
      </p:sp>
      <p:sp>
        <p:nvSpPr>
          <p:cNvPr id="43" name="Rectangle 42"/>
          <p:cNvSpPr/>
          <p:nvPr/>
        </p:nvSpPr>
        <p:spPr>
          <a:xfrm>
            <a:off x="1164430" y="3361824"/>
            <a:ext cx="5146388" cy="89759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9023">
              <a:defRPr/>
            </a:pPr>
            <a:r>
              <a:rPr lang="vi-VN" sz="2800" dirty="0">
                <a:solidFill>
                  <a:prstClr val="black"/>
                </a:solidFill>
                <a:latin typeface="+mj-lt"/>
              </a:rPr>
              <a:t>C. </a:t>
            </a:r>
            <a:r>
              <a:rPr lang="vi-VN" sz="2800" dirty="0">
                <a:solidFill>
                  <a:schemeClr val="tx1"/>
                </a:solidFill>
                <a:latin typeface="+mj-lt"/>
              </a:rPr>
              <a:t>Lực ma sát giữa tàu và đường ray.</a:t>
            </a:r>
          </a:p>
        </p:txBody>
      </p:sp>
      <p:sp>
        <p:nvSpPr>
          <p:cNvPr id="44" name="Rectangle 43"/>
          <p:cNvSpPr/>
          <p:nvPr/>
        </p:nvSpPr>
        <p:spPr>
          <a:xfrm>
            <a:off x="6499975" y="3377089"/>
            <a:ext cx="5146388" cy="85827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prstClr val="black"/>
                </a:solidFill>
                <a:latin typeface="+mj-lt"/>
              </a:rPr>
              <a:t>D</a:t>
            </a:r>
            <a:r>
              <a:rPr lang="vi-VN" sz="2800" dirty="0">
                <a:solidFill>
                  <a:schemeClr val="tx1"/>
                </a:solidFill>
                <a:latin typeface="+mj-lt"/>
              </a:rPr>
              <a:t>. Lực nâng của đường ray.</a:t>
            </a: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82461" y="2110400"/>
            <a:ext cx="928357" cy="742632"/>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8" y="3394679"/>
            <a:ext cx="843820" cy="738467"/>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82474" y="3412372"/>
            <a:ext cx="844036" cy="741728"/>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5806" y="2120436"/>
            <a:ext cx="844036" cy="741728"/>
          </a:xfrm>
          <a:prstGeom prst="rect">
            <a:avLst/>
          </a:prstGeom>
        </p:spPr>
      </p:pic>
      <p:sp>
        <p:nvSpPr>
          <p:cNvPr id="57" name="Cloud 56">
            <a:hlinkClick r:id="rId17" action="ppaction://hlinksldjump"/>
          </p:cNvPr>
          <p:cNvSpPr/>
          <p:nvPr/>
        </p:nvSpPr>
        <p:spPr>
          <a:xfrm>
            <a:off x="5262771" y="4745316"/>
            <a:ext cx="2474407" cy="1158850"/>
          </a:xfrm>
          <a:prstGeom prst="clou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517" dirty="0">
                <a:solidFill>
                  <a:schemeClr val="bg1">
                    <a:lumMod val="50000"/>
                  </a:schemeClr>
                </a:solidFill>
                <a:latin typeface="Arial" panose="020B0604020202020204" pitchFamily="34" charset="0"/>
              </a:rPr>
              <a:t>QUAY VỀ</a:t>
            </a:r>
            <a:endParaRPr lang="vi-VN" sz="2517" dirty="0">
              <a:solidFill>
                <a:schemeClr val="bg1">
                  <a:lumMod val="50000"/>
                </a:schemeClr>
              </a:solidFill>
              <a:latin typeface="Arial" panose="020B0604020202020204" pitchFamily="34" charset="0"/>
            </a:endParaRPr>
          </a:p>
        </p:txBody>
      </p:sp>
      <p:sp>
        <p:nvSpPr>
          <p:cNvPr id="17" name="TextBox 16"/>
          <p:cNvSpPr txBox="1"/>
          <p:nvPr/>
        </p:nvSpPr>
        <p:spPr>
          <a:xfrm>
            <a:off x="10976062" y="7192963"/>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4F16B632-219C-9FF6-4C70-FC3996EDC9D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204858" y="4449197"/>
            <a:ext cx="582804" cy="965931"/>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97966" y="1819850"/>
            <a:ext cx="654736" cy="877883"/>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768962" y="587724"/>
            <a:ext cx="545801" cy="594240"/>
          </a:xfrm>
          <a:prstGeom prst="rect">
            <a:avLst/>
          </a:prstGeom>
        </p:spPr>
      </p:pic>
      <p:sp>
        <p:nvSpPr>
          <p:cNvPr id="4" name="Snip Diagonal Corner Rectangle 3"/>
          <p:cNvSpPr/>
          <p:nvPr/>
        </p:nvSpPr>
        <p:spPr>
          <a:xfrm>
            <a:off x="4234341" y="884844"/>
            <a:ext cx="4729449" cy="489345"/>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356" b="1" dirty="0">
                <a:solidFill>
                  <a:srgbClr val="7030A0"/>
                </a:solidFill>
                <a:latin typeface="Times New Roman" pitchFamily="18" charset="0"/>
                <a:cs typeface="Times New Roman" pitchFamily="18" charset="0"/>
              </a:rPr>
              <a:t>Câu 2</a:t>
            </a:r>
            <a:r>
              <a:rPr lang="vi-VN" sz="3356" dirty="0">
                <a:solidFill>
                  <a:srgbClr val="7030A0"/>
                </a:solidFill>
                <a:latin typeface="Times New Roman" pitchFamily="18" charset="0"/>
                <a:cs typeface="Times New Roman" pitchFamily="18" charset="0"/>
              </a:rPr>
              <a:t>: </a:t>
            </a:r>
            <a:r>
              <a:rPr lang="vi-VN" sz="2800" dirty="0">
                <a:solidFill>
                  <a:schemeClr val="tx1"/>
                </a:solidFill>
                <a:latin typeface="+mj-lt"/>
              </a:rPr>
              <a:t>Đơn vị của áp lực là:</a:t>
            </a:r>
            <a:r>
              <a:rPr lang="vi-VN" sz="2800" dirty="0">
                <a:solidFill>
                  <a:schemeClr val="tx1"/>
                </a:solidFill>
                <a:latin typeface="+mj-lt"/>
                <a:cs typeface="Times New Roman" pitchFamily="18" charset="0"/>
              </a:rPr>
              <a:t> </a:t>
            </a:r>
          </a:p>
        </p:txBody>
      </p:sp>
      <p:sp>
        <p:nvSpPr>
          <p:cNvPr id="26" name="Rectangle 25"/>
          <p:cNvSpPr/>
          <p:nvPr/>
        </p:nvSpPr>
        <p:spPr>
          <a:xfrm>
            <a:off x="3828422" y="2044578"/>
            <a:ext cx="2482396"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prstClr val="black"/>
                </a:solidFill>
                <a:latin typeface="+mj-lt"/>
              </a:rPr>
              <a:t>A</a:t>
            </a:r>
            <a:r>
              <a:rPr lang="vi-VN" sz="2800" dirty="0">
                <a:solidFill>
                  <a:schemeClr val="tx1"/>
                </a:solidFill>
                <a:latin typeface="+mj-lt"/>
              </a:rPr>
              <a:t>. N/m</a:t>
            </a:r>
            <a:r>
              <a:rPr lang="vi-VN" sz="2800" baseline="30000" dirty="0">
                <a:solidFill>
                  <a:schemeClr val="tx1"/>
                </a:solidFill>
                <a:latin typeface="+mj-lt"/>
              </a:rPr>
              <a:t>2 </a:t>
            </a:r>
            <a:r>
              <a:rPr lang="vi-VN" sz="2800" baseline="-25000" dirty="0">
                <a:solidFill>
                  <a:schemeClr val="tx1"/>
                </a:solidFill>
                <a:latin typeface="+mj-lt"/>
              </a:rPr>
              <a:t>.</a:t>
            </a:r>
            <a:endParaRPr lang="vi-VN" sz="2800" dirty="0">
              <a:solidFill>
                <a:schemeClr val="tx1"/>
              </a:solidFill>
              <a:latin typeface="+mj-lt"/>
            </a:endParaRP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802734" y="2050274"/>
            <a:ext cx="2583074"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prstClr val="black"/>
                </a:solidFill>
                <a:latin typeface="+mj-lt"/>
              </a:rPr>
              <a:t>B. N.</a:t>
            </a:r>
          </a:p>
        </p:txBody>
      </p:sp>
      <p:sp>
        <p:nvSpPr>
          <p:cNvPr id="43" name="Rectangle 42"/>
          <p:cNvSpPr/>
          <p:nvPr/>
        </p:nvSpPr>
        <p:spPr>
          <a:xfrm>
            <a:off x="3836410" y="3077647"/>
            <a:ext cx="247440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prstClr val="black"/>
                </a:solidFill>
                <a:latin typeface="+mj-lt"/>
              </a:rPr>
              <a:t>C. Pa.</a:t>
            </a:r>
          </a:p>
        </p:txBody>
      </p:sp>
      <p:sp>
        <p:nvSpPr>
          <p:cNvPr id="44" name="Rectangle 43"/>
          <p:cNvSpPr/>
          <p:nvPr/>
        </p:nvSpPr>
        <p:spPr>
          <a:xfrm>
            <a:off x="6802733" y="3046795"/>
            <a:ext cx="2583075"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prstClr val="black"/>
                </a:solidFill>
                <a:latin typeface="+mj-lt"/>
              </a:rPr>
              <a:t>D. N/cm</a:t>
            </a:r>
            <a:r>
              <a:rPr lang="vi-VN" sz="2800" baseline="30000" dirty="0">
                <a:solidFill>
                  <a:prstClr val="black"/>
                </a:solidFill>
                <a:latin typeface="+mj-lt"/>
              </a:rPr>
              <a:t>2</a:t>
            </a:r>
            <a:r>
              <a:rPr lang="vi-VN" sz="2800" dirty="0">
                <a:solidFill>
                  <a:prstClr val="black"/>
                </a:solidFill>
                <a:latin typeface="+mj-lt"/>
              </a:rPr>
              <a:t>.</a:t>
            </a:r>
            <a:endParaRPr lang="vi-VN" sz="2800" baseline="30000" dirty="0">
              <a:solidFill>
                <a:prstClr val="black"/>
              </a:solidFill>
              <a:latin typeface="+mj-lt"/>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5754" y="2071298"/>
            <a:ext cx="845064" cy="742632"/>
          </a:xfrm>
          <a:prstGeom prst="rect">
            <a:avLst/>
          </a:prstGeom>
          <a:solidFill>
            <a:srgbClr val="FF0000"/>
          </a:solidFill>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7" y="3112640"/>
            <a:ext cx="843820" cy="738467"/>
          </a:xfrm>
          <a:prstGeom prst="rect">
            <a:avLst/>
          </a:prstGeom>
          <a:solidFill>
            <a:srgbClr val="FF0000"/>
          </a:solidFill>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1772" y="3087944"/>
            <a:ext cx="844036" cy="741728"/>
          </a:xfrm>
          <a:prstGeom prst="rect">
            <a:avLst/>
          </a:prstGeom>
          <a:solidFill>
            <a:srgbClr val="FF0000"/>
          </a:solidFill>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1772" y="2127386"/>
            <a:ext cx="844036" cy="675228"/>
          </a:xfrm>
          <a:prstGeom prst="rect">
            <a:avLst/>
          </a:prstGeom>
          <a:solidFill>
            <a:srgbClr val="00B050"/>
          </a:solidFill>
        </p:spPr>
      </p:pic>
      <p:sp>
        <p:nvSpPr>
          <p:cNvPr id="18" name="Cloud 17">
            <a:hlinkClick r:id="rId17" action="ppaction://hlinksldjump"/>
          </p:cNvPr>
          <p:cNvSpPr/>
          <p:nvPr/>
        </p:nvSpPr>
        <p:spPr>
          <a:xfrm>
            <a:off x="5565529" y="4562186"/>
            <a:ext cx="2474407"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517" dirty="0">
                <a:solidFill>
                  <a:schemeClr val="bg1">
                    <a:lumMod val="50000"/>
                  </a:schemeClr>
                </a:solidFill>
                <a:latin typeface="Arial" panose="020B0604020202020204" pitchFamily="34" charset="0"/>
              </a:rPr>
              <a:t>QUAY VỀ</a:t>
            </a:r>
            <a:endParaRPr lang="vi-VN" sz="2517" dirty="0">
              <a:solidFill>
                <a:schemeClr val="bg1">
                  <a:lumMod val="50000"/>
                </a:schemeClr>
              </a:solidFill>
              <a:latin typeface="Arial" panose="020B0604020202020204" pitchFamily="34" charset="0"/>
            </a:endParaRPr>
          </a:p>
        </p:txBody>
      </p:sp>
      <p:sp>
        <p:nvSpPr>
          <p:cNvPr id="17" name="TextBox 16"/>
          <p:cNvSpPr txBox="1"/>
          <p:nvPr/>
        </p:nvSpPr>
        <p:spPr>
          <a:xfrm>
            <a:off x="10882037" y="6798011"/>
            <a:ext cx="1811251" cy="3828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5" name="Picture 4">
            <a:extLst>
              <a:ext uri="{FF2B5EF4-FFF2-40B4-BE49-F238E27FC236}">
                <a16:creationId xmlns:a16="http://schemas.microsoft.com/office/drawing/2014/main" id="{65271C1B-53B3-64BE-5A86-44B9A5D8C073}"/>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869373" y="3404411"/>
            <a:ext cx="545801" cy="594240"/>
          </a:xfrm>
          <a:prstGeom prst="rect">
            <a:avLst/>
          </a:prstGeom>
        </p:spPr>
      </p:pic>
      <p:pic>
        <p:nvPicPr>
          <p:cNvPr id="6" name="Picture 5">
            <a:extLst>
              <a:ext uri="{FF2B5EF4-FFF2-40B4-BE49-F238E27FC236}">
                <a16:creationId xmlns:a16="http://schemas.microsoft.com/office/drawing/2014/main" id="{75591B80-C1FB-5259-46BF-2523ABA7A967}"/>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599065" y="28222"/>
            <a:ext cx="545801" cy="594240"/>
          </a:xfrm>
          <a:prstGeom prst="rect">
            <a:avLst/>
          </a:prstGeom>
        </p:spPr>
      </p:pic>
      <p:pic>
        <p:nvPicPr>
          <p:cNvPr id="8" name="Picture 7">
            <a:extLst>
              <a:ext uri="{FF2B5EF4-FFF2-40B4-BE49-F238E27FC236}">
                <a16:creationId xmlns:a16="http://schemas.microsoft.com/office/drawing/2014/main" id="{5029CF6F-6C36-2661-63ED-90FBD8A6709A}"/>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4178" y="5566095"/>
            <a:ext cx="545801" cy="594240"/>
          </a:xfrm>
          <a:prstGeom prst="rect">
            <a:avLst/>
          </a:prstGeom>
        </p:spPr>
      </p:pic>
      <p:pic>
        <p:nvPicPr>
          <p:cNvPr id="10" name="Picture 9">
            <a:extLst>
              <a:ext uri="{FF2B5EF4-FFF2-40B4-BE49-F238E27FC236}">
                <a16:creationId xmlns:a16="http://schemas.microsoft.com/office/drawing/2014/main" id="{4F69488D-14F4-3AF5-B445-7C9CF9E7DA99}"/>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42537" y="6160335"/>
            <a:ext cx="654736" cy="877883"/>
          </a:xfrm>
          <a:prstGeom prst="rect">
            <a:avLst/>
          </a:prstGeom>
        </p:spPr>
      </p:pic>
      <p:pic>
        <p:nvPicPr>
          <p:cNvPr id="12" name="Picture 11">
            <a:extLst>
              <a:ext uri="{FF2B5EF4-FFF2-40B4-BE49-F238E27FC236}">
                <a16:creationId xmlns:a16="http://schemas.microsoft.com/office/drawing/2014/main" id="{F52A252F-9F3E-E22C-45D2-C53EAE5D1618}"/>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834707" y="622462"/>
            <a:ext cx="654736" cy="877883"/>
          </a:xfrm>
          <a:prstGeom prst="rect">
            <a:avLst/>
          </a:prstGeom>
        </p:spPr>
      </p:pic>
      <p:pic>
        <p:nvPicPr>
          <p:cNvPr id="13" name="Picture 12">
            <a:extLst>
              <a:ext uri="{FF2B5EF4-FFF2-40B4-BE49-F238E27FC236}">
                <a16:creationId xmlns:a16="http://schemas.microsoft.com/office/drawing/2014/main" id="{90C42323-1BF7-3184-E331-2E19B8FBB677}"/>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8619" y="5160879"/>
            <a:ext cx="654736" cy="877883"/>
          </a:xfrm>
          <a:prstGeom prst="rect">
            <a:avLst/>
          </a:prstGeom>
        </p:spPr>
      </p:pic>
      <p:pic>
        <p:nvPicPr>
          <p:cNvPr id="14" name="Picture 13">
            <a:extLst>
              <a:ext uri="{FF2B5EF4-FFF2-40B4-BE49-F238E27FC236}">
                <a16:creationId xmlns:a16="http://schemas.microsoft.com/office/drawing/2014/main" id="{48634C6D-BA03-675C-897C-0B657253E806}"/>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31957" y="2864660"/>
            <a:ext cx="545801" cy="731821"/>
          </a:xfrm>
          <a:prstGeom prst="rect">
            <a:avLst/>
          </a:prstGeom>
        </p:spPr>
      </p:pic>
      <p:pic>
        <p:nvPicPr>
          <p:cNvPr id="2" name="Âm thanh - Đường lên đỉnh Olympia Wiki_5">
            <a:hlinkClick r:id="" action="ppaction://media"/>
            <a:extLst>
              <a:ext uri="{FF2B5EF4-FFF2-40B4-BE49-F238E27FC236}">
                <a16:creationId xmlns:a16="http://schemas.microsoft.com/office/drawing/2014/main" id="{2A020891-20CC-E4EC-6419-71E27933774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8" presetClass="emph" presetSubtype="0" repeatCount="indefinite" fill="hold" nodeType="withEffect">
                                  <p:stCondLst>
                                    <p:cond delay="0"/>
                                  </p:stCondLst>
                                  <p:childTnLst>
                                    <p:animRot by="21600000">
                                      <p:cBhvr>
                                        <p:cTn id="45" dur="2000" fill="hold"/>
                                        <p:tgtEl>
                                          <p:spTgt spid="5"/>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000" fill="hold"/>
                                        <p:tgtEl>
                                          <p:spTgt spid="6"/>
                                        </p:tgtEl>
                                        <p:attrNameLst>
                                          <p:attrName>r</p:attrName>
                                        </p:attrNameLst>
                                      </p:cBhvr>
                                    </p:animRot>
                                  </p:childTnLst>
                                </p:cTn>
                              </p:par>
                              <p:par>
                                <p:cTn id="48" presetID="8" presetClass="emph" presetSubtype="0" repeatCount="indefinite" fill="hold" nodeType="withEffect">
                                  <p:stCondLst>
                                    <p:cond delay="0"/>
                                  </p:stCondLst>
                                  <p:childTnLst>
                                    <p:animRot by="21600000">
                                      <p:cBhvr>
                                        <p:cTn id="49" dur="2000" fill="hold"/>
                                        <p:tgtEl>
                                          <p:spTgt spid="8"/>
                                        </p:tgtEl>
                                        <p:attrNameLst>
                                          <p:attrName>r</p:attrName>
                                        </p:attrNameLst>
                                      </p:cBhvr>
                                    </p:animRot>
                                  </p:childTnLst>
                                </p:cTn>
                              </p:par>
                              <p:par>
                                <p:cTn id="50" presetID="8" presetClass="emph" presetSubtype="0" repeatCount="indefinite" fill="hold" nodeType="withEffect">
                                  <p:stCondLst>
                                    <p:cond delay="0"/>
                                  </p:stCondLst>
                                  <p:childTnLst>
                                    <p:animRot by="21600000">
                                      <p:cBhvr>
                                        <p:cTn id="51" dur="2500" fill="hold"/>
                                        <p:tgtEl>
                                          <p:spTgt spid="10"/>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12"/>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500" fill="hold"/>
                                        <p:tgtEl>
                                          <p:spTgt spid="13"/>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500" fill="hold"/>
                                        <p:tgtEl>
                                          <p:spTgt spid="14"/>
                                        </p:tgtEl>
                                        <p:attrNameLst>
                                          <p:attrName>r</p:attrName>
                                        </p:attrNameLst>
                                      </p:cBhvr>
                                    </p:animRot>
                                  </p:childTnLst>
                                </p:cTn>
                              </p:par>
                              <p:par>
                                <p:cTn id="58" presetID="1" presetClass="mediacall" presetSubtype="0" fill="hold" nodeType="withEffect">
                                  <p:stCondLst>
                                    <p:cond delay="0"/>
                                  </p:stCondLst>
                                  <p:childTnLst>
                                    <p:cmd type="call" cmd="playFrom(0.0)">
                                      <p:cBhvr>
                                        <p:cTn id="59"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6"/>
                                        </p:tgtEl>
                                        <p:attrNameLst>
                                          <p:attrName>fillcolor</p:attrName>
                                        </p:attrNameLst>
                                      </p:cBhvr>
                                      <p:to>
                                        <a:srgbClr val="FFF2CC"/>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47"/>
                                        </p:tgtEl>
                                        <p:attrNameLst>
                                          <p:attrName>style.visibility</p:attrName>
                                        </p:attrNameLst>
                                      </p:cBhvr>
                                      <p:to>
                                        <p:strVal val="visible"/>
                                      </p:to>
                                    </p:set>
                                    <p:anim calcmode="lin" valueType="num">
                                      <p:cBhvr>
                                        <p:cTn id="69" dur="250" fill="hold"/>
                                        <p:tgtEl>
                                          <p:spTgt spid="47"/>
                                        </p:tgtEl>
                                        <p:attrNameLst>
                                          <p:attrName>ppt_w</p:attrName>
                                        </p:attrNameLst>
                                      </p:cBhvr>
                                      <p:tavLst>
                                        <p:tav tm="0">
                                          <p:val>
                                            <p:strVal val="4*#ppt_w"/>
                                          </p:val>
                                        </p:tav>
                                        <p:tav tm="100000">
                                          <p:val>
                                            <p:strVal val="#ppt_w"/>
                                          </p:val>
                                        </p:tav>
                                      </p:tavLst>
                                    </p:anim>
                                    <p:anim calcmode="lin" valueType="num">
                                      <p:cBhvr>
                                        <p:cTn id="7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26"/>
                                        </p:tgtEl>
                                        <p:attrNameLst>
                                          <p:attrName>fillcolor</p:attrName>
                                        </p:attrNameLst>
                                      </p:cBhvr>
                                      <p:to>
                                        <a:srgbClr val="FFFF00"/>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2"/>
                                        </p:tgtEl>
                                        <p:attrNameLst>
                                          <p:attrName>fillcolor</p:attrName>
                                        </p:attrNameLst>
                                      </p:cBhvr>
                                      <p:to>
                                        <a:srgbClr val="FFF2CC"/>
                                      </p:to>
                                    </p:animClr>
                                    <p:set>
                                      <p:cBhvr>
                                        <p:cTn id="80" dur="250" fill="hold"/>
                                        <p:tgtEl>
                                          <p:spTgt spid="42"/>
                                        </p:tgtEl>
                                        <p:attrNameLst>
                                          <p:attrName>fill.type</p:attrName>
                                        </p:attrNameLst>
                                      </p:cBhvr>
                                      <p:to>
                                        <p:strVal val="solid"/>
                                      </p:to>
                                    </p:set>
                                    <p:set>
                                      <p:cBhvr>
                                        <p:cTn id="81" dur="250" fill="hold"/>
                                        <p:tgtEl>
                                          <p:spTgt spid="4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53"/>
                                        </p:tgtEl>
                                        <p:attrNameLst>
                                          <p:attrName>style.visibility</p:attrName>
                                        </p:attrNameLst>
                                      </p:cBhvr>
                                      <p:to>
                                        <p:strVal val="visible"/>
                                      </p:to>
                                    </p:set>
                                    <p:anim calcmode="lin" valueType="num">
                                      <p:cBhvr>
                                        <p:cTn id="84" dur="250" fill="hold"/>
                                        <p:tgtEl>
                                          <p:spTgt spid="53"/>
                                        </p:tgtEl>
                                        <p:attrNameLst>
                                          <p:attrName>ppt_w</p:attrName>
                                        </p:attrNameLst>
                                      </p:cBhvr>
                                      <p:tavLst>
                                        <p:tav tm="0">
                                          <p:val>
                                            <p:strVal val="4*#ppt_w"/>
                                          </p:val>
                                        </p:tav>
                                        <p:tav tm="100000">
                                          <p:val>
                                            <p:strVal val="#ppt_w"/>
                                          </p:val>
                                        </p:tav>
                                      </p:tavLst>
                                    </p:anim>
                                    <p:anim calcmode="lin" valueType="num">
                                      <p:cBhvr>
                                        <p:cTn id="8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Check mark.wav"/>
                                        </p:tgtEl>
                                      </p:cMediaNode>
                                    </p:audio>
                                  </p:subTnLst>
                                </p:cTn>
                              </p:par>
                              <p:par>
                                <p:cTn id="86" presetID="1" presetClass="emph" presetSubtype="2" fill="hold" nodeType="withEffect">
                                  <p:stCondLst>
                                    <p:cond delay="1000"/>
                                  </p:stCondLst>
                                  <p:childTnLst>
                                    <p:animClr clrSpc="rgb" dir="cw">
                                      <p:cBhvr>
                                        <p:cTn id="87" dur="250" fill="hold"/>
                                        <p:tgtEl>
                                          <p:spTgt spid="42"/>
                                        </p:tgtEl>
                                        <p:attrNameLst>
                                          <p:attrName>fillcolor</p:attrName>
                                        </p:attrNameLst>
                                      </p:cBhvr>
                                      <p:to>
                                        <a:srgbClr val="00B050"/>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3"/>
                                        </p:tgtEl>
                                        <p:attrNameLst>
                                          <p:attrName>fillcolor</p:attrName>
                                        </p:attrNameLst>
                                      </p:cBhvr>
                                      <p:to>
                                        <a:srgbClr val="FFF2CC"/>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51"/>
                                        </p:tgtEl>
                                        <p:attrNameLst>
                                          <p:attrName>style.visibility</p:attrName>
                                        </p:attrNameLst>
                                      </p:cBhvr>
                                      <p:to>
                                        <p:strVal val="visible"/>
                                      </p:to>
                                    </p:set>
                                    <p:anim calcmode="lin" valueType="num">
                                      <p:cBhvr>
                                        <p:cTn id="99" dur="250" fill="hold"/>
                                        <p:tgtEl>
                                          <p:spTgt spid="51"/>
                                        </p:tgtEl>
                                        <p:attrNameLst>
                                          <p:attrName>ppt_w</p:attrName>
                                        </p:attrNameLst>
                                      </p:cBhvr>
                                      <p:tavLst>
                                        <p:tav tm="0">
                                          <p:val>
                                            <p:strVal val="4*#ppt_w"/>
                                          </p:val>
                                        </p:tav>
                                        <p:tav tm="100000">
                                          <p:val>
                                            <p:strVal val="#ppt_w"/>
                                          </p:val>
                                        </p:tav>
                                      </p:tavLst>
                                    </p:anim>
                                    <p:anim calcmode="lin" valueType="num">
                                      <p:cBhvr>
                                        <p:cTn id="10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3"/>
                                        </p:tgtEl>
                                        <p:attrNameLst>
                                          <p:attrName>fillcolor</p:attrName>
                                        </p:attrNameLst>
                                      </p:cBhvr>
                                      <p:to>
                                        <a:srgbClr val="FFFF00"/>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5" restart="whenNotActive" fill="hold" evtFilter="cancelBubble" nodeType="interactiveSeq">
                <p:stCondLst>
                  <p:cond evt="onClick" delay="0">
                    <p:tgtEl>
                      <p:spTgt spid="44"/>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250" fill="hold"/>
                                        <p:tgtEl>
                                          <p:spTgt spid="44"/>
                                        </p:tgtEl>
                                        <p:attrNameLst>
                                          <p:attrName>fillcolor</p:attrName>
                                        </p:attrNameLst>
                                      </p:cBhvr>
                                      <p:to>
                                        <a:srgbClr val="FFF2CC"/>
                                      </p:to>
                                    </p:animClr>
                                    <p:set>
                                      <p:cBhvr>
                                        <p:cTn id="110" dur="250" fill="hold"/>
                                        <p:tgtEl>
                                          <p:spTgt spid="44"/>
                                        </p:tgtEl>
                                        <p:attrNameLst>
                                          <p:attrName>fill.type</p:attrName>
                                        </p:attrNameLst>
                                      </p:cBhvr>
                                      <p:to>
                                        <p:strVal val="solid"/>
                                      </p:to>
                                    </p:set>
                                    <p:set>
                                      <p:cBhvr>
                                        <p:cTn id="111" dur="250" fill="hold"/>
                                        <p:tgtEl>
                                          <p:spTgt spid="44"/>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4" name="click.wav"/>
                                        </p:tgtEl>
                                      </p:cMediaNode>
                                    </p:audio>
                                  </p:subTnLst>
                                </p:cTn>
                              </p:par>
                              <p:par>
                                <p:cTn id="112" presetID="23" presetClass="entr" presetSubtype="32" fill="hold" nodeType="withEffect">
                                  <p:stCondLst>
                                    <p:cond delay="1000"/>
                                  </p:stCondLst>
                                  <p:childTnLst>
                                    <p:set>
                                      <p:cBhvr>
                                        <p:cTn id="113" dur="1" fill="hold">
                                          <p:stCondLst>
                                            <p:cond delay="0"/>
                                          </p:stCondLst>
                                        </p:cTn>
                                        <p:tgtEl>
                                          <p:spTgt spid="49"/>
                                        </p:tgtEl>
                                        <p:attrNameLst>
                                          <p:attrName>style.visibility</p:attrName>
                                        </p:attrNameLst>
                                      </p:cBhvr>
                                      <p:to>
                                        <p:strVal val="visible"/>
                                      </p:to>
                                    </p:set>
                                    <p:anim calcmode="lin" valueType="num">
                                      <p:cBhvr>
                                        <p:cTn id="114" dur="250" fill="hold"/>
                                        <p:tgtEl>
                                          <p:spTgt spid="49"/>
                                        </p:tgtEl>
                                        <p:attrNameLst>
                                          <p:attrName>ppt_w</p:attrName>
                                        </p:attrNameLst>
                                      </p:cBhvr>
                                      <p:tavLst>
                                        <p:tav tm="0">
                                          <p:val>
                                            <p:strVal val="4*#ppt_w"/>
                                          </p:val>
                                        </p:tav>
                                        <p:tav tm="100000">
                                          <p:val>
                                            <p:strVal val="#ppt_w"/>
                                          </p:val>
                                        </p:tav>
                                      </p:tavLst>
                                    </p:anim>
                                    <p:anim calcmode="lin" valueType="num">
                                      <p:cBhvr>
                                        <p:cTn id="11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5" name="Wrong Buzzer.wav"/>
                                        </p:tgtEl>
                                      </p:cMediaNode>
                                    </p:audio>
                                  </p:subTnLst>
                                </p:cTn>
                              </p:par>
                              <p:par>
                                <p:cTn id="116" presetID="1" presetClass="emph" presetSubtype="2" fill="hold" nodeType="withEffect">
                                  <p:stCondLst>
                                    <p:cond delay="1000"/>
                                  </p:stCondLst>
                                  <p:childTnLst>
                                    <p:animClr clrSpc="rgb" dir="cw">
                                      <p:cBhvr>
                                        <p:cTn id="117" dur="250" fill="hold"/>
                                        <p:tgtEl>
                                          <p:spTgt spid="44"/>
                                        </p:tgtEl>
                                        <p:attrNameLst>
                                          <p:attrName>fillcolor</p:attrName>
                                        </p:attrNameLst>
                                      </p:cBhvr>
                                      <p:to>
                                        <a:srgbClr val="FFFF00"/>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0"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612C64-2B0D-C7E6-7FF5-1AA33F4B1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8" y="9081"/>
            <a:ext cx="12874488" cy="7241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BFD6CE-D562-5A38-128C-3A3F2E3342A8}"/>
              </a:ext>
            </a:extLst>
          </p:cNvPr>
          <p:cNvSpPr txBox="1"/>
          <p:nvPr/>
        </p:nvSpPr>
        <p:spPr>
          <a:xfrm>
            <a:off x="4112011" y="626553"/>
            <a:ext cx="4108882" cy="584775"/>
          </a:xfrm>
          <a:prstGeom prst="rect">
            <a:avLst/>
          </a:prstGeom>
          <a:noFill/>
        </p:spPr>
        <p:txBody>
          <a:bodyPr wrap="square" rtlCol="0">
            <a:spAutoFit/>
          </a:bodyPr>
          <a:lstStyle/>
          <a:p>
            <a:r>
              <a:rPr lang="vi-VN" sz="3200" b="1" dirty="0">
                <a:solidFill>
                  <a:srgbClr val="FF0000"/>
                </a:solidFill>
                <a:latin typeface="+mj-lt"/>
              </a:rPr>
              <a:t>MỤC TIÊU BÀI HỌC</a:t>
            </a:r>
            <a:endParaRPr lang="en-US" sz="3200" b="1" dirty="0">
              <a:solidFill>
                <a:srgbClr val="FF0000"/>
              </a:solidFill>
              <a:latin typeface="+mj-lt"/>
            </a:endParaRPr>
          </a:p>
        </p:txBody>
      </p:sp>
      <p:sp>
        <p:nvSpPr>
          <p:cNvPr id="12" name="TextBox 11">
            <a:extLst>
              <a:ext uri="{FF2B5EF4-FFF2-40B4-BE49-F238E27FC236}">
                <a16:creationId xmlns:a16="http://schemas.microsoft.com/office/drawing/2014/main" id="{97A4BD8C-22FF-5F4B-5A12-B1B463E54D5A}"/>
              </a:ext>
            </a:extLst>
          </p:cNvPr>
          <p:cNvSpPr txBox="1"/>
          <p:nvPr/>
        </p:nvSpPr>
        <p:spPr>
          <a:xfrm>
            <a:off x="757647" y="1634269"/>
            <a:ext cx="11530148" cy="2794739"/>
          </a:xfrm>
          <a:prstGeom prst="rect">
            <a:avLst/>
          </a:prstGeom>
          <a:noFill/>
        </p:spPr>
        <p:txBody>
          <a:bodyPr wrap="square">
            <a:spAutoFit/>
          </a:bodyPr>
          <a:lstStyle/>
          <a:p>
            <a:pPr algn="just">
              <a:lnSpc>
                <a:spcPct val="120000"/>
              </a:lnSpc>
              <a:spcAft>
                <a:spcPts val="600"/>
              </a:spcAft>
              <a:tabLst>
                <a:tab pos="184785" algn="l"/>
              </a:tabLst>
            </a:pPr>
            <a:r>
              <a:rPr lang="vi-VN" sz="2800" dirty="0">
                <a:effectLst/>
                <a:latin typeface="+mj-lt"/>
                <a:ea typeface="Segoe UI" panose="020B0502040204020203" pitchFamily="34" charset="0"/>
              </a:rPr>
              <a:t>- Dùng dụng cụ thực hành, khẳng định được áp suất sinh ra khi có lực tác dụng lên một diện tích bề mặt, áp suất = áp lực/diện tích bề mặt.</a:t>
            </a:r>
            <a:endParaRPr lang="vi-VN" sz="2800" dirty="0">
              <a:latin typeface="+mj-lt"/>
              <a:ea typeface="Segoe UI" panose="020B0502040204020203" pitchFamily="34" charset="0"/>
            </a:endParaRPr>
          </a:p>
          <a:p>
            <a:pPr algn="just">
              <a:lnSpc>
                <a:spcPct val="120000"/>
              </a:lnSpc>
              <a:spcAft>
                <a:spcPts val="600"/>
              </a:spcAft>
              <a:tabLst>
                <a:tab pos="184785" algn="l"/>
              </a:tabLst>
            </a:pPr>
            <a:r>
              <a:rPr lang="vi-VN" sz="2800" dirty="0">
                <a:effectLst/>
                <a:latin typeface="+mj-lt"/>
                <a:ea typeface="Segoe UI" panose="020B0502040204020203" pitchFamily="34" charset="0"/>
              </a:rPr>
              <a:t>- Liệt kê được một số đơn vị áp suất thông dụng.</a:t>
            </a:r>
            <a:endParaRPr lang="vi-VN" sz="2800" dirty="0">
              <a:latin typeface="+mj-lt"/>
              <a:ea typeface="Segoe UI" panose="020B0502040204020203" pitchFamily="34" charset="0"/>
            </a:endParaRPr>
          </a:p>
          <a:p>
            <a:pPr algn="just">
              <a:lnSpc>
                <a:spcPct val="120000"/>
              </a:lnSpc>
              <a:spcAft>
                <a:spcPts val="600"/>
              </a:spcAft>
              <a:tabLst>
                <a:tab pos="184785" algn="l"/>
              </a:tabLst>
            </a:pPr>
            <a:r>
              <a:rPr lang="vi-VN" sz="2800" dirty="0">
                <a:effectLst/>
                <a:latin typeface="+mj-lt"/>
                <a:ea typeface="Segoe UI" panose="020B0502040204020203" pitchFamily="34" charset="0"/>
              </a:rPr>
              <a:t>- Thảo luận được công dụng của việc tăng, giảm áp suất qua một số hiện tượng thực tế.</a:t>
            </a:r>
            <a:endParaRPr lang="en-US" sz="2800" dirty="0">
              <a:effectLst/>
              <a:latin typeface="+mj-lt"/>
              <a:ea typeface="Segoe UI" panose="020B0502040204020203" pitchFamily="34" charset="0"/>
            </a:endParaRPr>
          </a:p>
        </p:txBody>
      </p:sp>
    </p:spTree>
    <p:extLst>
      <p:ext uri="{BB962C8B-B14F-4D97-AF65-F5344CB8AC3E}">
        <p14:creationId xmlns:p14="http://schemas.microsoft.com/office/powerpoint/2010/main" val="2838714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006573" y="3953220"/>
            <a:ext cx="1139552" cy="124068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4327" y="4736404"/>
            <a:ext cx="852581" cy="928246"/>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67934" y="5380946"/>
            <a:ext cx="545801" cy="594240"/>
          </a:xfrm>
          <a:prstGeom prst="rect">
            <a:avLst/>
          </a:prstGeom>
        </p:spPr>
      </p:pic>
      <p:sp>
        <p:nvSpPr>
          <p:cNvPr id="4" name="Snip Diagonal Corner Rectangle 3"/>
          <p:cNvSpPr/>
          <p:nvPr/>
        </p:nvSpPr>
        <p:spPr>
          <a:xfrm>
            <a:off x="3014504" y="1098187"/>
            <a:ext cx="6856263" cy="829653"/>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vi-VN" sz="2800" b="1" dirty="0">
                <a:solidFill>
                  <a:schemeClr val="tx1"/>
                </a:solidFill>
                <a:latin typeface="+mj-lt"/>
              </a:rPr>
              <a:t>Câu 3</a:t>
            </a:r>
            <a:r>
              <a:rPr lang="vi-VN" sz="2800" dirty="0">
                <a:solidFill>
                  <a:schemeClr val="tx1"/>
                </a:solidFill>
                <a:latin typeface="+mj-lt"/>
              </a:rPr>
              <a:t>. Công thức nào sau đây là công thức tính áp suất?</a:t>
            </a:r>
            <a:endParaRPr lang="en-US" sz="2800" dirty="0">
              <a:solidFill>
                <a:schemeClr val="tx1"/>
              </a:solidFill>
              <a:latin typeface="+mj-lt"/>
            </a:endParaRPr>
          </a:p>
        </p:txBody>
      </p:sp>
      <p:sp>
        <p:nvSpPr>
          <p:cNvPr id="26" name="Rectangle 25"/>
          <p:cNvSpPr/>
          <p:nvPr/>
        </p:nvSpPr>
        <p:spPr>
          <a:xfrm>
            <a:off x="3014504" y="2044578"/>
            <a:ext cx="3296313"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A. p = F/S</a:t>
            </a: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789360" y="2081640"/>
            <a:ext cx="2983449"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B. B. p = F.s</a:t>
            </a:r>
          </a:p>
        </p:txBody>
      </p:sp>
      <p:sp>
        <p:nvSpPr>
          <p:cNvPr id="43" name="Rectangle 42"/>
          <p:cNvSpPr/>
          <p:nvPr/>
        </p:nvSpPr>
        <p:spPr>
          <a:xfrm>
            <a:off x="3014504" y="2977167"/>
            <a:ext cx="3296314"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C. p = P/S</a:t>
            </a:r>
          </a:p>
        </p:txBody>
      </p:sp>
      <p:sp>
        <p:nvSpPr>
          <p:cNvPr id="44" name="Rectangle 43"/>
          <p:cNvSpPr/>
          <p:nvPr/>
        </p:nvSpPr>
        <p:spPr>
          <a:xfrm>
            <a:off x="6789360" y="2981560"/>
            <a:ext cx="2983450"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D. p = d.V</a:t>
            </a: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82461" y="2071298"/>
            <a:ext cx="928357" cy="742632"/>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7" y="3012160"/>
            <a:ext cx="843820" cy="738467"/>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26731" y="3043893"/>
            <a:ext cx="844036" cy="741728"/>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26731" y="2148366"/>
            <a:ext cx="844036" cy="741728"/>
          </a:xfrm>
          <a:prstGeom prst="rect">
            <a:avLst/>
          </a:prstGeom>
        </p:spPr>
      </p:pic>
      <p:sp>
        <p:nvSpPr>
          <p:cNvPr id="17" name="Cloud 16">
            <a:hlinkClick r:id="rId17" action="ppaction://hlinksldjump"/>
          </p:cNvPr>
          <p:cNvSpPr/>
          <p:nvPr/>
        </p:nvSpPr>
        <p:spPr>
          <a:xfrm>
            <a:off x="5237043" y="4165891"/>
            <a:ext cx="2474407"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mj-lt"/>
              </a:rPr>
              <a:t>QUAY VỀ</a:t>
            </a:r>
            <a:endParaRPr lang="vi-VN" sz="2800" dirty="0">
              <a:solidFill>
                <a:schemeClr val="tx1"/>
              </a:solidFill>
              <a:latin typeface="+mj-lt"/>
            </a:endParaRPr>
          </a:p>
        </p:txBody>
      </p:sp>
      <p:sp>
        <p:nvSpPr>
          <p:cNvPr id="18" name="TextBox 17"/>
          <p:cNvSpPr txBox="1"/>
          <p:nvPr/>
        </p:nvSpPr>
        <p:spPr>
          <a:xfrm>
            <a:off x="10867934" y="6840322"/>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47EB0253-6331-E8EE-C832-C168E4D3D09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006572" y="3953220"/>
            <a:ext cx="1558169" cy="1240686"/>
          </a:xfrm>
          <a:prstGeom prst="rect">
            <a:avLst/>
          </a:prstGeom>
          <a:noFill/>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4327" y="4736404"/>
            <a:ext cx="1165778" cy="928246"/>
          </a:xfrm>
          <a:prstGeom prst="rect">
            <a:avLst/>
          </a:prstGeom>
          <a:noFill/>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67934" y="5380946"/>
            <a:ext cx="746302" cy="594240"/>
          </a:xfrm>
          <a:prstGeom prst="rect">
            <a:avLst/>
          </a:prstGeom>
          <a:noFill/>
        </p:spPr>
      </p:pic>
      <p:sp>
        <p:nvSpPr>
          <p:cNvPr id="4" name="Snip Diagonal Corner Rectangle 3"/>
          <p:cNvSpPr/>
          <p:nvPr/>
        </p:nvSpPr>
        <p:spPr>
          <a:xfrm>
            <a:off x="3962501" y="706061"/>
            <a:ext cx="4658985" cy="670563"/>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4</a:t>
            </a:r>
            <a:r>
              <a:rPr lang="vi-VN" sz="2800" dirty="0">
                <a:solidFill>
                  <a:schemeClr val="tx1"/>
                </a:solidFill>
                <a:latin typeface="Times New Roman" panose="02020603050405020304" pitchFamily="18" charset="0"/>
                <a:cs typeface="Times New Roman" panose="02020603050405020304" pitchFamily="18" charset="0"/>
              </a:rPr>
              <a:t>. Muốn tăng áp suất thì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279023" y="1777431"/>
            <a:ext cx="4186732" cy="93562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959023">
              <a:buAutoNum type="alphaUcPeriod"/>
              <a:defRPr/>
            </a:pPr>
            <a:r>
              <a:rPr lang="vi-VN" sz="2800" dirty="0">
                <a:solidFill>
                  <a:schemeClr val="tx1"/>
                </a:solidFill>
                <a:latin typeface="Times New Roman" panose="02020603050405020304" pitchFamily="18" charset="0"/>
                <a:cs typeface="Times New Roman" panose="02020603050405020304" pitchFamily="18" charset="0"/>
              </a:rPr>
              <a:t>giảm diện tích bị ép và</a:t>
            </a:r>
          </a:p>
          <a:p>
            <a:pPr defTabSz="959023">
              <a:defRPr/>
            </a:pPr>
            <a:r>
              <a:rPr lang="vi-VN" sz="2800" dirty="0">
                <a:solidFill>
                  <a:schemeClr val="tx1"/>
                </a:solidFill>
                <a:latin typeface="Times New Roman" panose="02020603050405020304" pitchFamily="18" charset="0"/>
                <a:cs typeface="Times New Roman" panose="02020603050405020304" pitchFamily="18" charset="0"/>
              </a:rPr>
              <a:t> giảm áp lực theo cùng tỉ lệ.</a:t>
            </a: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5947640" y="1770204"/>
            <a:ext cx="4492597" cy="96312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B. tăng diện tích bị ép và tăng áp lực theo cùng tỉ lệ.</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64429" y="2977166"/>
            <a:ext cx="4308721" cy="920177"/>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C. giảm diện tích bị ép và tăng áp lực.</a:t>
            </a:r>
          </a:p>
        </p:txBody>
      </p:sp>
      <p:sp>
        <p:nvSpPr>
          <p:cNvPr id="44" name="Rectangle 43"/>
          <p:cNvSpPr/>
          <p:nvPr/>
        </p:nvSpPr>
        <p:spPr>
          <a:xfrm>
            <a:off x="5947640" y="3008935"/>
            <a:ext cx="4603129" cy="888407"/>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D. tăng diện tích mặt bị ép và giảm áp lực.</a:t>
            </a: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17650" y="1829870"/>
            <a:ext cx="1155500" cy="808454"/>
          </a:xfrm>
          <a:prstGeom prst="rect">
            <a:avLst/>
          </a:prstGeom>
          <a:solidFill>
            <a:srgbClr val="FFC000"/>
          </a:solidFill>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98669" y="3001726"/>
            <a:ext cx="1074481" cy="746148"/>
          </a:xfrm>
          <a:prstGeom prst="rect">
            <a:avLst/>
          </a:prstGeom>
          <a:solidFill>
            <a:srgbClr val="FFC000"/>
          </a:solidFill>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85834" y="3089625"/>
            <a:ext cx="1054403" cy="741856"/>
          </a:xfrm>
          <a:prstGeom prst="rect">
            <a:avLst/>
          </a:prstGeom>
          <a:solidFill>
            <a:srgbClr val="FFC000"/>
          </a:solidFill>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89614" y="1800173"/>
            <a:ext cx="1050623" cy="933157"/>
          </a:xfrm>
          <a:prstGeom prst="rect">
            <a:avLst/>
          </a:prstGeom>
          <a:solidFill>
            <a:srgbClr val="FFC000"/>
          </a:solidFill>
        </p:spPr>
      </p:pic>
      <p:sp>
        <p:nvSpPr>
          <p:cNvPr id="18" name="Cloud 17">
            <a:hlinkClick r:id="rId16" action="ppaction://hlinksldjump"/>
          </p:cNvPr>
          <p:cNvSpPr/>
          <p:nvPr/>
        </p:nvSpPr>
        <p:spPr>
          <a:xfrm>
            <a:off x="4895400" y="4932163"/>
            <a:ext cx="2674908"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Times New Roman" panose="02020603050405020304" pitchFamily="18" charset="0"/>
                <a:cs typeface="Times New Roman" panose="02020603050405020304" pitchFamily="18" charset="0"/>
              </a:rPr>
              <a:t>QUAY VỀ</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867934" y="6826218"/>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96294343-1DB3-73C2-F624-E02C49ECD21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Check mark.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00B05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162537" y="4200179"/>
            <a:ext cx="1139552" cy="1240686"/>
          </a:xfrm>
          <a:prstGeom prst="rect">
            <a:avLst/>
          </a:prstGeom>
          <a:noFill/>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316977" y="5141611"/>
            <a:ext cx="852581" cy="928246"/>
          </a:xfrm>
          <a:prstGeom prst="rect">
            <a:avLst/>
          </a:prstGeom>
          <a:noFill/>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67934" y="5380946"/>
            <a:ext cx="545801" cy="594240"/>
          </a:xfrm>
          <a:prstGeom prst="rect">
            <a:avLst/>
          </a:prstGeom>
          <a:noFill/>
        </p:spPr>
      </p:pic>
      <p:sp>
        <p:nvSpPr>
          <p:cNvPr id="4" name="Snip Diagonal Corner Rectangle 3"/>
          <p:cNvSpPr/>
          <p:nvPr/>
        </p:nvSpPr>
        <p:spPr>
          <a:xfrm>
            <a:off x="1164430" y="733772"/>
            <a:ext cx="10411919" cy="1158851"/>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vi-VN" sz="2800" b="1" dirty="0">
                <a:solidFill>
                  <a:schemeClr val="tx1"/>
                </a:solidFill>
                <a:latin typeface="+mj-lt"/>
              </a:rPr>
              <a:t>Câu 5: </a:t>
            </a:r>
            <a:r>
              <a:rPr lang="vi-VN" sz="2800" dirty="0">
                <a:solidFill>
                  <a:schemeClr val="tx1"/>
                </a:solidFill>
                <a:latin typeface="+mj-lt"/>
              </a:rPr>
              <a:t>Đơn vị nào sau đây không phải đơn vị đo của áp suất?</a:t>
            </a:r>
            <a:endParaRPr lang="en-US" sz="2800" dirty="0">
              <a:solidFill>
                <a:schemeClr val="tx1"/>
              </a:solidFill>
              <a:latin typeface="+mj-lt"/>
            </a:endParaRPr>
          </a:p>
        </p:txBody>
      </p:sp>
      <p:sp>
        <p:nvSpPr>
          <p:cNvPr id="26" name="Rectangle 25"/>
          <p:cNvSpPr/>
          <p:nvPr/>
        </p:nvSpPr>
        <p:spPr>
          <a:xfrm>
            <a:off x="1164430" y="2044578"/>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A. N/m</a:t>
            </a:r>
            <a:r>
              <a:rPr lang="vi-VN" sz="2800" baseline="30000" dirty="0">
                <a:solidFill>
                  <a:schemeClr val="tx1"/>
                </a:solidFill>
                <a:latin typeface="+mj-lt"/>
              </a:rPr>
              <a:t>2</a:t>
            </a:r>
            <a:endParaRPr lang="vi-VN" sz="2800" dirty="0">
              <a:solidFill>
                <a:schemeClr val="tx1"/>
              </a:solidFill>
              <a:latin typeface="+mj-lt"/>
            </a:endParaRP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429961" y="2048972"/>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B. N/m</a:t>
            </a:r>
            <a:r>
              <a:rPr lang="vi-VN" sz="2800" baseline="30000" dirty="0">
                <a:solidFill>
                  <a:schemeClr val="tx1"/>
                </a:solidFill>
                <a:latin typeface="+mj-lt"/>
              </a:rPr>
              <a:t>3</a:t>
            </a:r>
            <a:endParaRPr lang="vi-VN" sz="2800" dirty="0">
              <a:solidFill>
                <a:schemeClr val="tx1"/>
              </a:solidFill>
              <a:latin typeface="+mj-lt"/>
            </a:endParaRPr>
          </a:p>
        </p:txBody>
      </p:sp>
      <p:sp>
        <p:nvSpPr>
          <p:cNvPr id="43" name="Rectangle 42"/>
          <p:cNvSpPr/>
          <p:nvPr/>
        </p:nvSpPr>
        <p:spPr>
          <a:xfrm>
            <a:off x="1124238" y="2977167"/>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C. mmHg</a:t>
            </a:r>
          </a:p>
        </p:txBody>
      </p:sp>
      <p:sp>
        <p:nvSpPr>
          <p:cNvPr id="44" name="Rectangle 43"/>
          <p:cNvSpPr/>
          <p:nvPr/>
        </p:nvSpPr>
        <p:spPr>
          <a:xfrm>
            <a:off x="6429961" y="2981560"/>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mj-lt"/>
              </a:rPr>
              <a:t>D. atm</a:t>
            </a: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5754" y="2071298"/>
            <a:ext cx="845064" cy="742632"/>
          </a:xfrm>
          <a:prstGeom prst="rect">
            <a:avLst/>
          </a:prstGeom>
          <a:solidFill>
            <a:srgbClr val="FFC000"/>
          </a:solidFill>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7" y="3012160"/>
            <a:ext cx="843820" cy="738467"/>
          </a:xfrm>
          <a:prstGeom prst="rect">
            <a:avLst/>
          </a:prstGeom>
          <a:solidFill>
            <a:srgbClr val="FFC000"/>
          </a:solidFill>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32313" y="3024324"/>
            <a:ext cx="844036" cy="741728"/>
          </a:xfrm>
          <a:prstGeom prst="rect">
            <a:avLst/>
          </a:prstGeom>
          <a:solidFill>
            <a:srgbClr val="FFC000"/>
          </a:solidFill>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2313" y="2125493"/>
            <a:ext cx="844036" cy="675228"/>
          </a:xfrm>
          <a:prstGeom prst="rect">
            <a:avLst/>
          </a:prstGeom>
          <a:solidFill>
            <a:srgbClr val="FFC000"/>
          </a:solidFill>
        </p:spPr>
      </p:pic>
      <p:sp>
        <p:nvSpPr>
          <p:cNvPr id="18" name="Cloud 17">
            <a:hlinkClick r:id="rId17" action="ppaction://hlinksldjump"/>
          </p:cNvPr>
          <p:cNvSpPr/>
          <p:nvPr/>
        </p:nvSpPr>
        <p:spPr>
          <a:xfrm>
            <a:off x="4895399" y="4932163"/>
            <a:ext cx="2474407"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mj-lt"/>
              </a:rPr>
              <a:t>QUAY VỀ</a:t>
            </a:r>
            <a:endParaRPr lang="vi-VN" sz="2800" dirty="0">
              <a:solidFill>
                <a:schemeClr val="tx1"/>
              </a:solidFill>
              <a:latin typeface="+mj-lt"/>
            </a:endParaRPr>
          </a:p>
        </p:txBody>
      </p:sp>
      <p:sp>
        <p:nvSpPr>
          <p:cNvPr id="2" name="TextBox 1"/>
          <p:cNvSpPr txBox="1"/>
          <p:nvPr/>
        </p:nvSpPr>
        <p:spPr>
          <a:xfrm>
            <a:off x="10867934" y="6840322"/>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3" name="Âm thanh - Đường lên đỉnh Olympia Wiki_5">
            <a:hlinkClick r:id="" action="ppaction://media"/>
            <a:extLst>
              <a:ext uri="{FF2B5EF4-FFF2-40B4-BE49-F238E27FC236}">
                <a16:creationId xmlns:a16="http://schemas.microsoft.com/office/drawing/2014/main" id="{F965DCE4-2139-D279-7476-510BD8CC666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046077" y="4191254"/>
            <a:ext cx="1100047" cy="1002652"/>
          </a:xfrm>
          <a:prstGeom prst="rect">
            <a:avLst/>
          </a:prstGeom>
          <a:noFill/>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83884" y="4914494"/>
            <a:ext cx="823024" cy="750155"/>
          </a:xfrm>
          <a:prstGeom prst="rect">
            <a:avLst/>
          </a:prstGeom>
          <a:noFill/>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86855" y="5494954"/>
            <a:ext cx="526880" cy="480231"/>
          </a:xfrm>
          <a:prstGeom prst="rect">
            <a:avLst/>
          </a:prstGeom>
          <a:noFill/>
        </p:spPr>
      </p:pic>
      <p:sp>
        <p:nvSpPr>
          <p:cNvPr id="4" name="Snip Diagonal Corner Rectangle 3"/>
          <p:cNvSpPr/>
          <p:nvPr/>
        </p:nvSpPr>
        <p:spPr>
          <a:xfrm>
            <a:off x="1232838" y="831018"/>
            <a:ext cx="10540721" cy="815029"/>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vi-VN" sz="2800" b="1" dirty="0">
                <a:solidFill>
                  <a:schemeClr val="tx1"/>
                </a:solidFill>
                <a:latin typeface="Times New Roman" panose="02020603050405020304" pitchFamily="18" charset="0"/>
                <a:cs typeface="Times New Roman" panose="02020603050405020304" pitchFamily="18" charset="0"/>
              </a:rPr>
              <a:t>Câu 6: </a:t>
            </a:r>
            <a:r>
              <a:rPr lang="pt-BR" sz="2800" dirty="0">
                <a:solidFill>
                  <a:schemeClr val="tx1"/>
                </a:solidFill>
                <a:latin typeface="Times New Roman" panose="02020603050405020304" pitchFamily="18" charset="0"/>
                <a:cs typeface="Times New Roman" panose="02020603050405020304" pitchFamily="18" charset="0"/>
              </a:rPr>
              <a:t>Trường hợp nào sau đây áp lực của người lên mặt sàn là lớn nhất?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42840" y="2038003"/>
            <a:ext cx="4967977" cy="815029"/>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A. </a:t>
            </a:r>
            <a:r>
              <a:rPr lang="pt-BR" sz="2800" dirty="0">
                <a:solidFill>
                  <a:schemeClr val="tx1"/>
                </a:solidFill>
                <a:latin typeface="Times New Roman" panose="02020603050405020304" pitchFamily="18" charset="0"/>
                <a:cs typeface="Times New Roman" panose="02020603050405020304" pitchFamily="18" charset="0"/>
              </a:rPr>
              <a:t>Người đứng cả 2 chân.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608371" y="2104500"/>
            <a:ext cx="4967977" cy="75292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B. </a:t>
            </a:r>
            <a:r>
              <a:rPr lang="pt-BR" sz="2800" dirty="0">
                <a:solidFill>
                  <a:schemeClr val="tx1"/>
                </a:solidFill>
                <a:latin typeface="Times New Roman" panose="02020603050405020304" pitchFamily="18" charset="0"/>
                <a:cs typeface="Times New Roman" panose="02020603050405020304" pitchFamily="18" charset="0"/>
              </a:rPr>
              <a:t>Người đứng một chân.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342840" y="3132274"/>
            <a:ext cx="4967977" cy="815029"/>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C. </a:t>
            </a:r>
            <a:r>
              <a:rPr lang="pt-BR" sz="2800" dirty="0">
                <a:solidFill>
                  <a:schemeClr val="tx1"/>
                </a:solidFill>
                <a:latin typeface="Times New Roman" panose="02020603050405020304" pitchFamily="18" charset="0"/>
                <a:cs typeface="Times New Roman" panose="02020603050405020304" pitchFamily="18" charset="0"/>
              </a:rPr>
              <a:t>Người đứng cả 2 chân nhưng cúi người xuống.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608371" y="3136667"/>
            <a:ext cx="4967977" cy="8106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D. Người đứng cả 2 chân nhưng tay cầm quả tạ.</a:t>
            </a: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5050" y="2155516"/>
            <a:ext cx="815768" cy="600153"/>
          </a:xfrm>
          <a:prstGeom prst="rect">
            <a:avLst/>
          </a:prstGeom>
          <a:solidFill>
            <a:srgbClr val="FF0000"/>
          </a:solidFill>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69282" y="3203524"/>
            <a:ext cx="741536" cy="653347"/>
          </a:xfrm>
          <a:prstGeom prst="rect">
            <a:avLst/>
          </a:prstGeom>
          <a:solidFill>
            <a:srgbClr val="FF0000"/>
          </a:solidFill>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61573" y="3187120"/>
            <a:ext cx="814776" cy="671447"/>
          </a:xfrm>
          <a:prstGeom prst="rect">
            <a:avLst/>
          </a:prstGeom>
          <a:solidFill>
            <a:srgbClr val="00B050"/>
          </a:solidFill>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34623" y="2255039"/>
            <a:ext cx="741726" cy="545681"/>
          </a:xfrm>
          <a:prstGeom prst="rect">
            <a:avLst/>
          </a:prstGeom>
          <a:solidFill>
            <a:srgbClr val="FF0000"/>
          </a:solidFill>
        </p:spPr>
      </p:pic>
      <p:sp>
        <p:nvSpPr>
          <p:cNvPr id="18" name="Cloud 17">
            <a:hlinkClick r:id="rId16" action="ppaction://hlinksldjump"/>
          </p:cNvPr>
          <p:cNvSpPr/>
          <p:nvPr/>
        </p:nvSpPr>
        <p:spPr>
          <a:xfrm>
            <a:off x="5308885" y="4395157"/>
            <a:ext cx="2388626" cy="936516"/>
          </a:xfrm>
          <a:prstGeom prst="clou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Times New Roman" panose="02020603050405020304" pitchFamily="18" charset="0"/>
                <a:cs typeface="Times New Roman" panose="02020603050405020304" pitchFamily="18" charset="0"/>
              </a:rPr>
              <a:t>QUAY VỀ</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867934" y="6882633"/>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FDCEBC4E-AC96-B088-49FF-8761C3297D2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Check mark.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00B05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35616" y="4437380"/>
            <a:ext cx="1139552" cy="124068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67654" y="5678066"/>
            <a:ext cx="852581" cy="928246"/>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176110" y="5845069"/>
            <a:ext cx="545801" cy="594240"/>
          </a:xfrm>
          <a:prstGeom prst="rect">
            <a:avLst/>
          </a:prstGeom>
        </p:spPr>
      </p:pic>
      <p:sp>
        <p:nvSpPr>
          <p:cNvPr id="4" name="Snip Diagonal Corner Rectangle 3"/>
          <p:cNvSpPr/>
          <p:nvPr/>
        </p:nvSpPr>
        <p:spPr>
          <a:xfrm>
            <a:off x="1803425" y="964202"/>
            <a:ext cx="8658354" cy="659228"/>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vi-VN" sz="2800" b="1" dirty="0">
                <a:solidFill>
                  <a:schemeClr val="tx1"/>
                </a:solidFill>
                <a:latin typeface="Times New Roman" panose="02020603050405020304" pitchFamily="18" charset="0"/>
                <a:cs typeface="Times New Roman" panose="02020603050405020304" pitchFamily="18" charset="0"/>
              </a:rPr>
              <a:t>Câu 7</a:t>
            </a:r>
            <a:r>
              <a:rPr lang="vi-VN" sz="2800" dirty="0">
                <a:solidFill>
                  <a:schemeClr val="tx1"/>
                </a:solidFill>
                <a:latin typeface="Times New Roman" panose="02020603050405020304" pitchFamily="18" charset="0"/>
                <a:cs typeface="Times New Roman" panose="02020603050405020304" pitchFamily="18" charset="0"/>
              </a:rPr>
              <a:t>. Móng nhà phải xây rộng hơn bàn chân tường vì:</a:t>
            </a:r>
          </a:p>
        </p:txBody>
      </p:sp>
      <p:sp>
        <p:nvSpPr>
          <p:cNvPr id="26" name="Rectangle 25"/>
          <p:cNvSpPr/>
          <p:nvPr/>
        </p:nvSpPr>
        <p:spPr>
          <a:xfrm>
            <a:off x="1164430" y="2044578"/>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A. Để giảm trọng lượng của tường xuống mặt đất . </a:t>
            </a: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429961" y="2035170"/>
            <a:ext cx="5146388" cy="82225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B. Để giảm áp suất tác dụng lên mặt đất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64430" y="2977167"/>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C. Để tăng áp suất lên mặt đất </a:t>
            </a:r>
          </a:p>
        </p:txBody>
      </p:sp>
      <p:sp>
        <p:nvSpPr>
          <p:cNvPr id="44" name="Rectangle 43"/>
          <p:cNvSpPr/>
          <p:nvPr/>
        </p:nvSpPr>
        <p:spPr>
          <a:xfrm>
            <a:off x="6429961" y="2981560"/>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D. Để tăng trọng lượng của tường xuống mặt đất</a:t>
            </a: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5754" y="2071298"/>
            <a:ext cx="845064" cy="742632"/>
          </a:xfrm>
          <a:prstGeom prst="rect">
            <a:avLst/>
          </a:prstGeom>
          <a:solidFill>
            <a:srgbClr val="FFC000"/>
          </a:solidFill>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7" y="3012160"/>
            <a:ext cx="843820" cy="738467"/>
          </a:xfrm>
          <a:prstGeom prst="rect">
            <a:avLst/>
          </a:prstGeom>
          <a:solidFill>
            <a:srgbClr val="FFC000"/>
          </a:solidFill>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32313" y="3024324"/>
            <a:ext cx="844036" cy="741728"/>
          </a:xfrm>
          <a:prstGeom prst="rect">
            <a:avLst/>
          </a:prstGeom>
          <a:solidFill>
            <a:srgbClr val="FFC000"/>
          </a:solidFill>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2313" y="2125493"/>
            <a:ext cx="844036" cy="675228"/>
          </a:xfrm>
          <a:prstGeom prst="rect">
            <a:avLst/>
          </a:prstGeom>
          <a:solidFill>
            <a:srgbClr val="FFC000"/>
          </a:solidFill>
        </p:spPr>
      </p:pic>
      <p:sp>
        <p:nvSpPr>
          <p:cNvPr id="18" name="Cloud 17">
            <a:hlinkClick r:id="rId17" action="ppaction://hlinksldjump"/>
          </p:cNvPr>
          <p:cNvSpPr/>
          <p:nvPr/>
        </p:nvSpPr>
        <p:spPr>
          <a:xfrm>
            <a:off x="5317225" y="4158606"/>
            <a:ext cx="2474407"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Times New Roman" panose="02020603050405020304" pitchFamily="18" charset="0"/>
                <a:cs typeface="Times New Roman" panose="02020603050405020304" pitchFamily="18" charset="0"/>
              </a:rPr>
              <a:t>QUAY VỀ</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867934" y="6840322"/>
            <a:ext cx="1811251" cy="3828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5FB2941F-6571-0C7B-F144-80492ED9E90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006573" y="3953220"/>
            <a:ext cx="1139552" cy="124068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4327" y="4736404"/>
            <a:ext cx="852581" cy="928246"/>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67934" y="5380946"/>
            <a:ext cx="545801" cy="594240"/>
          </a:xfrm>
          <a:prstGeom prst="rect">
            <a:avLst/>
          </a:prstGeom>
        </p:spPr>
      </p:pic>
      <p:sp>
        <p:nvSpPr>
          <p:cNvPr id="4" name="Snip Diagonal Corner Rectangle 3"/>
          <p:cNvSpPr/>
          <p:nvPr/>
        </p:nvSpPr>
        <p:spPr>
          <a:xfrm>
            <a:off x="1164429" y="961860"/>
            <a:ext cx="10411919" cy="888510"/>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vi-VN" sz="2800" b="1" dirty="0">
                <a:solidFill>
                  <a:schemeClr val="tx1"/>
                </a:solidFill>
                <a:latin typeface="Times New Roman" panose="02020603050405020304" pitchFamily="18" charset="0"/>
                <a:cs typeface="Times New Roman" panose="02020603050405020304" pitchFamily="18" charset="0"/>
              </a:rPr>
              <a:t>Câu 8:</a:t>
            </a:r>
            <a:r>
              <a:rPr lang="vi-VN" sz="2800" dirty="0">
                <a:solidFill>
                  <a:schemeClr val="tx1"/>
                </a:solidFill>
                <a:latin typeface="Times New Roman" panose="02020603050405020304" pitchFamily="18" charset="0"/>
                <a:cs typeface="Times New Roman" panose="02020603050405020304" pitchFamily="18" charset="0"/>
              </a:rPr>
              <a:t> Một áp lực 600 N gây áp suất 3000 N/m</a:t>
            </a:r>
            <a:r>
              <a:rPr lang="vi-VN" sz="2800" baseline="30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lên diện tích bị ép </a:t>
            </a:r>
          </a:p>
          <a:p>
            <a:pPr algn="ctr" defTabSz="959023">
              <a:defRPr/>
            </a:pPr>
            <a:r>
              <a:rPr lang="vi-VN" sz="2800" dirty="0">
                <a:solidFill>
                  <a:schemeClr val="tx1"/>
                </a:solidFill>
                <a:latin typeface="Times New Roman" panose="02020603050405020304" pitchFamily="18" charset="0"/>
                <a:cs typeface="Times New Roman" panose="02020603050405020304" pitchFamily="18" charset="0"/>
              </a:rPr>
              <a:t>có độ lớn: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64430" y="2044578"/>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A. 2000 cm</a:t>
            </a:r>
            <a:r>
              <a:rPr lang="vi-VN" sz="2800" baseline="30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40" name="Cloud 39"/>
          <p:cNvSpPr/>
          <p:nvPr/>
        </p:nvSpPr>
        <p:spPr>
          <a:xfrm>
            <a:off x="-716711" y="5141611"/>
            <a:ext cx="594805" cy="3662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1" name="Cloud 40"/>
          <p:cNvSpPr/>
          <p:nvPr/>
        </p:nvSpPr>
        <p:spPr>
          <a:xfrm>
            <a:off x="14298256" y="4932163"/>
            <a:ext cx="934946" cy="5757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endParaRPr lang="vi-VN" sz="1888">
              <a:solidFill>
                <a:prstClr val="white"/>
              </a:solidFill>
              <a:latin typeface="Arial" panose="020B0604020202020204" pitchFamily="34" charset="0"/>
            </a:endParaRPr>
          </a:p>
        </p:txBody>
      </p:sp>
      <p:sp>
        <p:nvSpPr>
          <p:cNvPr id="42" name="Rectangle 41"/>
          <p:cNvSpPr/>
          <p:nvPr/>
        </p:nvSpPr>
        <p:spPr>
          <a:xfrm>
            <a:off x="6429961" y="2048972"/>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B. 200 cm</a:t>
            </a:r>
            <a:r>
              <a:rPr lang="vi-VN" sz="2800" baseline="30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164430" y="2977167"/>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C. 20 cm</a:t>
            </a:r>
            <a:r>
              <a:rPr lang="vi-VN" sz="2800" baseline="30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429961" y="2981560"/>
            <a:ext cx="5146388" cy="80845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9023">
              <a:defRPr/>
            </a:pPr>
            <a:r>
              <a:rPr lang="vi-VN" sz="2800" dirty="0">
                <a:solidFill>
                  <a:schemeClr val="tx1"/>
                </a:solidFill>
                <a:latin typeface="Times New Roman" panose="02020603050405020304" pitchFamily="18" charset="0"/>
                <a:cs typeface="Times New Roman" panose="02020603050405020304" pitchFamily="18" charset="0"/>
              </a:rPr>
              <a:t>D. 0,2 cm</a:t>
            </a:r>
            <a:r>
              <a:rPr lang="vi-VN" sz="2800" baseline="30000" dirty="0">
                <a:solidFill>
                  <a:schemeClr val="tx1"/>
                </a:solidFill>
                <a:latin typeface="Times New Roman" panose="02020603050405020304" pitchFamily="18" charset="0"/>
                <a:cs typeface="Times New Roman" panose="02020603050405020304" pitchFamily="18" charset="0"/>
              </a:rPr>
              <a:t>2</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82461" y="2071298"/>
            <a:ext cx="928357" cy="742632"/>
          </a:xfrm>
          <a:prstGeom prst="rect">
            <a:avLst/>
          </a:prstGeom>
          <a:solidFill>
            <a:srgbClr val="FFC000"/>
          </a:solidFill>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6997" y="3012160"/>
            <a:ext cx="843820" cy="738467"/>
          </a:xfrm>
          <a:prstGeom prst="rect">
            <a:avLst/>
          </a:prstGeom>
          <a:solidFill>
            <a:srgbClr val="FFC000"/>
          </a:solidFill>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2313" y="3024324"/>
            <a:ext cx="844036" cy="741728"/>
          </a:xfrm>
          <a:prstGeom prst="rect">
            <a:avLst/>
          </a:prstGeom>
          <a:solidFill>
            <a:srgbClr val="FFC000"/>
          </a:solidFill>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2313" y="2092243"/>
            <a:ext cx="844036" cy="741728"/>
          </a:xfrm>
          <a:prstGeom prst="rect">
            <a:avLst/>
          </a:prstGeom>
          <a:solidFill>
            <a:srgbClr val="FFC000"/>
          </a:solidFill>
        </p:spPr>
      </p:pic>
      <p:sp>
        <p:nvSpPr>
          <p:cNvPr id="17" name="Cloud 16">
            <a:hlinkClick r:id="rId17" action="ppaction://hlinksldjump"/>
          </p:cNvPr>
          <p:cNvSpPr/>
          <p:nvPr/>
        </p:nvSpPr>
        <p:spPr>
          <a:xfrm>
            <a:off x="5480182" y="4041677"/>
            <a:ext cx="1826948" cy="11588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9023">
              <a:defRPr/>
            </a:pPr>
            <a:r>
              <a:rPr lang="en-US" sz="2800" dirty="0">
                <a:solidFill>
                  <a:schemeClr val="tx1"/>
                </a:solidFill>
                <a:latin typeface="Times New Roman" panose="02020603050405020304" pitchFamily="18" charset="0"/>
                <a:cs typeface="Times New Roman" panose="02020603050405020304" pitchFamily="18" charset="0"/>
              </a:rPr>
              <a:t>QUAY VỀ</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882037" y="6812115"/>
            <a:ext cx="1811251" cy="3828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888" dirty="0"/>
          </a:p>
        </p:txBody>
      </p:sp>
      <p:pic>
        <p:nvPicPr>
          <p:cNvPr id="2" name="Âm thanh - Đường lên đỉnh Olympia Wiki_5">
            <a:hlinkClick r:id="" action="ppaction://media"/>
            <a:extLst>
              <a:ext uri="{FF2B5EF4-FFF2-40B4-BE49-F238E27FC236}">
                <a16:creationId xmlns:a16="http://schemas.microsoft.com/office/drawing/2014/main" id="{53D9ECC6-00B2-3D53-B24C-CAB819C19D2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54226" y="2220474"/>
            <a:ext cx="573087" cy="573087"/>
          </a:xfrm>
          <a:prstGeom prst="rect">
            <a:avLst/>
          </a:prstGeom>
        </p:spPr>
      </p:pic>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0"/>
                                  </p:stCondLst>
                                  <p:childTnLst>
                                    <p:cmd type="call" cmd="playFrom(0.0)">
                                      <p:cBhvr>
                                        <p:cTn id="45" dur="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06"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VẬN DỤNG</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A4CF0C44-CEC0-3BCE-418B-D493570A4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5" name="TextBox 4">
            <a:extLst>
              <a:ext uri="{FF2B5EF4-FFF2-40B4-BE49-F238E27FC236}">
                <a16:creationId xmlns:a16="http://schemas.microsoft.com/office/drawing/2014/main" id="{8D0C8BF1-8572-2BD9-AB4C-1257F4184CA5}"/>
              </a:ext>
            </a:extLst>
          </p:cNvPr>
          <p:cNvSpPr txBox="1"/>
          <p:nvPr/>
        </p:nvSpPr>
        <p:spPr>
          <a:xfrm>
            <a:off x="3891224" y="1063079"/>
            <a:ext cx="6395776"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a:t>
            </a:r>
            <a:r>
              <a:rPr lang="vi-VN" sz="2800" b="1" dirty="0">
                <a:solidFill>
                  <a:srgbClr val="FF0000"/>
                </a:solidFill>
                <a:latin typeface="Times New Roman" panose="02020603050405020304" pitchFamily="18" charset="0"/>
                <a:cs typeface="Times New Roman" panose="02020603050405020304" pitchFamily="18" charset="0"/>
              </a:rPr>
              <a:t>NHÓM (theo nhóm lớn)</a:t>
            </a:r>
            <a:endParaRPr lang="en-US" sz="2800" dirty="0"/>
          </a:p>
        </p:txBody>
      </p:sp>
      <p:sp>
        <p:nvSpPr>
          <p:cNvPr id="6" name="TextBox 5">
            <a:extLst>
              <a:ext uri="{FF2B5EF4-FFF2-40B4-BE49-F238E27FC236}">
                <a16:creationId xmlns:a16="http://schemas.microsoft.com/office/drawing/2014/main" id="{018C43AF-45C6-EF59-96A3-A8285AF22753}"/>
              </a:ext>
            </a:extLst>
          </p:cNvPr>
          <p:cNvSpPr txBox="1"/>
          <p:nvPr/>
        </p:nvSpPr>
        <p:spPr>
          <a:xfrm>
            <a:off x="672286" y="1696187"/>
            <a:ext cx="11053186" cy="954107"/>
          </a:xfrm>
          <a:prstGeom prst="rect">
            <a:avLst/>
          </a:prstGeom>
          <a:noFill/>
        </p:spPr>
        <p:txBody>
          <a:bodyPr wrap="square" rtlCol="0">
            <a:spAutoFit/>
          </a:bodyPr>
          <a:lstStyle/>
          <a:p>
            <a:r>
              <a:rPr lang="vi-VN" sz="2800" b="1" dirty="0">
                <a:latin typeface="+mj-lt"/>
              </a:rPr>
              <a:t>Câu 1: </a:t>
            </a:r>
            <a:r>
              <a:rPr lang="vi-VN" sz="2800" dirty="0">
                <a:latin typeface="+mj-lt"/>
              </a:rPr>
              <a:t>Vận dụng kiến thức đã học, hãy giải thích câu hỏi ở phần đặt vấn đề?</a:t>
            </a:r>
            <a:endParaRPr lang="en-US" sz="2800" dirty="0">
              <a:latin typeface="+mj-lt"/>
            </a:endParaRPr>
          </a:p>
        </p:txBody>
      </p:sp>
      <p:sp>
        <p:nvSpPr>
          <p:cNvPr id="15" name="TextBox 14">
            <a:extLst>
              <a:ext uri="{FF2B5EF4-FFF2-40B4-BE49-F238E27FC236}">
                <a16:creationId xmlns:a16="http://schemas.microsoft.com/office/drawing/2014/main" id="{CCCDF1AB-8E16-70FE-4702-41F04F7E23CA}"/>
              </a:ext>
            </a:extLst>
          </p:cNvPr>
          <p:cNvSpPr txBox="1"/>
          <p:nvPr/>
        </p:nvSpPr>
        <p:spPr>
          <a:xfrm>
            <a:off x="693336" y="3021513"/>
            <a:ext cx="11231964" cy="2246769"/>
          </a:xfrm>
          <a:prstGeom prst="rect">
            <a:avLst/>
          </a:prstGeom>
          <a:noFill/>
        </p:spPr>
        <p:txBody>
          <a:bodyPr wrap="square">
            <a:spAutoFit/>
          </a:bodyPr>
          <a:lstStyle/>
          <a:p>
            <a:pPr algn="just"/>
            <a:r>
              <a:rPr lang="vi-VN" sz="2800" dirty="0">
                <a:effectLst/>
                <a:latin typeface="+mj-lt"/>
                <a:ea typeface="Calibri" panose="020F0502020204030204" pitchFamily="34" charset="0"/>
              </a:rPr>
              <a:t>  Khi đè quả bóng vào đinh, đinh sẽ tác dụng ngược lại quả bóng một lực có </a:t>
            </a:r>
            <a:r>
              <a:rPr lang="vi-VN" sz="2800" dirty="0">
                <a:latin typeface="+mj-lt"/>
                <a:ea typeface="Calibri" panose="020F0502020204030204" pitchFamily="34" charset="0"/>
              </a:rPr>
              <a:t>độ lớn bằng </a:t>
            </a:r>
            <a:r>
              <a:rPr lang="vi-VN" sz="2800" dirty="0">
                <a:effectLst/>
                <a:latin typeface="+mj-lt"/>
                <a:ea typeface="Calibri" panose="020F0502020204030204" pitchFamily="34" charset="0"/>
              </a:rPr>
              <a:t>lực đè. Cả hai trường hợp trong video, độ lớn lực này như nhau. Xét trường hợp nhiều đinh vì  diện tích tiếp xúc của bóng với các đinh lớn hơn nên lực tác dụng sẽ được phân </a:t>
            </a:r>
            <a:r>
              <a:rPr lang="vi-VN" sz="2800" dirty="0">
                <a:latin typeface="+mj-lt"/>
                <a:ea typeface="Calibri" panose="020F0502020204030204" pitchFamily="34" charset="0"/>
              </a:rPr>
              <a:t>tán</a:t>
            </a:r>
            <a:r>
              <a:rPr lang="vi-VN" sz="2800" dirty="0">
                <a:effectLst/>
                <a:latin typeface="+mj-lt"/>
                <a:ea typeface="Calibri" panose="020F0502020204030204" pitchFamily="34" charset="0"/>
              </a:rPr>
              <a:t>  rộng hơn  so với khi đè bóng lên chỉ một đinh nhọn. Nên bóng không nổ.</a:t>
            </a:r>
            <a:endParaRPr lang="en-US" sz="2800" dirty="0">
              <a:latin typeface="+mj-lt"/>
            </a:endParaRPr>
          </a:p>
        </p:txBody>
      </p:sp>
      <p:sp>
        <p:nvSpPr>
          <p:cNvPr id="16" name="TextBox 15">
            <a:extLst>
              <a:ext uri="{FF2B5EF4-FFF2-40B4-BE49-F238E27FC236}">
                <a16:creationId xmlns:a16="http://schemas.microsoft.com/office/drawing/2014/main" id="{C6695C87-75A3-2787-EE90-6F7C44D5D9FD}"/>
              </a:ext>
            </a:extLst>
          </p:cNvPr>
          <p:cNvSpPr txBox="1"/>
          <p:nvPr/>
        </p:nvSpPr>
        <p:spPr>
          <a:xfrm>
            <a:off x="5540712" y="2274060"/>
            <a:ext cx="1316334" cy="523220"/>
          </a:xfrm>
          <a:prstGeom prst="rect">
            <a:avLst/>
          </a:prstGeom>
          <a:noFill/>
        </p:spPr>
        <p:txBody>
          <a:bodyPr wrap="square" rtlCol="0">
            <a:spAutoFit/>
          </a:bodyPr>
          <a:lstStyle/>
          <a:p>
            <a:r>
              <a:rPr lang="vi-VN" sz="2800" u="sng" dirty="0">
                <a:solidFill>
                  <a:srgbClr val="FF0000"/>
                </a:solidFill>
                <a:latin typeface="+mj-lt"/>
              </a:rPr>
              <a:t>Đáp án</a:t>
            </a:r>
            <a:endParaRPr lang="en-US" sz="2800" u="sng" dirty="0">
              <a:solidFill>
                <a:srgbClr val="FF0000"/>
              </a:solidFill>
              <a:latin typeface="+mj-lt"/>
            </a:endParaRPr>
          </a:p>
        </p:txBody>
      </p:sp>
    </p:spTree>
    <p:extLst>
      <p:ext uri="{BB962C8B-B14F-4D97-AF65-F5344CB8AC3E}">
        <p14:creationId xmlns:p14="http://schemas.microsoft.com/office/powerpoint/2010/main" val="6089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VẬN DỤNG</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A4CF0C44-CEC0-3BCE-418B-D493570A4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5" name="TextBox 4">
            <a:extLst>
              <a:ext uri="{FF2B5EF4-FFF2-40B4-BE49-F238E27FC236}">
                <a16:creationId xmlns:a16="http://schemas.microsoft.com/office/drawing/2014/main" id="{8D0C8BF1-8572-2BD9-AB4C-1257F4184CA5}"/>
              </a:ext>
            </a:extLst>
          </p:cNvPr>
          <p:cNvSpPr txBox="1"/>
          <p:nvPr/>
        </p:nvSpPr>
        <p:spPr>
          <a:xfrm>
            <a:off x="3891224" y="1063079"/>
            <a:ext cx="6395776"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a:t>
            </a:r>
            <a:r>
              <a:rPr lang="vi-VN" sz="2800" b="1" dirty="0">
                <a:solidFill>
                  <a:srgbClr val="FF0000"/>
                </a:solidFill>
                <a:latin typeface="Times New Roman" panose="02020603050405020304" pitchFamily="18" charset="0"/>
                <a:cs typeface="Times New Roman" panose="02020603050405020304" pitchFamily="18" charset="0"/>
              </a:rPr>
              <a:t>NHÓM (theo nhóm lớn)</a:t>
            </a:r>
            <a:endParaRPr lang="en-US" sz="2800" dirty="0"/>
          </a:p>
        </p:txBody>
      </p:sp>
      <p:sp>
        <p:nvSpPr>
          <p:cNvPr id="9" name="TextBox 8">
            <a:extLst>
              <a:ext uri="{FF2B5EF4-FFF2-40B4-BE49-F238E27FC236}">
                <a16:creationId xmlns:a16="http://schemas.microsoft.com/office/drawing/2014/main" id="{291391B7-70F6-1D4E-6D7C-E328A8DA8BB0}"/>
              </a:ext>
            </a:extLst>
          </p:cNvPr>
          <p:cNvSpPr txBox="1"/>
          <p:nvPr/>
        </p:nvSpPr>
        <p:spPr>
          <a:xfrm>
            <a:off x="923492" y="1616443"/>
            <a:ext cx="10973754" cy="1815882"/>
          </a:xfrm>
          <a:prstGeom prst="rect">
            <a:avLst/>
          </a:prstGeom>
          <a:noFill/>
        </p:spPr>
        <p:txBody>
          <a:bodyPr wrap="square">
            <a:spAutoFit/>
          </a:bodyPr>
          <a:lstStyle/>
          <a:p>
            <a:pPr algn="just"/>
            <a:r>
              <a:rPr lang="en-US" sz="2800" b="1" dirty="0">
                <a:latin typeface="Times New Roman" panose="02020603050405020304" pitchFamily="18" charset="0"/>
                <a:ea typeface="Calibri" panose="020F0502020204030204" pitchFamily="34" charset="0"/>
              </a:rPr>
              <a:t>BT1: </a:t>
            </a:r>
            <a:r>
              <a:rPr lang="vi-VN" sz="2800" dirty="0">
                <a:solidFill>
                  <a:srgbClr val="000000"/>
                </a:solidFill>
                <a:effectLst/>
                <a:latin typeface="Times New Roman" panose="02020603050405020304" pitchFamily="18" charset="0"/>
                <a:ea typeface="Calibri" panose="020F0502020204030204" pitchFamily="34" charset="0"/>
              </a:rPr>
              <a:t>Một xe tăng có trọng lượng 340 000N. Tính áp suất của xe tăng lên mặt đường nằm ngang, biết rằng diện tích tiếp xúc của các bản xích với đất là 1,5m</a:t>
            </a:r>
            <a:r>
              <a:rPr lang="vi-VN" sz="2800" baseline="30000" dirty="0">
                <a:solidFill>
                  <a:srgbClr val="000000"/>
                </a:solidFill>
                <a:effectLst/>
                <a:latin typeface="Times New Roman" panose="02020603050405020304" pitchFamily="18" charset="0"/>
                <a:ea typeface="Calibri" panose="020F0502020204030204" pitchFamily="34" charset="0"/>
              </a:rPr>
              <a:t>2</a:t>
            </a:r>
            <a:r>
              <a:rPr lang="vi-VN" sz="2800" dirty="0">
                <a:solidFill>
                  <a:srgbClr val="000000"/>
                </a:solidFill>
                <a:effectLst/>
                <a:latin typeface="Times New Roman" panose="02020603050405020304" pitchFamily="18" charset="0"/>
                <a:ea typeface="Calibri" panose="020F0502020204030204" pitchFamily="34" charset="0"/>
              </a:rPr>
              <a:t>. Hãy so sánh áp suất đó với áp suất của 1 ô tô nặng 20000N có diện tích các bánh xe tiếp xúc với mặt đất nằm ngang là 250cm</a:t>
            </a:r>
            <a:r>
              <a:rPr lang="vi-VN" sz="2800" baseline="30000" dirty="0">
                <a:solidFill>
                  <a:srgbClr val="000000"/>
                </a:solidFill>
                <a:effectLst/>
                <a:latin typeface="Times New Roman" panose="02020603050405020304" pitchFamily="18" charset="0"/>
                <a:ea typeface="Calibri" panose="020F0502020204030204" pitchFamily="34" charset="0"/>
              </a:rPr>
              <a:t>2</a:t>
            </a:r>
            <a:r>
              <a:rPr lang="vi-VN"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pic>
        <p:nvPicPr>
          <p:cNvPr id="10" name="Picture 9">
            <a:extLst>
              <a:ext uri="{FF2B5EF4-FFF2-40B4-BE49-F238E27FC236}">
                <a16:creationId xmlns:a16="http://schemas.microsoft.com/office/drawing/2014/main" id="{83B24536-1778-34AA-3422-C05BE4B51DE8}"/>
              </a:ext>
            </a:extLst>
          </p:cNvPr>
          <p:cNvPicPr>
            <a:picLocks noChangeAspect="1"/>
          </p:cNvPicPr>
          <p:nvPr/>
        </p:nvPicPr>
        <p:blipFill>
          <a:blip r:embed="rId4"/>
          <a:stretch>
            <a:fillRect/>
          </a:stretch>
        </p:blipFill>
        <p:spPr>
          <a:xfrm>
            <a:off x="923492" y="3612140"/>
            <a:ext cx="3608766" cy="2969529"/>
          </a:xfrm>
          <a:prstGeom prst="rect">
            <a:avLst/>
          </a:prstGeom>
        </p:spPr>
      </p:pic>
      <p:sp>
        <p:nvSpPr>
          <p:cNvPr id="13" name="TextBox 12">
            <a:extLst>
              <a:ext uri="{FF2B5EF4-FFF2-40B4-BE49-F238E27FC236}">
                <a16:creationId xmlns:a16="http://schemas.microsoft.com/office/drawing/2014/main" id="{002B9968-DC89-DEA8-51A5-924B3F41FFED}"/>
              </a:ext>
            </a:extLst>
          </p:cNvPr>
          <p:cNvSpPr txBox="1"/>
          <p:nvPr/>
        </p:nvSpPr>
        <p:spPr>
          <a:xfrm>
            <a:off x="4772966" y="3612140"/>
            <a:ext cx="7443317" cy="2114874"/>
          </a:xfrm>
          <a:prstGeom prst="rect">
            <a:avLst/>
          </a:prstGeom>
          <a:solidFill>
            <a:schemeClr val="accent1">
              <a:lumMod val="40000"/>
              <a:lumOff val="60000"/>
            </a:schemeClr>
          </a:solidFill>
        </p:spPr>
        <p:txBody>
          <a:bodyPr wrap="square">
            <a:spAutoFit/>
          </a:bodyPr>
          <a:lstStyle/>
          <a:p>
            <a:pPr indent="254000" algn="just">
              <a:lnSpc>
                <a:spcPct val="120000"/>
              </a:lnSpc>
              <a:spcAft>
                <a:spcPts val="600"/>
              </a:spcAft>
              <a:tabLst>
                <a:tab pos="486410" algn="l"/>
              </a:tabLst>
            </a:pPr>
            <a:r>
              <a:rPr lang="en-US" sz="1800" dirty="0">
                <a:solidFill>
                  <a:srgbClr val="000000"/>
                </a:solidFill>
                <a:effectLst/>
                <a:latin typeface="Times New Roman" panose="02020603050405020304" pitchFamily="18" charset="0"/>
                <a:ea typeface="Segoe UI" panose="020B0502040204020203" pitchFamily="34" charset="0"/>
              </a:rPr>
              <a:t> </a:t>
            </a:r>
            <a:r>
              <a:rPr lang="vi-VN" sz="2800" dirty="0">
                <a:solidFill>
                  <a:srgbClr val="000000"/>
                </a:solidFill>
                <a:effectLst/>
                <a:latin typeface="Times New Roman" panose="02020603050405020304" pitchFamily="18" charset="0"/>
                <a:ea typeface="Segoe UI" panose="020B0502040204020203" pitchFamily="34" charset="0"/>
              </a:rPr>
              <a:t>Từ kết quả hãy giải thích t</a:t>
            </a:r>
            <a:r>
              <a:rPr lang="en-US" sz="2800" dirty="0" err="1">
                <a:solidFill>
                  <a:srgbClr val="000000"/>
                </a:solidFill>
                <a:effectLst/>
                <a:latin typeface="Times New Roman" panose="02020603050405020304" pitchFamily="18" charset="0"/>
                <a:ea typeface="Segoe UI" panose="020B0502040204020203" pitchFamily="34" charset="0"/>
              </a:rPr>
              <a:t>ại</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sao</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máy</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kéo</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nặng</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nề</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lại</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chay</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được</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bình</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thường</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trên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nền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đất</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mềm</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còn</a:t>
            </a:r>
            <a:r>
              <a:rPr lang="en-US" sz="2800" dirty="0">
                <a:solidFill>
                  <a:srgbClr val="000000"/>
                </a:solidFill>
                <a:effectLst/>
                <a:latin typeface="Times New Roman" panose="02020603050405020304" pitchFamily="18" charset="0"/>
                <a:ea typeface="Segoe UI" panose="020B0502040204020203" pitchFamily="34" charset="0"/>
              </a:rPr>
              <a:t> ô </a:t>
            </a:r>
            <a:r>
              <a:rPr lang="en-US" sz="2800" dirty="0" err="1">
                <a:solidFill>
                  <a:srgbClr val="000000"/>
                </a:solidFill>
                <a:effectLst/>
                <a:latin typeface="Times New Roman" panose="02020603050405020304" pitchFamily="18" charset="0"/>
                <a:ea typeface="Segoe UI" panose="020B0502040204020203" pitchFamily="34" charset="0"/>
              </a:rPr>
              <a:t>tô</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nhẹ</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hơn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nhiều</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lại</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có</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thể</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bị</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lún</a:t>
            </a:r>
            <a:r>
              <a:rPr lang="en-US" sz="2800" dirty="0">
                <a:solidFill>
                  <a:srgbClr val="000000"/>
                </a:solidFill>
                <a:effectLst/>
                <a:latin typeface="Times New Roman" panose="02020603050405020304" pitchFamily="18" charset="0"/>
                <a:ea typeface="Segoe UI" panose="020B0502040204020203" pitchFamily="34" charset="0"/>
              </a:rPr>
              <a:t> bánh </a:t>
            </a:r>
            <a:r>
              <a:rPr lang="en-US" sz="2800" dirty="0" err="1">
                <a:solidFill>
                  <a:srgbClr val="000000"/>
                </a:solidFill>
                <a:effectLst/>
                <a:latin typeface="Times New Roman" panose="02020603050405020304" pitchFamily="18" charset="0"/>
                <a:ea typeface="Segoe UI" panose="020B0502040204020203" pitchFamily="34" charset="0"/>
              </a:rPr>
              <a:t>và</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sa</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lầy</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trên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chính</a:t>
            </a:r>
            <a:r>
              <a:rPr lang="en-US" sz="2800" dirty="0">
                <a:solidFill>
                  <a:srgbClr val="000000"/>
                </a:solidFill>
                <a:effectLst/>
                <a:latin typeface="Times New Roman" panose="02020603050405020304" pitchFamily="18" charset="0"/>
                <a:ea typeface="Segoe UI" panose="020B0502040204020203" pitchFamily="34" charset="0"/>
              </a:rPr>
              <a:t> </a:t>
            </a:r>
            <a:r>
              <a:rPr lang="vi-VN" sz="2800" dirty="0">
                <a:solidFill>
                  <a:srgbClr val="000000"/>
                </a:solidFill>
                <a:effectLst/>
                <a:latin typeface="Times New Roman" panose="02020603050405020304" pitchFamily="18" charset="0"/>
                <a:ea typeface="Segoe UI" panose="020B0502040204020203" pitchFamily="34" charset="0"/>
              </a:rPr>
              <a:t>quã</a:t>
            </a:r>
            <a:r>
              <a:rPr lang="en-US" sz="2800" dirty="0">
                <a:solidFill>
                  <a:srgbClr val="000000"/>
                </a:solidFill>
                <a:effectLst/>
                <a:latin typeface="Times New Roman" panose="02020603050405020304" pitchFamily="18" charset="0"/>
                <a:ea typeface="Segoe UI" panose="020B0502040204020203" pitchFamily="34" charset="0"/>
              </a:rPr>
              <a:t>ng </a:t>
            </a:r>
            <a:r>
              <a:rPr lang="en-US" sz="2800" dirty="0" err="1">
                <a:solidFill>
                  <a:srgbClr val="000000"/>
                </a:solidFill>
                <a:effectLst/>
                <a:latin typeface="Times New Roman" panose="02020603050405020304" pitchFamily="18" charset="0"/>
                <a:ea typeface="Segoe UI" panose="020B0502040204020203" pitchFamily="34" charset="0"/>
              </a:rPr>
              <a:t>đường</a:t>
            </a:r>
            <a:r>
              <a:rPr lang="en-US" sz="2800" dirty="0">
                <a:solidFill>
                  <a:srgbClr val="000000"/>
                </a:solidFill>
                <a:effectLst/>
                <a:latin typeface="Times New Roman" panose="02020603050405020304" pitchFamily="18" charset="0"/>
                <a:ea typeface="Segoe UI" panose="020B0502040204020203" pitchFamily="34" charset="0"/>
              </a:rPr>
              <a:t> </a:t>
            </a:r>
            <a:r>
              <a:rPr lang="vi-VN" sz="2800" dirty="0">
                <a:solidFill>
                  <a:srgbClr val="000000"/>
                </a:solidFill>
                <a:effectLst/>
                <a:latin typeface="Times New Roman" panose="02020603050405020304" pitchFamily="18" charset="0"/>
                <a:ea typeface="Segoe UI" panose="020B0502040204020203" pitchFamily="34" charset="0"/>
              </a:rPr>
              <a:t>đó?</a:t>
            </a:r>
            <a:endParaRPr lang="en-US" sz="28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458639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VẬN DỤNG</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A4CF0C44-CEC0-3BCE-418B-D493570A4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5" name="TextBox 4">
            <a:extLst>
              <a:ext uri="{FF2B5EF4-FFF2-40B4-BE49-F238E27FC236}">
                <a16:creationId xmlns:a16="http://schemas.microsoft.com/office/drawing/2014/main" id="{8D0C8BF1-8572-2BD9-AB4C-1257F4184CA5}"/>
              </a:ext>
            </a:extLst>
          </p:cNvPr>
          <p:cNvSpPr txBox="1"/>
          <p:nvPr/>
        </p:nvSpPr>
        <p:spPr>
          <a:xfrm>
            <a:off x="3891224" y="1063079"/>
            <a:ext cx="6395776"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a:t>
            </a:r>
            <a:r>
              <a:rPr lang="vi-VN" sz="2800" b="1" dirty="0">
                <a:solidFill>
                  <a:srgbClr val="FF0000"/>
                </a:solidFill>
                <a:latin typeface="Times New Roman" panose="02020603050405020304" pitchFamily="18" charset="0"/>
                <a:cs typeface="Times New Roman" panose="02020603050405020304" pitchFamily="18" charset="0"/>
              </a:rPr>
              <a:t>NHÓM (theo nhóm lớn)</a:t>
            </a:r>
            <a:endParaRPr lang="en-US" sz="2800" dirty="0"/>
          </a:p>
        </p:txBody>
      </p:sp>
      <p:sp>
        <p:nvSpPr>
          <p:cNvPr id="4" name="TextBox 3">
            <a:extLst>
              <a:ext uri="{FF2B5EF4-FFF2-40B4-BE49-F238E27FC236}">
                <a16:creationId xmlns:a16="http://schemas.microsoft.com/office/drawing/2014/main" id="{0309377C-CF83-60DE-87AA-9528F9766104}"/>
              </a:ext>
            </a:extLst>
          </p:cNvPr>
          <p:cNvSpPr txBox="1"/>
          <p:nvPr/>
        </p:nvSpPr>
        <p:spPr>
          <a:xfrm>
            <a:off x="5480421" y="1647854"/>
            <a:ext cx="1316334" cy="523220"/>
          </a:xfrm>
          <a:prstGeom prst="rect">
            <a:avLst/>
          </a:prstGeom>
          <a:noFill/>
        </p:spPr>
        <p:txBody>
          <a:bodyPr wrap="square" rtlCol="0">
            <a:spAutoFit/>
          </a:bodyPr>
          <a:lstStyle/>
          <a:p>
            <a:r>
              <a:rPr lang="vi-VN" sz="2800" u="sng" dirty="0">
                <a:solidFill>
                  <a:srgbClr val="FF0000"/>
                </a:solidFill>
                <a:latin typeface="+mj-lt"/>
              </a:rPr>
              <a:t>Đáp án</a:t>
            </a:r>
            <a:endParaRPr lang="en-US" sz="2800" u="sng" dirty="0">
              <a:solidFill>
                <a:srgbClr val="FF0000"/>
              </a:solidFill>
              <a:latin typeface="+mj-lt"/>
            </a:endParaRPr>
          </a:p>
        </p:txBody>
      </p:sp>
      <p:graphicFrame>
        <p:nvGraphicFramePr>
          <p:cNvPr id="7" name="Object 6">
            <a:extLst>
              <a:ext uri="{FF2B5EF4-FFF2-40B4-BE49-F238E27FC236}">
                <a16:creationId xmlns:a16="http://schemas.microsoft.com/office/drawing/2014/main" id="{A27AD7BF-4C4B-DA40-65CE-3E82BB8DBF34}"/>
              </a:ext>
            </a:extLst>
          </p:cNvPr>
          <p:cNvGraphicFramePr>
            <a:graphicFrameLocks noChangeAspect="1"/>
          </p:cNvGraphicFramePr>
          <p:nvPr>
            <p:extLst>
              <p:ext uri="{D42A27DB-BD31-4B8C-83A1-F6EECF244321}">
                <p14:modId xmlns:p14="http://schemas.microsoft.com/office/powerpoint/2010/main" val="1955435492"/>
              </p:ext>
            </p:extLst>
          </p:nvPr>
        </p:nvGraphicFramePr>
        <p:xfrm>
          <a:off x="6723063" y="3865563"/>
          <a:ext cx="4759325" cy="890587"/>
        </p:xfrm>
        <a:graphic>
          <a:graphicData uri="http://schemas.openxmlformats.org/presentationml/2006/ole">
            <mc:AlternateContent xmlns:mc="http://schemas.openxmlformats.org/markup-compatibility/2006">
              <mc:Choice xmlns:v="urn:schemas-microsoft-com:vml" Requires="v">
                <p:oleObj name="Equation" r:id="rId4" imgW="2425680" imgH="431640" progId="Equation.DSMT4">
                  <p:embed/>
                </p:oleObj>
              </mc:Choice>
              <mc:Fallback>
                <p:oleObj name="Equation" r:id="rId4" imgW="2425680" imgH="431640" progId="Equation.DSMT4">
                  <p:embed/>
                  <p:pic>
                    <p:nvPicPr>
                      <p:cNvPr id="0" name="Object 2"/>
                      <p:cNvPicPr>
                        <a:picLocks noChangeAspect="1" noChangeArrowheads="1"/>
                      </p:cNvPicPr>
                      <p:nvPr/>
                    </p:nvPicPr>
                    <p:blipFill>
                      <a:blip r:embed="rId5"/>
                      <a:srcRect/>
                      <a:stretch>
                        <a:fillRect/>
                      </a:stretch>
                    </p:blipFill>
                    <p:spPr bwMode="auto">
                      <a:xfrm>
                        <a:off x="6723063" y="3865563"/>
                        <a:ext cx="4759325" cy="890587"/>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F634D4FC-F462-8697-B76C-8D4F6047F17E}"/>
              </a:ext>
            </a:extLst>
          </p:cNvPr>
          <p:cNvGraphicFramePr>
            <a:graphicFrameLocks noChangeAspect="1"/>
          </p:cNvGraphicFramePr>
          <p:nvPr>
            <p:extLst>
              <p:ext uri="{D42A27DB-BD31-4B8C-83A1-F6EECF244321}">
                <p14:modId xmlns:p14="http://schemas.microsoft.com/office/powerpoint/2010/main" val="3442613070"/>
              </p:ext>
            </p:extLst>
          </p:nvPr>
        </p:nvGraphicFramePr>
        <p:xfrm>
          <a:off x="6794500" y="4964113"/>
          <a:ext cx="4346575" cy="890587"/>
        </p:xfrm>
        <a:graphic>
          <a:graphicData uri="http://schemas.openxmlformats.org/presentationml/2006/ole">
            <mc:AlternateContent xmlns:mc="http://schemas.openxmlformats.org/markup-compatibility/2006">
              <mc:Choice xmlns:v="urn:schemas-microsoft-com:vml" Requires="v">
                <p:oleObj name="Equation" r:id="rId6" imgW="2336760" imgH="431640" progId="Equation.DSMT4">
                  <p:embed/>
                </p:oleObj>
              </mc:Choice>
              <mc:Fallback>
                <p:oleObj name="Equation" r:id="rId6" imgW="2336760" imgH="431640" progId="Equation.DSMT4">
                  <p:embed/>
                  <p:pic>
                    <p:nvPicPr>
                      <p:cNvPr id="0" name="Object 1"/>
                      <p:cNvPicPr>
                        <a:picLocks noChangeAspect="1" noChangeArrowheads="1"/>
                      </p:cNvPicPr>
                      <p:nvPr/>
                    </p:nvPicPr>
                    <p:blipFill>
                      <a:blip r:embed="rId7"/>
                      <a:srcRect/>
                      <a:stretch>
                        <a:fillRect/>
                      </a:stretch>
                    </p:blipFill>
                    <p:spPr bwMode="auto">
                      <a:xfrm>
                        <a:off x="6794500" y="4964113"/>
                        <a:ext cx="4346575" cy="890587"/>
                      </a:xfrm>
                      <a:prstGeom prst="rect">
                        <a:avLst/>
                      </a:prstGeom>
                      <a:noFill/>
                    </p:spPr>
                  </p:pic>
                </p:oleObj>
              </mc:Fallback>
            </mc:AlternateContent>
          </a:graphicData>
        </a:graphic>
      </p:graphicFrame>
      <p:sp>
        <p:nvSpPr>
          <p:cNvPr id="11" name="Rectangle 3">
            <a:extLst>
              <a:ext uri="{FF2B5EF4-FFF2-40B4-BE49-F238E27FC236}">
                <a16:creationId xmlns:a16="http://schemas.microsoft.com/office/drawing/2014/main" id="{E313541C-EE50-586B-F980-9B42A4E4F17F}"/>
              </a:ext>
            </a:extLst>
          </p:cNvPr>
          <p:cNvSpPr>
            <a:spLocks noChangeArrowheads="1"/>
          </p:cNvSpPr>
          <p:nvPr/>
        </p:nvSpPr>
        <p:spPr bwMode="auto">
          <a:xfrm>
            <a:off x="752328" y="2115839"/>
            <a:ext cx="3689303"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Tóm tắt: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340 000N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1,5 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P</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20.000 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250 cm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0,025m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EA498E96-EF16-EF8F-534B-5111619470E0}"/>
              </a:ext>
            </a:extLst>
          </p:cNvPr>
          <p:cNvSpPr>
            <a:spLocks noChangeArrowheads="1"/>
          </p:cNvSpPr>
          <p:nvPr/>
        </p:nvSpPr>
        <p:spPr bwMode="auto">
          <a:xfrm>
            <a:off x="5350429" y="4514191"/>
            <a:ext cx="60773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Áp suất ô tô lên mặt đường nằm ngang:</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78722ABE-14BC-1DD1-646B-15C5ACE125CA}"/>
              </a:ext>
            </a:extLst>
          </p:cNvPr>
          <p:cNvSpPr>
            <a:spLocks noChangeArrowheads="1"/>
          </p:cNvSpPr>
          <p:nvPr/>
        </p:nvSpPr>
        <p:spPr bwMode="auto">
          <a:xfrm>
            <a:off x="5393542" y="5855373"/>
            <a:ext cx="640271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à"/>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Vì áp suất của ôtô lớn hơn nên ôtô </a:t>
            </a:r>
          </a:p>
          <a:p>
            <a:pPr marR="0" lvl="0" algn="just" defTabSz="914400" rtl="0" eaLnBrk="0" fontAlgn="base" latinLnBrk="0" hangingPunct="0">
              <a:lnSpc>
                <a:spcPct val="100000"/>
              </a:lnSpc>
              <a:spcBef>
                <a:spcPct val="0"/>
              </a:spcBef>
              <a:spcAft>
                <a:spcPct val="0"/>
              </a:spcAft>
              <a:buClrTx/>
              <a:buSzTx/>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 lún còn xe tăng chạy được trên đất mềm.</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5" name="TextBox 14">
            <a:extLst>
              <a:ext uri="{FF2B5EF4-FFF2-40B4-BE49-F238E27FC236}">
                <a16:creationId xmlns:a16="http://schemas.microsoft.com/office/drawing/2014/main" id="{7A728C36-2D67-EC93-752A-C5DFB961EB83}"/>
              </a:ext>
            </a:extLst>
          </p:cNvPr>
          <p:cNvSpPr txBox="1"/>
          <p:nvPr/>
        </p:nvSpPr>
        <p:spPr>
          <a:xfrm>
            <a:off x="5070156" y="2121204"/>
            <a:ext cx="7049489" cy="1815882"/>
          </a:xfrm>
          <a:prstGeom prst="rect">
            <a:avLst/>
          </a:prstGeom>
          <a:noFill/>
        </p:spPr>
        <p:txBody>
          <a:bodyPr wrap="square" rtlCol="0">
            <a:spAutoFit/>
          </a:bodyPr>
          <a:lstStyle/>
          <a:p>
            <a:pPr algn="ctr"/>
            <a:r>
              <a:rPr lang="vi-VN" sz="2800" dirty="0">
                <a:latin typeface="+mj-lt"/>
              </a:rPr>
              <a:t>Giải</a:t>
            </a:r>
          </a:p>
          <a:p>
            <a:pPr algn="just"/>
            <a:r>
              <a:rPr lang="vi-VN" sz="2800" dirty="0">
                <a:latin typeface="+mj-lt"/>
              </a:rPr>
              <a:t>Áp lực của xe và ô tô tác dụng lên đường có độ lớn chính bằng trọng lượng </a:t>
            </a:r>
            <a:r>
              <a:rPr lang="vi-VN" sz="2800">
                <a:latin typeface="+mj-lt"/>
              </a:rPr>
              <a:t>của chúng.</a:t>
            </a:r>
            <a:endParaRPr lang="vi-VN" sz="2800" dirty="0">
              <a:latin typeface="+mj-lt"/>
            </a:endParaRPr>
          </a:p>
          <a:p>
            <a:pPr algn="just"/>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Áp suất xe tăng lên mặt đường nằm ngang:</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6F249AAF-C310-2CED-CA03-023DA83BCE97}"/>
              </a:ext>
            </a:extLst>
          </p:cNvPr>
          <p:cNvCxnSpPr/>
          <p:nvPr/>
        </p:nvCxnSpPr>
        <p:spPr>
          <a:xfrm>
            <a:off x="5051848" y="2521994"/>
            <a:ext cx="0" cy="46709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6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C5D9-10B3-F53E-A582-3DF8ED69C7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0FAEF7-45DF-0514-1ABB-280EE0FC1293}"/>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VẬN DỤNG</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3B6132C3-84D0-C3DD-AF74-AC810F3D0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5" name="TextBox 4">
            <a:extLst>
              <a:ext uri="{FF2B5EF4-FFF2-40B4-BE49-F238E27FC236}">
                <a16:creationId xmlns:a16="http://schemas.microsoft.com/office/drawing/2014/main" id="{D24D0D8F-ADAB-929F-ADB2-558008F90A73}"/>
              </a:ext>
            </a:extLst>
          </p:cNvPr>
          <p:cNvSpPr txBox="1"/>
          <p:nvPr/>
        </p:nvSpPr>
        <p:spPr>
          <a:xfrm>
            <a:off x="3891224" y="1063079"/>
            <a:ext cx="6395776" cy="523220"/>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
        <p:nvSpPr>
          <p:cNvPr id="4" name="TextBox 3">
            <a:extLst>
              <a:ext uri="{FF2B5EF4-FFF2-40B4-BE49-F238E27FC236}">
                <a16:creationId xmlns:a16="http://schemas.microsoft.com/office/drawing/2014/main" id="{2FAD685B-CB55-5D85-464A-F477306A64B2}"/>
              </a:ext>
            </a:extLst>
          </p:cNvPr>
          <p:cNvSpPr txBox="1"/>
          <p:nvPr/>
        </p:nvSpPr>
        <p:spPr>
          <a:xfrm>
            <a:off x="5480421" y="1647854"/>
            <a:ext cx="1316334" cy="523220"/>
          </a:xfrm>
          <a:prstGeom prst="rect">
            <a:avLst/>
          </a:prstGeom>
          <a:noFill/>
        </p:spPr>
        <p:txBody>
          <a:bodyPr wrap="square" rtlCol="0">
            <a:spAutoFit/>
          </a:bodyPr>
          <a:lstStyle/>
          <a:p>
            <a:r>
              <a:rPr lang="vi-VN" sz="2800" u="sng" dirty="0">
                <a:solidFill>
                  <a:srgbClr val="FF0000"/>
                </a:solidFill>
                <a:latin typeface="+mj-lt"/>
              </a:rPr>
              <a:t>Đáp án</a:t>
            </a:r>
            <a:endParaRPr lang="en-US" sz="2800" u="sng" dirty="0">
              <a:solidFill>
                <a:srgbClr val="FF0000"/>
              </a:solidFill>
              <a:latin typeface="+mj-lt"/>
            </a:endParaRPr>
          </a:p>
        </p:txBody>
      </p:sp>
      <p:graphicFrame>
        <p:nvGraphicFramePr>
          <p:cNvPr id="7" name="Object 6">
            <a:extLst>
              <a:ext uri="{FF2B5EF4-FFF2-40B4-BE49-F238E27FC236}">
                <a16:creationId xmlns:a16="http://schemas.microsoft.com/office/drawing/2014/main" id="{C61B9D3D-30DD-0013-1232-06ED3F675122}"/>
              </a:ext>
            </a:extLst>
          </p:cNvPr>
          <p:cNvGraphicFramePr>
            <a:graphicFrameLocks noChangeAspect="1"/>
          </p:cNvGraphicFramePr>
          <p:nvPr/>
        </p:nvGraphicFramePr>
        <p:xfrm>
          <a:off x="6723063" y="3865563"/>
          <a:ext cx="4759325" cy="890587"/>
        </p:xfrm>
        <a:graphic>
          <a:graphicData uri="http://schemas.openxmlformats.org/presentationml/2006/ole">
            <mc:AlternateContent xmlns:mc="http://schemas.openxmlformats.org/markup-compatibility/2006">
              <mc:Choice xmlns:v="urn:schemas-microsoft-com:vml" Requires="v">
                <p:oleObj name="Equation" r:id="rId3" imgW="2425680" imgH="431640" progId="Equation.DSMT4">
                  <p:embed/>
                </p:oleObj>
              </mc:Choice>
              <mc:Fallback>
                <p:oleObj name="Equation" r:id="rId3" imgW="2425680" imgH="431640" progId="Equation.DSMT4">
                  <p:embed/>
                  <p:pic>
                    <p:nvPicPr>
                      <p:cNvPr id="7" name="Object 6">
                        <a:extLst>
                          <a:ext uri="{FF2B5EF4-FFF2-40B4-BE49-F238E27FC236}">
                            <a16:creationId xmlns:a16="http://schemas.microsoft.com/office/drawing/2014/main" id="{A27AD7BF-4C4B-DA40-65CE-3E82BB8DBF34}"/>
                          </a:ext>
                        </a:extLst>
                      </p:cNvPr>
                      <p:cNvPicPr>
                        <a:picLocks noChangeAspect="1" noChangeArrowheads="1"/>
                      </p:cNvPicPr>
                      <p:nvPr/>
                    </p:nvPicPr>
                    <p:blipFill>
                      <a:blip r:embed="rId4"/>
                      <a:srcRect/>
                      <a:stretch>
                        <a:fillRect/>
                      </a:stretch>
                    </p:blipFill>
                    <p:spPr bwMode="auto">
                      <a:xfrm>
                        <a:off x="6723063" y="3865563"/>
                        <a:ext cx="4759325" cy="890587"/>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29562AAC-474F-8C45-8C35-56F97A59B523}"/>
              </a:ext>
            </a:extLst>
          </p:cNvPr>
          <p:cNvGraphicFramePr>
            <a:graphicFrameLocks noChangeAspect="1"/>
          </p:cNvGraphicFramePr>
          <p:nvPr/>
        </p:nvGraphicFramePr>
        <p:xfrm>
          <a:off x="6794500" y="4964113"/>
          <a:ext cx="4346575" cy="890587"/>
        </p:xfrm>
        <a:graphic>
          <a:graphicData uri="http://schemas.openxmlformats.org/presentationml/2006/ole">
            <mc:AlternateContent xmlns:mc="http://schemas.openxmlformats.org/markup-compatibility/2006">
              <mc:Choice xmlns:v="urn:schemas-microsoft-com:vml" Requires="v">
                <p:oleObj name="Equation" r:id="rId5" imgW="2336760" imgH="431640" progId="Equation.DSMT4">
                  <p:embed/>
                </p:oleObj>
              </mc:Choice>
              <mc:Fallback>
                <p:oleObj name="Equation" r:id="rId5" imgW="2336760" imgH="431640" progId="Equation.DSMT4">
                  <p:embed/>
                  <p:pic>
                    <p:nvPicPr>
                      <p:cNvPr id="8" name="Object 7">
                        <a:extLst>
                          <a:ext uri="{FF2B5EF4-FFF2-40B4-BE49-F238E27FC236}">
                            <a16:creationId xmlns:a16="http://schemas.microsoft.com/office/drawing/2014/main" id="{F634D4FC-F462-8697-B76C-8D4F6047F17E}"/>
                          </a:ext>
                        </a:extLst>
                      </p:cNvPr>
                      <p:cNvPicPr>
                        <a:picLocks noChangeAspect="1" noChangeArrowheads="1"/>
                      </p:cNvPicPr>
                      <p:nvPr/>
                    </p:nvPicPr>
                    <p:blipFill>
                      <a:blip r:embed="rId6"/>
                      <a:srcRect/>
                      <a:stretch>
                        <a:fillRect/>
                      </a:stretch>
                    </p:blipFill>
                    <p:spPr bwMode="auto">
                      <a:xfrm>
                        <a:off x="6794500" y="4964113"/>
                        <a:ext cx="4346575" cy="890587"/>
                      </a:xfrm>
                      <a:prstGeom prst="rect">
                        <a:avLst/>
                      </a:prstGeom>
                      <a:noFill/>
                    </p:spPr>
                  </p:pic>
                </p:oleObj>
              </mc:Fallback>
            </mc:AlternateContent>
          </a:graphicData>
        </a:graphic>
      </p:graphicFrame>
      <p:sp>
        <p:nvSpPr>
          <p:cNvPr id="11" name="Rectangle 3">
            <a:extLst>
              <a:ext uri="{FF2B5EF4-FFF2-40B4-BE49-F238E27FC236}">
                <a16:creationId xmlns:a16="http://schemas.microsoft.com/office/drawing/2014/main" id="{0A6514D1-37F1-C33E-0FED-574C32536DC3}"/>
              </a:ext>
            </a:extLst>
          </p:cNvPr>
          <p:cNvSpPr>
            <a:spLocks noChangeArrowheads="1"/>
          </p:cNvSpPr>
          <p:nvPr/>
        </p:nvSpPr>
        <p:spPr bwMode="auto">
          <a:xfrm>
            <a:off x="752328" y="2115839"/>
            <a:ext cx="3689303"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Tóm tắt: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340 000N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1,5 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P</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20.000 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250 cm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0,025m</a:t>
            </a:r>
            <a:r>
              <a:rPr kumimoji="0" lang="pt-BR"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52915AE9-696C-625D-FBD6-A23BC1C624AF}"/>
              </a:ext>
            </a:extLst>
          </p:cNvPr>
          <p:cNvSpPr>
            <a:spLocks noChangeArrowheads="1"/>
          </p:cNvSpPr>
          <p:nvPr/>
        </p:nvSpPr>
        <p:spPr bwMode="auto">
          <a:xfrm>
            <a:off x="5350429" y="4514191"/>
            <a:ext cx="60773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Áp suất ô tô lên mặt đường nằm ngang:</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FE8AEDCF-C5C1-CA1B-8983-877CBD414B52}"/>
              </a:ext>
            </a:extLst>
          </p:cNvPr>
          <p:cNvSpPr>
            <a:spLocks noChangeArrowheads="1"/>
          </p:cNvSpPr>
          <p:nvPr/>
        </p:nvSpPr>
        <p:spPr bwMode="auto">
          <a:xfrm>
            <a:off x="5393542" y="5855373"/>
            <a:ext cx="640271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à"/>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Vì áp suất của ôtô lớn hơn nên ôtô </a:t>
            </a:r>
          </a:p>
          <a:p>
            <a:pPr marR="0" lvl="0" algn="just" defTabSz="914400" rtl="0" eaLnBrk="0" fontAlgn="base" latinLnBrk="0" hangingPunct="0">
              <a:lnSpc>
                <a:spcPct val="100000"/>
              </a:lnSpc>
              <a:spcBef>
                <a:spcPct val="0"/>
              </a:spcBef>
              <a:spcAft>
                <a:spcPct val="0"/>
              </a:spcAft>
              <a:buClrTx/>
              <a:buSzTx/>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 lún còn xe tăng chạy được trên đất mềm.</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5" name="TextBox 14">
            <a:extLst>
              <a:ext uri="{FF2B5EF4-FFF2-40B4-BE49-F238E27FC236}">
                <a16:creationId xmlns:a16="http://schemas.microsoft.com/office/drawing/2014/main" id="{8E035E56-529A-CF67-AA17-7279F1131AE2}"/>
              </a:ext>
            </a:extLst>
          </p:cNvPr>
          <p:cNvSpPr txBox="1"/>
          <p:nvPr/>
        </p:nvSpPr>
        <p:spPr>
          <a:xfrm>
            <a:off x="5070156" y="2121204"/>
            <a:ext cx="7049489" cy="1815882"/>
          </a:xfrm>
          <a:prstGeom prst="rect">
            <a:avLst/>
          </a:prstGeom>
          <a:noFill/>
        </p:spPr>
        <p:txBody>
          <a:bodyPr wrap="square" rtlCol="0">
            <a:spAutoFit/>
          </a:bodyPr>
          <a:lstStyle/>
          <a:p>
            <a:pPr algn="ctr"/>
            <a:r>
              <a:rPr lang="vi-VN" sz="2800" dirty="0">
                <a:latin typeface="+mj-lt"/>
              </a:rPr>
              <a:t>Giải</a:t>
            </a:r>
          </a:p>
          <a:p>
            <a:pPr algn="just"/>
            <a:r>
              <a:rPr lang="vi-VN" sz="2800" dirty="0">
                <a:latin typeface="+mj-lt"/>
              </a:rPr>
              <a:t>Áp lực của xe và ô tô tác dụng lên đường có độ lớn chính bằng trọng lượng </a:t>
            </a:r>
            <a:r>
              <a:rPr lang="vi-VN" sz="2800">
                <a:latin typeface="+mj-lt"/>
              </a:rPr>
              <a:t>của chúng.</a:t>
            </a:r>
            <a:endParaRPr lang="vi-VN" sz="2800" dirty="0">
              <a:latin typeface="+mj-lt"/>
            </a:endParaRPr>
          </a:p>
          <a:p>
            <a:pPr algn="just"/>
            <a:r>
              <a:rPr kumimoji="0" lang="pt-BR"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Áp suất xe tăng lên mặt đường nằm ngang:</a:t>
            </a:r>
            <a:endPar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999552-10BB-D1B2-C40D-383B598F7A4E}"/>
              </a:ext>
            </a:extLst>
          </p:cNvPr>
          <p:cNvCxnSpPr/>
          <p:nvPr/>
        </p:nvCxnSpPr>
        <p:spPr>
          <a:xfrm>
            <a:off x="5051848" y="2521994"/>
            <a:ext cx="0" cy="46709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4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67825-CDC2-EE5A-8D41-99BB294E2560}"/>
              </a:ext>
            </a:extLst>
          </p:cNvPr>
          <p:cNvSpPr txBox="1"/>
          <p:nvPr/>
        </p:nvSpPr>
        <p:spPr>
          <a:xfrm>
            <a:off x="4965540" y="103217"/>
            <a:ext cx="2650602" cy="584775"/>
          </a:xfrm>
          <a:prstGeom prst="rect">
            <a:avLst/>
          </a:prstGeom>
          <a:solidFill>
            <a:srgbClr val="FFFF00"/>
          </a:solidFill>
          <a:ln>
            <a:solidFill>
              <a:schemeClr val="tx1"/>
            </a:solidFill>
          </a:ln>
        </p:spPr>
        <p:txBody>
          <a:bodyPr wrap="square" rtlCol="0">
            <a:spAutoFit/>
          </a:bodyPr>
          <a:lstStyle/>
          <a:p>
            <a:r>
              <a:rPr lang="vi-VN" sz="3200" b="1" dirty="0">
                <a:solidFill>
                  <a:srgbClr val="FF0000"/>
                </a:solidFill>
                <a:latin typeface="+mj-lt"/>
              </a:rPr>
              <a:t>KHỞI ĐỘNG</a:t>
            </a:r>
            <a:endParaRPr lang="en-US" sz="3200" b="1" dirty="0">
              <a:solidFill>
                <a:srgbClr val="FF0000"/>
              </a:solidFill>
              <a:latin typeface="+mj-lt"/>
            </a:endParaRPr>
          </a:p>
        </p:txBody>
      </p:sp>
      <p:pic>
        <p:nvPicPr>
          <p:cNvPr id="3" name="3993918563211831588">
            <a:hlinkClick r:id="" action="ppaction://media"/>
            <a:extLst>
              <a:ext uri="{FF2B5EF4-FFF2-40B4-BE49-F238E27FC236}">
                <a16:creationId xmlns:a16="http://schemas.microsoft.com/office/drawing/2014/main" id="{33E3CB50-0013-8716-CE18-55794A5F1A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3343"/>
            <a:ext cx="12787312" cy="7898705"/>
          </a:xfrm>
          <a:prstGeom prst="rect">
            <a:avLst/>
          </a:prstGeom>
        </p:spPr>
      </p:pic>
      <p:sp>
        <p:nvSpPr>
          <p:cNvPr id="4" name="TextBox 3">
            <a:extLst>
              <a:ext uri="{FF2B5EF4-FFF2-40B4-BE49-F238E27FC236}">
                <a16:creationId xmlns:a16="http://schemas.microsoft.com/office/drawing/2014/main" id="{60999ABD-D1AA-AB7F-023F-DA83638C3E49}"/>
              </a:ext>
            </a:extLst>
          </p:cNvPr>
          <p:cNvSpPr txBox="1"/>
          <p:nvPr/>
        </p:nvSpPr>
        <p:spPr>
          <a:xfrm>
            <a:off x="-1650749" y="6269633"/>
            <a:ext cx="16088810" cy="923330"/>
          </a:xfrm>
          <a:prstGeom prst="rect">
            <a:avLst/>
          </a:prstGeom>
          <a:noFill/>
        </p:spPr>
        <p:txBody>
          <a:bodyPr wrap="square" rtlCol="0">
            <a:spAutoFit/>
          </a:bodyPr>
          <a:lstStyle/>
          <a:p>
            <a:pPr algn="ctr"/>
            <a:r>
              <a:rPr lang="vi-VN" dirty="0">
                <a:solidFill>
                  <a:schemeClr val="bg1"/>
                </a:solidFill>
              </a:rPr>
              <a:t>Nguồn: </a:t>
            </a:r>
            <a:r>
              <a:rPr lang="vi-VN" sz="1800" i="1" dirty="0">
                <a:solidFill>
                  <a:schemeClr val="bg1"/>
                </a:solidFill>
                <a:effectLst/>
                <a:latin typeface="Times New Roman" panose="02020603050405020304" pitchFamily="18" charset="0"/>
                <a:ea typeface="Segoe UI" panose="020B0502040204020203" pitchFamily="34" charset="0"/>
              </a:rPr>
              <a:t>https://vnexpress.net/giai-thich-thi-nghiem-bong-khong-no-khi-de-len-vat-nhon-3764877.html?gidzl=EMyB9iCd6WKzSWCbpZuO035r2I3KEnKEAtKDAD4zGmqf85jzWsD1NNzv2o 4CH1VTYXPUsJBUoWMm2GG0W</a:t>
            </a:r>
            <a:endParaRPr lang="en-US" sz="1800" dirty="0">
              <a:solidFill>
                <a:schemeClr val="bg1"/>
              </a:solidFill>
              <a:effectLst/>
              <a:latin typeface="Segoe UI" panose="020B0502040204020203" pitchFamily="34" charset="0"/>
              <a:ea typeface="Segoe UI" panose="020B0502040204020203" pitchFamily="34" charset="0"/>
            </a:endParaRPr>
          </a:p>
          <a:p>
            <a:endParaRPr lang="en-US" dirty="0"/>
          </a:p>
        </p:txBody>
      </p:sp>
    </p:spTree>
    <p:extLst>
      <p:ext uri="{BB962C8B-B14F-4D97-AF65-F5344CB8AC3E}">
        <p14:creationId xmlns:p14="http://schemas.microsoft.com/office/powerpoint/2010/main" val="329028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VẬN DỤNG</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A4CF0C44-CEC0-3BCE-418B-D493570A4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5" name="TextBox 4">
            <a:extLst>
              <a:ext uri="{FF2B5EF4-FFF2-40B4-BE49-F238E27FC236}">
                <a16:creationId xmlns:a16="http://schemas.microsoft.com/office/drawing/2014/main" id="{8D0C8BF1-8572-2BD9-AB4C-1257F4184CA5}"/>
              </a:ext>
            </a:extLst>
          </p:cNvPr>
          <p:cNvSpPr txBox="1"/>
          <p:nvPr/>
        </p:nvSpPr>
        <p:spPr>
          <a:xfrm>
            <a:off x="3891224" y="1063079"/>
            <a:ext cx="6395776"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a:t>
            </a:r>
            <a:r>
              <a:rPr lang="vi-VN" sz="2800" b="1" dirty="0">
                <a:solidFill>
                  <a:srgbClr val="FF0000"/>
                </a:solidFill>
                <a:latin typeface="Times New Roman" panose="02020603050405020304" pitchFamily="18" charset="0"/>
                <a:cs typeface="Times New Roman" panose="02020603050405020304" pitchFamily="18" charset="0"/>
              </a:rPr>
              <a:t>NHÓM (theo nhóm lớn)</a:t>
            </a:r>
            <a:endParaRPr lang="en-US" sz="2800" dirty="0"/>
          </a:p>
        </p:txBody>
      </p:sp>
      <p:sp>
        <p:nvSpPr>
          <p:cNvPr id="9" name="TextBox 8">
            <a:extLst>
              <a:ext uri="{FF2B5EF4-FFF2-40B4-BE49-F238E27FC236}">
                <a16:creationId xmlns:a16="http://schemas.microsoft.com/office/drawing/2014/main" id="{291391B7-70F6-1D4E-6D7C-E328A8DA8BB0}"/>
              </a:ext>
            </a:extLst>
          </p:cNvPr>
          <p:cNvSpPr txBox="1"/>
          <p:nvPr/>
        </p:nvSpPr>
        <p:spPr>
          <a:xfrm>
            <a:off x="923492" y="1616443"/>
            <a:ext cx="10973754" cy="1384995"/>
          </a:xfrm>
          <a:prstGeom prst="rect">
            <a:avLst/>
          </a:prstGeom>
          <a:noFill/>
        </p:spPr>
        <p:txBody>
          <a:bodyPr wrap="square">
            <a:spAutoFit/>
          </a:bodyPr>
          <a:lstStyle/>
          <a:p>
            <a:pPr algn="just"/>
            <a:r>
              <a:rPr lang="en-US" sz="2800" b="1" dirty="0">
                <a:latin typeface="Times New Roman" panose="02020603050405020304" pitchFamily="18" charset="0"/>
                <a:ea typeface="Calibri" panose="020F0502020204030204" pitchFamily="34" charset="0"/>
              </a:rPr>
              <a:t>BT2</a:t>
            </a:r>
            <a:r>
              <a:rPr lang="vi-VN" sz="2800" b="1" dirty="0">
                <a:latin typeface="+mj-lt"/>
                <a:ea typeface="Calibri" panose="020F0502020204030204" pitchFamily="34" charset="0"/>
              </a:rPr>
              <a:t>: </a:t>
            </a:r>
            <a:r>
              <a:rPr lang="vi-VN" sz="2800" dirty="0">
                <a:effectLst/>
                <a:latin typeface="+mj-lt"/>
                <a:ea typeface="Segoe UI" panose="020B0502040204020203" pitchFamily="34" charset="0"/>
              </a:rPr>
              <a:t>Đặt một bao gạo 60kg lên 1 cái ghế có 4 chân có khối lượng 4 kg, diện tích tiếp xúc với mặt đất của mỗi chân ghế là 8 cm</a:t>
            </a:r>
            <a:r>
              <a:rPr lang="vi-VN" sz="2800" baseline="30000" dirty="0">
                <a:effectLst/>
                <a:latin typeface="+mj-lt"/>
                <a:ea typeface="Segoe UI" panose="020B0502040204020203" pitchFamily="34" charset="0"/>
              </a:rPr>
              <a:t>2</a:t>
            </a:r>
            <a:r>
              <a:rPr lang="vi-VN" sz="2800" dirty="0">
                <a:effectLst/>
                <a:latin typeface="+mj-lt"/>
                <a:ea typeface="Segoe UI" panose="020B0502040204020203" pitchFamily="34" charset="0"/>
              </a:rPr>
              <a:t>. Tính áp suất các chân ghế tác dụng lên mặt đất?</a:t>
            </a:r>
            <a:endParaRPr lang="en-US" sz="2800" dirty="0">
              <a:effectLst/>
              <a:latin typeface="+mj-lt"/>
              <a:ea typeface="Segoe UI" panose="020B0502040204020203" pitchFamily="34" charset="0"/>
            </a:endParaRPr>
          </a:p>
        </p:txBody>
      </p:sp>
      <p:sp>
        <p:nvSpPr>
          <p:cNvPr id="8" name="TextBox 7">
            <a:extLst>
              <a:ext uri="{FF2B5EF4-FFF2-40B4-BE49-F238E27FC236}">
                <a16:creationId xmlns:a16="http://schemas.microsoft.com/office/drawing/2014/main" id="{C8C3201C-EE09-BF08-CF72-8FD77EC649F5}"/>
              </a:ext>
            </a:extLst>
          </p:cNvPr>
          <p:cNvSpPr txBox="1"/>
          <p:nvPr/>
        </p:nvSpPr>
        <p:spPr>
          <a:xfrm>
            <a:off x="3919462" y="3499567"/>
            <a:ext cx="8480779" cy="2246769"/>
          </a:xfrm>
          <a:prstGeom prst="rect">
            <a:avLst/>
          </a:prstGeom>
          <a:noFill/>
        </p:spPr>
        <p:txBody>
          <a:bodyPr wrap="square">
            <a:spAutoFit/>
          </a:bodyPr>
          <a:lstStyle/>
          <a:p>
            <a:pPr marL="30480" marR="30480"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t>
            </a:r>
            <a:r>
              <a:rPr lang="en-US"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10.m</a:t>
            </a:r>
            <a:r>
              <a:rPr lang="en-US"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10.60 = 600N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t>
            </a:r>
            <a:r>
              <a:rPr lang="en-US"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10.m</a:t>
            </a:r>
            <a:r>
              <a:rPr lang="en-US"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10.4 = 40N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 = 4.</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t>
            </a:r>
            <a:r>
              <a:rPr lang="vi-VN" sz="28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chân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 (cm</a:t>
            </a:r>
            <a:r>
              <a:rPr lang="vi-VN" sz="2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0,0032 m</a:t>
            </a:r>
            <a:r>
              <a:rPr lang="en-US" sz="2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5813B080-3E5C-09A7-EA7E-645E8C8D5CCA}"/>
              </a:ext>
            </a:extLst>
          </p:cNvPr>
          <p:cNvGraphicFramePr>
            <a:graphicFrameLocks noChangeAspect="1"/>
          </p:cNvGraphicFramePr>
          <p:nvPr>
            <p:extLst>
              <p:ext uri="{D42A27DB-BD31-4B8C-83A1-F6EECF244321}">
                <p14:modId xmlns:p14="http://schemas.microsoft.com/office/powerpoint/2010/main" val="2173865277"/>
              </p:ext>
            </p:extLst>
          </p:nvPr>
        </p:nvGraphicFramePr>
        <p:xfrm>
          <a:off x="3992546" y="5576519"/>
          <a:ext cx="6294454" cy="964957"/>
        </p:xfrm>
        <a:graphic>
          <a:graphicData uri="http://schemas.openxmlformats.org/presentationml/2006/ole">
            <mc:AlternateContent xmlns:mc="http://schemas.openxmlformats.org/markup-compatibility/2006">
              <mc:Choice xmlns:v="urn:schemas-microsoft-com:vml" Requires="v">
                <p:oleObj name="Equation" r:id="rId4" imgW="2493191" imgH="418822" progId="Equation.DSMT4">
                  <p:embed/>
                </p:oleObj>
              </mc:Choice>
              <mc:Fallback>
                <p:oleObj name="Equation" r:id="rId4" imgW="2493191" imgH="418822" progId="Equation.DSMT4">
                  <p:embed/>
                  <p:pic>
                    <p:nvPicPr>
                      <p:cNvPr id="0" name=""/>
                      <p:cNvPicPr/>
                      <p:nvPr/>
                    </p:nvPicPr>
                    <p:blipFill>
                      <a:blip r:embed="rId5"/>
                      <a:stretch>
                        <a:fillRect/>
                      </a:stretch>
                    </p:blipFill>
                    <p:spPr>
                      <a:xfrm>
                        <a:off x="3992546" y="5576519"/>
                        <a:ext cx="6294454" cy="96495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B73C7721-4CB7-5138-C8C0-32616A436C64}"/>
              </a:ext>
            </a:extLst>
          </p:cNvPr>
          <p:cNvSpPr txBox="1"/>
          <p:nvPr/>
        </p:nvSpPr>
        <p:spPr>
          <a:xfrm>
            <a:off x="7200427" y="3041125"/>
            <a:ext cx="2230735"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Giải</a:t>
            </a:r>
            <a:endParaRPr lang="en-US" sz="2800"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9C993785-4EE0-21E1-DA95-57C0E7CEE183}"/>
              </a:ext>
            </a:extLst>
          </p:cNvPr>
          <p:cNvCxnSpPr/>
          <p:nvPr/>
        </p:nvCxnSpPr>
        <p:spPr>
          <a:xfrm>
            <a:off x="3667648" y="3026322"/>
            <a:ext cx="0" cy="3848519"/>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E78FB6-4574-A95D-73A4-132FDF348E7F}"/>
              </a:ext>
            </a:extLst>
          </p:cNvPr>
          <p:cNvSpPr txBox="1"/>
          <p:nvPr/>
        </p:nvSpPr>
        <p:spPr>
          <a:xfrm>
            <a:off x="1185102" y="3026322"/>
            <a:ext cx="2230733" cy="2246769"/>
          </a:xfrm>
          <a:prstGeom prst="rect">
            <a:avLst/>
          </a:prstGeom>
          <a:noFill/>
        </p:spPr>
        <p:txBody>
          <a:bodyPr wrap="square" rtlCol="0">
            <a:spAutoFit/>
          </a:bodyPr>
          <a:lstStyle/>
          <a:p>
            <a:pPr algn="ctr"/>
            <a:r>
              <a:rPr lang="vi-VN" sz="2800" dirty="0">
                <a:latin typeface="+mj-lt"/>
              </a:rPr>
              <a:t>Tóm tắt</a:t>
            </a:r>
          </a:p>
          <a:p>
            <a:pPr algn="just"/>
            <a:r>
              <a:rPr lang="vi-VN" sz="2800" dirty="0">
                <a:latin typeface="+mj-lt"/>
              </a:rPr>
              <a:t>m</a:t>
            </a:r>
            <a:r>
              <a:rPr lang="vi-VN" sz="2800" baseline="-25000" dirty="0">
                <a:latin typeface="+mj-lt"/>
              </a:rPr>
              <a:t>1</a:t>
            </a:r>
            <a:r>
              <a:rPr lang="vi-VN" sz="2800" dirty="0">
                <a:latin typeface="+mj-lt"/>
              </a:rPr>
              <a:t> = 60kg</a:t>
            </a:r>
          </a:p>
          <a:p>
            <a:pPr algn="just"/>
            <a:r>
              <a:rPr lang="vi-VN" sz="2800" dirty="0">
                <a:latin typeface="+mj-lt"/>
              </a:rPr>
              <a:t>m</a:t>
            </a:r>
            <a:r>
              <a:rPr lang="vi-VN" sz="2800" baseline="-25000" dirty="0">
                <a:latin typeface="+mj-lt"/>
              </a:rPr>
              <a:t>2</a:t>
            </a:r>
            <a:r>
              <a:rPr lang="vi-VN" sz="2800" dirty="0">
                <a:latin typeface="+mj-lt"/>
              </a:rPr>
              <a:t> = 4 kg</a:t>
            </a:r>
          </a:p>
          <a:p>
            <a:pPr algn="just"/>
            <a:r>
              <a:rPr lang="vi-VN" sz="2800" dirty="0">
                <a:latin typeface="+mj-lt"/>
              </a:rPr>
              <a:t>S</a:t>
            </a:r>
            <a:r>
              <a:rPr lang="vi-VN" sz="2800" baseline="-25000" dirty="0">
                <a:latin typeface="+mj-lt"/>
              </a:rPr>
              <a:t>1 chân </a:t>
            </a:r>
            <a:r>
              <a:rPr lang="vi-VN" sz="2800" dirty="0">
                <a:latin typeface="+mj-lt"/>
              </a:rPr>
              <a:t>= 8 cm</a:t>
            </a:r>
            <a:r>
              <a:rPr lang="vi-VN" sz="2800" baseline="30000" dirty="0">
                <a:latin typeface="+mj-lt"/>
              </a:rPr>
              <a:t>2</a:t>
            </a:r>
          </a:p>
          <a:p>
            <a:pPr algn="just"/>
            <a:r>
              <a:rPr lang="vi-VN" sz="2800" dirty="0">
                <a:latin typeface="+mj-lt"/>
              </a:rPr>
              <a:t>p = ? Pa</a:t>
            </a:r>
            <a:endParaRPr lang="en-US" sz="2800" dirty="0">
              <a:latin typeface="+mj-lt"/>
            </a:endParaRPr>
          </a:p>
        </p:txBody>
      </p:sp>
    </p:spTree>
    <p:extLst>
      <p:ext uri="{BB962C8B-B14F-4D97-AF65-F5344CB8AC3E}">
        <p14:creationId xmlns:p14="http://schemas.microsoft.com/office/powerpoint/2010/main" val="450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33539"/>
            <a:ext cx="10961225" cy="584775"/>
          </a:xfrm>
          <a:prstGeom prst="rect">
            <a:avLst/>
          </a:prstGeom>
          <a:noFill/>
        </p:spPr>
        <p:txBody>
          <a:bodyPr wrap="square" rtlCol="0">
            <a:spAutoFit/>
          </a:bodyPr>
          <a:lstStyle/>
          <a:p>
            <a:pPr algn="ctr"/>
            <a:r>
              <a:rPr lang="vi-VN" sz="3200" b="1" dirty="0">
                <a:solidFill>
                  <a:srgbClr val="FF0000"/>
                </a:solidFill>
                <a:latin typeface="+mj-lt"/>
              </a:rPr>
              <a:t> NHIỆM VỤ VỀ NHÀ</a:t>
            </a:r>
            <a:endParaRPr lang="en-US" sz="3200" b="1" dirty="0">
              <a:solidFill>
                <a:srgbClr val="FF0000"/>
              </a:solidFill>
              <a:latin typeface="+mj-lt"/>
            </a:endParaRPr>
          </a:p>
        </p:txBody>
      </p:sp>
      <p:pic>
        <p:nvPicPr>
          <p:cNvPr id="3" name="Content Placeholder 4">
            <a:extLst>
              <a:ext uri="{FF2B5EF4-FFF2-40B4-BE49-F238E27FC236}">
                <a16:creationId xmlns:a16="http://schemas.microsoft.com/office/drawing/2014/main" id="{A4CF0C44-CEC0-3BCE-418B-D493570A4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0"/>
            <a:ext cx="1874017" cy="1586299"/>
          </a:xfrm>
          <a:prstGeom prst="rect">
            <a:avLst/>
          </a:prstGeom>
        </p:spPr>
      </p:pic>
      <p:sp>
        <p:nvSpPr>
          <p:cNvPr id="4" name="TextBox 3">
            <a:extLst>
              <a:ext uri="{FF2B5EF4-FFF2-40B4-BE49-F238E27FC236}">
                <a16:creationId xmlns:a16="http://schemas.microsoft.com/office/drawing/2014/main" id="{0D0E2F76-B872-6068-9FAF-2F59076ED358}"/>
              </a:ext>
            </a:extLst>
          </p:cNvPr>
          <p:cNvSpPr txBox="1"/>
          <p:nvPr/>
        </p:nvSpPr>
        <p:spPr>
          <a:xfrm>
            <a:off x="4039437" y="1215851"/>
            <a:ext cx="5144756"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Vẽ sơ đồ tư duy cho bài áp suất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086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kết thúc slide thuyết trình đẹp, chuyên nghiệp">
            <a:extLst>
              <a:ext uri="{FF2B5EF4-FFF2-40B4-BE49-F238E27FC236}">
                <a16:creationId xmlns:a16="http://schemas.microsoft.com/office/drawing/2014/main" id="{F6E71C10-58ED-85BF-4F99-57FC2A63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49" y="197214"/>
            <a:ext cx="12151013" cy="679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0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490001"/>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Tree>
    <p:extLst>
      <p:ext uri="{BB962C8B-B14F-4D97-AF65-F5344CB8AC3E}">
        <p14:creationId xmlns:p14="http://schemas.microsoft.com/office/powerpoint/2010/main" val="10428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ập nhật hơn 82 về hình nền p mới nhất - cdgdbentre.edu.vn">
            <a:extLst>
              <a:ext uri="{FF2B5EF4-FFF2-40B4-BE49-F238E27FC236}">
                <a16:creationId xmlns:a16="http://schemas.microsoft.com/office/drawing/2014/main" id="{ED16F006-0BA6-CC44-80EE-FD1BA5DD4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853851" cy="7192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BBE5D5-5634-6115-8FDF-922B1ECCA883}"/>
              </a:ext>
            </a:extLst>
          </p:cNvPr>
          <p:cNvSpPr txBox="1"/>
          <p:nvPr/>
        </p:nvSpPr>
        <p:spPr>
          <a:xfrm>
            <a:off x="4695485" y="1331947"/>
            <a:ext cx="4108882" cy="584775"/>
          </a:xfrm>
          <a:prstGeom prst="rect">
            <a:avLst/>
          </a:prstGeom>
          <a:noFill/>
        </p:spPr>
        <p:txBody>
          <a:bodyPr wrap="square" rtlCol="0">
            <a:spAutoFit/>
          </a:bodyPr>
          <a:lstStyle/>
          <a:p>
            <a:r>
              <a:rPr lang="vi-VN" sz="3200" b="1" dirty="0">
                <a:solidFill>
                  <a:srgbClr val="FF0000"/>
                </a:solidFill>
                <a:latin typeface="+mj-lt"/>
              </a:rPr>
              <a:t>NỘI DUNG CHÍNH</a:t>
            </a:r>
            <a:endParaRPr lang="en-US" sz="3200" b="1" dirty="0">
              <a:solidFill>
                <a:srgbClr val="FF0000"/>
              </a:solidFill>
              <a:latin typeface="+mj-lt"/>
            </a:endParaRPr>
          </a:p>
        </p:txBody>
      </p:sp>
      <p:sp>
        <p:nvSpPr>
          <p:cNvPr id="6" name="Rectangle: Rounded Corners 5">
            <a:extLst>
              <a:ext uri="{FF2B5EF4-FFF2-40B4-BE49-F238E27FC236}">
                <a16:creationId xmlns:a16="http://schemas.microsoft.com/office/drawing/2014/main" id="{98824CB1-C991-78B4-4005-23020DE2F57F}"/>
              </a:ext>
            </a:extLst>
          </p:cNvPr>
          <p:cNvSpPr/>
          <p:nvPr/>
        </p:nvSpPr>
        <p:spPr>
          <a:xfrm>
            <a:off x="3248291" y="2241558"/>
            <a:ext cx="6688183" cy="783772"/>
          </a:xfrm>
          <a:prstGeom prst="round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ÁP LỰC</a:t>
            </a:r>
            <a:endParaRPr lang="en-US" sz="2800" dirty="0">
              <a:solidFill>
                <a:schemeClr val="tx1"/>
              </a:solidFill>
              <a:latin typeface="+mj-lt"/>
            </a:endParaRPr>
          </a:p>
        </p:txBody>
      </p:sp>
      <p:sp>
        <p:nvSpPr>
          <p:cNvPr id="8" name="Rectangle: Rounded Corners 7">
            <a:extLst>
              <a:ext uri="{FF2B5EF4-FFF2-40B4-BE49-F238E27FC236}">
                <a16:creationId xmlns:a16="http://schemas.microsoft.com/office/drawing/2014/main" id="{DCC5194E-8C98-252E-2B03-D318456DFA6A}"/>
              </a:ext>
            </a:extLst>
          </p:cNvPr>
          <p:cNvSpPr/>
          <p:nvPr/>
        </p:nvSpPr>
        <p:spPr>
          <a:xfrm>
            <a:off x="3354970" y="2293190"/>
            <a:ext cx="753295" cy="64968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1</a:t>
            </a:r>
            <a:endParaRPr lang="en-US" sz="2800" dirty="0">
              <a:solidFill>
                <a:schemeClr val="tx1"/>
              </a:solidFill>
              <a:latin typeface="+mj-lt"/>
            </a:endParaRPr>
          </a:p>
        </p:txBody>
      </p:sp>
      <p:sp>
        <p:nvSpPr>
          <p:cNvPr id="9" name="Rectangle: Rounded Corners 8">
            <a:extLst>
              <a:ext uri="{FF2B5EF4-FFF2-40B4-BE49-F238E27FC236}">
                <a16:creationId xmlns:a16="http://schemas.microsoft.com/office/drawing/2014/main" id="{C2DC9185-DD82-97E0-1FCC-587B7FAEB325}"/>
              </a:ext>
            </a:extLst>
          </p:cNvPr>
          <p:cNvSpPr/>
          <p:nvPr/>
        </p:nvSpPr>
        <p:spPr>
          <a:xfrm>
            <a:off x="3257000" y="3350166"/>
            <a:ext cx="6688183" cy="783772"/>
          </a:xfrm>
          <a:prstGeom prst="round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KHÁI NIỆM ÁP SUẤT</a:t>
            </a:r>
            <a:endParaRPr lang="en-US" sz="2800" dirty="0">
              <a:solidFill>
                <a:schemeClr val="tx1"/>
              </a:solidFill>
              <a:latin typeface="+mj-lt"/>
            </a:endParaRPr>
          </a:p>
        </p:txBody>
      </p:sp>
      <p:sp>
        <p:nvSpPr>
          <p:cNvPr id="10" name="Rectangle: Rounded Corners 9">
            <a:extLst>
              <a:ext uri="{FF2B5EF4-FFF2-40B4-BE49-F238E27FC236}">
                <a16:creationId xmlns:a16="http://schemas.microsoft.com/office/drawing/2014/main" id="{B7826A1F-780B-212E-97C1-8BE0ED228BB9}"/>
              </a:ext>
            </a:extLst>
          </p:cNvPr>
          <p:cNvSpPr/>
          <p:nvPr/>
        </p:nvSpPr>
        <p:spPr>
          <a:xfrm>
            <a:off x="3363679" y="3401798"/>
            <a:ext cx="753295" cy="64968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2</a:t>
            </a:r>
            <a:endParaRPr lang="en-US" sz="2800" dirty="0">
              <a:solidFill>
                <a:schemeClr val="tx1"/>
              </a:solidFill>
              <a:latin typeface="+mj-lt"/>
            </a:endParaRPr>
          </a:p>
        </p:txBody>
      </p:sp>
      <p:sp>
        <p:nvSpPr>
          <p:cNvPr id="11" name="Rectangle: Rounded Corners 10">
            <a:extLst>
              <a:ext uri="{FF2B5EF4-FFF2-40B4-BE49-F238E27FC236}">
                <a16:creationId xmlns:a16="http://schemas.microsoft.com/office/drawing/2014/main" id="{A227916A-941E-1C81-8AA1-44439A2189AB}"/>
              </a:ext>
            </a:extLst>
          </p:cNvPr>
          <p:cNvSpPr/>
          <p:nvPr/>
        </p:nvSpPr>
        <p:spPr>
          <a:xfrm>
            <a:off x="3287484" y="4560259"/>
            <a:ext cx="6688183" cy="783772"/>
          </a:xfrm>
          <a:prstGeom prst="round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SỰ TĂNG, GIẢM ÁP SUẤT</a:t>
            </a:r>
            <a:endParaRPr lang="en-US" sz="2800" dirty="0">
              <a:solidFill>
                <a:schemeClr val="tx1"/>
              </a:solidFill>
              <a:latin typeface="+mj-lt"/>
            </a:endParaRPr>
          </a:p>
        </p:txBody>
      </p:sp>
      <p:sp>
        <p:nvSpPr>
          <p:cNvPr id="12" name="Rectangle: Rounded Corners 11">
            <a:extLst>
              <a:ext uri="{FF2B5EF4-FFF2-40B4-BE49-F238E27FC236}">
                <a16:creationId xmlns:a16="http://schemas.microsoft.com/office/drawing/2014/main" id="{3AAA1DEF-93E5-88A1-94D3-66EB8ECBAAA8}"/>
              </a:ext>
            </a:extLst>
          </p:cNvPr>
          <p:cNvSpPr/>
          <p:nvPr/>
        </p:nvSpPr>
        <p:spPr>
          <a:xfrm>
            <a:off x="3394163" y="4611891"/>
            <a:ext cx="753295" cy="649686"/>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3</a:t>
            </a:r>
            <a:endParaRPr lang="en-US" sz="2800" dirty="0">
              <a:solidFill>
                <a:schemeClr val="tx1"/>
              </a:solidFill>
              <a:latin typeface="+mj-lt"/>
            </a:endParaRPr>
          </a:p>
        </p:txBody>
      </p:sp>
    </p:spTree>
    <p:extLst>
      <p:ext uri="{BB962C8B-B14F-4D97-AF65-F5344CB8AC3E}">
        <p14:creationId xmlns:p14="http://schemas.microsoft.com/office/powerpoint/2010/main" val="18673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490001"/>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671332" y="925975"/>
            <a:ext cx="6551271" cy="954107"/>
          </a:xfrm>
          <a:prstGeom prst="rect">
            <a:avLst/>
          </a:prstGeom>
          <a:noFill/>
        </p:spPr>
        <p:txBody>
          <a:bodyPr wrap="square" rtlCol="0">
            <a:spAutoFit/>
          </a:bodyPr>
          <a:lstStyle/>
          <a:p>
            <a:r>
              <a:rPr lang="vi-VN" sz="2800" dirty="0">
                <a:latin typeface="+mj-lt"/>
              </a:rPr>
              <a:t>I. Áp suất</a:t>
            </a:r>
          </a:p>
          <a:p>
            <a:r>
              <a:rPr lang="vi-VN" sz="2800" dirty="0">
                <a:latin typeface="+mj-lt"/>
              </a:rPr>
              <a:t>1. Áp lực </a:t>
            </a:r>
            <a:endParaRPr lang="en-US" sz="2800" dirty="0">
              <a:latin typeface="+mj-lt"/>
            </a:endParaRPr>
          </a:p>
        </p:txBody>
      </p:sp>
    </p:spTree>
    <p:extLst>
      <p:ext uri="{BB962C8B-B14F-4D97-AF65-F5344CB8AC3E}">
        <p14:creationId xmlns:p14="http://schemas.microsoft.com/office/powerpoint/2010/main" val="291281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FD6F821-1000-BC3F-D150-644E323C7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4269"/>
            <a:ext cx="3102015" cy="2907549"/>
          </a:xfrm>
          <a:prstGeom prst="rect">
            <a:avLst/>
          </a:prstGeom>
        </p:spPr>
      </p:pic>
      <p:sp>
        <p:nvSpPr>
          <p:cNvPr id="3" name="TextBox 2">
            <a:extLst>
              <a:ext uri="{FF2B5EF4-FFF2-40B4-BE49-F238E27FC236}">
                <a16:creationId xmlns:a16="http://schemas.microsoft.com/office/drawing/2014/main" id="{755981C1-B801-F7DD-98AE-EF3B2A702633}"/>
              </a:ext>
            </a:extLst>
          </p:cNvPr>
          <p:cNvSpPr txBox="1"/>
          <p:nvPr/>
        </p:nvSpPr>
        <p:spPr>
          <a:xfrm>
            <a:off x="1551007" y="477277"/>
            <a:ext cx="9998155"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r>
              <a:rPr lang="vi-VN" sz="3200" b="1" dirty="0">
                <a:solidFill>
                  <a:srgbClr val="FF0000"/>
                </a:solidFill>
                <a:latin typeface="Times New Roman" panose="02020603050405020304" pitchFamily="18" charset="0"/>
                <a:cs typeface="Times New Roman" panose="02020603050405020304" pitchFamily="18" charset="0"/>
              </a:rPr>
              <a:t>NHÓM (theo cặp đôi)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Quang Hải thay đổi ra sao sau 1 năm rời V.League">
            <a:extLst>
              <a:ext uri="{FF2B5EF4-FFF2-40B4-BE49-F238E27FC236}">
                <a16:creationId xmlns:a16="http://schemas.microsoft.com/office/drawing/2014/main" id="{82B3598C-9150-4A3E-FB43-02F4307903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2110" y="2212085"/>
            <a:ext cx="5546024" cy="3366910"/>
          </a:xfrm>
          <a:prstGeom prst="rect">
            <a:avLst/>
          </a:prstGeom>
          <a:noFill/>
          <a:ln>
            <a:noFill/>
          </a:ln>
        </p:spPr>
      </p:pic>
      <p:grpSp>
        <p:nvGrpSpPr>
          <p:cNvPr id="16" name="Group 15">
            <a:extLst>
              <a:ext uri="{FF2B5EF4-FFF2-40B4-BE49-F238E27FC236}">
                <a16:creationId xmlns:a16="http://schemas.microsoft.com/office/drawing/2014/main" id="{C94487A4-F2C7-C43E-10FC-688A155D0D1D}"/>
              </a:ext>
            </a:extLst>
          </p:cNvPr>
          <p:cNvGrpSpPr/>
          <p:nvPr/>
        </p:nvGrpSpPr>
        <p:grpSpPr>
          <a:xfrm>
            <a:off x="6258134" y="2274441"/>
            <a:ext cx="6103629" cy="3366910"/>
            <a:chOff x="6550084" y="2367041"/>
            <a:chExt cx="6141709" cy="3366910"/>
          </a:xfrm>
        </p:grpSpPr>
        <p:sp>
          <p:nvSpPr>
            <p:cNvPr id="11" name="Cloud 10">
              <a:extLst>
                <a:ext uri="{FF2B5EF4-FFF2-40B4-BE49-F238E27FC236}">
                  <a16:creationId xmlns:a16="http://schemas.microsoft.com/office/drawing/2014/main" id="{ACDF4AB7-3936-1BC9-E941-06789352C2E4}"/>
                </a:ext>
              </a:extLst>
            </p:cNvPr>
            <p:cNvSpPr/>
            <p:nvPr/>
          </p:nvSpPr>
          <p:spPr>
            <a:xfrm>
              <a:off x="6550084" y="2367041"/>
              <a:ext cx="6141709" cy="3366910"/>
            </a:xfrm>
            <a:prstGeom prst="cloud">
              <a:avLst/>
            </a:prstGeom>
            <a:solidFill>
              <a:srgbClr val="F0C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35"/>
            </a:p>
          </p:txBody>
        </p:sp>
        <p:sp>
          <p:nvSpPr>
            <p:cNvPr id="12" name="TextBox 11">
              <a:extLst>
                <a:ext uri="{FF2B5EF4-FFF2-40B4-BE49-F238E27FC236}">
                  <a16:creationId xmlns:a16="http://schemas.microsoft.com/office/drawing/2014/main" id="{1D00C7A4-1DE6-901B-B12E-7205E28C07DC}"/>
                </a:ext>
              </a:extLst>
            </p:cNvPr>
            <p:cNvSpPr txBox="1"/>
            <p:nvPr/>
          </p:nvSpPr>
          <p:spPr>
            <a:xfrm>
              <a:off x="6937552" y="3086039"/>
              <a:ext cx="5366773" cy="2504532"/>
            </a:xfrm>
            <a:prstGeom prst="rect">
              <a:avLst/>
            </a:prstGeom>
            <a:noFill/>
          </p:spPr>
          <p:txBody>
            <a:bodyPr wrap="square" rtlCol="0">
              <a:spAutoFit/>
            </a:bodyPr>
            <a:lstStyle/>
            <a:p>
              <a:pPr algn="ctr"/>
              <a:r>
                <a:rPr lang="vi-VN" sz="2800" b="1" dirty="0">
                  <a:solidFill>
                    <a:srgbClr val="FF0000"/>
                  </a:solidFill>
                  <a:latin typeface="#9Slide03 Swiss Condensed Bold" panose="02000500000000000000" pitchFamily="2" charset="0"/>
                </a:rPr>
                <a:t> ?</a:t>
              </a:r>
              <a:r>
                <a:rPr lang="en-US" sz="2800" b="1" dirty="0">
                  <a:solidFill>
                    <a:srgbClr val="FF0000"/>
                  </a:solidFill>
                  <a:latin typeface="#9Slide03 Swiss Condensed Bold" panose="02000500000000000000" pitchFamily="2" charset="0"/>
                </a:rPr>
                <a:t>1</a:t>
              </a:r>
              <a:r>
                <a:rPr lang="vi-VN" sz="2800" b="1" dirty="0">
                  <a:solidFill>
                    <a:srgbClr val="FF0000"/>
                  </a:solidFill>
                  <a:latin typeface="#9Slide03 Swiss Condensed Bold" panose="02000500000000000000" pitchFamily="2" charset="0"/>
                </a:rPr>
                <a:t> </a:t>
              </a:r>
              <a:r>
                <a:rPr lang="vi-VN" sz="2800" dirty="0">
                  <a:solidFill>
                    <a:srgbClr val="000000"/>
                  </a:solidFill>
                  <a:effectLst/>
                  <a:latin typeface="+mj-lt"/>
                  <a:ea typeface="Calibri" panose="020F0502020204030204" pitchFamily="34" charset="0"/>
                </a:rPr>
                <a:t>Quả bóng và người có tác dụng lực lên mặt đất hay không? Nếu có, hãy nhận xét phương, chiều của các lực đó đối với mặt đất? </a:t>
              </a:r>
              <a:endParaRPr lang="en-US" sz="2800" dirty="0">
                <a:latin typeface="+mj-lt"/>
              </a:endParaRPr>
            </a:p>
            <a:p>
              <a:endParaRPr lang="en-US" sz="4475" b="1" dirty="0">
                <a:solidFill>
                  <a:srgbClr val="FF0000"/>
                </a:solidFill>
                <a:latin typeface="#9Slide03 Swiss Condensed Bold" panose="02000500000000000000" pitchFamily="2" charset="0"/>
              </a:endParaRPr>
            </a:p>
          </p:txBody>
        </p:sp>
      </p:grpSp>
      <p:pic>
        <p:nvPicPr>
          <p:cNvPr id="13" name="y2mate.com - 1 Minute timer Đồng hồ đếm ngược 1 phút_360p">
            <a:hlinkClick r:id="" action="ppaction://media"/>
            <a:extLst>
              <a:ext uri="{FF2B5EF4-FFF2-40B4-BE49-F238E27FC236}">
                <a16:creationId xmlns:a16="http://schemas.microsoft.com/office/drawing/2014/main" id="{E1E382B5-C886-E3AC-A1AC-20CBB6CA5CB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74143" y="337471"/>
            <a:ext cx="1924325" cy="1691664"/>
          </a:xfrm>
          <a:prstGeom prst="rect">
            <a:avLst/>
          </a:prstGeom>
        </p:spPr>
      </p:pic>
      <p:sp>
        <p:nvSpPr>
          <p:cNvPr id="14" name="TextBox 13">
            <a:extLst>
              <a:ext uri="{FF2B5EF4-FFF2-40B4-BE49-F238E27FC236}">
                <a16:creationId xmlns:a16="http://schemas.microsoft.com/office/drawing/2014/main" id="{D7A5D347-331A-4768-5742-0059126CC74B}"/>
              </a:ext>
            </a:extLst>
          </p:cNvPr>
          <p:cNvSpPr txBox="1"/>
          <p:nvPr/>
        </p:nvSpPr>
        <p:spPr>
          <a:xfrm>
            <a:off x="712110" y="5676243"/>
            <a:ext cx="11360285" cy="1661993"/>
          </a:xfrm>
          <a:prstGeom prst="rect">
            <a:avLst/>
          </a:prstGeom>
          <a:solidFill>
            <a:schemeClr val="bg1">
              <a:lumMod val="95000"/>
            </a:schemeClr>
          </a:solidFill>
        </p:spPr>
        <p:txBody>
          <a:bodyPr wrap="square" rtlCol="0">
            <a:spAutoFit/>
          </a:bodyPr>
          <a:lstStyle/>
          <a:p>
            <a:pPr algn="ctr"/>
            <a:r>
              <a:rPr lang="vi-VN" sz="2800" dirty="0">
                <a:solidFill>
                  <a:srgbClr val="FF0000"/>
                </a:solidFill>
                <a:latin typeface="+mj-lt"/>
              </a:rPr>
              <a:t>Đáp án: </a:t>
            </a:r>
            <a:r>
              <a:rPr lang="vi-VN" sz="2800" dirty="0">
                <a:solidFill>
                  <a:srgbClr val="000000"/>
                </a:solidFill>
                <a:effectLst/>
                <a:latin typeface="+mj-lt"/>
                <a:ea typeface="Segoe UI" panose="020B0502040204020203" pitchFamily="34" charset="0"/>
              </a:rPr>
              <a:t>Quả bóng và người tác dụng lên mặt đất một lực có độ lớn chính bằng </a:t>
            </a:r>
          </a:p>
          <a:p>
            <a:pPr algn="ctr"/>
            <a:r>
              <a:rPr lang="vi-VN" sz="2800" dirty="0">
                <a:solidFill>
                  <a:srgbClr val="000000"/>
                </a:solidFill>
                <a:effectLst/>
                <a:latin typeface="+mj-lt"/>
                <a:ea typeface="Segoe UI" panose="020B0502040204020203" pitchFamily="34" charset="0"/>
              </a:rPr>
              <a:t>trọng lượng của chúng. Hai lực này có phương vuông góc với mặt đất, chiều hướng vào mặt đất.</a:t>
            </a:r>
            <a:endParaRPr lang="en-US" sz="2800" dirty="0">
              <a:effectLst/>
              <a:latin typeface="+mj-lt"/>
              <a:ea typeface="Segoe UI" panose="020B0502040204020203" pitchFamily="34" charset="0"/>
            </a:endParaRPr>
          </a:p>
          <a:p>
            <a:endParaRPr lang="en-US" dirty="0">
              <a:latin typeface="+mj-lt"/>
            </a:endParaRPr>
          </a:p>
        </p:txBody>
      </p:sp>
    </p:spTree>
    <p:extLst>
      <p:ext uri="{BB962C8B-B14F-4D97-AF65-F5344CB8AC3E}">
        <p14:creationId xmlns:p14="http://schemas.microsoft.com/office/powerpoint/2010/main" val="240507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78049" mute="1">
                <p:cTn id="17" fill="hold" display="0">
                  <p:stCondLst>
                    <p:cond delay="indefinite"/>
                  </p:stCondLst>
                </p:cTn>
                <p:tgtEl>
                  <p:spTgt spid="13"/>
                </p:tgtEl>
              </p:cMediaNode>
            </p:video>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12C6F-A6C6-CC9D-6EF2-1F81D2BD616E}"/>
              </a:ext>
            </a:extLst>
          </p:cNvPr>
          <p:cNvSpPr txBox="1"/>
          <p:nvPr/>
        </p:nvSpPr>
        <p:spPr>
          <a:xfrm>
            <a:off x="810228" y="500882"/>
            <a:ext cx="10961225" cy="584775"/>
          </a:xfrm>
          <a:prstGeom prst="rect">
            <a:avLst/>
          </a:prstGeom>
          <a:noFill/>
        </p:spPr>
        <p:txBody>
          <a:bodyPr wrap="square" rtlCol="0">
            <a:spAutoFit/>
          </a:bodyPr>
          <a:lstStyle/>
          <a:p>
            <a:pPr algn="ctr"/>
            <a:r>
              <a:rPr lang="vi-VN" sz="3200" b="1" dirty="0">
                <a:solidFill>
                  <a:srgbClr val="FF0000"/>
                </a:solidFill>
                <a:latin typeface="+mj-lt"/>
              </a:rPr>
              <a:t>Bài 16: ÁP SUẤT</a:t>
            </a:r>
            <a:endParaRPr lang="en-US" sz="3200" b="1" dirty="0">
              <a:solidFill>
                <a:srgbClr val="FF0000"/>
              </a:solidFill>
              <a:latin typeface="+mj-lt"/>
            </a:endParaRPr>
          </a:p>
        </p:txBody>
      </p:sp>
      <p:sp>
        <p:nvSpPr>
          <p:cNvPr id="3" name="TextBox 2">
            <a:extLst>
              <a:ext uri="{FF2B5EF4-FFF2-40B4-BE49-F238E27FC236}">
                <a16:creationId xmlns:a16="http://schemas.microsoft.com/office/drawing/2014/main" id="{4C1491F1-02DC-D4EE-8BDE-F94712D993C6}"/>
              </a:ext>
            </a:extLst>
          </p:cNvPr>
          <p:cNvSpPr txBox="1"/>
          <p:nvPr/>
        </p:nvSpPr>
        <p:spPr>
          <a:xfrm>
            <a:off x="671332" y="991291"/>
            <a:ext cx="11609407" cy="1384995"/>
          </a:xfrm>
          <a:prstGeom prst="rect">
            <a:avLst/>
          </a:prstGeom>
          <a:noFill/>
        </p:spPr>
        <p:txBody>
          <a:bodyPr wrap="square" rtlCol="0">
            <a:spAutoFit/>
          </a:bodyPr>
          <a:lstStyle/>
          <a:p>
            <a:r>
              <a:rPr lang="vi-VN" sz="2800" dirty="0">
                <a:latin typeface="+mj-lt"/>
              </a:rPr>
              <a:t>I. Áp suất</a:t>
            </a:r>
          </a:p>
          <a:p>
            <a:r>
              <a:rPr lang="vi-VN" sz="2800" dirty="0">
                <a:latin typeface="+mj-lt"/>
              </a:rPr>
              <a:t>1. Áp lực</a:t>
            </a:r>
          </a:p>
          <a:p>
            <a:r>
              <a:rPr lang="vi-VN" sz="2800" dirty="0">
                <a:latin typeface="+mj-lt"/>
              </a:rPr>
              <a:t>- Áp lực là lực ép có phương vuông góc với bề mặt bị ép. </a:t>
            </a:r>
            <a:endParaRPr lang="en-US" sz="2800" dirty="0">
              <a:latin typeface="+mj-lt"/>
            </a:endParaRPr>
          </a:p>
        </p:txBody>
      </p:sp>
    </p:spTree>
    <p:extLst>
      <p:ext uri="{BB962C8B-B14F-4D97-AF65-F5344CB8AC3E}">
        <p14:creationId xmlns:p14="http://schemas.microsoft.com/office/powerpoint/2010/main" val="1278509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2459</TotalTime>
  <Words>2882</Words>
  <Application>Microsoft Office PowerPoint</Application>
  <PresentationFormat>Custom</PresentationFormat>
  <Paragraphs>278</Paragraphs>
  <Slides>42</Slides>
  <Notes>3</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#9Slide03 Swiss Condensed Bold</vt:lpstr>
      <vt:lpstr>Arial</vt:lpstr>
      <vt:lpstr>Calibri</vt:lpstr>
      <vt:lpstr>Calibri Light</vt:lpstr>
      <vt:lpstr>Segoe UI</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t.nguyenngoctrinh1996@gmail.com</dc:creator>
  <cp:lastModifiedBy>Nguyen Ngoc Trinh</cp:lastModifiedBy>
  <cp:revision>127</cp:revision>
  <dcterms:created xsi:type="dcterms:W3CDTF">2022-10-18T00:08:27Z</dcterms:created>
  <dcterms:modified xsi:type="dcterms:W3CDTF">2024-12-07T01:35:10Z</dcterms:modified>
</cp:coreProperties>
</file>