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33"/>
  </p:notesMasterIdLst>
  <p:sldIdLst>
    <p:sldId id="336" r:id="rId4"/>
    <p:sldId id="345" r:id="rId5"/>
    <p:sldId id="361" r:id="rId6"/>
    <p:sldId id="362" r:id="rId7"/>
    <p:sldId id="360" r:id="rId8"/>
    <p:sldId id="359" r:id="rId9"/>
    <p:sldId id="370" r:id="rId10"/>
    <p:sldId id="343" r:id="rId11"/>
    <p:sldId id="344" r:id="rId12"/>
    <p:sldId id="368" r:id="rId13"/>
    <p:sldId id="338" r:id="rId14"/>
    <p:sldId id="364" r:id="rId15"/>
    <p:sldId id="347" r:id="rId16"/>
    <p:sldId id="341" r:id="rId17"/>
    <p:sldId id="260" r:id="rId18"/>
    <p:sldId id="309" r:id="rId19"/>
    <p:sldId id="349" r:id="rId20"/>
    <p:sldId id="351" r:id="rId21"/>
    <p:sldId id="327" r:id="rId22"/>
    <p:sldId id="328" r:id="rId23"/>
    <p:sldId id="353" r:id="rId24"/>
    <p:sldId id="354" r:id="rId25"/>
    <p:sldId id="355" r:id="rId26"/>
    <p:sldId id="356" r:id="rId27"/>
    <p:sldId id="358" r:id="rId28"/>
    <p:sldId id="367" r:id="rId29"/>
    <p:sldId id="369" r:id="rId30"/>
    <p:sldId id="365" r:id="rId31"/>
    <p:sldId id="36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7" d="100"/>
          <a:sy n="37" d="100"/>
        </p:scale>
        <p:origin x="60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71DFBF-65DA-423B-ADDC-B72DABA9BCD2}" type="datetimeFigureOut">
              <a:rPr lang="en-US" smtClean="0"/>
              <a:t>11/27/2024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AADCA-56F0-49D7-B6DD-6143C1B15C87}" type="slidenum">
              <a:rPr lang="en-US" smtClean="0"/>
              <a:t>‹#›</a:t>
            </a:fld>
            <a:endParaRPr lang="en-US"/>
          </a:p>
        </p:txBody>
      </p:sp>
    </p:spTree>
    <p:extLst>
      <p:ext uri="{BB962C8B-B14F-4D97-AF65-F5344CB8AC3E}">
        <p14:creationId xmlns:p14="http://schemas.microsoft.com/office/powerpoint/2010/main" val="314540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ACB9E1-4F5C-4BE7-AB3C-71F12B87298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250798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ACB9E1-4F5C-4BE7-AB3C-71F12B87298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98841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ACB9E1-4F5C-4BE7-AB3C-71F12B87298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1800781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9CB7-CC62-1C8A-C47B-A4657FF341F0}"/>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29178081-2A48-28AE-0C53-F356CB3EC59D}"/>
              </a:ext>
            </a:extLst>
          </p:cNvPr>
          <p:cNvSpPr>
            <a:spLocks noGrp="1"/>
          </p:cNvSpPr>
          <p:nvPr>
            <p:ph type="subTitle" idx="1"/>
          </p:nvPr>
        </p:nvSpPr>
        <p:spPr>
          <a:xfrm>
            <a:off x="1143000" y="3602039"/>
            <a:ext cx="6858000" cy="1655763"/>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2CEC4A80-1DE7-23AE-EB2B-05DB6D910E86}"/>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CE891A9B-559A-C952-0436-7B7D622852E3}"/>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3EB88956-5BFE-1154-7080-B50B227FDC59}"/>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025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E03D-839D-2235-CE08-EF85E37B4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0CA7A0-94B1-B82C-BC76-9E10828B9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80A76-EA3D-6967-D4F1-6FEBB19BE1A4}"/>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4579E3A-D61B-0730-B9D0-70EC75C9CD8C}"/>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160BF473-B392-E135-4A32-52BDA68ABB95}"/>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4061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5CE1-5AEE-6A2D-C134-817070D9821C}"/>
              </a:ext>
            </a:extLst>
          </p:cNvPr>
          <p:cNvSpPr>
            <a:spLocks noGrp="1"/>
          </p:cNvSpPr>
          <p:nvPr>
            <p:ph type="title"/>
          </p:nvPr>
        </p:nvSpPr>
        <p:spPr>
          <a:xfrm>
            <a:off x="623888" y="1709743"/>
            <a:ext cx="78867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6E4415D2-7230-A75C-D168-A05716C0387C}"/>
              </a:ext>
            </a:extLst>
          </p:cNvPr>
          <p:cNvSpPr>
            <a:spLocks noGrp="1"/>
          </p:cNvSpPr>
          <p:nvPr>
            <p:ph type="body" idx="1"/>
          </p:nvPr>
        </p:nvSpPr>
        <p:spPr>
          <a:xfrm>
            <a:off x="623888" y="4589467"/>
            <a:ext cx="78867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93FF5-50F8-B29F-4FCD-2AF365C816BB}"/>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C3B55DBF-E659-C30A-217A-44C968902A36}"/>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62D27773-83EC-0A7F-9185-5433741DE38E}"/>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05090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1C618-9498-86CB-E125-01911484F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571-371E-9BBC-9535-857601E16F49}"/>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B2C86-45A6-D5B1-A2E0-259F168C86BF}"/>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C49B2-DD6E-A704-128E-664296DF2A03}"/>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F9D7508E-5FEA-6BBA-BD41-60AA1AFEE649}"/>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C052F93E-77EF-B6A7-AA5B-C01C256B9EBC}"/>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5557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20BE-739B-9BD7-EBFB-86E1BD7506AA}"/>
              </a:ext>
            </a:extLst>
          </p:cNvPr>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A3DFE5-7782-8268-70F5-52316D729812}"/>
              </a:ext>
            </a:extLst>
          </p:cNvPr>
          <p:cNvSpPr>
            <a:spLocks noGrp="1"/>
          </p:cNvSpPr>
          <p:nvPr>
            <p:ph type="body" idx="1"/>
          </p:nvPr>
        </p:nvSpPr>
        <p:spPr>
          <a:xfrm>
            <a:off x="629842" y="1681163"/>
            <a:ext cx="3868340"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D1B1B-1E6C-CA96-5DF5-147A81DC53F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07580-40F3-65E0-72BB-E7132CDD92D6}"/>
              </a:ext>
            </a:extLst>
          </p:cNvPr>
          <p:cNvSpPr>
            <a:spLocks noGrp="1"/>
          </p:cNvSpPr>
          <p:nvPr>
            <p:ph type="body" sz="quarter" idx="3"/>
          </p:nvPr>
        </p:nvSpPr>
        <p:spPr>
          <a:xfrm>
            <a:off x="4629152" y="1681163"/>
            <a:ext cx="3887391"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43F3E-2CCF-F51B-0C3E-357CE229CC8C}"/>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7A604D-85CD-D4BE-46A7-36DDD42AD419}"/>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B3236B4C-04E3-B564-0BAC-606186748F41}"/>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14ED4AC3-98E8-51C6-1D13-323BA158EB05}"/>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81667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E290-47EE-CAD8-53FF-C3AB651439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7FF41-DA1E-5527-21D5-7BBB57AA9835}"/>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50853725-CF7A-F42A-2561-8F3FD51E855D}"/>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5491FA16-5E8E-5F1A-034C-1F3F8B275D56}"/>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93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9680E-771C-7D0C-F648-683890D65687}"/>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00ABF3F-AC01-E3C8-515B-09C7050A6F7B}"/>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C681C2F9-AB10-AFB2-A2C5-0B967035958C}"/>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75637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7E4FE-7E15-0B00-97DD-CD72E72FFF83}"/>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C8099FA8-A28A-FA4E-1E8F-8FE3459F9462}"/>
              </a:ext>
            </a:extLst>
          </p:cNvPr>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E7C2E-6CEA-E6C6-F2C7-740017FDC244}"/>
              </a:ext>
            </a:extLst>
          </p:cNvPr>
          <p:cNvSpPr>
            <a:spLocks noGrp="1"/>
          </p:cNvSpPr>
          <p:nvPr>
            <p:ph type="body" sz="half" idx="2"/>
          </p:nvPr>
        </p:nvSpPr>
        <p:spPr>
          <a:xfrm>
            <a:off x="629841" y="2057402"/>
            <a:ext cx="2949178"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1994FBB0-3921-319A-46A2-3059F41EF2BF}"/>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B5BF202D-4A69-5795-2E9A-BDEE54647C2B}"/>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8B1376DD-4A2F-AC8E-1AC7-1BAB5341B0E8}"/>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3345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ACB9E1-4F5C-4BE7-AB3C-71F12B87298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125969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947B-8290-E92F-745C-4700BB8CA537}"/>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11DAC9D4-BB42-9EEF-669E-01206D9E98CF}"/>
              </a:ext>
            </a:extLst>
          </p:cNvPr>
          <p:cNvSpPr>
            <a:spLocks noGrp="1"/>
          </p:cNvSpPr>
          <p:nvPr>
            <p:ph type="pic" idx="1"/>
          </p:nvPr>
        </p:nvSpPr>
        <p:spPr>
          <a:xfrm>
            <a:off x="3887391" y="987430"/>
            <a:ext cx="4629150" cy="4873625"/>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endParaRPr lang="en-US"/>
          </a:p>
        </p:txBody>
      </p:sp>
      <p:sp>
        <p:nvSpPr>
          <p:cNvPr id="4" name="Text Placeholder 3">
            <a:extLst>
              <a:ext uri="{FF2B5EF4-FFF2-40B4-BE49-F238E27FC236}">
                <a16:creationId xmlns:a16="http://schemas.microsoft.com/office/drawing/2014/main" id="{4A3900D9-1AFE-C4A0-CE26-8B6041717A55}"/>
              </a:ext>
            </a:extLst>
          </p:cNvPr>
          <p:cNvSpPr>
            <a:spLocks noGrp="1"/>
          </p:cNvSpPr>
          <p:nvPr>
            <p:ph type="body" sz="half" idx="2"/>
          </p:nvPr>
        </p:nvSpPr>
        <p:spPr>
          <a:xfrm>
            <a:off x="629841" y="2057402"/>
            <a:ext cx="2949178"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D6310934-42D7-EC59-403A-830612DACB8E}"/>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A074878A-465D-9F74-A91D-CB922B188CC1}"/>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336BD71A-FF3D-5B50-073F-2FFD31F13F3E}"/>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23319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64C4-968F-E1A0-897C-0EBC1D5ABB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13698-826B-9415-CDB7-0512463989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3874B7-E69E-AB99-AA5B-98D50D0F15E0}"/>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9F9F70D8-126B-23E8-A534-DE05E8F5EE9A}"/>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593430D-0BBC-CCBC-45C7-AA8E9563ECC8}"/>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02687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661FA-8CAE-5947-A39D-F09716DF11A0}"/>
              </a:ext>
            </a:extLst>
          </p:cNvPr>
          <p:cNvSpPr>
            <a:spLocks noGrp="1"/>
          </p:cNvSpPr>
          <p:nvPr>
            <p:ph type="title" orient="vert"/>
          </p:nvPr>
        </p:nvSpPr>
        <p:spPr>
          <a:xfrm>
            <a:off x="6543676" y="365129"/>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94B652-DA27-D7C0-FF9E-53B10D697D8E}"/>
              </a:ext>
            </a:extLst>
          </p:cNvPr>
          <p:cNvSpPr>
            <a:spLocks noGrp="1"/>
          </p:cNvSpPr>
          <p:nvPr>
            <p:ph type="body" orient="vert" idx="1"/>
          </p:nvPr>
        </p:nvSpPr>
        <p:spPr>
          <a:xfrm>
            <a:off x="628652" y="365129"/>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C6D35-8F69-9146-0365-6D825C99DF59}"/>
              </a:ext>
            </a:extLst>
          </p:cNvPr>
          <p:cNvSpPr>
            <a:spLocks noGrp="1"/>
          </p:cNvSpPr>
          <p:nvPr>
            <p:ph type="dt" sz="half" idx="10"/>
          </p:nvPr>
        </p:nvSpPr>
        <p:spPr/>
        <p:txBody>
          <a:body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B2F5151-5054-7D0C-05B6-4D6DAE2FBDE7}"/>
              </a:ext>
            </a:extLst>
          </p:cNvPr>
          <p:cNvSpPr>
            <a:spLocks noGrp="1"/>
          </p:cNvSpPr>
          <p:nvPr>
            <p:ph type="ftr" sz="quarter" idx="11"/>
          </p:nvPr>
        </p:nvSpPr>
        <p:spPr/>
        <p:txBody>
          <a:bodyPr/>
          <a:lstStyle/>
          <a:p>
            <a:pPr defTabSz="514337">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A28275A-C70D-81D9-3449-B9D4CE1143E8}"/>
              </a:ext>
            </a:extLst>
          </p:cNvPr>
          <p:cNvSpPr>
            <a:spLocks noGrp="1"/>
          </p:cNvSpPr>
          <p:nvPr>
            <p:ph type="sldNum" sz="quarter" idx="12"/>
          </p:nvPr>
        </p:nvSpPr>
        <p:spPr/>
        <p:txBody>
          <a:body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05110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9CB7-CC62-1C8A-C47B-A4657FF341F0}"/>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29178081-2A48-28AE-0C53-F356CB3EC59D}"/>
              </a:ext>
            </a:extLst>
          </p:cNvPr>
          <p:cNvSpPr>
            <a:spLocks noGrp="1"/>
          </p:cNvSpPr>
          <p:nvPr>
            <p:ph type="subTitle" idx="1"/>
          </p:nvPr>
        </p:nvSpPr>
        <p:spPr>
          <a:xfrm>
            <a:off x="1143000" y="3602039"/>
            <a:ext cx="6858000" cy="1655763"/>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17E25A49-A62D-43A4-8ACB-0AB8EED94A31}"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4783A985-EAE8-4624-9664-27B0D43F7E74}"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76247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E03D-839D-2235-CE08-EF85E37B4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0CA7A0-94B1-B82C-BC76-9E10828B9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619AA8FB-CBD6-4680-9081-931274E84A23}"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81F368CD-42B0-4431-BFBD-385139003D65}"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30476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5CE1-5AEE-6A2D-C134-817070D9821C}"/>
              </a:ext>
            </a:extLst>
          </p:cNvPr>
          <p:cNvSpPr>
            <a:spLocks noGrp="1"/>
          </p:cNvSpPr>
          <p:nvPr>
            <p:ph type="title"/>
          </p:nvPr>
        </p:nvSpPr>
        <p:spPr>
          <a:xfrm>
            <a:off x="623888" y="1709743"/>
            <a:ext cx="78867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6E4415D2-7230-A75C-D168-A05716C0387C}"/>
              </a:ext>
            </a:extLst>
          </p:cNvPr>
          <p:cNvSpPr>
            <a:spLocks noGrp="1"/>
          </p:cNvSpPr>
          <p:nvPr>
            <p:ph type="body" idx="1"/>
          </p:nvPr>
        </p:nvSpPr>
        <p:spPr>
          <a:xfrm>
            <a:off x="623888" y="4589467"/>
            <a:ext cx="78867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A8A9D14D-8E25-4F4B-B797-B5ED9B0BBBD9}"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DC5E8AFC-2B84-4E46-8B24-F62C1A75CCCF}"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35609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1C618-9498-86CB-E125-01911484F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571-371E-9BBC-9535-857601E16F49}"/>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B2C86-45A6-D5B1-A2E0-259F168C86BF}"/>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D667EE43-719A-454D-ABF2-405359EA3BD3}"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9F647C3D-065C-44AD-85B4-0B7476F90A4D}"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794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20BE-739B-9BD7-EBFB-86E1BD7506AA}"/>
              </a:ext>
            </a:extLst>
          </p:cNvPr>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A3DFE5-7782-8268-70F5-52316D729812}"/>
              </a:ext>
            </a:extLst>
          </p:cNvPr>
          <p:cNvSpPr>
            <a:spLocks noGrp="1"/>
          </p:cNvSpPr>
          <p:nvPr>
            <p:ph type="body" idx="1"/>
          </p:nvPr>
        </p:nvSpPr>
        <p:spPr>
          <a:xfrm>
            <a:off x="629842" y="1681163"/>
            <a:ext cx="3868340"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D1B1B-1E6C-CA96-5DF5-147A81DC53F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07580-40F3-65E0-72BB-E7132CDD92D6}"/>
              </a:ext>
            </a:extLst>
          </p:cNvPr>
          <p:cNvSpPr>
            <a:spLocks noGrp="1"/>
          </p:cNvSpPr>
          <p:nvPr>
            <p:ph type="body" sz="quarter" idx="3"/>
          </p:nvPr>
        </p:nvSpPr>
        <p:spPr>
          <a:xfrm>
            <a:off x="4629152" y="1681163"/>
            <a:ext cx="3887391"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43F3E-2CCF-F51B-0C3E-357CE229CC8C}"/>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C86114F8-C02E-418F-978F-49581CC4423E}"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DF3B2406-B6A9-443F-84B8-0B13CA6425F7}"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97002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E290-47EE-CAD8-53FF-C3AB651439C5}"/>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0A5C210F-3FBD-4032-A8D9-5504C89D2693}"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BE54CD2E-B025-4360-8296-8D8BEA553CE6}"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69043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EADBD271-7A2E-4880-A984-A219E89652E7}"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B93DFF86-50B0-451F-9252-E370D3DBD587}"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3020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ACB9E1-4F5C-4BE7-AB3C-71F12B872989}"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780785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7E4FE-7E15-0B00-97DD-CD72E72FFF83}"/>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C8099FA8-A28A-FA4E-1E8F-8FE3459F9462}"/>
              </a:ext>
            </a:extLst>
          </p:cNvPr>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E7C2E-6CEA-E6C6-F2C7-740017FDC244}"/>
              </a:ext>
            </a:extLst>
          </p:cNvPr>
          <p:cNvSpPr>
            <a:spLocks noGrp="1"/>
          </p:cNvSpPr>
          <p:nvPr>
            <p:ph type="body" sz="half" idx="2"/>
          </p:nvPr>
        </p:nvSpPr>
        <p:spPr>
          <a:xfrm>
            <a:off x="629841" y="2057402"/>
            <a:ext cx="2949178"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00B5BB5F-494B-462B-A9ED-E1779F355EB2}"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34040E25-E09C-44B2-8E68-6119757F092D}"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20487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947B-8290-E92F-745C-4700BB8CA537}"/>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11DAC9D4-BB42-9EEF-669E-01206D9E98CF}"/>
              </a:ext>
            </a:extLst>
          </p:cNvPr>
          <p:cNvSpPr>
            <a:spLocks noGrp="1"/>
          </p:cNvSpPr>
          <p:nvPr>
            <p:ph type="pic" idx="1"/>
          </p:nvPr>
        </p:nvSpPr>
        <p:spPr>
          <a:xfrm>
            <a:off x="3887391" y="987430"/>
            <a:ext cx="4629150" cy="4873625"/>
          </a:xfrm>
        </p:spPr>
        <p:txBody>
          <a:bodyPr rtlCol="0">
            <a:normAutofit/>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a:extLst>
              <a:ext uri="{FF2B5EF4-FFF2-40B4-BE49-F238E27FC236}">
                <a16:creationId xmlns:a16="http://schemas.microsoft.com/office/drawing/2014/main" id="{4A3900D9-1AFE-C4A0-CE26-8B6041717A55}"/>
              </a:ext>
            </a:extLst>
          </p:cNvPr>
          <p:cNvSpPr>
            <a:spLocks noGrp="1"/>
          </p:cNvSpPr>
          <p:nvPr>
            <p:ph type="body" sz="half" idx="2"/>
          </p:nvPr>
        </p:nvSpPr>
        <p:spPr>
          <a:xfrm>
            <a:off x="629841" y="2057402"/>
            <a:ext cx="2949178"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B93B4455-8E1F-4806-AE79-65F09E89503A}"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B21F0EB7-1246-4663-8CAC-95B01661A6CD}"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72498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64C4-968F-E1A0-897C-0EBC1D5ABB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13698-826B-9415-CDB7-0512463989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45CA1638-94C5-48AB-A9F9-D669A95764CB}"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21659BAB-AEDF-4E88-990D-502937608A0F}"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53073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661FA-8CAE-5947-A39D-F09716DF11A0}"/>
              </a:ext>
            </a:extLst>
          </p:cNvPr>
          <p:cNvSpPr>
            <a:spLocks noGrp="1"/>
          </p:cNvSpPr>
          <p:nvPr>
            <p:ph type="title" orient="vert"/>
          </p:nvPr>
        </p:nvSpPr>
        <p:spPr>
          <a:xfrm>
            <a:off x="6543676" y="365129"/>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94B652-DA27-D7C0-FF9E-53B10D697D8E}"/>
              </a:ext>
            </a:extLst>
          </p:cNvPr>
          <p:cNvSpPr>
            <a:spLocks noGrp="1"/>
          </p:cNvSpPr>
          <p:nvPr>
            <p:ph type="body" orient="vert" idx="1"/>
          </p:nvPr>
        </p:nvSpPr>
        <p:spPr>
          <a:xfrm>
            <a:off x="628652" y="365129"/>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D33E0-F580-1D51-A96C-3EE83469DED3}"/>
              </a:ext>
            </a:extLst>
          </p:cNvPr>
          <p:cNvSpPr>
            <a:spLocks noGrp="1"/>
          </p:cNvSpPr>
          <p:nvPr>
            <p:ph type="dt" sz="half" idx="10"/>
          </p:nvPr>
        </p:nvSpPr>
        <p:spPr/>
        <p:txBody>
          <a:bodyPr/>
          <a:lstStyle>
            <a:lvl1pPr>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8734B232-80AD-46C9-9398-608BDDAF1C3A}"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DCCE65EA-3D97-8D22-826C-831F0BA0FAD3}"/>
              </a:ext>
            </a:extLst>
          </p:cNvPr>
          <p:cNvSpPr>
            <a:spLocks noGrp="1"/>
          </p:cNvSpPr>
          <p:nvPr>
            <p:ph type="ftr" sz="quarter" idx="11"/>
          </p:nvPr>
        </p:nvSpPr>
        <p:spPr/>
        <p:txBody>
          <a:bodyPr/>
          <a:lstStyle>
            <a:lvl1pPr>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EA640C6-B18A-8745-25FA-A31362F32896}"/>
              </a:ext>
            </a:extLst>
          </p:cNvPr>
          <p:cNvSpPr>
            <a:spLocks noGrp="1"/>
          </p:cNvSpPr>
          <p:nvPr>
            <p:ph type="sldNum" sz="quarter" idx="12"/>
          </p:nvPr>
        </p:nvSpPr>
        <p:spPr/>
        <p:txBody>
          <a:bodyPr/>
          <a:lstStyle>
            <a:lvl1pPr>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5BA2745E-6A74-4E20-9A28-98A02B1FD71A}"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1361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ACB9E1-4F5C-4BE7-AB3C-71F12B872989}"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74452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ACB9E1-4F5C-4BE7-AB3C-71F12B872989}"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1298445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ACB9E1-4F5C-4BE7-AB3C-71F12B872989}"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33483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ACB9E1-4F5C-4BE7-AB3C-71F12B872989}"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26955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ACB9E1-4F5C-4BE7-AB3C-71F12B872989}"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108034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ACB9E1-4F5C-4BE7-AB3C-71F12B872989}"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E01C0-710C-4CA4-97AB-B7FAB2681DEE}" type="slidenum">
              <a:rPr lang="en-US" smtClean="0"/>
              <a:t>‹#›</a:t>
            </a:fld>
            <a:endParaRPr lang="en-US"/>
          </a:p>
        </p:txBody>
      </p:sp>
    </p:spTree>
    <p:extLst>
      <p:ext uri="{BB962C8B-B14F-4D97-AF65-F5344CB8AC3E}">
        <p14:creationId xmlns:p14="http://schemas.microsoft.com/office/powerpoint/2010/main" val="326484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CB9E1-4F5C-4BE7-AB3C-71F12B872989}" type="datetimeFigureOut">
              <a:rPr lang="en-US" smtClean="0"/>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E01C0-710C-4CA4-97AB-B7FAB2681DEE}" type="slidenum">
              <a:rPr lang="en-US" smtClean="0"/>
              <a:t>‹#›</a:t>
            </a:fld>
            <a:endParaRPr lang="en-US"/>
          </a:p>
        </p:txBody>
      </p:sp>
    </p:spTree>
    <p:extLst>
      <p:ext uri="{BB962C8B-B14F-4D97-AF65-F5344CB8AC3E}">
        <p14:creationId xmlns:p14="http://schemas.microsoft.com/office/powerpoint/2010/main" val="844791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9C1FF-955E-A366-7C27-7B7390EC3043}"/>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6E03D-6704-D69C-D42B-F27CE4A7A43A}"/>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D33E0-F580-1D51-A96C-3EE83469DED3}"/>
              </a:ext>
            </a:extLst>
          </p:cNvPr>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37">
              <a:defRPr/>
            </a:pPr>
            <a:fld id="{60F2915A-32B5-41BC-ADC3-5BA9272AD537}" type="datetimeFigureOut">
              <a:rPr lang="en-US" smtClean="0">
                <a:solidFill>
                  <a:prstClr val="black">
                    <a:tint val="75000"/>
                  </a:prstClr>
                </a:solidFill>
                <a:cs typeface="Arial"/>
                <a:sym typeface="Arial"/>
              </a:rPr>
              <a:pPr defTabSz="514337">
                <a:defRPr/>
              </a:pPr>
              <a:t>11/27/2024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CCE65EA-3D97-8D22-826C-831F0BA0FAD3}"/>
              </a:ext>
            </a:extLst>
          </p:cNvPr>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37">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FEA640C6-B18A-8745-25FA-A31362F32896}"/>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37">
              <a:defRPr/>
            </a:pPr>
            <a:fld id="{7A8738CD-6D5D-4A5A-AC1C-3D74571E3094}" type="slidenum">
              <a:rPr lang="en-US" smtClean="0">
                <a:solidFill>
                  <a:prstClr val="black">
                    <a:tint val="75000"/>
                  </a:prstClr>
                </a:solidFill>
                <a:cs typeface="Arial"/>
                <a:sym typeface="Arial"/>
              </a:rPr>
              <a:pPr defTabSz="514337">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55310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A6D33E0-F580-1D51-A96C-3EE83469DED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514337" eaLnBrk="1" fontAlgn="auto" hangingPunct="1">
              <a:spcBef>
                <a:spcPts val="0"/>
              </a:spcBef>
              <a:spcAft>
                <a:spcPts val="0"/>
              </a:spcAft>
              <a:defRPr sz="675">
                <a:solidFill>
                  <a:prstClr val="black">
                    <a:tint val="75000"/>
                  </a:prstClr>
                </a:solidFill>
                <a:latin typeface="Calibri" panose="020F0502020204030204"/>
                <a:cs typeface="Arial"/>
                <a:sym typeface="Arial"/>
              </a:defRPr>
            </a:lvl1pPr>
          </a:lstStyle>
          <a:p>
            <a:pPr marL="0" marR="0" lvl="0" indent="0" algn="l" defTabSz="514337" rtl="0" eaLnBrk="1" fontAlgn="auto" latinLnBrk="0" hangingPunct="1">
              <a:lnSpc>
                <a:spcPct val="100000"/>
              </a:lnSpc>
              <a:spcBef>
                <a:spcPts val="0"/>
              </a:spcBef>
              <a:spcAft>
                <a:spcPts val="0"/>
              </a:spcAft>
              <a:buClrTx/>
              <a:buSzTx/>
              <a:buFontTx/>
              <a:buNone/>
              <a:tabLst/>
              <a:defRPr/>
            </a:pPr>
            <a:fld id="{E674C81A-21DF-4DB8-B287-02053E14784F}" type="datetimeFigureOut">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l" defTabSz="514337" rtl="0" eaLnBrk="1" fontAlgn="auto" latinLnBrk="0" hangingPunct="1">
                <a:lnSpc>
                  <a:spcPct val="100000"/>
                </a:lnSpc>
                <a:spcBef>
                  <a:spcPts val="0"/>
                </a:spcBef>
                <a:spcAft>
                  <a:spcPts val="0"/>
                </a:spcAft>
                <a:buClrTx/>
                <a:buSzTx/>
                <a:buFontTx/>
                <a:buNone/>
                <a:tabLst/>
                <a:defRPr/>
              </a:pPr>
              <a:t>11/27/2024</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DCCE65EA-3D97-8D22-826C-831F0BA0FAD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514337" eaLnBrk="1" fontAlgn="auto" hangingPunct="1">
              <a:spcBef>
                <a:spcPts val="0"/>
              </a:spcBef>
              <a:spcAft>
                <a:spcPts val="0"/>
              </a:spcAft>
              <a:defRPr sz="675">
                <a:solidFill>
                  <a:prstClr val="black">
                    <a:tint val="75000"/>
                  </a:prstClr>
                </a:solidFill>
                <a:latin typeface="Calibri" panose="020F0502020204030204"/>
                <a:cs typeface="Arial"/>
                <a:sym typeface="Arial"/>
              </a:defRPr>
            </a:lvl1pP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EA640C6-B18A-8745-25FA-A31362F3289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514337" eaLnBrk="1" fontAlgn="auto" hangingPunct="1">
              <a:spcBef>
                <a:spcPts val="0"/>
              </a:spcBef>
              <a:spcAft>
                <a:spcPts val="0"/>
              </a:spcAft>
              <a:defRPr sz="675">
                <a:solidFill>
                  <a:prstClr val="black">
                    <a:tint val="75000"/>
                  </a:prstClr>
                </a:solidFill>
                <a:latin typeface="Calibri" panose="020F0502020204030204"/>
                <a:cs typeface="Arial"/>
                <a:sym typeface="Arial"/>
              </a:defRPr>
            </a:lvl1pPr>
          </a:lstStyle>
          <a:p>
            <a:pPr marL="0" marR="0" lvl="0" indent="0" algn="r" defTabSz="514337" rtl="0" eaLnBrk="1" fontAlgn="auto" latinLnBrk="0" hangingPunct="1">
              <a:lnSpc>
                <a:spcPct val="100000"/>
              </a:lnSpc>
              <a:spcBef>
                <a:spcPts val="0"/>
              </a:spcBef>
              <a:spcAft>
                <a:spcPts val="0"/>
              </a:spcAft>
              <a:buClrTx/>
              <a:buSzTx/>
              <a:buFontTx/>
              <a:buNone/>
              <a:tabLst/>
              <a:defRPr/>
            </a:pPr>
            <a:fld id="{76CAF8FF-B404-4EAE-9829-7850E0843405}"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828775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512763"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2763" rtl="0" eaLnBrk="0" fontAlgn="base" hangingPunct="0">
        <a:lnSpc>
          <a:spcPct val="90000"/>
        </a:lnSpc>
        <a:spcBef>
          <a:spcPct val="0"/>
        </a:spcBef>
        <a:spcAft>
          <a:spcPct val="0"/>
        </a:spcAft>
        <a:defRPr sz="2400">
          <a:solidFill>
            <a:schemeClr val="tx1"/>
          </a:solidFill>
          <a:latin typeface="Calibri Light" panose="020F0302020204030204" pitchFamily="34" charset="0"/>
        </a:defRPr>
      </a:lvl2pPr>
      <a:lvl3pPr algn="l" defTabSz="512763" rtl="0" eaLnBrk="0" fontAlgn="base" hangingPunct="0">
        <a:lnSpc>
          <a:spcPct val="90000"/>
        </a:lnSpc>
        <a:spcBef>
          <a:spcPct val="0"/>
        </a:spcBef>
        <a:spcAft>
          <a:spcPct val="0"/>
        </a:spcAft>
        <a:defRPr sz="2400">
          <a:solidFill>
            <a:schemeClr val="tx1"/>
          </a:solidFill>
          <a:latin typeface="Calibri Light" panose="020F0302020204030204" pitchFamily="34" charset="0"/>
        </a:defRPr>
      </a:lvl3pPr>
      <a:lvl4pPr algn="l" defTabSz="512763" rtl="0" eaLnBrk="0" fontAlgn="base" hangingPunct="0">
        <a:lnSpc>
          <a:spcPct val="90000"/>
        </a:lnSpc>
        <a:spcBef>
          <a:spcPct val="0"/>
        </a:spcBef>
        <a:spcAft>
          <a:spcPct val="0"/>
        </a:spcAft>
        <a:defRPr sz="2400">
          <a:solidFill>
            <a:schemeClr val="tx1"/>
          </a:solidFill>
          <a:latin typeface="Calibri Light" panose="020F0302020204030204" pitchFamily="34" charset="0"/>
        </a:defRPr>
      </a:lvl4pPr>
      <a:lvl5pPr algn="l" defTabSz="512763" rtl="0" eaLnBrk="0" fontAlgn="base" hangingPunct="0">
        <a:lnSpc>
          <a:spcPct val="90000"/>
        </a:lnSpc>
        <a:spcBef>
          <a:spcPct val="0"/>
        </a:spcBef>
        <a:spcAft>
          <a:spcPct val="0"/>
        </a:spcAft>
        <a:defRPr sz="2400">
          <a:solidFill>
            <a:schemeClr val="tx1"/>
          </a:solidFill>
          <a:latin typeface="Calibri Light" panose="020F0302020204030204" pitchFamily="34" charset="0"/>
        </a:defRPr>
      </a:lvl5pPr>
      <a:lvl6pPr marL="457200" algn="l" defTabSz="512763" rtl="0" fontAlgn="base">
        <a:lnSpc>
          <a:spcPct val="90000"/>
        </a:lnSpc>
        <a:spcBef>
          <a:spcPct val="0"/>
        </a:spcBef>
        <a:spcAft>
          <a:spcPct val="0"/>
        </a:spcAft>
        <a:defRPr sz="2400">
          <a:solidFill>
            <a:schemeClr val="tx1"/>
          </a:solidFill>
          <a:latin typeface="Calibri Light" panose="020F0302020204030204" pitchFamily="34" charset="0"/>
        </a:defRPr>
      </a:lvl6pPr>
      <a:lvl7pPr marL="914400" algn="l" defTabSz="512763" rtl="0" fontAlgn="base">
        <a:lnSpc>
          <a:spcPct val="90000"/>
        </a:lnSpc>
        <a:spcBef>
          <a:spcPct val="0"/>
        </a:spcBef>
        <a:spcAft>
          <a:spcPct val="0"/>
        </a:spcAft>
        <a:defRPr sz="2400">
          <a:solidFill>
            <a:schemeClr val="tx1"/>
          </a:solidFill>
          <a:latin typeface="Calibri Light" panose="020F0302020204030204" pitchFamily="34" charset="0"/>
        </a:defRPr>
      </a:lvl7pPr>
      <a:lvl8pPr marL="1371600" algn="l" defTabSz="512763" rtl="0" fontAlgn="base">
        <a:lnSpc>
          <a:spcPct val="90000"/>
        </a:lnSpc>
        <a:spcBef>
          <a:spcPct val="0"/>
        </a:spcBef>
        <a:spcAft>
          <a:spcPct val="0"/>
        </a:spcAft>
        <a:defRPr sz="2400">
          <a:solidFill>
            <a:schemeClr val="tx1"/>
          </a:solidFill>
          <a:latin typeface="Calibri Light" panose="020F0302020204030204" pitchFamily="34" charset="0"/>
        </a:defRPr>
      </a:lvl8pPr>
      <a:lvl9pPr marL="1828800" algn="l" defTabSz="512763" rtl="0" fontAlgn="base">
        <a:lnSpc>
          <a:spcPct val="90000"/>
        </a:lnSpc>
        <a:spcBef>
          <a:spcPct val="0"/>
        </a:spcBef>
        <a:spcAft>
          <a:spcPct val="0"/>
        </a:spcAft>
        <a:defRPr sz="2400">
          <a:solidFill>
            <a:schemeClr val="tx1"/>
          </a:solidFill>
          <a:latin typeface="Calibri Light" panose="020F0302020204030204" pitchFamily="34" charset="0"/>
        </a:defRPr>
      </a:lvl9pPr>
    </p:titleStyle>
    <p:bodyStyle>
      <a:lvl1pPr marL="127000" indent="-127000" algn="l" defTabSz="512763"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4175" indent="-127000" algn="l" defTabSz="512763" rtl="0" eaLnBrk="0" fontAlgn="base" hangingPunct="0">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1350" indent="-127000" algn="l" defTabSz="512763"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898525" indent="-127000" algn="l" defTabSz="512763"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5700" indent="-127000" algn="l" defTabSz="512763"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13.png"/><Relationship Id="rId3" Type="http://schemas.openxmlformats.org/officeDocument/2006/relationships/slide" Target="slide20.xml"/><Relationship Id="rId7" Type="http://schemas.openxmlformats.org/officeDocument/2006/relationships/slide" Target="slide23.xml"/><Relationship Id="rId12" Type="http://schemas.openxmlformats.org/officeDocument/2006/relationships/slide" Target="slide19.xml"/><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slide" Target="slide21.xml"/><Relationship Id="rId5" Type="http://schemas.openxmlformats.org/officeDocument/2006/relationships/slide" Target="slide22.xml"/><Relationship Id="rId10" Type="http://schemas.openxmlformats.org/officeDocument/2006/relationships/slide" Target="slide26.xml"/><Relationship Id="rId4" Type="http://schemas.openxmlformats.org/officeDocument/2006/relationships/image" Target="../media/image11.png"/><Relationship Id="rId9" Type="http://schemas.openxmlformats.org/officeDocument/2006/relationships/slide" Target="slide25.xml"/></Relationships>
</file>

<file path=ppt/slides/_rels/slide19.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93" y="381000"/>
            <a:ext cx="7581507" cy="6019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562600"/>
            <a:ext cx="2731770" cy="323165"/>
          </a:xfrm>
          <a:prstGeom prst="rect">
            <a:avLst/>
          </a:prstGeom>
          <a:noFill/>
        </p:spPr>
        <p:txBody>
          <a:bodyPr wrap="square" rtlCol="0">
            <a:spAutoFit/>
          </a:bodyPr>
          <a:lstStyle/>
          <a:p>
            <a:pPr defTabSz="685784">
              <a:buClr>
                <a:srgbClr val="000000"/>
              </a:buClr>
              <a:defRPr/>
            </a:pPr>
            <a:r>
              <a:rPr lang="en-US" sz="1500" b="1" kern="0" dirty="0">
                <a:solidFill>
                  <a:srgbClr val="FFFF00"/>
                </a:solidFill>
                <a:latin typeface="Times New Roman" panose="02020603050405020304" pitchFamily="18" charset="0"/>
                <a:cs typeface="Times New Roman" panose="02020603050405020304" pitchFamily="18" charset="0"/>
                <a:sym typeface="Arial"/>
              </a:rPr>
              <a:t>GV: TRẦN HỮU HỔ</a:t>
            </a:r>
          </a:p>
        </p:txBody>
      </p:sp>
      <p:sp>
        <p:nvSpPr>
          <p:cNvPr id="9" name="TextBox 8"/>
          <p:cNvSpPr txBox="1"/>
          <p:nvPr/>
        </p:nvSpPr>
        <p:spPr>
          <a:xfrm>
            <a:off x="1152485" y="838200"/>
            <a:ext cx="3514961" cy="415498"/>
          </a:xfrm>
          <a:prstGeom prst="rect">
            <a:avLst/>
          </a:prstGeom>
          <a:noFill/>
        </p:spPr>
        <p:txBody>
          <a:bodyPr wrap="square" rtlCol="0">
            <a:spAutoFit/>
          </a:bodyPr>
          <a:lstStyle/>
          <a:p>
            <a:pPr defTabSz="685784">
              <a:buClr>
                <a:srgbClr val="000000"/>
              </a:buClr>
              <a:defRPr/>
            </a:pPr>
            <a:r>
              <a:rPr lang="en-US" sz="2100" b="1" kern="0" dirty="0">
                <a:solidFill>
                  <a:srgbClr val="002060"/>
                </a:solidFill>
                <a:latin typeface="Times New Roman" panose="02020603050405020304" pitchFamily="18" charset="0"/>
                <a:cs typeface="Times New Roman" panose="02020603050405020304" pitchFamily="18" charset="0"/>
                <a:sym typeface="Arial"/>
              </a:rPr>
              <a:t>TRƯỜNG THCS VÕ XÁN</a:t>
            </a:r>
          </a:p>
        </p:txBody>
      </p:sp>
      <p:sp>
        <p:nvSpPr>
          <p:cNvPr id="8" name="TextBox 7"/>
          <p:cNvSpPr txBox="1"/>
          <p:nvPr/>
        </p:nvSpPr>
        <p:spPr>
          <a:xfrm>
            <a:off x="2819400" y="5047566"/>
            <a:ext cx="4362057" cy="403957"/>
          </a:xfrm>
          <a:prstGeom prst="rect">
            <a:avLst/>
          </a:prstGeom>
          <a:noFill/>
        </p:spPr>
        <p:txBody>
          <a:bodyPr wrap="square" rtlCol="0">
            <a:spAutoFit/>
          </a:bodyPr>
          <a:lstStyle/>
          <a:p>
            <a:pPr defTabSz="514350">
              <a:defRPr/>
            </a:pPr>
            <a:r>
              <a:rPr lang="en-US" sz="2025" b="1" dirty="0">
                <a:solidFill>
                  <a:srgbClr val="FFFF00"/>
                </a:solidFill>
                <a:latin typeface="Times New Roman" panose="02020603050405020304" pitchFamily="18" charset="0"/>
                <a:cs typeface="Times New Roman" panose="02020603050405020304" pitchFamily="18" charset="0"/>
                <a:sym typeface="Arial"/>
              </a:rPr>
              <a:t>MÔN: KHOA HỌC TỰ NHIÊN 7</a:t>
            </a:r>
          </a:p>
        </p:txBody>
      </p:sp>
    </p:spTree>
    <p:extLst>
      <p:ext uri="{BB962C8B-B14F-4D97-AF65-F5344CB8AC3E}">
        <p14:creationId xmlns:p14="http://schemas.microsoft.com/office/powerpoint/2010/main" val="239861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960"/>
            <a:ext cx="8610600" cy="264072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540385" algn="l"/>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PHIẾU HỌC TẬP 1.</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mỏng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mép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3" name="Right Arrow 2">
            <a:hlinkClick r:id="rId2" action="ppaction://hlinksldjump"/>
          </p:cNvPr>
          <p:cNvSpPr/>
          <p:nvPr/>
        </p:nvSpPr>
        <p:spPr>
          <a:xfrm>
            <a:off x="7391400" y="58674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598699586"/>
              </p:ext>
            </p:extLst>
          </p:nvPr>
        </p:nvGraphicFramePr>
        <p:xfrm>
          <a:off x="266700" y="2261739"/>
          <a:ext cx="8420100" cy="1844802"/>
        </p:xfrm>
        <a:graphic>
          <a:graphicData uri="http://schemas.openxmlformats.org/drawingml/2006/table">
            <a:tbl>
              <a:tblPr firstRow="1" firstCol="1" bandRow="1"/>
              <a:tblGrid>
                <a:gridCol w="1803882">
                  <a:extLst>
                    <a:ext uri="{9D8B030D-6E8A-4147-A177-3AD203B41FA5}">
                      <a16:colId xmlns:a16="http://schemas.microsoft.com/office/drawing/2014/main" val="2090936508"/>
                    </a:ext>
                  </a:extLst>
                </a:gridCol>
                <a:gridCol w="4193453">
                  <a:extLst>
                    <a:ext uri="{9D8B030D-6E8A-4147-A177-3AD203B41FA5}">
                      <a16:colId xmlns:a16="http://schemas.microsoft.com/office/drawing/2014/main" val="780946364"/>
                    </a:ext>
                  </a:extLst>
                </a:gridCol>
                <a:gridCol w="2422765">
                  <a:extLst>
                    <a:ext uri="{9D8B030D-6E8A-4147-A177-3AD203B41FA5}">
                      <a16:colId xmlns:a16="http://schemas.microsoft.com/office/drawing/2014/main" val="3249289460"/>
                    </a:ext>
                  </a:extLst>
                </a:gridCol>
              </a:tblGrid>
              <a:tr h="686975">
                <a:tc>
                  <a:txBody>
                    <a:bodyPr/>
                    <a:lstStyle/>
                    <a:p>
                      <a:pPr algn="just">
                        <a:lnSpc>
                          <a:spcPct val="115000"/>
                        </a:lnSpc>
                        <a:spcAft>
                          <a:spcPts val="0"/>
                        </a:spcAft>
                      </a:pP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Gảy</a:t>
                      </a:r>
                      <a:r>
                        <a:rPr lang="en-US" sz="2800" kern="12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đầu</a:t>
                      </a:r>
                      <a:r>
                        <a:rPr lang="en-US" sz="2800" kern="12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thước</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Độ</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lệch</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thước</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so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vị</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trí</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cân</a:t>
                      </a:r>
                      <a:r>
                        <a:rPr lang="en-US" sz="2800" kern="1200" baseline="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baseline="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bằng</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Âm</a:t>
                      </a:r>
                      <a:r>
                        <a:rPr lang="en-US" sz="2800" kern="12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phát</a:t>
                      </a:r>
                      <a:r>
                        <a:rPr lang="en-US" sz="2800" kern="12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ra</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927372"/>
                  </a:ext>
                </a:extLst>
              </a:tr>
              <a:tr h="0">
                <a:tc>
                  <a:txBody>
                    <a:bodyPr/>
                    <a:lstStyle/>
                    <a:p>
                      <a:pPr algn="just">
                        <a:lnSpc>
                          <a:spcPct val="115000"/>
                        </a:lnSpc>
                        <a:spcAft>
                          <a:spcPts val="0"/>
                        </a:spcAft>
                      </a:pP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Mạnh</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kern="12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kern="12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7321497"/>
                  </a:ext>
                </a:extLst>
              </a:tr>
              <a:tr h="0">
                <a:tc>
                  <a:txBody>
                    <a:bodyPr/>
                    <a:lstStyle/>
                    <a:p>
                      <a:pPr algn="just">
                        <a:lnSpc>
                          <a:spcPct val="115000"/>
                        </a:lnSpc>
                        <a:spcAft>
                          <a:spcPts val="0"/>
                        </a:spcAft>
                      </a:pPr>
                      <a:r>
                        <a:rPr lang="en-US" sz="2800" kern="12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Nhẹ</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kern="12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28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kern="12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2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3554"/>
                  </a:ext>
                </a:extLst>
              </a:tr>
            </a:tbl>
          </a:graphicData>
        </a:graphic>
      </p:graphicFrame>
      <p:sp>
        <p:nvSpPr>
          <p:cNvPr id="5" name="Rectangle 4"/>
          <p:cNvSpPr/>
          <p:nvPr/>
        </p:nvSpPr>
        <p:spPr>
          <a:xfrm>
            <a:off x="152400" y="4343400"/>
            <a:ext cx="8191500" cy="1083374"/>
          </a:xfrm>
          <a:prstGeom prst="rect">
            <a:avLst/>
          </a:prstGeom>
        </p:spPr>
        <p:txBody>
          <a:bodyPr wrap="square">
            <a:spAutoFit/>
          </a:bodyPr>
          <a:lstStyle/>
          <a:p>
            <a:pPr lvl="0" algn="just">
              <a:lnSpc>
                <a:spcPct val="115000"/>
              </a:lnSpc>
              <a:defRPr/>
            </a:pPr>
            <a:r>
              <a:rPr lang="en-US" sz="2800" dirty="0">
                <a:solidFill>
                  <a:prstClr val="black"/>
                </a:solidFill>
                <a:latin typeface="Times New Roman" panose="02020603050405020304" pitchFamily="18" charset="0"/>
                <a:ea typeface="Times New Roman" panose="02020603050405020304" pitchFamily="18" charset="0"/>
              </a:rPr>
              <a:t>2/ </a:t>
            </a:r>
            <a:r>
              <a:rPr lang="en-US" sz="2800" dirty="0" err="1">
                <a:solidFill>
                  <a:prstClr val="black"/>
                </a:solidFill>
                <a:latin typeface="Times New Roman" panose="02020603050405020304" pitchFamily="18" charset="0"/>
                <a:ea typeface="Times New Roman" panose="02020603050405020304" pitchFamily="18" charset="0"/>
              </a:rPr>
              <a:t>Kết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luận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Biên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dao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động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gì</a:t>
            </a:r>
            <a:r>
              <a:rPr lang="en-US" sz="2800" dirty="0">
                <a:solidFill>
                  <a:prstClr val="black"/>
                </a:solidFill>
                <a:latin typeface="Times New Roman" panose="02020603050405020304" pitchFamily="18" charset="0"/>
                <a:ea typeface="Times New Roman" panose="02020603050405020304" pitchFamily="18" charset="0"/>
              </a:rPr>
              <a:t>?</a:t>
            </a:r>
          </a:p>
          <a:p>
            <a:pPr lvl="0" algn="just">
              <a:lnSpc>
                <a:spcPct val="115000"/>
              </a:lnSpc>
              <a:defRPr/>
            </a:pP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Mối</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quan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hệ</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giữa</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độ</a:t>
            </a:r>
            <a:r>
              <a:rPr lang="en-US" sz="2800" dirty="0">
                <a:solidFill>
                  <a:prstClr val="black"/>
                </a:solidFill>
                <a:latin typeface="Times New Roman" panose="02020603050405020304" pitchFamily="18" charset="0"/>
                <a:ea typeface="Arial" panose="020B0604020202020204" pitchFamily="34" charset="0"/>
              </a:rPr>
              <a:t> to </a:t>
            </a:r>
            <a:r>
              <a:rPr lang="en-US" sz="2800" dirty="0" err="1">
                <a:solidFill>
                  <a:prstClr val="black"/>
                </a:solidFill>
                <a:latin typeface="Times New Roman" panose="02020603050405020304" pitchFamily="18" charset="0"/>
                <a:ea typeface="Arial" panose="020B0604020202020204" pitchFamily="34" charset="0"/>
              </a:rPr>
              <a:t>của</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âm</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và</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biên</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độ</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dao</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động</a:t>
            </a:r>
            <a:r>
              <a:rPr lang="en-US" sz="2800" dirty="0">
                <a:solidFill>
                  <a:prstClr val="black"/>
                </a:solidFill>
                <a:latin typeface="Times New Roman" panose="02020603050405020304" pitchFamily="18" charset="0"/>
                <a:ea typeface="Arial" panose="020B0604020202020204" pitchFamily="34" charset="0"/>
              </a:rPr>
              <a:t>?</a:t>
            </a:r>
            <a:endParaRPr lang="en-US" sz="2000" dirty="0">
              <a:solidFill>
                <a:prstClr val="black"/>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22167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59947937"/>
              </p:ext>
            </p:extLst>
          </p:nvPr>
        </p:nvGraphicFramePr>
        <p:xfrm>
          <a:off x="381000" y="2151162"/>
          <a:ext cx="8382000" cy="3943542"/>
        </p:xfrm>
        <a:graphic>
          <a:graphicData uri="http://schemas.openxmlformats.org/drawingml/2006/table">
            <a:tbl>
              <a:tblPr firstRow="1" firstCol="1" bandRow="1"/>
              <a:tblGrid>
                <a:gridCol w="3777649">
                  <a:extLst>
                    <a:ext uri="{9D8B030D-6E8A-4147-A177-3AD203B41FA5}">
                      <a16:colId xmlns:a16="http://schemas.microsoft.com/office/drawing/2014/main" val="3792501976"/>
                    </a:ext>
                  </a:extLst>
                </a:gridCol>
                <a:gridCol w="2792175">
                  <a:extLst>
                    <a:ext uri="{9D8B030D-6E8A-4147-A177-3AD203B41FA5}">
                      <a16:colId xmlns:a16="http://schemas.microsoft.com/office/drawing/2014/main" val="1011719434"/>
                    </a:ext>
                  </a:extLst>
                </a:gridCol>
                <a:gridCol w="1812176">
                  <a:extLst>
                    <a:ext uri="{9D8B030D-6E8A-4147-A177-3AD203B41FA5}">
                      <a16:colId xmlns:a16="http://schemas.microsoft.com/office/drawing/2014/main" val="2056532770"/>
                    </a:ext>
                  </a:extLst>
                </a:gridCol>
              </a:tblGrid>
              <a:tr h="105474">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chun</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Âm phát ra (to/ nhỏ)</a:t>
                      </a:r>
                      <a:endParaRPr lang="en-US"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892451"/>
                  </a:ext>
                </a:extLst>
              </a:tr>
              <a:tr h="94615">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5785779"/>
                  </a:ext>
                </a:extLst>
              </a:tr>
              <a:tr h="627888">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5787436"/>
                  </a:ext>
                </a:extLst>
              </a:tr>
              <a:tr h="97790">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44602122"/>
                  </a:ext>
                </a:extLst>
              </a:tr>
            </a:tbl>
          </a:graphicData>
        </a:graphic>
      </p:graphicFrame>
      <p:sp>
        <p:nvSpPr>
          <p:cNvPr id="3" name="Rectangle 1"/>
          <p:cNvSpPr>
            <a:spLocks noChangeArrowheads="1"/>
          </p:cNvSpPr>
          <p:nvPr/>
        </p:nvSpPr>
        <p:spPr bwMode="auto">
          <a:xfrm>
            <a:off x="228600" y="304800"/>
            <a:ext cx="8686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 pos="539750" algn="l"/>
              </a:tabLst>
            </a:pPr>
            <a:r>
              <a:rPr kumimoji="0" lang="en-US" altLang="en-US" sz="28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PHIẾU HỌC TẬP 2.</a:t>
            </a:r>
            <a:endPar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 pos="539750" algn="l"/>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Làm</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thí</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Căng</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dây</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chun</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qua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hộp</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nhựa</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tab pos="180975" algn="l"/>
                <a:tab pos="539750" algn="l"/>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Gảy</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dây</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chun</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từ</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nhẹ</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đến</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mạnh</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lắng</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nghe</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âm</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thanh</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phát</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ra</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ghi</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quả</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vào</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phiếu</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tập</a:t>
            </a:r>
            <a:r>
              <a:rPr kumimoji="0" lang="en-US" altLang="en-US"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p>
        </p:txBody>
      </p:sp>
      <p:sp>
        <p:nvSpPr>
          <p:cNvPr id="4" name="Right Arrow 3">
            <a:hlinkClick r:id="rId2" action="ppaction://hlinksldjump"/>
          </p:cNvPr>
          <p:cNvSpPr/>
          <p:nvPr/>
        </p:nvSpPr>
        <p:spPr>
          <a:xfrm>
            <a:off x="8382000" y="6214146"/>
            <a:ext cx="533400" cy="509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75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686800" cy="575542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80340" algn="l"/>
                <a:tab pos="540385" algn="l"/>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PHIẾU HỌC TẬP 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180340" algn="l"/>
                <a:tab pos="540385" algn="l"/>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mép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457200" marR="0" lvl="0" indent="-457200" algn="just" defTabSz="914400" rtl="0" eaLnBrk="1" fontAlgn="auto" latinLnBrk="0" hangingPunct="1">
              <a:lnSpc>
                <a:spcPct val="115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Gảy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nhẹ</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thước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lệch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nhỏ</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nhỏ</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lvl="0" algn="just">
              <a:lnSpc>
                <a:spcPct val="115000"/>
              </a:lnSpc>
              <a:defRPr/>
            </a:pP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Gảy</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mạnh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đầu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thước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Độ</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lệch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lớn</a:t>
            </a:r>
            <a:r>
              <a:rPr lang="en-US" sz="3200" dirty="0">
                <a:solidFill>
                  <a:prstClr val="black"/>
                </a:solidFill>
                <a:latin typeface="Times New Roman" panose="02020603050405020304" pitchFamily="18" charset="0"/>
                <a:ea typeface="Times New Roman" panose="02020603050405020304" pitchFamily="18" charset="0"/>
              </a:rPr>
              <a:t> → </a:t>
            </a:r>
            <a:r>
              <a:rPr lang="en-US" sz="3200" dirty="0" err="1">
                <a:solidFill>
                  <a:prstClr val="black"/>
                </a:solidFill>
                <a:latin typeface="Times New Roman" panose="02020603050405020304" pitchFamily="18" charset="0"/>
                <a:ea typeface="Times New Roman" panose="02020603050405020304" pitchFamily="18" charset="0"/>
              </a:rPr>
              <a:t>âm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phát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lớn</a:t>
            </a:r>
            <a:r>
              <a:rPr lang="en-US" sz="32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Arial" panose="020B0604020202020204" pitchFamily="34" charset="0"/>
              <a:ea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lệch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87484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4" descr="2">
            <a:extLst/>
          </p:cNvPr>
          <p:cNvSpPr txBox="1">
            <a:spLocks noChangeArrowheads="1"/>
          </p:cNvSpPr>
          <p:nvPr/>
        </p:nvSpPr>
        <p:spPr bwMode="gray">
          <a:xfrm>
            <a:off x="767366" y="4972261"/>
            <a:ext cx="34950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Biên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dao</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161" name="AutoShape 5">
            <a:extLst/>
          </p:cNvPr>
          <p:cNvSpPr>
            <a:spLocks/>
          </p:cNvSpPr>
          <p:nvPr/>
        </p:nvSpPr>
        <p:spPr bwMode="gray">
          <a:xfrm rot="4611158">
            <a:off x="1617796" y="3365440"/>
            <a:ext cx="241300" cy="851021"/>
          </a:xfrm>
          <a:prstGeom prst="rightBrace">
            <a:avLst>
              <a:gd name="adj1" fmla="val 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394"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62" name="Line 12">
            <a:extLst/>
          </p:cNvPr>
          <p:cNvSpPr>
            <a:spLocks noChangeShapeType="1"/>
          </p:cNvSpPr>
          <p:nvPr/>
        </p:nvSpPr>
        <p:spPr bwMode="gray">
          <a:xfrm rot="21411158" flipH="1" flipV="1">
            <a:off x="1853618" y="3853217"/>
            <a:ext cx="12469" cy="102469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Calibri"/>
              <a:ea typeface="+mn-ea"/>
              <a:cs typeface="+mn-cs"/>
            </a:endParaRPr>
          </a:p>
        </p:txBody>
      </p:sp>
      <p:sp>
        <p:nvSpPr>
          <p:cNvPr id="6153" name="Text Box 22">
            <a:extLst/>
          </p:cNvPr>
          <p:cNvSpPr txBox="1">
            <a:spLocks noChangeArrowheads="1"/>
          </p:cNvSpPr>
          <p:nvPr/>
        </p:nvSpPr>
        <p:spPr bwMode="auto">
          <a:xfrm>
            <a:off x="914281" y="2100264"/>
            <a:ext cx="722115"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39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nvGrpSpPr>
          <p:cNvPr id="2" name="Group 37"/>
          <p:cNvGrpSpPr>
            <a:grpSpLocks/>
          </p:cNvGrpSpPr>
          <p:nvPr/>
        </p:nvGrpSpPr>
        <p:grpSpPr bwMode="auto">
          <a:xfrm>
            <a:off x="1279516" y="768350"/>
            <a:ext cx="978137" cy="2776538"/>
            <a:chOff x="1263650" y="493713"/>
            <a:chExt cx="1338154" cy="2785347"/>
          </a:xfrm>
        </p:grpSpPr>
        <p:sp>
          <p:nvSpPr>
            <p:cNvPr id="31" name="Line 10">
              <a:extLst/>
            </p:cNvPr>
            <p:cNvSpPr>
              <a:spLocks noChangeShapeType="1"/>
            </p:cNvSpPr>
            <p:nvPr/>
          </p:nvSpPr>
          <p:spPr bwMode="gray">
            <a:xfrm>
              <a:off x="1263650" y="493713"/>
              <a:ext cx="1066277" cy="2589464"/>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11">
              <a:extLst/>
            </p:cNvPr>
            <p:cNvSpPr>
              <a:spLocks noChangeArrowheads="1"/>
            </p:cNvSpPr>
            <p:nvPr/>
          </p:nvSpPr>
          <p:spPr bwMode="gray">
            <a:xfrm>
              <a:off x="2181334" y="2962145"/>
              <a:ext cx="289022" cy="316915"/>
            </a:xfrm>
            <a:prstGeom prst="ellipse">
              <a:avLst/>
            </a:prstGeom>
            <a:solidFill>
              <a:schemeClr val="accent5">
                <a:lumMod val="75000"/>
              </a:schemeClr>
            </a:solidFill>
            <a:ln w="9525" algn="ctr">
              <a:solidFill>
                <a:schemeClr val="tx1"/>
              </a:solidFill>
              <a:prstDash val="solid"/>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Calibri"/>
                <a:ea typeface="+mn-ea"/>
                <a:cs typeface="+mn-cs"/>
              </a:endParaRPr>
            </a:p>
          </p:txBody>
        </p:sp>
        <p:sp>
          <p:nvSpPr>
            <p:cNvPr id="6172" name="Text Box 22">
              <a:extLst/>
            </p:cNvPr>
            <p:cNvSpPr txBox="1">
              <a:spLocks noChangeArrowheads="1"/>
            </p:cNvSpPr>
            <p:nvPr/>
          </p:nvSpPr>
          <p:spPr bwMode="auto">
            <a:xfrm>
              <a:off x="1751885" y="1600526"/>
              <a:ext cx="849919" cy="46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39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grpSp>
      <p:sp>
        <p:nvSpPr>
          <p:cNvPr id="33" name="Text Box 22">
            <a:extLst/>
          </p:cNvPr>
          <p:cNvSpPr txBox="1">
            <a:spLocks noChangeArrowheads="1"/>
          </p:cNvSpPr>
          <p:nvPr/>
        </p:nvSpPr>
        <p:spPr bwMode="auto">
          <a:xfrm>
            <a:off x="971573" y="3848101"/>
            <a:ext cx="514432" cy="8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394"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a:t>
            </a:r>
          </a:p>
        </p:txBody>
      </p:sp>
      <p:grpSp>
        <p:nvGrpSpPr>
          <p:cNvPr id="3" name="Group 36"/>
          <p:cNvGrpSpPr>
            <a:grpSpLocks/>
          </p:cNvGrpSpPr>
          <p:nvPr/>
        </p:nvGrpSpPr>
        <p:grpSpPr bwMode="auto">
          <a:xfrm>
            <a:off x="1004993" y="692150"/>
            <a:ext cx="538304" cy="3155950"/>
            <a:chOff x="882650" y="417513"/>
            <a:chExt cx="762000" cy="3161427"/>
          </a:xfrm>
        </p:grpSpPr>
        <p:sp>
          <p:nvSpPr>
            <p:cNvPr id="6166" name="Rectangle 6" descr="Light upward diagonal">
              <a:extLst/>
            </p:cNvPr>
            <p:cNvSpPr>
              <a:spLocks noChangeArrowheads="1"/>
            </p:cNvSpPr>
            <p:nvPr/>
          </p:nvSpPr>
          <p:spPr bwMode="gray">
            <a:xfrm>
              <a:off x="882650" y="417513"/>
              <a:ext cx="762000" cy="76332"/>
            </a:xfrm>
            <a:prstGeom prst="rect">
              <a:avLst/>
            </a:prstGeom>
            <a:pattFill prst="ltUpDiag">
              <a:fgClr>
                <a:srgbClr val="000000"/>
              </a:fgClr>
              <a:bgClr>
                <a:schemeClr val="bg1"/>
              </a:bgClr>
            </a:patt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394"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67" name="Line 8">
              <a:extLst/>
            </p:cNvPr>
            <p:cNvSpPr>
              <a:spLocks noChangeShapeType="1"/>
            </p:cNvSpPr>
            <p:nvPr/>
          </p:nvSpPr>
          <p:spPr bwMode="gray">
            <a:xfrm>
              <a:off x="1264495" y="493845"/>
              <a:ext cx="0" cy="2819523"/>
            </a:xfrm>
            <a:prstGeom prst="line">
              <a:avLst/>
            </a:prstGeom>
            <a:noFill/>
            <a:ln w="12700">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Calibri"/>
                <a:ea typeface="+mn-ea"/>
                <a:cs typeface="+mn-cs"/>
              </a:endParaRPr>
            </a:p>
          </p:txBody>
        </p:sp>
        <p:cxnSp>
          <p:nvCxnSpPr>
            <p:cNvPr id="34" name="Straight Connector 33">
              <a:extLst/>
            </p:cNvPr>
            <p:cNvCxnSpPr/>
            <p:nvPr/>
          </p:nvCxnSpPr>
          <p:spPr bwMode="auto">
            <a:xfrm>
              <a:off x="882650" y="493845"/>
              <a:ext cx="762000" cy="1591"/>
            </a:xfrm>
            <a:prstGeom prst="line">
              <a:avLst/>
            </a:prstGeom>
          </p:spPr>
          <p:style>
            <a:lnRef idx="3">
              <a:schemeClr val="dk1"/>
            </a:lnRef>
            <a:fillRef idx="0">
              <a:schemeClr val="dk1"/>
            </a:fillRef>
            <a:effectRef idx="2">
              <a:schemeClr val="dk1"/>
            </a:effectRef>
            <a:fontRef idx="minor">
              <a:schemeClr val="tx1"/>
            </a:fontRef>
          </p:style>
        </p:cxnSp>
        <p:sp>
          <p:nvSpPr>
            <p:cNvPr id="36" name="Oval 11">
              <a:extLst/>
            </p:cNvPr>
            <p:cNvSpPr>
              <a:spLocks noChangeArrowheads="1"/>
            </p:cNvSpPr>
            <p:nvPr/>
          </p:nvSpPr>
          <p:spPr bwMode="gray">
            <a:xfrm>
              <a:off x="1125949" y="3262480"/>
              <a:ext cx="287228" cy="316460"/>
            </a:xfrm>
            <a:prstGeom prst="ellipse">
              <a:avLst/>
            </a:prstGeom>
            <a:solidFill>
              <a:schemeClr val="accent5">
                <a:lumMod val="75000"/>
              </a:schemeClr>
            </a:solidFill>
            <a:ln w="9525" algn="ctr">
              <a:solidFill>
                <a:schemeClr val="tx1"/>
              </a:solidFill>
              <a:prstDash val="solid"/>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Text Box 22">
            <a:extLst/>
          </p:cNvPr>
          <p:cNvSpPr txBox="1">
            <a:spLocks noChangeArrowheads="1"/>
          </p:cNvSpPr>
          <p:nvPr/>
        </p:nvSpPr>
        <p:spPr bwMode="auto">
          <a:xfrm>
            <a:off x="2000437" y="3392489"/>
            <a:ext cx="514432" cy="8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394"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a:t>
            </a:r>
          </a:p>
        </p:txBody>
      </p:sp>
      <p:sp>
        <p:nvSpPr>
          <p:cNvPr id="29" name="Text Box 21">
            <a:extLst/>
          </p:cNvPr>
          <p:cNvSpPr txBox="1">
            <a:spLocks noChangeArrowheads="1"/>
          </p:cNvSpPr>
          <p:nvPr/>
        </p:nvSpPr>
        <p:spPr bwMode="auto">
          <a:xfrm>
            <a:off x="329428" y="168275"/>
            <a:ext cx="6810554" cy="5221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altLang="en-US" sz="2793" b="1" i="0" u="none" strike="noStrike" kern="1200" cap="none" spc="0" normalizeH="0" baseline="0" noProof="0" dirty="0" err="1">
                <a:ln>
                  <a:noFill/>
                </a:ln>
                <a:solidFill>
                  <a:prstClr val="black"/>
                </a:solidFill>
                <a:effectLst/>
                <a:uLnTx/>
                <a:uFillTx/>
                <a:latin typeface="Constantia" pitchFamily="18" charset="0"/>
                <a:ea typeface="+mn-ea"/>
                <a:cs typeface="+mn-cs"/>
              </a:rPr>
              <a:t>Tìm</a:t>
            </a: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altLang="en-US" sz="2793" b="1" i="0" u="none" strike="noStrike" kern="1200" cap="none" spc="0" normalizeH="0" baseline="0" noProof="0" dirty="0" err="1">
                <a:ln>
                  <a:noFill/>
                </a:ln>
                <a:solidFill>
                  <a:prstClr val="black"/>
                </a:solidFill>
                <a:effectLst/>
                <a:uLnTx/>
                <a:uFillTx/>
                <a:latin typeface="Constantia" pitchFamily="18" charset="0"/>
                <a:ea typeface="+mn-ea"/>
                <a:cs typeface="+mn-cs"/>
              </a:rPr>
              <a:t>hiểu</a:t>
            </a: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altLang="en-US" sz="2793" b="1" i="0" u="none" strike="noStrike" kern="1200" cap="none" spc="0" normalizeH="0" baseline="0" noProof="0" dirty="0" err="1">
                <a:ln>
                  <a:noFill/>
                </a:ln>
                <a:solidFill>
                  <a:prstClr val="black"/>
                </a:solidFill>
                <a:effectLst/>
                <a:uLnTx/>
                <a:uFillTx/>
                <a:latin typeface="Constantia" pitchFamily="18" charset="0"/>
                <a:ea typeface="+mn-ea"/>
                <a:cs typeface="+mn-cs"/>
              </a:rPr>
              <a:t>về</a:t>
            </a: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altLang="en-US" sz="2793" b="1" i="0" u="none" strike="noStrike" kern="1200" cap="none" spc="0" normalizeH="0" baseline="0" noProof="0" dirty="0" err="1">
                <a:ln>
                  <a:noFill/>
                </a:ln>
                <a:solidFill>
                  <a:prstClr val="black"/>
                </a:solidFill>
                <a:effectLst/>
                <a:uLnTx/>
                <a:uFillTx/>
                <a:latin typeface="Constantia" pitchFamily="18" charset="0"/>
                <a:ea typeface="+mn-ea"/>
                <a:cs typeface="+mn-cs"/>
              </a:rPr>
              <a:t>biên</a:t>
            </a: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altLang="en-US" sz="2793" b="1" i="0" u="none" strike="noStrike" kern="1200" cap="none" spc="0" normalizeH="0" baseline="0" noProof="0" dirty="0" err="1">
                <a:ln>
                  <a:noFill/>
                </a:ln>
                <a:solidFill>
                  <a:prstClr val="black"/>
                </a:solidFill>
                <a:effectLst/>
                <a:uLnTx/>
                <a:uFillTx/>
                <a:latin typeface="Constantia" pitchFamily="18" charset="0"/>
                <a:ea typeface="+mn-ea"/>
                <a:cs typeface="+mn-cs"/>
              </a:rPr>
              <a:t>độ</a:t>
            </a: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altLang="en-US" sz="2793" b="1" i="0" u="none" strike="noStrike" kern="1200" cap="none" spc="0" normalizeH="0" baseline="0" noProof="0" dirty="0" err="1">
                <a:ln>
                  <a:noFill/>
                </a:ln>
                <a:solidFill>
                  <a:prstClr val="black"/>
                </a:solidFill>
                <a:effectLst/>
                <a:uLnTx/>
                <a:uFillTx/>
                <a:latin typeface="Constantia" pitchFamily="18" charset="0"/>
                <a:ea typeface="+mn-ea"/>
                <a:cs typeface="+mn-cs"/>
              </a:rPr>
              <a:t>dao</a:t>
            </a: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altLang="en-US" sz="2793" b="1" i="0" u="none" strike="noStrike" kern="1200" cap="none" spc="0" normalizeH="0" baseline="0" noProof="0" dirty="0" err="1">
                <a:ln>
                  <a:noFill/>
                </a:ln>
                <a:solidFill>
                  <a:prstClr val="black"/>
                </a:solidFill>
                <a:effectLst/>
                <a:uLnTx/>
                <a:uFillTx/>
                <a:latin typeface="Constantia" pitchFamily="18" charset="0"/>
                <a:ea typeface="+mn-ea"/>
                <a:cs typeface="+mn-cs"/>
              </a:rPr>
              <a:t>động</a:t>
            </a:r>
            <a:r>
              <a:rPr kumimoji="0" lang="en-US" altLang="en-US" sz="2793" b="1" i="0" u="none" strike="noStrike" kern="1200" cap="none" spc="0" normalizeH="0" baseline="0" noProof="0" dirty="0">
                <a:ln>
                  <a:noFill/>
                </a:ln>
                <a:solidFill>
                  <a:prstClr val="black"/>
                </a:solidFill>
                <a:effectLst/>
                <a:uLnTx/>
                <a:uFillTx/>
                <a:latin typeface="Constantia" pitchFamily="18" charset="0"/>
                <a:ea typeface="+mn-ea"/>
                <a:cs typeface="+mn-cs"/>
              </a:rPr>
              <a:t>.</a:t>
            </a:r>
          </a:p>
        </p:txBody>
      </p:sp>
      <p:sp>
        <p:nvSpPr>
          <p:cNvPr id="30" name="Rounded Rectangular Callout 18">
            <a:extLst/>
          </p:cNvPr>
          <p:cNvSpPr/>
          <p:nvPr/>
        </p:nvSpPr>
        <p:spPr bwMode="auto">
          <a:xfrm>
            <a:off x="6199910" y="284015"/>
            <a:ext cx="1828800" cy="795549"/>
          </a:xfrm>
          <a:prstGeom prst="wedgeRoundRectCallout">
            <a:avLst>
              <a:gd name="adj1" fmla="val -97627"/>
              <a:gd name="adj2" fmla="val 121249"/>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5"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rPr>
              <a:t>Biên</a:t>
            </a:r>
            <a:r>
              <a:rPr kumimoji="0" lang="en-US" sz="1995"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rPr>
              <a:t> </a:t>
            </a:r>
            <a:r>
              <a:rPr kumimoji="0" lang="en-US" sz="1995"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rPr>
              <a:t>độ</a:t>
            </a:r>
            <a:r>
              <a:rPr kumimoji="0" lang="en-US" sz="1995"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rPr>
              <a:t> </a:t>
            </a:r>
            <a:r>
              <a:rPr kumimoji="0" lang="en-US" sz="1995"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rPr>
              <a:t>dao</a:t>
            </a:r>
            <a:r>
              <a:rPr kumimoji="0" lang="en-US" sz="1995"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rPr>
              <a:t> </a:t>
            </a:r>
            <a:r>
              <a:rPr kumimoji="0" lang="en-US" sz="1995"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rPr>
              <a:t>động</a:t>
            </a:r>
            <a:endParaRPr kumimoji="0" lang="en-US" sz="1995"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onstantia" pitchFamily="18" charset="0"/>
              <a:ea typeface="+mn-ea"/>
              <a:cs typeface="+mn-cs"/>
            </a:endParaRPr>
          </a:p>
        </p:txBody>
      </p:sp>
      <p:sp>
        <p:nvSpPr>
          <p:cNvPr id="37" name="Arc 23">
            <a:extLst/>
          </p:cNvPr>
          <p:cNvSpPr>
            <a:spLocks noChangeArrowheads="1"/>
          </p:cNvSpPr>
          <p:nvPr/>
        </p:nvSpPr>
        <p:spPr bwMode="auto">
          <a:xfrm rot="5569835" flipH="1">
            <a:off x="3484978" y="1226736"/>
            <a:ext cx="1065212" cy="2570967"/>
          </a:xfrm>
          <a:custGeom>
            <a:avLst/>
            <a:gdLst>
              <a:gd name="T0" fmla="*/ 701008 w 1143000"/>
              <a:gd name="T1" fmla="*/ 86802 h 3733800"/>
              <a:gd name="T2" fmla="*/ 533400 w 1143000"/>
              <a:gd name="T3" fmla="*/ 1713706 h 3733800"/>
              <a:gd name="T4" fmla="*/ 1066070 w 1143000"/>
              <a:gd name="T5" fmla="*/ 1803349 h 3733800"/>
              <a:gd name="T6" fmla="*/ 11796480 60000 65536"/>
              <a:gd name="T7" fmla="*/ 11796480 60000 65536"/>
              <a:gd name="T8" fmla="*/ 5898240 60000 65536"/>
              <a:gd name="T9" fmla="*/ 751080 w 1143000"/>
              <a:gd name="T10" fmla="*/ 94562 h 3733800"/>
              <a:gd name="T11" fmla="*/ 1143000 w 1143000"/>
              <a:gd name="T12" fmla="*/ 1964556 h 3733800"/>
            </a:gdLst>
            <a:ahLst/>
            <a:cxnLst>
              <a:cxn ang="T6">
                <a:pos x="T0" y="T1"/>
              </a:cxn>
              <a:cxn ang="T7">
                <a:pos x="T2" y="T3"/>
              </a:cxn>
              <a:cxn ang="T8">
                <a:pos x="T4" y="T5"/>
              </a:cxn>
            </a:cxnLst>
            <a:rect l="T9" t="T10" r="T11" b="T12"/>
            <a:pathLst>
              <a:path w="1143000" h="3733800" stroke="0">
                <a:moveTo>
                  <a:pt x="751080" y="94561"/>
                </a:moveTo>
                <a:lnTo>
                  <a:pt x="751079" y="94561"/>
                </a:lnTo>
                <a:cubicBezTo>
                  <a:pt x="985032" y="347519"/>
                  <a:pt x="1143000" y="1061879"/>
                  <a:pt x="1143000" y="1866900"/>
                </a:cubicBezTo>
                <a:cubicBezTo>
                  <a:pt x="1143000" y="1899469"/>
                  <a:pt x="1142739" y="1932033"/>
                  <a:pt x="1142217" y="1964557"/>
                </a:cubicBezTo>
                <a:lnTo>
                  <a:pt x="571500" y="1866900"/>
                </a:lnTo>
                <a:close/>
              </a:path>
              <a:path w="1143000" h="3733800" fill="none">
                <a:moveTo>
                  <a:pt x="751080" y="94561"/>
                </a:moveTo>
                <a:lnTo>
                  <a:pt x="751079" y="94561"/>
                </a:lnTo>
                <a:cubicBezTo>
                  <a:pt x="985032" y="347519"/>
                  <a:pt x="1143000" y="1061879"/>
                  <a:pt x="1143000" y="1866900"/>
                </a:cubicBezTo>
                <a:cubicBezTo>
                  <a:pt x="1143000" y="1899469"/>
                  <a:pt x="1142739" y="1932033"/>
                  <a:pt x="1142217" y="1964557"/>
                </a:cubicBezTo>
              </a:path>
            </a:pathLst>
          </a:custGeom>
          <a:solidFill>
            <a:schemeClr val="bg1"/>
          </a:solidFill>
          <a:ln w="57150" algn="ctr">
            <a:solidFill>
              <a:schemeClr val="tx1"/>
            </a:solidFill>
            <a:prstDash val="sysDot"/>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Calibri"/>
              <a:ea typeface="+mn-ea"/>
              <a:cs typeface="+mn-cs"/>
            </a:endParaRPr>
          </a:p>
        </p:txBody>
      </p:sp>
      <p:sp>
        <p:nvSpPr>
          <p:cNvPr id="42" name="Arc 23">
            <a:extLst/>
          </p:cNvPr>
          <p:cNvSpPr>
            <a:spLocks noChangeArrowheads="1"/>
          </p:cNvSpPr>
          <p:nvPr/>
        </p:nvSpPr>
        <p:spPr bwMode="auto">
          <a:xfrm rot="5139068">
            <a:off x="3325329" y="1099"/>
            <a:ext cx="1139825" cy="2801328"/>
          </a:xfrm>
          <a:custGeom>
            <a:avLst/>
            <a:gdLst>
              <a:gd name="T0" fmla="*/ 751080 w 1143000"/>
              <a:gd name="T1" fmla="*/ 94561 h 3733800"/>
              <a:gd name="T2" fmla="*/ 571500 w 1143000"/>
              <a:gd name="T3" fmla="*/ 1866900 h 3733800"/>
              <a:gd name="T4" fmla="*/ 1142218 w 1143000"/>
              <a:gd name="T5" fmla="*/ 1964557 h 3733800"/>
              <a:gd name="T6" fmla="*/ 11796480 60000 65536"/>
              <a:gd name="T7" fmla="*/ 11796480 60000 65536"/>
              <a:gd name="T8" fmla="*/ 5898240 60000 65536"/>
              <a:gd name="T9" fmla="*/ 751080 w 1143000"/>
              <a:gd name="T10" fmla="*/ 94561 h 3733800"/>
              <a:gd name="T11" fmla="*/ 1143000 w 1143000"/>
              <a:gd name="T12" fmla="*/ 1964557 h 3733800"/>
            </a:gdLst>
            <a:ahLst/>
            <a:cxnLst>
              <a:cxn ang="T6">
                <a:pos x="T0" y="T1"/>
              </a:cxn>
              <a:cxn ang="T7">
                <a:pos x="T2" y="T3"/>
              </a:cxn>
              <a:cxn ang="T8">
                <a:pos x="T4" y="T5"/>
              </a:cxn>
            </a:cxnLst>
            <a:rect l="T9" t="T10" r="T11" b="T12"/>
            <a:pathLst>
              <a:path w="1143000" h="3733800" stroke="0">
                <a:moveTo>
                  <a:pt x="751080" y="94561"/>
                </a:moveTo>
                <a:lnTo>
                  <a:pt x="751079" y="94561"/>
                </a:lnTo>
                <a:cubicBezTo>
                  <a:pt x="985032" y="347519"/>
                  <a:pt x="1143000" y="1061879"/>
                  <a:pt x="1143000" y="1866900"/>
                </a:cubicBezTo>
                <a:cubicBezTo>
                  <a:pt x="1143000" y="1899469"/>
                  <a:pt x="1142739" y="1932033"/>
                  <a:pt x="1142217" y="1964557"/>
                </a:cubicBezTo>
                <a:lnTo>
                  <a:pt x="571500" y="1866900"/>
                </a:lnTo>
                <a:close/>
              </a:path>
              <a:path w="1143000" h="3733800" fill="none">
                <a:moveTo>
                  <a:pt x="751080" y="94561"/>
                </a:moveTo>
                <a:lnTo>
                  <a:pt x="751079" y="94561"/>
                </a:lnTo>
                <a:cubicBezTo>
                  <a:pt x="985032" y="347519"/>
                  <a:pt x="1143000" y="1061879"/>
                  <a:pt x="1143000" y="1866900"/>
                </a:cubicBezTo>
                <a:cubicBezTo>
                  <a:pt x="1143000" y="1899469"/>
                  <a:pt x="1142739" y="1932033"/>
                  <a:pt x="1142217" y="1964557"/>
                </a:cubicBezTo>
              </a:path>
            </a:pathLst>
          </a:custGeom>
          <a:solidFill>
            <a:schemeClr val="bg1"/>
          </a:solidFill>
          <a:ln w="57150" algn="ctr">
            <a:solidFill>
              <a:schemeClr val="tx1"/>
            </a:solidFill>
            <a:prstDash val="sysDot"/>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Calibri"/>
              <a:ea typeface="+mn-ea"/>
              <a:cs typeface="+mn-cs"/>
            </a:endParaRPr>
          </a:p>
        </p:txBody>
      </p:sp>
      <p:cxnSp>
        <p:nvCxnSpPr>
          <p:cNvPr id="43" name="Straight Connector 24"/>
          <p:cNvCxnSpPr>
            <a:cxnSpLocks noChangeShapeType="1"/>
          </p:cNvCxnSpPr>
          <p:nvPr/>
        </p:nvCxnSpPr>
        <p:spPr bwMode="auto">
          <a:xfrm>
            <a:off x="3029301" y="1982789"/>
            <a:ext cx="856989" cy="1587"/>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4" name="Rectangle 43">
            <a:extLst/>
          </p:cNvPr>
          <p:cNvSpPr/>
          <p:nvPr/>
        </p:nvSpPr>
        <p:spPr bwMode="auto">
          <a:xfrm>
            <a:off x="2966270" y="2029122"/>
            <a:ext cx="971550" cy="259706"/>
          </a:xfrm>
          <a:prstGeom prst="rect">
            <a:avLst/>
          </a:prstGeom>
          <a:solidFill>
            <a:schemeClr val="accent2">
              <a:lumMod val="60000"/>
              <a:lumOff val="40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4"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46" name="Straight Connector 45"/>
          <p:cNvCxnSpPr>
            <a:cxnSpLocks noChangeShapeType="1"/>
          </p:cNvCxnSpPr>
          <p:nvPr/>
        </p:nvCxnSpPr>
        <p:spPr bwMode="auto">
          <a:xfrm>
            <a:off x="3972227" y="1965325"/>
            <a:ext cx="1943145" cy="158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7" name="Straight Arrow Connector 46"/>
          <p:cNvCxnSpPr>
            <a:cxnSpLocks noChangeShapeType="1"/>
          </p:cNvCxnSpPr>
          <p:nvPr/>
        </p:nvCxnSpPr>
        <p:spPr bwMode="auto">
          <a:xfrm rot="5400000">
            <a:off x="4987627" y="1705173"/>
            <a:ext cx="531812" cy="1193"/>
          </a:xfrm>
          <a:prstGeom prst="straightConnector1">
            <a:avLst/>
          </a:prstGeom>
          <a:noFill/>
          <a:ln w="28575" algn="ctr">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48" name="Straight Connector 47"/>
          <p:cNvCxnSpPr>
            <a:cxnSpLocks noChangeShapeType="1"/>
          </p:cNvCxnSpPr>
          <p:nvPr/>
        </p:nvCxnSpPr>
        <p:spPr bwMode="auto">
          <a:xfrm>
            <a:off x="3972227" y="1439864"/>
            <a:ext cx="1943145" cy="1587"/>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49" name="TextBox 48">
            <a:extLst/>
          </p:cNvPr>
          <p:cNvSpPr txBox="1">
            <a:spLocks noChangeArrowheads="1"/>
          </p:cNvSpPr>
          <p:nvPr/>
        </p:nvSpPr>
        <p:spPr bwMode="auto">
          <a:xfrm>
            <a:off x="4038600" y="1016000"/>
            <a:ext cx="2570967"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Vị</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trí</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cao</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nhất</a:t>
            </a:r>
            <a:endPar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endParaRPr>
          </a:p>
        </p:txBody>
      </p:sp>
      <p:sp>
        <p:nvSpPr>
          <p:cNvPr id="50" name="TextBox 49">
            <a:extLst/>
          </p:cNvPr>
          <p:cNvSpPr txBox="1">
            <a:spLocks noChangeArrowheads="1"/>
          </p:cNvSpPr>
          <p:nvPr/>
        </p:nvSpPr>
        <p:spPr bwMode="auto">
          <a:xfrm>
            <a:off x="5310058" y="3459311"/>
            <a:ext cx="2572161"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Vị</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trí</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cân</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bằng</a:t>
            </a:r>
            <a:endPar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endParaRPr>
          </a:p>
        </p:txBody>
      </p:sp>
      <p:sp>
        <p:nvSpPr>
          <p:cNvPr id="51" name="Rounded Rectangular Callout 17">
            <a:extLst/>
          </p:cNvPr>
          <p:cNvSpPr/>
          <p:nvPr/>
        </p:nvSpPr>
        <p:spPr bwMode="auto">
          <a:xfrm>
            <a:off x="5749243" y="1585268"/>
            <a:ext cx="2909498" cy="380057"/>
          </a:xfrm>
          <a:prstGeom prst="wedgeRoundRectCallout">
            <a:avLst>
              <a:gd name="adj1" fmla="val -65335"/>
              <a:gd name="adj2" fmla="val -5417"/>
              <a:gd name="adj3" fmla="val 16667"/>
            </a:avLst>
          </a:prstGeom>
          <a:solidFill>
            <a:schemeClr val="bg1"/>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Độ</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lệch</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lớn</a:t>
            </a:r>
            <a:r>
              <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onstantia" pitchFamily="18" charset="0"/>
                <a:ea typeface="+mn-ea"/>
                <a:cs typeface="+mn-cs"/>
              </a:rPr>
              <a:t>nhất</a:t>
            </a:r>
            <a:endParaRPr kumimoji="0" lang="en-US" sz="2400" b="1" i="0" u="none" strike="noStrike" kern="1200" cap="none" spc="0" normalizeH="0" baseline="0" noProof="0" dirty="0">
              <a:ln>
                <a:noFill/>
              </a:ln>
              <a:solidFill>
                <a:prstClr val="black"/>
              </a:solidFill>
              <a:effectLst/>
              <a:uLnTx/>
              <a:uFillTx/>
              <a:latin typeface="Constantia" pitchFamily="18" charset="0"/>
              <a:ea typeface="+mn-ea"/>
              <a:cs typeface="+mn-cs"/>
            </a:endParaRPr>
          </a:p>
        </p:txBody>
      </p:sp>
      <p:cxnSp>
        <p:nvCxnSpPr>
          <p:cNvPr id="52" name="Straight Connector 51"/>
          <p:cNvCxnSpPr>
            <a:cxnSpLocks noChangeShapeType="1"/>
          </p:cNvCxnSpPr>
          <p:nvPr/>
        </p:nvCxnSpPr>
        <p:spPr bwMode="auto">
          <a:xfrm>
            <a:off x="3915197" y="1966913"/>
            <a:ext cx="1371421" cy="31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5" name="Straight Arrow Connector 4"/>
          <p:cNvCxnSpPr/>
          <p:nvPr/>
        </p:nvCxnSpPr>
        <p:spPr>
          <a:xfrm flipH="1" flipV="1">
            <a:off x="5081789" y="2003787"/>
            <a:ext cx="1014211" cy="147454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82740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par>
                                <p:cTn id="11" presetID="14" presetClass="entr" presetSubtype="1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randombar(horizontal)">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52"/>
                                        </p:tgtEl>
                                      </p:cBhvr>
                                    </p:animEffect>
                                    <p:set>
                                      <p:cBhvr>
                                        <p:cTn id="18" dur="1" fill="hold">
                                          <p:stCondLst>
                                            <p:cond delay="499"/>
                                          </p:stCondLst>
                                        </p:cTn>
                                        <p:tgtEl>
                                          <p:spTgt spid="52"/>
                                        </p:tgtEl>
                                        <p:attrNameLst>
                                          <p:attrName>style.visibility</p:attrName>
                                        </p:attrNameLst>
                                      </p:cBhvr>
                                      <p:to>
                                        <p:strVal val="hidden"/>
                                      </p:to>
                                    </p:se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randombar(horizontal)">
                                      <p:cBhvr>
                                        <p:cTn id="25" dur="500"/>
                                        <p:tgtEl>
                                          <p:spTgt spid="42"/>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randombar(horizontal)">
                                      <p:cBhvr>
                                        <p:cTn id="33" dur="500"/>
                                        <p:tgtEl>
                                          <p:spTgt spid="50"/>
                                        </p:tgtEl>
                                      </p:cBhvr>
                                    </p:animEffect>
                                  </p:childTnLst>
                                </p:cTn>
                              </p:par>
                              <p:par>
                                <p:cTn id="34" presetID="14" presetClass="entr" presetSubtype="1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randombar(horizontal)">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amond(in)">
                                      <p:cBhvr>
                                        <p:cTn id="44" dur="1000"/>
                                        <p:tgtEl>
                                          <p:spTgt spid="47"/>
                                        </p:tgtEl>
                                      </p:cBhvr>
                                    </p:animEffect>
                                  </p:childTnLst>
                                </p:cTn>
                              </p:par>
                            </p:childTnLst>
                          </p:cTn>
                        </p:par>
                        <p:par>
                          <p:cTn id="45" fill="hold">
                            <p:stCondLst>
                              <p:cond delay="1000"/>
                            </p:stCondLst>
                            <p:childTnLst>
                              <p:par>
                                <p:cTn id="46" presetID="14" presetClass="entr" presetSubtype="10" fill="hold"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randombar(horizontal)">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randombar(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ox(in)">
                                      <p:cBhvr>
                                        <p:cTn id="58" dur="1000"/>
                                        <p:tgtEl>
                                          <p:spTgt spid="3"/>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ox(in)">
                                      <p:cBhvr>
                                        <p:cTn id="61" dur="500"/>
                                        <p:tgtEl>
                                          <p:spTgt spid="33"/>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6153"/>
                                        </p:tgtEl>
                                        <p:attrNameLst>
                                          <p:attrName>style.visibility</p:attrName>
                                        </p:attrNameLst>
                                      </p:cBhvr>
                                      <p:to>
                                        <p:strVal val="visible"/>
                                      </p:to>
                                    </p:set>
                                    <p:animEffect transition="in" filter="box(in)">
                                      <p:cBhvr>
                                        <p:cTn id="64" dur="500"/>
                                        <p:tgtEl>
                                          <p:spTgt spid="615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16"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box(in)">
                                      <p:cBhvr>
                                        <p:cTn id="69" dur="1000"/>
                                        <p:tgtEl>
                                          <p:spTgt spid="2"/>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ox(in)">
                                      <p:cBhvr>
                                        <p:cTn id="72" dur="1000"/>
                                        <p:tgtEl>
                                          <p:spTgt spid="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6161"/>
                                        </p:tgtEl>
                                        <p:attrNameLst>
                                          <p:attrName>style.visibility</p:attrName>
                                        </p:attrNameLst>
                                      </p:cBhvr>
                                      <p:to>
                                        <p:strVal val="visible"/>
                                      </p:to>
                                    </p:set>
                                    <p:animEffect transition="in" filter="box(in)">
                                      <p:cBhvr>
                                        <p:cTn id="77" dur="1000"/>
                                        <p:tgtEl>
                                          <p:spTgt spid="616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nodeType="clickEffect">
                                  <p:stCondLst>
                                    <p:cond delay="0"/>
                                  </p:stCondLst>
                                  <p:childTnLst>
                                    <p:set>
                                      <p:cBhvr>
                                        <p:cTn id="81" dur="1" fill="hold">
                                          <p:stCondLst>
                                            <p:cond delay="0"/>
                                          </p:stCondLst>
                                        </p:cTn>
                                        <p:tgtEl>
                                          <p:spTgt spid="6162"/>
                                        </p:tgtEl>
                                        <p:attrNameLst>
                                          <p:attrName>style.visibility</p:attrName>
                                        </p:attrNameLst>
                                      </p:cBhvr>
                                      <p:to>
                                        <p:strVal val="visible"/>
                                      </p:to>
                                    </p:set>
                                    <p:animEffect transition="in" filter="blinds(horizontal)">
                                      <p:cBhvr>
                                        <p:cTn id="82" dur="1000"/>
                                        <p:tgtEl>
                                          <p:spTgt spid="616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blinds(horizontal)">
                                      <p:cBhvr>
                                        <p:cTn id="8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161" grpId="0" animBg="1"/>
      <p:bldP spid="6153" grpId="0"/>
      <p:bldP spid="33" grpId="0"/>
      <p:bldP spid="39"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2120202"/>
              </p:ext>
            </p:extLst>
          </p:nvPr>
        </p:nvGraphicFramePr>
        <p:xfrm>
          <a:off x="914400" y="863729"/>
          <a:ext cx="7924800" cy="5473700"/>
        </p:xfrm>
        <a:graphic>
          <a:graphicData uri="http://schemas.openxmlformats.org/drawingml/2006/table">
            <a:tbl>
              <a:tblPr firstRow="1" firstCol="1" bandRow="1"/>
              <a:tblGrid>
                <a:gridCol w="2641047">
                  <a:extLst>
                    <a:ext uri="{9D8B030D-6E8A-4147-A177-3AD203B41FA5}">
                      <a16:colId xmlns:a16="http://schemas.microsoft.com/office/drawing/2014/main" val="685016173"/>
                    </a:ext>
                  </a:extLst>
                </a:gridCol>
                <a:gridCol w="2641047">
                  <a:extLst>
                    <a:ext uri="{9D8B030D-6E8A-4147-A177-3AD203B41FA5}">
                      <a16:colId xmlns:a16="http://schemas.microsoft.com/office/drawing/2014/main" val="319757066"/>
                    </a:ext>
                  </a:extLst>
                </a:gridCol>
                <a:gridCol w="2642706">
                  <a:extLst>
                    <a:ext uri="{9D8B030D-6E8A-4147-A177-3AD203B41FA5}">
                      <a16:colId xmlns:a16="http://schemas.microsoft.com/office/drawing/2014/main" val="167615442"/>
                    </a:ext>
                  </a:extLst>
                </a:gridCol>
              </a:tblGrid>
              <a:tr h="397510">
                <a:tc>
                  <a:txBody>
                    <a:bodyPr/>
                    <a:lstStyle/>
                    <a:p>
                      <a:pPr algn="just">
                        <a:lnSpc>
                          <a:spcPct val="115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Gảy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chun</a:t>
                      </a:r>
                      <a:endParaRPr lang="en-US" sz="3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Biên độ dao động của dây chun (lớn/ nhỏ)</a:t>
                      </a:r>
                      <a:endParaRPr lang="en-US"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897888"/>
                  </a:ext>
                </a:extLst>
              </a:tr>
              <a:tr h="95885">
                <a:tc>
                  <a:txBody>
                    <a:bodyPr/>
                    <a:lstStyle/>
                    <a:p>
                      <a:pPr algn="just">
                        <a:lnSpc>
                          <a:spcPct val="115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endParaRPr lang="en-US" sz="3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endParaRPr lang="en-US" sz="3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endParaRPr lang="en-US" sz="3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001708"/>
                  </a:ext>
                </a:extLst>
              </a:tr>
              <a:tr h="99060">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Mạnh</a:t>
                      </a:r>
                      <a:endParaRPr lang="en-US"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Lớn</a:t>
                      </a:r>
                      <a:endParaRPr lang="en-US"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endParaRPr lang="en-US" sz="3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341658"/>
                  </a:ext>
                </a:extLst>
              </a:tr>
              <a:tr h="99060">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Kết luận</a:t>
                      </a:r>
                      <a:endParaRPr lang="en-US"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1653355"/>
                  </a:ext>
                </a:extLst>
              </a:tr>
            </a:tbl>
          </a:graphicData>
        </a:graphic>
      </p:graphicFrame>
      <p:sp>
        <p:nvSpPr>
          <p:cNvPr id="3" name="Rectangle 1"/>
          <p:cNvSpPr>
            <a:spLocks noChangeArrowheads="1"/>
          </p:cNvSpPr>
          <p:nvPr/>
        </p:nvSpPr>
        <p:spPr bwMode="auto">
          <a:xfrm>
            <a:off x="1981200" y="304800"/>
            <a:ext cx="4267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5397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0975" algn="l"/>
                <a:tab pos="539750" algn="l"/>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 pos="539750" algn="l"/>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81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030"/>
          <a:stretch/>
        </p:blipFill>
        <p:spPr bwMode="auto">
          <a:xfrm>
            <a:off x="864057" y="2814974"/>
            <a:ext cx="7034886" cy="297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5" y="170997"/>
            <a:ext cx="9058275" cy="219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599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1524000" y="41565"/>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3200" b="1" dirty="0">
                <a:solidFill>
                  <a:srgbClr val="0000FF"/>
                </a:solidFill>
                <a:latin typeface="Times New Roman" pitchFamily="18" charset="0"/>
                <a:cs typeface="Times New Roman" pitchFamily="18" charset="0"/>
              </a:rPr>
              <a:t>CHỦ ĐỀ 4 -ÂM THANH</a:t>
            </a: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387307"/>
            <a:ext cx="990600" cy="9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200" y="924580"/>
            <a:ext cx="472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3200" b="1" dirty="0">
                <a:solidFill>
                  <a:srgbClr val="3333FF"/>
                </a:solidFill>
                <a:latin typeface="Times New Roman" pitchFamily="18" charset="0"/>
                <a:cs typeface="Times New Roman" pitchFamily="18" charset="0"/>
              </a:rPr>
              <a:t>I. </a:t>
            </a:r>
            <a:r>
              <a:rPr lang="en-US" altLang="en-US" sz="3200" b="1" u="sng" dirty="0" err="1">
                <a:solidFill>
                  <a:srgbClr val="3333FF"/>
                </a:solidFill>
                <a:latin typeface="Times New Roman" pitchFamily="18" charset="0"/>
                <a:cs typeface="Times New Roman" pitchFamily="18" charset="0"/>
              </a:rPr>
              <a:t>Độ</a:t>
            </a:r>
            <a:r>
              <a:rPr lang="en-US" altLang="en-US" sz="3200" b="1" u="sng" dirty="0">
                <a:solidFill>
                  <a:srgbClr val="3333FF"/>
                </a:solidFill>
                <a:latin typeface="Times New Roman" pitchFamily="18" charset="0"/>
                <a:cs typeface="Times New Roman" pitchFamily="18" charset="0"/>
              </a:rPr>
              <a:t> to </a:t>
            </a:r>
            <a:r>
              <a:rPr lang="en-US" altLang="en-US" sz="3200" b="1" u="sng" dirty="0" err="1">
                <a:solidFill>
                  <a:srgbClr val="3333FF"/>
                </a:solidFill>
                <a:latin typeface="Times New Roman" pitchFamily="18" charset="0"/>
                <a:cs typeface="Times New Roman" pitchFamily="18" charset="0"/>
              </a:rPr>
              <a:t>của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âm</a:t>
            </a:r>
            <a:r>
              <a:rPr lang="en-US" altLang="en-US" sz="3200" b="1" u="sng" dirty="0">
                <a:solidFill>
                  <a:srgbClr val="3333FF"/>
                </a:solidFill>
                <a:latin typeface="Times New Roman" pitchFamily="18" charset="0"/>
                <a:cs typeface="Times New Roman" pitchFamily="18" charset="0"/>
              </a:rPr>
              <a:t>:</a:t>
            </a:r>
            <a:endParaRPr lang="en-US" altLang="en-US" sz="3200" b="1" u="sng" dirty="0">
              <a:solidFill>
                <a:srgbClr val="0000FF"/>
              </a:solidFill>
              <a:latin typeface="Times New Roman" pitchFamily="18" charset="0"/>
              <a:cs typeface="Times New Roman" pitchFamily="18" charset="0"/>
            </a:endParaRPr>
          </a:p>
        </p:txBody>
      </p:sp>
      <p:sp>
        <p:nvSpPr>
          <p:cNvPr id="5" name="Text Box 20"/>
          <p:cNvSpPr txBox="1">
            <a:spLocks noChangeArrowheads="1"/>
          </p:cNvSpPr>
          <p:nvPr/>
        </p:nvSpPr>
        <p:spPr bwMode="auto">
          <a:xfrm>
            <a:off x="914400" y="498765"/>
            <a:ext cx="71004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3200" b="1" dirty="0">
                <a:solidFill>
                  <a:srgbClr val="FF0000"/>
                </a:solidFill>
                <a:latin typeface="Times New Roman" pitchFamily="18" charset="0"/>
                <a:cs typeface="Times New Roman" pitchFamily="18" charset="0"/>
              </a:rPr>
              <a:t>BÀI 13- ĐỘ TO VÀ ĐỘ CAO CỦA ÂM </a:t>
            </a:r>
          </a:p>
        </p:txBody>
      </p:sp>
      <p:sp>
        <p:nvSpPr>
          <p:cNvPr id="2" name="Rectangle 1"/>
          <p:cNvSpPr/>
          <p:nvPr/>
        </p:nvSpPr>
        <p:spPr>
          <a:xfrm>
            <a:off x="155402" y="2425775"/>
            <a:ext cx="9008918" cy="954107"/>
          </a:xfrm>
          <a:prstGeom prst="rect">
            <a:avLst/>
          </a:prstGeom>
        </p:spPr>
        <p:txBody>
          <a:bodyPr wrap="square">
            <a:spAutoFit/>
          </a:bodyPr>
          <a:lstStyle/>
          <a:p>
            <a:pPr>
              <a:defRPr/>
            </a:pP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Biên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lệch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lớn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nhất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vật</a:t>
            </a:r>
            <a:r>
              <a:rPr lang="en-US" altLang="en-US" sz="2800" dirty="0">
                <a:latin typeface="Times New Roman" pitchFamily="18" charset="0"/>
                <a:cs typeface="Times New Roman" pitchFamily="18" charset="0"/>
              </a:rPr>
              <a:t> so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trí</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bằng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nó</a:t>
            </a:r>
            <a:r>
              <a:rPr lang="en-US" altLang="en-US" sz="2800" dirty="0">
                <a:latin typeface="Times New Roman" pitchFamily="18" charset="0"/>
                <a:cs typeface="Times New Roman" pitchFamily="18" charset="0"/>
              </a:rPr>
              <a:t>.</a:t>
            </a:r>
          </a:p>
        </p:txBody>
      </p:sp>
      <p:sp>
        <p:nvSpPr>
          <p:cNvPr id="7" name="Content Placeholder 2"/>
          <p:cNvSpPr txBox="1">
            <a:spLocks/>
          </p:cNvSpPr>
          <p:nvPr/>
        </p:nvSpPr>
        <p:spPr>
          <a:xfrm>
            <a:off x="309880" y="4469942"/>
            <a:ext cx="88392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endParaRPr lang="en-US" sz="2800" dirty="0">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154478" y="5181600"/>
            <a:ext cx="88392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81000" y="1676400"/>
            <a:ext cx="5638800" cy="58477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1/ </a:t>
            </a:r>
            <a:r>
              <a:rPr lang="en-US" sz="3200" b="1" dirty="0" err="1">
                <a:solidFill>
                  <a:srgbClr val="7030A0"/>
                </a:solidFill>
                <a:latin typeface="Times New Roman" panose="02020603050405020304" pitchFamily="18" charset="0"/>
                <a:cs typeface="Times New Roman" panose="02020603050405020304" pitchFamily="18" charset="0"/>
              </a:rPr>
              <a:t>Biên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dao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động</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76200" y="3581400"/>
            <a:ext cx="8763000" cy="58477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2/ </a:t>
            </a:r>
            <a:r>
              <a:rPr lang="en-US" sz="3200" b="1" dirty="0" err="1">
                <a:solidFill>
                  <a:srgbClr val="7030A0"/>
                </a:solidFill>
                <a:latin typeface="Times New Roman" panose="02020603050405020304" pitchFamily="18" charset="0"/>
                <a:cs typeface="Times New Roman" panose="02020603050405020304" pitchFamily="18" charset="0"/>
              </a:rPr>
              <a:t>Mối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hệ</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giữa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a:t>
            </a:r>
            <a:r>
              <a:rPr lang="en-US" sz="3200" b="1" dirty="0">
                <a:solidFill>
                  <a:srgbClr val="7030A0"/>
                </a:solidFill>
                <a:latin typeface="Times New Roman" panose="02020603050405020304" pitchFamily="18" charset="0"/>
                <a:cs typeface="Times New Roman" panose="02020603050405020304" pitchFamily="18" charset="0"/>
              </a:rPr>
              <a:t> to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âm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âm</a:t>
            </a:r>
            <a:r>
              <a:rPr lang="en-US" sz="32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2565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Content Placeholder 3" descr="https://img.loigiaihay.com/picture/2022/0609/13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914400"/>
            <a:ext cx="8686800" cy="4800600"/>
          </a:xfrm>
        </p:spPr>
      </p:pic>
      <p:sp>
        <p:nvSpPr>
          <p:cNvPr id="2" name="Rectangle 1"/>
          <p:cNvSpPr/>
          <p:nvPr/>
        </p:nvSpPr>
        <p:spPr>
          <a:xfrm>
            <a:off x="3200400" y="245209"/>
            <a:ext cx="2830903" cy="646331"/>
          </a:xfrm>
          <a:prstGeom prst="rect">
            <a:avLst/>
          </a:prstGeom>
        </p:spPr>
        <p:txBody>
          <a:bodyPr wrap="none">
            <a:spAutoFit/>
          </a:bodyPr>
          <a:lstStyle/>
          <a:p>
            <a:pPr lvl="0" algn="ctr"/>
            <a:r>
              <a:rPr lang="en-US" sz="3600" b="1" dirty="0">
                <a:solidFill>
                  <a:srgbClr val="7030A0"/>
                </a:solidFill>
                <a:latin typeface="Times New Roman" panose="02020603050405020304" pitchFamily="18" charset="0"/>
                <a:cs typeface="Times New Roman" panose="02020603050405020304" pitchFamily="18" charset="0"/>
              </a:rPr>
              <a:t>LUYỆN TẬP</a:t>
            </a:r>
          </a:p>
        </p:txBody>
      </p:sp>
      <p:sp>
        <p:nvSpPr>
          <p:cNvPr id="3" name="Title 2"/>
          <p:cNvSpPr>
            <a:spLocks noGrp="1"/>
          </p:cNvSpPr>
          <p:nvPr>
            <p:ph type="title"/>
          </p:nvPr>
        </p:nvSpPr>
        <p:spPr/>
        <p:txBody>
          <a:bodyPr/>
          <a:lstStyle/>
          <a:p>
            <a:endParaRPr lang="en-US" dirty="0"/>
          </a:p>
        </p:txBody>
      </p:sp>
      <p:sp>
        <p:nvSpPr>
          <p:cNvPr id="6" name="Title 4"/>
          <p:cNvSpPr txBox="1">
            <a:spLocks/>
          </p:cNvSpPr>
          <p:nvPr/>
        </p:nvSpPr>
        <p:spPr>
          <a:xfrm>
            <a:off x="-152399" y="5737860"/>
            <a:ext cx="9144000" cy="1120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latin typeface="Times New Roman" pitchFamily="18" charset="0"/>
                <a:cs typeface="Times New Roman" pitchFamily="18" charset="0"/>
              </a:rPr>
              <a:t>Biên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hiển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trên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màn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tỉ</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lệ</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biên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sóng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âm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mà</a:t>
            </a:r>
            <a:r>
              <a:rPr lang="en-US" altLang="en-US" sz="2800" dirty="0">
                <a:latin typeface="Times New Roman" pitchFamily="18" charset="0"/>
                <a:cs typeface="Times New Roman" pitchFamily="18" charset="0"/>
              </a:rPr>
              <a:t> micro </a:t>
            </a:r>
            <a:r>
              <a:rPr lang="en-US" altLang="en-US" sz="2800" dirty="0" err="1">
                <a:latin typeface="Times New Roman" pitchFamily="18" charset="0"/>
                <a:cs typeface="Times New Roman" pitchFamily="18" charset="0"/>
              </a:rPr>
              <a:t>nhận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được</a:t>
            </a:r>
            <a:r>
              <a:rPr lang="en-US" alt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968208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arn(inVertical)">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download.com.vn/data/image/2019/06/04/mini-hinh-nen-slide-dep-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1" y="-7538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518" y="860822"/>
            <a:ext cx="2725975" cy="1884035"/>
          </a:xfrm>
          <a:prstGeom prst="rect">
            <a:avLst/>
          </a:prstGeom>
        </p:spPr>
      </p:pic>
      <p:pic>
        <p:nvPicPr>
          <p:cNvPr id="6" name="Picture 5">
            <a:hlinkClick r:id="rId5"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152" y="3423915"/>
            <a:ext cx="2609229" cy="1724411"/>
          </a:xfrm>
          <a:prstGeom prst="rect">
            <a:avLst/>
          </a:prstGeom>
        </p:spPr>
      </p:pic>
      <p:pic>
        <p:nvPicPr>
          <p:cNvPr id="7" name="Picture 6">
            <a:hlinkClick r:id="rId7"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2974988"/>
            <a:ext cx="2954727" cy="2073693"/>
          </a:xfrm>
          <a:prstGeom prst="rect">
            <a:avLst/>
          </a:prstGeom>
        </p:spPr>
      </p:pic>
      <p:pic>
        <p:nvPicPr>
          <p:cNvPr id="8" name="Picture 7">
            <a:hlinkClick r:id="rId8"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620" y="5083956"/>
            <a:ext cx="2725983" cy="1624750"/>
          </a:xfrm>
          <a:prstGeom prst="rect">
            <a:avLst/>
          </a:prstGeom>
        </p:spPr>
      </p:pic>
      <p:pic>
        <p:nvPicPr>
          <p:cNvPr id="9" name="Picture 8">
            <a:hlinkClick r:id="rId9"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22" y="4855695"/>
            <a:ext cx="2982400" cy="2075058"/>
          </a:xfrm>
          <a:prstGeom prst="rect">
            <a:avLst/>
          </a:prstGeom>
        </p:spPr>
      </p:pic>
      <p:pic>
        <p:nvPicPr>
          <p:cNvPr id="10" name="Picture 9">
            <a:hlinkClick r:id="rId10"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7283" y="4451613"/>
            <a:ext cx="2784685" cy="1839763"/>
          </a:xfrm>
          <a:prstGeom prst="rect">
            <a:avLst/>
          </a:prstGeom>
        </p:spPr>
      </p:pic>
      <p:pic>
        <p:nvPicPr>
          <p:cNvPr id="11" name="Picture 10">
            <a:hlinkClick r:id="rId11"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588" y="1452816"/>
            <a:ext cx="2863057" cy="1793231"/>
          </a:xfrm>
          <a:prstGeom prst="rect">
            <a:avLst/>
          </a:prstGeom>
        </p:spPr>
      </p:pic>
      <p:pic>
        <p:nvPicPr>
          <p:cNvPr id="15" name="Picture 14">
            <a:hlinkClick r:id="rId12" action="ppaction://hlinksldjump"/>
            <a:extLst>
              <a:ext uri="{FF2B5EF4-FFF2-40B4-BE49-F238E27FC236}">
                <a16:creationId xmlns:a16="http://schemas.microsoft.com/office/drawing/2014/main" id="{5EFD111A-989F-4115-BFF1-A68E8EB0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476" y="1317456"/>
            <a:ext cx="2649716" cy="2053211"/>
          </a:xfrm>
          <a:prstGeom prst="rect">
            <a:avLst/>
          </a:prstGeom>
        </p:spPr>
      </p:pic>
      <p:pic>
        <p:nvPicPr>
          <p:cNvPr id="26" name="Picture 25">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0746" y="1392983"/>
            <a:ext cx="2647812" cy="1882794"/>
          </a:xfrm>
          <a:prstGeom prst="rect">
            <a:avLst/>
          </a:prstGeom>
        </p:spPr>
      </p:pic>
      <p:pic>
        <p:nvPicPr>
          <p:cNvPr id="27" name="Picture 26">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20047" y="923691"/>
            <a:ext cx="2647812" cy="1701766"/>
          </a:xfrm>
          <a:prstGeom prst="rect">
            <a:avLst/>
          </a:prstGeom>
        </p:spPr>
      </p:pic>
      <p:pic>
        <p:nvPicPr>
          <p:cNvPr id="28" name="Picture 27">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05266" y="4980315"/>
            <a:ext cx="2647812" cy="1782217"/>
          </a:xfrm>
          <a:prstGeom prst="rect">
            <a:avLst/>
          </a:prstGeom>
        </p:spPr>
      </p:pic>
      <p:pic>
        <p:nvPicPr>
          <p:cNvPr id="29" name="Picture 28">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02568" y="2942769"/>
            <a:ext cx="2647812" cy="1943987"/>
          </a:xfrm>
          <a:prstGeom prst="rect">
            <a:avLst/>
          </a:prstGeom>
        </p:spPr>
      </p:pic>
      <p:pic>
        <p:nvPicPr>
          <p:cNvPr id="30" name="Picture 29">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0746" y="5012984"/>
            <a:ext cx="2647812" cy="1680620"/>
          </a:xfrm>
          <a:prstGeom prst="rect">
            <a:avLst/>
          </a:prstGeom>
        </p:spPr>
      </p:pic>
      <p:pic>
        <p:nvPicPr>
          <p:cNvPr id="31" name="Picture 30">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41895" y="1406035"/>
            <a:ext cx="2647812" cy="1703903"/>
          </a:xfrm>
          <a:prstGeom prst="rect">
            <a:avLst/>
          </a:prstGeom>
        </p:spPr>
      </p:pic>
      <p:pic>
        <p:nvPicPr>
          <p:cNvPr id="32" name="Picture 31">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4351" y="3323066"/>
            <a:ext cx="2647812" cy="1657249"/>
          </a:xfrm>
          <a:prstGeom prst="rect">
            <a:avLst/>
          </a:prstGeom>
        </p:spPr>
      </p:pic>
      <p:pic>
        <p:nvPicPr>
          <p:cNvPr id="33" name="Picture 32">
            <a:extLst>
              <a:ext uri="{FF2B5EF4-FFF2-40B4-BE49-F238E27FC236}">
                <a16:creationId xmlns:a16="http://schemas.microsoft.com/office/drawing/2014/main" id="{CBFD5294-D85F-4A56-A64F-22170FA66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86316" y="4367812"/>
            <a:ext cx="2680428" cy="1821999"/>
          </a:xfrm>
          <a:prstGeom prst="rect">
            <a:avLst/>
          </a:prstGeom>
        </p:spPr>
      </p:pic>
      <p:sp>
        <p:nvSpPr>
          <p:cNvPr id="22" name="TextBox 21"/>
          <p:cNvSpPr txBox="1"/>
          <p:nvPr/>
        </p:nvSpPr>
        <p:spPr>
          <a:xfrm>
            <a:off x="1682611" y="286430"/>
            <a:ext cx="5181600" cy="646331"/>
          </a:xfrm>
          <a:prstGeom prst="rect">
            <a:avLst/>
          </a:prstGeom>
          <a:noFill/>
        </p:spPr>
        <p:txBody>
          <a:bodyPr wrap="squar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TRÒ CHƠI XÉ TÚI MÙ.</a:t>
            </a:r>
          </a:p>
        </p:txBody>
      </p:sp>
    </p:spTree>
    <p:extLst>
      <p:ext uri="{BB962C8B-B14F-4D97-AF65-F5344CB8AC3E}">
        <p14:creationId xmlns:p14="http://schemas.microsoft.com/office/powerpoint/2010/main" val="12984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32" presetClass="emph" presetSubtype="0"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32" presetClass="emph" presetSubtype="0" fill="hold"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32" presetClass="emph" presetSubtype="0" fill="hold" nodeType="withEffect">
                                  <p:stCondLst>
                                    <p:cond delay="0"/>
                                  </p:stCondLst>
                                  <p:childTnLst>
                                    <p:animRot by="120000">
                                      <p:cBhvr>
                                        <p:cTn id="32" dur="100" fill="hold">
                                          <p:stCondLst>
                                            <p:cond delay="0"/>
                                          </p:stCondLst>
                                        </p:cTn>
                                        <p:tgtEl>
                                          <p:spTgt spid="8"/>
                                        </p:tgtEl>
                                        <p:attrNameLst>
                                          <p:attrName>r</p:attrName>
                                        </p:attrNameLst>
                                      </p:cBhvr>
                                    </p:animRot>
                                    <p:animRot by="-240000">
                                      <p:cBhvr>
                                        <p:cTn id="33" dur="200" fill="hold">
                                          <p:stCondLst>
                                            <p:cond delay="200"/>
                                          </p:stCondLst>
                                        </p:cTn>
                                        <p:tgtEl>
                                          <p:spTgt spid="8"/>
                                        </p:tgtEl>
                                        <p:attrNameLst>
                                          <p:attrName>r</p:attrName>
                                        </p:attrNameLst>
                                      </p:cBhvr>
                                    </p:animRot>
                                    <p:animRot by="240000">
                                      <p:cBhvr>
                                        <p:cTn id="34" dur="200" fill="hold">
                                          <p:stCondLst>
                                            <p:cond delay="400"/>
                                          </p:stCondLst>
                                        </p:cTn>
                                        <p:tgtEl>
                                          <p:spTgt spid="8"/>
                                        </p:tgtEl>
                                        <p:attrNameLst>
                                          <p:attrName>r</p:attrName>
                                        </p:attrNameLst>
                                      </p:cBhvr>
                                    </p:animRot>
                                    <p:animRot by="-240000">
                                      <p:cBhvr>
                                        <p:cTn id="35" dur="200" fill="hold">
                                          <p:stCondLst>
                                            <p:cond delay="600"/>
                                          </p:stCondLst>
                                        </p:cTn>
                                        <p:tgtEl>
                                          <p:spTgt spid="8"/>
                                        </p:tgtEl>
                                        <p:attrNameLst>
                                          <p:attrName>r</p:attrName>
                                        </p:attrNameLst>
                                      </p:cBhvr>
                                    </p:animRot>
                                    <p:animRot by="120000">
                                      <p:cBhvr>
                                        <p:cTn id="36" dur="200" fill="hold">
                                          <p:stCondLst>
                                            <p:cond delay="800"/>
                                          </p:stCondLst>
                                        </p:cTn>
                                        <p:tgtEl>
                                          <p:spTgt spid="8"/>
                                        </p:tgtEl>
                                        <p:attrNameLst>
                                          <p:attrName>r</p:attrName>
                                        </p:attrNameLst>
                                      </p:cBhvr>
                                    </p:animRo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32" presetClass="emph" presetSubtype="0" fill="hold"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32" presetClass="emph" presetSubtype="0" fill="hold" nodeType="withEffect">
                                  <p:stCondLst>
                                    <p:cond delay="0"/>
                                  </p:stCondLst>
                                  <p:childTnLst>
                                    <p:animRot by="120000">
                                      <p:cBhvr>
                                        <p:cTn id="64" dur="100" fill="hold">
                                          <p:stCondLst>
                                            <p:cond delay="0"/>
                                          </p:stCondLst>
                                        </p:cTn>
                                        <p:tgtEl>
                                          <p:spTgt spid="15"/>
                                        </p:tgtEl>
                                        <p:attrNameLst>
                                          <p:attrName>r</p:attrName>
                                        </p:attrNameLst>
                                      </p:cBhvr>
                                    </p:animRot>
                                    <p:animRot by="-240000">
                                      <p:cBhvr>
                                        <p:cTn id="65" dur="200" fill="hold">
                                          <p:stCondLst>
                                            <p:cond delay="200"/>
                                          </p:stCondLst>
                                        </p:cTn>
                                        <p:tgtEl>
                                          <p:spTgt spid="15"/>
                                        </p:tgtEl>
                                        <p:attrNameLst>
                                          <p:attrName>r</p:attrName>
                                        </p:attrNameLst>
                                      </p:cBhvr>
                                    </p:animRot>
                                    <p:animRot by="240000">
                                      <p:cBhvr>
                                        <p:cTn id="66" dur="200" fill="hold">
                                          <p:stCondLst>
                                            <p:cond delay="400"/>
                                          </p:stCondLst>
                                        </p:cTn>
                                        <p:tgtEl>
                                          <p:spTgt spid="15"/>
                                        </p:tgtEl>
                                        <p:attrNameLst>
                                          <p:attrName>r</p:attrName>
                                        </p:attrNameLst>
                                      </p:cBhvr>
                                    </p:animRot>
                                    <p:animRot by="-240000">
                                      <p:cBhvr>
                                        <p:cTn id="67" dur="200" fill="hold">
                                          <p:stCondLst>
                                            <p:cond delay="600"/>
                                          </p:stCondLst>
                                        </p:cTn>
                                        <p:tgtEl>
                                          <p:spTgt spid="15"/>
                                        </p:tgtEl>
                                        <p:attrNameLst>
                                          <p:attrName>r</p:attrName>
                                        </p:attrNameLst>
                                      </p:cBhvr>
                                    </p:animRot>
                                    <p:animRot by="120000">
                                      <p:cBhvr>
                                        <p:cTn id="6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1" restart="whenNotActive" fill="hold" evtFilter="cancelBubble" nodeType="interactiveSeq">
                <p:stCondLst>
                  <p:cond evt="onClick" delay="0">
                    <p:tgtEl>
                      <p:spTgt spid="2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3" restart="whenNotActive" fill="hold" evtFilter="cancelBubble" nodeType="interactiveSeq">
                <p:stCondLst>
                  <p:cond evt="onClick" delay="0">
                    <p:tgtEl>
                      <p:spTgt spid="30"/>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9" restart="whenNotActive" fill="hold" evtFilter="cancelBubble" nodeType="interactiveSeq">
                <p:stCondLst>
                  <p:cond evt="onClick" delay="0">
                    <p:tgtEl>
                      <p:spTgt spid="3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5" restart="whenNotActive" fill="hold" evtFilter="cancelBubble" nodeType="interactiveSeq">
                <p:stCondLst>
                  <p:cond evt="onClick" delay="0">
                    <p:tgtEl>
                      <p:spTgt spid="32"/>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32"/>
                                        </p:tgtEl>
                                      </p:cBhvr>
                                    </p:animEffect>
                                    <p:set>
                                      <p:cBhvr>
                                        <p:cTn id="11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1" restart="whenNotActive" fill="hold" evtFilter="cancelBubble" nodeType="interactiveSeq">
                <p:stCondLst>
                  <p:cond evt="onClick" delay="0">
                    <p:tgtEl>
                      <p:spTgt spid="33"/>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533400" y="335998"/>
            <a:ext cx="838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1225">
              <a:buFont typeface="Arial" pitchFamily="34" charset="0"/>
              <a:buNone/>
            </a:pPr>
            <a:r>
              <a:rPr lang="en-US" altLang="en-US" sz="3200" b="1" u="sng" dirty="0" err="1">
                <a:solidFill>
                  <a:srgbClr val="C00000"/>
                </a:solidFill>
                <a:latin typeface="Times New Roman" panose="02020603050405020304" pitchFamily="18" charset="0"/>
                <a:cs typeface="Times New Roman" panose="02020603050405020304" pitchFamily="18" charset="0"/>
              </a:rPr>
              <a:t>Câu</a:t>
            </a:r>
            <a:r>
              <a:rPr lang="en-US" altLang="en-US" sz="3200" b="1" u="sng" dirty="0">
                <a:solidFill>
                  <a:srgbClr val="C00000"/>
                </a:solidFill>
                <a:latin typeface="Times New Roman" panose="02020603050405020304" pitchFamily="18" charset="0"/>
                <a:cs typeface="Times New Roman" panose="02020603050405020304" pitchFamily="18" charset="0"/>
              </a:rPr>
              <a:t> 1</a:t>
            </a:r>
            <a:r>
              <a:rPr lang="en-US" altLang="en-US" sz="3200" b="1" dirty="0">
                <a:solidFill>
                  <a:srgbClr val="C00000"/>
                </a:solidFill>
                <a:latin typeface="Times New Roman" panose="02020603050405020304" pitchFamily="18" charset="0"/>
                <a:cs typeface="Times New Roman" panose="02020603050405020304" pitchFamily="18" charset="0"/>
              </a:rPr>
              <a:t> : </a:t>
            </a:r>
            <a:r>
              <a:rPr lang="en-US" altLang="en-US" sz="3200" b="1" i="1" dirty="0" err="1">
                <a:solidFill>
                  <a:srgbClr val="C00000"/>
                </a:solidFill>
                <a:latin typeface="Times New Roman" panose="02020603050405020304" pitchFamily="18" charset="0"/>
                <a:cs typeface="Times New Roman" panose="02020603050405020304" pitchFamily="18" charset="0"/>
              </a:rPr>
              <a:t>Âm</a:t>
            </a:r>
            <a:r>
              <a:rPr lang="en-US" altLang="en-US" sz="3200" b="1" i="1" dirty="0">
                <a:solidFill>
                  <a:srgbClr val="C00000"/>
                </a:solidFill>
                <a:latin typeface="Times New Roman" panose="02020603050405020304" pitchFamily="18" charset="0"/>
                <a:cs typeface="Times New Roman" panose="02020603050405020304" pitchFamily="18" charset="0"/>
              </a:rPr>
              <a:t> do </a:t>
            </a:r>
            <a:r>
              <a:rPr lang="en-US" altLang="en-US" sz="3200" b="1" i="1" dirty="0" err="1">
                <a:solidFill>
                  <a:srgbClr val="C00000"/>
                </a:solidFill>
                <a:latin typeface="Times New Roman" panose="02020603050405020304" pitchFamily="18" charset="0"/>
                <a:cs typeface="Times New Roman" panose="02020603050405020304" pitchFamily="18" charset="0"/>
              </a:rPr>
              <a:t>một</a:t>
            </a:r>
            <a:r>
              <a:rPr lang="en-US" altLang="en-US" sz="3200" b="1" i="1" dirty="0">
                <a:solidFill>
                  <a:srgbClr val="C00000"/>
                </a:solidFill>
                <a:latin typeface="Times New Roman" panose="02020603050405020304" pitchFamily="18" charset="0"/>
                <a:cs typeface="Times New Roman" panose="02020603050405020304" pitchFamily="18" charset="0"/>
              </a:rPr>
              <a:t> </a:t>
            </a:r>
            <a:r>
              <a:rPr lang="en-US" altLang="en-US" sz="3200" b="1" i="1" dirty="0" err="1">
                <a:solidFill>
                  <a:srgbClr val="C00000"/>
                </a:solidFill>
                <a:latin typeface="Times New Roman" panose="02020603050405020304" pitchFamily="18" charset="0"/>
                <a:cs typeface="Times New Roman" panose="02020603050405020304" pitchFamily="18" charset="0"/>
              </a:rPr>
              <a:t>vật</a:t>
            </a:r>
            <a:r>
              <a:rPr lang="en-US" altLang="en-US" sz="3200" b="1" i="1" dirty="0">
                <a:solidFill>
                  <a:srgbClr val="C00000"/>
                </a:solidFill>
                <a:latin typeface="Times New Roman" panose="02020603050405020304" pitchFamily="18" charset="0"/>
                <a:cs typeface="Times New Roman" panose="02020603050405020304" pitchFamily="18" charset="0"/>
              </a:rPr>
              <a:t> </a:t>
            </a:r>
            <a:r>
              <a:rPr lang="en-US" altLang="en-US" sz="3200" b="1" i="1" dirty="0" err="1">
                <a:solidFill>
                  <a:srgbClr val="C00000"/>
                </a:solidFill>
                <a:latin typeface="Times New Roman" panose="02020603050405020304" pitchFamily="18" charset="0"/>
                <a:cs typeface="Times New Roman" panose="02020603050405020304" pitchFamily="18" charset="0"/>
              </a:rPr>
              <a:t>phát</a:t>
            </a:r>
            <a:r>
              <a:rPr lang="en-US" altLang="en-US" sz="3200" b="1" i="1" dirty="0">
                <a:solidFill>
                  <a:srgbClr val="C00000"/>
                </a:solidFill>
                <a:latin typeface="Times New Roman" panose="02020603050405020304" pitchFamily="18" charset="0"/>
                <a:cs typeface="Times New Roman" panose="02020603050405020304" pitchFamily="18" charset="0"/>
              </a:rPr>
              <a:t> </a:t>
            </a:r>
            <a:r>
              <a:rPr lang="en-US" altLang="en-US" sz="3200" b="1" i="1" dirty="0" err="1">
                <a:solidFill>
                  <a:srgbClr val="C00000"/>
                </a:solidFill>
                <a:latin typeface="Times New Roman" panose="02020603050405020304" pitchFamily="18" charset="0"/>
                <a:cs typeface="Times New Roman" panose="02020603050405020304" pitchFamily="18" charset="0"/>
              </a:rPr>
              <a:t>ra</a:t>
            </a:r>
            <a:r>
              <a:rPr lang="en-US" altLang="en-US" sz="3200" b="1" i="1" dirty="0">
                <a:solidFill>
                  <a:srgbClr val="C00000"/>
                </a:solidFill>
                <a:latin typeface="Times New Roman" panose="02020603050405020304" pitchFamily="18" charset="0"/>
                <a:cs typeface="Times New Roman" panose="02020603050405020304" pitchFamily="18" charset="0"/>
              </a:rPr>
              <a:t> </a:t>
            </a:r>
            <a:r>
              <a:rPr lang="en-US" altLang="en-US" sz="3200" b="1" i="1" dirty="0" err="1">
                <a:solidFill>
                  <a:srgbClr val="C00000"/>
                </a:solidFill>
                <a:latin typeface="Times New Roman" panose="02020603050405020304" pitchFamily="18" charset="0"/>
                <a:cs typeface="Times New Roman" panose="02020603050405020304" pitchFamily="18" charset="0"/>
              </a:rPr>
              <a:t>càng</a:t>
            </a:r>
            <a:r>
              <a:rPr lang="en-US" altLang="en-US" sz="3200" b="1" i="1" dirty="0">
                <a:solidFill>
                  <a:srgbClr val="C00000"/>
                </a:solidFill>
                <a:latin typeface="Times New Roman" panose="02020603050405020304" pitchFamily="18" charset="0"/>
                <a:cs typeface="Times New Roman" panose="02020603050405020304" pitchFamily="18" charset="0"/>
              </a:rPr>
              <a:t> </a:t>
            </a:r>
            <a:r>
              <a:rPr lang="en-US" altLang="en-US" sz="3200" b="1" i="1" dirty="0" err="1">
                <a:solidFill>
                  <a:srgbClr val="C00000"/>
                </a:solidFill>
                <a:latin typeface="Times New Roman" panose="02020603050405020304" pitchFamily="18" charset="0"/>
                <a:cs typeface="Times New Roman" panose="02020603050405020304" pitchFamily="18" charset="0"/>
              </a:rPr>
              <a:t>nhỏ</a:t>
            </a:r>
            <a:r>
              <a:rPr lang="en-US" altLang="en-US" sz="3200" b="1" i="1" dirty="0">
                <a:solidFill>
                  <a:srgbClr val="C00000"/>
                </a:solidFill>
                <a:latin typeface="Times New Roman" panose="02020603050405020304" pitchFamily="18" charset="0"/>
                <a:cs typeface="Times New Roman" panose="02020603050405020304" pitchFamily="18" charset="0"/>
              </a:rPr>
              <a:t> </a:t>
            </a:r>
            <a:r>
              <a:rPr lang="en-US" altLang="en-US" sz="3200" b="1" i="1" dirty="0" err="1">
                <a:solidFill>
                  <a:srgbClr val="C00000"/>
                </a:solidFill>
                <a:latin typeface="Times New Roman" panose="02020603050405020304" pitchFamily="18" charset="0"/>
                <a:cs typeface="Times New Roman" panose="02020603050405020304" pitchFamily="18" charset="0"/>
              </a:rPr>
              <a:t>khi</a:t>
            </a:r>
            <a:r>
              <a:rPr lang="en-US" altLang="en-US" sz="3200" b="1" i="1" dirty="0">
                <a:solidFill>
                  <a:srgbClr val="C00000"/>
                </a:solidFill>
                <a:latin typeface="Times New Roman" panose="02020603050405020304" pitchFamily="18" charset="0"/>
                <a:cs typeface="Times New Roman" panose="02020603050405020304" pitchFamily="18" charset="0"/>
              </a:rPr>
              <a:t>:</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1980" y="1160263"/>
            <a:ext cx="7777480" cy="914400"/>
          </a:xfrm>
          <a:prstGeom prst="rect">
            <a:avLst/>
          </a:prstGeom>
          <a:solidFill>
            <a:sysClr val="window" lastClr="FFFFFF"/>
          </a:solidFill>
          <a:ln w="12700" cap="flat" cmpd="sng" algn="ctr">
            <a:noFill/>
            <a:prstDash val="solid"/>
            <a:miter lim="800000"/>
          </a:ln>
          <a:effectLst/>
        </p:spPr>
        <p:txBody>
          <a:bodyPr rtlCol="0" anchor="ctr"/>
          <a:lstStyle/>
          <a:p>
            <a:pPr lvl="0" algn="just" eaLnBrk="0" fontAlgn="base" hangingPunct="0">
              <a:spcBef>
                <a:spcPct val="0"/>
              </a:spcBef>
              <a:spcAft>
                <a:spcPct val="0"/>
              </a:spcAft>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lang="en-US" altLang="en-US" sz="3600" dirty="0" err="1">
                <a:latin typeface="Times New Roman" panose="02020603050405020304" pitchFamily="18" charset="0"/>
                <a:cs typeface="Times New Roman" panose="02020603050405020304" pitchFamily="18" charset="0"/>
              </a:rPr>
              <a:t>Vật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chậm</a:t>
            </a:r>
            <a:r>
              <a:rPr lang="en-US" altLang="en-US" sz="3600" dirty="0">
                <a:latin typeface="Times New Roman" panose="02020603050405020304" pitchFamily="18" charset="0"/>
                <a:cs typeface="Times New Roman" panose="02020603050405020304" pitchFamily="18" charset="0"/>
              </a:rPr>
              <a:t>.</a:t>
            </a:r>
            <a:endPar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627380" y="2371481"/>
            <a:ext cx="7449820" cy="914400"/>
          </a:xfrm>
          <a:prstGeom prst="rect">
            <a:avLst/>
          </a:prstGeom>
          <a:solidFill>
            <a:sysClr val="window" lastClr="FFFFFF"/>
          </a:solidFill>
          <a:ln w="12700" cap="flat" cmpd="sng" algn="ctr">
            <a:noFill/>
            <a:prstDash val="solid"/>
            <a:miter lim="800000"/>
          </a:ln>
          <a:effectLst/>
        </p:spPr>
        <p:txBody>
          <a:bodyPr rtlCol="0" anchor="ctr"/>
          <a:lstStyle/>
          <a:p>
            <a:pPr defTabSz="911225">
              <a:buFont typeface="Arial" pitchFamily="34" charset="0"/>
              <a:buNone/>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lang="en-US" altLang="en-US" sz="3600" dirty="0" err="1">
                <a:latin typeface="Times New Roman" panose="02020603050405020304" pitchFamily="18" charset="0"/>
                <a:cs typeface="Times New Roman" panose="02020603050405020304" pitchFamily="18" charset="0"/>
              </a:rPr>
              <a:t>Vật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mạnh</a:t>
            </a:r>
            <a:r>
              <a:rPr lang="en-US" altLang="en-US" sz="3600" dirty="0">
                <a:latin typeface="Times New Roman" panose="02020603050405020304" pitchFamily="18" charset="0"/>
                <a:cs typeface="Times New Roman" panose="02020603050405020304" pitchFamily="18" charset="0"/>
              </a:rPr>
              <a:t>.</a:t>
            </a:r>
          </a:p>
        </p:txBody>
      </p:sp>
      <p:sp>
        <p:nvSpPr>
          <p:cNvPr id="9" name="Rectangle 8"/>
          <p:cNvSpPr/>
          <p:nvPr/>
        </p:nvSpPr>
        <p:spPr>
          <a:xfrm>
            <a:off x="601980" y="3436982"/>
            <a:ext cx="7551420" cy="914400"/>
          </a:xfrm>
          <a:prstGeom prst="rect">
            <a:avLst/>
          </a:prstGeom>
          <a:solidFill>
            <a:sysClr val="window" lastClr="FFFFFF"/>
          </a:solidFill>
          <a:ln w="12700" cap="flat" cmpd="sng" algn="ctr">
            <a:noFill/>
            <a:prstDash val="solid"/>
            <a:miter lim="800000"/>
          </a:ln>
          <a:effectLst/>
        </p:spPr>
        <p:txBody>
          <a:bodyPr rtlCol="0" anchor="ctr"/>
          <a:lstStyle/>
          <a:p>
            <a:pPr lvl="0" algn="just" eaLnBrk="0" fontAlgn="base" hangingPunct="0">
              <a:spcBef>
                <a:spcPct val="0"/>
              </a:spcBef>
              <a:spcAft>
                <a:spcPct val="0"/>
              </a:spcAft>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 </a:t>
            </a:r>
            <a:r>
              <a:rPr lang="en-US" altLang="en-US" sz="3600" dirty="0" err="1">
                <a:latin typeface="Times New Roman" panose="02020603050405020304" pitchFamily="18" charset="0"/>
                <a:cs typeface="Times New Roman" panose="02020603050405020304" pitchFamily="18" charset="0"/>
              </a:rPr>
              <a:t>Biên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nhỏ</a:t>
            </a:r>
            <a:r>
              <a:rPr lang="en-US" altLang="en-US" sz="3600" dirty="0">
                <a:latin typeface="Times New Roman" panose="02020603050405020304" pitchFamily="18" charset="0"/>
                <a:cs typeface="Times New Roman" panose="02020603050405020304" pitchFamily="18" charset="0"/>
              </a:rPr>
              <a:t>.</a:t>
            </a:r>
            <a:endParaRPr kumimoji="0" lang="en-US" alt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62940" y="4648200"/>
            <a:ext cx="7033260" cy="914400"/>
          </a:xfrm>
          <a:prstGeom prst="rect">
            <a:avLst/>
          </a:prstGeom>
          <a:solidFill>
            <a:sysClr val="window" lastClr="FFFFFF"/>
          </a:solidFill>
          <a:ln w="12700" cap="flat" cmpd="sng" algn="ctr">
            <a:noFill/>
            <a:prstDash val="solid"/>
            <a:miter lim="800000"/>
          </a:ln>
          <a:effectLst/>
        </p:spPr>
        <p:txBody>
          <a:bodyPr rtlCol="0" anchor="ctr"/>
          <a:lstStyle/>
          <a:p>
            <a:pPr lvl="0" algn="just" eaLnBrk="0" fontAlgn="base" hangingPunct="0">
              <a:spcBef>
                <a:spcPct val="0"/>
              </a:spcBef>
              <a:spcAft>
                <a:spcPct val="0"/>
              </a:spcAft>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 </a:t>
            </a:r>
            <a:r>
              <a:rPr lang="en-US" altLang="en-US" sz="3600" dirty="0" err="1">
                <a:latin typeface="Times New Roman" panose="02020603050405020304" pitchFamily="18" charset="0"/>
                <a:cs typeface="Times New Roman" panose="02020603050405020304" pitchFamily="18" charset="0"/>
              </a:rPr>
              <a:t>Tần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nhỏ</a:t>
            </a:r>
            <a:r>
              <a:rPr lang="en-US" altLang="en-US" sz="3600" dirty="0">
                <a:latin typeface="Times New Roman" panose="02020603050405020304" pitchFamily="18" charset="0"/>
                <a:cs typeface="Times New Roman" panose="02020603050405020304" pitchFamily="18" charset="0"/>
              </a:rPr>
              <a:t> </a:t>
            </a:r>
            <a:endParaRPr kumimoji="0" lang="en-US" alt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ight Arrow 10">
            <a:hlinkClick r:id="rId2" action="ppaction://hlinksldjump"/>
          </p:cNvPr>
          <p:cNvSpPr/>
          <p:nvPr/>
        </p:nvSpPr>
        <p:spPr>
          <a:xfrm>
            <a:off x="7162800" y="5720958"/>
            <a:ext cx="1066800" cy="1060842"/>
          </a:xfrm>
          <a:prstGeom prst="rightArrow">
            <a:avLst>
              <a:gd name="adj1" fmla="val 50000"/>
              <a:gd name="adj2" fmla="val 34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0934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8"/>
                                        </p:tgtEl>
                                        <p:attrNameLst>
                                          <p:attrName>fillcolor</p:attrName>
                                        </p:attrNameLst>
                                      </p:cBhvr>
                                      <p:to>
                                        <a:schemeClr val="accent2"/>
                                      </p:to>
                                    </p:animClr>
                                    <p:set>
                                      <p:cBhvr>
                                        <p:cTn id="13" dur="2000" fill="hold"/>
                                        <p:tgtEl>
                                          <p:spTgt spid="8"/>
                                        </p:tgtEl>
                                        <p:attrNameLst>
                                          <p:attrName>fill.type</p:attrName>
                                        </p:attrNameLst>
                                      </p:cBhvr>
                                      <p:to>
                                        <p:strVal val="solid"/>
                                      </p:to>
                                    </p:set>
                                    <p:set>
                                      <p:cBhvr>
                                        <p:cTn id="14" dur="2000" fill="hold"/>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rgbClr val="4BACC6"/>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
                                        </p:tgtEl>
                                        <p:attrNameLst>
                                          <p:attrName>fillcolor</p:attrName>
                                        </p:attrNameLst>
                                      </p:cBhvr>
                                      <p:to>
                                        <a:srgbClr val="C00000"/>
                                      </p:to>
                                    </p:animClr>
                                    <p:set>
                                      <p:cBhvr>
                                        <p:cTn id="25" dur="2000" fill="hold"/>
                                        <p:tgtEl>
                                          <p:spTgt spid="10"/>
                                        </p:tgtEl>
                                        <p:attrNameLst>
                                          <p:attrName>fill.type</p:attrName>
                                        </p:attrNameLst>
                                      </p:cBhvr>
                                      <p:to>
                                        <p:strVal val="solid"/>
                                      </p:to>
                                    </p:set>
                                    <p:set>
                                      <p:cBhvr>
                                        <p:cTn id="26"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329625"/>
            <a:ext cx="6324600" cy="58477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KHỞI ĐỘNG</a:t>
            </a:r>
          </a:p>
        </p:txBody>
      </p:sp>
      <p:pic>
        <p:nvPicPr>
          <p:cNvPr id="3" name="tiêng kêu 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914400"/>
            <a:ext cx="7924800" cy="5715000"/>
          </a:xfrm>
          <a:prstGeom prst="rect">
            <a:avLst/>
          </a:prstGeom>
        </p:spPr>
      </p:pic>
    </p:spTree>
    <p:extLst>
      <p:ext uri="{BB962C8B-B14F-4D97-AF65-F5344CB8AC3E}">
        <p14:creationId xmlns:p14="http://schemas.microsoft.com/office/powerpoint/2010/main" val="2451614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132865" y="50770"/>
            <a:ext cx="9011135" cy="21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pPr>
              <a:buFont typeface="Arial" pitchFamily="34" charset="0"/>
              <a:buNone/>
            </a:pPr>
            <a:r>
              <a:rPr lang="en-US" altLang="en-US" sz="2800" b="1" u="sng" dirty="0" err="1">
                <a:cs typeface="Times New Roman" pitchFamily="18" charset="0"/>
              </a:rPr>
              <a:t>Câu</a:t>
            </a:r>
            <a:r>
              <a:rPr lang="en-US" altLang="en-US" sz="2800" b="1" u="sng" dirty="0">
                <a:cs typeface="Times New Roman" pitchFamily="18" charset="0"/>
              </a:rPr>
              <a:t> </a:t>
            </a:r>
            <a:r>
              <a:rPr lang="en-US" altLang="en-US" sz="2800" b="1" u="sng" dirty="0">
                <a:solidFill>
                  <a:srgbClr val="006600"/>
                </a:solidFill>
                <a:cs typeface="Times New Roman" pitchFamily="18" charset="0"/>
              </a:rPr>
              <a:t>2:</a:t>
            </a:r>
            <a:r>
              <a:rPr lang="en-US" altLang="en-US" sz="2800" b="1" dirty="0">
                <a:solidFill>
                  <a:srgbClr val="006600"/>
                </a:solidFill>
                <a:cs typeface="Times New Roman" pitchFamily="18" charset="0"/>
              </a:rPr>
              <a:t> </a:t>
            </a:r>
            <a:r>
              <a:rPr lang="en-US" altLang="en-US" sz="3200" b="1" dirty="0" err="1">
                <a:solidFill>
                  <a:srgbClr val="006600"/>
                </a:solidFill>
                <a:cs typeface="Times New Roman" pitchFamily="18" charset="0"/>
              </a:rPr>
              <a:t>Chọn</a:t>
            </a:r>
            <a:r>
              <a:rPr lang="en-US" altLang="en-US" sz="3200" b="1" dirty="0">
                <a:solidFill>
                  <a:srgbClr val="006600"/>
                </a:solidFill>
                <a:cs typeface="Times New Roman" pitchFamily="18" charset="0"/>
              </a:rPr>
              <a:t> </a:t>
            </a:r>
            <a:r>
              <a:rPr lang="en-US" altLang="en-US" sz="3200" b="1" dirty="0" err="1">
                <a:solidFill>
                  <a:srgbClr val="006600"/>
                </a:solidFill>
                <a:cs typeface="Times New Roman" pitchFamily="18" charset="0"/>
              </a:rPr>
              <a:t>phương</a:t>
            </a:r>
            <a:r>
              <a:rPr lang="en-US" altLang="en-US" sz="3200" b="1" dirty="0">
                <a:solidFill>
                  <a:srgbClr val="006600"/>
                </a:solidFill>
                <a:cs typeface="Times New Roman" pitchFamily="18" charset="0"/>
              </a:rPr>
              <a:t> </a:t>
            </a:r>
            <a:r>
              <a:rPr lang="en-US" altLang="en-US" sz="3200" b="1" dirty="0" err="1">
                <a:solidFill>
                  <a:srgbClr val="006600"/>
                </a:solidFill>
                <a:cs typeface="Times New Roman" pitchFamily="18" charset="0"/>
              </a:rPr>
              <a:t>án</a:t>
            </a:r>
            <a:r>
              <a:rPr lang="en-US" altLang="en-US" sz="3200" b="1" dirty="0">
                <a:solidFill>
                  <a:srgbClr val="006600"/>
                </a:solidFill>
                <a:cs typeface="Times New Roman" pitchFamily="18" charset="0"/>
              </a:rPr>
              <a:t> </a:t>
            </a:r>
            <a:r>
              <a:rPr lang="en-US" altLang="en-US" sz="3200" b="1" dirty="0" err="1">
                <a:solidFill>
                  <a:srgbClr val="006600"/>
                </a:solidFill>
                <a:cs typeface="Times New Roman" pitchFamily="18" charset="0"/>
              </a:rPr>
              <a:t>điền</a:t>
            </a:r>
            <a:r>
              <a:rPr lang="en-US" altLang="en-US" sz="3200" b="1" dirty="0">
                <a:solidFill>
                  <a:srgbClr val="006600"/>
                </a:solidFill>
                <a:cs typeface="Times New Roman" pitchFamily="18" charset="0"/>
              </a:rPr>
              <a:t> </a:t>
            </a:r>
            <a:r>
              <a:rPr lang="en-US" altLang="en-US" sz="3200" b="1" dirty="0" err="1">
                <a:solidFill>
                  <a:srgbClr val="006600"/>
                </a:solidFill>
                <a:cs typeface="Times New Roman" pitchFamily="18" charset="0"/>
              </a:rPr>
              <a:t>từ</a:t>
            </a:r>
            <a:r>
              <a:rPr lang="en-US" altLang="en-US" sz="3200" b="1" dirty="0">
                <a:solidFill>
                  <a:srgbClr val="006600"/>
                </a:solidFill>
                <a:cs typeface="Times New Roman" pitchFamily="18" charset="0"/>
              </a:rPr>
              <a:t> </a:t>
            </a:r>
            <a:r>
              <a:rPr lang="en-US" altLang="en-US" sz="3200" b="1" dirty="0" err="1">
                <a:solidFill>
                  <a:srgbClr val="006600"/>
                </a:solidFill>
                <a:cs typeface="Times New Roman" pitchFamily="18" charset="0"/>
              </a:rPr>
              <a:t>thích</a:t>
            </a:r>
            <a:r>
              <a:rPr lang="en-US" altLang="en-US" sz="3200" b="1" dirty="0">
                <a:solidFill>
                  <a:srgbClr val="006600"/>
                </a:solidFill>
                <a:cs typeface="Times New Roman" pitchFamily="18" charset="0"/>
              </a:rPr>
              <a:t> </a:t>
            </a:r>
            <a:r>
              <a:rPr lang="en-US" altLang="en-US" sz="3200" b="1" dirty="0" err="1">
                <a:solidFill>
                  <a:srgbClr val="006600"/>
                </a:solidFill>
                <a:cs typeface="Times New Roman" pitchFamily="18" charset="0"/>
              </a:rPr>
              <a:t>hợp</a:t>
            </a:r>
            <a:r>
              <a:rPr lang="en-US" altLang="en-US" sz="3200" b="1" dirty="0">
                <a:solidFill>
                  <a:srgbClr val="006600"/>
                </a:solidFill>
                <a:cs typeface="Times New Roman" pitchFamily="18" charset="0"/>
              </a:rPr>
              <a:t>:</a:t>
            </a:r>
          </a:p>
          <a:p>
            <a:pPr>
              <a:spcBef>
                <a:spcPts val="600"/>
              </a:spcBef>
              <a:spcAft>
                <a:spcPts val="600"/>
              </a:spcAft>
              <a:buFont typeface="Arial" pitchFamily="34" charset="0"/>
              <a:buNone/>
            </a:pPr>
            <a:r>
              <a:rPr lang="en-US" altLang="en-US" sz="3200" b="1" dirty="0" err="1">
                <a:solidFill>
                  <a:srgbClr val="FF0000"/>
                </a:solidFill>
                <a:cs typeface="Times New Roman" pitchFamily="18" charset="0"/>
              </a:rPr>
              <a:t>Vật</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dao</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động</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lệch</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khỏi</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vị</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trí</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cân</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bằng</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càng</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nhiều</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biên</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độ</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dao</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động</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càng</a:t>
            </a:r>
            <a:r>
              <a:rPr lang="en-US" altLang="en-US" sz="3200" b="1" dirty="0">
                <a:solidFill>
                  <a:srgbClr val="FF0000"/>
                </a:solidFill>
                <a:cs typeface="Times New Roman" pitchFamily="18" charset="0"/>
              </a:rPr>
              <a:t> …(1)…, </a:t>
            </a:r>
            <a:r>
              <a:rPr lang="en-US" altLang="en-US" sz="3200" b="1" dirty="0" err="1">
                <a:solidFill>
                  <a:srgbClr val="FF0000"/>
                </a:solidFill>
                <a:cs typeface="Times New Roman" pitchFamily="18" charset="0"/>
              </a:rPr>
              <a:t>âm</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phát</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ra</a:t>
            </a:r>
            <a:r>
              <a:rPr lang="en-US" altLang="en-US" sz="3200" b="1" dirty="0">
                <a:solidFill>
                  <a:srgbClr val="FF0000"/>
                </a:solidFill>
                <a:cs typeface="Times New Roman" pitchFamily="18" charset="0"/>
              </a:rPr>
              <a:t> </a:t>
            </a:r>
            <a:r>
              <a:rPr lang="en-US" altLang="en-US" sz="3200" b="1" dirty="0" err="1">
                <a:solidFill>
                  <a:srgbClr val="FF0000"/>
                </a:solidFill>
                <a:cs typeface="Times New Roman" pitchFamily="18" charset="0"/>
              </a:rPr>
              <a:t>càng</a:t>
            </a:r>
            <a:r>
              <a:rPr lang="en-US" altLang="en-US" sz="3200" b="1" dirty="0">
                <a:solidFill>
                  <a:srgbClr val="FF0000"/>
                </a:solidFill>
                <a:cs typeface="Times New Roman" pitchFamily="18" charset="0"/>
              </a:rPr>
              <a:t> …(2)…</a:t>
            </a:r>
          </a:p>
        </p:txBody>
      </p:sp>
      <p:sp>
        <p:nvSpPr>
          <p:cNvPr id="8" name="Rectangle 7"/>
          <p:cNvSpPr/>
          <p:nvPr/>
        </p:nvSpPr>
        <p:spPr>
          <a:xfrm>
            <a:off x="1290320" y="2291247"/>
            <a:ext cx="3510280" cy="914400"/>
          </a:xfrm>
          <a:prstGeom prst="rect">
            <a:avLst/>
          </a:prstGeom>
          <a:solidFill>
            <a:sysClr val="window" lastClr="FFFFFF"/>
          </a:solidFill>
          <a:ln w="12700" cap="flat" cmpd="sng" algn="ctr">
            <a:noFill/>
            <a:prstDash val="solid"/>
            <a:miter lim="800000"/>
          </a:ln>
          <a:effectLst/>
        </p:spPr>
        <p:txBody>
          <a:bodyPr rtlCol="0" anchor="ctr"/>
          <a:lstStyle/>
          <a:p>
            <a:pPr lvl="0" algn="just" eaLnBrk="0" fontAlgn="base" hangingPunct="0">
              <a:spcBef>
                <a:spcPct val="0"/>
              </a:spcBef>
              <a:spcAft>
                <a:spcPct val="0"/>
              </a:spcAft>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lang="en-US" altLang="en-US" sz="3600" b="1" dirty="0">
                <a:latin typeface="Times New Roman" panose="02020603050405020304" pitchFamily="18" charset="0"/>
                <a:cs typeface="Times New Roman" panose="02020603050405020304" pitchFamily="18" charset="0"/>
              </a:rPr>
              <a:t>(1) </a:t>
            </a:r>
            <a:r>
              <a:rPr lang="en-US" altLang="en-US" sz="3600" b="1" dirty="0" err="1">
                <a:latin typeface="Times New Roman" panose="02020603050405020304" pitchFamily="18" charset="0"/>
                <a:cs typeface="Times New Roman" panose="02020603050405020304" pitchFamily="18" charset="0"/>
              </a:rPr>
              <a:t>bé</a:t>
            </a:r>
            <a:r>
              <a:rPr lang="en-US" altLang="en-US" sz="3600" b="1" dirty="0">
                <a:latin typeface="Times New Roman" panose="02020603050405020304" pitchFamily="18" charset="0"/>
                <a:cs typeface="Times New Roman" panose="02020603050405020304" pitchFamily="18" charset="0"/>
              </a:rPr>
              <a:t>, (2) to.</a:t>
            </a:r>
            <a:endParaRPr kumimoji="0" lang="en-US" altLang="en-US" sz="3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1259840" y="3220362"/>
            <a:ext cx="4378960" cy="914400"/>
          </a:xfrm>
          <a:prstGeom prst="rect">
            <a:avLst/>
          </a:prstGeom>
          <a:solidFill>
            <a:sysClr val="window" lastClr="FFFFFF"/>
          </a:solidFill>
          <a:ln w="12700" cap="flat" cmpd="sng" algn="ctr">
            <a:noFill/>
            <a:prstDash val="solid"/>
            <a:miter lim="800000"/>
          </a:ln>
          <a:effectLst/>
        </p:spPr>
        <p:txBody>
          <a:bodyPr rtlCol="0" anchor="ctr"/>
          <a:lstStyle/>
          <a:p>
            <a:pPr>
              <a:buFont typeface="Arial" pitchFamily="34" charset="0"/>
              <a:buNone/>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lang="en-US" altLang="en-US" sz="3600" b="1" dirty="0">
                <a:latin typeface="Times New Roman" panose="02020603050405020304" pitchFamily="18" charset="0"/>
                <a:cs typeface="Times New Roman" panose="02020603050405020304" pitchFamily="18" charset="0"/>
              </a:rPr>
              <a:t>(1) </a:t>
            </a:r>
            <a:r>
              <a:rPr lang="en-US" altLang="en-US" sz="3600" b="1" dirty="0" err="1">
                <a:latin typeface="Times New Roman" panose="02020603050405020304" pitchFamily="18" charset="0"/>
                <a:cs typeface="Times New Roman" panose="02020603050405020304" pitchFamily="18" charset="0"/>
              </a:rPr>
              <a:t>lớn</a:t>
            </a:r>
            <a:r>
              <a:rPr lang="en-US" altLang="en-US" sz="3600" b="1" dirty="0">
                <a:latin typeface="Times New Roman" panose="02020603050405020304" pitchFamily="18" charset="0"/>
                <a:cs typeface="Times New Roman" panose="02020603050405020304" pitchFamily="18" charset="0"/>
              </a:rPr>
              <a:t>, (2) to.</a:t>
            </a:r>
          </a:p>
        </p:txBody>
      </p:sp>
      <p:sp>
        <p:nvSpPr>
          <p:cNvPr id="10" name="Rectangle 9"/>
          <p:cNvSpPr/>
          <p:nvPr/>
        </p:nvSpPr>
        <p:spPr>
          <a:xfrm>
            <a:off x="1300480" y="4231112"/>
            <a:ext cx="3957320" cy="914400"/>
          </a:xfrm>
          <a:prstGeom prst="rect">
            <a:avLst/>
          </a:prstGeom>
          <a:solidFill>
            <a:sysClr val="window" lastClr="FFFFFF"/>
          </a:solidFill>
          <a:ln w="12700" cap="flat" cmpd="sng" algn="ctr">
            <a:noFill/>
            <a:prstDash val="solid"/>
            <a:miter lim="800000"/>
          </a:ln>
          <a:effectLst/>
        </p:spPr>
        <p:txBody>
          <a:bodyPr rtlCol="0" anchor="ctr"/>
          <a:lstStyle/>
          <a:p>
            <a:pPr lvl="0" algn="just" eaLnBrk="0" fontAlgn="base" hangingPunct="0">
              <a:spcBef>
                <a:spcPct val="0"/>
              </a:spcBef>
              <a:spcAft>
                <a:spcPct val="0"/>
              </a:spcAft>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 </a:t>
            </a:r>
            <a:r>
              <a:rPr lang="en-US" altLang="en-US" sz="3600" b="1" dirty="0">
                <a:latin typeface="Times New Roman" panose="02020603050405020304" pitchFamily="18" charset="0"/>
                <a:cs typeface="Times New Roman" panose="02020603050405020304" pitchFamily="18" charset="0"/>
              </a:rPr>
              <a:t>(1) </a:t>
            </a:r>
            <a:r>
              <a:rPr lang="en-US" altLang="en-US" sz="3600" b="1" dirty="0" err="1">
                <a:latin typeface="Times New Roman" panose="02020603050405020304" pitchFamily="18" charset="0"/>
                <a:cs typeface="Times New Roman" panose="02020603050405020304" pitchFamily="18" charset="0"/>
              </a:rPr>
              <a:t>bé</a:t>
            </a:r>
            <a:r>
              <a:rPr lang="en-US" altLang="en-US" sz="3600" b="1" dirty="0">
                <a:latin typeface="Times New Roman" panose="02020603050405020304" pitchFamily="18" charset="0"/>
                <a:cs typeface="Times New Roman" panose="02020603050405020304" pitchFamily="18" charset="0"/>
              </a:rPr>
              <a:t>, (2) </a:t>
            </a:r>
            <a:r>
              <a:rPr lang="en-US" altLang="en-US" sz="3600" b="1" dirty="0" err="1">
                <a:latin typeface="Times New Roman" panose="02020603050405020304" pitchFamily="18" charset="0"/>
                <a:cs typeface="Times New Roman" panose="02020603050405020304" pitchFamily="18" charset="0"/>
              </a:rPr>
              <a:t>nhỏ</a:t>
            </a:r>
            <a:r>
              <a:rPr lang="en-US" altLang="en-US" sz="3600" b="1" dirty="0">
                <a:latin typeface="Times New Roman" panose="02020603050405020304" pitchFamily="18" charset="0"/>
                <a:cs typeface="Times New Roman" panose="02020603050405020304" pitchFamily="18" charset="0"/>
              </a:rPr>
              <a:t>. </a:t>
            </a:r>
            <a:endParaRPr kumimoji="0" lang="en-US" altLang="en-US" sz="3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1259840" y="5307452"/>
            <a:ext cx="4759960" cy="914400"/>
          </a:xfrm>
          <a:prstGeom prst="rect">
            <a:avLst/>
          </a:prstGeom>
          <a:solidFill>
            <a:sysClr val="window" lastClr="FFFFFF"/>
          </a:solidFill>
          <a:ln w="12700" cap="flat" cmpd="sng" algn="ctr">
            <a:noFill/>
            <a:prstDash val="solid"/>
            <a:miter lim="800000"/>
          </a:ln>
          <a:effectLst/>
        </p:spPr>
        <p:txBody>
          <a:bodyPr rtlCol="0" anchor="ctr"/>
          <a:lstStyle/>
          <a:p>
            <a:pPr algn="just">
              <a:buFont typeface="Arial" pitchFamily="34" charset="0"/>
              <a:buNone/>
            </a:pPr>
            <a:r>
              <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en-US" altLang="en-US" sz="3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(1) </a:t>
            </a:r>
            <a:r>
              <a:rPr lang="en-US" altLang="en-US" sz="3600" b="1" dirty="0" err="1">
                <a:latin typeface="Times New Roman" panose="02020603050405020304" pitchFamily="18" charset="0"/>
                <a:cs typeface="Times New Roman" panose="02020603050405020304" pitchFamily="18" charset="0"/>
              </a:rPr>
              <a:t>lớn</a:t>
            </a:r>
            <a:r>
              <a:rPr lang="en-US" altLang="en-US" sz="3600" b="1" dirty="0">
                <a:latin typeface="Times New Roman" panose="02020603050405020304" pitchFamily="18" charset="0"/>
                <a:cs typeface="Times New Roman" panose="02020603050405020304" pitchFamily="18" charset="0"/>
              </a:rPr>
              <a:t>, (2) </a:t>
            </a:r>
            <a:r>
              <a:rPr lang="en-US" altLang="en-US" sz="3600" b="1" dirty="0" err="1">
                <a:latin typeface="Times New Roman" panose="02020603050405020304" pitchFamily="18" charset="0"/>
                <a:cs typeface="Times New Roman" panose="02020603050405020304" pitchFamily="18" charset="0"/>
              </a:rPr>
              <a:t>nhỏ</a:t>
            </a:r>
            <a:r>
              <a:rPr lang="en-US" altLang="en-US" sz="3600" b="1" dirty="0">
                <a:latin typeface="Times New Roman" panose="02020603050405020304" pitchFamily="18" charset="0"/>
                <a:cs typeface="Times New Roman" panose="02020603050405020304" pitchFamily="18" charset="0"/>
              </a:rPr>
              <a:t>.</a:t>
            </a:r>
            <a:endParaRPr lang="en-US" altLang="en-US" sz="3600" b="1" i="1" dirty="0">
              <a:latin typeface="Times New Roman" panose="02020603050405020304" pitchFamily="18" charset="0"/>
              <a:cs typeface="Times New Roman" panose="02020603050405020304" pitchFamily="18" charset="0"/>
            </a:endParaRPr>
          </a:p>
        </p:txBody>
      </p:sp>
      <p:sp>
        <p:nvSpPr>
          <p:cNvPr id="2" name="Right Arrow 1">
            <a:hlinkClick r:id="rId2" action="ppaction://hlinksldjump"/>
          </p:cNvPr>
          <p:cNvSpPr/>
          <p:nvPr/>
        </p:nvSpPr>
        <p:spPr>
          <a:xfrm>
            <a:off x="7162800" y="5720958"/>
            <a:ext cx="1066800" cy="1060842"/>
          </a:xfrm>
          <a:prstGeom prst="rightArrow">
            <a:avLst>
              <a:gd name="adj1" fmla="val 50000"/>
              <a:gd name="adj2" fmla="val 34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202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9"/>
                                        </p:tgtEl>
                                        <p:attrNameLst>
                                          <p:attrName>fillcolor</p:attrName>
                                        </p:attrNameLst>
                                      </p:cBhvr>
                                      <p:to>
                                        <a:srgbClr val="4BACC6"/>
                                      </p:to>
                                    </p:animClr>
                                    <p:set>
                                      <p:cBhvr>
                                        <p:cTn id="13" dur="2000" fill="hold"/>
                                        <p:tgtEl>
                                          <p:spTgt spid="9"/>
                                        </p:tgtEl>
                                        <p:attrNameLst>
                                          <p:attrName>fill.type</p:attrName>
                                        </p:attrNameLst>
                                      </p:cBhvr>
                                      <p:to>
                                        <p:strVal val="solid"/>
                                      </p:to>
                                    </p:set>
                                    <p:set>
                                      <p:cBhvr>
                                        <p:cTn id="14" dur="2000" fill="hold"/>
                                        <p:tgtEl>
                                          <p:spTgt spid="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chemeClr val="accent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60414"/>
            <a:ext cx="8348948" cy="914400"/>
          </a:xfrm>
          <a:prstGeom prst="rect">
            <a:avLst/>
          </a:prstGeom>
          <a:solidFill>
            <a:sysClr val="window" lastClr="FFFFFF"/>
          </a:solidFill>
          <a:ln w="12700" cap="flat" cmpd="sng" algn="ctr">
            <a:noFill/>
            <a:prstDash val="solid"/>
            <a:miter lim="800000"/>
          </a:ln>
          <a:effectLst/>
        </p:spPr>
        <p:txBody>
          <a:bodyPr rtlCol="0" anchor="ctr"/>
          <a:lstStyle/>
          <a:p>
            <a:pPr lvl="0" algn="just" eaLnBrk="0" fontAlgn="base" hangingPunct="0">
              <a:spcBef>
                <a:spcPct val="0"/>
              </a:spcBef>
              <a:spcAft>
                <a:spcPct val="0"/>
              </a:spcAft>
            </a:pPr>
            <a:r>
              <a:rPr lang="vi-VN" sz="3200" dirty="0">
                <a:solidFill>
                  <a:srgbClr val="000000"/>
                </a:solidFill>
                <a:latin typeface="Times New Roman" panose="02020603050405020304" pitchFamily="18" charset="0"/>
              </a:rPr>
              <a:t>A. số dao động vật thực hiện được trong 1 giây.</a:t>
            </a:r>
            <a:endParaRPr kumimoji="0" lang="en-US" altLang="en-US" sz="32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381000" y="2286000"/>
            <a:ext cx="8216868" cy="914400"/>
          </a:xfrm>
          <a:prstGeom prst="rect">
            <a:avLst/>
          </a:prstGeom>
          <a:solidFill>
            <a:sysClr val="window" lastClr="FFFFFF"/>
          </a:solidFill>
          <a:ln w="12700" cap="flat" cmpd="sng" algn="ctr">
            <a:noFill/>
            <a:prstDash val="solid"/>
            <a:miter lim="800000"/>
          </a:ln>
          <a:effectLst/>
        </p:spPr>
        <p:txBody>
          <a:bodyPr rtlCol="0" anchor="ctr"/>
          <a:lstStyle/>
          <a:p>
            <a:pPr lvl="0" algn="just"/>
            <a:r>
              <a:rPr lang="vi-VN" sz="3200" dirty="0">
                <a:solidFill>
                  <a:srgbClr val="000000"/>
                </a:solidFill>
                <a:latin typeface="Times New Roman" panose="02020603050405020304" pitchFamily="18" charset="0"/>
              </a:rPr>
              <a:t>B. khoảng cách lớn nhất giữa hai vị trí mà vật dao động thực hiện được.</a:t>
            </a:r>
          </a:p>
        </p:txBody>
      </p:sp>
      <p:sp>
        <p:nvSpPr>
          <p:cNvPr id="4" name="Rectangle 3"/>
          <p:cNvSpPr/>
          <p:nvPr/>
        </p:nvSpPr>
        <p:spPr>
          <a:xfrm>
            <a:off x="381000" y="3438334"/>
            <a:ext cx="8082280" cy="914400"/>
          </a:xfrm>
          <a:prstGeom prst="rect">
            <a:avLst/>
          </a:prstGeom>
          <a:solidFill>
            <a:sysClr val="window" lastClr="FFFFFF"/>
          </a:solidFill>
          <a:ln w="12700" cap="flat" cmpd="sng" algn="ctr">
            <a:noFill/>
            <a:prstDash val="solid"/>
            <a:miter lim="800000"/>
          </a:ln>
          <a:effectLst/>
        </p:spPr>
        <p:txBody>
          <a:bodyPr rtlCol="0" anchor="ctr"/>
          <a:lstStyle/>
          <a:p>
            <a:pPr lvl="0" algn="just"/>
            <a:r>
              <a:rPr lang="vi-VN" sz="3200" dirty="0">
                <a:solidFill>
                  <a:srgbClr val="000000"/>
                </a:solidFill>
                <a:latin typeface="Times New Roman" panose="02020603050405020304" pitchFamily="18" charset="0"/>
              </a:rPr>
              <a:t>C. đại lượng đặc trưng cho mức độ cao, thấp của âm.</a:t>
            </a:r>
          </a:p>
        </p:txBody>
      </p:sp>
      <p:sp>
        <p:nvSpPr>
          <p:cNvPr id="5" name="Rectangle 4"/>
          <p:cNvSpPr/>
          <p:nvPr/>
        </p:nvSpPr>
        <p:spPr>
          <a:xfrm>
            <a:off x="381000" y="4590668"/>
            <a:ext cx="7777480" cy="914400"/>
          </a:xfrm>
          <a:prstGeom prst="rect">
            <a:avLst/>
          </a:prstGeom>
          <a:solidFill>
            <a:sysClr val="window" lastClr="FFFFFF"/>
          </a:solidFill>
          <a:ln w="12700" cap="flat" cmpd="sng" algn="ctr">
            <a:noFill/>
            <a:prstDash val="solid"/>
            <a:miter lim="800000"/>
          </a:ln>
          <a:effectLst/>
        </p:spPr>
        <p:txBody>
          <a:bodyPr rtlCol="0" anchor="ctr"/>
          <a:lstStyle/>
          <a:p>
            <a:pPr lvl="0"/>
            <a:r>
              <a:rPr lang="en-US" sz="3200" dirty="0">
                <a:solidFill>
                  <a:srgbClr val="000000"/>
                </a:solidFill>
                <a:latin typeface="Times New Roman" panose="02020603050405020304" pitchFamily="18" charset="0"/>
                <a:cs typeface="Times New Roman" panose="02020603050405020304" pitchFamily="18" charset="0"/>
              </a:rPr>
              <a:t>D. </a:t>
            </a:r>
            <a:r>
              <a:rPr lang="en-US" sz="3200" dirty="0" err="1">
                <a:solidFill>
                  <a:srgbClr val="000000"/>
                </a:solidFill>
                <a:latin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lệch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lớn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so </a:t>
            </a:r>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vị</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8586" y="533400"/>
            <a:ext cx="6394699" cy="584775"/>
          </a:xfrm>
          <a:prstGeom prst="rect">
            <a:avLst/>
          </a:prstGeom>
        </p:spPr>
        <p:txBody>
          <a:bodyPr wrap="none">
            <a:spAutoFit/>
          </a:bodyPr>
          <a:lstStyle/>
          <a:p>
            <a:pPr lvl="0" algn="just"/>
            <a:r>
              <a:rPr lang="en-US" sz="3200" b="1" dirty="0" err="1">
                <a:solidFill>
                  <a:srgbClr val="FF0000"/>
                </a:solidFill>
                <a:latin typeface="Times New Roman" panose="02020603050405020304" pitchFamily="18" charset="0"/>
              </a:rPr>
              <a:t>Câu</a:t>
            </a:r>
            <a:r>
              <a:rPr lang="en-US" sz="3200" b="1" dirty="0">
                <a:solidFill>
                  <a:srgbClr val="FF0000"/>
                </a:solidFill>
                <a:latin typeface="Times New Roman" panose="02020603050405020304" pitchFamily="18" charset="0"/>
              </a:rPr>
              <a:t> 3. </a:t>
            </a:r>
            <a:r>
              <a:rPr lang="vi-VN" sz="3200" b="1" dirty="0">
                <a:solidFill>
                  <a:srgbClr val="FF0000"/>
                </a:solidFill>
                <a:latin typeface="Times New Roman" panose="02020603050405020304" pitchFamily="18" charset="0"/>
              </a:rPr>
              <a:t>Biên độ dao động của vật là:</a:t>
            </a:r>
          </a:p>
        </p:txBody>
      </p:sp>
      <p:sp>
        <p:nvSpPr>
          <p:cNvPr id="7" name="Right Arrow 6">
            <a:hlinkClick r:id="rId2" action="ppaction://hlinksldjump"/>
          </p:cNvPr>
          <p:cNvSpPr/>
          <p:nvPr/>
        </p:nvSpPr>
        <p:spPr>
          <a:xfrm>
            <a:off x="7162800" y="5720958"/>
            <a:ext cx="1066800" cy="1060842"/>
          </a:xfrm>
          <a:prstGeom prst="rightArrow">
            <a:avLst>
              <a:gd name="adj1" fmla="val 50000"/>
              <a:gd name="adj2" fmla="val 34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2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
                                        </p:tgtEl>
                                        <p:attrNameLst>
                                          <p:attrName>fillcolor</p:attrName>
                                        </p:attrNameLst>
                                      </p:cBhvr>
                                      <p:to>
                                        <a:schemeClr val="accent2"/>
                                      </p:to>
                                    </p:animClr>
                                    <p:set>
                                      <p:cBhvr>
                                        <p:cTn id="13" dur="2000" fill="hold"/>
                                        <p:tgtEl>
                                          <p:spTgt spid="3"/>
                                        </p:tgtEl>
                                        <p:attrNameLst>
                                          <p:attrName>fill.type</p:attrName>
                                        </p:attrNameLst>
                                      </p:cBhvr>
                                      <p:to>
                                        <p:strVal val="solid"/>
                                      </p:to>
                                    </p:set>
                                    <p:set>
                                      <p:cBhvr>
                                        <p:cTn id="14" dur="2000" fill="hold"/>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
                                        </p:tgtEl>
                                        <p:attrNameLst>
                                          <p:attrName>fillcolor</p:attrName>
                                        </p:attrNameLst>
                                      </p:cBhvr>
                                      <p:to>
                                        <a:schemeClr val="accent2"/>
                                      </p:to>
                                    </p:animClr>
                                    <p:set>
                                      <p:cBhvr>
                                        <p:cTn id="19" dur="2000" fill="hold"/>
                                        <p:tgtEl>
                                          <p:spTgt spid="4"/>
                                        </p:tgtEl>
                                        <p:attrNameLst>
                                          <p:attrName>fill.type</p:attrName>
                                        </p:attrNameLst>
                                      </p:cBhvr>
                                      <p:to>
                                        <p:strVal val="solid"/>
                                      </p:to>
                                    </p:set>
                                    <p:set>
                                      <p:cBhvr>
                                        <p:cTn id="20" dur="2000" fill="hold"/>
                                        <p:tgtEl>
                                          <p:spTgt spid="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5"/>
                                        </p:tgtEl>
                                        <p:attrNameLst>
                                          <p:attrName>fillcolor</p:attrName>
                                        </p:attrNameLst>
                                      </p:cBhvr>
                                      <p:to>
                                        <a:srgbClr val="4BACC6"/>
                                      </p:to>
                                    </p:animClr>
                                    <p:set>
                                      <p:cBhvr>
                                        <p:cTn id="25" dur="2000" fill="hold"/>
                                        <p:tgtEl>
                                          <p:spTgt spid="5"/>
                                        </p:tgtEl>
                                        <p:attrNameLst>
                                          <p:attrName>fill.type</p:attrName>
                                        </p:attrNameLst>
                                      </p:cBhvr>
                                      <p:to>
                                        <p:strVal val="solid"/>
                                      </p:to>
                                    </p:set>
                                    <p:set>
                                      <p:cBhvr>
                                        <p:cTn id="26"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680" y="2742595"/>
            <a:ext cx="7609840" cy="584775"/>
          </a:xfrm>
          <a:prstGeom prst="rect">
            <a:avLst/>
          </a:prstGeom>
        </p:spPr>
        <p:txBody>
          <a:bodyPr wrap="square">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to,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cao</a:t>
            </a:r>
            <a:r>
              <a:rPr lang="en-US" sz="3200" dirty="0">
                <a:solidFill>
                  <a:srgbClr val="00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52400" y="381000"/>
            <a:ext cx="8153400" cy="1077218"/>
          </a:xfrm>
          <a:prstGeom prst="rect">
            <a:avLst/>
          </a:prstGeom>
        </p:spPr>
        <p:txBody>
          <a:bodyPr wrap="square">
            <a:spAutoFit/>
          </a:bodyPr>
          <a:lstStyle/>
          <a:p>
            <a:pPr lvl="0"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4.  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đàn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995680" y="3669127"/>
            <a:ext cx="7609840" cy="1077218"/>
          </a:xfrm>
          <a:prstGeom prst="rect">
            <a:avLst/>
          </a:prstGeom>
        </p:spPr>
        <p:txBody>
          <a:bodyPr wrap="square">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C. </a:t>
            </a:r>
            <a:r>
              <a:rPr lang="en-US" sz="3200" dirty="0" err="1">
                <a:solidFill>
                  <a:srgbClr val="000000"/>
                </a:solidFill>
                <a:latin typeface="Times New Roman" panose="02020603050405020304" pitchFamily="18" charset="0"/>
                <a:cs typeface="Times New Roman" panose="02020603050405020304" pitchFamily="18" charset="0"/>
              </a:rPr>
              <a:t>Biên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lớn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to.</a:t>
            </a:r>
          </a:p>
        </p:txBody>
      </p:sp>
      <p:sp>
        <p:nvSpPr>
          <p:cNvPr id="6" name="Rectangle 5"/>
          <p:cNvSpPr/>
          <p:nvPr/>
        </p:nvSpPr>
        <p:spPr>
          <a:xfrm>
            <a:off x="914400" y="1741073"/>
            <a:ext cx="7391400" cy="584775"/>
          </a:xfrm>
          <a:prstGeom prst="rect">
            <a:avLst/>
          </a:prstGeom>
        </p:spPr>
        <p:txBody>
          <a:bodyPr wrap="square">
            <a:spAutoFit/>
          </a:bodyPr>
          <a:lstStyle/>
          <a:p>
            <a:pPr lvl="0"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A.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dài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cao</a:t>
            </a:r>
            <a:r>
              <a:rPr lang="en-US" sz="3200" dirty="0">
                <a:solidFill>
                  <a:srgbClr val="000000"/>
                </a:solidFill>
                <a:latin typeface="Times New Roman" panose="02020603050405020304" pitchFamily="18" charset="0"/>
                <a:cs typeface="Times New Roman" panose="02020603050405020304" pitchFamily="18" charset="0"/>
              </a:rPr>
              <a:t>.</a:t>
            </a:r>
            <a:r>
              <a:rPr lang="vi-VN" sz="3200" dirty="0">
                <a:solidFill>
                  <a:srgbClr val="000000"/>
                </a:solidFill>
                <a:latin typeface="Times New Roman" panose="02020603050405020304" pitchFamily="18" charset="0"/>
              </a:rPr>
              <a:t> </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995680" y="5029200"/>
            <a:ext cx="7924800" cy="584775"/>
          </a:xfrm>
          <a:prstGeom prst="rect">
            <a:avLst/>
          </a:prstGeom>
        </p:spPr>
        <p:txBody>
          <a:bodyPr wrap="square">
            <a:spAutoFit/>
          </a:bodyPr>
          <a:lstStyle/>
          <a:p>
            <a:pPr lvl="0"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D.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căng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càng</a:t>
            </a:r>
            <a:r>
              <a:rPr lang="en-US" sz="3200" dirty="0">
                <a:solidFill>
                  <a:srgbClr val="000000"/>
                </a:solidFill>
                <a:latin typeface="Times New Roman" panose="02020603050405020304" pitchFamily="18" charset="0"/>
                <a:cs typeface="Times New Roman" panose="02020603050405020304" pitchFamily="18" charset="0"/>
              </a:rPr>
              <a:t> to.</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7" name="Right Arrow 6">
            <a:hlinkClick r:id="rId2" action="ppaction://hlinksldjump"/>
          </p:cNvPr>
          <p:cNvSpPr/>
          <p:nvPr/>
        </p:nvSpPr>
        <p:spPr>
          <a:xfrm>
            <a:off x="7162800" y="5720958"/>
            <a:ext cx="1066800" cy="1060842"/>
          </a:xfrm>
          <a:prstGeom prst="rightArrow">
            <a:avLst>
              <a:gd name="adj1" fmla="val 50000"/>
              <a:gd name="adj2" fmla="val 34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8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
                                        </p:tgtEl>
                                        <p:attrNameLst>
                                          <p:attrName>fillcolor</p:attrName>
                                        </p:attrNameLst>
                                      </p:cBhvr>
                                      <p:to>
                                        <a:schemeClr val="accent2"/>
                                      </p:to>
                                    </p:animClr>
                                    <p:set>
                                      <p:cBhvr>
                                        <p:cTn id="13" dur="2000" fill="hold"/>
                                        <p:tgtEl>
                                          <p:spTgt spid="2"/>
                                        </p:tgtEl>
                                        <p:attrNameLst>
                                          <p:attrName>fill.type</p:attrName>
                                        </p:attrNameLst>
                                      </p:cBhvr>
                                      <p:to>
                                        <p:strVal val="solid"/>
                                      </p:to>
                                    </p:set>
                                    <p:set>
                                      <p:cBhvr>
                                        <p:cTn id="14" dur="2000" fill="hold"/>
                                        <p:tgtEl>
                                          <p:spTgt spid="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5"/>
                                        </p:tgtEl>
                                        <p:attrNameLst>
                                          <p:attrName>fillcolor</p:attrName>
                                        </p:attrNameLst>
                                      </p:cBhvr>
                                      <p:to>
                                        <a:srgbClr val="4BACC6"/>
                                      </p:to>
                                    </p:animClr>
                                    <p:set>
                                      <p:cBhvr>
                                        <p:cTn id="19" dur="2000" fill="hold"/>
                                        <p:tgtEl>
                                          <p:spTgt spid="5"/>
                                        </p:tgtEl>
                                        <p:attrNameLst>
                                          <p:attrName>fill.type</p:attrName>
                                        </p:attrNameLst>
                                      </p:cBhvr>
                                      <p:to>
                                        <p:strVal val="solid"/>
                                      </p:to>
                                    </p:set>
                                    <p:set>
                                      <p:cBhvr>
                                        <p:cTn id="20" dur="2000" fill="hold"/>
                                        <p:tgtEl>
                                          <p:spTgt spid="5"/>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chemeClr val="accent2"/>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264319"/>
            <a:ext cx="7326312" cy="1077218"/>
          </a:xfrm>
          <a:prstGeom prst="rect">
            <a:avLst/>
          </a:prstGeom>
        </p:spPr>
        <p:txBody>
          <a:bodyPr wrap="square">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p>
          <a:p>
            <a:pPr algn="just"/>
            <a:r>
              <a:rPr lang="en-US" sz="3200" dirty="0">
                <a:solidFill>
                  <a:srgbClr val="00000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990600" y="264130"/>
            <a:ext cx="8001000" cy="1569660"/>
          </a:xfrm>
          <a:prstGeom prst="rect">
            <a:avLst/>
          </a:prstGeom>
        </p:spPr>
        <p:txBody>
          <a:bodyPr wrap="square">
            <a:spAutoFit/>
          </a:bodyPr>
          <a:lstStyle/>
          <a:p>
            <a:pPr lvl="0"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5. </a:t>
            </a:r>
            <a:r>
              <a:rPr lang="vi-VN" sz="3200" b="1" dirty="0">
                <a:solidFill>
                  <a:srgbClr val="FF0000"/>
                </a:solidFill>
                <a:latin typeface="Times New Roman" panose="02020603050405020304" pitchFamily="18" charset="0"/>
                <a:cs typeface="Times New Roman" panose="02020603050405020304" pitchFamily="18" charset="0"/>
              </a:rPr>
              <a:t>Khi điều chỉnh nút âm lượng (volume) trên loa là ta đang điều chỉnh đặc trưng nào của sóng âm phát ra?</a:t>
            </a:r>
          </a:p>
        </p:txBody>
      </p:sp>
      <p:sp>
        <p:nvSpPr>
          <p:cNvPr id="4" name="Rectangle 3"/>
          <p:cNvSpPr/>
          <p:nvPr/>
        </p:nvSpPr>
        <p:spPr>
          <a:xfrm>
            <a:off x="1368977" y="3017559"/>
            <a:ext cx="4572000" cy="584775"/>
          </a:xfrm>
          <a:prstGeom prst="rect">
            <a:avLst/>
          </a:prstGeom>
        </p:spPr>
        <p:txBody>
          <a:bodyPr>
            <a:spAutoFit/>
          </a:bodyPr>
          <a:lstStyle/>
          <a:p>
            <a:pPr lvl="0"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Tốc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91920" y="2069851"/>
            <a:ext cx="4572000" cy="584775"/>
          </a:xfrm>
          <a:prstGeom prst="rect">
            <a:avLst/>
          </a:prstGeom>
        </p:spPr>
        <p:txBody>
          <a:bodyPr>
            <a:spAutoFit/>
          </a:bodyPr>
          <a:lstStyle/>
          <a:p>
            <a:pPr lvl="0"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A.</a:t>
            </a:r>
            <a:r>
              <a:rPr lang="vi-VN" sz="3200" dirty="0">
                <a:solidFill>
                  <a:srgbClr val="000000"/>
                </a:solidFill>
                <a:latin typeface="Times New Roman" panose="02020603050405020304" pitchFamily="18" charset="0"/>
                <a:cs typeface="Times New Roman" panose="02020603050405020304" pitchFamily="18" charset="0"/>
              </a:rPr>
              <a:t> Biên độ </a:t>
            </a:r>
            <a:r>
              <a:rPr lang="en-US" sz="3200" dirty="0" err="1">
                <a:solidFill>
                  <a:srgbClr val="000000"/>
                </a:solidFill>
                <a:latin typeface="Times New Roman" panose="02020603050405020304" pitchFamily="18" charset="0"/>
                <a:cs typeface="Times New Roman" panose="02020603050405020304" pitchFamily="18" charset="0"/>
              </a:rPr>
              <a:t>âm</a:t>
            </a:r>
            <a:r>
              <a:rPr lang="vi-VN" sz="3200" dirty="0">
                <a:solidFill>
                  <a:srgbClr val="000000"/>
                </a:solidFill>
                <a:latin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cs typeface="Times New Roman" panose="02020603050405020304" pitchFamily="18" charset="0"/>
              </a:rPr>
              <a:t> </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38497" y="3879619"/>
            <a:ext cx="4572000" cy="584775"/>
          </a:xfrm>
          <a:prstGeom prst="rect">
            <a:avLst/>
          </a:prstGeom>
        </p:spPr>
        <p:txBody>
          <a:bodyPr>
            <a:spAutoFit/>
          </a:bodyPr>
          <a:lstStyle/>
          <a:p>
            <a:pPr lvl="0"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C. </a:t>
            </a:r>
            <a:r>
              <a:rPr lang="en-US" sz="3200" dirty="0" err="1">
                <a:solidFill>
                  <a:srgbClr val="000000"/>
                </a:solidFill>
                <a:latin typeface="Times New Roman" panose="02020603050405020304" pitchFamily="18" charset="0"/>
                <a:cs typeface="Times New Roman" panose="02020603050405020304" pitchFamily="18" charset="0"/>
              </a:rPr>
              <a:t>Tốc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 </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338497" y="4837961"/>
            <a:ext cx="4572000" cy="584775"/>
          </a:xfrm>
          <a:prstGeom prst="rect">
            <a:avLst/>
          </a:prstGeom>
        </p:spPr>
        <p:txBody>
          <a:bodyPr>
            <a:spAutoFit/>
          </a:bodyPr>
          <a:lstStyle/>
          <a:p>
            <a:pPr lvl="0"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D. </a:t>
            </a:r>
            <a:r>
              <a:rPr lang="en-US" sz="3200" dirty="0" err="1">
                <a:solidFill>
                  <a:srgbClr val="000000"/>
                </a:solidFill>
                <a:latin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 </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337239" y="3136613"/>
            <a:ext cx="287258" cy="584775"/>
          </a:xfrm>
          <a:prstGeom prst="rect">
            <a:avLst/>
          </a:prstGeom>
        </p:spPr>
        <p:txBody>
          <a:bodyPr wrap="non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a:t>
            </a:r>
          </a:p>
        </p:txBody>
      </p:sp>
      <p:sp>
        <p:nvSpPr>
          <p:cNvPr id="10" name="Right Arrow 9">
            <a:hlinkClick r:id="rId2" action="ppaction://hlinksldjump"/>
          </p:cNvPr>
          <p:cNvSpPr/>
          <p:nvPr/>
        </p:nvSpPr>
        <p:spPr>
          <a:xfrm>
            <a:off x="7162800" y="5720958"/>
            <a:ext cx="1066800" cy="1060842"/>
          </a:xfrm>
          <a:prstGeom prst="rightArrow">
            <a:avLst>
              <a:gd name="adj1" fmla="val 50000"/>
              <a:gd name="adj2" fmla="val 34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42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4BACC6"/>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4"/>
                                        </p:tgtEl>
                                        <p:attrNameLst>
                                          <p:attrName>fillcolor</p:attrName>
                                        </p:attrNameLst>
                                      </p:cBhvr>
                                      <p:to>
                                        <a:schemeClr val="accent2"/>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6"/>
                                        </p:tgtEl>
                                        <p:attrNameLst>
                                          <p:attrName>fillcolor</p:attrName>
                                        </p:attrNameLst>
                                      </p:cBhvr>
                                      <p:to>
                                        <a:schemeClr val="accent2"/>
                                      </p:to>
                                    </p:animClr>
                                    <p:set>
                                      <p:cBhvr>
                                        <p:cTn id="19" dur="2000" fill="hold"/>
                                        <p:tgtEl>
                                          <p:spTgt spid="6"/>
                                        </p:tgtEl>
                                        <p:attrNameLst>
                                          <p:attrName>fill.type</p:attrName>
                                        </p:attrNameLst>
                                      </p:cBhvr>
                                      <p:to>
                                        <p:strVal val="solid"/>
                                      </p:to>
                                    </p:set>
                                    <p:set>
                                      <p:cBhvr>
                                        <p:cTn id="20" dur="2000" fill="hold"/>
                                        <p:tgtEl>
                                          <p:spTgt spid="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7"/>
                                        </p:tgtEl>
                                        <p:attrNameLst>
                                          <p:attrName>fillcolor</p:attrName>
                                        </p:attrNameLst>
                                      </p:cBhvr>
                                      <p:to>
                                        <a:schemeClr val="accent2"/>
                                      </p:to>
                                    </p:animClr>
                                    <p:set>
                                      <p:cBhvr>
                                        <p:cTn id="25" dur="2000" fill="hold"/>
                                        <p:tgtEl>
                                          <p:spTgt spid="7"/>
                                        </p:tgtEl>
                                        <p:attrNameLst>
                                          <p:attrName>fill.type</p:attrName>
                                        </p:attrNameLst>
                                      </p:cBhvr>
                                      <p:to>
                                        <p:strVal val="solid"/>
                                      </p:to>
                                    </p:set>
                                    <p:set>
                                      <p:cBhvr>
                                        <p:cTn id="26"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80" y="2773863"/>
            <a:ext cx="4572000" cy="584775"/>
          </a:xfrm>
          <a:prstGeom prst="rect">
            <a:avLst/>
          </a:prstGeom>
        </p:spPr>
        <p:txBody>
          <a:bodyPr>
            <a:spAutoFit/>
          </a:bodyPr>
          <a:lstStyle/>
          <a:p>
            <a:pPr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B. </a:t>
            </a:r>
            <a:r>
              <a:rPr lang="vi-VN" sz="3200" dirty="0">
                <a:solidFill>
                  <a:srgbClr val="000000"/>
                </a:solidFill>
                <a:latin typeface="Times New Roman" panose="02020603050405020304" pitchFamily="18" charset="0"/>
              </a:rPr>
              <a:t>Độ căng của mặt trống.</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563880" y="1870679"/>
            <a:ext cx="6492561" cy="584775"/>
          </a:xfrm>
          <a:prstGeom prst="rect">
            <a:avLst/>
          </a:prstGeom>
        </p:spPr>
        <p:txBody>
          <a:bodyPr wrap="square">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A. </a:t>
            </a:r>
            <a:r>
              <a:rPr lang="vi-VN" sz="3200" dirty="0">
                <a:solidFill>
                  <a:srgbClr val="000000"/>
                </a:solidFill>
                <a:latin typeface="Times New Roman" panose="02020603050405020304" pitchFamily="18" charset="0"/>
              </a:rPr>
              <a:t>Biên độ dao động của mặt trống.</a:t>
            </a:r>
            <a:r>
              <a:rPr lang="en-US" sz="3200" dirty="0">
                <a:solidFill>
                  <a:srgbClr val="000000"/>
                </a:solidFill>
                <a:latin typeface="Times New Roman" panose="02020603050405020304" pitchFamily="18" charset="0"/>
                <a:cs typeface="Times New Roman" panose="02020603050405020304" pitchFamily="18" charset="0"/>
              </a:rPr>
              <a:t> </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3400" y="3554941"/>
            <a:ext cx="7391400" cy="584775"/>
          </a:xfrm>
          <a:prstGeom prst="rect">
            <a:avLst/>
          </a:prstGeom>
        </p:spPr>
        <p:txBody>
          <a:bodyPr wrap="square">
            <a:spAutoFit/>
          </a:bodyPr>
          <a:lstStyle/>
          <a:p>
            <a:pPr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C.</a:t>
            </a:r>
            <a:r>
              <a:rPr lang="vi-VN" sz="3200" dirty="0">
                <a:solidFill>
                  <a:srgbClr val="000000"/>
                </a:solidFill>
                <a:latin typeface="Times New Roman" panose="02020603050405020304" pitchFamily="18" charset="0"/>
                <a:cs typeface="Times New Roman" panose="02020603050405020304" pitchFamily="18" charset="0"/>
              </a:rPr>
              <a:t> Kích thước của mặt trống.</a:t>
            </a:r>
            <a:r>
              <a:rPr lang="en-US" sz="3200" dirty="0">
                <a:solidFill>
                  <a:srgbClr val="000000"/>
                </a:solidFill>
                <a:latin typeface="Times New Roman" panose="02020603050405020304" pitchFamily="18" charset="0"/>
                <a:cs typeface="Times New Roman" panose="02020603050405020304" pitchFamily="18" charset="0"/>
              </a:rPr>
              <a:t> </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593208" y="4460312"/>
            <a:ext cx="6433903" cy="584775"/>
          </a:xfrm>
          <a:prstGeom prst="rect">
            <a:avLst/>
          </a:prstGeom>
        </p:spPr>
        <p:txBody>
          <a:bodyPr wrap="square">
            <a:spAutoFit/>
          </a:bodyPr>
          <a:lstStyle/>
          <a:p>
            <a:pPr algn="just" eaLnBrk="0" fontAlgn="base" hangingPunct="0">
              <a:spcBef>
                <a:spcPct val="0"/>
              </a:spcBef>
              <a:spcAft>
                <a:spcPct val="0"/>
              </a:spcAft>
            </a:pPr>
            <a:r>
              <a:rPr lang="en-US" sz="3200" dirty="0">
                <a:solidFill>
                  <a:srgbClr val="000000"/>
                </a:solidFill>
                <a:latin typeface="Times New Roman" panose="02020603050405020304" pitchFamily="18" charset="0"/>
                <a:cs typeface="Times New Roman" panose="02020603050405020304" pitchFamily="18" charset="0"/>
              </a:rPr>
              <a:t>D. </a:t>
            </a:r>
            <a:r>
              <a:rPr lang="vi-VN" sz="3200" dirty="0">
                <a:solidFill>
                  <a:srgbClr val="000000"/>
                </a:solidFill>
                <a:latin typeface="Times New Roman" panose="02020603050405020304" pitchFamily="18" charset="0"/>
                <a:cs typeface="Times New Roman" panose="02020603050405020304" pitchFamily="18" charset="0"/>
              </a:rPr>
              <a:t>Kích thước của dùi trống.</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33400" y="358264"/>
            <a:ext cx="7772400" cy="1569660"/>
          </a:xfrm>
          <a:prstGeom prst="rect">
            <a:avLst/>
          </a:prstGeom>
        </p:spPr>
        <p:txBody>
          <a:bodyPr wrap="square">
            <a:spAutoFit/>
          </a:bodyPr>
          <a:lstStyle/>
          <a:p>
            <a:pPr lvl="0" algn="just"/>
            <a:r>
              <a:rPr lang="vi-VN" sz="3200" b="1" dirty="0">
                <a:solidFill>
                  <a:srgbClr val="FF0000"/>
                </a:solidFill>
                <a:latin typeface="Times New Roman" panose="02020603050405020304" pitchFamily="18" charset="0"/>
              </a:rPr>
              <a:t>Câu </a:t>
            </a:r>
            <a:r>
              <a:rPr lang="en-US" sz="3200" b="1" dirty="0">
                <a:solidFill>
                  <a:srgbClr val="FF0000"/>
                </a:solidFill>
                <a:latin typeface="Calibri Light" panose="020F0302020204030204"/>
              </a:rPr>
              <a:t>6</a:t>
            </a:r>
            <a:r>
              <a:rPr lang="vi-VN" sz="3200" b="1" dirty="0">
                <a:solidFill>
                  <a:srgbClr val="FF0000"/>
                </a:solidFill>
                <a:latin typeface="Times New Roman" panose="02020603050405020304" pitchFamily="18" charset="0"/>
              </a:rPr>
              <a:t>. Âm thanh phát ra từ một cái trống khi ta gõ vào nó sẽ to hay nhỏ phụ thuộc vào yếu tố nào sau đây?</a:t>
            </a:r>
          </a:p>
        </p:txBody>
      </p:sp>
      <p:sp>
        <p:nvSpPr>
          <p:cNvPr id="12" name="Right Arrow 11">
            <a:hlinkClick r:id="rId2" action="ppaction://hlinksldjump"/>
          </p:cNvPr>
          <p:cNvSpPr/>
          <p:nvPr/>
        </p:nvSpPr>
        <p:spPr>
          <a:xfrm>
            <a:off x="7162800" y="5720958"/>
            <a:ext cx="1066800" cy="1060842"/>
          </a:xfrm>
          <a:prstGeom prst="rightArrow">
            <a:avLst>
              <a:gd name="adj1" fmla="val 50000"/>
              <a:gd name="adj2" fmla="val 34762"/>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68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4BACC6"/>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
                                        </p:tgtEl>
                                        <p:attrNameLst>
                                          <p:attrName>fillcolor</p:attrName>
                                        </p:attrNameLst>
                                      </p:cBhvr>
                                      <p:to>
                                        <a:srgbClr val="C00000"/>
                                      </p:to>
                                    </p:animClr>
                                    <p:set>
                                      <p:cBhvr>
                                        <p:cTn id="13" dur="2000" fill="hold"/>
                                        <p:tgtEl>
                                          <p:spTgt spid="5"/>
                                        </p:tgtEl>
                                        <p:attrNameLst>
                                          <p:attrName>fill.type</p:attrName>
                                        </p:attrNameLst>
                                      </p:cBhvr>
                                      <p:to>
                                        <p:strVal val="solid"/>
                                      </p:to>
                                    </p:set>
                                    <p:set>
                                      <p:cBhvr>
                                        <p:cTn id="14" dur="2000" fill="hold"/>
                                        <p:tgtEl>
                                          <p:spTgt spid="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C00000"/>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C00000"/>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686800" cy="2062103"/>
          </a:xfrm>
          <a:prstGeom prst="rect">
            <a:avLst/>
          </a:prstGeom>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7. </a:t>
            </a:r>
            <a:r>
              <a:rPr lang="vi-VN" sz="3200" b="1" dirty="0">
                <a:solidFill>
                  <a:srgbClr val="FF0000"/>
                </a:solidFill>
                <a:latin typeface="Times New Roman" panose="02020603050405020304" pitchFamily="18" charset="0"/>
                <a:cs typeface="Times New Roman" panose="02020603050405020304" pitchFamily="18" charset="0"/>
              </a:rPr>
              <a:t>Bản thân các em có thể là nguồn âm và có thể điều chỉnh độ to của một số nguồn âm sao cho phù hợp không ảnh hưởng xấu đến người xung quanh. Theo em việc nào sau đây nên làm?</a:t>
            </a:r>
          </a:p>
        </p:txBody>
      </p:sp>
      <p:sp>
        <p:nvSpPr>
          <p:cNvPr id="4" name="Rectangle 3"/>
          <p:cNvSpPr/>
          <p:nvPr/>
        </p:nvSpPr>
        <p:spPr>
          <a:xfrm>
            <a:off x="533400" y="2701638"/>
            <a:ext cx="7162800" cy="584775"/>
          </a:xfrm>
          <a:prstGeom prst="rect">
            <a:avLst/>
          </a:prstGeom>
        </p:spPr>
        <p:txBody>
          <a:bodyPr wrap="square">
            <a:spAutoFit/>
          </a:bodyPr>
          <a:lstStyle/>
          <a:p>
            <a:pPr lvl="0"/>
            <a:r>
              <a:rPr lang="en-US" sz="3200" dirty="0">
                <a:solidFill>
                  <a:srgbClr val="000000"/>
                </a:solidFill>
                <a:latin typeface="Times New Roman" panose="02020603050405020304" pitchFamily="18" charset="0"/>
                <a:cs typeface="Times New Roman" panose="02020603050405020304" pitchFamily="18" charset="0"/>
              </a:rPr>
              <a:t>A.</a:t>
            </a:r>
            <a:r>
              <a:rPr lang="vi-VN" sz="3200" dirty="0">
                <a:solidFill>
                  <a:srgbClr val="000000"/>
                </a:solidFill>
                <a:latin typeface="Times New Roman" panose="02020603050405020304" pitchFamily="18" charset="0"/>
                <a:cs typeface="Times New Roman" panose="02020603050405020304" pitchFamily="18" charset="0"/>
              </a:rPr>
              <a:t> Phát biểu to rõ trong giờ học</a:t>
            </a:r>
            <a:r>
              <a:rPr lang="en-US" sz="3200" dirty="0">
                <a:solidFill>
                  <a:srgbClr val="000000"/>
                </a:solidFill>
                <a:latin typeface="Times New Roman" panose="02020603050405020304" pitchFamily="18" charset="0"/>
                <a:cs typeface="Times New Roman" panose="02020603050405020304" pitchFamily="18" charset="0"/>
              </a:rPr>
              <a:t>.</a:t>
            </a:r>
            <a:endParaRPr lang="en-US" altLang="en-US" sz="3200" kern="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533400" y="3516481"/>
            <a:ext cx="6172200" cy="584775"/>
          </a:xfrm>
          <a:prstGeom prst="rect">
            <a:avLst/>
          </a:prstGeom>
        </p:spPr>
        <p:txBody>
          <a:bodyPr wrap="squar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B. Nói quá nhỏ trong giao tiếp</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8480" y="5211662"/>
            <a:ext cx="8300720" cy="584775"/>
          </a:xfrm>
          <a:prstGeom prst="rect">
            <a:avLst/>
          </a:prstGeom>
        </p:spPr>
        <p:txBody>
          <a:bodyPr wrap="squar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D. </a:t>
            </a:r>
            <a:r>
              <a:rPr lang="en-US" sz="3200" dirty="0">
                <a:solidFill>
                  <a:srgbClr val="000000"/>
                </a:solidFill>
                <a:latin typeface="Times New Roman" panose="02020603050405020304" pitchFamily="18" charset="0"/>
                <a:cs typeface="Times New Roman" panose="02020603050405020304" pitchFamily="18" charset="0"/>
              </a:rPr>
              <a:t>T</a:t>
            </a:r>
            <a:r>
              <a:rPr lang="vi-VN" sz="3200" dirty="0">
                <a:solidFill>
                  <a:srgbClr val="000000"/>
                </a:solidFill>
                <a:latin typeface="Times New Roman" panose="02020603050405020304" pitchFamily="18" charset="0"/>
                <a:cs typeface="Times New Roman" panose="02020603050405020304" pitchFamily="18" charset="0"/>
              </a:rPr>
              <a:t>hường xuyên </a:t>
            </a:r>
            <a:r>
              <a:rPr lang="en-US" sz="3200" dirty="0" err="1">
                <a:solidFill>
                  <a:srgbClr val="000000"/>
                </a:solidFill>
                <a:latin typeface="Times New Roman" panose="02020603050405020304" pitchFamily="18" charset="0"/>
                <a:cs typeface="Times New Roman" panose="02020603050405020304" pitchFamily="18" charset="0"/>
              </a:rPr>
              <a:t>hét</a:t>
            </a:r>
            <a:r>
              <a:rPr lang="en-US" sz="3200" dirty="0">
                <a:solidFill>
                  <a:srgbClr val="000000"/>
                </a:solidFill>
                <a:latin typeface="Times New Roman" panose="02020603050405020304" pitchFamily="18" charset="0"/>
                <a:cs typeface="Times New Roman" panose="02020603050405020304" pitchFamily="18" charset="0"/>
              </a:rPr>
              <a:t> to </a:t>
            </a:r>
            <a:r>
              <a:rPr lang="en-US" sz="3200" dirty="0" err="1">
                <a:solidFill>
                  <a:srgbClr val="000000"/>
                </a:solidFill>
                <a:latin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rèn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năng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63880" y="4392116"/>
            <a:ext cx="6172200" cy="584775"/>
          </a:xfrm>
          <a:prstGeom prst="rect">
            <a:avLst/>
          </a:prstGeom>
        </p:spPr>
        <p:txBody>
          <a:bodyPr wrap="squar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C. Nói chuyện riêng trong giờ học</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8" name="Right Arrow 7">
            <a:hlinkClick r:id="rId2" action="ppaction://hlinksldjump"/>
          </p:cNvPr>
          <p:cNvSpPr/>
          <p:nvPr/>
        </p:nvSpPr>
        <p:spPr>
          <a:xfrm>
            <a:off x="7162800" y="5720958"/>
            <a:ext cx="1066800" cy="1060842"/>
          </a:xfrm>
          <a:prstGeom prst="rightArrow">
            <a:avLst>
              <a:gd name="adj1" fmla="val 50000"/>
              <a:gd name="adj2" fmla="val 34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64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4BACC6"/>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
                                        </p:tgtEl>
                                        <p:attrNameLst>
                                          <p:attrName>fillcolor</p:attrName>
                                        </p:attrNameLst>
                                      </p:cBhvr>
                                      <p:to>
                                        <a:schemeClr val="accent2"/>
                                      </p:to>
                                    </p:animClr>
                                    <p:set>
                                      <p:cBhvr>
                                        <p:cTn id="13" dur="2000" fill="hold"/>
                                        <p:tgtEl>
                                          <p:spTgt spid="5"/>
                                        </p:tgtEl>
                                        <p:attrNameLst>
                                          <p:attrName>fill.type</p:attrName>
                                        </p:attrNameLst>
                                      </p:cBhvr>
                                      <p:to>
                                        <p:strVal val="solid"/>
                                      </p:to>
                                    </p:set>
                                    <p:set>
                                      <p:cBhvr>
                                        <p:cTn id="14" dur="2000" fill="hold"/>
                                        <p:tgtEl>
                                          <p:spTgt spid="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chemeClr val="accent2"/>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6"/>
                                        </p:tgtEl>
                                        <p:attrNameLst>
                                          <p:attrName>fillcolor</p:attrName>
                                        </p:attrNameLst>
                                      </p:cBhvr>
                                      <p:to>
                                        <a:schemeClr val="accent2"/>
                                      </p:to>
                                    </p:animClr>
                                    <p:set>
                                      <p:cBhvr>
                                        <p:cTn id="25" dur="2000" fill="hold"/>
                                        <p:tgtEl>
                                          <p:spTgt spid="6"/>
                                        </p:tgtEl>
                                        <p:attrNameLst>
                                          <p:attrName>fill.type</p:attrName>
                                        </p:attrNameLst>
                                      </p:cBhvr>
                                      <p:to>
                                        <p:strVal val="solid"/>
                                      </p:to>
                                    </p:set>
                                    <p:set>
                                      <p:cBhvr>
                                        <p:cTn id="26"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42801"/>
            <a:ext cx="73914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giải thích tại sao khi ta nói to và nói nhiều sẽ dễ bị khản tiếng, đau họng? </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Right Arrow 3">
            <a:hlinkClick r:id="rId2" action="ppaction://hlinksldjump"/>
          </p:cNvPr>
          <p:cNvSpPr/>
          <p:nvPr/>
        </p:nvSpPr>
        <p:spPr>
          <a:xfrm>
            <a:off x="8229600" y="5568558"/>
            <a:ext cx="1066800" cy="1060842"/>
          </a:xfrm>
          <a:prstGeom prst="rightArrow">
            <a:avLst>
              <a:gd name="adj1" fmla="val 50000"/>
              <a:gd name="adj2" fmla="val 34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2530692"/>
            <a:ext cx="6934200" cy="2888035"/>
          </a:xfrm>
          <a:prstGeom prst="rect">
            <a:avLst/>
          </a:prstGeom>
        </p:spPr>
        <p:txBody>
          <a:bodyPr wrap="square">
            <a:spAutoFit/>
          </a:bodyPr>
          <a:lstStyle/>
          <a:p>
            <a:pPr marL="101598" marR="75565" lvl="0" algn="just">
              <a:lnSpc>
                <a:spcPct val="115000"/>
              </a:lnSpc>
              <a:spcBef>
                <a:spcPts val="800"/>
              </a:spcBef>
              <a:spcAft>
                <a:spcPts val="800"/>
              </a:spcAft>
              <a:buSzPts val="2400"/>
              <a:tabLst>
                <a:tab pos="1609725" algn="l"/>
              </a:tabLst>
            </a:pPr>
            <a:r>
              <a:rPr lang="vi-VN" sz="32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Khi ta nói to, dây thanh quản dao động mạnh. Nếu nói to và nói nhiều, dây thanh quản sẽ dao động mạnh và lâu, dẫn đến tổn thương khiến ta cảm thấy đau họng, tiếng bị khàn.</a:t>
            </a:r>
            <a:endParaRPr lang="en-US" sz="3200" b="1"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958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quả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
            <a:ext cx="8763000" cy="6553200"/>
          </a:xfrm>
          <a:prstGeom prst="rect">
            <a:avLst/>
          </a:prstGeom>
        </p:spPr>
      </p:pic>
    </p:spTree>
    <p:extLst>
      <p:ext uri="{BB962C8B-B14F-4D97-AF65-F5344CB8AC3E}">
        <p14:creationId xmlns:p14="http://schemas.microsoft.com/office/powerpoint/2010/main" val="3690612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90600"/>
            <a:ext cx="8381999" cy="1224951"/>
          </a:xfrm>
          <a:prstGeom prst="rect">
            <a:avLst/>
          </a:prstGeom>
        </p:spPr>
        <p:txBody>
          <a:bodyPr wrap="square">
            <a:spAutoFit/>
          </a:bodyPr>
          <a:lstStyle/>
          <a:p>
            <a:pPr algn="just">
              <a:lnSpc>
                <a:spcPct val="115000"/>
              </a:lnSpc>
              <a:spcAft>
                <a:spcPts val="0"/>
              </a:spcAft>
              <a:tabLst>
                <a:tab pos="180340" algn="l"/>
                <a:tab pos="540385" algn="l"/>
              </a:tabLst>
            </a:pPr>
            <a:r>
              <a:rPr lang="en-US" sz="3200" b="1" dirty="0">
                <a:solidFill>
                  <a:srgbClr val="FF0000"/>
                </a:solidFill>
                <a:latin typeface="Times New Roman" panose="02020603050405020304" pitchFamily="18" charset="0"/>
                <a:ea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rPr>
              <a:t>Sử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kiến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thức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hãy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giải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thích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câu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Thùng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rỗng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kêu</a:t>
            </a:r>
            <a:r>
              <a:rPr lang="en-US" sz="3200" b="1" dirty="0">
                <a:solidFill>
                  <a:srgbClr val="FF0000"/>
                </a:solidFill>
                <a:latin typeface="Times New Roman" panose="02020603050405020304" pitchFamily="18" charset="0"/>
                <a:ea typeface="Times New Roman" panose="02020603050405020304" pitchFamily="18" charset="0"/>
              </a:rPr>
              <a:t> to?</a:t>
            </a:r>
            <a:endParaRPr lang="en-US" sz="3200" b="1" dirty="0">
              <a:solidFill>
                <a:srgbClr val="FF0000"/>
              </a:solidFill>
              <a:effectLst/>
              <a:latin typeface="Arial" panose="020B0604020202020204" pitchFamily="34" charset="0"/>
              <a:ea typeface="Arial" panose="020B0604020202020204" pitchFamily="34" charset="0"/>
            </a:endParaRPr>
          </a:p>
        </p:txBody>
      </p:sp>
      <p:sp>
        <p:nvSpPr>
          <p:cNvPr id="3" name="Rectangle 2"/>
          <p:cNvSpPr/>
          <p:nvPr/>
        </p:nvSpPr>
        <p:spPr>
          <a:xfrm>
            <a:off x="838200" y="2438400"/>
            <a:ext cx="7772400" cy="2554545"/>
          </a:xfrm>
          <a:prstGeom prst="rect">
            <a:avLst/>
          </a:prstGeom>
        </p:spPr>
        <p:txBody>
          <a:bodyPr wrap="square">
            <a:spAutoFit/>
          </a:bodyPr>
          <a:lstStyle/>
          <a:p>
            <a:r>
              <a:rPr lang="en-US" sz="3200" dirty="0" err="1">
                <a:solidFill>
                  <a:srgbClr val="000000"/>
                </a:solidFill>
                <a:latin typeface="Times New Roman" panose="02020603050405020304" pitchFamily="18" charset="0"/>
                <a:cs typeface="Times New Roman" panose="02020603050405020304" pitchFamily="18" charset="0"/>
              </a:rPr>
              <a:t>Khi</a:t>
            </a:r>
            <a:r>
              <a:rPr lang="vi-VN" sz="3200" dirty="0">
                <a:solidFill>
                  <a:srgbClr val="000000"/>
                </a:solidFill>
                <a:latin typeface="Times New Roman" panose="02020603050405020304" pitchFamily="18" charset="0"/>
                <a:cs typeface="Times New Roman" panose="02020603050405020304" pitchFamily="18" charset="0"/>
              </a:rPr>
              <a:t> bị gõ vào mặt thùng (hay thành thùng) thì mặt thùng (hay thành thùng) sẽ dao động với biên độ lớn vì bên trong chỉ có không khí nên ít gặp sự cản trở khi dao động. Vì vậy nó sẽ phát ra âm thanh to hơn.</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5000" y="533400"/>
            <a:ext cx="46482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VẬN DỤNG</a:t>
            </a:r>
          </a:p>
        </p:txBody>
      </p:sp>
      <p:sp>
        <p:nvSpPr>
          <p:cNvPr id="7" name="Rectangle 6"/>
          <p:cNvSpPr/>
          <p:nvPr/>
        </p:nvSpPr>
        <p:spPr>
          <a:xfrm>
            <a:off x="672194" y="5486400"/>
            <a:ext cx="5638659" cy="584775"/>
          </a:xfrm>
          <a:prstGeom prst="rect">
            <a:avLst/>
          </a:prstGeom>
        </p:spPr>
        <p:txBody>
          <a:bodyPr wrap="none">
            <a:spAutoFit/>
          </a:bodyPr>
          <a:lstStyle/>
          <a:p>
            <a:pPr lvl="0"/>
            <a:r>
              <a:rPr lang="en-US" sz="3200" dirty="0">
                <a:solidFill>
                  <a:prstClr val="black"/>
                </a:solidFill>
                <a:latin typeface="Times New Roman" panose="02020603050405020304" pitchFamily="18" charset="0"/>
                <a:cs typeface="Times New Roman" panose="02020603050405020304" pitchFamily="18" charset="0"/>
              </a:rPr>
              <a:t>2/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7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11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E SẦ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8915400" cy="7544375"/>
          </a:xfrm>
          <a:prstGeom prst="rect">
            <a:avLst/>
          </a:prstGeom>
        </p:spPr>
      </p:pic>
    </p:spTree>
    <p:extLst>
      <p:ext uri="{BB962C8B-B14F-4D97-AF65-F5344CB8AC3E}">
        <p14:creationId xmlns:p14="http://schemas.microsoft.com/office/powerpoint/2010/main" val="3793116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ƯỚ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93" t="19479" r="-593" b="-5411"/>
          <a:stretch/>
        </p:blipFill>
        <p:spPr>
          <a:xfrm>
            <a:off x="304800" y="228600"/>
            <a:ext cx="8829040" cy="6812998"/>
          </a:xfrm>
          <a:prstGeom prst="rect">
            <a:avLst/>
          </a:prstGeom>
        </p:spPr>
      </p:pic>
    </p:spTree>
    <p:extLst>
      <p:ext uri="{BB962C8B-B14F-4D97-AF65-F5344CB8AC3E}">
        <p14:creationId xmlns:p14="http://schemas.microsoft.com/office/powerpoint/2010/main" val="2993460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4582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 Con </a:t>
            </a:r>
            <a:r>
              <a:rPr lang="en-US" sz="3200" dirty="0" err="1">
                <a:latin typeface="Times New Roman" panose="02020603050405020304" pitchFamily="18" charset="0"/>
                <a:cs typeface="Times New Roman" panose="02020603050405020304" pitchFamily="18" charset="0"/>
              </a:rPr>
              <a:t>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3" name="Rectangle 2"/>
          <p:cNvSpPr/>
          <p:nvPr/>
        </p:nvSpPr>
        <p:spPr>
          <a:xfrm>
            <a:off x="152400" y="1035057"/>
            <a:ext cx="8458200" cy="2357568"/>
          </a:xfrm>
          <a:prstGeom prst="rect">
            <a:avLst/>
          </a:prstGeom>
        </p:spPr>
        <p:txBody>
          <a:bodyPr wrap="square">
            <a:spAutoFit/>
          </a:bodyPr>
          <a:lstStyle/>
          <a:p>
            <a:pPr lvl="0" algn="just">
              <a:lnSpc>
                <a:spcPct val="115000"/>
              </a:lnSpc>
              <a:defRPr/>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t>
            </a:r>
            <a:r>
              <a:rPr lang="en-US" sz="3200" dirty="0" err="1">
                <a:solidFill>
                  <a:srgbClr val="000000"/>
                </a:solidFill>
                <a:latin typeface="Times New Roman" panose="02020603050405020304" pitchFamily="18" charset="0"/>
                <a:ea typeface="Arial" panose="020B0604020202020204" pitchFamily="34" charset="0"/>
              </a:rPr>
              <a:t>uồi</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muỗi</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ong</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khi</a:t>
            </a:r>
            <a:r>
              <a:rPr lang="en-US" sz="3200" dirty="0">
                <a:solidFill>
                  <a:srgbClr val="000000"/>
                </a:solidFill>
                <a:latin typeface="Times New Roman" panose="02020603050405020304" pitchFamily="18" charset="0"/>
                <a:ea typeface="Arial" panose="020B0604020202020204" pitchFamily="34" charset="0"/>
              </a:rPr>
              <a:t> bay </a:t>
            </a:r>
            <a:r>
              <a:rPr lang="en-US" sz="3200" dirty="0" err="1">
                <a:solidFill>
                  <a:srgbClr val="000000"/>
                </a:solidFill>
                <a:latin typeface="Times New Roman" panose="02020603050405020304" pitchFamily="18" charset="0"/>
                <a:ea typeface="Arial" panose="020B0604020202020204" pitchFamily="34" charset="0"/>
              </a:rPr>
              <a:t>sẽ</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phát</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ra</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tiếng</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vo</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ve</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là</a:t>
            </a:r>
            <a:r>
              <a:rPr lang="en-US" sz="3200" dirty="0">
                <a:solidFill>
                  <a:srgbClr val="000000"/>
                </a:solidFill>
                <a:latin typeface="Times New Roman" panose="02020603050405020304" pitchFamily="18" charset="0"/>
                <a:ea typeface="Arial" panose="020B0604020202020204" pitchFamily="34" charset="0"/>
              </a:rPr>
              <a:t> do </a:t>
            </a:r>
            <a:r>
              <a:rPr lang="en-US" sz="3200" dirty="0" err="1">
                <a:solidFill>
                  <a:srgbClr val="000000"/>
                </a:solidFill>
                <a:latin typeface="Times New Roman" panose="02020603050405020304" pitchFamily="18" charset="0"/>
                <a:ea typeface="Arial" panose="020B0604020202020204" pitchFamily="34" charset="0"/>
              </a:rPr>
              <a:t>đôi</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cánh</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của</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chúng</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vẫy</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rất</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nhanh</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tạo</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ra</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dao</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động</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làm</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cho</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lớp</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không</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khí</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xung</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quanh</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dao</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động</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nén</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dãn</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rất</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nhanh</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và</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phát</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ra</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âm</a:t>
            </a:r>
            <a:r>
              <a:rPr lang="en-US" sz="3200" dirty="0">
                <a:solidFill>
                  <a:srgbClr val="000000"/>
                </a:solidFill>
                <a:latin typeface="Times New Roman" panose="02020603050405020304" pitchFamily="18" charset="0"/>
                <a:ea typeface="Arial" panose="020B0604020202020204" pitchFamily="34" charset="0"/>
              </a:rPr>
              <a:t> </a:t>
            </a:r>
            <a:r>
              <a:rPr lang="en-US" sz="3200" dirty="0" err="1">
                <a:solidFill>
                  <a:srgbClr val="000000"/>
                </a:solidFill>
                <a:latin typeface="Times New Roman" panose="02020603050405020304" pitchFamily="18" charset="0"/>
                <a:ea typeface="Arial" panose="020B0604020202020204" pitchFamily="34" charset="0"/>
              </a:rPr>
              <a:t>thanh</a:t>
            </a:r>
            <a:r>
              <a:rPr lang="en-US" sz="3200" dirty="0">
                <a:solidFill>
                  <a:srgbClr val="000000"/>
                </a:solidFill>
                <a:latin typeface="Times New Roman" panose="02020603050405020304" pitchFamily="18" charset="0"/>
                <a:ea typeface="Arial" panose="020B0604020202020204" pitchFamily="34" charset="0"/>
              </a:rPr>
              <a:t>.</a:t>
            </a:r>
            <a:endParaRPr lang="en-US" sz="3200" dirty="0">
              <a:solidFill>
                <a:prstClr val="black"/>
              </a:solidFill>
              <a:latin typeface="Arial" panose="020B0604020202020204" pitchFamily="34" charset="0"/>
              <a:ea typeface="Arial" panose="020B0604020202020204" pitchFamily="34" charset="0"/>
            </a:endParaRPr>
          </a:p>
        </p:txBody>
      </p:sp>
      <p:sp>
        <p:nvSpPr>
          <p:cNvPr id="4" name="Rectangle 3"/>
          <p:cNvSpPr/>
          <p:nvPr/>
        </p:nvSpPr>
        <p:spPr>
          <a:xfrm>
            <a:off x="304800" y="3392625"/>
            <a:ext cx="8305800" cy="3046988"/>
          </a:xfrm>
          <a:prstGeom prst="rect">
            <a:avLst/>
          </a:prstGeom>
        </p:spPr>
        <p:txBody>
          <a:bodyPr wrap="square">
            <a:spAutoFit/>
          </a:bodyPr>
          <a:lstStyle/>
          <a:p>
            <a:pPr algn="just"/>
            <a:r>
              <a:rPr lang="en-US" sz="3200" i="1" dirty="0">
                <a:solidFill>
                  <a:srgbClr val="333333"/>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bằng cách rung hai cái "loa" làm bằng màng mỏng, phát triển từ lồng ngực, có sườn bên trong. Những vòng sườn được co giãn thật nhanh, làm rung màng mỏng, tạo sóng âm thanh. Bụng vẽ rỗng nên có thể khếch đại thành tiếng ve kêu rất to.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6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685800"/>
            <a:ext cx="66294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1346200" y="3962400"/>
            <a:ext cx="60960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4" name="Rectangle 3"/>
          <p:cNvSpPr/>
          <p:nvPr/>
        </p:nvSpPr>
        <p:spPr>
          <a:xfrm>
            <a:off x="1371600" y="2310249"/>
            <a:ext cx="6781800" cy="1224951"/>
          </a:xfrm>
          <a:prstGeom prst="rect">
            <a:avLst/>
          </a:prstGeom>
        </p:spPr>
        <p:txBody>
          <a:bodyPr wrap="square">
            <a:spAutoFit/>
          </a:bodyPr>
          <a:lstStyle/>
          <a:p>
            <a:pPr algn="just">
              <a:lnSpc>
                <a:spcPct val="115000"/>
              </a:lnSpc>
              <a:spcAft>
                <a:spcPts val="0"/>
              </a:spcAft>
              <a:tabLst>
                <a:tab pos="180340" algn="l"/>
                <a:tab pos="540385" algn="l"/>
              </a:tabLst>
            </a:pPr>
            <a:r>
              <a:rPr lang="en-US" sz="1300" dirty="0">
                <a:solidFill>
                  <a:srgbClr val="000000"/>
                </a:solidFill>
                <a:latin typeface="Times New Roman" panose="02020603050405020304" pitchFamily="18" charset="0"/>
              </a:rPr>
              <a:t> </a:t>
            </a:r>
            <a:r>
              <a:rPr lang="en-US" sz="3200" dirty="0">
                <a:solidFill>
                  <a:srgbClr val="000000"/>
                </a:solidFill>
                <a:latin typeface="Times New Roman" panose="02020603050405020304" pitchFamily="18" charset="0"/>
              </a:rPr>
              <a:t>Dao </a:t>
            </a:r>
            <a:r>
              <a:rPr lang="en-US" sz="3200" dirty="0" err="1">
                <a:solidFill>
                  <a:srgbClr val="000000"/>
                </a:solidFill>
                <a:latin typeface="Times New Roman" panose="02020603050405020304" pitchFamily="18" charset="0"/>
              </a:rPr>
              <a:t>động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của</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cánh</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bướm</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với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tần</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số</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thấp</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dưới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ngưỡng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nghe</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được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của</a:t>
            </a:r>
            <a:r>
              <a:rPr lang="en-US" sz="3200" dirty="0">
                <a:solidFill>
                  <a:srgbClr val="000000"/>
                </a:solidFill>
                <a:latin typeface="Times New Roman" panose="02020603050405020304" pitchFamily="18" charset="0"/>
              </a:rPr>
              <a:t> tai)</a:t>
            </a:r>
            <a:endParaRPr lang="en-US" sz="3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5876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533400"/>
            <a:ext cx="678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CHỦ ĐỀ 4.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ÂM THANH</a:t>
            </a:r>
          </a:p>
        </p:txBody>
      </p:sp>
      <p:sp>
        <p:nvSpPr>
          <p:cNvPr id="3" name="TextBox 2"/>
          <p:cNvSpPr txBox="1"/>
          <p:nvPr/>
        </p:nvSpPr>
        <p:spPr>
          <a:xfrm>
            <a:off x="609600" y="1447800"/>
            <a:ext cx="7924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BÀI 13. ĐỘ TO VÀ ĐỘ CAO CỦA ÂM </a:t>
            </a:r>
          </a:p>
        </p:txBody>
      </p:sp>
      <p:sp>
        <p:nvSpPr>
          <p:cNvPr id="5" name="Snip Single Corner Rectangle 4"/>
          <p:cNvSpPr/>
          <p:nvPr/>
        </p:nvSpPr>
        <p:spPr>
          <a:xfrm>
            <a:off x="1066800" y="2611407"/>
            <a:ext cx="6096000" cy="8382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en-US" sz="4000" b="1" dirty="0">
                <a:solidFill>
                  <a:srgbClr val="7030A0"/>
                </a:solidFill>
                <a:latin typeface="Times New Roman" panose="02020603050405020304" pitchFamily="18" charset="0"/>
                <a:cs typeface="Times New Roman" panose="02020603050405020304" pitchFamily="18" charset="0"/>
              </a:rPr>
              <a:t>I. </a:t>
            </a:r>
            <a:r>
              <a:rPr lang="en-US" sz="4000" b="1" dirty="0" err="1">
                <a:solidFill>
                  <a:srgbClr val="7030A0"/>
                </a:solidFill>
                <a:latin typeface="Times New Roman" panose="02020603050405020304" pitchFamily="18" charset="0"/>
                <a:cs typeface="Times New Roman" panose="02020603050405020304" pitchFamily="18" charset="0"/>
              </a:rPr>
              <a:t>Độ</a:t>
            </a:r>
            <a:r>
              <a:rPr lang="en-US" sz="4000" b="1" dirty="0">
                <a:solidFill>
                  <a:srgbClr val="7030A0"/>
                </a:solidFill>
                <a:latin typeface="Times New Roman" panose="02020603050405020304" pitchFamily="18" charset="0"/>
                <a:cs typeface="Times New Roman" panose="02020603050405020304" pitchFamily="18" charset="0"/>
              </a:rPr>
              <a:t> to </a:t>
            </a:r>
            <a:r>
              <a:rPr lang="en-US" sz="4000" b="1" dirty="0" err="1">
                <a:solidFill>
                  <a:srgbClr val="7030A0"/>
                </a:solidFill>
                <a:latin typeface="Times New Roman" panose="02020603050405020304" pitchFamily="18" charset="0"/>
                <a:cs typeface="Times New Roman" panose="02020603050405020304" pitchFamily="18" charset="0"/>
              </a:rPr>
              <a:t>của</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âm</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6" name="Snip Single Corner Rectangle 5"/>
          <p:cNvSpPr/>
          <p:nvPr/>
        </p:nvSpPr>
        <p:spPr>
          <a:xfrm>
            <a:off x="1153160" y="4038600"/>
            <a:ext cx="5562600" cy="8382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defRPr/>
            </a:pPr>
            <a:r>
              <a:rPr lang="en-US" sz="4000" b="1" dirty="0">
                <a:solidFill>
                  <a:srgbClr val="7030A0"/>
                </a:solidFill>
                <a:latin typeface="Times New Roman" panose="02020603050405020304" pitchFamily="18" charset="0"/>
                <a:cs typeface="Times New Roman" panose="02020603050405020304" pitchFamily="18" charset="0"/>
              </a:rPr>
              <a:t>II. </a:t>
            </a:r>
            <a:r>
              <a:rPr lang="en-US" sz="4000" b="1" dirty="0" err="1">
                <a:solidFill>
                  <a:srgbClr val="7030A0"/>
                </a:solidFill>
                <a:latin typeface="Times New Roman" panose="02020603050405020304" pitchFamily="18" charset="0"/>
                <a:cs typeface="Times New Roman" panose="02020603050405020304" pitchFamily="18" charset="0"/>
              </a:rPr>
              <a:t>Độ</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cao</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của</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âm</a:t>
            </a:r>
            <a:endParaRPr lang="en-US" sz="4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5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533400"/>
            <a:ext cx="6781800" cy="646331"/>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CHỦ ĐỀ 4. </a:t>
            </a:r>
            <a:r>
              <a:rPr lang="en-US" sz="3600" b="1" dirty="0">
                <a:solidFill>
                  <a:srgbClr val="FF0000"/>
                </a:solidFill>
                <a:latin typeface="Times New Roman" panose="02020603050405020304" pitchFamily="18" charset="0"/>
                <a:cs typeface="Times New Roman" panose="02020603050405020304" pitchFamily="18" charset="0"/>
              </a:rPr>
              <a:t>ÂM THANH</a:t>
            </a:r>
          </a:p>
        </p:txBody>
      </p:sp>
      <p:sp>
        <p:nvSpPr>
          <p:cNvPr id="3" name="TextBox 2"/>
          <p:cNvSpPr txBox="1"/>
          <p:nvPr/>
        </p:nvSpPr>
        <p:spPr>
          <a:xfrm>
            <a:off x="609600" y="1447800"/>
            <a:ext cx="792480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BÀI 13. ĐỘ TO VÀ ĐỘ CAO CỦA ÂM </a:t>
            </a:r>
            <a:r>
              <a:rPr lang="en-US" sz="2000" b="1" dirty="0">
                <a:solidFill>
                  <a:srgbClr val="0070C0"/>
                </a:solidFill>
                <a:latin typeface="Times New Roman" panose="02020603050405020304" pitchFamily="18" charset="0"/>
                <a:cs typeface="Times New Roman" panose="02020603050405020304" pitchFamily="18" charset="0"/>
              </a:rPr>
              <a:t>(</a:t>
            </a:r>
            <a:r>
              <a:rPr lang="en-US" sz="2000" b="1" dirty="0" err="1">
                <a:solidFill>
                  <a:srgbClr val="0070C0"/>
                </a:solidFill>
                <a:latin typeface="Times New Roman" panose="02020603050405020304" pitchFamily="18" charset="0"/>
                <a:cs typeface="Times New Roman" panose="02020603050405020304" pitchFamily="18" charset="0"/>
              </a:rPr>
              <a:t>tiết</a:t>
            </a:r>
            <a:r>
              <a:rPr lang="en-US" sz="2000" b="1" dirty="0">
                <a:solidFill>
                  <a:srgbClr val="0070C0"/>
                </a:solidFill>
                <a:latin typeface="Times New Roman" panose="02020603050405020304" pitchFamily="18" charset="0"/>
                <a:cs typeface="Times New Roman" panose="02020603050405020304" pitchFamily="18" charset="0"/>
              </a:rPr>
              <a:t> 1)</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14400" y="2286000"/>
            <a:ext cx="4572000" cy="584775"/>
          </a:xfrm>
          <a:prstGeom prst="rect">
            <a:avLst/>
          </a:prstGeom>
          <a:noFill/>
        </p:spPr>
        <p:txBody>
          <a:bodyPr wrap="square" rtlCol="0">
            <a:spAutoFit/>
          </a:bodyPr>
          <a:lstStyle/>
          <a:p>
            <a:r>
              <a:rPr lang="en-US" sz="3200" b="1" dirty="0">
                <a:solidFill>
                  <a:srgbClr val="7030A0"/>
                </a:solidFill>
                <a:latin typeface="Times New Roman" panose="02020603050405020304" pitchFamily="18" charset="0"/>
                <a:cs typeface="Times New Roman" panose="02020603050405020304" pitchFamily="18" charset="0"/>
              </a:rPr>
              <a:t>I. </a:t>
            </a:r>
            <a:r>
              <a:rPr lang="en-US" sz="3200" b="1" dirty="0" err="1">
                <a:solidFill>
                  <a:srgbClr val="7030A0"/>
                </a:solidFill>
                <a:latin typeface="Times New Roman" panose="02020603050405020304" pitchFamily="18" charset="0"/>
                <a:cs typeface="Times New Roman" panose="02020603050405020304" pitchFamily="18" charset="0"/>
              </a:rPr>
              <a:t>Độ</a:t>
            </a:r>
            <a:r>
              <a:rPr lang="en-US" sz="3200" b="1" dirty="0">
                <a:solidFill>
                  <a:srgbClr val="7030A0"/>
                </a:solidFill>
                <a:latin typeface="Times New Roman" panose="02020603050405020304" pitchFamily="18" charset="0"/>
                <a:cs typeface="Times New Roman" panose="02020603050405020304" pitchFamily="18" charset="0"/>
              </a:rPr>
              <a:t> to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âm</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58100" y="386375"/>
            <a:ext cx="990600" cy="9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52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533400"/>
            <a:ext cx="6324600" cy="523220"/>
          </a:xfrm>
          <a:prstGeom prst="rect">
            <a:avLst/>
          </a:prstGeom>
          <a:noFill/>
        </p:spPr>
        <p:txBody>
          <a:bodyPr wrap="square" rtlCol="0">
            <a:spAutoFit/>
          </a:bodyPr>
          <a:lstStyle/>
          <a:p>
            <a:r>
              <a:rPr lang="en-US" sz="2800" b="1" dirty="0">
                <a:solidFill>
                  <a:srgbClr val="7030A0"/>
                </a:solidFill>
                <a:latin typeface="Times New Roman" panose="02020603050405020304" pitchFamily="18" charset="0"/>
                <a:cs typeface="Times New Roman" panose="02020603050405020304" pitchFamily="18" charset="0"/>
              </a:rPr>
              <a:t>THẢO LUẬN NHÓM: 5 PHÚT</a:t>
            </a:r>
          </a:p>
        </p:txBody>
      </p:sp>
      <p:sp>
        <p:nvSpPr>
          <p:cNvPr id="4" name="TextBox 3"/>
          <p:cNvSpPr txBox="1"/>
          <p:nvPr/>
        </p:nvSpPr>
        <p:spPr>
          <a:xfrm>
            <a:off x="533400" y="1056620"/>
            <a:ext cx="7848600" cy="1384995"/>
          </a:xfrm>
          <a:prstGeom prst="rect">
            <a:avLst/>
          </a:prstGeom>
          <a:noFill/>
        </p:spPr>
        <p:txBody>
          <a:bodyPr wrap="square" rtlCol="0">
            <a:spAutoFit/>
          </a:bodyPr>
          <a:lstStyle/>
          <a:p>
            <a:pPr marL="285750" indent="-285750">
              <a:buFontTx/>
              <a:buChar char="-"/>
            </a:pP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1, 2, 3: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1</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4, 5, 6: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2</a:t>
            </a:r>
          </a:p>
          <a:p>
            <a:endParaRPr lang="en-US" sz="2800" dirty="0">
              <a:latin typeface="Times New Roman" panose="02020603050405020304" pitchFamily="18" charset="0"/>
              <a:cs typeface="Times New Roman" panose="02020603050405020304" pitchFamily="18" charset="0"/>
            </a:endParaRPr>
          </a:p>
        </p:txBody>
      </p:sp>
      <p:pic>
        <p:nvPicPr>
          <p:cNvPr id="5" name="ĐỒNG HỒ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2819400"/>
            <a:ext cx="5334000" cy="3505200"/>
          </a:xfrm>
          <a:prstGeom prst="rect">
            <a:avLst/>
          </a:prstGeom>
        </p:spPr>
      </p:pic>
    </p:spTree>
    <p:extLst>
      <p:ext uri="{BB962C8B-B14F-4D97-AF65-F5344CB8AC3E}">
        <p14:creationId xmlns:p14="http://schemas.microsoft.com/office/powerpoint/2010/main" val="770758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2559</TotalTime>
  <Words>1409</Words>
  <Application>Microsoft Office PowerPoint</Application>
  <PresentationFormat>On-screen Show (4:3)</PresentationFormat>
  <Paragraphs>131</Paragraphs>
  <Slides>29</Slides>
  <Notes>0</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Calibri Light</vt:lpstr>
      <vt:lpstr>Cambria</vt:lpstr>
      <vt:lpstr>Constantia</vt:lpstr>
      <vt:lpstr>Tahoma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161</cp:revision>
  <dcterms:created xsi:type="dcterms:W3CDTF">2022-08-11T01:56:19Z</dcterms:created>
  <dcterms:modified xsi:type="dcterms:W3CDTF">2024-11-28T03:26:30Z</dcterms:modified>
</cp:coreProperties>
</file>