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11" r:id="rId3"/>
    <p:sldId id="312" r:id="rId4"/>
    <p:sldId id="343" r:id="rId5"/>
    <p:sldId id="344" r:id="rId7"/>
    <p:sldId id="346" r:id="rId8"/>
    <p:sldId id="292" r:id="rId9"/>
    <p:sldId id="294" r:id="rId10"/>
    <p:sldId id="302" r:id="rId11"/>
    <p:sldId id="345" r:id="rId12"/>
    <p:sldId id="303" r:id="rId13"/>
    <p:sldId id="347" r:id="rId14"/>
    <p:sldId id="304" r:id="rId15"/>
    <p:sldId id="305" r:id="rId16"/>
    <p:sldId id="348" r:id="rId17"/>
    <p:sldId id="307" r:id="rId18"/>
    <p:sldId id="330" r:id="rId19"/>
    <p:sldId id="306" r:id="rId20"/>
    <p:sldId id="349" r:id="rId21"/>
    <p:sldId id="308" r:id="rId22"/>
    <p:sldId id="322" r:id="rId23"/>
    <p:sldId id="323" r:id="rId24"/>
    <p:sldId id="324" r:id="rId25"/>
    <p:sldId id="325" r:id="rId26"/>
    <p:sldId id="375" r:id="rId27"/>
    <p:sldId id="377" r:id="rId28"/>
    <p:sldId id="378" r:id="rId29"/>
    <p:sldId id="3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9"/>
        <p:cNvGrpSpPr/>
        <p:nvPr/>
      </p:nvGrpSpPr>
      <p:grpSpPr>
        <a:xfrm>
          <a:off x="0" y="0"/>
          <a:ext cx="0" cy="0"/>
          <a:chOff x="0" y="0"/>
          <a:chExt cx="0" cy="0"/>
        </a:xfrm>
      </p:grpSpPr>
      <p:sp>
        <p:nvSpPr>
          <p:cNvPr id="1910" name="Google Shape;1910;gbfe78c466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bfe78c466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5">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6ABD190-56AD-4C55-BBCA-1554B872117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microsoft.com/office/2007/relationships/hdphoto" Target="../media/image25.wdp"/><Relationship Id="rId8" Type="http://schemas.openxmlformats.org/officeDocument/2006/relationships/image" Target="../media/image24.png"/><Relationship Id="rId7" Type="http://schemas.microsoft.com/office/2007/relationships/hdphoto" Target="../media/image23.wdp"/><Relationship Id="rId6" Type="http://schemas.openxmlformats.org/officeDocument/2006/relationships/image" Target="../media/image22.png"/><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8" Type="http://schemas.openxmlformats.org/officeDocument/2006/relationships/slideLayout" Target="../slideLayouts/slideLayout1.xml"/><Relationship Id="rId17" Type="http://schemas.openxmlformats.org/officeDocument/2006/relationships/image" Target="../media/image30.png"/><Relationship Id="rId16" Type="http://schemas.openxmlformats.org/officeDocument/2006/relationships/slide" Target="slide1.xml"/><Relationship Id="rId15" Type="http://schemas.openxmlformats.org/officeDocument/2006/relationships/image" Target="../media/image29.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image" Target="../media/image28.png"/><Relationship Id="rId11" Type="http://schemas.microsoft.com/office/2007/relationships/hdphoto" Target="../media/image27.wdp"/><Relationship Id="rId10" Type="http://schemas.openxmlformats.org/officeDocument/2006/relationships/image" Target="../media/image26.pn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1.GIF"/></Relationships>
</file>

<file path=ppt/slides/_rels/slide22.xml.rels><?xml version="1.0" encoding="UTF-8" standalone="yes"?>
<Relationships xmlns="http://schemas.openxmlformats.org/package/2006/relationships"><Relationship Id="rId9" Type="http://schemas.microsoft.com/office/2007/relationships/hdphoto" Target="../media/image23.wdp"/><Relationship Id="rId8" Type="http://schemas.openxmlformats.org/officeDocument/2006/relationships/image" Target="../media/image22.pn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0" Type="http://schemas.openxmlformats.org/officeDocument/2006/relationships/slideLayout" Target="../slideLayouts/slideLayout1.xml"/><Relationship Id="rId3" Type="http://schemas.microsoft.com/office/2007/relationships/hdphoto" Target="../media/image35.wdp"/><Relationship Id="rId29" Type="http://schemas.microsoft.com/office/2007/relationships/hdphoto" Target="../media/image45.wdp"/><Relationship Id="rId28" Type="http://schemas.openxmlformats.org/officeDocument/2006/relationships/image" Target="../media/image44.png"/><Relationship Id="rId27" Type="http://schemas.openxmlformats.org/officeDocument/2006/relationships/slide" Target="slide10.xml"/><Relationship Id="rId26" Type="http://schemas.microsoft.com/office/2007/relationships/hdphoto" Target="../media/image43.wdp"/><Relationship Id="rId25" Type="http://schemas.openxmlformats.org/officeDocument/2006/relationships/image" Target="../media/image42.png"/><Relationship Id="rId24" Type="http://schemas.openxmlformats.org/officeDocument/2006/relationships/slide" Target="slide8.xml"/><Relationship Id="rId23" Type="http://schemas.microsoft.com/office/2007/relationships/hdphoto" Target="../media/image41.wdp"/><Relationship Id="rId22" Type="http://schemas.openxmlformats.org/officeDocument/2006/relationships/image" Target="../media/image40.png"/><Relationship Id="rId21" Type="http://schemas.openxmlformats.org/officeDocument/2006/relationships/slide" Target="slide7.xml"/><Relationship Id="rId20" Type="http://schemas.microsoft.com/office/2007/relationships/hdphoto" Target="../media/image39.wdp"/><Relationship Id="rId2" Type="http://schemas.openxmlformats.org/officeDocument/2006/relationships/image" Target="../media/image34.png"/><Relationship Id="rId19" Type="http://schemas.openxmlformats.org/officeDocument/2006/relationships/image" Target="../media/image38.png"/><Relationship Id="rId18" Type="http://schemas.openxmlformats.org/officeDocument/2006/relationships/slide" Target="slide6.xml"/><Relationship Id="rId17" Type="http://schemas.microsoft.com/office/2007/relationships/hdphoto" Target="../media/image37.wdp"/><Relationship Id="rId16" Type="http://schemas.openxmlformats.org/officeDocument/2006/relationships/image" Target="../media/image36.png"/><Relationship Id="rId15" Type="http://schemas.openxmlformats.org/officeDocument/2006/relationships/slide" Target="slide2.xml"/><Relationship Id="rId14" Type="http://schemas.openxmlformats.org/officeDocument/2006/relationships/image" Target="../media/image28.png"/><Relationship Id="rId13" Type="http://schemas.microsoft.com/office/2007/relationships/hdphoto" Target="../media/image27.wdp"/><Relationship Id="rId12" Type="http://schemas.openxmlformats.org/officeDocument/2006/relationships/image" Target="../media/image26.png"/><Relationship Id="rId11" Type="http://schemas.microsoft.com/office/2007/relationships/hdphoto" Target="../media/image25.wdp"/><Relationship Id="rId10" Type="http://schemas.openxmlformats.org/officeDocument/2006/relationships/image" Target="../media/image24.png"/><Relationship Id="rId1" Type="http://schemas.openxmlformats.org/officeDocument/2006/relationships/image" Target="../media/image31.GIF"/></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1.xml"/><Relationship Id="rId4" Type="http://schemas.openxmlformats.org/officeDocument/2006/relationships/image" Target="../media/image46.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3.xml"/><Relationship Id="rId4" Type="http://schemas.openxmlformats.org/officeDocument/2006/relationships/image" Target="../media/image46.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3.xml"/><Relationship Id="rId4" Type="http://schemas.openxmlformats.org/officeDocument/2006/relationships/image" Target="../media/image46.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3.xml"/><Relationship Id="rId4" Type="http://schemas.openxmlformats.org/officeDocument/2006/relationships/image" Target="../media/image46.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3.xml"/><Relationship Id="rId4" Type="http://schemas.openxmlformats.org/officeDocument/2006/relationships/image" Target="../media/image46.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31173" y="20"/>
            <a:ext cx="3908013" cy="52197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nvGraphicFramePr>
        <p:xfrm>
          <a:off x="53241" y="584534"/>
          <a:ext cx="12055031" cy="6350967"/>
        </p:xfrm>
        <a:graphic>
          <a:graphicData uri="http://schemas.openxmlformats.org/drawingml/2006/table">
            <a:tbl>
              <a:tblPr firstRow="1" bandRow="1">
                <a:tableStyleId>{B301B821-A1FF-4177-AEE7-76D212191A09}</a:tableStyleId>
              </a:tblPr>
              <a:tblGrid>
                <a:gridCol w="2090519"/>
                <a:gridCol w="5080000"/>
                <a:gridCol w="4884512"/>
              </a:tblGrid>
              <a:tr h="4498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1" dirty="0" err="1">
                          <a:solidFill>
                            <a:schemeClr val="bg1"/>
                          </a:solidFill>
                          <a:latin typeface="Times New Roman" panose="02020603050405020304" pitchFamily="18" charset="0"/>
                          <a:cs typeface="Times New Roman" panose="02020603050405020304" pitchFamily="18" charset="0"/>
                        </a:rPr>
                        <a:t>Phương</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diện</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tóm</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tắt</a:t>
                      </a:r>
                      <a:endParaRPr lang="en-US" sz="1600" b="1"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1" dirty="0" err="1">
                          <a:solidFill>
                            <a:schemeClr val="bg1"/>
                          </a:solidFill>
                          <a:latin typeface="Times New Roman" panose="02020603050405020304" pitchFamily="18" charset="0"/>
                          <a:cs typeface="Times New Roman" panose="02020603050405020304" pitchFamily="18" charset="0"/>
                        </a:rPr>
                        <a:t>Bạn</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đã</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biết</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gì</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về</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sóng</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thần</a:t>
                      </a:r>
                      <a:r>
                        <a:rPr lang="en-US" sz="1600" b="1" dirty="0">
                          <a:solidFill>
                            <a:schemeClr val="bg1"/>
                          </a:solidFill>
                          <a:latin typeface="Times New Roman" panose="02020603050405020304" pitchFamily="18" charset="0"/>
                          <a:cs typeface="Times New Roman" panose="02020603050405020304" pitchFamily="18" charset="0"/>
                        </a:rPr>
                        <a:t>?</a:t>
                      </a:r>
                      <a:endParaRPr lang="en-US" sz="1600" b="1" i="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vi-VN" altLang="zh-CN" sz="1600" b="1" dirty="0">
                          <a:solidFill>
                            <a:schemeClr val="bg1"/>
                          </a:solidFill>
                          <a:latin typeface="Times New Roman" panose="02020603050405020304" pitchFamily="18" charset="0"/>
                          <a:cs typeface="Times New Roman" panose="02020603050405020304" pitchFamily="18" charset="0"/>
                        </a:rPr>
                        <a:t>Sao băng là gì và những điều cần biết về sao băng? </a:t>
                      </a:r>
                      <a:endParaRPr lang="en-US" sz="1600" b="1" i="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59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Mục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đích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viết</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92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Nội</a:t>
                      </a:r>
                      <a:r>
                        <a:rPr lang="en-US" sz="1600" b="1" dirty="0">
                          <a:latin typeface="Times New Roman" panose="02020603050405020304" pitchFamily="18" charset="0"/>
                          <a:cs typeface="Times New Roman" panose="02020603050405020304" pitchFamily="18" charset="0"/>
                        </a:rPr>
                        <a:t> dung </a:t>
                      </a:r>
                      <a:r>
                        <a:rPr lang="en-US" sz="1600" b="1" dirty="0" err="1">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608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Cấu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trúc</a:t>
                      </a:r>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94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Cách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trình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bày</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thông</a:t>
                      </a:r>
                      <a:r>
                        <a:rPr lang="en-US" sz="1600" b="1" dirty="0">
                          <a:latin typeface="Times New Roman" panose="02020603050405020304" pitchFamily="18" charset="0"/>
                          <a:cs typeface="Times New Roman" panose="02020603050405020304" pitchFamily="18" charset="0"/>
                        </a:rPr>
                        <a:t> tin</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32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Nhan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mục</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3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Thông</a:t>
                      </a:r>
                      <a:r>
                        <a:rPr lang="en-US" sz="1600" b="1" dirty="0">
                          <a:latin typeface="Times New Roman" panose="02020603050405020304" pitchFamily="18" charset="0"/>
                          <a:cs typeface="Times New Roman" panose="02020603050405020304" pitchFamily="18" charset="0"/>
                        </a:rPr>
                        <a:t> tin </a:t>
                      </a:r>
                      <a:r>
                        <a:rPr lang="en-US" sz="1600" b="1" dirty="0" err="1">
                          <a:latin typeface="Times New Roman" panose="02020603050405020304" pitchFamily="18" charset="0"/>
                          <a:cs typeface="Times New Roman" panose="02020603050405020304" pitchFamily="18" charset="0"/>
                        </a:rPr>
                        <a:t>cơ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bản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một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số</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thông</a:t>
                      </a:r>
                      <a:r>
                        <a:rPr lang="en-US" sz="1600" b="1" dirty="0">
                          <a:latin typeface="Times New Roman" panose="02020603050405020304" pitchFamily="18" charset="0"/>
                          <a:cs typeface="Times New Roman" panose="02020603050405020304" pitchFamily="18" charset="0"/>
                        </a:rPr>
                        <a:t> tin chi </a:t>
                      </a:r>
                      <a:r>
                        <a:rPr lang="en-US" sz="1600" b="1" dirty="0" err="1">
                          <a:latin typeface="Times New Roman" panose="02020603050405020304" pitchFamily="18" charset="0"/>
                          <a:cs typeface="Times New Roman" panose="02020603050405020304" pitchFamily="18" charset="0"/>
                        </a:rPr>
                        <a:t>tiết</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92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Times New Roman" panose="02020603050405020304" pitchFamily="18" charset="0"/>
                          <a:cs typeface="Times New Roman" panose="02020603050405020304" pitchFamily="18" charset="0"/>
                        </a:rPr>
                        <a:t>Phương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tiện</a:t>
                      </a:r>
                      <a:r>
                        <a:rPr lang="en-US" sz="1600" b="1" dirty="0">
                          <a:latin typeface="Times New Roman" panose="02020603050405020304" pitchFamily="18" charset="0"/>
                          <a:cs typeface="Times New Roman" panose="02020603050405020304" pitchFamily="18" charset="0"/>
                        </a:rPr>
                        <a:t> phi </a:t>
                      </a:r>
                      <a:r>
                        <a:rPr lang="en-US" sz="1600" b="1" dirty="0" err="1">
                          <a:latin typeface="Times New Roman" panose="02020603050405020304" pitchFamily="18" charset="0"/>
                          <a:cs typeface="Times New Roman" panose="02020603050405020304" pitchFamily="18" charset="0"/>
                        </a:rPr>
                        <a:t>ngôn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ngữ</a:t>
                      </a:r>
                      <a:endParaRPr lang="en-US"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2153920" y="1137345"/>
            <a:ext cx="5110480" cy="338554"/>
          </a:xfrm>
          <a:prstGeom prst="rect">
            <a:avLst/>
          </a:prstGeom>
          <a:noFill/>
        </p:spPr>
        <p:txBody>
          <a:bodyPr wrap="square">
            <a:spAutoFit/>
          </a:bodyPr>
          <a:lstStyle/>
          <a:p>
            <a:pPr lvl="0" algn="just">
              <a:defRPr/>
            </a:pPr>
            <a:r>
              <a:rPr lang="vi-VN" sz="1600" dirty="0">
                <a:solidFill>
                  <a:prstClr val="black"/>
                </a:solidFill>
                <a:latin typeface="Times New Roman" panose="02020603050405020304" pitchFamily="18" charset="0"/>
                <a:cs typeface="Times New Roman" panose="02020603050405020304" pitchFamily="18" charset="0"/>
              </a:rPr>
              <a:t>Để người đọc cập nhật thông tin cơ bản về sóng thần.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7264400" y="1060401"/>
            <a:ext cx="4843872" cy="584775"/>
          </a:xfrm>
          <a:prstGeom prst="rect">
            <a:avLst/>
          </a:prstGeom>
          <a:noFill/>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băng</a:t>
            </a:r>
            <a:r>
              <a:rPr lang="en-US" sz="1600" dirty="0">
                <a:latin typeface="Times New Roman" panose="02020603050405020304" pitchFamily="18" charset="0"/>
                <a:cs typeface="Times New Roman" panose="02020603050405020304" pitchFamily="18" charset="0"/>
              </a:rPr>
              <a:t>.</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106689" y="1640705"/>
            <a:ext cx="4938334" cy="584775"/>
          </a:xfrm>
          <a:prstGeom prst="rect">
            <a:avLst/>
          </a:prstGeom>
          <a:noFill/>
        </p:spPr>
        <p:txBody>
          <a:bodyPr wrap="square">
            <a:spAutoFit/>
          </a:bodyPr>
          <a:lstStyle/>
          <a:p>
            <a:pPr marL="0" marR="0" algn="just">
              <a:spcBef>
                <a:spcPts val="0"/>
              </a:spcBef>
              <a:spcAft>
                <a:spcPts val="0"/>
              </a:spcAft>
            </a:pPr>
            <a:r>
              <a:rPr lang="en-US" sz="1600" dirty="0" err="1">
                <a:solidFill>
                  <a:srgbClr val="000000"/>
                </a:solidFill>
                <a:effectLst/>
                <a:latin typeface="Times New Roman" panose="02020603050405020304" pitchFamily="18" charset="0"/>
                <a:ea typeface="Times New Roman" panose="02020603050405020304" pitchFamily="18" charset="0"/>
              </a:rPr>
              <a:t>Giải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thích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bày</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cơ</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chế</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nguyên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dẫn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đến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sóng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thần</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7264400" y="1640705"/>
            <a:ext cx="4843872" cy="584775"/>
          </a:xfrm>
          <a:prstGeom prst="rect">
            <a:avLst/>
          </a:prstGeom>
          <a:noFill/>
        </p:spPr>
        <p:txBody>
          <a:bodyPr wrap="square">
            <a:spAutoFit/>
          </a:bodyPr>
          <a:lstStyle/>
          <a:p>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băng</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072066" y="2225480"/>
            <a:ext cx="5110480" cy="1569660"/>
          </a:xfrm>
          <a:prstGeom prst="rect">
            <a:avLst/>
          </a:prstGeom>
          <a:noFill/>
        </p:spPr>
        <p:txBody>
          <a:bodyPr wrap="square">
            <a:spAutoFit/>
          </a:bodyPr>
          <a:lstStyle/>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mở</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xảy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thần</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nội</a:t>
            </a:r>
            <a:r>
              <a:rPr lang="en-US" sz="1600" b="1"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diễn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thần</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thúc</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thần</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254240" y="2278238"/>
            <a:ext cx="4843872" cy="1569660"/>
          </a:xfrm>
          <a:prstGeom prst="rect">
            <a:avLst/>
          </a:prstGeom>
          <a:noFill/>
        </p:spPr>
        <p:txBody>
          <a:bodyPr wrap="square">
            <a:spAutoFit/>
          </a:bodyPr>
          <a:lstStyle/>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mở</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giới thiệu khái quát và quá trình xảy ra sao băng và hiện tuợng mưa sao băng.</a:t>
            </a:r>
            <a:endParaRPr lang="en-US" sz="1600" dirty="0">
              <a:latin typeface="Times New Roman" panose="02020603050405020304" pitchFamily="18" charset="0"/>
              <a:cs typeface="Times New Roman" panose="02020603050405020304" pitchFamily="18" charset="0"/>
            </a:endParaRPr>
          </a:p>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nội</a:t>
            </a:r>
            <a:r>
              <a:rPr lang="en-US" sz="1600" b="1" dirty="0">
                <a:latin typeface="Times New Roman" panose="02020603050405020304" pitchFamily="18" charset="0"/>
                <a:cs typeface="Times New Roman" panose="02020603050405020304" pitchFamily="18" charset="0"/>
              </a:rPr>
              <a:t> dung: </a:t>
            </a:r>
            <a:r>
              <a:rPr lang="vi-VN" sz="1600" dirty="0">
                <a:latin typeface="Times New Roman" panose="02020603050405020304" pitchFamily="18" charset="0"/>
                <a:cs typeface="Times New Roman" panose="02020603050405020304" pitchFamily="18" charset="0"/>
              </a:rPr>
              <a:t>giải thích nguyên nhân và cách thức diễn ra hiện tượng sao băng và mưa sao băng.</a:t>
            </a:r>
            <a:endParaRPr lang="en-US" sz="1600" dirty="0">
              <a:latin typeface="Times New Roman" panose="02020603050405020304" pitchFamily="18" charset="0"/>
              <a:cs typeface="Times New Roman" panose="02020603050405020304" pitchFamily="18" charset="0"/>
            </a:endParaRPr>
          </a:p>
          <a:p>
            <a:pPr algn="just"/>
            <a:r>
              <a:rPr lang="en-US" sz="1600" b="1" dirty="0" err="1">
                <a:latin typeface="Times New Roman" panose="02020603050405020304" pitchFamily="18" charset="0"/>
                <a:cs typeface="Times New Roman" panose="02020603050405020304" pitchFamily="18" charset="0"/>
              </a:rPr>
              <a:t>Phần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thúc</a:t>
            </a:r>
            <a:r>
              <a:rPr lang="en-US" sz="1600" b="1"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trình bày sự việc cuối của hiện tượng mưa sao băng.</a:t>
            </a:r>
            <a:endParaRPr lang="en-US" sz="1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153920" y="4004308"/>
            <a:ext cx="4843872" cy="338554"/>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So </a:t>
            </a:r>
            <a:r>
              <a:rPr lang="en-US" sz="1600" dirty="0" err="1">
                <a:latin typeface="Times New Roman" panose="02020603050405020304" pitchFamily="18" charset="0"/>
                <a:cs typeface="Times New Roman" panose="02020603050405020304" pitchFamily="18" charset="0"/>
              </a:rPr>
              <a:t>sánh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endParaRPr lang="en-US"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254240" y="3973353"/>
            <a:ext cx="4843872" cy="338554"/>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So </a:t>
            </a:r>
            <a:r>
              <a:rPr lang="en-US" sz="1600" dirty="0" err="1">
                <a:latin typeface="Times New Roman" panose="02020603050405020304" pitchFamily="18" charset="0"/>
                <a:cs typeface="Times New Roman" panose="02020603050405020304" pitchFamily="18" charset="0"/>
              </a:rPr>
              <a:t>sánh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endParaRPr lang="en-US"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53920" y="4463424"/>
            <a:ext cx="5100320" cy="830997"/>
          </a:xfrm>
          <a:prstGeom prst="rect">
            <a:avLst/>
          </a:prstGeom>
          <a:noFill/>
        </p:spPr>
        <p:txBody>
          <a:bodyPr wrap="square">
            <a:spAutoFit/>
          </a:bodyPr>
          <a:lstStyle/>
          <a:p>
            <a:r>
              <a:rPr lang="en-US" sz="1600" b="1" dirty="0" err="1">
                <a:latin typeface="Times New Roman" panose="02020603050405020304" pitchFamily="18" charset="0"/>
                <a:cs typeface="Times New Roman" panose="02020603050405020304" pitchFamily="18" charset="0"/>
              </a:rPr>
              <a:t>Nhan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in hoa, cỡ chữ to, phân biệt rõ với nội dung VB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Rõ</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a:t>
            </a:r>
            <a:endParaRPr lang="vi-VN" sz="1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41025" y="4953135"/>
            <a:ext cx="5066271" cy="338554"/>
          </a:xfrm>
          <a:prstGeom prst="rect">
            <a:avLst/>
          </a:prstGeom>
          <a:noFill/>
        </p:spPr>
        <p:txBody>
          <a:bodyPr wrap="square">
            <a:spAutoFit/>
          </a:bodyPr>
          <a:lstStyle/>
          <a:p>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mục</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đậm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a:t>
            </a:r>
            <a:endParaRPr lang="vi-VN" sz="1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182546" y="4460692"/>
            <a:ext cx="5066271" cy="830997"/>
          </a:xfrm>
          <a:prstGeom prst="rect">
            <a:avLst/>
          </a:prstGeom>
          <a:noFill/>
        </p:spPr>
        <p:txBody>
          <a:bodyPr wrap="square">
            <a:spAutoFit/>
          </a:bodyPr>
          <a:lstStyle/>
          <a:p>
            <a:r>
              <a:rPr lang="en-US" sz="1600" b="1" dirty="0" err="1">
                <a:latin typeface="Times New Roman" panose="02020603050405020304" pitchFamily="18" charset="0"/>
                <a:cs typeface="Times New Roman" panose="02020603050405020304" pitchFamily="18" charset="0"/>
              </a:rPr>
              <a:t>Nhan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in hoa, cỡ chữ to, phân biệt rõ với nội dung VB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Rõ</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solidFill>
                  <a:srgbClr val="217360"/>
                </a:solidFill>
                <a:latin typeface="Times New Roman" panose="02020603050405020304" pitchFamily="18" charset="0"/>
                <a:cs typeface="Times New Roman" panose="02020603050405020304" pitchFamily="18" charset="0"/>
              </a:rPr>
              <a:t>.</a:t>
            </a:r>
            <a:endParaRPr lang="en-US" sz="1600" dirty="0">
              <a:solidFill>
                <a:srgbClr val="217360"/>
              </a:solidFill>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a:t>
            </a:r>
            <a:endParaRPr lang="vi-VN" sz="1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220191" y="4953135"/>
            <a:ext cx="5066271" cy="338554"/>
          </a:xfrm>
          <a:prstGeom prst="rect">
            <a:avLst/>
          </a:prstGeom>
          <a:noFill/>
        </p:spPr>
        <p:txBody>
          <a:bodyPr wrap="square">
            <a:spAutoFit/>
          </a:bodyPr>
          <a:lstStyle/>
          <a:p>
            <a:r>
              <a:rPr lang="en-US" sz="1600" b="1" dirty="0" err="1">
                <a:latin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mục</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in đậm,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a:t>
            </a:r>
            <a:endParaRPr lang="vi-VN" sz="1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153920" y="5434419"/>
            <a:ext cx="5066271" cy="584775"/>
          </a:xfrm>
          <a:prstGeom prst="rect">
            <a:avLst/>
          </a:prstGeom>
          <a:noFill/>
        </p:spPr>
        <p:txBody>
          <a:bodyPr wrap="square">
            <a:spAutoFit/>
          </a:bodyPr>
          <a:lstStyle/>
          <a:p>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rõ</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khủng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a:t>
            </a:r>
            <a:endParaRPr lang="vi-VN" sz="1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264400" y="5291689"/>
            <a:ext cx="4833712" cy="830997"/>
          </a:xfrm>
          <a:prstGeom prst="rect">
            <a:avLst/>
          </a:prstGeom>
          <a:noFill/>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rõ</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giải thích một số vấn đề liên quan đến hiện tượng sao băng, mưa sao băng và những chu kì mưa sao băng hằng năm.</a:t>
            </a:r>
            <a:endParaRPr lang="vi-VN" sz="16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153920" y="6408797"/>
            <a:ext cx="6141720" cy="338554"/>
          </a:xfrm>
          <a:prstGeom prst="rect">
            <a:avLst/>
          </a:prstGeom>
          <a:noFill/>
        </p:spPr>
        <p:txBody>
          <a:bodyPr wrap="square">
            <a:spAutoFit/>
          </a:bodyPr>
          <a:lstStyle/>
          <a:p>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ình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p>
        </p:txBody>
      </p:sp>
      <p:sp>
        <p:nvSpPr>
          <p:cNvPr id="21" name="TextBox 20"/>
          <p:cNvSpPr txBox="1"/>
          <p:nvPr/>
        </p:nvSpPr>
        <p:spPr>
          <a:xfrm>
            <a:off x="7254240" y="6429036"/>
            <a:ext cx="6141720" cy="338554"/>
          </a:xfrm>
          <a:prstGeom prst="rect">
            <a:avLst/>
          </a:prstGeom>
          <a:noFill/>
        </p:spPr>
        <p:txBody>
          <a:bodyPr wrap="square">
            <a:spAutoFit/>
          </a:bodyPr>
          <a:lstStyle/>
          <a:p>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ình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0">
                                            <p:txEl>
                                              <p:pRg st="0" end="0"/>
                                            </p:txEl>
                                          </p:spTgt>
                                        </p:tgtEl>
                                        <p:attrNameLst>
                                          <p:attrName>style.visibility</p:attrName>
                                        </p:attrNameLst>
                                      </p:cBhvr>
                                      <p:to>
                                        <p:strVal val="visible"/>
                                      </p:to>
                                    </p:set>
                                    <p:animEffect transition="in" filter="barn(inVertical)">
                                      <p:cBhvr>
                                        <p:cTn id="82" dur="500"/>
                                        <p:tgtEl>
                                          <p:spTgt spid="2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barn(inVertical)">
                                      <p:cBhvr>
                                        <p:cTn id="8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5" grpId="0"/>
      <p:bldP spid="17" grpId="0"/>
      <p:bldP spid="3" grpId="0"/>
      <p:bldP spid="5" grpId="0"/>
      <p:bldP spid="9" grpId="0"/>
      <p:bldP spid="10" grpId="0"/>
      <p:bldP spid="2"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72045"/>
          <a:stretch>
            <a:fillRect/>
          </a:stretch>
        </p:blipFill>
        <p:spPr>
          <a:xfrm>
            <a:off x="3762" y="2058552"/>
            <a:ext cx="12188238" cy="4818667"/>
          </a:xfrm>
          <a:prstGeom prst="rect">
            <a:avLst/>
          </a:prstGeom>
        </p:spPr>
      </p:pic>
      <p:grpSp>
        <p:nvGrpSpPr>
          <p:cNvPr id="8" name="PA_01 134"/>
          <p:cNvGrpSpPr/>
          <p:nvPr>
            <p:custDataLst>
              <p:tags r:id="rId2"/>
            </p:custDataLst>
          </p:nvPr>
        </p:nvGrpSpPr>
        <p:grpSpPr>
          <a:xfrm>
            <a:off x="5071073" y="1300285"/>
            <a:ext cx="1343735" cy="1339541"/>
            <a:chOff x="3768359" y="1725446"/>
            <a:chExt cx="1930605" cy="1930605"/>
          </a:xfrm>
        </p:grpSpPr>
        <p:sp>
          <p:nvSpPr>
            <p:cNvPr id="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Oval 5"/>
            <p:cNvSpPr>
              <a:spLocks noChangeArrowheads="1"/>
            </p:cNvSpPr>
            <p:nvPr/>
          </p:nvSpPr>
          <p:spPr bwMode="auto">
            <a:xfrm>
              <a:off x="3823758" y="1780845"/>
              <a:ext cx="1819806" cy="1819807"/>
            </a:xfrm>
            <a:prstGeom prst="ellipse">
              <a:avLst/>
            </a:prstGeom>
            <a:solidFill>
              <a:schemeClr val="accent1"/>
            </a:solidFill>
            <a:ln>
              <a:noFill/>
            </a:ln>
            <a:effectLst/>
          </p:spPr>
          <p:txBody>
            <a:bodyPr vert="horz" wrap="square" lIns="121854" tIns="60927" rIns="121854" bIns="60927" numCol="1" anchor="t" anchorCtr="0" compatLnSpc="1"/>
            <a:lstStyle/>
            <a:p>
              <a:endParaRPr lang="zh-CN" altLang="en-US" sz="2400">
                <a:solidFill>
                  <a:prstClr val="black"/>
                </a:solidFill>
              </a:endParaRPr>
            </a:p>
          </p:txBody>
        </p:sp>
      </p:grpSp>
      <p:sp>
        <p:nvSpPr>
          <p:cNvPr id="11" name="PA_01 146"/>
          <p:cNvSpPr/>
          <p:nvPr>
            <p:custDataLst>
              <p:tags r:id="rId3"/>
            </p:custDataLst>
          </p:nvPr>
        </p:nvSpPr>
        <p:spPr>
          <a:xfrm>
            <a:off x="5299571" y="1552622"/>
            <a:ext cx="926378" cy="759756"/>
          </a:xfrm>
          <a:prstGeom prst="rect">
            <a:avLst/>
          </a:prstGeom>
          <a:effectLst/>
        </p:spPr>
        <p:txBody>
          <a:bodyPr wrap="square" lIns="102422" tIns="51211" rIns="102422" bIns="51211">
            <a:spAutoFit/>
          </a:bodyPr>
          <a:lstStyle/>
          <a:p>
            <a:pPr algn="ctr"/>
            <a:r>
              <a:rPr lang="en-US" altLang="zh-CN" sz="4265" b="1" smtClean="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rPr>
              <a:t>2</a:t>
            </a:r>
            <a:endParaRPr lang="zh-CN" altLang="en-US" sz="4265" b="1" dirty="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endParaRPr>
          </a:p>
        </p:txBody>
      </p:sp>
      <p:sp>
        <p:nvSpPr>
          <p:cNvPr id="12" name="矩形 11"/>
          <p:cNvSpPr/>
          <p:nvPr/>
        </p:nvSpPr>
        <p:spPr>
          <a:xfrm>
            <a:off x="2166730" y="2815286"/>
            <a:ext cx="7858539" cy="882663"/>
          </a:xfrm>
          <a:prstGeom prst="rect">
            <a:avLst/>
          </a:prstGeom>
        </p:spPr>
        <p:txBody>
          <a:bodyPr wrap="square" lIns="91424" tIns="45713" rIns="91424" bIns="45713">
            <a:spAutoFit/>
          </a:bodyPr>
          <a:lstStyle/>
          <a:p>
            <a:pPr algn="ctr">
              <a:lnSpc>
                <a:spcPct val="107000"/>
              </a:lnSpc>
              <a:spcAft>
                <a:spcPts val="800"/>
              </a:spcAft>
            </a:pP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Việt</a:t>
            </a:r>
            <a:endParaRPr lang="vi-VN" sz="48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628" y="238919"/>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3</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181608" y="269697"/>
            <a:ext cx="9888472"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cấu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524460" y="1133681"/>
            <a:ext cx="11143079" cy="2615359"/>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noProof="1">
                <a:solidFill>
                  <a:srgbClr val="002060"/>
                </a:solidFill>
                <a:latin typeface="Times New Roman" panose="02020603050405020304" pitchFamily="18" charset="0"/>
                <a:cs typeface="Times New Roman" panose="02020603050405020304" pitchFamily="18" charset="0"/>
              </a:rPr>
              <a:t>	</a:t>
            </a:r>
            <a:r>
              <a:rPr lang="vi-VN" sz="2400" i="1" noProof="1">
                <a:solidFill>
                  <a:srgbClr val="002060"/>
                </a:solidFill>
                <a:latin typeface="Times New Roman" panose="02020603050405020304" pitchFamily="18" charset="0"/>
                <a:cs typeface="Times New Roman" panose="02020603050405020304" pitchFamily="18" charset="0"/>
              </a:rPr>
              <a:t>Nhân dân lao động, đặc biệt nông dân là những người gần sen, hiểu sen, yêu sen và giống sen nhiều nhất. Họ đã đưa sen vào ca dao biết bao nhiêu lần, mỗi lần một cách, mà lần nào cũng hay, cũng đẹp. Xét về nội dung và ý nghĩa tượng trưng, ẩn dụ thì hiện tượng sen trong nhiều bài ca dao nói chung, cũng như câu “Gần bùn mà chẳng hôi tanh mùi bùn” nói riêng, đã phản ánh trung thực lẽ sống cao đẹp của con người Việt Nam từ ngàn đời nay.</a:t>
            </a:r>
            <a:endParaRPr kumimoji="0" lang="en-US" sz="2400" b="0" i="1"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34500" y="4237990"/>
            <a:ext cx="2857500" cy="25123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628" y="238919"/>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3</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181608" y="269697"/>
            <a:ext cx="9888472"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cấu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524460" y="1133681"/>
            <a:ext cx="11143079" cy="2615359"/>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noProof="1">
                <a:solidFill>
                  <a:srgbClr val="002060"/>
                </a:solidFill>
                <a:latin typeface="Times New Roman" panose="02020603050405020304" pitchFamily="18" charset="0"/>
                <a:cs typeface="Times New Roman" panose="02020603050405020304" pitchFamily="18" charset="0"/>
              </a:rPr>
              <a:t>	</a:t>
            </a:r>
            <a:r>
              <a:rPr lang="vi-VN" sz="2400" i="1" noProof="1">
                <a:solidFill>
                  <a:srgbClr val="002060"/>
                </a:solidFill>
                <a:latin typeface="Times New Roman" panose="02020603050405020304" pitchFamily="18" charset="0"/>
                <a:cs typeface="Times New Roman" panose="02020603050405020304" pitchFamily="18" charset="0"/>
              </a:rPr>
              <a:t>Nhân dân lao động, đặc biệt nông dân là những người gần sen, hiểu sen, yêu sen và giống sen nhiều nhất. Họ đã đưa sen vào ca dao biết bao nhiêu lần, mỗi lần một cách, mà lần nào cũng hay, cũng đẹp. Xét về nội dung và ý nghĩa tượng trưng, ẩn dụ thì hiện tượng sen trong nhiều bài ca dao nói chung, cũng như câu “Gần bùn mà chẳng hôi tanh mùi bùn” nói riêng, đã phản ánh trung thực lẽ sống cao đẹp của con người Việt Nam từ ngàn đời nay.</a:t>
            </a:r>
            <a:endParaRPr kumimoji="0" lang="en-US" sz="2400" b="0" i="1"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612648" y="1717040"/>
            <a:ext cx="981735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730124" y="2082800"/>
            <a:ext cx="344563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Arrow: Curved Right 15"/>
          <p:cNvSpPr/>
          <p:nvPr/>
        </p:nvSpPr>
        <p:spPr>
          <a:xfrm>
            <a:off x="213360" y="1605280"/>
            <a:ext cx="802640" cy="3251197"/>
          </a:xfrm>
          <a:prstGeom prst="curv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9" name="Rectangle 18"/>
          <p:cNvSpPr/>
          <p:nvPr/>
        </p:nvSpPr>
        <p:spPr>
          <a:xfrm>
            <a:off x="1129602" y="4384878"/>
            <a:ext cx="3381438" cy="4715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29602" y="5126558"/>
            <a:ext cx="3381438" cy="4715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Cấu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dịch</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r="26538"/>
          <a:stretch>
            <a:fillRect/>
          </a:stretch>
        </p:blipFill>
        <p:spPr>
          <a:xfrm>
            <a:off x="9764343" y="3557204"/>
            <a:ext cx="2305737" cy="31387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42" presetClass="entr" presetSubtype="0" fill="hold" nodeType="withEffect">
                                  <p:stCondLst>
                                    <p:cond delay="11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72045"/>
          <a:stretch>
            <a:fillRect/>
          </a:stretch>
        </p:blipFill>
        <p:spPr>
          <a:xfrm>
            <a:off x="3762" y="2058552"/>
            <a:ext cx="12188238" cy="4818667"/>
          </a:xfrm>
          <a:prstGeom prst="rect">
            <a:avLst/>
          </a:prstGeom>
        </p:spPr>
      </p:pic>
      <p:grpSp>
        <p:nvGrpSpPr>
          <p:cNvPr id="8" name="PA_01 134"/>
          <p:cNvGrpSpPr/>
          <p:nvPr>
            <p:custDataLst>
              <p:tags r:id="rId2"/>
            </p:custDataLst>
          </p:nvPr>
        </p:nvGrpSpPr>
        <p:grpSpPr>
          <a:xfrm>
            <a:off x="5071073" y="1300285"/>
            <a:ext cx="1343735" cy="1339541"/>
            <a:chOff x="3768359" y="1725446"/>
            <a:chExt cx="1930605" cy="1930605"/>
          </a:xfrm>
        </p:grpSpPr>
        <p:sp>
          <p:nvSpPr>
            <p:cNvPr id="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Oval 5"/>
            <p:cNvSpPr>
              <a:spLocks noChangeArrowheads="1"/>
            </p:cNvSpPr>
            <p:nvPr/>
          </p:nvSpPr>
          <p:spPr bwMode="auto">
            <a:xfrm>
              <a:off x="3823758" y="1780845"/>
              <a:ext cx="1819806" cy="1819807"/>
            </a:xfrm>
            <a:prstGeom prst="ellipse">
              <a:avLst/>
            </a:prstGeom>
            <a:solidFill>
              <a:schemeClr val="accent1"/>
            </a:solidFill>
            <a:ln>
              <a:noFill/>
            </a:ln>
            <a:effectLst/>
          </p:spPr>
          <p:txBody>
            <a:bodyPr vert="horz" wrap="square" lIns="121854" tIns="60927" rIns="121854" bIns="60927" numCol="1" anchor="t" anchorCtr="0" compatLnSpc="1"/>
            <a:lstStyle/>
            <a:p>
              <a:endParaRPr lang="zh-CN" altLang="en-US" sz="2400">
                <a:solidFill>
                  <a:prstClr val="black"/>
                </a:solidFill>
              </a:endParaRPr>
            </a:p>
          </p:txBody>
        </p:sp>
      </p:grpSp>
      <p:sp>
        <p:nvSpPr>
          <p:cNvPr id="11" name="PA_01 146"/>
          <p:cNvSpPr/>
          <p:nvPr>
            <p:custDataLst>
              <p:tags r:id="rId3"/>
            </p:custDataLst>
          </p:nvPr>
        </p:nvSpPr>
        <p:spPr>
          <a:xfrm>
            <a:off x="5299571" y="1552622"/>
            <a:ext cx="926378" cy="759756"/>
          </a:xfrm>
          <a:prstGeom prst="rect">
            <a:avLst/>
          </a:prstGeom>
          <a:effectLst/>
        </p:spPr>
        <p:txBody>
          <a:bodyPr wrap="square" lIns="102422" tIns="51211" rIns="102422" bIns="51211">
            <a:spAutoFit/>
          </a:bodyPr>
          <a:lstStyle/>
          <a:p>
            <a:pPr algn="ctr"/>
            <a:r>
              <a:rPr lang="en-US" altLang="zh-CN" sz="4265" b="1" smtClean="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rPr>
              <a:t>3</a:t>
            </a:r>
            <a:endParaRPr lang="zh-CN" altLang="en-US" sz="4265" b="1" dirty="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endParaRPr>
          </a:p>
        </p:txBody>
      </p:sp>
      <p:sp>
        <p:nvSpPr>
          <p:cNvPr id="12" name="矩形 11"/>
          <p:cNvSpPr/>
          <p:nvPr/>
        </p:nvSpPr>
        <p:spPr>
          <a:xfrm>
            <a:off x="1700012" y="2815286"/>
            <a:ext cx="8325258" cy="882663"/>
          </a:xfrm>
          <a:prstGeom prst="rect">
            <a:avLst/>
          </a:prstGeom>
        </p:spPr>
        <p:txBody>
          <a:bodyPr wrap="square" lIns="91424" tIns="45713" rIns="91424" bIns="45713">
            <a:spAutoFit/>
          </a:bodyPr>
          <a:lstStyle/>
          <a:p>
            <a:pPr algn="ctr">
              <a:lnSpc>
                <a:spcPct val="107000"/>
              </a:lnSpc>
              <a:spcAft>
                <a:spcPts val="800"/>
              </a:spcAft>
            </a:pP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Phần</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Viết</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Nói</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nghe</a:t>
            </a:r>
            <a:endParaRPr lang="vi-VN" sz="48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468" y="446071"/>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4</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930060" y="261404"/>
            <a:ext cx="9888472" cy="953135"/>
          </a:xfrm>
          <a:prstGeom prst="rect">
            <a:avLst/>
          </a:prstGeom>
          <a:solidFill>
            <a:schemeClr val="accent4">
              <a:lumMod val="60000"/>
              <a:lumOff val="40000"/>
            </a:schemeClr>
          </a:solidFill>
        </p:spPr>
        <p:txBody>
          <a:bodyPr wrap="square" rtlCol="0">
            <a:spAutoFit/>
          </a:bodyPr>
          <a:lstStyle/>
          <a:p>
            <a:pPr indent="457200"/>
            <a:r>
              <a:rPr lang="en-US" altLang="vi-VN" sz="2800" b="1" dirty="0">
                <a:solidFill>
                  <a:srgbClr val="FF0000"/>
                </a:solidFill>
                <a:latin typeface="Times New Roman" panose="02020603050405020304" pitchFamily="18" charset="0"/>
                <a:cs typeface="Times New Roman" panose="02020603050405020304" pitchFamily="18" charset="0"/>
                <a:sym typeface="+mn-lt"/>
              </a:rPr>
              <a:t>Khi viết văn bản giải thích về một hiện tượng tự nhiên, cần lưu ý điều</a:t>
            </a:r>
            <a:r>
              <a:rPr lang="vi-VN" altLang="zh-CN" sz="2800" b="1" dirty="0">
                <a:solidFill>
                  <a:srgbClr val="FF0000"/>
                </a:solidFill>
                <a:latin typeface="Times New Roman" panose="02020603050405020304" pitchFamily="18" charset="0"/>
                <a:cs typeface="Times New Roman" panose="02020603050405020304" pitchFamily="18" charset="0"/>
                <a:sym typeface="+mn-lt"/>
              </a:rPr>
              <a:t> gì?</a:t>
            </a:r>
            <a:endParaRPr lang="zh-CN" altLang="en-US" sz="2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2" name="Rounded Rectangle 1"/>
          <p:cNvSpPr/>
          <p:nvPr/>
        </p:nvSpPr>
        <p:spPr>
          <a:xfrm>
            <a:off x="373468" y="1422666"/>
            <a:ext cx="11584852" cy="5256959"/>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noProof="1">
                <a:solidFill>
                  <a:srgbClr val="002060"/>
                </a:solidFill>
                <a:latin typeface="Times New Roman" panose="02020603050405020304" pitchFamily="18" charset="0"/>
                <a:cs typeface="Times New Roman" panose="02020603050405020304" pitchFamily="18" charset="0"/>
              </a:rPr>
              <a:t>Khi viết văn bản thuyết minh giải thích một hiện tượng tự nhiên cần lưu ý:</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Văn bản viết để lí giải nguyên nhân xuất hiện và cách thức diễn ra của một hiện tượng tự nhiên.</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Văn bản thuyết minh giải thích một hiện tượng tự nhiên thường có cấu trúc gồm 3 phần:</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Phần mở đầu: giới thiệu khái quát hiện tượng và quá trình xảy ra hiện tuợng trong thế giới tự nhiên.</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Phần nội dung: giải thích nguyên nhân và cách thức diễn ra hiện tượng.</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Phần kết thúc: trình bày sự việc cuối của hiện tượng tự nhiên hoặc tóm tắt nội dung giải thích.</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r>
              <a:rPr lang="vi-VN" sz="2400" noProof="1">
                <a:solidFill>
                  <a:srgbClr val="002060"/>
                </a:solidFill>
                <a:latin typeface="Times New Roman" panose="02020603050405020304" pitchFamily="18" charset="0"/>
                <a:cs typeface="Times New Roman" panose="02020603050405020304" pitchFamily="18" charset="0"/>
              </a:rPr>
              <a:t>- Các từ ngữ được sử dụng trong văn bản thuyết minh giải thích một hiện tượng tự nhiên phải thuộc một chuyên ngành khoa học cụ thể (địa lí, sinh học…) động từ miêu tả hoạt động hoặc trạng thái, từ ngữ miêu tả trình tự.</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endParaRPr kumimoji="0" lang="en-US" sz="2400" b="0" i="1"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
        <p:nvSpPr>
          <p:cNvPr id="5" name="TextBox 4"/>
          <p:cNvSpPr txBox="1"/>
          <p:nvPr/>
        </p:nvSpPr>
        <p:spPr>
          <a:xfrm>
            <a:off x="373468" y="446071"/>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4</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930060" y="261404"/>
            <a:ext cx="9888472" cy="953135"/>
          </a:xfrm>
          <a:prstGeom prst="rect">
            <a:avLst/>
          </a:prstGeom>
          <a:solidFill>
            <a:schemeClr val="accent4">
              <a:lumMod val="60000"/>
              <a:lumOff val="40000"/>
            </a:schemeClr>
          </a:solidFill>
        </p:spPr>
        <p:txBody>
          <a:bodyPr wrap="square" rtlCol="0">
            <a:spAutoFit/>
          </a:bodyPr>
          <a:p>
            <a:pPr indent="457200"/>
            <a:r>
              <a:rPr lang="en-US" altLang="vi-VN" sz="2800" b="1" dirty="0">
                <a:solidFill>
                  <a:srgbClr val="FF0000"/>
                </a:solidFill>
                <a:latin typeface="Times New Roman" panose="02020603050405020304" pitchFamily="18" charset="0"/>
                <a:cs typeface="Times New Roman" panose="02020603050405020304" pitchFamily="18" charset="0"/>
                <a:sym typeface="+mn-lt"/>
              </a:rPr>
              <a:t>Khi viết văn bản giải thích về một hiện tượng tự nhiên, cần lưu ý điều</a:t>
            </a:r>
            <a:r>
              <a:rPr lang="vi-VN" altLang="zh-CN" sz="2800" b="1" dirty="0">
                <a:solidFill>
                  <a:srgbClr val="FF0000"/>
                </a:solidFill>
                <a:latin typeface="Times New Roman" panose="02020603050405020304" pitchFamily="18" charset="0"/>
                <a:cs typeface="Times New Roman" panose="02020603050405020304" pitchFamily="18" charset="0"/>
                <a:sym typeface="+mn-lt"/>
              </a:rPr>
              <a:t> gì?</a:t>
            </a:r>
            <a:endParaRPr lang="zh-CN" altLang="en-US" sz="2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8" name="Rounded Rectangle 7"/>
          <p:cNvSpPr/>
          <p:nvPr/>
        </p:nvSpPr>
        <p:spPr>
          <a:xfrm>
            <a:off x="373468" y="1422666"/>
            <a:ext cx="11584852" cy="5256959"/>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just"/>
            <a:r>
              <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rPr>
              <a:t>-Trình bày thông tin theo một số kiểu cấu trúc như: trật tự thời gian, mức độ quan trọng của đối tượng, mối quan hệ nhân quả hoặc so sánh, đối chiếu.</a:t>
            </a:r>
            <a:endPar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a:p>
            <a:pPr lvl="0" algn="just"/>
            <a:r>
              <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rPr>
              <a:t>-Trình bày mạch lạc, thuyết phục, không mắc lỗi chính tả, dùng từ, viết câu.</a:t>
            </a:r>
            <a:endPar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a:p>
            <a:pPr lvl="0" algn="just"/>
            <a:r>
              <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rPr>
              <a:t>- Có thể dùng thông tin chi tiết, đề mục các dấu hiệu hình thức(in đậm, in nghiêng, số thứ tự,...) để làm nổi bật thông tin quan trọng.</a:t>
            </a:r>
            <a:endPar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a:p>
            <a:pPr lvl="0" algn="just"/>
            <a:r>
              <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rPr>
              <a:t>- Có thể sử dụng kết hợp một số phương tiện phi ngôn ngữ ( sơ đồ, bảng biểu, hình ảnh,..)để minh họa và làm nổi bật thông tin quan trọng.</a:t>
            </a:r>
            <a:endParaRPr kumimoji="0" lang="en-US" sz="2400" b="0"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468" y="661513"/>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5</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930060" y="261404"/>
            <a:ext cx="9888472" cy="1384995"/>
          </a:xfrm>
          <a:prstGeom prst="rect">
            <a:avLst/>
          </a:prstGeom>
          <a:solidFill>
            <a:schemeClr val="accent4">
              <a:lumMod val="60000"/>
              <a:lumOff val="40000"/>
            </a:schemeClr>
          </a:solidFill>
        </p:spPr>
        <p:txBody>
          <a:bodyPr wrap="square" rtlCol="0">
            <a:spAutoFit/>
          </a:bodyPr>
          <a:lstStyle/>
          <a:p>
            <a:r>
              <a:rPr lang="vi-VN" altLang="zh-CN" sz="2800" b="1" dirty="0">
                <a:solidFill>
                  <a:srgbClr val="FF0000"/>
                </a:solidFill>
                <a:latin typeface="Times New Roman" panose="02020603050405020304" pitchFamily="18" charset="0"/>
                <a:cs typeface="Times New Roman" panose="02020603050405020304" pitchFamily="18" charset="0"/>
                <a:sym typeface="+mn-lt"/>
              </a:rPr>
              <a:t>Chia sẻ những kinh nghiệm em đã thu nhận được về cách nắm bắt nội dung chính trong quá trình thảo luận nhóm và trình bày lại những nội dung ấy một cách hiệu quả:</a:t>
            </a:r>
            <a:endParaRPr lang="zh-CN" altLang="en-US" sz="2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2" name="Rounded Rectangle 1"/>
          <p:cNvSpPr/>
          <p:nvPr/>
        </p:nvSpPr>
        <p:spPr>
          <a:xfrm>
            <a:off x="444588" y="1757947"/>
            <a:ext cx="11584852" cy="2753094"/>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noProof="1">
                <a:solidFill>
                  <a:srgbClr val="002060"/>
                </a:solidFill>
                <a:latin typeface="Times New Roman" panose="02020603050405020304" pitchFamily="18" charset="0"/>
                <a:cs typeface="Times New Roman" panose="02020603050405020304" pitchFamily="18" charset="0"/>
              </a:rPr>
              <a:t>Những kinh nghiệm em đã thu nhận được về cách nắm bắt nội dung chính khi thảo luận nhóm và trình bày lại những nội dung ấy một cách hiệu quả là:</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Đưa ra ý kiến cá nhân.</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Tiếp thu, lắng nghe ý kiến của các thành viên trong nhóm.</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Tham khảo sách báo và những tài liệu có liên quan đến nội dung trình bày.</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Trình bày tự tin</a:t>
            </a:r>
            <a:r>
              <a:rPr lang="en-US" altLang="vi-VN" sz="2400" noProof="1">
                <a:solidFill>
                  <a:srgbClr val="002060"/>
                </a:solidFill>
                <a:latin typeface="Times New Roman" panose="02020603050405020304" pitchFamily="18" charset="0"/>
                <a:cs typeface="Times New Roman" panose="02020603050405020304" pitchFamily="18" charset="0"/>
              </a:rPr>
              <a:t>.....</a:t>
            </a:r>
            <a:endParaRPr lang="en-US" altLang="vi-VN" sz="2400" noProof="1">
              <a:solidFill>
                <a:srgbClr val="002060"/>
              </a:solidFill>
              <a:latin typeface="Times New Roman" panose="02020603050405020304" pitchFamily="18" charset="0"/>
              <a:cs typeface="Times New Roman" panose="02020603050405020304" pitchFamily="18" charset="0"/>
            </a:endParaRPr>
          </a:p>
          <a:p>
            <a:pPr lvl="0"/>
            <a:r>
              <a:rPr lang="en-US" altLang="vi-VN" sz="2400" noProof="1">
                <a:solidFill>
                  <a:srgbClr val="002060"/>
                </a:solidFill>
                <a:latin typeface="Times New Roman" panose="02020603050405020304" pitchFamily="18" charset="0"/>
                <a:cs typeface="Times New Roman" panose="02020603050405020304" pitchFamily="18" charset="0"/>
              </a:rPr>
              <a:t>-.......................</a:t>
            </a:r>
            <a:endParaRPr lang="vi-VN" sz="2400" noProof="1">
              <a:solidFill>
                <a:srgbClr val="002060"/>
              </a:solidFill>
              <a:latin typeface="Times New Roman" panose="02020603050405020304" pitchFamily="18" charset="0"/>
              <a:cs typeface="Times New Roman" panose="02020603050405020304" pitchFamily="18" charset="0"/>
            </a:endParaRPr>
          </a:p>
          <a:p>
            <a:pPr lvl="0" algn="just"/>
            <a:endParaRPr kumimoji="0" lang="en-US" sz="2400" b="0" i="1" u="none" strike="noStrike" kern="1200" cap="none" spc="0" normalizeH="0" baseline="0" noProof="1">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PA_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37500" t="7407" r="44479" b="52037"/>
          <a:stretch>
            <a:fillRect/>
          </a:stretch>
        </p:blipFill>
        <p:spPr>
          <a:xfrm>
            <a:off x="1930060" y="4511041"/>
            <a:ext cx="2056605" cy="253397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72045"/>
          <a:stretch>
            <a:fillRect/>
          </a:stretch>
        </p:blipFill>
        <p:spPr>
          <a:xfrm>
            <a:off x="3762" y="2058552"/>
            <a:ext cx="12188238" cy="4818667"/>
          </a:xfrm>
          <a:prstGeom prst="rect">
            <a:avLst/>
          </a:prstGeom>
        </p:spPr>
      </p:pic>
      <p:grpSp>
        <p:nvGrpSpPr>
          <p:cNvPr id="8" name="PA_01 134"/>
          <p:cNvGrpSpPr/>
          <p:nvPr>
            <p:custDataLst>
              <p:tags r:id="rId2"/>
            </p:custDataLst>
          </p:nvPr>
        </p:nvGrpSpPr>
        <p:grpSpPr>
          <a:xfrm>
            <a:off x="5071073" y="1300285"/>
            <a:ext cx="1343735" cy="1339541"/>
            <a:chOff x="3768359" y="1725446"/>
            <a:chExt cx="1930605" cy="1930605"/>
          </a:xfrm>
        </p:grpSpPr>
        <p:sp>
          <p:nvSpPr>
            <p:cNvPr id="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Oval 5"/>
            <p:cNvSpPr>
              <a:spLocks noChangeArrowheads="1"/>
            </p:cNvSpPr>
            <p:nvPr/>
          </p:nvSpPr>
          <p:spPr bwMode="auto">
            <a:xfrm>
              <a:off x="3823758" y="1780845"/>
              <a:ext cx="1819806" cy="1819807"/>
            </a:xfrm>
            <a:prstGeom prst="ellipse">
              <a:avLst/>
            </a:prstGeom>
            <a:solidFill>
              <a:schemeClr val="accent1"/>
            </a:solidFill>
            <a:ln>
              <a:noFill/>
            </a:ln>
            <a:effectLst/>
          </p:spPr>
          <p:txBody>
            <a:bodyPr vert="horz" wrap="square" lIns="121854" tIns="60927" rIns="121854" bIns="60927" numCol="1" anchor="t" anchorCtr="0" compatLnSpc="1"/>
            <a:lstStyle/>
            <a:p>
              <a:endParaRPr lang="zh-CN" altLang="en-US" sz="2400">
                <a:solidFill>
                  <a:prstClr val="black"/>
                </a:solidFill>
              </a:endParaRPr>
            </a:p>
          </p:txBody>
        </p:sp>
      </p:grpSp>
      <p:sp>
        <p:nvSpPr>
          <p:cNvPr id="11" name="PA_01 146"/>
          <p:cNvSpPr/>
          <p:nvPr>
            <p:custDataLst>
              <p:tags r:id="rId3"/>
            </p:custDataLst>
          </p:nvPr>
        </p:nvSpPr>
        <p:spPr>
          <a:xfrm>
            <a:off x="5299571" y="1552622"/>
            <a:ext cx="926378" cy="759756"/>
          </a:xfrm>
          <a:prstGeom prst="rect">
            <a:avLst/>
          </a:prstGeom>
          <a:effectLst/>
        </p:spPr>
        <p:txBody>
          <a:bodyPr wrap="square" lIns="102422" tIns="51211" rIns="102422" bIns="51211">
            <a:spAutoFit/>
          </a:bodyPr>
          <a:lstStyle/>
          <a:p>
            <a:pPr algn="ctr"/>
            <a:r>
              <a:rPr lang="en-US" altLang="zh-CN" sz="4265" b="1" smtClean="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rPr>
              <a:t>4</a:t>
            </a:r>
            <a:endParaRPr lang="zh-CN" altLang="en-US" sz="4265" b="1" dirty="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endParaRPr>
          </a:p>
        </p:txBody>
      </p:sp>
      <p:sp>
        <p:nvSpPr>
          <p:cNvPr id="12" name="矩形 11"/>
          <p:cNvSpPr/>
          <p:nvPr/>
        </p:nvSpPr>
        <p:spPr>
          <a:xfrm>
            <a:off x="1700012" y="2815286"/>
            <a:ext cx="8325258" cy="829380"/>
          </a:xfrm>
          <a:prstGeom prst="rect">
            <a:avLst/>
          </a:prstGeom>
        </p:spPr>
        <p:txBody>
          <a:bodyPr wrap="square" lIns="91424" tIns="45713" rIns="91424" bIns="45713">
            <a:spAutoFit/>
          </a:bodyPr>
          <a:lstStyle/>
          <a:p>
            <a:pPr algn="ctr">
              <a:lnSpc>
                <a:spcPct val="107000"/>
              </a:lnSpc>
              <a:spcAft>
                <a:spcPts val="800"/>
              </a:spcAft>
            </a:pPr>
            <a:r>
              <a:rPr lang="en-US" sz="48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Ý nghĩa chủ đề</a:t>
            </a:r>
            <a:endParaRPr lang="vi-VN" sz="48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468" y="446071"/>
            <a:ext cx="1414692"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6</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930060" y="261404"/>
            <a:ext cx="9888472" cy="954107"/>
          </a:xfrm>
          <a:prstGeom prst="rect">
            <a:avLst/>
          </a:prstGeom>
          <a:solidFill>
            <a:schemeClr val="accent4">
              <a:lumMod val="60000"/>
              <a:lumOff val="40000"/>
            </a:schemeClr>
          </a:solidFill>
        </p:spPr>
        <p:txBody>
          <a:bodyPr wrap="square" rtlCol="0">
            <a:spAutoFit/>
          </a:bodyPr>
          <a:lstStyle/>
          <a:p>
            <a:r>
              <a:rPr lang="vi-VN" altLang="zh-CN" sz="2800" b="1" dirty="0">
                <a:solidFill>
                  <a:srgbClr val="FF0000"/>
                </a:solidFill>
                <a:latin typeface="Times New Roman" panose="02020603050405020304" pitchFamily="18" charset="0"/>
                <a:cs typeface="Times New Roman" panose="02020603050405020304" pitchFamily="18" charset="0"/>
                <a:sym typeface="+mn-lt"/>
              </a:rPr>
              <a:t>Khi viết văn bản giải thích về một hiện tượng tự nhiên cần lưu ý điều gì</a:t>
            </a:r>
            <a:r>
              <a:rPr lang="en-US" altLang="zh-CN" sz="2800" b="1" dirty="0">
                <a:solidFill>
                  <a:srgbClr val="FF0000"/>
                </a:solidFill>
                <a:latin typeface="Times New Roman" panose="02020603050405020304" pitchFamily="18" charset="0"/>
                <a:cs typeface="Times New Roman" panose="02020603050405020304" pitchFamily="18" charset="0"/>
                <a:sym typeface="+mn-lt"/>
              </a:rPr>
              <a:t>?</a:t>
            </a:r>
            <a:endParaRPr lang="zh-CN" altLang="en-US" sz="2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2" name="Rounded Rectangle 1"/>
          <p:cNvSpPr/>
          <p:nvPr/>
        </p:nvSpPr>
        <p:spPr>
          <a:xfrm>
            <a:off x="444588" y="1757947"/>
            <a:ext cx="11584852" cy="2753094"/>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noProof="1">
                <a:solidFill>
                  <a:srgbClr val="002060"/>
                </a:solidFill>
                <a:latin typeface="Times New Roman" panose="02020603050405020304" pitchFamily="18" charset="0"/>
                <a:cs typeface="Times New Roman" panose="02020603050405020304" pitchFamily="18" charset="0"/>
              </a:rPr>
              <a:t>Sự kì bì của thế giới tự nhiên gợi cho em những suy nghĩ:</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Là nơi chứa đựng nhiều bí mật thú vị, bất ngờ của thế giới tự nhiên.</a:t>
            </a:r>
            <a:endParaRPr lang="vi-VN" sz="2400" noProof="1">
              <a:solidFill>
                <a:srgbClr val="002060"/>
              </a:solidFill>
              <a:latin typeface="Times New Roman" panose="02020603050405020304" pitchFamily="18" charset="0"/>
              <a:cs typeface="Times New Roman" panose="02020603050405020304" pitchFamily="18" charset="0"/>
            </a:endParaRPr>
          </a:p>
          <a:p>
            <a:pPr lvl="0"/>
            <a:r>
              <a:rPr lang="vi-VN" sz="2400" noProof="1">
                <a:solidFill>
                  <a:srgbClr val="002060"/>
                </a:solidFill>
                <a:latin typeface="Times New Roman" panose="02020603050405020304" pitchFamily="18" charset="0"/>
                <a:cs typeface="Times New Roman" panose="02020603050405020304" pitchFamily="18" charset="0"/>
              </a:rPr>
              <a:t>- Chúng ta cần phải đầu tư phát triển ngành khoa học thiên văn để tìm hiểu và phát hiện những điều mới mẻ và đẹp đẽ hơn của thế giới tự nhiên.</a:t>
            </a:r>
            <a:r>
              <a:rPr lang="en-US" altLang="vi-VN" sz="2400" noProof="1">
                <a:solidFill>
                  <a:srgbClr val="002060"/>
                </a:solidFill>
                <a:latin typeface="Times New Roman" panose="02020603050405020304" pitchFamily="18" charset="0"/>
                <a:cs typeface="Times New Roman" panose="02020603050405020304" pitchFamily="18" charset="0"/>
              </a:rPr>
              <a:t>....</a:t>
            </a:r>
            <a:endParaRPr lang="en-US" altLang="vi-VN" sz="2400" noProof="1">
              <a:solidFill>
                <a:srgbClr val="002060"/>
              </a:solidFill>
              <a:latin typeface="Times New Roman" panose="02020603050405020304" pitchFamily="18" charset="0"/>
              <a:cs typeface="Times New Roman" panose="02020603050405020304" pitchFamily="18" charset="0"/>
            </a:endParaRPr>
          </a:p>
        </p:txBody>
      </p:sp>
      <p:pic>
        <p:nvPicPr>
          <p:cNvPr id="3" name="图片 3"/>
          <p:cNvPicPr>
            <a:picLocks noChangeAspect="1"/>
          </p:cNvPicPr>
          <p:nvPr/>
        </p:nvPicPr>
        <p:blipFill rotWithShape="1">
          <a:blip r:embed="rId1">
            <a:extLst>
              <a:ext uri="{28A0092B-C50C-407E-A947-70E740481C1C}">
                <a14:useLocalDpi xmlns:a14="http://schemas.microsoft.com/office/drawing/2010/main" val="0"/>
              </a:ext>
            </a:extLst>
          </a:blip>
          <a:srcRect b="3774"/>
          <a:stretch>
            <a:fillRect/>
          </a:stretch>
        </p:blipFill>
        <p:spPr>
          <a:xfrm>
            <a:off x="9872216" y="5044534"/>
            <a:ext cx="2157224" cy="15520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decel="44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0"/>
            <a:ext cx="12191164" cy="6858000"/>
          </a:xfrm>
          <a:prstGeom prst="rect">
            <a:avLst/>
          </a:prstGeom>
        </p:spPr>
      </p:pic>
      <p:sp>
        <p:nvSpPr>
          <p:cNvPr id="4" name="TextBox 3"/>
          <p:cNvSpPr txBox="1"/>
          <p:nvPr/>
        </p:nvSpPr>
        <p:spPr>
          <a:xfrm>
            <a:off x="1160145" y="766445"/>
            <a:ext cx="10363200" cy="33775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1" i="0" u="none" strike="noStrike" kern="1200" cap="none" spc="0" normalizeH="0" baseline="0" noProof="1">
                <a:ln>
                  <a:noFill/>
                </a:ln>
                <a:solidFill>
                  <a:srgbClr val="44546A"/>
                </a:solidFill>
                <a:effectLst/>
                <a:uLnTx/>
                <a:uFillTx/>
                <a:latin typeface="Times New Roman" panose="02020603050405020304" pitchFamily="18" charset="0"/>
                <a:ea typeface="+mn-ea"/>
                <a:cs typeface="Times New Roman" panose="02020603050405020304" pitchFamily="18" charset="0"/>
              </a:rPr>
              <a:t>Bài 2</a:t>
            </a:r>
            <a:endParaRPr kumimoji="0" lang="en-US" sz="4265" b="1" i="0" u="none" strike="noStrike" kern="1200" cap="none" spc="0" normalizeH="0" baseline="0" noProof="1">
              <a:ln>
                <a:noFill/>
              </a:ln>
              <a:solidFill>
                <a:srgbClr val="44546A"/>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NHỮNG BÍ ẨN </a:t>
            </a:r>
            <a:endParaRPr kumimoji="0" lang="en-US" sz="4265"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CỦA THẾ GIỚI TỰ NHIÊN</a:t>
            </a:r>
            <a:endParaRPr kumimoji="0" lang="en-US" sz="4265"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1" i="0" u="none" strike="noStrike" kern="1200" cap="none" spc="0" normalizeH="0" baseline="0" noProof="1">
                <a:ln>
                  <a:noFill/>
                </a:ln>
                <a:solidFill>
                  <a:srgbClr val="44546A"/>
                </a:solidFill>
                <a:effectLst/>
                <a:uLnTx/>
                <a:uFillTx/>
                <a:latin typeface="Times New Roman" panose="02020603050405020304" pitchFamily="18" charset="0"/>
                <a:ea typeface="+mn-ea"/>
                <a:cs typeface="Times New Roman" panose="02020603050405020304" pitchFamily="18" charset="0"/>
              </a:rPr>
              <a:t>(Văn bản thông tin)</a:t>
            </a:r>
            <a:endParaRPr kumimoji="0" lang="en-US" sz="4265" b="1" i="0" u="none" strike="noStrike" kern="1200" cap="none" spc="0" normalizeH="0" baseline="0" noProof="1">
              <a:ln>
                <a:noFill/>
              </a:ln>
              <a:solidFill>
                <a:srgbClr val="44546A"/>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734185" y="3583940"/>
            <a:ext cx="9214485" cy="1089660"/>
          </a:xfrm>
          <a:prstGeom prst="rect">
            <a:avLst/>
          </a:prstGeom>
          <a:no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ÔN TẬP</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0" y="5571335"/>
            <a:ext cx="6960096" cy="707886"/>
          </a:xfrm>
          <a:prstGeom prst="rect">
            <a:avLst/>
          </a:prstGeom>
          <a:noFill/>
        </p:spPr>
        <p:txBody>
          <a:bodyPr wrap="square" lIns="91440" tIns="45720" rIns="91440" bIns="45720" rtlCol="0" anchor="ctr">
            <a:spAutoFit/>
          </a:bodyPr>
          <a:lstStyle/>
          <a:p>
            <a:pPr marL="609600" marR="0" lvl="0" indent="-60960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4000" b="0" i="0" u="none" strike="noStrike" kern="1200" cap="none" spc="0" normalizeH="0" baseline="0" noProof="0" dirty="0">
              <a:ln w="0">
                <a:noFill/>
              </a:ln>
              <a:solidFill>
                <a:prstClr val="white"/>
              </a:solidFill>
              <a:effectLst/>
              <a:uLnTx/>
              <a:uFillTx/>
              <a:latin typeface="FontAwesome" pitchFamily="2" charset="0"/>
              <a:ea typeface="+mn-ea"/>
              <a:cs typeface="+mn-cs"/>
            </a:endParaRPr>
          </a:p>
        </p:txBody>
      </p:sp>
      <p:sp>
        <p:nvSpPr>
          <p:cNvPr id="9" name="Rectangle 8"/>
          <p:cNvSpPr/>
          <p:nvPr/>
        </p:nvSpPr>
        <p:spPr>
          <a:xfrm>
            <a:off x="1" y="5571335"/>
            <a:ext cx="2320305" cy="707886"/>
          </a:xfrm>
          <a:prstGeom prst="rect">
            <a:avLst/>
          </a:prstGeom>
          <a:noFill/>
        </p:spPr>
        <p:txBody>
          <a:bodyPr wrap="square" lIns="91440" tIns="45720" rIns="91440" bIns="45720" rtlCol="0" anchor="ctr">
            <a:spAutoFit/>
          </a:bodyPr>
          <a:lstStyle/>
          <a:p>
            <a:pPr marL="609600" marR="0" lvl="0" indent="-60960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4000" b="0" i="0" u="none" strike="noStrike" kern="1200" cap="none" spc="0" normalizeH="0" baseline="0" noProof="0" dirty="0">
              <a:ln w="0">
                <a:noFill/>
              </a:ln>
              <a:solidFill>
                <a:prstClr val="white"/>
              </a:solidFill>
              <a:effectLst/>
              <a:uLnTx/>
              <a:uFillTx/>
              <a:latin typeface="FontAwesome" pitchFamily="2" charset="0"/>
              <a:ea typeface="+mn-ea"/>
              <a:cs typeface="+mn-cs"/>
            </a:endParaRPr>
          </a:p>
        </p:txBody>
      </p:sp>
      <p:sp>
        <p:nvSpPr>
          <p:cNvPr id="6" name="Cloud 5"/>
          <p:cNvSpPr/>
          <p:nvPr/>
        </p:nvSpPr>
        <p:spPr>
          <a:xfrm>
            <a:off x="227330" y="143510"/>
            <a:ext cx="4186555" cy="932180"/>
          </a:xfrm>
          <a:prstGeom prst="cloud">
            <a:avLst/>
          </a:prstGeom>
          <a:solidFill>
            <a:srgbClr val="EAF6FA"/>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w="9525">
                <a:solidFill>
                  <a:srgbClr val="44546A"/>
                </a:solidFill>
                <a:prstDash val="solid"/>
              </a:ln>
              <a:solidFill>
                <a:srgbClr val="4472C4"/>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9815" y="3636956"/>
            <a:ext cx="1286247" cy="1919162"/>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33468" y="3085497"/>
            <a:ext cx="1103433" cy="221472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rot="20806303">
            <a:off x="1884742" y="4745839"/>
            <a:ext cx="1262742" cy="1884091"/>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00930" y="2032727"/>
            <a:ext cx="1000507" cy="2008135"/>
          </a:xfrm>
          <a:prstGeom prst="rect">
            <a:avLst/>
          </a:prstGeom>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20935412" flipH="1">
            <a:off x="3760288" y="2808508"/>
            <a:ext cx="1069503" cy="1971234"/>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5925" y="2657228"/>
            <a:ext cx="9326360" cy="4926270"/>
          </a:xfrm>
          <a:prstGeom prst="rect">
            <a:avLst/>
          </a:prstGeom>
        </p:spPr>
      </p:pic>
      <p:pic>
        <p:nvPicPr>
          <p:cNvPr id="11" name="bao bien 2">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2548214" y="819150"/>
            <a:ext cx="609600" cy="609600"/>
          </a:xfrm>
          <a:prstGeom prst="rect">
            <a:avLst/>
          </a:prstGeom>
        </p:spPr>
      </p:pic>
      <p:pic>
        <p:nvPicPr>
          <p:cNvPr id="12" name="Picture 11"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16154" y="5007400"/>
            <a:ext cx="1069648" cy="58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34187" y="481131"/>
            <a:ext cx="9046066" cy="1200329"/>
          </a:xfrm>
          <a:prstGeom prst="rect">
            <a:avLst/>
          </a:prstGeom>
          <a:noFill/>
        </p:spPr>
        <p:txBody>
          <a:bodyPr wrap="none" rtlCol="0">
            <a:spAutoFit/>
          </a:bodyPr>
          <a:lstStyle/>
          <a:p>
            <a:r>
              <a:rPr lang="en-US" sz="7200" b="1" dirty="0" smtClean="0">
                <a:solidFill>
                  <a:srgbClr val="FFFF00"/>
                </a:solidFill>
                <a:latin typeface="Arial" panose="020B0604020202020204" pitchFamily="34" charset="0"/>
                <a:cs typeface="Arial" panose="020B0604020202020204" pitchFamily="34" charset="0"/>
              </a:rPr>
              <a:t>GIẢI CỨU NGƯ DÂN</a:t>
            </a:r>
            <a:endParaRPr lang="en-US" sz="72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7" repeatCount="indefinite"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pic>
        <p:nvPicPr>
          <p:cNvPr id="15"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528988" y="452437"/>
            <a:ext cx="10015312" cy="5953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80284" y="927169"/>
            <a:ext cx="8411515" cy="5077460"/>
          </a:xfrm>
          <a:prstGeom prst="rect">
            <a:avLst/>
          </a:prstGeom>
          <a:noFill/>
        </p:spPr>
        <p:txBody>
          <a:bodyPr wrap="square" rtlCol="0">
            <a:spAutoFit/>
          </a:bodyPr>
          <a:lstStyle/>
          <a:p>
            <a:pPr algn="ctr"/>
            <a:r>
              <a:rPr lang="en-US" sz="5400" b="1" dirty="0" smtClean="0">
                <a:solidFill>
                  <a:schemeClr val="bg1"/>
                </a:solidFill>
              </a:rPr>
              <a:t>5 </a:t>
            </a:r>
            <a:r>
              <a:rPr lang="en-US" sz="5400" b="1" dirty="0" err="1" smtClean="0">
                <a:solidFill>
                  <a:schemeClr val="bg1"/>
                </a:solidFill>
              </a:rPr>
              <a:t>ngư</a:t>
            </a:r>
            <a:r>
              <a:rPr lang="en-US" sz="5400" b="1" dirty="0" smtClean="0">
                <a:solidFill>
                  <a:schemeClr val="bg1"/>
                </a:solidFill>
              </a:rPr>
              <a:t> </a:t>
            </a:r>
            <a:r>
              <a:rPr lang="en-US" sz="5400" b="1" dirty="0" err="1" smtClean="0">
                <a:solidFill>
                  <a:schemeClr val="bg1"/>
                </a:solidFill>
              </a:rPr>
              <a:t>dân</a:t>
            </a:r>
            <a:r>
              <a:rPr lang="en-US" sz="5400" b="1" dirty="0" smtClean="0">
                <a:solidFill>
                  <a:schemeClr val="bg1"/>
                </a:solidFill>
              </a:rPr>
              <a:t> </a:t>
            </a:r>
            <a:r>
              <a:rPr lang="en-US" sz="5400" b="1" dirty="0" err="1" smtClean="0">
                <a:solidFill>
                  <a:schemeClr val="bg1"/>
                </a:solidFill>
              </a:rPr>
              <a:t>đang</a:t>
            </a:r>
            <a:r>
              <a:rPr lang="en-US" sz="5400" b="1" dirty="0" smtClean="0">
                <a:solidFill>
                  <a:schemeClr val="bg1"/>
                </a:solidFill>
              </a:rPr>
              <a:t> </a:t>
            </a:r>
            <a:r>
              <a:rPr lang="en-US" sz="5400" b="1" dirty="0" err="1" smtClean="0">
                <a:solidFill>
                  <a:schemeClr val="bg1"/>
                </a:solidFill>
              </a:rPr>
              <a:t>gặp</a:t>
            </a:r>
            <a:r>
              <a:rPr lang="en-US" sz="5400" b="1" dirty="0" smtClean="0">
                <a:solidFill>
                  <a:schemeClr val="bg1"/>
                </a:solidFill>
              </a:rPr>
              <a:t> </a:t>
            </a:r>
            <a:r>
              <a:rPr lang="en-US" sz="5400" b="1" dirty="0" err="1" smtClean="0">
                <a:solidFill>
                  <a:schemeClr val="bg1"/>
                </a:solidFill>
              </a:rPr>
              <a:t>nguy</a:t>
            </a:r>
            <a:r>
              <a:rPr lang="en-US" sz="5400" b="1" dirty="0" smtClean="0">
                <a:solidFill>
                  <a:schemeClr val="bg1"/>
                </a:solidFill>
              </a:rPr>
              <a:t> </a:t>
            </a:r>
            <a:r>
              <a:rPr lang="en-US" sz="5400" b="1" dirty="0" err="1" smtClean="0">
                <a:solidFill>
                  <a:schemeClr val="bg1"/>
                </a:solidFill>
              </a:rPr>
              <a:t>hiểm</a:t>
            </a:r>
            <a:r>
              <a:rPr lang="en-US" sz="5400" b="1" dirty="0" smtClean="0">
                <a:solidFill>
                  <a:schemeClr val="bg1"/>
                </a:solidFill>
              </a:rPr>
              <a:t> </a:t>
            </a:r>
            <a:r>
              <a:rPr lang="en-US" sz="5400" b="1" dirty="0" err="1" smtClean="0">
                <a:solidFill>
                  <a:schemeClr val="bg1"/>
                </a:solidFill>
              </a:rPr>
              <a:t>giữa</a:t>
            </a:r>
            <a:r>
              <a:rPr lang="en-US" sz="5400" b="1" dirty="0" smtClean="0">
                <a:solidFill>
                  <a:schemeClr val="bg1"/>
                </a:solidFill>
              </a:rPr>
              <a:t> </a:t>
            </a:r>
            <a:r>
              <a:rPr lang="en-US" sz="5400" b="1" dirty="0" err="1" smtClean="0">
                <a:solidFill>
                  <a:schemeClr val="bg1"/>
                </a:solidFill>
              </a:rPr>
              <a:t>cơn</a:t>
            </a:r>
            <a:r>
              <a:rPr lang="en-US" sz="5400" b="1" dirty="0" smtClean="0">
                <a:solidFill>
                  <a:schemeClr val="bg1"/>
                </a:solidFill>
              </a:rPr>
              <a:t> </a:t>
            </a:r>
            <a:r>
              <a:rPr lang="en-US" sz="5400" b="1" dirty="0" err="1" smtClean="0">
                <a:solidFill>
                  <a:schemeClr val="bg1"/>
                </a:solidFill>
              </a:rPr>
              <a:t>bão</a:t>
            </a:r>
            <a:endParaRPr lang="en-US" sz="5400" b="1" dirty="0" smtClean="0">
              <a:solidFill>
                <a:schemeClr val="bg1"/>
              </a:solidFill>
            </a:endParaRPr>
          </a:p>
          <a:p>
            <a:pPr algn="ctr"/>
            <a:endParaRPr lang="en-US" sz="5400" b="1" dirty="0" smtClean="0">
              <a:solidFill>
                <a:schemeClr val="bg1"/>
              </a:solidFill>
            </a:endParaRPr>
          </a:p>
          <a:p>
            <a:pPr algn="ctr"/>
            <a:r>
              <a:rPr lang="en-US" sz="5400" b="1" dirty="0" err="1" smtClean="0">
                <a:solidFill>
                  <a:schemeClr val="bg1"/>
                </a:solidFill>
              </a:rPr>
              <a:t>Hãy</a:t>
            </a:r>
            <a:r>
              <a:rPr lang="en-US" sz="5400" b="1" dirty="0" smtClean="0">
                <a:solidFill>
                  <a:schemeClr val="bg1"/>
                </a:solidFill>
              </a:rPr>
              <a:t> </a:t>
            </a:r>
            <a:r>
              <a:rPr lang="en-US" sz="5400" b="1" dirty="0" err="1" smtClean="0">
                <a:solidFill>
                  <a:schemeClr val="bg1"/>
                </a:solidFill>
              </a:rPr>
              <a:t>giúp</a:t>
            </a:r>
            <a:r>
              <a:rPr lang="en-US" sz="5400" b="1" dirty="0" smtClean="0">
                <a:solidFill>
                  <a:schemeClr val="bg1"/>
                </a:solidFill>
              </a:rPr>
              <a:t> </a:t>
            </a:r>
            <a:r>
              <a:rPr lang="en-US" sz="5400" b="1" dirty="0" err="1" smtClean="0">
                <a:solidFill>
                  <a:schemeClr val="bg1"/>
                </a:solidFill>
              </a:rPr>
              <a:t>Đội</a:t>
            </a:r>
            <a:r>
              <a:rPr lang="en-US" sz="5400" b="1" dirty="0" smtClean="0">
                <a:solidFill>
                  <a:schemeClr val="bg1"/>
                </a:solidFill>
              </a:rPr>
              <a:t> </a:t>
            </a:r>
            <a:r>
              <a:rPr lang="en-US" sz="5400" b="1" dirty="0" err="1" smtClean="0">
                <a:solidFill>
                  <a:schemeClr val="bg1"/>
                </a:solidFill>
              </a:rPr>
              <a:t>cứu</a:t>
            </a:r>
            <a:r>
              <a:rPr lang="en-US" sz="5400" b="1" dirty="0" smtClean="0">
                <a:solidFill>
                  <a:schemeClr val="bg1"/>
                </a:solidFill>
              </a:rPr>
              <a:t> </a:t>
            </a:r>
            <a:r>
              <a:rPr lang="en-US" sz="5400" b="1" dirty="0" err="1" smtClean="0">
                <a:solidFill>
                  <a:schemeClr val="bg1"/>
                </a:solidFill>
              </a:rPr>
              <a:t>hộ</a:t>
            </a:r>
            <a:r>
              <a:rPr lang="en-US" sz="5400" b="1" dirty="0" smtClean="0">
                <a:solidFill>
                  <a:schemeClr val="bg1"/>
                </a:solidFill>
              </a:rPr>
              <a:t> </a:t>
            </a:r>
            <a:r>
              <a:rPr lang="en-US" sz="5400" b="1" dirty="0" err="1" smtClean="0">
                <a:solidFill>
                  <a:schemeClr val="bg1"/>
                </a:solidFill>
              </a:rPr>
              <a:t>cứu</a:t>
            </a:r>
            <a:r>
              <a:rPr lang="en-US" sz="5400" b="1" dirty="0" smtClean="0">
                <a:solidFill>
                  <a:schemeClr val="bg1"/>
                </a:solidFill>
              </a:rPr>
              <a:t> </a:t>
            </a:r>
            <a:r>
              <a:rPr lang="en-US" sz="5400" b="1" dirty="0" err="1" smtClean="0">
                <a:solidFill>
                  <a:schemeClr val="bg1"/>
                </a:solidFill>
              </a:rPr>
              <a:t>các</a:t>
            </a:r>
            <a:r>
              <a:rPr lang="en-US" sz="5400" b="1" dirty="0" smtClean="0">
                <a:solidFill>
                  <a:schemeClr val="bg1"/>
                </a:solidFill>
              </a:rPr>
              <a:t> </a:t>
            </a:r>
            <a:r>
              <a:rPr lang="en-US" sz="5400" b="1" dirty="0" err="1" smtClean="0">
                <a:solidFill>
                  <a:schemeClr val="bg1"/>
                </a:solidFill>
              </a:rPr>
              <a:t>ngư</a:t>
            </a:r>
            <a:r>
              <a:rPr lang="en-US" sz="5400" b="1" dirty="0" smtClean="0">
                <a:solidFill>
                  <a:schemeClr val="bg1"/>
                </a:solidFill>
              </a:rPr>
              <a:t> </a:t>
            </a:r>
            <a:r>
              <a:rPr lang="en-US" sz="5400" b="1" dirty="0" err="1" smtClean="0">
                <a:solidFill>
                  <a:schemeClr val="bg1"/>
                </a:solidFill>
              </a:rPr>
              <a:t>dân</a:t>
            </a:r>
            <a:r>
              <a:rPr lang="en-US" sz="5400" b="1" dirty="0" smtClean="0">
                <a:solidFill>
                  <a:schemeClr val="bg1"/>
                </a:solidFill>
              </a:rPr>
              <a:t> </a:t>
            </a:r>
            <a:r>
              <a:rPr lang="en-US" sz="5400" b="1" dirty="0" err="1" smtClean="0">
                <a:solidFill>
                  <a:schemeClr val="bg1"/>
                </a:solidFill>
              </a:rPr>
              <a:t>bằng</a:t>
            </a:r>
            <a:r>
              <a:rPr lang="en-US" sz="5400" b="1" dirty="0" smtClean="0">
                <a:solidFill>
                  <a:schemeClr val="bg1"/>
                </a:solidFill>
              </a:rPr>
              <a:t> </a:t>
            </a:r>
            <a:r>
              <a:rPr lang="en-US" sz="5400" b="1" dirty="0" err="1" smtClean="0">
                <a:solidFill>
                  <a:schemeClr val="bg1"/>
                </a:solidFill>
              </a:rPr>
              <a:t>cách</a:t>
            </a:r>
            <a:r>
              <a:rPr lang="en-US" sz="5400" b="1" dirty="0" smtClean="0">
                <a:solidFill>
                  <a:schemeClr val="bg1"/>
                </a:solidFill>
              </a:rPr>
              <a:t> </a:t>
            </a:r>
            <a:r>
              <a:rPr lang="en-US" sz="5400" b="1" dirty="0" err="1" smtClean="0">
                <a:solidFill>
                  <a:schemeClr val="bg1"/>
                </a:solidFill>
              </a:rPr>
              <a:t>trả</a:t>
            </a:r>
            <a:r>
              <a:rPr lang="en-US" sz="5400" b="1" dirty="0" smtClean="0">
                <a:solidFill>
                  <a:schemeClr val="bg1"/>
                </a:solidFill>
              </a:rPr>
              <a:t> </a:t>
            </a:r>
            <a:r>
              <a:rPr lang="en-US" sz="5400" b="1" dirty="0" err="1" smtClean="0">
                <a:solidFill>
                  <a:schemeClr val="bg1"/>
                </a:solidFill>
              </a:rPr>
              <a:t>lời</a:t>
            </a:r>
            <a:r>
              <a:rPr lang="en-US" sz="5400" b="1" dirty="0" smtClean="0">
                <a:solidFill>
                  <a:schemeClr val="bg1"/>
                </a:solidFill>
              </a:rPr>
              <a:t> </a:t>
            </a:r>
            <a:r>
              <a:rPr lang="en-US" sz="5400" b="1" dirty="0" err="1" smtClean="0">
                <a:solidFill>
                  <a:schemeClr val="bg1"/>
                </a:solidFill>
              </a:rPr>
              <a:t>đúng</a:t>
            </a:r>
            <a:r>
              <a:rPr lang="en-US" sz="5400" b="1" dirty="0" smtClean="0">
                <a:solidFill>
                  <a:schemeClr val="bg1"/>
                </a:solidFill>
              </a:rPr>
              <a:t> </a:t>
            </a:r>
            <a:r>
              <a:rPr lang="en-US" sz="5400" b="1" dirty="0" err="1" smtClean="0">
                <a:solidFill>
                  <a:schemeClr val="bg1"/>
                </a:solidFill>
              </a:rPr>
              <a:t>các</a:t>
            </a:r>
            <a:r>
              <a:rPr lang="en-US" sz="5400" b="1" dirty="0" smtClean="0">
                <a:solidFill>
                  <a:schemeClr val="bg1"/>
                </a:solidFill>
              </a:rPr>
              <a:t> </a:t>
            </a:r>
            <a:r>
              <a:rPr lang="en-US" sz="5400" b="1" dirty="0" err="1" smtClean="0">
                <a:solidFill>
                  <a:schemeClr val="bg1"/>
                </a:solidFill>
              </a:rPr>
              <a:t>câu</a:t>
            </a:r>
            <a:r>
              <a:rPr lang="en-US" sz="5400" b="1" dirty="0" smtClean="0">
                <a:solidFill>
                  <a:schemeClr val="bg1"/>
                </a:solidFill>
              </a:rPr>
              <a:t> </a:t>
            </a:r>
            <a:r>
              <a:rPr lang="en-US" sz="5400" b="1" dirty="0" err="1" smtClean="0">
                <a:solidFill>
                  <a:schemeClr val="bg1"/>
                </a:solidFill>
              </a:rPr>
              <a:t>hỏi</a:t>
            </a:r>
            <a:endParaRPr lang="en-US" sz="5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pic>
        <p:nvPicPr>
          <p:cNvPr id="25" name="Picture 24"/>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185759">
            <a:off x="6848045" y="1167993"/>
            <a:ext cx="7199169" cy="6033449"/>
          </a:xfrm>
          <a:prstGeom prst="rect">
            <a:avLst/>
          </a:prstGeom>
        </p:spPr>
      </p:pic>
      <p:pic>
        <p:nvPicPr>
          <p:cNvPr id="26" name="Picture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53890" y="3408356"/>
            <a:ext cx="1286247" cy="1919162"/>
          </a:xfrm>
          <a:prstGeom prst="rect">
            <a:avLst/>
          </a:prstGeom>
        </p:spPr>
      </p:pic>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47543" y="2856897"/>
            <a:ext cx="1103433" cy="2214720"/>
          </a:xfrm>
          <a:prstGeom prst="rect">
            <a:avLst/>
          </a:prstGeom>
        </p:spPr>
      </p:pic>
      <p:pic>
        <p:nvPicPr>
          <p:cNvPr id="28" name="Picture 2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rot="20806303">
            <a:off x="198817" y="4517239"/>
            <a:ext cx="1262742" cy="1884091"/>
          </a:xfrm>
          <a:prstGeom prst="rect">
            <a:avLst/>
          </a:prstGeom>
        </p:spPr>
      </p:pic>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15005" y="1804127"/>
            <a:ext cx="1000507" cy="2008135"/>
          </a:xfrm>
          <a:prstGeom prst="rect">
            <a:avLst/>
          </a:prstGeom>
        </p:spPr>
      </p:pic>
      <p:pic>
        <p:nvPicPr>
          <p:cNvPr id="30" name="Picture 29"/>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rot="20935412" flipH="1">
            <a:off x="2074363" y="2579908"/>
            <a:ext cx="1069503" cy="1971234"/>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28628"/>
            <a:ext cx="9326360" cy="4926270"/>
          </a:xfrm>
          <a:prstGeom prst="rect">
            <a:avLst/>
          </a:prstGeom>
        </p:spPr>
      </p:pic>
      <p:pic>
        <p:nvPicPr>
          <p:cNvPr id="32" name="Picture 31">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9104" y="5727227"/>
            <a:ext cx="994005" cy="994005"/>
          </a:xfrm>
          <a:prstGeom prst="rect">
            <a:avLst/>
          </a:prstGeom>
        </p:spPr>
      </p:pic>
      <p:pic>
        <p:nvPicPr>
          <p:cNvPr id="33" name="Picture 32">
            <a:hlinkClick r:id="rId18" action="ppaction://hlinksldjump"/>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65893" y="5494511"/>
            <a:ext cx="1179611" cy="1179611"/>
          </a:xfrm>
          <a:prstGeom prst="rect">
            <a:avLst/>
          </a:prstGeom>
        </p:spPr>
      </p:pic>
      <p:pic>
        <p:nvPicPr>
          <p:cNvPr id="34" name="Picture 33">
            <a:hlinkClick r:id="rId21" action="ppaction://hlinksldjump"/>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67401" y="5124287"/>
            <a:ext cx="1333625" cy="1333625"/>
          </a:xfrm>
          <a:prstGeom prst="rect">
            <a:avLst/>
          </a:prstGeom>
        </p:spPr>
      </p:pic>
      <p:pic>
        <p:nvPicPr>
          <p:cNvPr id="35" name="Picture 34">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92200" y1="58000" x2="82000" y2="77600"/>
                        <a14:foregroundMark x1="92200" y1="61000" x2="85000" y2="75000"/>
                        <a14:foregroundMark x1="52000" y1="37000" x2="53000" y2="59400"/>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55292" y="4757529"/>
            <a:ext cx="1478863" cy="1478863"/>
          </a:xfrm>
          <a:prstGeom prst="rect">
            <a:avLst/>
          </a:prstGeom>
        </p:spPr>
      </p:pic>
      <p:pic>
        <p:nvPicPr>
          <p:cNvPr id="36" name="Picture 35">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0" b="95800" l="0" r="100000">
                        <a14:foregroundMark x1="48400" y1="89000" x2="72400" y2="83800"/>
                        <a14:foregroundMark x1="86400" y1="70800" x2="77600" y2="80600"/>
                        <a14:foregroundMark x1="92800" y1="58400" x2="87600" y2="70600"/>
                        <a14:foregroundMark x1="88200" y1="29000" x2="91600" y2="40000"/>
                        <a14:foregroundMark x1="39600" y1="10400" x2="22600" y2="19400"/>
                        <a14:foregroundMark x1="91600" y1="39800" x2="93200" y2="54800"/>
                        <a14:foregroundMark x1="58200" y1="34400" x2="45200" y2="36400"/>
                        <a14:foregroundMark x1="45400" y1="34200" x2="43600" y2="47000"/>
                        <a14:foregroundMark x1="47000" y1="46200" x2="55000" y2="45800"/>
                        <a14:foregroundMark x1="57400" y1="48400" x2="58200" y2="57800"/>
                        <a14:foregroundMark x1="56400" y1="60400" x2="50000" y2="62400"/>
                        <a14:foregroundMark x1="42400" y1="59000" x2="46800" y2="62000"/>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6981" y="4290549"/>
            <a:ext cx="1585270" cy="1585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5"/>
                                        </p:tgtEl>
                                        <p:attrNameLst>
                                          <p:attrName>r</p:attrName>
                                        </p:attrNameLst>
                                      </p:cBhvr>
                                    </p:animRot>
                                    <p:animRot by="-240000">
                                      <p:cBhvr>
                                        <p:cTn id="7" dur="600" fill="hold">
                                          <p:stCondLst>
                                            <p:cond delay="600"/>
                                          </p:stCondLst>
                                        </p:cTn>
                                        <p:tgtEl>
                                          <p:spTgt spid="25"/>
                                        </p:tgtEl>
                                        <p:attrNameLst>
                                          <p:attrName>r</p:attrName>
                                        </p:attrNameLst>
                                      </p:cBhvr>
                                    </p:animRot>
                                    <p:animRot by="240000">
                                      <p:cBhvr>
                                        <p:cTn id="8" dur="600" fill="hold">
                                          <p:stCondLst>
                                            <p:cond delay="1200"/>
                                          </p:stCondLst>
                                        </p:cTn>
                                        <p:tgtEl>
                                          <p:spTgt spid="25"/>
                                        </p:tgtEl>
                                        <p:attrNameLst>
                                          <p:attrName>r</p:attrName>
                                        </p:attrNameLst>
                                      </p:cBhvr>
                                    </p:animRot>
                                    <p:animRot by="-240000">
                                      <p:cBhvr>
                                        <p:cTn id="9" dur="600" fill="hold">
                                          <p:stCondLst>
                                            <p:cond delay="1800"/>
                                          </p:stCondLst>
                                        </p:cTn>
                                        <p:tgtEl>
                                          <p:spTgt spid="25"/>
                                        </p:tgtEl>
                                        <p:attrNameLst>
                                          <p:attrName>r</p:attrName>
                                        </p:attrNameLst>
                                      </p:cBhvr>
                                    </p:animRot>
                                    <p:animRot by="120000">
                                      <p:cBhvr>
                                        <p:cTn id="10" dur="600" fill="hold">
                                          <p:stCondLst>
                                            <p:cond delay="24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6"/>
                                        </p:tgtEl>
                                        <p:attrNameLst>
                                          <p:attrName>r</p:attrName>
                                        </p:attrNameLst>
                                      </p:cBhvr>
                                    </p:animRot>
                                    <p:animRot by="-240000">
                                      <p:cBhvr>
                                        <p:cTn id="19" dur="600" fill="hold">
                                          <p:stCondLst>
                                            <p:cond delay="600"/>
                                          </p:stCondLst>
                                        </p:cTn>
                                        <p:tgtEl>
                                          <p:spTgt spid="26"/>
                                        </p:tgtEl>
                                        <p:attrNameLst>
                                          <p:attrName>r</p:attrName>
                                        </p:attrNameLst>
                                      </p:cBhvr>
                                    </p:animRot>
                                    <p:animRot by="240000">
                                      <p:cBhvr>
                                        <p:cTn id="20" dur="600" fill="hold">
                                          <p:stCondLst>
                                            <p:cond delay="1200"/>
                                          </p:stCondLst>
                                        </p:cTn>
                                        <p:tgtEl>
                                          <p:spTgt spid="26"/>
                                        </p:tgtEl>
                                        <p:attrNameLst>
                                          <p:attrName>r</p:attrName>
                                        </p:attrNameLst>
                                      </p:cBhvr>
                                    </p:animRot>
                                    <p:animRot by="-240000">
                                      <p:cBhvr>
                                        <p:cTn id="21" dur="600" fill="hold">
                                          <p:stCondLst>
                                            <p:cond delay="1800"/>
                                          </p:stCondLst>
                                        </p:cTn>
                                        <p:tgtEl>
                                          <p:spTgt spid="26"/>
                                        </p:tgtEl>
                                        <p:attrNameLst>
                                          <p:attrName>r</p:attrName>
                                        </p:attrNameLst>
                                      </p:cBhvr>
                                    </p:animRot>
                                    <p:animRot by="120000">
                                      <p:cBhvr>
                                        <p:cTn id="22" dur="600" fill="hold">
                                          <p:stCondLst>
                                            <p:cond delay="2400"/>
                                          </p:stCondLst>
                                        </p:cTn>
                                        <p:tgtEl>
                                          <p:spTgt spid="2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8"/>
                                        </p:tgtEl>
                                        <p:attrNameLst>
                                          <p:attrName>r</p:attrName>
                                        </p:attrNameLst>
                                      </p:cBhvr>
                                    </p:animRot>
                                    <p:animRot by="-240000">
                                      <p:cBhvr>
                                        <p:cTn id="25" dur="600" fill="hold">
                                          <p:stCondLst>
                                            <p:cond delay="600"/>
                                          </p:stCondLst>
                                        </p:cTn>
                                        <p:tgtEl>
                                          <p:spTgt spid="28"/>
                                        </p:tgtEl>
                                        <p:attrNameLst>
                                          <p:attrName>r</p:attrName>
                                        </p:attrNameLst>
                                      </p:cBhvr>
                                    </p:animRot>
                                    <p:animRot by="240000">
                                      <p:cBhvr>
                                        <p:cTn id="26" dur="600" fill="hold">
                                          <p:stCondLst>
                                            <p:cond delay="1200"/>
                                          </p:stCondLst>
                                        </p:cTn>
                                        <p:tgtEl>
                                          <p:spTgt spid="28"/>
                                        </p:tgtEl>
                                        <p:attrNameLst>
                                          <p:attrName>r</p:attrName>
                                        </p:attrNameLst>
                                      </p:cBhvr>
                                    </p:animRot>
                                    <p:animRot by="-240000">
                                      <p:cBhvr>
                                        <p:cTn id="27" dur="600" fill="hold">
                                          <p:stCondLst>
                                            <p:cond delay="1800"/>
                                          </p:stCondLst>
                                        </p:cTn>
                                        <p:tgtEl>
                                          <p:spTgt spid="28"/>
                                        </p:tgtEl>
                                        <p:attrNameLst>
                                          <p:attrName>r</p:attrName>
                                        </p:attrNameLst>
                                      </p:cBhvr>
                                    </p:animRot>
                                    <p:animRot by="120000">
                                      <p:cBhvr>
                                        <p:cTn id="28" dur="600" fill="hold">
                                          <p:stCondLst>
                                            <p:cond delay="24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0"/>
                                        </p:tgtEl>
                                        <p:attrNameLst>
                                          <p:attrName>r</p:attrName>
                                        </p:attrNameLst>
                                      </p:cBhvr>
                                    </p:animRot>
                                    <p:animRot by="-240000">
                                      <p:cBhvr>
                                        <p:cTn id="31" dur="600" fill="hold">
                                          <p:stCondLst>
                                            <p:cond delay="600"/>
                                          </p:stCondLst>
                                        </p:cTn>
                                        <p:tgtEl>
                                          <p:spTgt spid="30"/>
                                        </p:tgtEl>
                                        <p:attrNameLst>
                                          <p:attrName>r</p:attrName>
                                        </p:attrNameLst>
                                      </p:cBhvr>
                                    </p:animRot>
                                    <p:animRot by="240000">
                                      <p:cBhvr>
                                        <p:cTn id="32" dur="600" fill="hold">
                                          <p:stCondLst>
                                            <p:cond delay="1200"/>
                                          </p:stCondLst>
                                        </p:cTn>
                                        <p:tgtEl>
                                          <p:spTgt spid="30"/>
                                        </p:tgtEl>
                                        <p:attrNameLst>
                                          <p:attrName>r</p:attrName>
                                        </p:attrNameLst>
                                      </p:cBhvr>
                                    </p:animRot>
                                    <p:animRot by="-240000">
                                      <p:cBhvr>
                                        <p:cTn id="33" dur="600" fill="hold">
                                          <p:stCondLst>
                                            <p:cond delay="1800"/>
                                          </p:stCondLst>
                                        </p:cTn>
                                        <p:tgtEl>
                                          <p:spTgt spid="30"/>
                                        </p:tgtEl>
                                        <p:attrNameLst>
                                          <p:attrName>r</p:attrName>
                                        </p:attrNameLst>
                                      </p:cBhvr>
                                    </p:animRot>
                                    <p:animRot by="120000">
                                      <p:cBhvr>
                                        <p:cTn id="34" dur="600" fill="hold">
                                          <p:stCondLst>
                                            <p:cond delay="2400"/>
                                          </p:stCondLst>
                                        </p:cTn>
                                        <p:tgtEl>
                                          <p:spTgt spid="3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9"/>
                                        </p:tgtEl>
                                        <p:attrNameLst>
                                          <p:attrName>r</p:attrName>
                                        </p:attrNameLst>
                                      </p:cBhvr>
                                    </p:animRot>
                                    <p:animRot by="-240000">
                                      <p:cBhvr>
                                        <p:cTn id="37" dur="600" fill="hold">
                                          <p:stCondLst>
                                            <p:cond delay="600"/>
                                          </p:stCondLst>
                                        </p:cTn>
                                        <p:tgtEl>
                                          <p:spTgt spid="29"/>
                                        </p:tgtEl>
                                        <p:attrNameLst>
                                          <p:attrName>r</p:attrName>
                                        </p:attrNameLst>
                                      </p:cBhvr>
                                    </p:animRot>
                                    <p:animRot by="240000">
                                      <p:cBhvr>
                                        <p:cTn id="38" dur="600" fill="hold">
                                          <p:stCondLst>
                                            <p:cond delay="1200"/>
                                          </p:stCondLst>
                                        </p:cTn>
                                        <p:tgtEl>
                                          <p:spTgt spid="29"/>
                                        </p:tgtEl>
                                        <p:attrNameLst>
                                          <p:attrName>r</p:attrName>
                                        </p:attrNameLst>
                                      </p:cBhvr>
                                    </p:animRot>
                                    <p:animRot by="-240000">
                                      <p:cBhvr>
                                        <p:cTn id="39" dur="600" fill="hold">
                                          <p:stCondLst>
                                            <p:cond delay="1800"/>
                                          </p:stCondLst>
                                        </p:cTn>
                                        <p:tgtEl>
                                          <p:spTgt spid="29"/>
                                        </p:tgtEl>
                                        <p:attrNameLst>
                                          <p:attrName>r</p:attrName>
                                        </p:attrNameLst>
                                      </p:cBhvr>
                                    </p:animRot>
                                    <p:animRot by="120000">
                                      <p:cBhvr>
                                        <p:cTn id="40" dur="600" fill="hold">
                                          <p:stCondLst>
                                            <p:cond delay="2400"/>
                                          </p:stCondLst>
                                        </p:cTn>
                                        <p:tgtEl>
                                          <p:spTgt spid="2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1"/>
                                        </p:tgtEl>
                                        <p:attrNameLst>
                                          <p:attrName>r</p:attrName>
                                        </p:attrNameLst>
                                      </p:cBhvr>
                                    </p:animRot>
                                    <p:animRot by="-240000">
                                      <p:cBhvr>
                                        <p:cTn id="43" dur="600" fill="hold">
                                          <p:stCondLst>
                                            <p:cond delay="600"/>
                                          </p:stCondLst>
                                        </p:cTn>
                                        <p:tgtEl>
                                          <p:spTgt spid="31"/>
                                        </p:tgtEl>
                                        <p:attrNameLst>
                                          <p:attrName>r</p:attrName>
                                        </p:attrNameLst>
                                      </p:cBhvr>
                                    </p:animRot>
                                    <p:animRot by="240000">
                                      <p:cBhvr>
                                        <p:cTn id="44" dur="600" fill="hold">
                                          <p:stCondLst>
                                            <p:cond delay="1200"/>
                                          </p:stCondLst>
                                        </p:cTn>
                                        <p:tgtEl>
                                          <p:spTgt spid="31"/>
                                        </p:tgtEl>
                                        <p:attrNameLst>
                                          <p:attrName>r</p:attrName>
                                        </p:attrNameLst>
                                      </p:cBhvr>
                                    </p:animRot>
                                    <p:animRot by="-240000">
                                      <p:cBhvr>
                                        <p:cTn id="45" dur="600" fill="hold">
                                          <p:stCondLst>
                                            <p:cond delay="1800"/>
                                          </p:stCondLst>
                                        </p:cTn>
                                        <p:tgtEl>
                                          <p:spTgt spid="31"/>
                                        </p:tgtEl>
                                        <p:attrNameLst>
                                          <p:attrName>r</p:attrName>
                                        </p:attrNameLst>
                                      </p:cBhvr>
                                    </p:animRot>
                                    <p:animRot by="120000">
                                      <p:cBhvr>
                                        <p:cTn id="46" dur="600" fill="hold">
                                          <p:stCondLst>
                                            <p:cond delay="2400"/>
                                          </p:stCondLst>
                                        </p:cTn>
                                        <p:tgtEl>
                                          <p:spTgt spid="31"/>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2"/>
                                        </p:tgtEl>
                                        <p:attrNameLst>
                                          <p:attrName>r</p:attrName>
                                        </p:attrNameLst>
                                      </p:cBhvr>
                                    </p:animRot>
                                    <p:animRot by="-240000">
                                      <p:cBhvr>
                                        <p:cTn id="49" dur="600" fill="hold">
                                          <p:stCondLst>
                                            <p:cond delay="600"/>
                                          </p:stCondLst>
                                        </p:cTn>
                                        <p:tgtEl>
                                          <p:spTgt spid="32"/>
                                        </p:tgtEl>
                                        <p:attrNameLst>
                                          <p:attrName>r</p:attrName>
                                        </p:attrNameLst>
                                      </p:cBhvr>
                                    </p:animRot>
                                    <p:animRot by="240000">
                                      <p:cBhvr>
                                        <p:cTn id="50" dur="600" fill="hold">
                                          <p:stCondLst>
                                            <p:cond delay="1200"/>
                                          </p:stCondLst>
                                        </p:cTn>
                                        <p:tgtEl>
                                          <p:spTgt spid="32"/>
                                        </p:tgtEl>
                                        <p:attrNameLst>
                                          <p:attrName>r</p:attrName>
                                        </p:attrNameLst>
                                      </p:cBhvr>
                                    </p:animRot>
                                    <p:animRot by="-240000">
                                      <p:cBhvr>
                                        <p:cTn id="51" dur="600" fill="hold">
                                          <p:stCondLst>
                                            <p:cond delay="1800"/>
                                          </p:stCondLst>
                                        </p:cTn>
                                        <p:tgtEl>
                                          <p:spTgt spid="32"/>
                                        </p:tgtEl>
                                        <p:attrNameLst>
                                          <p:attrName>r</p:attrName>
                                        </p:attrNameLst>
                                      </p:cBhvr>
                                    </p:animRot>
                                    <p:animRot by="120000">
                                      <p:cBhvr>
                                        <p:cTn id="52" dur="600" fill="hold">
                                          <p:stCondLst>
                                            <p:cond delay="2400"/>
                                          </p:stCondLst>
                                        </p:cTn>
                                        <p:tgtEl>
                                          <p:spTgt spid="32"/>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33"/>
                                        </p:tgtEl>
                                        <p:attrNameLst>
                                          <p:attrName>r</p:attrName>
                                        </p:attrNameLst>
                                      </p:cBhvr>
                                    </p:animRot>
                                    <p:animRot by="-240000">
                                      <p:cBhvr>
                                        <p:cTn id="55" dur="600" fill="hold">
                                          <p:stCondLst>
                                            <p:cond delay="600"/>
                                          </p:stCondLst>
                                        </p:cTn>
                                        <p:tgtEl>
                                          <p:spTgt spid="33"/>
                                        </p:tgtEl>
                                        <p:attrNameLst>
                                          <p:attrName>r</p:attrName>
                                        </p:attrNameLst>
                                      </p:cBhvr>
                                    </p:animRot>
                                    <p:animRot by="240000">
                                      <p:cBhvr>
                                        <p:cTn id="56" dur="600" fill="hold">
                                          <p:stCondLst>
                                            <p:cond delay="1200"/>
                                          </p:stCondLst>
                                        </p:cTn>
                                        <p:tgtEl>
                                          <p:spTgt spid="33"/>
                                        </p:tgtEl>
                                        <p:attrNameLst>
                                          <p:attrName>r</p:attrName>
                                        </p:attrNameLst>
                                      </p:cBhvr>
                                    </p:animRot>
                                    <p:animRot by="-240000">
                                      <p:cBhvr>
                                        <p:cTn id="57" dur="600" fill="hold">
                                          <p:stCondLst>
                                            <p:cond delay="1800"/>
                                          </p:stCondLst>
                                        </p:cTn>
                                        <p:tgtEl>
                                          <p:spTgt spid="33"/>
                                        </p:tgtEl>
                                        <p:attrNameLst>
                                          <p:attrName>r</p:attrName>
                                        </p:attrNameLst>
                                      </p:cBhvr>
                                    </p:animRot>
                                    <p:animRot by="120000">
                                      <p:cBhvr>
                                        <p:cTn id="58" dur="600" fill="hold">
                                          <p:stCondLst>
                                            <p:cond delay="2400"/>
                                          </p:stCondLst>
                                        </p:cTn>
                                        <p:tgtEl>
                                          <p:spTgt spid="33"/>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34"/>
                                        </p:tgtEl>
                                        <p:attrNameLst>
                                          <p:attrName>r</p:attrName>
                                        </p:attrNameLst>
                                      </p:cBhvr>
                                    </p:animRot>
                                    <p:animRot by="-240000">
                                      <p:cBhvr>
                                        <p:cTn id="61" dur="600" fill="hold">
                                          <p:stCondLst>
                                            <p:cond delay="600"/>
                                          </p:stCondLst>
                                        </p:cTn>
                                        <p:tgtEl>
                                          <p:spTgt spid="34"/>
                                        </p:tgtEl>
                                        <p:attrNameLst>
                                          <p:attrName>r</p:attrName>
                                        </p:attrNameLst>
                                      </p:cBhvr>
                                    </p:animRot>
                                    <p:animRot by="240000">
                                      <p:cBhvr>
                                        <p:cTn id="62" dur="600" fill="hold">
                                          <p:stCondLst>
                                            <p:cond delay="1200"/>
                                          </p:stCondLst>
                                        </p:cTn>
                                        <p:tgtEl>
                                          <p:spTgt spid="34"/>
                                        </p:tgtEl>
                                        <p:attrNameLst>
                                          <p:attrName>r</p:attrName>
                                        </p:attrNameLst>
                                      </p:cBhvr>
                                    </p:animRot>
                                    <p:animRot by="-240000">
                                      <p:cBhvr>
                                        <p:cTn id="63" dur="600" fill="hold">
                                          <p:stCondLst>
                                            <p:cond delay="1800"/>
                                          </p:stCondLst>
                                        </p:cTn>
                                        <p:tgtEl>
                                          <p:spTgt spid="34"/>
                                        </p:tgtEl>
                                        <p:attrNameLst>
                                          <p:attrName>r</p:attrName>
                                        </p:attrNameLst>
                                      </p:cBhvr>
                                    </p:animRot>
                                    <p:animRot by="120000">
                                      <p:cBhvr>
                                        <p:cTn id="64" dur="600" fill="hold">
                                          <p:stCondLst>
                                            <p:cond delay="2400"/>
                                          </p:stCondLst>
                                        </p:cTn>
                                        <p:tgtEl>
                                          <p:spTgt spid="34"/>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35"/>
                                        </p:tgtEl>
                                        <p:attrNameLst>
                                          <p:attrName>r</p:attrName>
                                        </p:attrNameLst>
                                      </p:cBhvr>
                                    </p:animRot>
                                    <p:animRot by="-240000">
                                      <p:cBhvr>
                                        <p:cTn id="67" dur="600" fill="hold">
                                          <p:stCondLst>
                                            <p:cond delay="600"/>
                                          </p:stCondLst>
                                        </p:cTn>
                                        <p:tgtEl>
                                          <p:spTgt spid="35"/>
                                        </p:tgtEl>
                                        <p:attrNameLst>
                                          <p:attrName>r</p:attrName>
                                        </p:attrNameLst>
                                      </p:cBhvr>
                                    </p:animRot>
                                    <p:animRot by="240000">
                                      <p:cBhvr>
                                        <p:cTn id="68" dur="600" fill="hold">
                                          <p:stCondLst>
                                            <p:cond delay="1200"/>
                                          </p:stCondLst>
                                        </p:cTn>
                                        <p:tgtEl>
                                          <p:spTgt spid="35"/>
                                        </p:tgtEl>
                                        <p:attrNameLst>
                                          <p:attrName>r</p:attrName>
                                        </p:attrNameLst>
                                      </p:cBhvr>
                                    </p:animRot>
                                    <p:animRot by="-240000">
                                      <p:cBhvr>
                                        <p:cTn id="69" dur="600" fill="hold">
                                          <p:stCondLst>
                                            <p:cond delay="1800"/>
                                          </p:stCondLst>
                                        </p:cTn>
                                        <p:tgtEl>
                                          <p:spTgt spid="35"/>
                                        </p:tgtEl>
                                        <p:attrNameLst>
                                          <p:attrName>r</p:attrName>
                                        </p:attrNameLst>
                                      </p:cBhvr>
                                    </p:animRot>
                                    <p:animRot by="120000">
                                      <p:cBhvr>
                                        <p:cTn id="70" dur="600" fill="hold">
                                          <p:stCondLst>
                                            <p:cond delay="2400"/>
                                          </p:stCondLst>
                                        </p:cTn>
                                        <p:tgtEl>
                                          <p:spTgt spid="35"/>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36"/>
                                        </p:tgtEl>
                                        <p:attrNameLst>
                                          <p:attrName>r</p:attrName>
                                        </p:attrNameLst>
                                      </p:cBhvr>
                                    </p:animRot>
                                    <p:animRot by="-240000">
                                      <p:cBhvr>
                                        <p:cTn id="73" dur="600" fill="hold">
                                          <p:stCondLst>
                                            <p:cond delay="600"/>
                                          </p:stCondLst>
                                        </p:cTn>
                                        <p:tgtEl>
                                          <p:spTgt spid="36"/>
                                        </p:tgtEl>
                                        <p:attrNameLst>
                                          <p:attrName>r</p:attrName>
                                        </p:attrNameLst>
                                      </p:cBhvr>
                                    </p:animRot>
                                    <p:animRot by="240000">
                                      <p:cBhvr>
                                        <p:cTn id="74" dur="600" fill="hold">
                                          <p:stCondLst>
                                            <p:cond delay="1200"/>
                                          </p:stCondLst>
                                        </p:cTn>
                                        <p:tgtEl>
                                          <p:spTgt spid="36"/>
                                        </p:tgtEl>
                                        <p:attrNameLst>
                                          <p:attrName>r</p:attrName>
                                        </p:attrNameLst>
                                      </p:cBhvr>
                                    </p:animRot>
                                    <p:animRot by="-240000">
                                      <p:cBhvr>
                                        <p:cTn id="75" dur="600" fill="hold">
                                          <p:stCondLst>
                                            <p:cond delay="1800"/>
                                          </p:stCondLst>
                                        </p:cTn>
                                        <p:tgtEl>
                                          <p:spTgt spid="36"/>
                                        </p:tgtEl>
                                        <p:attrNameLst>
                                          <p:attrName>r</p:attrName>
                                        </p:attrNameLst>
                                      </p:cBhvr>
                                    </p:animRot>
                                    <p:animRot by="120000">
                                      <p:cBhvr>
                                        <p:cTn id="76" dur="600" fill="hold">
                                          <p:stCondLst>
                                            <p:cond delay="2400"/>
                                          </p:stCondLst>
                                        </p:cTn>
                                        <p:tgtEl>
                                          <p:spTgt spid="36"/>
                                        </p:tgtEl>
                                        <p:attrNameLst>
                                          <p:attrName>r</p:attrName>
                                        </p:attrNameLst>
                                      </p:cBhvr>
                                    </p:animRot>
                                  </p:childTnLst>
                                </p:cTn>
                              </p:par>
                              <p:par>
                                <p:cTn id="77" presetID="2" presetClass="entr" presetSubtype="2"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0" fill="hold"/>
                                        <p:tgtEl>
                                          <p:spTgt spid="25"/>
                                        </p:tgtEl>
                                        <p:attrNameLst>
                                          <p:attrName>ppt_x</p:attrName>
                                        </p:attrNameLst>
                                      </p:cBhvr>
                                      <p:tavLst>
                                        <p:tav tm="0">
                                          <p:val>
                                            <p:strVal val="1+#ppt_w/2"/>
                                          </p:val>
                                        </p:tav>
                                        <p:tav tm="100000">
                                          <p:val>
                                            <p:strVal val="#ppt_x"/>
                                          </p:val>
                                        </p:tav>
                                      </p:tavLst>
                                    </p:anim>
                                    <p:anim calcmode="lin" valueType="num">
                                      <p:cBhvr additive="base">
                                        <p:cTn id="80" dur="5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1" restart="whenNotActive" fill="hold" evtFilter="cancelBubble" nodeType="interactiveSeq">
                <p:stCondLst>
                  <p:cond evt="onClick" delay="0">
                    <p:tgtEl>
                      <p:spTgt spid="32"/>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nodeType="withEffect">
                                  <p:stCondLst>
                                    <p:cond delay="100"/>
                                  </p:stCondLst>
                                  <p:childTnLst>
                                    <p:set>
                                      <p:cBhvr>
                                        <p:cTn id="85" dur="1" fill="hold">
                                          <p:stCondLst>
                                            <p:cond delay="0"/>
                                          </p:stCondLst>
                                        </p:cTn>
                                        <p:tgtEl>
                                          <p:spTgt spid="32"/>
                                        </p:tgtEl>
                                        <p:attrNameLst>
                                          <p:attrName>style.visibility</p:attrName>
                                        </p:attrNameLst>
                                      </p:cBhvr>
                                      <p:to>
                                        <p:strVal val="hidden"/>
                                      </p:to>
                                    </p:set>
                                  </p:childTnLst>
                                </p:cTn>
                              </p:par>
                            </p:childTnLst>
                          </p:cTn>
                        </p:par>
                        <p:par>
                          <p:cTn id="86" fill="hold">
                            <p:stCondLst>
                              <p:cond delay="100"/>
                            </p:stCondLst>
                            <p:childTnLst>
                              <p:par>
                                <p:cTn id="87" presetID="1" presetClass="exit" presetSubtype="0" fill="hold" nodeType="afterEffect">
                                  <p:stCondLst>
                                    <p:cond delay="0"/>
                                  </p:stCondLst>
                                  <p:childTnLst>
                                    <p:set>
                                      <p:cBhvr>
                                        <p:cTn id="88"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9" restart="whenNotActive" fill="hold" evtFilter="cancelBubble" nodeType="interactiveSeq">
                <p:stCondLst>
                  <p:cond evt="onClick" delay="0">
                    <p:tgtEl>
                      <p:spTgt spid="33"/>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withEffect">
                                  <p:stCondLst>
                                    <p:cond delay="100"/>
                                  </p:stCondLst>
                                  <p:childTnLst>
                                    <p:set>
                                      <p:cBhvr>
                                        <p:cTn id="93" dur="1" fill="hold">
                                          <p:stCondLst>
                                            <p:cond delay="0"/>
                                          </p:stCondLst>
                                        </p:cTn>
                                        <p:tgtEl>
                                          <p:spTgt spid="33"/>
                                        </p:tgtEl>
                                        <p:attrNameLst>
                                          <p:attrName>style.visibility</p:attrName>
                                        </p:attrNameLst>
                                      </p:cBhvr>
                                      <p:to>
                                        <p:strVal val="hidden"/>
                                      </p:to>
                                    </p:set>
                                  </p:childTnLst>
                                </p:cTn>
                              </p:par>
                            </p:childTnLst>
                          </p:cTn>
                        </p:par>
                        <p:par>
                          <p:cTn id="94" fill="hold">
                            <p:stCondLst>
                              <p:cond delay="100"/>
                            </p:stCondLst>
                            <p:childTnLst>
                              <p:par>
                                <p:cTn id="95" presetID="1" presetClass="exit" presetSubtype="0" fill="hold" nodeType="after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3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withEffect">
                                  <p:stCondLst>
                                    <p:cond delay="100"/>
                                  </p:stCondLst>
                                  <p:childTnLst>
                                    <p:set>
                                      <p:cBhvr>
                                        <p:cTn id="101" dur="1" fill="hold">
                                          <p:stCondLst>
                                            <p:cond delay="0"/>
                                          </p:stCondLst>
                                        </p:cTn>
                                        <p:tgtEl>
                                          <p:spTgt spid="34"/>
                                        </p:tgtEl>
                                        <p:attrNameLst>
                                          <p:attrName>style.visibility</p:attrName>
                                        </p:attrNameLst>
                                      </p:cBhvr>
                                      <p:to>
                                        <p:strVal val="hidden"/>
                                      </p:to>
                                    </p:set>
                                  </p:childTnLst>
                                </p:cTn>
                              </p:par>
                            </p:childTnLst>
                          </p:cTn>
                        </p:par>
                        <p:par>
                          <p:cTn id="102" fill="hold">
                            <p:stCondLst>
                              <p:cond delay="100"/>
                            </p:stCondLst>
                            <p:childTnLst>
                              <p:par>
                                <p:cTn id="103" presetID="1" presetClass="exit" presetSubtype="0" fill="hold" nodeType="afterEffect">
                                  <p:stCondLst>
                                    <p:cond delay="0"/>
                                  </p:stCondLst>
                                  <p:childTnLst>
                                    <p:set>
                                      <p:cBhvr>
                                        <p:cTn id="10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withEffect">
                                  <p:stCondLst>
                                    <p:cond delay="100"/>
                                  </p:stCondLst>
                                  <p:childTnLst>
                                    <p:set>
                                      <p:cBhvr>
                                        <p:cTn id="109" dur="1" fill="hold">
                                          <p:stCondLst>
                                            <p:cond delay="0"/>
                                          </p:stCondLst>
                                        </p:cTn>
                                        <p:tgtEl>
                                          <p:spTgt spid="35"/>
                                        </p:tgtEl>
                                        <p:attrNameLst>
                                          <p:attrName>style.visibility</p:attrName>
                                        </p:attrNameLst>
                                      </p:cBhvr>
                                      <p:to>
                                        <p:strVal val="hidden"/>
                                      </p:to>
                                    </p:set>
                                  </p:childTnLst>
                                </p:cTn>
                              </p:par>
                            </p:childTnLst>
                          </p:cTn>
                        </p:par>
                        <p:par>
                          <p:cTn id="110" fill="hold">
                            <p:stCondLst>
                              <p:cond delay="100"/>
                            </p:stCondLst>
                            <p:childTnLst>
                              <p:par>
                                <p:cTn id="111" presetID="1" presetClass="exit" presetSubtype="0" fill="hold" nodeType="afterEffect">
                                  <p:stCondLst>
                                    <p:cond delay="0"/>
                                  </p:stCondLst>
                                  <p:childTnLst>
                                    <p:set>
                                      <p:cBhvr>
                                        <p:cTn id="11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withEffect">
                                  <p:stCondLst>
                                    <p:cond delay="100"/>
                                  </p:stCondLst>
                                  <p:childTnLst>
                                    <p:set>
                                      <p:cBhvr>
                                        <p:cTn id="117" dur="1" fill="hold">
                                          <p:stCondLst>
                                            <p:cond delay="0"/>
                                          </p:stCondLst>
                                        </p:cTn>
                                        <p:tgtEl>
                                          <p:spTgt spid="36"/>
                                        </p:tgtEl>
                                        <p:attrNameLst>
                                          <p:attrName>style.visibility</p:attrName>
                                        </p:attrNameLst>
                                      </p:cBhvr>
                                      <p:to>
                                        <p:strVal val="hidden"/>
                                      </p:to>
                                    </p:set>
                                  </p:childTnLst>
                                </p:cTn>
                              </p:par>
                            </p:childTnLst>
                          </p:cTn>
                        </p:par>
                        <p:par>
                          <p:cTn id="118" fill="hold">
                            <p:stCondLst>
                              <p:cond delay="100"/>
                            </p:stCondLst>
                            <p:childTnLst>
                              <p:par>
                                <p:cTn id="119" presetID="1" presetClass="exit" presetSubtype="0" fill="hold" nodeType="afterEffect">
                                  <p:stCondLst>
                                    <p:cond delay="0"/>
                                  </p:stCondLst>
                                  <p:childTnLst>
                                    <p:set>
                                      <p:cBhvr>
                                        <p:cTn id="12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1" restart="whenNotActive" fill="hold" evtFilter="cancelBubble" nodeType="interactiveSeq">
                <p:stCondLst>
                  <p:cond evt="onClick" delay="0">
                    <p:tgtEl>
                      <p:spTgt spid="31"/>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4" fill="hold" nodeType="clickEffect">
                                  <p:stCondLst>
                                    <p:cond delay="0"/>
                                  </p:stCondLst>
                                  <p:childTnLst>
                                    <p:anim calcmode="lin" valueType="num">
                                      <p:cBhvr additive="base">
                                        <p:cTn id="125" dur="5000"/>
                                        <p:tgtEl>
                                          <p:spTgt spid="31"/>
                                        </p:tgtEl>
                                        <p:attrNameLst>
                                          <p:attrName>ppt_x</p:attrName>
                                        </p:attrNameLst>
                                      </p:cBhvr>
                                      <p:tavLst>
                                        <p:tav tm="0">
                                          <p:val>
                                            <p:strVal val="ppt_x"/>
                                          </p:val>
                                        </p:tav>
                                        <p:tav tm="100000">
                                          <p:val>
                                            <p:strVal val="ppt_x"/>
                                          </p:val>
                                        </p:tav>
                                      </p:tavLst>
                                    </p:anim>
                                    <p:anim calcmode="lin" valueType="num">
                                      <p:cBhvr additive="base">
                                        <p:cTn id="126" dur="5000"/>
                                        <p:tgtEl>
                                          <p:spTgt spid="31"/>
                                        </p:tgtEl>
                                        <p:attrNameLst>
                                          <p:attrName>ppt_y</p:attrName>
                                        </p:attrNameLst>
                                      </p:cBhvr>
                                      <p:tavLst>
                                        <p:tav tm="0">
                                          <p:val>
                                            <p:strVal val="ppt_y"/>
                                          </p:val>
                                        </p:tav>
                                        <p:tav tm="100000">
                                          <p:val>
                                            <p:strVal val="1+ppt_h/2"/>
                                          </p:val>
                                        </p:tav>
                                      </p:tavLst>
                                    </p:anim>
                                    <p:set>
                                      <p:cBhvr>
                                        <p:cTn id="127" dur="1" fill="hold">
                                          <p:stCondLst>
                                            <p:cond delay="4999"/>
                                          </p:stCondLst>
                                        </p:cTn>
                                        <p:tgtEl>
                                          <p:spTgt spid="31"/>
                                        </p:tgtEl>
                                        <p:attrNameLst>
                                          <p:attrName>style.visibility</p:attrName>
                                        </p:attrNameLst>
                                      </p:cBhvr>
                                      <p:to>
                                        <p:strVal val="hidden"/>
                                      </p:to>
                                    </p:set>
                                  </p:childTnLst>
                                </p:cTn>
                              </p:par>
                            </p:childTnLst>
                          </p:cTn>
                        </p:par>
                        <p:par>
                          <p:cTn id="128" fill="hold">
                            <p:stCondLst>
                              <p:cond delay="5000"/>
                            </p:stCondLst>
                            <p:childTnLst>
                              <p:par>
                                <p:cTn id="129" presetID="42" presetClass="path" presetSubtype="0" accel="50000" decel="50000" fill="hold" nodeType="afterEffect">
                                  <p:stCondLst>
                                    <p:cond delay="0"/>
                                  </p:stCondLst>
                                  <p:childTnLst>
                                    <p:animMotion origin="layout" path="M -1.04167E-6 4.81481E-6 L -1.26706 0.05439 " pathEditMode="relative" rAng="0" ptsTypes="AA">
                                      <p:cBhvr>
                                        <p:cTn id="130" dur="15000" fill="hold"/>
                                        <p:tgtEl>
                                          <p:spTgt spid="25"/>
                                        </p:tgtEl>
                                        <p:attrNameLst>
                                          <p:attrName>ppt_x</p:attrName>
                                          <p:attrName>ppt_y</p:attrName>
                                        </p:attrNameLst>
                                      </p:cBhvr>
                                      <p:rCtr x="-63359" y="2708"/>
                                    </p:animMotion>
                                  </p:child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956490" y="3803433"/>
            <a:ext cx="6398306" cy="2908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864235" y="819150"/>
            <a:ext cx="10644505" cy="2693670"/>
          </a:xfrm>
          <a:prstGeom prst="rect">
            <a:avLst/>
          </a:prstGeom>
          <a:noFill/>
        </p:spPr>
        <p:txBody>
          <a:bodyPr wrap="square" rtlCol="0">
            <a:noAutofit/>
          </a:bodyPr>
          <a:lstStyle/>
          <a:p>
            <a:r>
              <a:rPr lang="en-US" sz="4000" b="1" dirty="0" err="1" smtClean="0">
                <a:solidFill>
                  <a:srgbClr val="FFFF00"/>
                </a:solidFill>
              </a:rPr>
              <a:t>Văn bản “ Bạn đã biết gì về sóng thần” thuộc thể loại văn bản gì?</a:t>
            </a:r>
            <a:endParaRPr lang="en-US" sz="4000" b="1" dirty="0" err="1" smtClean="0">
              <a:solidFill>
                <a:srgbClr val="FFFF00"/>
              </a:solidFill>
            </a:endParaRPr>
          </a:p>
          <a:p>
            <a:r>
              <a:rPr lang="en-US" sz="4000" b="1" dirty="0">
                <a:solidFill>
                  <a:srgbClr val="FFFF00"/>
                </a:solidFill>
              </a:rPr>
              <a:t>A. Văn bản nghị luận             B. Văn bản thông tin</a:t>
            </a:r>
            <a:endParaRPr lang="en-US" sz="4000" b="1" dirty="0">
              <a:solidFill>
                <a:srgbClr val="FFFF00"/>
              </a:solidFill>
            </a:endParaRPr>
          </a:p>
          <a:p>
            <a:r>
              <a:rPr lang="en-US" sz="4000" b="1" dirty="0">
                <a:solidFill>
                  <a:srgbClr val="FFFF00"/>
                </a:solidFill>
              </a:rPr>
              <a:t>C. Văn bản  tự sự                   D. Văn bản biểu cảm</a:t>
            </a:r>
            <a:endParaRPr lang="en-US" sz="4000" b="1" dirty="0">
              <a:solidFill>
                <a:srgbClr val="FFFF00"/>
              </a:solidFill>
            </a:endParaRPr>
          </a:p>
        </p:txBody>
      </p:sp>
      <p:sp>
        <p:nvSpPr>
          <p:cNvPr id="9" name="TextBox 8"/>
          <p:cNvSpPr txBox="1"/>
          <p:nvPr/>
        </p:nvSpPr>
        <p:spPr>
          <a:xfrm>
            <a:off x="2799080" y="4914900"/>
            <a:ext cx="7249160" cy="922020"/>
          </a:xfrm>
          <a:prstGeom prst="rect">
            <a:avLst/>
          </a:prstGeom>
          <a:noFill/>
        </p:spPr>
        <p:txBody>
          <a:bodyPr wrap="square" rtlCol="0">
            <a:spAutoFit/>
          </a:bodyPr>
          <a:lstStyle/>
          <a:p>
            <a:pPr algn="l"/>
            <a:r>
              <a:rPr lang="en-US" sz="5400" b="1" dirty="0">
                <a:solidFill>
                  <a:srgbClr val="FFFF00"/>
                </a:solidFill>
                <a:sym typeface="+mn-ea"/>
              </a:rPr>
              <a:t>B. Văn bản thông tin</a:t>
            </a:r>
            <a:endParaRPr lang="en-US" sz="5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7188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899340" y="3803433"/>
            <a:ext cx="6398306" cy="2908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1522095" y="592455"/>
            <a:ext cx="8471535" cy="2978785"/>
          </a:xfrm>
          <a:prstGeom prst="rect">
            <a:avLst/>
          </a:prstGeom>
          <a:noFill/>
        </p:spPr>
        <p:txBody>
          <a:bodyPr wrap="square" rtlCol="0">
            <a:noAutofit/>
          </a:bodyPr>
          <a:lstStyle/>
          <a:p>
            <a:r>
              <a:rPr lang="en-US" sz="4000" b="1" dirty="0">
                <a:solidFill>
                  <a:srgbClr val="FFFF00"/>
                </a:solidFill>
                <a:sym typeface="+mn-ea"/>
              </a:rPr>
              <a:t>Cấu trúc của văn bản giải thích một hiện tượng tự nhiên thường gốm có mấy phần?</a:t>
            </a:r>
            <a:endParaRPr lang="en-US" sz="4000" b="1" dirty="0">
              <a:solidFill>
                <a:srgbClr val="FFFF00"/>
              </a:solidFill>
            </a:endParaRPr>
          </a:p>
          <a:p>
            <a:r>
              <a:rPr lang="en-US" sz="4000" b="1" dirty="0">
                <a:solidFill>
                  <a:srgbClr val="FFFF00"/>
                </a:solidFill>
                <a:sym typeface="+mn-ea"/>
              </a:rPr>
              <a:t>A. Một phần             B. Hai phần</a:t>
            </a:r>
            <a:endParaRPr lang="en-US" sz="4000" b="1" dirty="0">
              <a:solidFill>
                <a:srgbClr val="FFFF00"/>
              </a:solidFill>
            </a:endParaRPr>
          </a:p>
          <a:p>
            <a:r>
              <a:rPr lang="en-US" sz="4000" b="1" dirty="0">
                <a:solidFill>
                  <a:srgbClr val="FFFF00"/>
                </a:solidFill>
                <a:sym typeface="+mn-ea"/>
              </a:rPr>
              <a:t>C. Ba phần                  D. Bốn phần</a:t>
            </a:r>
            <a:endParaRPr lang="en-US" sz="4000" b="1" dirty="0">
              <a:solidFill>
                <a:srgbClr val="FFFF00"/>
              </a:solidFill>
            </a:endParaRPr>
          </a:p>
        </p:txBody>
      </p:sp>
      <p:sp>
        <p:nvSpPr>
          <p:cNvPr id="9" name="TextBox 8"/>
          <p:cNvSpPr txBox="1"/>
          <p:nvPr/>
        </p:nvSpPr>
        <p:spPr>
          <a:xfrm>
            <a:off x="5019587" y="4914900"/>
            <a:ext cx="3204845" cy="922020"/>
          </a:xfrm>
          <a:prstGeom prst="rect">
            <a:avLst/>
          </a:prstGeom>
          <a:noFill/>
        </p:spPr>
        <p:txBody>
          <a:bodyPr wrap="none" rtlCol="0">
            <a:spAutoFit/>
          </a:bodyPr>
          <a:lstStyle/>
          <a:p>
            <a:pPr algn="l"/>
            <a:r>
              <a:rPr lang="en-US" sz="5400" b="1" dirty="0">
                <a:solidFill>
                  <a:srgbClr val="FFFF00"/>
                </a:solidFill>
                <a:sym typeface="+mn-ea"/>
              </a:rPr>
              <a:t>C. Ba phần</a:t>
            </a:r>
            <a:endParaRPr lang="en-US" sz="5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7188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899410" y="4397375"/>
            <a:ext cx="639826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1579245" y="581660"/>
            <a:ext cx="9142730" cy="3332480"/>
          </a:xfrm>
          <a:prstGeom prst="rect">
            <a:avLst/>
          </a:prstGeom>
          <a:noFill/>
        </p:spPr>
        <p:txBody>
          <a:bodyPr wrap="square" rtlCol="0">
            <a:noAutofit/>
          </a:bodyPr>
          <a:lstStyle/>
          <a:p>
            <a:r>
              <a:rPr lang="en-US" sz="4000" b="1" dirty="0">
                <a:solidFill>
                  <a:srgbClr val="FFFF00"/>
                </a:solidFill>
                <a:sym typeface="+mn-ea"/>
              </a:rPr>
              <a:t>Đoạn văn có câu chủ đề đứng đầu đoạn là kiểu đoạn văn gì?</a:t>
            </a:r>
            <a:endParaRPr lang="en-US" sz="4000" b="1" dirty="0">
              <a:solidFill>
                <a:srgbClr val="FFFF00"/>
              </a:solidFill>
            </a:endParaRPr>
          </a:p>
          <a:p>
            <a:r>
              <a:rPr lang="en-US" sz="4000" b="1" dirty="0">
                <a:solidFill>
                  <a:srgbClr val="FFFF00"/>
                </a:solidFill>
                <a:sym typeface="+mn-ea"/>
              </a:rPr>
              <a:t>A. Đoạn diễn dịch         B. Đoạn quy nap</a:t>
            </a:r>
            <a:endParaRPr lang="en-US" sz="4000" b="1" dirty="0">
              <a:solidFill>
                <a:srgbClr val="FFFF00"/>
              </a:solidFill>
            </a:endParaRPr>
          </a:p>
          <a:p>
            <a:r>
              <a:rPr lang="en-US" sz="4000" b="1" dirty="0">
                <a:solidFill>
                  <a:srgbClr val="FFFF00"/>
                </a:solidFill>
                <a:sym typeface="+mn-ea"/>
              </a:rPr>
              <a:t>C. Đoạn song song        C. Đoạn phối hợp</a:t>
            </a:r>
            <a:endParaRPr lang="en-US" sz="4000" b="1" dirty="0">
              <a:solidFill>
                <a:srgbClr val="FFFF00"/>
              </a:solidFill>
            </a:endParaRPr>
          </a:p>
        </p:txBody>
      </p:sp>
      <p:sp>
        <p:nvSpPr>
          <p:cNvPr id="9" name="TextBox 8"/>
          <p:cNvSpPr txBox="1"/>
          <p:nvPr/>
        </p:nvSpPr>
        <p:spPr>
          <a:xfrm>
            <a:off x="3432175" y="4914900"/>
            <a:ext cx="5634355" cy="922020"/>
          </a:xfrm>
          <a:prstGeom prst="rect">
            <a:avLst/>
          </a:prstGeom>
          <a:noFill/>
        </p:spPr>
        <p:txBody>
          <a:bodyPr wrap="square" rtlCol="0">
            <a:spAutoFit/>
          </a:bodyPr>
          <a:lstStyle/>
          <a:p>
            <a:pPr algn="l"/>
            <a:r>
              <a:rPr lang="en-US" sz="5400" b="1" dirty="0">
                <a:solidFill>
                  <a:srgbClr val="FFFFFF"/>
                </a:solidFill>
                <a:sym typeface="+mn-ea"/>
              </a:rPr>
              <a:t>B. Đoạn  diễn dịch</a:t>
            </a:r>
            <a:endParaRPr lang="en-US" sz="5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7188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899410" y="4494530"/>
            <a:ext cx="6398260" cy="2217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1488440" y="563245"/>
            <a:ext cx="8649970" cy="3495675"/>
          </a:xfrm>
          <a:prstGeom prst="rect">
            <a:avLst/>
          </a:prstGeom>
          <a:noFill/>
        </p:spPr>
        <p:txBody>
          <a:bodyPr wrap="square" rtlCol="0">
            <a:noAutofit/>
          </a:bodyPr>
          <a:lstStyle/>
          <a:p>
            <a:r>
              <a:rPr lang="en-US" sz="4000" b="1" dirty="0">
                <a:solidFill>
                  <a:srgbClr val="FFFF00"/>
                </a:solidFill>
                <a:sym typeface="+mn-ea"/>
              </a:rPr>
              <a:t>Đoạn văn có câu chủ đề đứng ở đầu và cuối đoạn là kiểu đoạn văn gì?</a:t>
            </a:r>
            <a:endParaRPr lang="en-US" sz="4000" b="1" dirty="0">
              <a:solidFill>
                <a:srgbClr val="FFFF00"/>
              </a:solidFill>
            </a:endParaRPr>
          </a:p>
          <a:p>
            <a:r>
              <a:rPr lang="en-US" sz="4000" b="1" dirty="0">
                <a:solidFill>
                  <a:srgbClr val="FFFF00"/>
                </a:solidFill>
                <a:sym typeface="+mn-ea"/>
              </a:rPr>
              <a:t>A. Đoạn diễn dịch         B. Đoạn quy nap</a:t>
            </a:r>
            <a:endParaRPr lang="en-US" sz="4000" b="1" dirty="0">
              <a:solidFill>
                <a:srgbClr val="FFFF00"/>
              </a:solidFill>
            </a:endParaRPr>
          </a:p>
          <a:p>
            <a:r>
              <a:rPr lang="en-US" sz="4000" b="1" dirty="0">
                <a:solidFill>
                  <a:srgbClr val="FFFF00"/>
                </a:solidFill>
                <a:sym typeface="+mn-ea"/>
              </a:rPr>
              <a:t>C. Đoạn song song        C. Đoạn phối hợp</a:t>
            </a:r>
            <a:r>
              <a:rPr lang="en-US" sz="4000" b="1" dirty="0" smtClean="0">
                <a:solidFill>
                  <a:srgbClr val="FFFF00"/>
                </a:solidFill>
              </a:rPr>
              <a:t> </a:t>
            </a:r>
            <a:endParaRPr lang="en-US" sz="4000" b="1" dirty="0">
              <a:solidFill>
                <a:srgbClr val="FFFF00"/>
              </a:solidFill>
            </a:endParaRPr>
          </a:p>
        </p:txBody>
      </p:sp>
      <p:sp>
        <p:nvSpPr>
          <p:cNvPr id="9" name="TextBox 8"/>
          <p:cNvSpPr txBox="1"/>
          <p:nvPr/>
        </p:nvSpPr>
        <p:spPr>
          <a:xfrm>
            <a:off x="3561080" y="4914900"/>
            <a:ext cx="5471795" cy="933450"/>
          </a:xfrm>
          <a:prstGeom prst="rect">
            <a:avLst/>
          </a:prstGeom>
          <a:noFill/>
        </p:spPr>
        <p:txBody>
          <a:bodyPr wrap="square" rtlCol="0">
            <a:noAutofit/>
          </a:bodyPr>
          <a:lstStyle/>
          <a:p>
            <a:pPr algn="l"/>
            <a:r>
              <a:rPr lang="en-US" sz="5400" b="1" dirty="0">
                <a:solidFill>
                  <a:srgbClr val="FFFF00"/>
                </a:solidFill>
                <a:sym typeface="+mn-ea"/>
              </a:rPr>
              <a:t>C. Đoạn phối hợp</a:t>
            </a:r>
            <a:endParaRPr lang="en-US" sz="5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7188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899410" y="4728845"/>
            <a:ext cx="6398260" cy="19831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1701165" y="553085"/>
            <a:ext cx="8404860" cy="3228975"/>
          </a:xfrm>
          <a:prstGeom prst="rect">
            <a:avLst/>
          </a:prstGeom>
          <a:noFill/>
        </p:spPr>
        <p:txBody>
          <a:bodyPr wrap="square" rtlCol="0">
            <a:noAutofit/>
          </a:bodyPr>
          <a:lstStyle/>
          <a:p>
            <a:r>
              <a:rPr lang="en-US" sz="4000" b="1" dirty="0" smtClean="0">
                <a:solidFill>
                  <a:srgbClr val="FFFF00"/>
                </a:solidFill>
              </a:rPr>
              <a:t> </a:t>
            </a:r>
            <a:r>
              <a:rPr lang="en-US" sz="4000" b="1" dirty="0">
                <a:solidFill>
                  <a:srgbClr val="FFFF00"/>
                </a:solidFill>
                <a:sym typeface="+mn-ea"/>
              </a:rPr>
              <a:t>Quy trình viết một bài văn thuyết minh giải thích một hiện tượng tự nhiên gồm mấy bước?</a:t>
            </a:r>
            <a:endParaRPr lang="en-US" sz="4000" b="1" dirty="0">
              <a:solidFill>
                <a:srgbClr val="FFFF00"/>
              </a:solidFill>
            </a:endParaRPr>
          </a:p>
          <a:p>
            <a:r>
              <a:rPr lang="en-US" sz="4000" b="1" dirty="0">
                <a:solidFill>
                  <a:srgbClr val="FFFF00"/>
                </a:solidFill>
                <a:sym typeface="+mn-ea"/>
              </a:rPr>
              <a:t>A. Một bước                B. Hai bước</a:t>
            </a:r>
            <a:endParaRPr lang="en-US" sz="4000" b="1" dirty="0">
              <a:solidFill>
                <a:srgbClr val="FFFF00"/>
              </a:solidFill>
            </a:endParaRPr>
          </a:p>
          <a:p>
            <a:r>
              <a:rPr lang="en-US" sz="4000" b="1" dirty="0">
                <a:solidFill>
                  <a:srgbClr val="FFFF00"/>
                </a:solidFill>
                <a:sym typeface="+mn-ea"/>
              </a:rPr>
              <a:t>C. Ba bước                    D. Bốn bước</a:t>
            </a:r>
            <a:endParaRPr lang="en-US" sz="4000" b="1" dirty="0">
              <a:solidFill>
                <a:srgbClr val="FFFF00"/>
              </a:solidFill>
            </a:endParaRPr>
          </a:p>
          <a:p>
            <a:endParaRPr lang="en-US" sz="4000" b="1" dirty="0">
              <a:solidFill>
                <a:srgbClr val="FFFF00"/>
              </a:solidFill>
            </a:endParaRPr>
          </a:p>
        </p:txBody>
      </p:sp>
      <p:sp>
        <p:nvSpPr>
          <p:cNvPr id="9" name="TextBox 8"/>
          <p:cNvSpPr txBox="1"/>
          <p:nvPr/>
        </p:nvSpPr>
        <p:spPr>
          <a:xfrm>
            <a:off x="3752850" y="4914900"/>
            <a:ext cx="4460240" cy="922020"/>
          </a:xfrm>
          <a:prstGeom prst="rect">
            <a:avLst/>
          </a:prstGeom>
          <a:noFill/>
        </p:spPr>
        <p:txBody>
          <a:bodyPr wrap="square" rtlCol="0">
            <a:spAutoFit/>
          </a:bodyPr>
          <a:lstStyle/>
          <a:p>
            <a:pPr algn="l"/>
            <a:r>
              <a:rPr lang="en-US" sz="5400" b="1" dirty="0">
                <a:solidFill>
                  <a:srgbClr val="FFFF00"/>
                </a:solidFill>
                <a:sym typeface="+mn-ea"/>
              </a:rPr>
              <a:t>D. Bốn bước</a:t>
            </a:r>
            <a:endParaRPr lang="en-US" sz="5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3" name="TextBox 2"/>
          <p:cNvSpPr txBox="1"/>
          <p:nvPr/>
        </p:nvSpPr>
        <p:spPr>
          <a:xfrm>
            <a:off x="1747520" y="3139440"/>
            <a:ext cx="8493760" cy="2584450"/>
          </a:xfrm>
          <a:prstGeom prst="rect">
            <a:avLst/>
          </a:prstGeom>
          <a:noFill/>
        </p:spPr>
        <p:txBody>
          <a:bodyPr wrap="square">
            <a:spAutoFit/>
          </a:bodyPr>
          <a:lstStyle/>
          <a:p>
            <a:pPr algn="ctr"/>
            <a:r>
              <a:rPr lang="vi-VN" sz="5400" dirty="0">
                <a:solidFill>
                  <a:srgbClr val="0000CC"/>
                </a:solidFill>
                <a:latin typeface="Times New Roman" panose="02020603050405020304" pitchFamily="18" charset="0"/>
                <a:cs typeface="Times New Roman" panose="02020603050405020304" pitchFamily="18" charset="0"/>
              </a:rPr>
              <a:t>H</a:t>
            </a:r>
            <a:r>
              <a:rPr lang="en-US" altLang="vi-VN" sz="5400" dirty="0">
                <a:solidFill>
                  <a:srgbClr val="0000CC"/>
                </a:solidFill>
                <a:latin typeface="Times New Roman" panose="02020603050405020304" pitchFamily="18" charset="0"/>
                <a:cs typeface="Times New Roman" panose="02020603050405020304" pitchFamily="18" charset="0"/>
              </a:rPr>
              <a:t>ãy</a:t>
            </a:r>
            <a:r>
              <a:rPr lang="vi-VN" sz="5400" dirty="0">
                <a:solidFill>
                  <a:srgbClr val="0000CC"/>
                </a:solidFill>
                <a:latin typeface="Times New Roman" panose="02020603050405020304" pitchFamily="18" charset="0"/>
                <a:cs typeface="Times New Roman" panose="02020603050405020304" pitchFamily="18" charset="0"/>
              </a:rPr>
              <a:t> nhắc lại những nội dung </a:t>
            </a:r>
            <a:r>
              <a:rPr lang="en-US" sz="5400" dirty="0">
                <a:solidFill>
                  <a:srgbClr val="0000CC"/>
                </a:solidFill>
                <a:latin typeface="Times New Roman" panose="02020603050405020304" pitchFamily="18" charset="0"/>
                <a:cs typeface="Times New Roman" panose="02020603050405020304" pitchFamily="18" charset="0"/>
              </a:rPr>
              <a:t> </a:t>
            </a:r>
            <a:r>
              <a:rPr lang="vi-VN" sz="5400" dirty="0">
                <a:solidFill>
                  <a:srgbClr val="0000CC"/>
                </a:solidFill>
                <a:latin typeface="Times New Roman" panose="02020603050405020304" pitchFamily="18" charset="0"/>
                <a:cs typeface="Times New Roman" panose="02020603050405020304" pitchFamily="18" charset="0"/>
              </a:rPr>
              <a:t>đã học ở </a:t>
            </a:r>
            <a:r>
              <a:rPr lang="en-US" altLang="vi-VN" sz="5400" dirty="0">
                <a:solidFill>
                  <a:srgbClr val="0000CC"/>
                </a:solidFill>
                <a:latin typeface="Times New Roman" panose="02020603050405020304" pitchFamily="18" charset="0"/>
                <a:cs typeface="Times New Roman" panose="02020603050405020304" pitchFamily="18" charset="0"/>
              </a:rPr>
              <a:t>bài 2: Những bí ẩn của thế giới tự nhiên</a:t>
            </a:r>
            <a:endParaRPr lang="en-US" altLang="vi-VN" sz="5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ea"/>
              <a:sym typeface="+mn-lt"/>
            </a:endParaRPr>
          </a:p>
        </p:txBody>
      </p:sp>
      <p:pic>
        <p:nvPicPr>
          <p:cNvPr id="4" name="图片 3" descr="18 (3)"/>
          <p:cNvPicPr>
            <a:picLocks noChangeAspect="1"/>
          </p:cNvPicPr>
          <p:nvPr/>
        </p:nvPicPr>
        <p:blipFill>
          <a:blip r:embed="rId1" cstate="screen"/>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2" cstate="screen"/>
          <a:stretch>
            <a:fillRect/>
          </a:stretch>
        </p:blipFill>
        <p:spPr>
          <a:xfrm>
            <a:off x="2124075" y="745490"/>
            <a:ext cx="7945755" cy="6112510"/>
          </a:xfrm>
          <a:prstGeom prst="rect">
            <a:avLst/>
          </a:prstGeom>
        </p:spPr>
      </p:pic>
      <p:pic>
        <p:nvPicPr>
          <p:cNvPr id="3" name="图片 2" descr="61da49d9e2dcf"/>
          <p:cNvPicPr>
            <a:picLocks noChangeAspect="1"/>
          </p:cNvPicPr>
          <p:nvPr/>
        </p:nvPicPr>
        <p:blipFill>
          <a:blip r:embed="rId3"/>
          <a:stretch>
            <a:fillRect/>
          </a:stretch>
        </p:blipFill>
        <p:spPr>
          <a:xfrm>
            <a:off x="3394710" y="3578860"/>
            <a:ext cx="5404485" cy="2945765"/>
          </a:xfrm>
          <a:prstGeom prst="rect">
            <a:avLst/>
          </a:prstGeom>
        </p:spPr>
      </p:pic>
      <p:sp>
        <p:nvSpPr>
          <p:cNvPr id="5" name="文本框 4"/>
          <p:cNvSpPr txBox="1"/>
          <p:nvPr/>
        </p:nvSpPr>
        <p:spPr>
          <a:xfrm>
            <a:off x="3954509" y="1230268"/>
            <a:ext cx="3647153" cy="1200329"/>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kern="0" dirty="0">
                <a:solidFill>
                  <a:srgbClr val="FF0000"/>
                </a:solidFill>
                <a:latin typeface="Times New Roman" panose="02020603050405020304" pitchFamily="18" charset="0"/>
                <a:cs typeface="Times New Roman" panose="02020603050405020304" pitchFamily="18" charset="0"/>
                <a:sym typeface="+mn-lt"/>
              </a:rPr>
              <a:t>ÔN TẬP</a:t>
            </a:r>
            <a:endParaRPr kumimoji="0" lang="en-US" altLang="zh-CN" sz="7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pic>
        <p:nvPicPr>
          <p:cNvPr id="42" name="图片 41" descr="未标题-2 (2)"/>
          <p:cNvPicPr>
            <a:picLocks noChangeAspect="1"/>
          </p:cNvPicPr>
          <p:nvPr/>
        </p:nvPicPr>
        <p:blipFill>
          <a:blip r:embed="rId4"/>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5" cstate="screen"/>
          <a:stretch>
            <a:fillRect/>
          </a:stretch>
        </p:blipFill>
        <p:spPr>
          <a:xfrm>
            <a:off x="299085" y="2228850"/>
            <a:ext cx="2149475" cy="4295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72045"/>
          <a:stretch>
            <a:fillRect/>
          </a:stretch>
        </p:blipFill>
        <p:spPr>
          <a:xfrm>
            <a:off x="3762" y="2058552"/>
            <a:ext cx="12188238" cy="4818667"/>
          </a:xfrm>
          <a:prstGeom prst="rect">
            <a:avLst/>
          </a:prstGeom>
        </p:spPr>
      </p:pic>
      <p:grpSp>
        <p:nvGrpSpPr>
          <p:cNvPr id="8" name="PA_01 134"/>
          <p:cNvGrpSpPr/>
          <p:nvPr>
            <p:custDataLst>
              <p:tags r:id="rId2"/>
            </p:custDataLst>
          </p:nvPr>
        </p:nvGrpSpPr>
        <p:grpSpPr>
          <a:xfrm>
            <a:off x="5071073" y="1300285"/>
            <a:ext cx="1343735" cy="1339541"/>
            <a:chOff x="3768359" y="1725446"/>
            <a:chExt cx="1930605" cy="1930605"/>
          </a:xfrm>
        </p:grpSpPr>
        <p:sp>
          <p:nvSpPr>
            <p:cNvPr id="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Oval 5"/>
            <p:cNvSpPr>
              <a:spLocks noChangeArrowheads="1"/>
            </p:cNvSpPr>
            <p:nvPr/>
          </p:nvSpPr>
          <p:spPr bwMode="auto">
            <a:xfrm>
              <a:off x="3823758" y="1780845"/>
              <a:ext cx="1819806" cy="1819807"/>
            </a:xfrm>
            <a:prstGeom prst="ellipse">
              <a:avLst/>
            </a:prstGeom>
            <a:solidFill>
              <a:schemeClr val="accent1"/>
            </a:solidFill>
            <a:ln>
              <a:noFill/>
            </a:ln>
            <a:effectLst/>
          </p:spPr>
          <p:txBody>
            <a:bodyPr vert="horz" wrap="square" lIns="121854" tIns="60927" rIns="121854" bIns="60927" numCol="1" anchor="t" anchorCtr="0" compatLnSpc="1"/>
            <a:lstStyle/>
            <a:p>
              <a:endParaRPr lang="zh-CN" altLang="en-US" sz="2400">
                <a:solidFill>
                  <a:prstClr val="black"/>
                </a:solidFill>
              </a:endParaRPr>
            </a:p>
          </p:txBody>
        </p:sp>
      </p:grpSp>
      <p:sp>
        <p:nvSpPr>
          <p:cNvPr id="11" name="PA_01 146"/>
          <p:cNvSpPr/>
          <p:nvPr>
            <p:custDataLst>
              <p:tags r:id="rId3"/>
            </p:custDataLst>
          </p:nvPr>
        </p:nvSpPr>
        <p:spPr>
          <a:xfrm>
            <a:off x="5299571" y="1552622"/>
            <a:ext cx="926378" cy="759756"/>
          </a:xfrm>
          <a:prstGeom prst="rect">
            <a:avLst/>
          </a:prstGeom>
          <a:effectLst/>
        </p:spPr>
        <p:txBody>
          <a:bodyPr wrap="square" lIns="102422" tIns="51211" rIns="102422" bIns="51211">
            <a:spAutoFit/>
          </a:bodyPr>
          <a:lstStyle/>
          <a:p>
            <a:pPr algn="ctr"/>
            <a:r>
              <a:rPr lang="en-US" altLang="zh-CN" sz="4265" b="1" smtClean="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rPr>
              <a:t>1</a:t>
            </a:r>
            <a:endParaRPr lang="zh-CN" altLang="en-US" sz="4265" b="1" dirty="0">
              <a:solidFill>
                <a:prstClr val="white"/>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endParaRPr>
          </a:p>
        </p:txBody>
      </p:sp>
      <p:sp>
        <p:nvSpPr>
          <p:cNvPr id="12" name="矩形 11"/>
          <p:cNvSpPr/>
          <p:nvPr/>
        </p:nvSpPr>
        <p:spPr>
          <a:xfrm>
            <a:off x="3139971" y="2815286"/>
            <a:ext cx="5912058" cy="882663"/>
          </a:xfrm>
          <a:prstGeom prst="rect">
            <a:avLst/>
          </a:prstGeom>
        </p:spPr>
        <p:txBody>
          <a:bodyPr wrap="square" lIns="91424" tIns="45713" rIns="91424" bIns="45713">
            <a:spAutoFit/>
          </a:bodyPr>
          <a:lstStyle/>
          <a:p>
            <a:pPr algn="ctr">
              <a:lnSpc>
                <a:spcPct val="107000"/>
              </a:lnSpc>
              <a:spcAft>
                <a:spcPts val="800"/>
              </a:spcAft>
            </a:pPr>
            <a:r>
              <a:rPr lang="en-US" sz="4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hần</a:t>
            </a:r>
            <a:r>
              <a:rPr lang="en-US"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a:t>
            </a:r>
            <a:r>
              <a:rPr lang="en-US" sz="4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ọc</a:t>
            </a:r>
            <a:endParaRPr lang="vi-VN" sz="48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81891" y="1471355"/>
          <a:ext cx="11528829" cy="723205"/>
        </p:xfrm>
        <a:graphic>
          <a:graphicData uri="http://schemas.openxmlformats.org/drawingml/2006/table">
            <a:tbl>
              <a:tblPr firstRow="1" bandRow="1">
                <a:tableStyleId>{5C22544A-7EE6-4342-B048-85BDC9FD1C3A}</a:tableStyleId>
              </a:tblPr>
              <a:tblGrid>
                <a:gridCol w="11528829"/>
              </a:tblGrid>
              <a:tr h="723205">
                <a:tc>
                  <a:txBody>
                    <a:bodyPr/>
                    <a:lstStyle/>
                    <a:p>
                      <a:pPr algn="just">
                        <a:lnSpc>
                          <a:spcPct val="150000"/>
                        </a:lnSpc>
                      </a:pPr>
                      <a:r>
                        <a:rPr lang="vi-VN" sz="2400" b="0" kern="1200" noProof="1">
                          <a:solidFill>
                            <a:schemeClr val="tx2"/>
                          </a:solidFill>
                          <a:effectLst/>
                          <a:latin typeface="Times New Roman" panose="02020603050405020304" pitchFamily="18" charset="0"/>
                          <a:ea typeface="+mn-ea"/>
                          <a:cs typeface="Times New Roman" panose="02020603050405020304" pitchFamily="18" charset="0"/>
                        </a:rPr>
                        <a:t>Trình bày đặc điểm của </a:t>
                      </a:r>
                      <a:r>
                        <a:rPr lang="en-US" sz="2400" b="0" kern="1200" noProof="1">
                          <a:solidFill>
                            <a:schemeClr val="tx2"/>
                          </a:solidFill>
                          <a:effectLst/>
                          <a:latin typeface="Times New Roman" panose="02020603050405020304" pitchFamily="18" charset="0"/>
                          <a:ea typeface="+mn-ea"/>
                          <a:cs typeface="Times New Roman" panose="02020603050405020304" pitchFamily="18" charset="0"/>
                        </a:rPr>
                        <a:t>văn bản thuyết minh </a:t>
                      </a:r>
                      <a:r>
                        <a:rPr lang="vi-VN" sz="2400" b="0" kern="1200" noProof="1">
                          <a:solidFill>
                            <a:schemeClr val="tx2"/>
                          </a:solidFill>
                          <a:effectLst/>
                          <a:latin typeface="Times New Roman" panose="02020603050405020304" pitchFamily="18" charset="0"/>
                          <a:ea typeface="+mn-ea"/>
                          <a:cs typeface="Times New Roman" panose="02020603050405020304" pitchFamily="18" charset="0"/>
                        </a:rPr>
                        <a:t>giải thích một hiện tượng tự nhiên</a:t>
                      </a:r>
                      <a:endParaRPr lang="en-US" sz="2400" b="0" kern="1200" noProof="1">
                        <a:solidFill>
                          <a:schemeClr val="tx2"/>
                        </a:solidFill>
                        <a:effectLst/>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r>
            </a:tbl>
          </a:graphicData>
        </a:graphic>
      </p:graphicFrame>
      <p:sp>
        <p:nvSpPr>
          <p:cNvPr id="7" name="TextBox 6"/>
          <p:cNvSpPr txBox="1"/>
          <p:nvPr/>
        </p:nvSpPr>
        <p:spPr>
          <a:xfrm>
            <a:off x="386399" y="385524"/>
            <a:ext cx="3819842" cy="5835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1</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581891" y="2316480"/>
          <a:ext cx="11417069" cy="4285964"/>
        </p:xfrm>
        <a:graphic>
          <a:graphicData uri="http://schemas.openxmlformats.org/drawingml/2006/table">
            <a:tbl>
              <a:tblPr firstRow="1" bandRow="1">
                <a:tableStyleId>{08FB837D-C827-4EFA-A057-4D05807E0F7C}</a:tableStyleId>
              </a:tblPr>
              <a:tblGrid>
                <a:gridCol w="3649586"/>
                <a:gridCol w="7767483"/>
              </a:tblGrid>
              <a:tr h="7721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8255" indent="0" algn="ctr"/>
                      <a:r>
                        <a:rPr lang="en-US" sz="1800" b="1" dirty="0" err="1">
                          <a:solidFill>
                            <a:schemeClr val="bg1"/>
                          </a:solidFill>
                          <a:latin typeface="Times New Roman" panose="02020603050405020304" pitchFamily="18" charset="0"/>
                          <a:cs typeface="Times New Roman" panose="02020603050405020304" pitchFamily="18" charset="0"/>
                        </a:rPr>
                        <a:t>Các</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yếu</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tố</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của</a:t>
                      </a:r>
                      <a:r>
                        <a:rPr lang="en-US" sz="1800" b="1" dirty="0">
                          <a:solidFill>
                            <a:schemeClr val="bg1"/>
                          </a:solidFill>
                          <a:latin typeface="Times New Roman" panose="02020603050405020304" pitchFamily="18" charset="0"/>
                          <a:cs typeface="Times New Roman" panose="02020603050405020304" pitchFamily="18" charset="0"/>
                        </a:rPr>
                        <a:t> VB </a:t>
                      </a:r>
                      <a:r>
                        <a:rPr lang="en-US" sz="1800" b="1" dirty="0" err="1">
                          <a:solidFill>
                            <a:schemeClr val="bg1"/>
                          </a:solidFill>
                          <a:latin typeface="Times New Roman" panose="02020603050405020304" pitchFamily="18" charset="0"/>
                          <a:cs typeface="Times New Roman" panose="02020603050405020304" pitchFamily="18" charset="0"/>
                        </a:rPr>
                        <a:t>thuyết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minh</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giải</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thích</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một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hiện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tượng</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tự</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nhiên</a:t>
                      </a:r>
                      <a:endParaRPr lang="en-US" sz="18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vi-VN" altLang="zh-CN" sz="2000" b="1" dirty="0">
                          <a:solidFill>
                            <a:schemeClr val="bg1"/>
                          </a:solidFill>
                          <a:latin typeface="Times New Roman" panose="02020603050405020304" pitchFamily="18" charset="0"/>
                          <a:cs typeface="Times New Roman" panose="02020603050405020304" pitchFamily="18" charset="0"/>
                        </a:rPr>
                        <a:t>Đặc điểm của VB</a:t>
                      </a:r>
                      <a:r>
                        <a:rPr lang="en-US" altLang="zh-CN" sz="2000" b="1" dirty="0">
                          <a:solidFill>
                            <a:schemeClr val="bg1"/>
                          </a:solidFill>
                          <a:latin typeface="Times New Roman" panose="02020603050405020304" pitchFamily="18" charset="0"/>
                          <a:cs typeface="Times New Roman" panose="02020603050405020304" pitchFamily="18" charset="0"/>
                        </a:rPr>
                        <a:t> </a:t>
                      </a:r>
                      <a:r>
                        <a:rPr lang="en-US" altLang="zh-CN" sz="2000" b="1" dirty="0" err="1">
                          <a:solidFill>
                            <a:schemeClr val="bg1"/>
                          </a:solidFill>
                          <a:latin typeface="Times New Roman" panose="02020603050405020304" pitchFamily="18" charset="0"/>
                          <a:cs typeface="Times New Roman" panose="02020603050405020304" pitchFamily="18" charset="0"/>
                        </a:rPr>
                        <a:t>thuyết</a:t>
                      </a:r>
                      <a:r>
                        <a:rPr lang="en-US" altLang="zh-CN" sz="2000" b="1" dirty="0">
                          <a:solidFill>
                            <a:schemeClr val="bg1"/>
                          </a:solidFill>
                          <a:latin typeface="Times New Roman" panose="02020603050405020304" pitchFamily="18" charset="0"/>
                          <a:cs typeface="Times New Roman" panose="02020603050405020304" pitchFamily="18" charset="0"/>
                        </a:rPr>
                        <a:t> </a:t>
                      </a:r>
                      <a:r>
                        <a:rPr lang="en-US" altLang="zh-CN" sz="2000" b="1" dirty="0" err="1">
                          <a:solidFill>
                            <a:schemeClr val="bg1"/>
                          </a:solidFill>
                          <a:latin typeface="Times New Roman" panose="02020603050405020304" pitchFamily="18" charset="0"/>
                          <a:cs typeface="Times New Roman" panose="02020603050405020304" pitchFamily="18" charset="0"/>
                        </a:rPr>
                        <a:t>minh</a:t>
                      </a:r>
                      <a:r>
                        <a:rPr lang="vi-VN" altLang="zh-CN" sz="2000" b="1" dirty="0">
                          <a:solidFill>
                            <a:schemeClr val="bg1"/>
                          </a:solidFill>
                          <a:latin typeface="Times New Roman" panose="02020603050405020304" pitchFamily="18" charset="0"/>
                          <a:cs typeface="Times New Roman" panose="02020603050405020304" pitchFamily="18" charset="0"/>
                        </a:rPr>
                        <a:t> giải thích</a:t>
                      </a:r>
                      <a:endParaRPr lang="vi-VN" altLang="zh-CN" sz="2000" b="1" dirty="0">
                        <a:solidFill>
                          <a:schemeClr val="bg1"/>
                        </a:solidFill>
                        <a:latin typeface="Times New Roman" panose="02020603050405020304" pitchFamily="18" charset="0"/>
                        <a:cs typeface="Times New Roman" panose="02020603050405020304" pitchFamily="18" charset="0"/>
                      </a:endParaRPr>
                    </a:p>
                    <a:p>
                      <a:pPr algn="ctr"/>
                      <a:r>
                        <a:rPr lang="vi-VN" altLang="zh-CN" sz="2000" b="1" dirty="0">
                          <a:solidFill>
                            <a:schemeClr val="bg1"/>
                          </a:solidFill>
                          <a:latin typeface="Times New Roman" panose="02020603050405020304" pitchFamily="18" charset="0"/>
                          <a:cs typeface="Times New Roman" panose="02020603050405020304" pitchFamily="18" charset="0"/>
                        </a:rPr>
                        <a:t> một hiện tượng tự nhiên.</a:t>
                      </a:r>
                      <a:endParaRPr lang="en-US" sz="20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3394">
                <a:tc>
                  <a:txBody>
                    <a:bodyPr/>
                    <a:lstStyle/>
                    <a:p>
                      <a:pPr algn="ctr"/>
                      <a:r>
                        <a:rPr lang="en-US" sz="1800" b="1" dirty="0" err="1">
                          <a:latin typeface="Times New Roman" panose="02020603050405020304" pitchFamily="18" charset="0"/>
                          <a:cs typeface="Times New Roman" panose="02020603050405020304" pitchFamily="18" charset="0"/>
                        </a:rPr>
                        <a:t>Khái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niệm</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89965" rtl="0" eaLnBrk="1" fontAlgn="auto" latinLnBrk="0" hangingPunct="1">
                        <a:lnSpc>
                          <a:spcPct val="100000"/>
                        </a:lnSpc>
                        <a:spcBef>
                          <a:spcPts val="0"/>
                        </a:spcBef>
                        <a:spcAft>
                          <a:spcPts val="0"/>
                        </a:spcAft>
                        <a:buClrTx/>
                        <a:buSzTx/>
                        <a:buFontTx/>
                        <a:buNone/>
                        <a:defRPr/>
                      </a:pPr>
                      <a:r>
                        <a:rPr lang="en-US"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pPr marL="0" marR="0" lvl="0" indent="0" algn="l" defTabSz="989965" rtl="0" eaLnBrk="1" fontAlgn="auto" latinLnBrk="0" hangingPunct="1">
                        <a:lnSpc>
                          <a:spcPct val="100000"/>
                        </a:lnSpc>
                        <a:spcBef>
                          <a:spcPts val="0"/>
                        </a:spcBef>
                        <a:spcAft>
                          <a:spcPts val="0"/>
                        </a:spcAft>
                        <a:buClrTx/>
                        <a:buSzTx/>
                        <a:buFontTx/>
                        <a:buNone/>
                        <a:defRPr/>
                      </a:pPr>
                      <a:endParaRPr lang="en-US" sz="14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3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err="1">
                          <a:latin typeface="Times New Roman" panose="02020603050405020304" pitchFamily="18" charset="0"/>
                          <a:cs typeface="Times New Roman" panose="02020603050405020304" pitchFamily="18" charset="0"/>
                        </a:rPr>
                        <a:t>Cấu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trúc</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7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err="1">
                          <a:latin typeface="Times New Roman" panose="02020603050405020304" pitchFamily="18" charset="0"/>
                          <a:cs typeface="Times New Roman" panose="02020603050405020304" pitchFamily="18" charset="0"/>
                        </a:rPr>
                        <a:t>Cách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sử</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dụng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từ</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ngữ</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311641" y="0"/>
            <a:ext cx="1799079" cy="15817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399" y="385524"/>
            <a:ext cx="3819842" cy="5835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1</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193041" y="1412240"/>
          <a:ext cx="11805919" cy="5170693"/>
        </p:xfrm>
        <a:graphic>
          <a:graphicData uri="http://schemas.openxmlformats.org/drawingml/2006/table">
            <a:tbl>
              <a:tblPr firstRow="1" bandRow="1">
                <a:tableStyleId>{08FB837D-C827-4EFA-A057-4D05807E0F7C}</a:tableStyleId>
              </a:tblPr>
              <a:tblGrid>
                <a:gridCol w="3773886"/>
                <a:gridCol w="8032033"/>
              </a:tblGrid>
              <a:tr h="8229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8255" indent="0" algn="ctr"/>
                      <a:r>
                        <a:rPr lang="en-US" sz="1800" b="1" dirty="0" err="1">
                          <a:solidFill>
                            <a:schemeClr val="bg1"/>
                          </a:solidFill>
                          <a:latin typeface="Times New Roman" panose="02020603050405020304" pitchFamily="18" charset="0"/>
                          <a:cs typeface="Times New Roman" panose="02020603050405020304" pitchFamily="18" charset="0"/>
                        </a:rPr>
                        <a:t>Các</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yếu</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tố</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của</a:t>
                      </a:r>
                      <a:r>
                        <a:rPr lang="en-US" sz="1800" b="1" dirty="0">
                          <a:solidFill>
                            <a:schemeClr val="bg1"/>
                          </a:solidFill>
                          <a:latin typeface="Times New Roman" panose="02020603050405020304" pitchFamily="18" charset="0"/>
                          <a:cs typeface="Times New Roman" panose="02020603050405020304" pitchFamily="18" charset="0"/>
                        </a:rPr>
                        <a:t> VB </a:t>
                      </a:r>
                      <a:r>
                        <a:rPr lang="en-US" sz="1800" b="1" dirty="0" err="1">
                          <a:solidFill>
                            <a:schemeClr val="bg1"/>
                          </a:solidFill>
                          <a:latin typeface="Times New Roman" panose="02020603050405020304" pitchFamily="18" charset="0"/>
                          <a:cs typeface="Times New Roman" panose="02020603050405020304" pitchFamily="18" charset="0"/>
                        </a:rPr>
                        <a:t>thuyết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minh</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giải</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thích</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một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hiện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tượng</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tự</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nhiên</a:t>
                      </a:r>
                      <a:endParaRPr lang="en-US" sz="18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vi-VN" altLang="zh-CN" sz="1800" b="1" dirty="0">
                          <a:solidFill>
                            <a:schemeClr val="bg1"/>
                          </a:solidFill>
                          <a:latin typeface="Times New Roman" panose="02020603050405020304" pitchFamily="18" charset="0"/>
                          <a:cs typeface="Times New Roman" panose="02020603050405020304" pitchFamily="18" charset="0"/>
                        </a:rPr>
                        <a:t>Đặc điểm của VB</a:t>
                      </a:r>
                      <a:r>
                        <a:rPr lang="en-US" altLang="zh-CN" sz="1800" b="1" dirty="0">
                          <a:solidFill>
                            <a:schemeClr val="bg1"/>
                          </a:solidFill>
                          <a:latin typeface="Times New Roman" panose="02020603050405020304" pitchFamily="18" charset="0"/>
                          <a:cs typeface="Times New Roman" panose="02020603050405020304" pitchFamily="18" charset="0"/>
                        </a:rPr>
                        <a:t> </a:t>
                      </a:r>
                      <a:r>
                        <a:rPr lang="en-US" altLang="zh-CN" sz="1800" b="1" dirty="0" err="1">
                          <a:solidFill>
                            <a:schemeClr val="bg1"/>
                          </a:solidFill>
                          <a:latin typeface="Times New Roman" panose="02020603050405020304" pitchFamily="18" charset="0"/>
                          <a:cs typeface="Times New Roman" panose="02020603050405020304" pitchFamily="18" charset="0"/>
                        </a:rPr>
                        <a:t>thuyết</a:t>
                      </a:r>
                      <a:r>
                        <a:rPr lang="en-US" altLang="zh-CN" sz="1800" b="1" dirty="0">
                          <a:solidFill>
                            <a:schemeClr val="bg1"/>
                          </a:solidFill>
                          <a:latin typeface="Times New Roman" panose="02020603050405020304" pitchFamily="18" charset="0"/>
                          <a:cs typeface="Times New Roman" panose="02020603050405020304" pitchFamily="18" charset="0"/>
                        </a:rPr>
                        <a:t> </a:t>
                      </a:r>
                      <a:r>
                        <a:rPr lang="en-US" altLang="zh-CN" sz="1800" b="1" dirty="0" err="1">
                          <a:solidFill>
                            <a:schemeClr val="bg1"/>
                          </a:solidFill>
                          <a:latin typeface="Times New Roman" panose="02020603050405020304" pitchFamily="18" charset="0"/>
                          <a:cs typeface="Times New Roman" panose="02020603050405020304" pitchFamily="18" charset="0"/>
                        </a:rPr>
                        <a:t>minh</a:t>
                      </a:r>
                      <a:r>
                        <a:rPr lang="vi-VN" altLang="zh-CN" sz="1800" b="1" dirty="0">
                          <a:solidFill>
                            <a:schemeClr val="bg1"/>
                          </a:solidFill>
                          <a:latin typeface="Times New Roman" panose="02020603050405020304" pitchFamily="18" charset="0"/>
                          <a:cs typeface="Times New Roman" panose="02020603050405020304" pitchFamily="18" charset="0"/>
                        </a:rPr>
                        <a:t> giải thích</a:t>
                      </a:r>
                      <a:endParaRPr lang="vi-VN" altLang="zh-CN" sz="1800" b="1" dirty="0">
                        <a:solidFill>
                          <a:schemeClr val="bg1"/>
                        </a:solidFill>
                        <a:latin typeface="Times New Roman" panose="02020603050405020304" pitchFamily="18" charset="0"/>
                        <a:cs typeface="Times New Roman" panose="02020603050405020304" pitchFamily="18" charset="0"/>
                      </a:endParaRPr>
                    </a:p>
                    <a:p>
                      <a:pPr algn="ctr"/>
                      <a:r>
                        <a:rPr lang="vi-VN" altLang="zh-CN" sz="1800" b="1" dirty="0">
                          <a:solidFill>
                            <a:schemeClr val="bg1"/>
                          </a:solidFill>
                          <a:latin typeface="Times New Roman" panose="02020603050405020304" pitchFamily="18" charset="0"/>
                          <a:cs typeface="Times New Roman" panose="02020603050405020304" pitchFamily="18" charset="0"/>
                        </a:rPr>
                        <a:t> một hiện tượng tự nhiên.</a:t>
                      </a:r>
                      <a:endParaRPr lang="en-US" sz="1800" b="1" dirty="0">
                        <a:solidFill>
                          <a:schemeClr val="bg1"/>
                        </a:solidFill>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8560">
                <a:tc>
                  <a:txBody>
                    <a:bodyPr/>
                    <a:lstStyle/>
                    <a:p>
                      <a:pPr algn="ctr"/>
                      <a:r>
                        <a:rPr lang="en-US" sz="1800" b="1" dirty="0" err="1">
                          <a:latin typeface="Times New Roman" panose="02020603050405020304" pitchFamily="18" charset="0"/>
                          <a:cs typeface="Times New Roman" panose="02020603050405020304" pitchFamily="18" charset="0"/>
                        </a:rPr>
                        <a:t>Khái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niệm</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89965" rtl="0" eaLnBrk="1" fontAlgn="auto" latinLnBrk="0" hangingPunct="1">
                        <a:lnSpc>
                          <a:spcPct val="100000"/>
                        </a:lnSpc>
                        <a:spcBef>
                          <a:spcPts val="0"/>
                        </a:spcBef>
                        <a:spcAft>
                          <a:spcPts val="0"/>
                        </a:spcAft>
                        <a:buClrTx/>
                        <a:buSzTx/>
                        <a:buFontTx/>
                        <a:buNone/>
                        <a:defRPr/>
                      </a:pPr>
                      <a:endParaRPr lang="en-US" sz="18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7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err="1">
                          <a:latin typeface="Times New Roman" panose="02020603050405020304" pitchFamily="18" charset="0"/>
                          <a:cs typeface="Times New Roman" panose="02020603050405020304" pitchFamily="18" charset="0"/>
                        </a:rPr>
                        <a:t>Cấu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trúc</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8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216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err="1">
                          <a:latin typeface="Times New Roman" panose="02020603050405020304" pitchFamily="18" charset="0"/>
                          <a:cs typeface="Times New Roman" panose="02020603050405020304" pitchFamily="18" charset="0"/>
                        </a:rPr>
                        <a:t>Cách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sử</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dụng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từ</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ngữ</a:t>
                      </a:r>
                      <a:endParaRPr lang="en-US" sz="1800" b="1" dirty="0">
                        <a:latin typeface="Times New Roman" panose="02020603050405020304" pitchFamily="18" charset="0"/>
                        <a:ea typeface="Times" panose="020B0500000000000000"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800" dirty="0">
                        <a:latin typeface="Times New Roman" panose="02020603050405020304" pitchFamily="18" charset="0"/>
                        <a:ea typeface="Times"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3999904" y="2288613"/>
            <a:ext cx="7792719" cy="645160"/>
          </a:xfrm>
          <a:prstGeom prst="rect">
            <a:avLst/>
          </a:prstGeom>
          <a:noFill/>
        </p:spPr>
        <p:txBody>
          <a:bodyPr wrap="square" rtlCol="0">
            <a:spAutoFit/>
          </a:bodyPr>
          <a:lstStyle/>
          <a:p>
            <a:pPr algn="just"/>
            <a:r>
              <a:rPr lang="en-US" altLang="vi-VN" dirty="0">
                <a:latin typeface="+mj-lt"/>
              </a:rPr>
              <a:t>-</a:t>
            </a:r>
            <a:r>
              <a:rPr lang="vi-VN" dirty="0">
                <a:latin typeface="+mj-lt"/>
              </a:rPr>
              <a:t>Văn bản thông tin giải thích một hiện tượng tự nhiên được viết để lý giải nguyên nhân xuất hiện và cách thức diễn ra của một hiện tượng tự nhiên.</a:t>
            </a:r>
            <a:endParaRPr lang="vi-VN" dirty="0">
              <a:latin typeface="+mj-lt"/>
            </a:endParaRPr>
          </a:p>
        </p:txBody>
      </p:sp>
      <p:sp>
        <p:nvSpPr>
          <p:cNvPr id="4" name="TextBox 3"/>
          <p:cNvSpPr txBox="1"/>
          <p:nvPr/>
        </p:nvSpPr>
        <p:spPr>
          <a:xfrm>
            <a:off x="3999903" y="2934944"/>
            <a:ext cx="7335885" cy="646331"/>
          </a:xfrm>
          <a:prstGeom prst="rect">
            <a:avLst/>
          </a:prstGeom>
          <a:noFill/>
        </p:spPr>
        <p:txBody>
          <a:bodyPr wrap="square" rtlCol="0">
            <a:spAutoFit/>
          </a:bodyPr>
          <a:lstStyle/>
          <a:p>
            <a:r>
              <a:rPr lang="en-US" dirty="0">
                <a:latin typeface="+mj-lt"/>
              </a:rPr>
              <a:t>- </a:t>
            </a:r>
            <a:r>
              <a:rPr lang="vi-VN" dirty="0">
                <a:latin typeface="+mj-lt"/>
              </a:rPr>
              <a:t>Kiểu văn bản này thường xuất hiện trong các tài liệu khoa học </a:t>
            </a:r>
            <a:endParaRPr lang="vi-VN" dirty="0">
              <a:latin typeface="+mj-lt"/>
            </a:endParaRPr>
          </a:p>
          <a:p>
            <a:endParaRPr lang="en-US" dirty="0"/>
          </a:p>
        </p:txBody>
      </p:sp>
      <p:sp>
        <p:nvSpPr>
          <p:cNvPr id="9" name="TextBox 8"/>
          <p:cNvSpPr txBox="1"/>
          <p:nvPr/>
        </p:nvSpPr>
        <p:spPr>
          <a:xfrm>
            <a:off x="3999904" y="3449089"/>
            <a:ext cx="7999055" cy="1754326"/>
          </a:xfrm>
          <a:prstGeom prst="rect">
            <a:avLst/>
          </a:prstGeom>
          <a:noFill/>
        </p:spPr>
        <p:txBody>
          <a:bodyPr wrap="square" rtlCol="0">
            <a:spAutoFit/>
          </a:bodyPr>
          <a:lstStyle/>
          <a:p>
            <a:pPr algn="just"/>
            <a:r>
              <a:rPr lang="en-US" dirty="0">
                <a:latin typeface="+mj-lt"/>
              </a:rPr>
              <a:t>- </a:t>
            </a:r>
            <a:r>
              <a:rPr lang="vi-VN" b="1" dirty="0">
                <a:latin typeface="+mj-lt"/>
              </a:rPr>
              <a:t>Phần mở đầu: </a:t>
            </a:r>
            <a:r>
              <a:rPr lang="vi-VN" dirty="0">
                <a:latin typeface="+mj-lt"/>
              </a:rPr>
              <a:t>giới thiệu khái quát về hiện tượng hoặc quá trình xảy ra hiện tượng trong thế giới tự nhiên.</a:t>
            </a:r>
            <a:endParaRPr lang="vi-VN" dirty="0">
              <a:latin typeface="+mj-lt"/>
            </a:endParaRPr>
          </a:p>
          <a:p>
            <a:pPr algn="just"/>
            <a:r>
              <a:rPr lang="en-US" dirty="0">
                <a:latin typeface="+mj-lt"/>
              </a:rPr>
              <a:t>- </a:t>
            </a:r>
            <a:r>
              <a:rPr lang="vi-VN" b="1" dirty="0">
                <a:latin typeface="+mj-lt"/>
              </a:rPr>
              <a:t>Phần nội dung: </a:t>
            </a:r>
            <a:r>
              <a:rPr lang="vi-VN" dirty="0">
                <a:latin typeface="+mj-lt"/>
              </a:rPr>
              <a:t>giải thích nguyên nhân xuất hiện và cách thức diễn ra của hiện tượng tự nhiên.</a:t>
            </a:r>
            <a:endParaRPr lang="vi-VN" dirty="0">
              <a:latin typeface="+mj-lt"/>
            </a:endParaRPr>
          </a:p>
          <a:p>
            <a:pPr algn="just"/>
            <a:r>
              <a:rPr lang="en-US" dirty="0">
                <a:latin typeface="+mj-lt"/>
              </a:rPr>
              <a:t>- </a:t>
            </a:r>
            <a:r>
              <a:rPr lang="vi-VN" b="1" dirty="0">
                <a:latin typeface="+mj-lt"/>
              </a:rPr>
              <a:t>Phần kết thúc: </a:t>
            </a:r>
            <a:r>
              <a:rPr lang="vi-VN" dirty="0">
                <a:latin typeface="+mj-lt"/>
              </a:rPr>
              <a:t>thường trình bày sự việc cuối của hiện tượng tự nhiên hoặc tóm tắt nội dung giải thích.</a:t>
            </a:r>
            <a:endParaRPr lang="vi-VN" dirty="0">
              <a:latin typeface="+mj-lt"/>
            </a:endParaRPr>
          </a:p>
        </p:txBody>
      </p:sp>
      <p:sp>
        <p:nvSpPr>
          <p:cNvPr id="10" name="TextBox 9"/>
          <p:cNvSpPr txBox="1"/>
          <p:nvPr/>
        </p:nvSpPr>
        <p:spPr>
          <a:xfrm>
            <a:off x="3999903" y="5355777"/>
            <a:ext cx="7999055" cy="922020"/>
          </a:xfrm>
          <a:prstGeom prst="rect">
            <a:avLst/>
          </a:prstGeom>
          <a:noFill/>
        </p:spPr>
        <p:txBody>
          <a:bodyPr wrap="square" rtlCol="0">
            <a:spAutoFit/>
          </a:bodyPr>
          <a:lstStyle/>
          <a:p>
            <a:pPr algn="just"/>
            <a:r>
              <a:rPr lang="en-US" dirty="0">
                <a:latin typeface="+mj-lt"/>
              </a:rPr>
              <a:t> </a:t>
            </a:r>
            <a:r>
              <a:rPr lang="en-US" dirty="0">
                <a:latin typeface="Times New Roman" panose="02020603050405020304" pitchFamily="18" charset="0"/>
                <a:cs typeface="Times New Roman" panose="02020603050405020304" pitchFamily="18" charset="0"/>
              </a:rPr>
              <a:t>T</a:t>
            </a:r>
            <a:r>
              <a:rPr lang="vi-VN" dirty="0">
                <a:latin typeface="Times New Roman" panose="02020603050405020304" pitchFamily="18" charset="0"/>
                <a:cs typeface="Times New Roman" panose="02020603050405020304" pitchFamily="18" charset="0"/>
              </a:rPr>
              <a:t>hường </a:t>
            </a:r>
            <a:r>
              <a:rPr lang="vi-VN" dirty="0">
                <a:latin typeface="+mj-lt"/>
              </a:rPr>
              <a:t>sử dụng từ ngữ thuộc một chuyên ngành khoa học cụ thể (địa lý, sinh học, thiên văn học,…) động từ miêu tả hoạt động trạng thái (ví dụ: vỡ, phun trào, mọc, chuyển động, xoay, …), từ ngữ miêu tả </a:t>
            </a:r>
            <a:r>
              <a:rPr lang="en-US" altLang="vi-VN" dirty="0">
                <a:latin typeface="+mj-lt"/>
              </a:rPr>
              <a:t>trình</a:t>
            </a:r>
            <a:r>
              <a:rPr lang="vi-VN" dirty="0">
                <a:latin typeface="+mj-lt"/>
              </a:rPr>
              <a:t> tự (bắt đầu, kế tiếp, tiếp theo, …).</a:t>
            </a:r>
            <a:endParaRPr lang="vi-VN" dirty="0">
              <a:latin typeface="+mj-lt"/>
            </a:endParaRPr>
          </a:p>
        </p:txBody>
      </p:sp>
      <p:pic>
        <p:nvPicPr>
          <p:cNvPr id="5"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65069" y="146577"/>
            <a:ext cx="2126931" cy="18699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6028" y="409903"/>
            <a:ext cx="3600038" cy="5835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Câu 2</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4406900" y="1133475"/>
            <a:ext cx="3332480" cy="52197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378361" y="1770709"/>
            <a:ext cx="11813639" cy="946185"/>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noProof="1">
                <a:solidFill>
                  <a:srgbClr val="ED7D31">
                    <a:lumMod val="50000"/>
                  </a:srgbClr>
                </a:solidFill>
                <a:latin typeface="Times New Roman" panose="02020603050405020304" pitchFamily="18" charset="0"/>
                <a:cs typeface="Times New Roman" panose="02020603050405020304" pitchFamily="18" charset="0"/>
              </a:rPr>
              <a:t>Tóm tắt hai văn bản “</a:t>
            </a:r>
            <a:r>
              <a:rPr lang="en-US" sz="2400" b="1" i="1" noProof="1">
                <a:solidFill>
                  <a:srgbClr val="ED7D31">
                    <a:lumMod val="50000"/>
                  </a:srgbClr>
                </a:solidFill>
                <a:latin typeface="Times New Roman" panose="02020603050405020304" pitchFamily="18" charset="0"/>
                <a:cs typeface="Times New Roman" panose="02020603050405020304" pitchFamily="18" charset="0"/>
              </a:rPr>
              <a:t>Bạn đã biết gì về sóng thần?</a:t>
            </a:r>
            <a:r>
              <a:rPr lang="en-US" sz="2400" b="1" noProof="1">
                <a:solidFill>
                  <a:srgbClr val="ED7D31">
                    <a:lumMod val="50000"/>
                  </a:srgbClr>
                </a:solidFill>
                <a:latin typeface="Times New Roman" panose="02020603050405020304" pitchFamily="18" charset="0"/>
                <a:cs typeface="Times New Roman" panose="02020603050405020304" pitchFamily="18" charset="0"/>
              </a:rPr>
              <a:t>” và “</a:t>
            </a:r>
            <a:r>
              <a:rPr lang="en-US" sz="2400" b="1" i="1" noProof="1">
                <a:solidFill>
                  <a:srgbClr val="ED7D31">
                    <a:lumMod val="50000"/>
                  </a:srgbClr>
                </a:solidFill>
                <a:latin typeface="Times New Roman" panose="02020603050405020304" pitchFamily="18" charset="0"/>
                <a:cs typeface="Times New Roman" panose="02020603050405020304" pitchFamily="18" charset="0"/>
              </a:rPr>
              <a:t>Sao băng là gì và những điều cần biết về sao băng</a:t>
            </a:r>
            <a:r>
              <a:rPr lang="en-US" sz="2400" b="1" noProof="1">
                <a:solidFill>
                  <a:srgbClr val="ED7D31">
                    <a:lumMod val="50000"/>
                  </a:srgbClr>
                </a:solidFill>
                <a:latin typeface="Times New Roman" panose="02020603050405020304" pitchFamily="18" charset="0"/>
                <a:cs typeface="Times New Roman" panose="02020603050405020304" pitchFamily="18" charset="0"/>
              </a:rPr>
              <a:t>?” Theo các nội dung trong bảng sau: </a:t>
            </a:r>
            <a:endParaRPr kumimoji="0" lang="en-US" sz="2400" b="0" i="0" u="none" strike="noStrike" kern="1200" cap="none" spc="0" normalizeH="0" baseline="0" noProof="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 name="图片 3"/>
          <p:cNvPicPr>
            <a:picLocks noChangeAspect="1"/>
          </p:cNvPicPr>
          <p:nvPr/>
        </p:nvPicPr>
        <p:blipFill rotWithShape="1">
          <a:blip r:embed="rId1">
            <a:extLst>
              <a:ext uri="{28A0092B-C50C-407E-A947-70E740481C1C}">
                <a14:useLocalDpi xmlns:a14="http://schemas.microsoft.com/office/drawing/2010/main" val="0"/>
              </a:ext>
            </a:extLst>
          </a:blip>
          <a:srcRect b="3774"/>
          <a:stretch>
            <a:fillRect/>
          </a:stretch>
        </p:blipFill>
        <p:spPr>
          <a:xfrm>
            <a:off x="9340353" y="218647"/>
            <a:ext cx="2157224" cy="1552062"/>
          </a:xfrm>
          <a:prstGeom prst="rect">
            <a:avLst/>
          </a:prstGeom>
        </p:spPr>
      </p:pic>
      <p:graphicFrame>
        <p:nvGraphicFramePr>
          <p:cNvPr id="4" name="Table 3"/>
          <p:cNvGraphicFramePr>
            <a:graphicFrameLocks noGrp="1"/>
          </p:cNvGraphicFramePr>
          <p:nvPr/>
        </p:nvGraphicFramePr>
        <p:xfrm>
          <a:off x="536028" y="2926080"/>
          <a:ext cx="11330852" cy="3408680"/>
        </p:xfrm>
        <a:graphic>
          <a:graphicData uri="http://schemas.openxmlformats.org/drawingml/2006/table">
            <a:tbl>
              <a:tblPr firstRow="1" bandRow="1">
                <a:tableStyleId>{B301B821-A1FF-4177-AEE7-76D212191A09}</a:tableStyleId>
              </a:tblPr>
              <a:tblGrid>
                <a:gridCol w="2273954"/>
                <a:gridCol w="4528451"/>
                <a:gridCol w="4528447"/>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b="1" dirty="0" err="1">
                          <a:solidFill>
                            <a:schemeClr val="bg1"/>
                          </a:solidFill>
                          <a:latin typeface="Times New Roman" panose="02020603050405020304" pitchFamily="18" charset="0"/>
                          <a:cs typeface="Times New Roman" panose="02020603050405020304" pitchFamily="18" charset="0"/>
                        </a:rPr>
                        <a:t>Phương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diện</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tóm</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tắt</a:t>
                      </a:r>
                      <a:endParaRPr lang="en-US" sz="1400" b="1"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b="1" dirty="0" err="1">
                          <a:solidFill>
                            <a:schemeClr val="bg1"/>
                          </a:solidFill>
                          <a:latin typeface="Times New Roman" panose="02020603050405020304" pitchFamily="18" charset="0"/>
                          <a:cs typeface="Times New Roman" panose="02020603050405020304" pitchFamily="18" charset="0"/>
                        </a:rPr>
                        <a:t>Bạn</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đã</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biết</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gì</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về</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sóng</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thần</a:t>
                      </a:r>
                      <a:r>
                        <a:rPr lang="en-US" sz="1400" b="1" dirty="0">
                          <a:solidFill>
                            <a:schemeClr val="bg1"/>
                          </a:solidFill>
                          <a:latin typeface="Times New Roman" panose="02020603050405020304" pitchFamily="18" charset="0"/>
                          <a:cs typeface="Times New Roman" panose="02020603050405020304" pitchFamily="18" charset="0"/>
                        </a:rPr>
                        <a:t>?</a:t>
                      </a:r>
                      <a:endParaRPr lang="en-US" sz="1400" b="1" i="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vi-VN" altLang="zh-CN" sz="1400" b="1" dirty="0">
                          <a:solidFill>
                            <a:schemeClr val="bg1"/>
                          </a:solidFill>
                          <a:latin typeface="Times New Roman" panose="02020603050405020304" pitchFamily="18" charset="0"/>
                          <a:cs typeface="Times New Roman" panose="02020603050405020304" pitchFamily="18" charset="0"/>
                        </a:rPr>
                        <a:t>Sao băng là gì và những điều cần biết về sao băng? </a:t>
                      </a:r>
                      <a:endParaRPr lang="en-US" sz="1400" b="1" i="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Mục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đích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viết</a:t>
                      </a:r>
                      <a:endParaRPr lang="en-US"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Nội</a:t>
                      </a:r>
                      <a:r>
                        <a:rPr lang="en-US" sz="1400" b="1" dirty="0">
                          <a:latin typeface="Times New Roman" panose="02020603050405020304" pitchFamily="18" charset="0"/>
                          <a:cs typeface="Times New Roman" panose="02020603050405020304" pitchFamily="18" charset="0"/>
                        </a:rPr>
                        <a:t> dung </a:t>
                      </a:r>
                      <a:r>
                        <a:rPr lang="en-US" sz="1400" b="1" dirty="0" err="1">
                          <a:latin typeface="Times New Roman" panose="02020603050405020304" pitchFamily="18" charset="0"/>
                          <a:cs typeface="Times New Roman" panose="02020603050405020304" pitchFamily="18" charset="0"/>
                        </a:rPr>
                        <a:t>chính</a:t>
                      </a:r>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Cấu</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trúc</a:t>
                      </a:r>
                      <a:endParaRPr lang="en-US"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Cách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trình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bày</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thông</a:t>
                      </a:r>
                      <a:r>
                        <a:rPr lang="en-US" sz="1400" b="1" dirty="0">
                          <a:latin typeface="Times New Roman" panose="02020603050405020304" pitchFamily="18" charset="0"/>
                          <a:cs typeface="Times New Roman" panose="02020603050405020304" pitchFamily="18" charset="0"/>
                        </a:rPr>
                        <a:t> tin</a:t>
                      </a:r>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Nhan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đề</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đề</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mục</a:t>
                      </a:r>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Thông</a:t>
                      </a:r>
                      <a:r>
                        <a:rPr lang="en-US" sz="1400" b="1" dirty="0">
                          <a:latin typeface="Times New Roman" panose="02020603050405020304" pitchFamily="18" charset="0"/>
                          <a:cs typeface="Times New Roman" panose="02020603050405020304" pitchFamily="18" charset="0"/>
                        </a:rPr>
                        <a:t> tin </a:t>
                      </a:r>
                      <a:r>
                        <a:rPr lang="en-US" sz="1400" b="1" dirty="0" err="1">
                          <a:latin typeface="Times New Roman" panose="02020603050405020304" pitchFamily="18" charset="0"/>
                          <a:cs typeface="Times New Roman" panose="02020603050405020304" pitchFamily="18" charset="0"/>
                        </a:rPr>
                        <a:t>cơ</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bản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một</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số</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thông</a:t>
                      </a:r>
                      <a:r>
                        <a:rPr lang="en-US" sz="1400" b="1" dirty="0">
                          <a:latin typeface="Times New Roman" panose="02020603050405020304" pitchFamily="18" charset="0"/>
                          <a:cs typeface="Times New Roman" panose="02020603050405020304" pitchFamily="18" charset="0"/>
                        </a:rPr>
                        <a:t> tin chi </a:t>
                      </a:r>
                      <a:r>
                        <a:rPr lang="en-US" sz="1400" b="1" dirty="0" err="1">
                          <a:latin typeface="Times New Roman" panose="02020603050405020304" pitchFamily="18" charset="0"/>
                          <a:cs typeface="Times New Roman" panose="02020603050405020304" pitchFamily="18" charset="0"/>
                        </a:rPr>
                        <a:t>tiết</a:t>
                      </a:r>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err="1">
                          <a:latin typeface="Times New Roman" panose="02020603050405020304" pitchFamily="18" charset="0"/>
                          <a:cs typeface="Times New Roman" panose="02020603050405020304" pitchFamily="18" charset="0"/>
                        </a:rPr>
                        <a:t>Phương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tiện</a:t>
                      </a:r>
                      <a:r>
                        <a:rPr lang="en-US" sz="1400" b="1" dirty="0">
                          <a:latin typeface="Times New Roman" panose="02020603050405020304" pitchFamily="18" charset="0"/>
                          <a:cs typeface="Times New Roman" panose="02020603050405020304" pitchFamily="18" charset="0"/>
                        </a:rPr>
                        <a:t> phi </a:t>
                      </a:r>
                      <a:r>
                        <a:rPr lang="en-US" sz="1400" b="1" dirty="0" err="1">
                          <a:latin typeface="Times New Roman" panose="02020603050405020304" pitchFamily="18" charset="0"/>
                          <a:cs typeface="Times New Roman" panose="02020603050405020304" pitchFamily="18" charset="0"/>
                        </a:rPr>
                        <a:t>ngôn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ngữ</a:t>
                      </a:r>
                      <a:endParaRPr lang="en-US" sz="1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ea"/>
              <a:sym typeface="+mn-lt"/>
            </a:endParaRPr>
          </a:p>
        </p:txBody>
      </p:sp>
      <p:pic>
        <p:nvPicPr>
          <p:cNvPr id="4" name="图片 3" descr="18 (3)"/>
          <p:cNvPicPr>
            <a:picLocks noChangeAspect="1"/>
          </p:cNvPicPr>
          <p:nvPr/>
        </p:nvPicPr>
        <p:blipFill>
          <a:blip r:embed="rId1" cstate="screen"/>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2"/>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3" cstate="screen"/>
          <a:stretch>
            <a:fillRect/>
          </a:stretch>
        </p:blipFill>
        <p:spPr>
          <a:xfrm>
            <a:off x="482600" y="473075"/>
            <a:ext cx="663575" cy="734695"/>
          </a:xfrm>
          <a:prstGeom prst="rect">
            <a:avLst/>
          </a:prstGeom>
        </p:spPr>
      </p:pic>
      <p:pic>
        <p:nvPicPr>
          <p:cNvPr id="3" name="图片 49"/>
          <p:cNvPicPr>
            <a:picLocks noChangeAspect="1"/>
          </p:cNvPicPr>
          <p:nvPr/>
        </p:nvPicPr>
        <p:blipFill>
          <a:blip r:embed="rId4" cstate="screen"/>
          <a:stretch>
            <a:fillRect/>
          </a:stretch>
        </p:blipFill>
        <p:spPr>
          <a:xfrm>
            <a:off x="403860" y="1208405"/>
            <a:ext cx="3840480" cy="3690620"/>
          </a:xfrm>
          <a:prstGeom prst="rect">
            <a:avLst/>
          </a:prstGeom>
        </p:spPr>
      </p:pic>
      <p:pic>
        <p:nvPicPr>
          <p:cNvPr id="5" name="图片 17"/>
          <p:cNvPicPr>
            <a:picLocks noChangeAspect="1"/>
          </p:cNvPicPr>
          <p:nvPr/>
        </p:nvPicPr>
        <p:blipFill>
          <a:blip r:embed="rId5" cstate="screen"/>
          <a:stretch>
            <a:fillRect/>
          </a:stretch>
        </p:blipFill>
        <p:spPr>
          <a:xfrm>
            <a:off x="3799840" y="569454"/>
            <a:ext cx="8178800" cy="6093609"/>
          </a:xfrm>
          <a:prstGeom prst="rect">
            <a:avLst/>
          </a:prstGeom>
        </p:spPr>
      </p:pic>
      <p:sp>
        <p:nvSpPr>
          <p:cNvPr id="8" name="TextBox 7"/>
          <p:cNvSpPr txBox="1"/>
          <p:nvPr/>
        </p:nvSpPr>
        <p:spPr>
          <a:xfrm>
            <a:off x="4808220" y="2490470"/>
            <a:ext cx="6150610" cy="3113405"/>
          </a:xfrm>
          <a:prstGeom prst="rect">
            <a:avLst/>
          </a:prstGeom>
          <a:noFill/>
        </p:spPr>
        <p:txBody>
          <a:bodyPr wrap="square">
            <a:noAutofit/>
          </a:bodyPr>
          <a:lstStyle/>
          <a:p>
            <a:pPr algn="ctr"/>
            <a:r>
              <a:rPr lang="en-US" sz="3200" b="1" i="1" dirty="0">
                <a:solidFill>
                  <a:srgbClr val="FF0000"/>
                </a:solidFill>
                <a:latin typeface="Times New Roman" panose="02020603050405020304" pitchFamily="18" charset="0"/>
                <a:cs typeface="Times New Roman" panose="02020603050405020304" pitchFamily="18" charset="0"/>
              </a:rPr>
              <a:t>Thảo luận nhóm: hoàn thành trên phiếu học tập, thời gian: 3 phút</a:t>
            </a:r>
            <a:endParaRPr lang="en-US" sz="3200" b="1" i="1" dirty="0">
              <a:solidFill>
                <a:srgbClr val="FF0000"/>
              </a:solidFill>
              <a:latin typeface="Times New Roman" panose="02020603050405020304" pitchFamily="18" charset="0"/>
              <a:cs typeface="Times New Roman" panose="02020603050405020304" pitchFamily="18" charset="0"/>
            </a:endParaRPr>
          </a:p>
          <a:p>
            <a:pPr algn="l"/>
            <a:r>
              <a:rPr lang="en-US" sz="3200" b="1" i="1" dirty="0">
                <a:solidFill>
                  <a:srgbClr val="FF0000"/>
                </a:solidFill>
                <a:latin typeface="Times New Roman" panose="02020603050405020304" pitchFamily="18" charset="0"/>
                <a:cs typeface="Times New Roman" panose="02020603050405020304" pitchFamily="18" charset="0"/>
              </a:rPr>
              <a:t>-Nhóm 1,2: Bạn đã biết gì về sóng thần?</a:t>
            </a:r>
            <a:endParaRPr lang="en-US" sz="3200" b="1" i="1" dirty="0">
              <a:solidFill>
                <a:srgbClr val="FF0000"/>
              </a:solidFill>
              <a:latin typeface="Times New Roman" panose="02020603050405020304" pitchFamily="18" charset="0"/>
              <a:cs typeface="Times New Roman" panose="02020603050405020304" pitchFamily="18" charset="0"/>
            </a:endParaRPr>
          </a:p>
          <a:p>
            <a:pPr algn="l"/>
            <a:r>
              <a:rPr lang="en-US" sz="3200" b="1" i="1" dirty="0">
                <a:solidFill>
                  <a:srgbClr val="FF0000"/>
                </a:solidFill>
                <a:latin typeface="Times New Roman" panose="02020603050405020304" pitchFamily="18" charset="0"/>
                <a:cs typeface="Times New Roman" panose="02020603050405020304" pitchFamily="18" charset="0"/>
              </a:rPr>
              <a:t>-Nhóm 3,4:Sao băng là gì và những điều cần biết về sao băng?</a:t>
            </a:r>
            <a:endParaRPr lang="en-US" sz="3200" b="1" i="1" dirty="0">
              <a:solidFill>
                <a:srgbClr val="FF0000"/>
              </a:solidFill>
              <a:latin typeface="Times New Roman" panose="02020603050405020304" pitchFamily="18" charset="0"/>
              <a:cs typeface="Times New Roman" panose="02020603050405020304" pitchFamily="18" charset="0"/>
            </a:endParaRPr>
          </a:p>
          <a:p>
            <a:pPr algn="ct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96000" y="1207770"/>
            <a:ext cx="3659505" cy="783590"/>
          </a:xfrm>
          <a:prstGeom prst="rect">
            <a:avLst/>
          </a:prstGeom>
          <a:solidFill>
            <a:schemeClr val="accent1">
              <a:lumMod val="60000"/>
              <a:lumOff val="40000"/>
            </a:schemeClr>
          </a:solidFill>
        </p:spPr>
        <p:txBody>
          <a:bodyPr wrap="square">
            <a:noAutofit/>
          </a:bodyPr>
          <a:lstStyle/>
          <a:p>
            <a:pPr marL="0" marR="0" lvl="0" indent="0" algn="ctr" defTabSz="914400" rtl="0" eaLnBrk="1" fontAlgn="auto" latinLnBrk="0" hangingPunct="1">
              <a:lnSpc>
                <a:spcPct val="100000"/>
              </a:lnSpc>
              <a:spcBef>
                <a:spcPts val="0"/>
              </a:spcBef>
              <a:spcAft>
                <a:spcPts val="800"/>
              </a:spcAft>
              <a:buClrTx/>
              <a:buSzTx/>
              <a:buFontTx/>
              <a:buNone/>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ldLvl="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0"/>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8380</Words>
  <Application>WPS Presentation</Application>
  <PresentationFormat>Widescreen</PresentationFormat>
  <Paragraphs>264</Paragraphs>
  <Slides>27</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Arial</vt:lpstr>
      <vt:lpstr>SimSun</vt:lpstr>
      <vt:lpstr>Wingdings</vt:lpstr>
      <vt:lpstr>Times New Roman</vt:lpstr>
      <vt:lpstr>Tahoma</vt:lpstr>
      <vt:lpstr>FontAwesome</vt:lpstr>
      <vt:lpstr>Microsoft YaHei</vt:lpstr>
      <vt:lpstr>DFKai-SB</vt:lpstr>
      <vt:lpstr>MingLiU-ExtB</vt:lpstr>
      <vt:lpstr>Calibri</vt:lpstr>
      <vt:lpstr>Times</vt:lpstr>
      <vt:lpstr>Calibri</vt:lpstr>
      <vt:lpstr>Arial Unicode MS</vt:lpstr>
      <vt:lpstr>Calibri Light</vt:lpstr>
      <vt:lpstr>Segoe Print</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Thị Mỹ Hòa Nguyễn</cp:lastModifiedBy>
  <cp:revision>48</cp:revision>
  <dcterms:created xsi:type="dcterms:W3CDTF">2023-07-02T09:36:00Z</dcterms:created>
  <dcterms:modified xsi:type="dcterms:W3CDTF">2024-10-22T03:43:05Z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1C0D66A1732149DD91AB518D15CD65E6_12</vt:lpwstr>
  </property>
  <property fmtid="{D5CDD505-2E9C-101B-9397-08002B2CF9AE}" pid="3" name="KSOProductBuildVer">
    <vt:lpwstr>1033-12.2.0.18586</vt:lpwstr>
  </property>
</Properties>
</file>