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8" r:id="rId4"/>
    <p:sldMasterId id="2147483696" r:id="rId5"/>
    <p:sldMasterId id="2147483711" r:id="rId6"/>
  </p:sldMasterIdLst>
  <p:notesMasterIdLst>
    <p:notesMasterId r:id="rId23"/>
  </p:notesMasterIdLst>
  <p:sldIdLst>
    <p:sldId id="257" r:id="rId7"/>
    <p:sldId id="260" r:id="rId8"/>
    <p:sldId id="279" r:id="rId9"/>
    <p:sldId id="256" r:id="rId10"/>
    <p:sldId id="258" r:id="rId11"/>
    <p:sldId id="259" r:id="rId12"/>
    <p:sldId id="270" r:id="rId13"/>
    <p:sldId id="269" r:id="rId14"/>
    <p:sldId id="280" r:id="rId15"/>
    <p:sldId id="271" r:id="rId16"/>
    <p:sldId id="262" r:id="rId17"/>
    <p:sldId id="277" r:id="rId18"/>
    <p:sldId id="264" r:id="rId19"/>
    <p:sldId id="265" r:id="rId20"/>
    <p:sldId id="276" r:id="rId21"/>
    <p:sldId id="273" r:id="rId22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notesMaster" Target="notesMasters/notesMaster1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D577BB-905A-4E50-B034-0EC2C16F7AC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031C51-0817-4D57-A00D-5342236D945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1"/>
          <p:cNvGrpSpPr/>
          <p:nvPr/>
        </p:nvGrpSpPr>
        <p:grpSpPr>
          <a:xfrm>
            <a:off x="-17462" y="0"/>
            <a:ext cx="12231687" cy="6856413"/>
            <a:chOff x="-16934" y="0"/>
            <a:chExt cx="12231160" cy="6856214"/>
          </a:xfrm>
        </p:grpSpPr>
        <p:pic>
          <p:nvPicPr>
            <p:cNvPr id="6153" name="Picture 12" descr="HD-PanelTitleR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6157" name="Picture 14" descr="HDRibbonTitle-UniformTri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58" name="Picture 15" descr="HDRibbonTitle-UniformTri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3"/>
            <a:ext cx="6815669" cy="1515533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2"/>
          </a:xfrm>
        </p:spPr>
        <p:txBody>
          <a:bodyPr/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983538" y="5037138"/>
            <a:ext cx="8969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C4939AC-6405-4626-B2CF-66895BCB08A1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400" y="5037138"/>
            <a:ext cx="52149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6675" y="5037138"/>
            <a:ext cx="5508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EA66E8-E6A6-4CDF-BF4A-141F5951DD11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68FCA23-4FE6-48C5-B78A-32DF72B673EE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DCBA14-50F6-4686-8229-3B4A1135A9FD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3"/>
            <a:ext cx="8158691" cy="954547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EB2482-0992-40BE-8D95-661730C4A0D2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0ED80C-CFCC-4C0B-9878-DD08860EB97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68F3EB-9C9F-4DBE-87EC-420C8E32CA13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28A1046-964B-4AD8-B684-C28559EA211D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505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4"/>
            <a:ext cx="4718304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505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4"/>
            <a:ext cx="4718304" cy="26326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1B222E-1E57-4987-AD23-1EDD2F160C65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DA0B05-91D6-41D4-8B4A-5B587F6BE3AC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23E2597-6B92-40DD-8D5F-CEEA2DD68AB8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8E58E10-4319-414A-B37E-5AD514F253DB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60ACCF-AADA-4B97-B666-464E7F33195D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483F0F-DCE4-4FBE-8254-626E2A7348F1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5"/>
            <a:ext cx="3718455" cy="243840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AC7F6E-D3E7-4775-A438-06A2DB050DFB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1BC5F3-4BC7-46E4-9421-7BD9F6EA1378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/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4D6C2D0-385C-4B89-8201-E4E188C57956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454C537-F0CB-40BB-9AC7-6D03E2171902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1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50559B-B8C8-4BEC-BE0A-54C4650C6EBE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0FE96D1-B171-42F0-80DB-FEE1CCD316F1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2"/>
            <a:ext cx="9592732" cy="2954868"/>
          </a:xfrm>
        </p:spPr>
        <p:txBody>
          <a:bodyPr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1"/>
            <a:ext cx="9592732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984D975-C7F2-4FE2-B7D6-D18278D32F56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EE4C4B-B9C9-475E-9D42-053BC09B4069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altLang="en-US" sz="6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en-US" sz="6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370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/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1"/>
            <a:ext cx="9609667" cy="1532467"/>
          </a:xfr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D7955A-63E6-49F3-AF31-CE414C940513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F939BD-E42B-4028-A75B-23BB2CF30A3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50F3CAA-842D-407A-A57F-FD7E53EAC9ED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4B29909-C1FE-4E70-BA9C-F265B72216F9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“</a:t>
            </a:r>
            <a:endParaRPr kumimoji="0" lang="en-US" altLang="en-US" sz="6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panose="020B0604020202020204" pitchFamily="34" charset="0"/>
              </a:rPr>
              <a:t>”</a:t>
            </a:r>
            <a:endParaRPr kumimoji="0" lang="en-US" altLang="en-US" sz="6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2"/>
            <a:ext cx="9296399" cy="2243668"/>
          </a:xfrm>
        </p:spPr>
        <p:txBody>
          <a:bodyPr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F669365-3AEA-4007-9E3A-145C93264E80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A74088-5489-41E2-AD9D-0BC2CB305C37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1"/>
            <a:ext cx="9609671" cy="1405467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165A59-9F19-4796-8494-B0C0F4AA3E24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BDC8226-DB2E-4385-8DB1-B4C854474FDE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B7BE5B-6908-4B09-85F0-D82555350143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2B7ACB3-344C-4473-8B3E-EC938F4D99E6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C41552-2D77-413C-9FA9-8C1C23A8AE9D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BBE8FE-ED44-485F-8F9B-BC7153AF6590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1"/>
          <p:cNvGrpSpPr/>
          <p:nvPr/>
        </p:nvGrpSpPr>
        <p:grpSpPr>
          <a:xfrm>
            <a:off x="-17462" y="0"/>
            <a:ext cx="12231687" cy="6856413"/>
            <a:chOff x="-16934" y="0"/>
            <a:chExt cx="12231160" cy="6856214"/>
          </a:xfrm>
        </p:grpSpPr>
        <p:pic>
          <p:nvPicPr>
            <p:cNvPr id="23561" name="Picture 12" descr="HD-PanelTitleR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3565" name="Picture 14" descr="HDRibbonTitle-UniformTri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566" name="Picture 15" descr="HDRibbonTitle-UniformTrim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 w="9525">
              <a:noFill/>
            </a:ln>
          </p:spPr>
        </p:pic>
      </p:grpSp>
      <p:cxnSp>
        <p:nvCxnSpPr>
          <p:cNvPr id="17" name="Straight Connector 16"/>
          <p:cNvCxnSpPr/>
          <p:nvPr/>
        </p:nvCxnSpPr>
        <p:spPr>
          <a:xfrm>
            <a:off x="2692400" y="3522663"/>
            <a:ext cx="68151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7983538" y="5037138"/>
            <a:ext cx="8969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19708F3-9666-4300-AAED-0BDCA36D465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92400" y="5037138"/>
            <a:ext cx="5214938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6675" y="5037138"/>
            <a:ext cx="55086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BA6807-2BA4-4782-9262-71268FCE512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B6FF25-4BE3-441D-A31E-52548336A79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2E6F2C8-B3B7-4FB8-9EDD-7FD963F4D355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012950" y="3709988"/>
            <a:ext cx="81629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54FC925-1CFF-4461-8979-D5E121BC212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997ACEE-8EDA-4F26-8DC9-D7152EF2F1B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FDEBF07-D809-438A-8096-C85EA5A14CF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472EF09-53B5-47F1-89D2-15EF7ADE9CB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17864B5-339D-42CB-86B2-C596CBF59FB6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71588D-87D7-4271-9CA3-93007AB89D1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EB4569-B9D4-4BA8-8F78-C0ECF013E8F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97AAA0-6BD7-4184-8B2F-F4A2DFD49BE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C71C0C-4287-44B0-9837-1D82998D9E4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84F619-144E-48CC-852A-00EBBD12982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913063"/>
            <a:ext cx="35147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6731102-F9CE-4C7F-A52C-42EF9657650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E90E3A-F828-493C-AA43-1C52068E5B7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C71C0C-4287-44B0-9837-1D82998D9E4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84F619-144E-48CC-852A-00EBBD12982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C71C0C-4287-44B0-9837-1D82998D9E4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84F619-144E-48CC-852A-00EBBD12982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32971C3-0A7C-4105-A5AA-F37B9E559035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B3B970-2A7F-4BAF-98F9-D6E22CE67E5F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99738" y="2827338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413" y="41402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E3E46A6-8535-4096-A8A0-3833ECD94AD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EA8F9A-B1BA-44BA-80EE-580F595FF312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C71C0C-4287-44B0-9837-1D82998D9E4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84F619-144E-48CC-852A-00EBBD12982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862013" y="8794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“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599738" y="2598738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8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”</a:t>
            </a:r>
            <a:endParaRPr kumimoji="0" lang="en-US" altLang="en-US" sz="8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24E754-EC24-46AE-B2EB-0FBE712839D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6A551D1-0557-4ADF-9DD5-0BB42289282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3429000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855C1A-F41B-4618-9C08-75083241152A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C7D3335-FA9E-42D5-A1FE-DF9E826F459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395413" y="2420938"/>
            <a:ext cx="94075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D15035D-81E0-4B22-AA61-075AA378B041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150E2F-8A62-4841-B711-D6BA6593C61B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886460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6E90FE8-717F-4774-9F48-6D2A0EDBCC4C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7EB0CCA-ED14-4D55-A7D8-1E71BD398B4D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vert="horz" lIns="91436" tIns="45718" rIns="91436" bIns="45718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313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765" indent="0" algn="ctr">
              <a:buNone/>
              <a:defRPr sz="1600"/>
            </a:lvl8pPr>
            <a:lvl9pPr marL="3656965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 vert="horz" lIns="91436" tIns="45718" rIns="91436" bIns="45718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marL="0" marR="0" lvl="0" indent="0" algn="l" defTabSz="91313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765" indent="0">
              <a:buNone/>
              <a:defRPr sz="1000"/>
            </a:lvl8pPr>
            <a:lvl9pPr marL="3656965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5000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 spd="slow" advClick="0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20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9" Type="http://schemas.openxmlformats.org/officeDocument/2006/relationships/image" Target="../media/image4.png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1.xml"/><Relationship Id="rId21" Type="http://schemas.openxmlformats.org/officeDocument/2006/relationships/theme" Target="../theme/theme3.xml"/><Relationship Id="rId20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9" Type="http://schemas.openxmlformats.org/officeDocument/2006/relationships/image" Target="../media/image4.png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5" Type="http://schemas.openxmlformats.org/officeDocument/2006/relationships/image" Target="../media/image7.jpeg"/><Relationship Id="rId14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5.xml"/><Relationship Id="rId15" Type="http://schemas.openxmlformats.org/officeDocument/2006/relationships/image" Target="../media/image7.jpeg"/><Relationship Id="rId14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43179B-9FFC-46E8-BA9E-F7241F8DB58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D656B71-D5DB-4B53-B73B-708AD394FC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2050" name="Group 6"/>
          <p:cNvGrpSpPr/>
          <p:nvPr/>
        </p:nvGrpSpPr>
        <p:grpSpPr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2056" name="Picture 7" descr="HD-PanelContent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060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61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AE21E3A-1420-4054-8CE8-9059C9ECEF34}" type="datetimeFigureOut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prstClr val="black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 smtClean="0">
                <a:solidFill>
                  <a:prstClr val="black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E24FED-7F6C-4F9E-AA10-DD4C2A5DB69F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ctr" defTabSz="342900" rtl="0" fontAlgn="base">
        <a:spcBef>
          <a:spcPct val="0"/>
        </a:spcBef>
        <a:spcAft>
          <a:spcPct val="0"/>
        </a:spcAft>
        <a:defRPr sz="33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2pPr>
      <a:lvl3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3pPr>
      <a:lvl4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4pPr>
      <a:lvl5pPr algn="ctr" defTabSz="342900" rtl="0" fontAlgn="base">
        <a:spcBef>
          <a:spcPct val="0"/>
        </a:spcBef>
        <a:spcAft>
          <a:spcPct val="0"/>
        </a:spcAft>
        <a:defRPr sz="33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630" indent="-214630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1pPr>
      <a:lvl2pPr marL="557530" indent="-214630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500" kern="1200">
          <a:solidFill>
            <a:srgbClr val="262626"/>
          </a:solidFill>
          <a:latin typeface="+mn-lt"/>
          <a:ea typeface="+mn-ea"/>
          <a:cs typeface="+mn-cs"/>
        </a:defRPr>
      </a:lvl2pPr>
      <a:lvl3pPr marL="900430" indent="-214630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300" kern="1200">
          <a:solidFill>
            <a:srgbClr val="262626"/>
          </a:solidFill>
          <a:latin typeface="+mn-lt"/>
          <a:ea typeface="+mn-ea"/>
          <a:cs typeface="+mn-cs"/>
        </a:defRPr>
      </a:lvl3pPr>
      <a:lvl4pPr marL="1157605" indent="-128905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200" kern="1200">
          <a:solidFill>
            <a:srgbClr val="262626"/>
          </a:solidFill>
          <a:latin typeface="+mn-lt"/>
          <a:ea typeface="+mn-ea"/>
          <a:cs typeface="+mn-cs"/>
        </a:defRPr>
      </a:lvl4pPr>
      <a:lvl5pPr marL="1500505" indent="-128905" algn="l" defTabSz="342900" rtl="0" fontAlgn="base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000" kern="1200">
          <a:solidFill>
            <a:srgbClr val="262626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 panose="020B0604020202020204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074" name="Group 6"/>
          <p:cNvGrpSpPr/>
          <p:nvPr/>
        </p:nvGrpSpPr>
        <p:grpSpPr>
          <a:xfrm>
            <a:off x="-15875" y="0"/>
            <a:ext cx="12230100" cy="6856413"/>
            <a:chOff x="-15736" y="0"/>
            <a:chExt cx="12229962" cy="6856214"/>
          </a:xfrm>
        </p:grpSpPr>
        <p:pic>
          <p:nvPicPr>
            <p:cNvPr id="3080" name="Picture 7" descr="HD-PanelContent.png"/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084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5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1295400" y="982663"/>
            <a:ext cx="9601200" cy="1303337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557463"/>
            <a:ext cx="9601200" cy="33178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275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prstClr val="black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C71C0C-4287-44B0-9837-1D82998D9E4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5969000"/>
            <a:ext cx="730567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prstClr val="black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675" y="5969000"/>
            <a:ext cx="542925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 smtClean="0">
                <a:solidFill>
                  <a:prstClr val="black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D84F619-144E-48CC-852A-00EBBD129829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 sz="1200">
                <a:solidFill>
                  <a:srgbClr val="898989"/>
                </a:solidFill>
                <a:latin typeface="等线"/>
                <a:ea typeface="等线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rgbClr val="898989"/>
                </a:solidFill>
                <a:latin typeface="等线"/>
                <a:ea typeface="等线"/>
              </a:defRPr>
            </a:lvl1pPr>
          </a:lstStyle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rgbClr val="898989"/>
                </a:solidFill>
                <a:latin typeface="等线"/>
                <a:ea typeface="等线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ransition spd="slow" advClick="0" advTm="1000">
    <p:fade/>
  </p:transition>
  <p:hf sldNum="0" hdr="0" ftr="0" dt="0"/>
  <p:txStyles>
    <p:titleStyle>
      <a:lvl1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2pPr>
      <a:lvl3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3pPr>
      <a:lvl4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4pPr>
      <a:lvl5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9pPr>
    </p:titleStyle>
    <p:bodyStyle>
      <a:lvl1pPr marL="227330" indent="-227330" algn="l" defTabSz="913130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lIns="91436" tIns="45718" rIns="91436" bIns="45718"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>
              <a:defRPr sz="1200">
                <a:solidFill>
                  <a:srgbClr val="898989"/>
                </a:solidFill>
                <a:latin typeface="等线"/>
                <a:ea typeface="等线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zh-CN" altLang="en-US" dirty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rgbClr val="898989"/>
                </a:solidFill>
                <a:latin typeface="等线"/>
                <a:ea typeface="等线"/>
              </a:defRPr>
            </a:lvl1pPr>
          </a:lstStyle>
          <a:p>
            <a:pPr lvl="0" eaLnBrk="1" hangingPunct="1">
              <a:buNone/>
            </a:pP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rgbClr val="898989"/>
                </a:solidFill>
                <a:latin typeface="等线"/>
                <a:ea typeface="等线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transition spd="slow" advClick="0" advTm="1000">
    <p:fade/>
  </p:transition>
  <p:hf sldNum="0" hdr="0" ftr="0" dt="0"/>
  <p:txStyles>
    <p:titleStyle>
      <a:lvl1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2pPr>
      <a:lvl3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3pPr>
      <a:lvl4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4pPr>
      <a:lvl5pPr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5pPr>
      <a:lvl6pPr marL="4572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6pPr>
      <a:lvl7pPr marL="9144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7pPr>
      <a:lvl8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8pPr>
      <a:lvl9pPr marL="1828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等线 Light"/>
        </a:defRPr>
      </a:lvl9pPr>
    </p:titleStyle>
    <p:bodyStyle>
      <a:lvl1pPr marL="227330" indent="-227330" algn="l" defTabSz="913130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image" Target="../media/image23.png"/><Relationship Id="rId1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6.xml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5.xml"/><Relationship Id="rId1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8" name="TextBox 2"/>
          <p:cNvSpPr txBox="1"/>
          <p:nvPr/>
        </p:nvSpPr>
        <p:spPr>
          <a:xfrm>
            <a:off x="2622550" y="388938"/>
            <a:ext cx="7169150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 KHỞI ĐỘNG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6475" y="1685925"/>
            <a:ext cx="4643438" cy="2919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125" y="1560513"/>
            <a:ext cx="4643438" cy="3044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465138" y="4605338"/>
            <a:ext cx="50292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a. Con ngùa ®ang ®øng bçng </a:t>
            </a:r>
            <a:r>
              <a:rPr lang="en-US" altLang="en-US" sz="2400" b="1" i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lång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 lªn.</a:t>
            </a:r>
            <a:endParaRPr lang="vi-VN" altLang="en-US" sz="2400" dirty="0">
              <a:solidFill>
                <a:srgbClr val="0000FF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05488" y="4697413"/>
            <a:ext cx="6616700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b. Mua </a:t>
            </a:r>
            <a:r>
              <a:rPr lang="vi-VN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đượ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con chim, b¹n t«i nhèt ngay v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  <a:ea typeface="Arial" panose="020B0604020202020204" pitchFamily="34" charset="0"/>
              </a:rPr>
              <a:t>µ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o </a:t>
            </a:r>
            <a:r>
              <a:rPr lang="en-US" altLang="en-US" sz="2400" b="1" i="1" dirty="0">
                <a:solidFill>
                  <a:srgbClr val="FF0000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lång</a:t>
            </a:r>
            <a:r>
              <a:rPr lang="en-US" altLang="en-US" sz="2400" dirty="0">
                <a:solidFill>
                  <a:srgbClr val="0000FF"/>
                </a:solidFill>
                <a:latin typeface=".VnTime" panose="020B7200000000000000" pitchFamily="34" charset="0"/>
                <a:cs typeface="Arial" panose="020B0604020202020204" pitchFamily="34" charset="0"/>
              </a:rPr>
              <a:t>.</a:t>
            </a:r>
            <a:endParaRPr lang="en-US" altLang="en-US" sz="2400" dirty="0">
              <a:solidFill>
                <a:srgbClr val="0000FF"/>
              </a:solidFill>
              <a:latin typeface=".VnTime" panose="020B7200000000000000" pitchFamily="34" charset="0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138" y="5373688"/>
            <a:ext cx="3978275" cy="4873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defTabSz="9144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“lồng (a)”: hăng, mạnh lên; </a:t>
            </a:r>
            <a:endParaRPr lang="en-US" altLang="en-US" sz="1800" dirty="0"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84838" y="5373688"/>
            <a:ext cx="6323012" cy="882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defTabSz="91440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“ lồng(b)” Đồ đan hoặc đóng bằng tre hoặc bằng sắt dùng để nhốt g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Calibri" panose="020F0502020204030204" pitchFamily="34" charset="0"/>
              </a:rPr>
              <a:t> hoặc chim.</a:t>
            </a:r>
            <a:endParaRPr lang="en-US" altLang="en-US" sz="1800" dirty="0">
              <a:ea typeface="Calibri" panose="020F0502020204030204" pitchFamily="34" charset="0"/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698500" y="5119688"/>
            <a:ext cx="10766425" cy="148431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nghĩa của từ “lồng” trong hai trường hợp trên?</a:t>
            </a:r>
            <a:endParaRPr sz="28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322263" y="1174750"/>
            <a:ext cx="2803525" cy="5111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/>
      <p:bldP spid="9" grpId="0" animBg="1"/>
      <p:bldP spid="9" grpId="1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extBox 4"/>
          <p:cNvSpPr txBox="1"/>
          <p:nvPr/>
        </p:nvSpPr>
        <p:spPr>
          <a:xfrm>
            <a:off x="233363" y="158750"/>
            <a:ext cx="87471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tiếng Việt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75" name="TextBox 5"/>
          <p:cNvSpPr txBox="1"/>
          <p:nvPr/>
        </p:nvSpPr>
        <p:spPr>
          <a:xfrm>
            <a:off x="3775075" y="676275"/>
            <a:ext cx="614997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1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4276" name="Table 54275"/>
          <p:cNvGraphicFramePr/>
          <p:nvPr/>
        </p:nvGraphicFramePr>
        <p:xfrm>
          <a:off x="323850" y="1566863"/>
          <a:ext cx="11620500" cy="5106987"/>
        </p:xfrm>
        <a:graphic>
          <a:graphicData uri="http://schemas.openxmlformats.org/drawingml/2006/table">
            <a:tbl>
              <a:tblPr/>
              <a:tblGrid>
                <a:gridCol w="5711825"/>
                <a:gridCol w="2390775"/>
                <a:gridCol w="3517900"/>
              </a:tblGrid>
              <a:tr h="8239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 cảnh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của từ trong ngữ cảnh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 cứ v</a:t>
                      </a: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đâu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04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      Em bé ngồi nhìn ra ruộng lúa</a:t>
                      </a:r>
                      <a:endParaRPr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tối trên đầu hè. Nửa vừng trăng </a:t>
                      </a:r>
                      <a:r>
                        <a:rPr sz="2000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( Vũ Quần Phương, Đợi mẹ)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16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2.[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Tim cậu đập nhanh khi nó nghĩ về kho báu, đập chậm hẳn khi cậu mơ m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lặng nhìn chân trời vô tận trên sa mạc. Nhưng nó không bao giờ </a:t>
                      </a:r>
                      <a:r>
                        <a:rPr sz="2000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câm nín 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cả khi cậu v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luyện kim đan không nói với nhau một lời n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o.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2113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30" marB="4573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444500" y="5091113"/>
            <a:ext cx="741045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xác định nghĩa của từ đưa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ngữ cảnh?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7" name="TextBox 1"/>
          <p:cNvSpPr txBox="1"/>
          <p:nvPr/>
        </p:nvSpPr>
        <p:spPr>
          <a:xfrm>
            <a:off x="784225" y="1082675"/>
            <a:ext cx="307181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1,3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4298" name="Google Shape;5387;p35"/>
          <p:cNvGrpSpPr/>
          <p:nvPr/>
        </p:nvGrpSpPr>
        <p:grpSpPr>
          <a:xfrm rot="655969">
            <a:off x="10201275" y="3721100"/>
            <a:ext cx="2111375" cy="3200400"/>
            <a:chOff x="6879611" y="106567"/>
            <a:chExt cx="2111462" cy="3201233"/>
          </a:xfrm>
        </p:grpSpPr>
        <p:pic>
          <p:nvPicPr>
            <p:cNvPr id="54305" name="Google Shape;5388;p35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6879611" y="106567"/>
              <a:ext cx="2111462" cy="32012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306" name="Google Shape;5389;p35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8263044" y="2025948"/>
              <a:ext cx="348586" cy="88213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4299" name="Google Shape;5390;p35"/>
          <p:cNvGrpSpPr/>
          <p:nvPr/>
        </p:nvGrpSpPr>
        <p:grpSpPr>
          <a:xfrm rot="1766654">
            <a:off x="-271462" y="5475288"/>
            <a:ext cx="2111375" cy="1470025"/>
            <a:chOff x="101331" y="0"/>
            <a:chExt cx="2111462" cy="3201233"/>
          </a:xfrm>
        </p:grpSpPr>
        <p:pic>
          <p:nvPicPr>
            <p:cNvPr id="54303" name="Google Shape;5391;p35"/>
            <p:cNvPicPr preferRelativeResize="0"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31" y="0"/>
              <a:ext cx="2111462" cy="32012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304" name="Google Shape;5392;p35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941881" y="2025941"/>
              <a:ext cx="348586" cy="88213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54300" name="Google Shape;5473;p39"/>
          <p:cNvGrpSpPr/>
          <p:nvPr/>
        </p:nvGrpSpPr>
        <p:grpSpPr>
          <a:xfrm rot="-8421788">
            <a:off x="10383838" y="-368300"/>
            <a:ext cx="1997075" cy="2166938"/>
            <a:chOff x="6689473" y="1150075"/>
            <a:chExt cx="1996953" cy="3027630"/>
          </a:xfrm>
        </p:grpSpPr>
        <p:pic>
          <p:nvPicPr>
            <p:cNvPr id="54301" name="Google Shape;5474;p39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89473" y="1150075"/>
              <a:ext cx="1996953" cy="30276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4302" name="Google Shape;5475;p39"/>
            <p:cNvPicPr preferRelativeResize="0"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7392206" y="3114941"/>
              <a:ext cx="348586" cy="88213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5298" name="Table 55297"/>
          <p:cNvGraphicFramePr/>
          <p:nvPr/>
        </p:nvGraphicFramePr>
        <p:xfrm>
          <a:off x="185738" y="392113"/>
          <a:ext cx="11620500" cy="6162675"/>
        </p:xfrm>
        <a:graphic>
          <a:graphicData uri="http://schemas.openxmlformats.org/drawingml/2006/table">
            <a:tbl>
              <a:tblPr/>
              <a:tblGrid>
                <a:gridCol w="5711825"/>
                <a:gridCol w="2390775"/>
                <a:gridCol w="3517900"/>
              </a:tblGrid>
              <a:tr h="8969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 cảnh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 của từ trong ngữ cảnh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 cứ v</a:t>
                      </a: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400" b="1" dirty="0">
                          <a:solidFill>
                            <a:srgbClr val="00B0F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đâu</a:t>
                      </a:r>
                      <a:endParaRPr lang="en-US" sz="2400" b="1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47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       Em bé ngồi nhìn ra ruộng lúa</a:t>
                      </a:r>
                      <a:endParaRPr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 tối trên đầu hè. Nửa vừng trăng </a:t>
                      </a:r>
                      <a:r>
                        <a:rPr sz="2000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( Vũ Quần Phương, Đợi mẹ)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065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2.[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…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 Tim cậu đập nhanh khi nó nghĩ về kho báu, đập chậm hẳn khi cậu mơ m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 lặng nhìn chân trời vô tận trên sa mạc. Nhưng nó không bao giờ </a:t>
                      </a:r>
                      <a:r>
                        <a:rPr sz="2000" b="1" u="sng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câm nín 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cả khi cậu v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luyện kim đan không nói với nhau một lời n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o.</a:t>
                      </a: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11387">
                <a:tc grid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46" marR="91446" marT="45725" marB="45725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cP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5888038" y="1330325"/>
            <a:ext cx="23304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Trăng đầu tháng còn khuyết, chưa tròn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51538" y="2659063"/>
            <a:ext cx="236061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cảm xúc, trái tim không gửi thông điệp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37613" y="1565275"/>
            <a:ext cx="2447925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ngữ: “nửa vừng trăng”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91550" y="2892425"/>
            <a:ext cx="2874963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ngữ cảnh đang nói về trái tim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2175" y="4748213"/>
            <a:ext cx="10960100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xác định nghĩa của từ trong ngữ cảnh: 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👉 Cần dựa v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từ ngữ trong ngữ cảnh.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👉 Cần phải lưu ý xem trong ngữ cảnh n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từ được dùng theo nghĩa thông thường hay dùng với nghĩa khác.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1175" y="4311650"/>
            <a:ext cx="7410450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cách xác định nghĩa của từ đưa v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ngữ cảnh?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55324" name="Google Shape;5453;p37"/>
          <p:cNvGrpSpPr/>
          <p:nvPr/>
        </p:nvGrpSpPr>
        <p:grpSpPr>
          <a:xfrm>
            <a:off x="11215688" y="2986088"/>
            <a:ext cx="1209675" cy="3871912"/>
            <a:chOff x="-50277" y="1824750"/>
            <a:chExt cx="1996953" cy="3027630"/>
          </a:xfrm>
        </p:grpSpPr>
        <p:pic>
          <p:nvPicPr>
            <p:cNvPr id="55329" name="Google Shape;5454;p37"/>
            <p:cNvPicPr preferRelativeResize="0"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-50277" y="1824750"/>
              <a:ext cx="1996953" cy="30276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30" name="Google Shape;5455;p37"/>
            <p:cNvPicPr preferRelativeResize="0"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775186" y="3819550"/>
              <a:ext cx="346025" cy="875625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5163" y="3402013"/>
            <a:ext cx="1095375" cy="13716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5326" name="Google Shape;5523;p43"/>
          <p:cNvGrpSpPr/>
          <p:nvPr/>
        </p:nvGrpSpPr>
        <p:grpSpPr>
          <a:xfrm>
            <a:off x="-768350" y="3817938"/>
            <a:ext cx="2263775" cy="3363912"/>
            <a:chOff x="3308290" y="1078032"/>
            <a:chExt cx="2558371" cy="3363867"/>
          </a:xfrm>
        </p:grpSpPr>
        <p:pic>
          <p:nvPicPr>
            <p:cNvPr id="55327" name="Google Shape;5524;p43"/>
            <p:cNvPicPr preferRelativeResize="0"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-687182">
              <a:off x="3588999" y="1246150"/>
              <a:ext cx="1996952" cy="302762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55328" name="Google Shape;5525;p43"/>
            <p:cNvPicPr preferRelativeResize="0"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4246592" y="3117776"/>
              <a:ext cx="346013" cy="87562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charRg st="0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44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charRg st="44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charRg st="87" end="1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charRg st="87" end="1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7" grpId="0"/>
      <p:bldP spid="1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13"/>
          <p:cNvPicPr>
            <a:picLocks noChangeAspect="1"/>
          </p:cNvPicPr>
          <p:nvPr/>
        </p:nvPicPr>
        <p:blipFill>
          <a:blip r:embed="rId1"/>
          <a:srcRect t="11757" r="76431"/>
          <a:stretch>
            <a:fillRect/>
          </a:stretch>
        </p:blipFill>
        <p:spPr>
          <a:xfrm>
            <a:off x="985838" y="552450"/>
            <a:ext cx="717550" cy="773113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45055" y="1328468"/>
          <a:ext cx="11352363" cy="377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3987"/>
                <a:gridCol w="2665562"/>
                <a:gridCol w="2682814"/>
              </a:tblGrid>
              <a:tr h="1130060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b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570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US" sz="20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bỗng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vuốt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đùm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aseline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None/>
                      </a:pP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Ngọc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mèo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ngực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6324" name="TextBox 8"/>
          <p:cNvSpPr txBox="1"/>
          <p:nvPr/>
        </p:nvSpPr>
        <p:spPr>
          <a:xfrm>
            <a:off x="1793875" y="525463"/>
            <a:ext cx="4141788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2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6325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6663" y="5064125"/>
            <a:ext cx="2365375" cy="190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6459538" y="2838450"/>
            <a:ext cx="24511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Dịu d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ng, tr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ngập tình yêu thương</a:t>
            </a:r>
            <a:endParaRPr lang="en-US" alt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43988" y="2681288"/>
            <a:ext cx="2587625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eaLnBrk="1" hangingPunct="1"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đã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lòng trước việc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của nó.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Char char="-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ấy miệng cứng nhưng dạ mềm.</a:t>
            </a: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6328" name="TextBox 10"/>
          <p:cNvSpPr txBox="1"/>
          <p:nvPr/>
        </p:nvSpPr>
        <p:spPr>
          <a:xfrm>
            <a:off x="3783013" y="525463"/>
            <a:ext cx="6151562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2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char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8" end="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charRg st="38" end="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7346" name="Picture 2" descr="Top 100 Hình Hoa Sen Đẹp Ngất Ngây Lòng Người - Hình Ảnh Đẹp H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926138"/>
            <a:ext cx="12192000" cy="931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5900" y="15875"/>
            <a:ext cx="11817350" cy="12017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4. Xác định nghĩa của các từ được in đậm trong các câu sau v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cách xác định nghĩa của các từ ấy.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8189" y="1035169"/>
          <a:ext cx="11386869" cy="5348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623"/>
                <a:gridCol w="3191773"/>
                <a:gridCol w="4399473"/>
              </a:tblGrid>
              <a:tr h="98528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1185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Cha </a:t>
                      </a:r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trồng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trọt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sng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khai</a:t>
                      </a:r>
                      <a:r>
                        <a:rPr lang="en-US" sz="2400" b="0" u="sng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sng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khẩn</a:t>
                      </a:r>
                      <a:r>
                        <a:rPr lang="en-US" sz="2400" b="0" u="sng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cháu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đời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91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sng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quán</a:t>
                      </a:r>
                      <a:r>
                        <a:rPr lang="en-US" sz="2400" b="0" u="sng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sng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xuyến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dẹp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nấu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ăn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dạy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dỗ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325938" y="2520950"/>
            <a:ext cx="3213100" cy="830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cho đất khai hoang trở th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đất trồng trọt.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30713" y="4786313"/>
            <a:ext cx="3311525" cy="8318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Trông coi, đảm đương hết mọi việc.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51750" y="4560888"/>
            <a:ext cx="4192588" cy="15700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câu văn “ Một mình chị ấy quán xuyến mọi việc trong gia đình từ dọn dẹp, nấu ăn đến đưa đón, dạy dỗ con cái.”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1250" y="2520950"/>
            <a:ext cx="39941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ngữ cảnh l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cụm từ “ mở mang vùng đất hoang n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để trồng trọt, sinh sống”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53" name="TextBox 8"/>
          <p:cNvSpPr txBox="1"/>
          <p:nvPr/>
        </p:nvSpPr>
        <p:spPr>
          <a:xfrm>
            <a:off x="3990975" y="449263"/>
            <a:ext cx="6149975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BÀI TẬP SỐ 3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62309" y="831809"/>
          <a:ext cx="11386869" cy="5396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5623"/>
                <a:gridCol w="3191773"/>
                <a:gridCol w="4399473"/>
              </a:tblGrid>
              <a:tr h="103336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118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c.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Người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vị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tha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luôn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vì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người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khác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,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biết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nghĩ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cho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người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khác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Đây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là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một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đức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tính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tốt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Trái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với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người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vị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tha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là</a:t>
                      </a:r>
                      <a:r>
                        <a:rPr lang="en-US" sz="240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u="sng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người</a:t>
                      </a:r>
                      <a:r>
                        <a:rPr lang="en-US" sz="2400" u="sng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u="sng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vị</a:t>
                      </a:r>
                      <a:r>
                        <a:rPr lang="en-US" sz="2400" u="sng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2400" u="sng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kỉ</a:t>
                      </a:r>
                      <a:r>
                        <a:rPr lang="en-US" sz="2400" u="sng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.</a:t>
                      </a:r>
                      <a:endParaRPr lang="en-US" sz="2400" b="0" u="sng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2400" b="0" u="sng" dirty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1912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2400" b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Bây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b="0" u="sng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sng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="0" u="sng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u="sng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2400" b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0033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endParaRPr lang="en-US" sz="24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8371" name="TextBox 2"/>
          <p:cNvSpPr txBox="1"/>
          <p:nvPr/>
        </p:nvSpPr>
        <p:spPr>
          <a:xfrm>
            <a:off x="215900" y="19050"/>
            <a:ext cx="1181735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4. Xác định nghĩa của các từ được in đậm trong các câu sau v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giải thích cách xác định nghĩa của các từ ấy.</a:t>
            </a: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70375" y="1966913"/>
            <a:ext cx="2760663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chỉ biết lo đến lợi ích cá nhân mình, đặt trên lợi ích của người khác, của xã hội.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0375" y="4408488"/>
            <a:ext cx="2932113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tha: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luôn luôn nghĩ đến, quan tâm đến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13638" y="2070100"/>
            <a:ext cx="4175125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Dựa v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các câu văn 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Người vị tha luôn vì người khác, biết nghĩ cho người khác.” “Trái với vị tha l</a:t>
            </a:r>
            <a:r>
              <a:rPr lang="en-US" alt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người vị kỉ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54131" y="4564803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13"/>
          <p:cNvPicPr>
            <a:picLocks noChangeAspect="1"/>
          </p:cNvPicPr>
          <p:nvPr/>
        </p:nvPicPr>
        <p:blipFill>
          <a:blip r:embed="rId1"/>
          <a:srcRect t="11757" r="76431"/>
          <a:stretch>
            <a:fillRect/>
          </a:stretch>
        </p:blipFill>
        <p:spPr>
          <a:xfrm>
            <a:off x="985838" y="552450"/>
            <a:ext cx="717550" cy="773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395" name="TextBox 5"/>
          <p:cNvSpPr txBox="1"/>
          <p:nvPr/>
        </p:nvSpPr>
        <p:spPr>
          <a:xfrm>
            <a:off x="3036888" y="406400"/>
            <a:ext cx="7151687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VẬN DỤNG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0700" y="1731963"/>
            <a:ext cx="9485313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Xác định nghĩa của từ 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“cần”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ngữ cảnh sau v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căn cứ v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đâu em xác định được.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/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Tựa gối ôm </a:t>
            </a:r>
            <a:r>
              <a:rPr lang="vi-VN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lâu chẳng được</a:t>
            </a:r>
            <a:endParaRPr lang="vi-V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/>
            <a:r>
              <a:rPr lang="vi-VN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 đâu đớp động dưới chân bèo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/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( Câu cá mùa thu – Nguyễn Khuyến)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/>
            <a:endParaRPr lang="en-US" alt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9397" name="Picture 2" descr="https://lh4.googleusercontent.com/cnVOlhYSHl4FsBSvwXPi44OswKFkMbJCDiqf7tD7N3bG2DgfVw3LY8QnaXJN_p9e55MUHISzYjp1WFFdv_WVdoiGKbsQey1lbmJWpqIICr0q_NXuYJRiQVe1b4UCNQ_EfV0PADE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0" y="1863725"/>
            <a:ext cx="3686175" cy="4352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1"/>
          <p:cNvSpPr/>
          <p:nvPr/>
        </p:nvSpPr>
        <p:spPr>
          <a:xfrm>
            <a:off x="-646112" y="3846513"/>
            <a:ext cx="12349162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4" eaLnBrk="1" hangingPunct="1"/>
            <a:r>
              <a:rPr lang="en-US" altLang="en-US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☘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Cần: chỉ cần câu cá</a:t>
            </a:r>
            <a:endParaRPr lang="en-US" alt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/>
            <a:r>
              <a:rPr lang="en-US" altLang="en-US" sz="2400" i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☘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Căn cứ v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o: - nhan đề của b</a:t>
            </a:r>
            <a:r>
              <a:rPr lang="en-US" alt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 câu thơ “ Cá đâu đớp động dưới chân bèo”</a:t>
            </a:r>
            <a:endParaRPr lang="en-US" altLang="en-US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5046663"/>
            <a:ext cx="2676525" cy="1714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charRg st="0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charRg st="22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60" end="1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charRg st="60" end="1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0418" name="videoplayback (2)">
            <a:hlinkClick r:id="" action="ppaction://media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6613" y="1069975"/>
            <a:ext cx="10636250" cy="5094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36613" y="238125"/>
            <a:ext cx="10636250" cy="831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nêu suy nghĩ của mình về cách cậu bé áp dụng cách nói “có đầu có đuôi” trong trường hợp sau: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441325" y="582613"/>
            <a:ext cx="7933690" cy="2368550"/>
          </a:xfrm>
          <a:prstGeom prst="rect">
            <a:avLst/>
          </a:prstGeom>
        </p:spPr>
        <p:txBody>
          <a:bodyPr wrap="none">
            <a:spAutoFit/>
          </a:bodyPr>
          <a:p>
            <a:pPr marL="342900" indent="-342900" eaLnBrk="1" hangingPunct="1">
              <a:buAutoNum type="alphaLcPeriod"/>
            </a:pPr>
            <a:r>
              <a:rPr lang="en-US" altLang="vi-VN" sz="2800" dirty="0">
                <a:latin typeface="Times New Roman" panose="02020603050405020304" pitchFamily="18" charset="0"/>
              </a:rPr>
              <a:t>Cái ghế này </a:t>
            </a: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chân</a:t>
            </a:r>
            <a:r>
              <a:rPr lang="en-US" altLang="vi-VN" sz="2800" dirty="0">
                <a:latin typeface="Times New Roman" panose="02020603050405020304" pitchFamily="18" charset="0"/>
              </a:rPr>
              <a:t> bị gãy rồi</a:t>
            </a:r>
            <a:r>
              <a:rPr lang="vi-VN" altLang="x-none" sz="2800" dirty="0">
                <a:latin typeface="Times New Roman" panose="02020603050405020304" pitchFamily="18" charset="0"/>
              </a:rPr>
              <a:t> (1)</a:t>
            </a:r>
            <a:endParaRPr sz="2800" dirty="0">
              <a:latin typeface="Calibri Light" panose="020F0302020204030204" pitchFamily="34" charset="0"/>
            </a:endParaRPr>
          </a:p>
          <a:p>
            <a:pPr marL="342900" indent="-342900" eaLnBrk="1" hangingPunct="1">
              <a:buNone/>
            </a:pPr>
            <a:r>
              <a:rPr lang="pt-B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Nam đá bóng nên bị đau </a:t>
            </a:r>
            <a:r>
              <a:rPr lang="pt-BR" altLang="x-none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pt-BR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endParaRPr lang="pt-BR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Các vận động viên đang tập trung dưới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núi (3)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None/>
            </a:pPr>
            <a:endParaRPr lang="pt-BR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AutoNum type="alphaLcPeriod"/>
            </a:pPr>
            <a:endParaRPr dirty="0">
              <a:latin typeface="Calibri Light" panose="020F0302020204030204" pitchFamily="34" charset="0"/>
            </a:endParaRPr>
          </a:p>
          <a:p>
            <a:pPr marL="342900" indent="-342900" eaLnBrk="1" hangingPunct="1">
              <a:buAutoNum type="alphaLcPeriod"/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163" y="2106613"/>
            <a:ext cx="2514600" cy="353536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300" y="2127250"/>
            <a:ext cx="2519363" cy="351472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913" y="2127250"/>
            <a:ext cx="2592387" cy="3514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460500" y="5783263"/>
            <a:ext cx="2071688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(1)Chân ghế</a:t>
            </a:r>
            <a:endParaRPr lang="vi-VN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625" y="5783263"/>
            <a:ext cx="2397125" cy="5222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(2)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Chân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người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66188" y="5710238"/>
            <a:ext cx="2070100" cy="5222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(3)Chân núi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Cloud Callout 8"/>
          <p:cNvSpPr/>
          <p:nvPr/>
        </p:nvSpPr>
        <p:spPr>
          <a:xfrm>
            <a:off x="7712075" y="0"/>
            <a:ext cx="4583113" cy="2647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gắn từ chân trong 3 trường hợp trên tương ứng với 3 tấm hình? Dựa v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đâu em có sự lựa chọn đó?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58738" y="-14287"/>
            <a:ext cx="2803525" cy="51117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sz="32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 animBg="1"/>
      <p:bldP spid="9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07350" y="3632200"/>
            <a:ext cx="3154363" cy="207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38288" y="1074738"/>
            <a:ext cx="8701088" cy="2892425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xem xét trường hợp sau: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bé bưng 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nh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nói với mẹ: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ơi  </a:t>
            </a: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nghĩ em bé nói mẹ </a:t>
            </a:r>
            <a:r>
              <a:rPr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gì?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10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75" y="3829050"/>
            <a:ext cx="2163763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Picture 6" descr="Combo bánh ăn sáng 1 bịch bánh Karo Richy và 1 túi bánh gạo Hàn Quốc |  Shopee Việt Na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288" y="3665538"/>
            <a:ext cx="2143125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71875" y="1630363"/>
            <a:ext cx="1397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cặp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8088" y="5589588"/>
            <a:ext cx="306228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Cởi: mở cái cặp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8838" y="1571625"/>
            <a:ext cx="217646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bịch bánh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5063" y="5702300"/>
            <a:ext cx="3062287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Cởi: bóc gói bánh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78200" y="1546225"/>
            <a:ext cx="2176463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bưởi</a:t>
            </a:r>
            <a:endParaRPr lang="en-US" altLang="en-US" sz="2800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8038" y="5665788"/>
            <a:ext cx="3062287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Cởi: bóc quả bưởi ra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8032750" y="-190500"/>
            <a:ext cx="4079875" cy="25447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những ví dụ trên em rút ra được gì về nghĩa của từ?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1" grpId="0"/>
      <p:bldP spid="11" grpId="1"/>
      <p:bldP spid="12" grpId="0"/>
      <p:bldP spid="13" grpId="0"/>
      <p:bldP spid="14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813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37413" y="241300"/>
            <a:ext cx="4529137" cy="2813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284288" y="2705100"/>
            <a:ext cx="9904412" cy="2432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Phần: Tiếng Việt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CẢNH VÀ NGHĨA CỦA TỪ TRONG NGỮ CẢNH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32" name="Rectangle 6"/>
          <p:cNvSpPr/>
          <p:nvPr/>
        </p:nvSpPr>
        <p:spPr>
          <a:xfrm>
            <a:off x="530225" y="241300"/>
            <a:ext cx="6707188" cy="1077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10                   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LẮNG NGHE TRÁI TIM MÌNH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8133" name="Picture 2" descr="Top 100 Hình Hoa Sen Đẹp Ngất Ngây Lòng Người - Hình Ảnh Đẹp 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57800"/>
            <a:ext cx="12192000" cy="160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charRg st="0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7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charRg st="17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35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charRg st="35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extBox 1"/>
          <p:cNvSpPr txBox="1"/>
          <p:nvPr/>
        </p:nvSpPr>
        <p:spPr>
          <a:xfrm>
            <a:off x="1863725" y="327025"/>
            <a:ext cx="8081963" cy="585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HÌNH THÀNH KIẾN THỨC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4663" y="1112838"/>
            <a:ext cx="11455400" cy="2678113"/>
          </a:xfrm>
          <a:prstGeom prst="rect">
            <a:avLst/>
          </a:prstGeom>
          <a:noFill/>
        </p:spPr>
        <p:txBody>
          <a:bodyPr>
            <a:spAutoFit/>
          </a:bodyPr>
          <a:p>
            <a:pPr marL="400050" indent="-400050" eaLnBrk="1" hangingPunct="1">
              <a:buAutoNum type="romanUcPeriod"/>
            </a:pP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 thức tiếng Việt: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eaLnBrk="1" hangingPunct="1">
              <a:buAutoNum type="arabicPeriod"/>
            </a:pP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ngữ cảnh: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Ngữ cảnh của một từ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những yếu tố ngôn ngữ hoặc phi ngôn ngữ xung quanh nó. Như vậy, ngữ cảnh có thể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tình huống, một đoạn văn, một câu, một cụm từ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cũng có thể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một từ. Ngữ cảnh có vai trò quan trọng trong việc lựa chọn từ ngữ khi viết hoặc nói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hiểu nghĩa của từ khi đọc hoặc nghe.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1363" y="3933825"/>
            <a:ext cx="10575925" cy="2308225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AutoNum type="arabicPeriod"/>
            </a:pP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cha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luôn yêu thương con vô điều kiện.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AutoNum type="arabicPeriod"/>
            </a:pPr>
            <a:r>
              <a:rPr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mái tóc bạc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Đốt lửa cho anh nằm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( Đêm nay Bác không ngủ - Minh Huệ)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772275" y="4735513"/>
            <a:ext cx="550863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75525" y="4640263"/>
            <a:ext cx="4459288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cha chỉ người sinh ra ta.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23138" y="5348288"/>
            <a:ext cx="44608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cha chỉ Bác Hồ.</a:t>
            </a:r>
            <a:endParaRPr lang="en-US" altLang="en-US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6772275" y="5394325"/>
            <a:ext cx="550863" cy="2762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1" end="3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charRg st="41" end="3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509588" y="815975"/>
            <a:ext cx="11653838" cy="3108325"/>
          </a:xfrm>
          <a:prstGeom prst="rect">
            <a:avLst/>
          </a:prstGeom>
          <a:noFill/>
        </p:spPr>
        <p:txBody>
          <a:bodyPr>
            <a:spAutoFit/>
          </a:bodyPr>
          <a:p>
            <a:pPr eaLnBrk="1" hangingPunct="1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trong ngữ cảnh</a:t>
            </a:r>
            <a:endParaRPr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har char="-"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mỗi ngữ cảnh, từ thể hiện khả năng kết hợp với các yếu tố khác, qua đó bộ lộ một nghĩa xác định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đó. Khi gặp một từ không biết nghĩa, có thể dựa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ngữ cảnh để xác định nghĩa của từ.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đường n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có nhiều đoạn gấp khúc ngắn, nối nhau liên tiếp rất nguy hiểm nhưng không có biển báo đường khúc khuỷu.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0179" name="AutoShape 2" descr="Đường đèo 14 khúc cua hiểm trở ở Cao Bằng - VnExpress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5018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83613" y="4037013"/>
            <a:ext cx="3544887" cy="2635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Rectangle 5"/>
          <p:cNvSpPr/>
          <p:nvPr/>
        </p:nvSpPr>
        <p:spPr>
          <a:xfrm>
            <a:off x="63500" y="14288"/>
            <a:ext cx="12128500" cy="584200"/>
          </a:xfrm>
          <a:prstGeom prst="rect">
            <a:avLst/>
          </a:prstGeom>
          <a:solidFill>
            <a:srgbClr val="00B050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CẢNH VÀ NGHĨA CỦA TỪ TRONG NGỮ CẢNH</a:t>
            </a:r>
            <a:endParaRPr lang="en-US" altLang="en-US" sz="3200" dirty="0"/>
          </a:p>
        </p:txBody>
      </p:sp>
      <p:sp>
        <p:nvSpPr>
          <p:cNvPr id="7" name="Cloud Callout 6"/>
          <p:cNvSpPr/>
          <p:nvPr/>
        </p:nvSpPr>
        <p:spPr>
          <a:xfrm>
            <a:off x="3629025" y="4737100"/>
            <a:ext cx="4899025" cy="17859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nghĩa của từ “khúc khuỷu” như thế n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9588" y="4046538"/>
            <a:ext cx="7642225" cy="22463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 khuỷu: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đoạn gấp khúc ngắn, nối nhau liên tiếp rất nguy hiểm.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ngữ cảnh “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đoạn gấp khúc ngắn, nối nhau liên tiếp” trong câu văn trên để xác định nghĩa của từ.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3656013" y="4737100"/>
            <a:ext cx="4900613" cy="17859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đâu em hiểu nghĩa như vậy?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31" end="2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31" end="2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226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charRg st="226" end="3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75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charRg st="75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Rectangle 3"/>
          <p:cNvSpPr/>
          <p:nvPr/>
        </p:nvSpPr>
        <p:spPr>
          <a:xfrm>
            <a:off x="793750" y="1198563"/>
            <a:ext cx="10774363" cy="1568450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trong ngữ cảnh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har char="-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mỗi ngữ cảnh, từ thể hiện khả năng kết hợp với các yếu tố khác, qua đó bộ lộ một nghĩa xác định 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đó. Khi gặp một từ không biết nghĩa, có thể dựa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ngữ cảnh để xác định nghĩa của từ.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0450" y="2822575"/>
            <a:ext cx="9688513" cy="1938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2: Nhờ v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những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minh 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 đại như máy hơi nước, điện, tivi, máy vi tính,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chúng ta có được cuộc sống tiện nghi, thoái mái.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minh: Tìm ra cái có cống hiến cho khoa học v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người.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một số ví dụ cụ thể : “máy hơi nước, điện, tivi, máy vi tính”</a:t>
            </a:r>
            <a:endParaRPr lang="en-US" altLang="en-US" sz="2400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184775" y="3790950"/>
            <a:ext cx="6521450" cy="22796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xác định nghĩa của từ phát minh trong ngữ cảnh trên? Căn cứ v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đâu em xác định được như vậy?</a:t>
            </a:r>
            <a:endParaRPr sz="2400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charRg st="0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37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charRg st="137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00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charRg st="200" end="2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11338" y="2236788"/>
            <a:ext cx="7677150" cy="1816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3: 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Dưới trăng quyên đã gọi hè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Đầu tường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lựu lập lòe đơn bông.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(Nguyễn Du, Truyện Kiều)</a:t>
            </a:r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2228" name="AutoShape 2" descr="Hoa lựu làm thuốc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838" y="4062413"/>
            <a:ext cx="3332162" cy="279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2888" y="4062413"/>
            <a:ext cx="3509962" cy="2749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187450" y="4338638"/>
            <a:ext cx="5105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Lửa: 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đỏ của hoa lựu.</a:t>
            </a:r>
            <a:endParaRPr lang="en-US" altLang="en-US" dirty="0"/>
          </a:p>
        </p:txBody>
      </p:sp>
      <p:sp>
        <p:nvSpPr>
          <p:cNvPr id="8" name="Rectangle 7"/>
          <p:cNvSpPr/>
          <p:nvPr/>
        </p:nvSpPr>
        <p:spPr>
          <a:xfrm>
            <a:off x="603250" y="668338"/>
            <a:ext cx="10774363" cy="1568450"/>
          </a:xfrm>
          <a:prstGeom prst="rect">
            <a:avLst/>
          </a:prstGeom>
        </p:spPr>
        <p:txBody>
          <a:bodyPr>
            <a:spAutoFit/>
          </a:bodyPr>
          <a:p>
            <a:pPr eaLnBrk="1" hangingPunct="1">
              <a:buNone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trong ngữ cảnh</a:t>
            </a:r>
            <a:endParaRPr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har char="-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mỗi ngữ cảnh, từ thể hiện khả năng kết hợp với các yếu tố khác, qua đó bộ lộ một nghĩa xác định n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đó. Khi gặp một từ không biết nghĩa, có thể dựa v</a:t>
            </a:r>
            <a:r>
              <a:rPr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ngữ cảnh để xác định nghĩa của từ. </a:t>
            </a:r>
            <a:endParaRPr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6463" y="4941888"/>
            <a:ext cx="4562475" cy="1277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Nghĩa của từ lửa trong ngữ cảnh trên sử dụng với nghĩa ẩn dụ không dùng theo nghĩa thông thường.</a:t>
            </a:r>
            <a:endParaRPr lang="en-US" altLang="en-US" sz="1800" dirty="0">
              <a:solidFill>
                <a:srgbClr val="0033CC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325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575" y="225425"/>
            <a:ext cx="11626850" cy="6537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1" name="Rectangle 2"/>
          <p:cNvSpPr/>
          <p:nvPr/>
        </p:nvSpPr>
        <p:spPr>
          <a:xfrm>
            <a:off x="2755900" y="2511425"/>
            <a:ext cx="3876675" cy="5222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tiếng Việt</a:t>
            </a:r>
            <a:endParaRPr lang="en-US" altLang="en-US" b="1" dirty="0">
              <a:solidFill>
                <a:srgbClr val="00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3252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3213" y="2657475"/>
            <a:ext cx="2365375" cy="294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6676</Words>
  <Application>WPS Presentation</Application>
  <PresentationFormat/>
  <Paragraphs>245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SimSun</vt:lpstr>
      <vt:lpstr>Wingdings</vt:lpstr>
      <vt:lpstr>Calibri</vt:lpstr>
      <vt:lpstr>Calibri Light</vt:lpstr>
      <vt:lpstr>Garamond</vt:lpstr>
      <vt:lpstr>等线 Light</vt:lpstr>
      <vt:lpstr>等线</vt:lpstr>
      <vt:lpstr>Times New Roman</vt:lpstr>
      <vt:lpstr>.VnTime</vt:lpstr>
      <vt:lpstr>Arial</vt:lpstr>
      <vt:lpstr>Microsoft YaHei</vt:lpstr>
      <vt:lpstr>Arial Unicode MS</vt:lpstr>
      <vt:lpstr>Office Theme</vt:lpstr>
      <vt:lpstr>1_Organic</vt:lpstr>
      <vt:lpstr>Organic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KhanhDanComputer</dc:creator>
  <cp:lastModifiedBy>Kiều My</cp:lastModifiedBy>
  <cp:revision>65</cp:revision>
  <dcterms:created xsi:type="dcterms:W3CDTF">2022-02-23T08:19:55Z</dcterms:created>
  <dcterms:modified xsi:type="dcterms:W3CDTF">2026-02-25T09:30:51Z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27989C5424A24E99BF72C5953AC42B91_12</vt:lpwstr>
  </property>
  <property fmtid="{D5CDD505-2E9C-101B-9397-08002B2CF9AE}" pid="3" name="KSOProductBuildVer">
    <vt:lpwstr>1033-12.2.0.23196</vt:lpwstr>
  </property>
</Properties>
</file>