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5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398E-0989-45B8-B5F6-D07E8B762B5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D858-B21C-409F-8D91-62977B16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1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5764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64BD-E002-4C27-AAFA-EFB0B13ABD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86248"/>
            <a:ext cx="12282152" cy="6944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281" y="1416676"/>
            <a:ext cx="10522039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BÀI DẠY TIẾNG </a:t>
            </a: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60" y="2967335"/>
            <a:ext cx="114610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DẪN TRỰC TIẾP, CÁCH DẪN GIÁN TIẾP </a:t>
            </a:r>
          </a:p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VIỆC SỬ DỤNG DẤU CÂU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7344" y="4934235"/>
            <a:ext cx="358771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TRƯƠNG THỊ THANH THẢO</a:t>
            </a:r>
            <a:endParaRPr lang="en-US" dirty="0">
              <a:solidFill>
                <a:srgbClr val="3939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830032" y="5377958"/>
            <a:ext cx="39223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0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00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smtClean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2024-2025</a:t>
            </a:r>
            <a:endParaRPr lang="en-US" sz="2000" dirty="0">
              <a:solidFill>
                <a:srgbClr val="3939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4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69" y="862885"/>
            <a:ext cx="10856890" cy="621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Lời dẫn: </a:t>
            </a: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Nuôi vật hèn kém cuối cùng cũng vô dụng, chi bằng đem chọi lấy một tiếng cười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Cách dẫn: Dùng dấu hai chấm và dấu ngoặc kép nhắc lại nguyên văn ý nghĩ của nhân vật Thành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5 lần. Trong 5 lần cụm từ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được sử dụng trong lời thoại của ông Giuốc-đanh, có 3 lần là lời dẫn trực tiếp được đặt trong dấu ngoặc kép và 2 lần là lời dẫn gián tiếp. (Ông Giuốc-đanh –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ồ, ồ, cụ lớn! Chú mày thong thả tí đã. Cái tiếng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đáng thưởng lắm.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 phải là một tiếng tầm thường đâu nhé. Này, cụ lớn thưởng cho các chú đây).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Cách ông Giuốc-đanh sử dụng cụm từ cụ lớn lặp đi lặp lại thể hiện ông ta rất thích thú, hài lòng khi được thợ phụ gọi mình như vậy; qua đó cho thấy nét tính cách "trưởng giả học làm sang" của ông ta.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Đoạn văn sau dùng cách dẫn trực tiếp thứ hai: Biết ông Giuốc-đanh là "trưởng giả học làm sang", gã thợ phụ bèn nghĩ cách dùng lời nịnh nọt ngọt ngào để vòi tiền ông ta: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Bẩm cụ lớn, anh em chúng tôi đội ơn cụ lớn lắm lắm.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 vậy, ông Giuốc-đanh vô cùng đắc ý. Ông thốt lên: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vi-VN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 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vi-VN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ồ, ồ, cụ lớn!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thong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đáng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tầm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nhé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886" y="1326524"/>
            <a:ext cx="10419009" cy="510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1"/>
            <a:ext cx="12101847" cy="691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417" y="1273866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372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590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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1"/>
            <a:ext cx="12101847" cy="691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816" y="1273866"/>
            <a:ext cx="605101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12538"/>
              </p:ext>
            </p:extLst>
          </p:nvPr>
        </p:nvGraphicFramePr>
        <p:xfrm>
          <a:off x="1546816" y="2391799"/>
          <a:ext cx="8563172" cy="2616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793"/>
                <a:gridCol w="3138194"/>
                <a:gridCol w="1700011"/>
                <a:gridCol w="158417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663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1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7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2" y="917359"/>
            <a:ext cx="786075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9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5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2678545" y="1981201"/>
            <a:ext cx="863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sz="50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endParaRPr lang="en-US" altLang="zh-CN" sz="5000" b="1" noProof="0" dirty="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476" y="-297956"/>
            <a:ext cx="2322777" cy="1963082"/>
          </a:xfrm>
          <a:prstGeom prst="rect">
            <a:avLst/>
          </a:prstGeom>
        </p:spPr>
      </p:pic>
      <p:pic>
        <p:nvPicPr>
          <p:cNvPr id="15" name="图片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06" y="362369"/>
            <a:ext cx="4750039" cy="8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3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42810" y="4443413"/>
            <a:ext cx="3434750" cy="4829174"/>
          </a:xfrm>
          <a:custGeom>
            <a:avLst/>
            <a:gdLst/>
            <a:ahLst/>
            <a:cxnLst/>
            <a:rect l="l" t="t" r="r" b="b"/>
            <a:pathLst>
              <a:path w="5152125" h="7243761">
                <a:moveTo>
                  <a:pt x="0" y="0"/>
                </a:moveTo>
                <a:lnTo>
                  <a:pt x="5152125" y="0"/>
                </a:lnTo>
                <a:lnTo>
                  <a:pt x="5152125" y="7243762"/>
                </a:lnTo>
                <a:lnTo>
                  <a:pt x="0" y="7243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1148522" y="-730643"/>
            <a:ext cx="3434750" cy="4829174"/>
          </a:xfrm>
          <a:custGeom>
            <a:avLst/>
            <a:gdLst/>
            <a:ahLst/>
            <a:cxnLst/>
            <a:rect l="l" t="t" r="r" b="b"/>
            <a:pathLst>
              <a:path w="5152125" h="7243761">
                <a:moveTo>
                  <a:pt x="0" y="0"/>
                </a:moveTo>
                <a:lnTo>
                  <a:pt x="5152126" y="0"/>
                </a:lnTo>
                <a:lnTo>
                  <a:pt x="5152126" y="7243761"/>
                </a:lnTo>
                <a:lnTo>
                  <a:pt x="0" y="7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8870998" y="18589"/>
            <a:ext cx="3181303" cy="3140211"/>
          </a:xfrm>
          <a:custGeom>
            <a:avLst/>
            <a:gdLst/>
            <a:ahLst/>
            <a:cxnLst/>
            <a:rect l="l" t="t" r="r" b="b"/>
            <a:pathLst>
              <a:path w="4771954" h="4710317">
                <a:moveTo>
                  <a:pt x="0" y="0"/>
                </a:moveTo>
                <a:lnTo>
                  <a:pt x="4771954" y="0"/>
                </a:lnTo>
                <a:lnTo>
                  <a:pt x="4771954" y="4710317"/>
                </a:lnTo>
                <a:lnTo>
                  <a:pt x="0" y="4710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465616" y="5040707"/>
            <a:ext cx="3181303" cy="3140211"/>
          </a:xfrm>
          <a:custGeom>
            <a:avLst/>
            <a:gdLst/>
            <a:ahLst/>
            <a:cxnLst/>
            <a:rect l="l" t="t" r="r" b="b"/>
            <a:pathLst>
              <a:path w="4771954" h="4710317">
                <a:moveTo>
                  <a:pt x="0" y="0"/>
                </a:moveTo>
                <a:lnTo>
                  <a:pt x="4771955" y="0"/>
                </a:lnTo>
                <a:lnTo>
                  <a:pt x="4771955" y="4710317"/>
                </a:lnTo>
                <a:lnTo>
                  <a:pt x="0" y="4710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26464" y="584728"/>
            <a:ext cx="1943270" cy="823461"/>
          </a:xfrm>
          <a:custGeom>
            <a:avLst/>
            <a:gdLst/>
            <a:ahLst/>
            <a:cxnLst/>
            <a:rect l="l" t="t" r="r" b="b"/>
            <a:pathLst>
              <a:path w="2914905" h="1235191">
                <a:moveTo>
                  <a:pt x="0" y="0"/>
                </a:moveTo>
                <a:lnTo>
                  <a:pt x="2914905" y="0"/>
                </a:lnTo>
                <a:lnTo>
                  <a:pt x="2914905" y="1235191"/>
                </a:lnTo>
                <a:lnTo>
                  <a:pt x="0" y="12351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0000"/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387836" y="5348740"/>
            <a:ext cx="1943270" cy="823461"/>
          </a:xfrm>
          <a:custGeom>
            <a:avLst/>
            <a:gdLst/>
            <a:ahLst/>
            <a:cxnLst/>
            <a:rect l="l" t="t" r="r" b="b"/>
            <a:pathLst>
              <a:path w="2914905" h="1235191">
                <a:moveTo>
                  <a:pt x="2914905" y="0"/>
                </a:moveTo>
                <a:lnTo>
                  <a:pt x="0" y="0"/>
                </a:lnTo>
                <a:lnTo>
                  <a:pt x="0" y="1235191"/>
                </a:lnTo>
                <a:lnTo>
                  <a:pt x="2914905" y="1235191"/>
                </a:lnTo>
                <a:lnTo>
                  <a:pt x="2914905" y="0"/>
                </a:lnTo>
                <a:close/>
              </a:path>
            </a:pathLst>
          </a:custGeom>
          <a:blipFill>
            <a:blip r:embed="rId5">
              <a:alphaModFix amt="90000"/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87836" y="18588"/>
            <a:ext cx="7604895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B4101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TRƯỜNG TRUNG </a:t>
            </a:r>
            <a:r>
              <a:rPr lang="en-US" sz="3000" b="1" dirty="0">
                <a:solidFill>
                  <a:srgbClr val="B4101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HỌC CƠ SỞ VÕ XÁN</a:t>
            </a:r>
            <a:endParaRPr lang="en-US" sz="3000" b="1" dirty="0">
              <a:solidFill>
                <a:srgbClr val="B41010"/>
              </a:solidFill>
              <a:latin typeface="Noto Serif Display Bold"/>
              <a:ea typeface="Noto Serif Display Bold"/>
              <a:cs typeface="Noto Serif Display Bold"/>
              <a:sym typeface="Noto Serif Displ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31689" y="6127750"/>
            <a:ext cx="492862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23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TRƯƠNG THỊ THANH THẢO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34833" y="6413962"/>
            <a:ext cx="39223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0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0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2025-2026</a:t>
            </a:r>
          </a:p>
        </p:txBody>
      </p:sp>
    </p:spTree>
    <p:extLst>
      <p:ext uri="{BB962C8B-B14F-4D97-AF65-F5344CB8AC3E}">
        <p14:creationId xmlns:p14="http://schemas.microsoft.com/office/powerpoint/2010/main" val="15550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276" y="1401707"/>
            <a:ext cx="8139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55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370" y="953959"/>
            <a:ext cx="11861260" cy="483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89" y="2167313"/>
            <a:ext cx="401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14633"/>
              </p:ext>
            </p:extLst>
          </p:nvPr>
        </p:nvGraphicFramePr>
        <p:xfrm>
          <a:off x="1068946" y="2995562"/>
          <a:ext cx="10647594" cy="2104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49198"/>
                <a:gridCol w="3549198"/>
                <a:gridCol w="3549198"/>
              </a:tblGrid>
              <a:tr h="58456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53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0866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10586"/>
              </p:ext>
            </p:extLst>
          </p:nvPr>
        </p:nvGraphicFramePr>
        <p:xfrm>
          <a:off x="838200" y="1648811"/>
          <a:ext cx="10723793" cy="32416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679"/>
                <a:gridCol w="3582220"/>
                <a:gridCol w="3609656"/>
                <a:gridCol w="1611238"/>
              </a:tblGrid>
              <a:tr h="53804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PHIẾU HỌC TẬP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TÌM HIỂU VỀ VIỆC DẪN TRỰC TIẾP VÀ CÁCH DẪN GIÁN TIẾP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</a:tr>
              <a:tr h="538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941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122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72060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4052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859" y="1228036"/>
            <a:ext cx="962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PHIẾU HỌC TẬP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TÌM HIỂU VỀ VIỆC DẪN TRỰC TIẾP VÀ CÁCH DẪN GIÁN TIẾP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6686"/>
              </p:ext>
            </p:extLst>
          </p:nvPr>
        </p:nvGraphicFramePr>
        <p:xfrm>
          <a:off x="129861" y="1826326"/>
          <a:ext cx="11100516" cy="3462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5880"/>
                <a:gridCol w="3228991"/>
                <a:gridCol w="3322750"/>
                <a:gridCol w="2562895"/>
              </a:tblGrid>
              <a:tr h="501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1083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</a:txBody>
                  <a:tcPr marL="37968" marR="37968" marT="0" marB="0"/>
                </a:tc>
              </a:tr>
              <a:tr h="187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" y="957356"/>
            <a:ext cx="12192000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6">
            <a:extLst>
              <a:ext uri="{FF2B5EF4-FFF2-40B4-BE49-F238E27FC236}">
                <a16:creationId xmlns="" xmlns:a16="http://schemas.microsoft.com/office/drawing/2014/main" id="{659187C7-F00E-4F5F-AAE6-CC604EA9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48" y="1668591"/>
            <a:ext cx="5362079" cy="536014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="" xmlns:a16="http://schemas.microsoft.com/office/drawing/2014/main" id="{49EA166C-615D-4A0B-852D-906C9A10A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" y="833495"/>
            <a:ext cx="1163599" cy="1645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0255" y="363689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618" y="1111724"/>
            <a:ext cx="39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1" y="2137893"/>
            <a:ext cx="82625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995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>
            <a:extLst>
              <a:ext uri="{FF2B5EF4-FFF2-40B4-BE49-F238E27FC236}">
                <a16:creationId xmlns="" xmlns:a16="http://schemas.microsoft.com/office/drawing/2014/main" id="{076DDD80-3A95-4CA4-99AD-E9775C7018EB}"/>
              </a:ext>
            </a:extLst>
          </p:cNvPr>
          <p:cNvGrpSpPr/>
          <p:nvPr/>
        </p:nvGrpSpPr>
        <p:grpSpPr>
          <a:xfrm>
            <a:off x="3530596" y="-365957"/>
            <a:ext cx="8871759" cy="6315995"/>
            <a:chOff x="1762543" y="-20073"/>
            <a:chExt cx="8666914" cy="4883621"/>
          </a:xfrm>
        </p:grpSpPr>
        <p:cxnSp>
          <p:nvCxnSpPr>
            <p:cNvPr id="6" name="直接连接符 3">
              <a:extLst>
                <a:ext uri="{FF2B5EF4-FFF2-40B4-BE49-F238E27FC236}">
                  <a16:creationId xmlns="" xmlns:a16="http://schemas.microsoft.com/office/drawing/2014/main" id="{C2451489-4166-426C-A87E-736498CEC981}"/>
                </a:ext>
              </a:extLst>
            </p:cNvPr>
            <p:cNvCxnSpPr/>
            <p:nvPr/>
          </p:nvCxnSpPr>
          <p:spPr>
            <a:xfrm>
              <a:off x="4015408" y="0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直接连接符 4">
              <a:extLst>
                <a:ext uri="{FF2B5EF4-FFF2-40B4-BE49-F238E27FC236}">
                  <a16:creationId xmlns="" xmlns:a16="http://schemas.microsoft.com/office/drawing/2014/main" id="{FC0827ED-D25E-4138-8B53-DA59AF76BFAE}"/>
                </a:ext>
              </a:extLst>
            </p:cNvPr>
            <p:cNvCxnSpPr/>
            <p:nvPr/>
          </p:nvCxnSpPr>
          <p:spPr>
            <a:xfrm>
              <a:off x="8408503" y="-20073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9" name="云形 5">
              <a:extLst>
                <a:ext uri="{FF2B5EF4-FFF2-40B4-BE49-F238E27FC236}">
                  <a16:creationId xmlns="" xmlns:a16="http://schemas.microsoft.com/office/drawing/2014/main" id="{472D155E-DBE0-456E-B257-FD3095BD8121}"/>
                </a:ext>
              </a:extLst>
            </p:cNvPr>
            <p:cNvSpPr/>
            <p:nvPr/>
          </p:nvSpPr>
          <p:spPr>
            <a:xfrm>
              <a:off x="1762543" y="1285461"/>
              <a:ext cx="8666914" cy="3578087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30B32558-38C9-4B4F-B6F6-BC67E1E5A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2" y="2849777"/>
            <a:ext cx="3564788" cy="3815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7143" y="1944961"/>
            <a:ext cx="6604749" cy="29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73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467" y="1326524"/>
            <a:ext cx="7482626" cy="379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50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1309</Words>
  <Application>Microsoft Office PowerPoint</Application>
  <PresentationFormat>Custom</PresentationFormat>
  <Paragraphs>103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Ron Entertainment</cp:lastModifiedBy>
  <cp:revision>84</cp:revision>
  <dcterms:created xsi:type="dcterms:W3CDTF">2024-06-26T02:09:29Z</dcterms:created>
  <dcterms:modified xsi:type="dcterms:W3CDTF">2026-02-25T14:03:01Z</dcterms:modified>
</cp:coreProperties>
</file>