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318" r:id="rId2"/>
    <p:sldId id="258" r:id="rId3"/>
    <p:sldId id="270" r:id="rId4"/>
    <p:sldId id="257" r:id="rId5"/>
    <p:sldId id="259" r:id="rId6"/>
    <p:sldId id="267" r:id="rId7"/>
    <p:sldId id="306" r:id="rId8"/>
    <p:sldId id="260" r:id="rId9"/>
    <p:sldId id="307" r:id="rId10"/>
    <p:sldId id="308" r:id="rId11"/>
    <p:sldId id="261" r:id="rId12"/>
    <p:sldId id="262" r:id="rId13"/>
    <p:sldId id="266" r:id="rId14"/>
    <p:sldId id="310" r:id="rId15"/>
    <p:sldId id="311" r:id="rId16"/>
    <p:sldId id="268" r:id="rId17"/>
    <p:sldId id="314" r:id="rId18"/>
    <p:sldId id="274" r:id="rId19"/>
    <p:sldId id="315" r:id="rId20"/>
    <p:sldId id="269" r:id="rId21"/>
    <p:sldId id="316" r:id="rId22"/>
    <p:sldId id="317" r:id="rId23"/>
    <p:sldId id="313" r:id="rId24"/>
    <p:sldId id="273" r:id="rId25"/>
    <p:sldId id="292" r:id="rId26"/>
    <p:sldId id="293" r:id="rId27"/>
    <p:sldId id="291" r:id="rId28"/>
    <p:sldId id="289" r:id="rId29"/>
    <p:sldId id="277" r:id="rId30"/>
    <p:sldId id="275" r:id="rId31"/>
    <p:sldId id="278" r:id="rId32"/>
    <p:sldId id="280" r:id="rId33"/>
    <p:sldId id="296" r:id="rId34"/>
    <p:sldId id="297" r:id="rId35"/>
    <p:sldId id="298" r:id="rId36"/>
    <p:sldId id="299" r:id="rId37"/>
    <p:sldId id="300" r:id="rId38"/>
    <p:sldId id="301" r:id="rId39"/>
    <p:sldId id="302" r:id="rId40"/>
    <p:sldId id="303" r:id="rId41"/>
    <p:sldId id="304" r:id="rId42"/>
    <p:sldId id="305" r:id="rId43"/>
    <p:sldId id="295" r:id="rId44"/>
    <p:sldId id="281" r:id="rId45"/>
    <p:sldId id="282" r:id="rId46"/>
    <p:sldId id="271" r:id="rId47"/>
  </p:sldIdLst>
  <p:sldSz cx="18288000" cy="10287000"/>
  <p:notesSz cx="6858000" cy="9144000"/>
  <p:embeddedFontLst>
    <p:embeddedFont>
      <p:font typeface="Noto Serif Display Bold" charset="0"/>
      <p:regular r:id="rId49"/>
    </p:embeddedFont>
    <p:embeddedFont>
      <p:font typeface="Calibri" pitchFamily="34" charset="0"/>
      <p:regular r:id="rId50"/>
      <p:bold r:id="rId51"/>
      <p:italic r:id="rId52"/>
      <p:boldItalic r:id="rId53"/>
    </p:embeddedFont>
    <p:embeddedFont>
      <p:font typeface="Noto Serif Display Italics" charset="0"/>
      <p:regular r:id="rId54"/>
    </p:embeddedFont>
    <p:embeddedFont>
      <p:font typeface="Yeseva One"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2712"/>
    <a:srgbClr val="F39721"/>
    <a:srgbClr val="FFDD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47" autoAdjust="0"/>
    <p:restoredTop sz="94622" autoAdjust="0"/>
  </p:normalViewPr>
  <p:slideViewPr>
    <p:cSldViewPr>
      <p:cViewPr>
        <p:scale>
          <a:sx n="46" d="100"/>
          <a:sy n="46" d="100"/>
        </p:scale>
        <p:origin x="-652" y="-2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05CE5-E5E2-432F-AECE-072E064119EF}" type="datetimeFigureOut">
              <a:rPr lang="en-US" smtClean="0"/>
              <a:t>2/25/2026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0D630-9D7D-4346-819B-F928B95797FC}" type="slidenum">
              <a:rPr lang="en-US" smtClean="0"/>
              <a:t>‹#›</a:t>
            </a:fld>
            <a:endParaRPr lang="en-US"/>
          </a:p>
        </p:txBody>
      </p:sp>
    </p:spTree>
    <p:extLst>
      <p:ext uri="{BB962C8B-B14F-4D97-AF65-F5344CB8AC3E}">
        <p14:creationId xmlns:p14="http://schemas.microsoft.com/office/powerpoint/2010/main" val="3421464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0D630-9D7D-4346-819B-F928B95797FC}" type="slidenum">
              <a:rPr lang="en-US" smtClean="0"/>
              <a:t>21</a:t>
            </a:fld>
            <a:endParaRPr lang="en-US"/>
          </a:p>
        </p:txBody>
      </p:sp>
    </p:spTree>
    <p:extLst>
      <p:ext uri="{BB962C8B-B14F-4D97-AF65-F5344CB8AC3E}">
        <p14:creationId xmlns:p14="http://schemas.microsoft.com/office/powerpoint/2010/main" val="1510217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0D630-9D7D-4346-819B-F928B95797FC}" type="slidenum">
              <a:rPr lang="en-US" smtClean="0"/>
              <a:t>23</a:t>
            </a:fld>
            <a:endParaRPr lang="en-US"/>
          </a:p>
        </p:txBody>
      </p:sp>
    </p:spTree>
    <p:extLst>
      <p:ext uri="{BB962C8B-B14F-4D97-AF65-F5344CB8AC3E}">
        <p14:creationId xmlns:p14="http://schemas.microsoft.com/office/powerpoint/2010/main" val="644168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0D630-9D7D-4346-819B-F928B95797FC}" type="slidenum">
              <a:rPr lang="en-US" smtClean="0"/>
              <a:t>27</a:t>
            </a:fld>
            <a:endParaRPr lang="en-US"/>
          </a:p>
        </p:txBody>
      </p:sp>
    </p:spTree>
    <p:extLst>
      <p:ext uri="{BB962C8B-B14F-4D97-AF65-F5344CB8AC3E}">
        <p14:creationId xmlns:p14="http://schemas.microsoft.com/office/powerpoint/2010/main" val="2728177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6.pn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sv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8" Type="http://schemas.openxmlformats.org/officeDocument/2006/relationships/image" Target="../media/image33.svg"/><Relationship Id="rId3" Type="http://schemas.microsoft.com/office/2007/relationships/media" Target="../media/media2.mp3"/><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slideLayout" Target="../slideLayouts/slideLayout7.xml"/><Relationship Id="rId10" Type="http://schemas.openxmlformats.org/officeDocument/2006/relationships/image" Target="../media/image35.svg"/><Relationship Id="rId4" Type="http://schemas.openxmlformats.org/officeDocument/2006/relationships/audio" Target="../media/media2.mp3"/><Relationship Id="rId9" Type="http://schemas.openxmlformats.org/officeDocument/2006/relationships/image" Target="../media/image35.png"/></Relationships>
</file>

<file path=ppt/slides/_rels/slide34.xml.rels><?xml version="1.0" encoding="UTF-8" standalone="yes"?>
<Relationships xmlns="http://schemas.openxmlformats.org/package/2006/relationships"><Relationship Id="rId8" Type="http://schemas.openxmlformats.org/officeDocument/2006/relationships/image" Target="../media/image33.svg"/><Relationship Id="rId3" Type="http://schemas.microsoft.com/office/2007/relationships/media" Target="../media/media2.mp3"/><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slideLayout" Target="../slideLayouts/slideLayout7.xml"/><Relationship Id="rId10" Type="http://schemas.openxmlformats.org/officeDocument/2006/relationships/image" Target="../media/image35.svg"/><Relationship Id="rId4" Type="http://schemas.openxmlformats.org/officeDocument/2006/relationships/audio" Target="../media/media2.mp3"/><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image" Target="../media/image33.svg"/><Relationship Id="rId3" Type="http://schemas.microsoft.com/office/2007/relationships/media" Target="../media/media2.mp3"/><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slideLayout" Target="../slideLayouts/slideLayout7.xml"/><Relationship Id="rId10" Type="http://schemas.openxmlformats.org/officeDocument/2006/relationships/image" Target="../media/image35.svg"/><Relationship Id="rId4" Type="http://schemas.openxmlformats.org/officeDocument/2006/relationships/audio" Target="../media/media2.mp3"/><Relationship Id="rId9"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image" Target="../media/image33.svg"/><Relationship Id="rId3" Type="http://schemas.microsoft.com/office/2007/relationships/media" Target="../media/media2.mp3"/><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slideLayout" Target="../slideLayouts/slideLayout7.xml"/><Relationship Id="rId10" Type="http://schemas.openxmlformats.org/officeDocument/2006/relationships/image" Target="../media/image35.svg"/><Relationship Id="rId4" Type="http://schemas.openxmlformats.org/officeDocument/2006/relationships/audio" Target="../media/media2.mp3"/><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8" Type="http://schemas.openxmlformats.org/officeDocument/2006/relationships/image" Target="../media/image33.svg"/><Relationship Id="rId3" Type="http://schemas.microsoft.com/office/2007/relationships/media" Target="../media/media2.mp3"/><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slideLayout" Target="../slideLayouts/slideLayout7.xml"/><Relationship Id="rId10" Type="http://schemas.openxmlformats.org/officeDocument/2006/relationships/image" Target="../media/image35.svg"/><Relationship Id="rId4" Type="http://schemas.openxmlformats.org/officeDocument/2006/relationships/audio" Target="../media/media2.mp3"/><Relationship Id="rId9" Type="http://schemas.openxmlformats.org/officeDocument/2006/relationships/image" Target="../media/image35.png"/></Relationships>
</file>

<file path=ppt/slides/_rels/slide38.xml.rels><?xml version="1.0" encoding="UTF-8" standalone="yes"?>
<Relationships xmlns="http://schemas.openxmlformats.org/package/2006/relationships"><Relationship Id="rId8" Type="http://schemas.openxmlformats.org/officeDocument/2006/relationships/image" Target="../media/image33.svg"/><Relationship Id="rId3" Type="http://schemas.microsoft.com/office/2007/relationships/media" Target="../media/media2.mp3"/><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slideLayout" Target="../slideLayouts/slideLayout7.xml"/><Relationship Id="rId10" Type="http://schemas.openxmlformats.org/officeDocument/2006/relationships/image" Target="../media/image35.svg"/><Relationship Id="rId4" Type="http://schemas.openxmlformats.org/officeDocument/2006/relationships/audio" Target="../media/media2.mp3"/><Relationship Id="rId9" Type="http://schemas.openxmlformats.org/officeDocument/2006/relationships/image" Target="../media/image35.png"/></Relationships>
</file>

<file path=ppt/slides/_rels/slide39.xml.rels><?xml version="1.0" encoding="UTF-8" standalone="yes"?>
<Relationships xmlns="http://schemas.openxmlformats.org/package/2006/relationships"><Relationship Id="rId8" Type="http://schemas.openxmlformats.org/officeDocument/2006/relationships/image" Target="../media/image33.svg"/><Relationship Id="rId3" Type="http://schemas.microsoft.com/office/2007/relationships/media" Target="../media/media2.mp3"/><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slideLayout" Target="../slideLayouts/slideLayout7.xml"/><Relationship Id="rId10" Type="http://schemas.openxmlformats.org/officeDocument/2006/relationships/image" Target="../media/image35.svg"/><Relationship Id="rId4" Type="http://schemas.openxmlformats.org/officeDocument/2006/relationships/audio" Target="../media/media2.mp3"/><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33.svg"/><Relationship Id="rId3" Type="http://schemas.microsoft.com/office/2007/relationships/media" Target="../media/media2.mp3"/><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slideLayout" Target="../slideLayouts/slideLayout7.xml"/><Relationship Id="rId10" Type="http://schemas.openxmlformats.org/officeDocument/2006/relationships/image" Target="../media/image35.svg"/><Relationship Id="rId4" Type="http://schemas.openxmlformats.org/officeDocument/2006/relationships/audio" Target="../media/media2.mp3"/><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openxmlformats.org/officeDocument/2006/relationships/image" Target="../media/image33.svg"/><Relationship Id="rId3" Type="http://schemas.microsoft.com/office/2007/relationships/media" Target="../media/media2.mp3"/><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slideLayout" Target="../slideLayouts/slideLayout7.xml"/><Relationship Id="rId10" Type="http://schemas.openxmlformats.org/officeDocument/2006/relationships/image" Target="../media/image35.svg"/><Relationship Id="rId4" Type="http://schemas.openxmlformats.org/officeDocument/2006/relationships/audio" Target="../media/media2.mp3"/><Relationship Id="rId9" Type="http://schemas.openxmlformats.org/officeDocument/2006/relationships/image" Target="../media/image35.png"/></Relationships>
</file>

<file path=ppt/slides/_rels/slide42.xml.rels><?xml version="1.0" encoding="UTF-8" standalone="yes"?>
<Relationships xmlns="http://schemas.openxmlformats.org/package/2006/relationships"><Relationship Id="rId8" Type="http://schemas.openxmlformats.org/officeDocument/2006/relationships/image" Target="../media/image33.svg"/><Relationship Id="rId3" Type="http://schemas.microsoft.com/office/2007/relationships/media" Target="../media/media2.mp3"/><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slideLayout" Target="../slideLayouts/slideLayout7.xml"/><Relationship Id="rId10" Type="http://schemas.openxmlformats.org/officeDocument/2006/relationships/image" Target="../media/image35.svg"/><Relationship Id="rId4" Type="http://schemas.openxmlformats.org/officeDocument/2006/relationships/audio" Target="../media/media2.mp3"/><Relationship Id="rId9"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sv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TextBox 3"/>
          <p:cNvSpPr txBox="1"/>
          <p:nvPr/>
        </p:nvSpPr>
        <p:spPr>
          <a:xfrm>
            <a:off x="2903619" y="1786140"/>
            <a:ext cx="7186077" cy="1698626"/>
          </a:xfrm>
          <a:prstGeom prst="rect">
            <a:avLst/>
          </a:prstGeom>
        </p:spPr>
        <p:txBody>
          <a:bodyPr lIns="0" tIns="0" rIns="0" bIns="0" rtlCol="0" anchor="t">
            <a:spAutoFit/>
          </a:bodyPr>
          <a:lstStyle/>
          <a:p>
            <a:pPr algn="ctr">
              <a:lnSpc>
                <a:spcPts val="13999"/>
              </a:lnSpc>
              <a:spcBef>
                <a:spcPct val="0"/>
              </a:spcBef>
            </a:pPr>
            <a:r>
              <a:rPr lang="en-US" sz="9999" i="1" dirty="0">
                <a:solidFill>
                  <a:srgbClr val="F67B70"/>
                </a:solidFill>
                <a:latin typeface="Noto Serif Display Italics"/>
                <a:ea typeface="Noto Serif Display Italics"/>
                <a:cs typeface="Noto Serif Display Italics"/>
                <a:sym typeface="Noto Serif Display Italics"/>
              </a:rPr>
              <a:t>Văn </a:t>
            </a:r>
            <a:r>
              <a:rPr lang="en-US" sz="9999" i="1" dirty="0" err="1">
                <a:solidFill>
                  <a:srgbClr val="F67B70"/>
                </a:solidFill>
                <a:latin typeface="Noto Serif Display Italics"/>
                <a:ea typeface="Noto Serif Display Italics"/>
                <a:cs typeface="Noto Serif Display Italics"/>
                <a:sym typeface="Noto Serif Display Italics"/>
              </a:rPr>
              <a:t>bản</a:t>
            </a:r>
            <a:r>
              <a:rPr lang="en-US" sz="9999" i="1" dirty="0">
                <a:solidFill>
                  <a:srgbClr val="F67B70"/>
                </a:solidFill>
                <a:latin typeface="Noto Serif Display Italics"/>
                <a:ea typeface="Noto Serif Display Italics"/>
                <a:cs typeface="Noto Serif Display Italics"/>
                <a:sym typeface="Noto Serif Display Italics"/>
              </a:rPr>
              <a:t>:</a:t>
            </a:r>
          </a:p>
        </p:txBody>
      </p:sp>
      <p:sp>
        <p:nvSpPr>
          <p:cNvPr id="4" name="Freeform 4"/>
          <p:cNvSpPr/>
          <p:nvPr/>
        </p:nvSpPr>
        <p:spPr>
          <a:xfrm>
            <a:off x="15064215" y="6665119"/>
            <a:ext cx="5152125" cy="7243761"/>
          </a:xfrm>
          <a:custGeom>
            <a:avLst/>
            <a:gdLst/>
            <a:ahLst/>
            <a:cxnLst/>
            <a:rect l="l" t="t" r="r" b="b"/>
            <a:pathLst>
              <a:path w="5152125" h="7243761">
                <a:moveTo>
                  <a:pt x="0" y="0"/>
                </a:moveTo>
                <a:lnTo>
                  <a:pt x="5152125" y="0"/>
                </a:lnTo>
                <a:lnTo>
                  <a:pt x="5152125" y="7243762"/>
                </a:lnTo>
                <a:lnTo>
                  <a:pt x="0" y="7243762"/>
                </a:lnTo>
                <a:lnTo>
                  <a:pt x="0" y="0"/>
                </a:lnTo>
                <a:close/>
              </a:path>
            </a:pathLst>
          </a:custGeom>
          <a:blipFill>
            <a:blip r:embed="rId3">
              <a:alphaModFix amt="90000"/>
            </a:blip>
            <a:stretch>
              <a:fillRect/>
            </a:stretch>
          </a:blipFill>
        </p:spPr>
      </p:sp>
      <p:sp>
        <p:nvSpPr>
          <p:cNvPr id="6" name="Freeform 6"/>
          <p:cNvSpPr/>
          <p:nvPr/>
        </p:nvSpPr>
        <p:spPr>
          <a:xfrm rot="-10800000">
            <a:off x="-1722783" y="-1095965"/>
            <a:ext cx="5152125" cy="7243761"/>
          </a:xfrm>
          <a:custGeom>
            <a:avLst/>
            <a:gdLst/>
            <a:ahLst/>
            <a:cxnLst/>
            <a:rect l="l" t="t" r="r" b="b"/>
            <a:pathLst>
              <a:path w="5152125" h="7243761">
                <a:moveTo>
                  <a:pt x="0" y="0"/>
                </a:moveTo>
                <a:lnTo>
                  <a:pt x="5152126" y="0"/>
                </a:lnTo>
                <a:lnTo>
                  <a:pt x="5152126" y="7243761"/>
                </a:lnTo>
                <a:lnTo>
                  <a:pt x="0" y="7243761"/>
                </a:lnTo>
                <a:lnTo>
                  <a:pt x="0" y="0"/>
                </a:lnTo>
                <a:close/>
              </a:path>
            </a:pathLst>
          </a:custGeom>
          <a:blipFill>
            <a:blip r:embed="rId3">
              <a:alphaModFix amt="90000"/>
            </a:blip>
            <a:stretch>
              <a:fillRect/>
            </a:stretch>
          </a:blipFill>
        </p:spPr>
      </p:sp>
      <p:sp>
        <p:nvSpPr>
          <p:cNvPr id="7" name="TextBox 7"/>
          <p:cNvSpPr txBox="1"/>
          <p:nvPr/>
        </p:nvSpPr>
        <p:spPr>
          <a:xfrm>
            <a:off x="-311727" y="3915040"/>
            <a:ext cx="14366292" cy="1372171"/>
          </a:xfrm>
          <a:prstGeom prst="rect">
            <a:avLst/>
          </a:prstGeom>
        </p:spPr>
        <p:txBody>
          <a:bodyPr lIns="0" tIns="0" rIns="0" bIns="0" rtlCol="0" anchor="t">
            <a:spAutoFit/>
          </a:bodyPr>
          <a:lstStyle/>
          <a:p>
            <a:pPr algn="ctr">
              <a:lnSpc>
                <a:spcPts val="10675"/>
              </a:lnSpc>
            </a:pPr>
            <a:r>
              <a:rPr lang="en-US" sz="9976" dirty="0" smtClean="0">
                <a:solidFill>
                  <a:srgbClr val="393939"/>
                </a:solidFill>
                <a:latin typeface="Yeseva One"/>
                <a:ea typeface="Yeseva One"/>
                <a:cs typeface="Yeseva One"/>
                <a:sym typeface="Yeseva One"/>
              </a:rPr>
              <a:t>BẾP LỬA </a:t>
            </a:r>
            <a:r>
              <a:rPr lang="en-US" sz="6000" dirty="0" smtClean="0">
                <a:solidFill>
                  <a:srgbClr val="393939"/>
                </a:solidFill>
                <a:latin typeface="Yeseva One"/>
                <a:ea typeface="Yeseva One"/>
                <a:cs typeface="Yeseva One"/>
                <a:sym typeface="Yeseva One"/>
              </a:rPr>
              <a:t>(BẰNG VIỆT)</a:t>
            </a:r>
            <a:endParaRPr lang="en-US" sz="6000" dirty="0">
              <a:solidFill>
                <a:srgbClr val="393939"/>
              </a:solidFill>
              <a:latin typeface="Yeseva One"/>
              <a:ea typeface="Yeseva One"/>
              <a:cs typeface="Yeseva One"/>
              <a:sym typeface="Yeseva One"/>
            </a:endParaRPr>
          </a:p>
        </p:txBody>
      </p:sp>
      <p:sp>
        <p:nvSpPr>
          <p:cNvPr id="8" name="Freeform 8"/>
          <p:cNvSpPr/>
          <p:nvPr/>
        </p:nvSpPr>
        <p:spPr>
          <a:xfrm rot="-10800000">
            <a:off x="13306497" y="27882"/>
            <a:ext cx="4771954" cy="4710317"/>
          </a:xfrm>
          <a:custGeom>
            <a:avLst/>
            <a:gdLst/>
            <a:ahLst/>
            <a:cxnLst/>
            <a:rect l="l" t="t" r="r" b="b"/>
            <a:pathLst>
              <a:path w="4771954" h="4710317">
                <a:moveTo>
                  <a:pt x="0" y="0"/>
                </a:moveTo>
                <a:lnTo>
                  <a:pt x="4771954" y="0"/>
                </a:lnTo>
                <a:lnTo>
                  <a:pt x="4771954" y="4710317"/>
                </a:lnTo>
                <a:lnTo>
                  <a:pt x="0" y="4710317"/>
                </a:lnTo>
                <a:lnTo>
                  <a:pt x="0" y="0"/>
                </a:lnTo>
                <a:close/>
              </a:path>
            </a:pathLst>
          </a:custGeom>
          <a:blipFill>
            <a:blip r:embed="rId4">
              <a:alphaModFix amt="90000"/>
            </a:blip>
            <a:stretch>
              <a:fillRect/>
            </a:stretch>
          </a:blipFill>
        </p:spPr>
      </p:sp>
      <p:sp>
        <p:nvSpPr>
          <p:cNvPr id="9" name="Freeform 9"/>
          <p:cNvSpPr/>
          <p:nvPr/>
        </p:nvSpPr>
        <p:spPr>
          <a:xfrm>
            <a:off x="-2198424" y="7561059"/>
            <a:ext cx="4771954" cy="4710317"/>
          </a:xfrm>
          <a:custGeom>
            <a:avLst/>
            <a:gdLst/>
            <a:ahLst/>
            <a:cxnLst/>
            <a:rect l="l" t="t" r="r" b="b"/>
            <a:pathLst>
              <a:path w="4771954" h="4710317">
                <a:moveTo>
                  <a:pt x="0" y="0"/>
                </a:moveTo>
                <a:lnTo>
                  <a:pt x="4771955" y="0"/>
                </a:lnTo>
                <a:lnTo>
                  <a:pt x="4771955" y="4710317"/>
                </a:lnTo>
                <a:lnTo>
                  <a:pt x="0" y="4710317"/>
                </a:lnTo>
                <a:lnTo>
                  <a:pt x="0" y="0"/>
                </a:lnTo>
                <a:close/>
              </a:path>
            </a:pathLst>
          </a:custGeom>
          <a:blipFill>
            <a:blip r:embed="rId4">
              <a:alphaModFix amt="90000"/>
            </a:blip>
            <a:stretch>
              <a:fillRect/>
            </a:stretch>
          </a:blipFill>
        </p:spPr>
      </p:sp>
      <p:sp>
        <p:nvSpPr>
          <p:cNvPr id="10" name="Freeform 10"/>
          <p:cNvSpPr/>
          <p:nvPr/>
        </p:nvSpPr>
        <p:spPr>
          <a:xfrm>
            <a:off x="10089696" y="877092"/>
            <a:ext cx="2914905" cy="1235191"/>
          </a:xfrm>
          <a:custGeom>
            <a:avLst/>
            <a:gdLst/>
            <a:ahLst/>
            <a:cxnLst/>
            <a:rect l="l" t="t" r="r" b="b"/>
            <a:pathLst>
              <a:path w="2914905" h="1235191">
                <a:moveTo>
                  <a:pt x="0" y="0"/>
                </a:moveTo>
                <a:lnTo>
                  <a:pt x="2914905" y="0"/>
                </a:lnTo>
                <a:lnTo>
                  <a:pt x="2914905" y="1235191"/>
                </a:lnTo>
                <a:lnTo>
                  <a:pt x="0" y="1235191"/>
                </a:lnTo>
                <a:lnTo>
                  <a:pt x="0" y="0"/>
                </a:lnTo>
                <a:close/>
              </a:path>
            </a:pathLst>
          </a:custGeom>
          <a:blipFill>
            <a:blip r:embed="rId5">
              <a:alphaModFix amt="90000"/>
            </a:blip>
            <a:stretch>
              <a:fillRect/>
            </a:stretch>
          </a:blipFill>
        </p:spPr>
      </p:sp>
      <p:sp>
        <p:nvSpPr>
          <p:cNvPr id="11" name="Freeform 11"/>
          <p:cNvSpPr/>
          <p:nvPr/>
        </p:nvSpPr>
        <p:spPr>
          <a:xfrm flipH="1">
            <a:off x="3581753" y="8023109"/>
            <a:ext cx="2914905" cy="1235191"/>
          </a:xfrm>
          <a:custGeom>
            <a:avLst/>
            <a:gdLst/>
            <a:ahLst/>
            <a:cxnLst/>
            <a:rect l="l" t="t" r="r" b="b"/>
            <a:pathLst>
              <a:path w="2914905" h="1235191">
                <a:moveTo>
                  <a:pt x="2914905" y="0"/>
                </a:moveTo>
                <a:lnTo>
                  <a:pt x="0" y="0"/>
                </a:lnTo>
                <a:lnTo>
                  <a:pt x="0" y="1235191"/>
                </a:lnTo>
                <a:lnTo>
                  <a:pt x="2914905" y="1235191"/>
                </a:lnTo>
                <a:lnTo>
                  <a:pt x="2914905" y="0"/>
                </a:lnTo>
                <a:close/>
              </a:path>
            </a:pathLst>
          </a:custGeom>
          <a:blipFill>
            <a:blip r:embed="rId5">
              <a:alphaModFix amt="90000"/>
            </a:blip>
            <a:stretch>
              <a:fillRect/>
            </a:stretch>
          </a:blipFill>
        </p:spPr>
      </p:sp>
      <p:sp>
        <p:nvSpPr>
          <p:cNvPr id="13" name="TextBox 13"/>
          <p:cNvSpPr txBox="1"/>
          <p:nvPr/>
        </p:nvSpPr>
        <p:spPr>
          <a:xfrm>
            <a:off x="3581753" y="27882"/>
            <a:ext cx="11407343" cy="685800"/>
          </a:xfrm>
          <a:prstGeom prst="rect">
            <a:avLst/>
          </a:prstGeom>
        </p:spPr>
        <p:txBody>
          <a:bodyPr lIns="0" tIns="0" rIns="0" bIns="0" rtlCol="0" anchor="t">
            <a:spAutoFit/>
          </a:bodyPr>
          <a:lstStyle/>
          <a:p>
            <a:pPr algn="ctr">
              <a:lnSpc>
                <a:spcPts val="5400"/>
              </a:lnSpc>
            </a:pPr>
            <a:r>
              <a:rPr lang="en-US" sz="4500" b="1" dirty="0">
                <a:solidFill>
                  <a:srgbClr val="B41010"/>
                </a:solidFill>
                <a:latin typeface="Noto Serif Display Bold"/>
                <a:ea typeface="Noto Serif Display Bold"/>
                <a:cs typeface="Noto Serif Display Bold"/>
                <a:sym typeface="Noto Serif Display Bold"/>
              </a:rPr>
              <a:t>TRƯỜNG TRUNG </a:t>
            </a:r>
            <a:r>
              <a:rPr lang="en-US" sz="4500" b="1" dirty="0" smtClean="0">
                <a:solidFill>
                  <a:srgbClr val="B41010"/>
                </a:solidFill>
                <a:latin typeface="Noto Serif Display Bold"/>
                <a:ea typeface="Noto Serif Display Bold"/>
                <a:cs typeface="Noto Serif Display Bold"/>
                <a:sym typeface="Noto Serif Display Bold"/>
              </a:rPr>
              <a:t>HỌC CƠ SỞ VÕ XÁN</a:t>
            </a:r>
            <a:endParaRPr lang="en-US" sz="4500" b="1" dirty="0">
              <a:solidFill>
                <a:srgbClr val="B41010"/>
              </a:solidFill>
              <a:latin typeface="Noto Serif Display Bold"/>
              <a:ea typeface="Noto Serif Display Bold"/>
              <a:cs typeface="Noto Serif Display Bold"/>
              <a:sym typeface="Noto Serif Display Bold"/>
            </a:endParaRPr>
          </a:p>
        </p:txBody>
      </p:sp>
      <p:sp>
        <p:nvSpPr>
          <p:cNvPr id="14" name="TextBox 14"/>
          <p:cNvSpPr txBox="1"/>
          <p:nvPr/>
        </p:nvSpPr>
        <p:spPr>
          <a:xfrm>
            <a:off x="5447533" y="9191625"/>
            <a:ext cx="7392935" cy="581025"/>
          </a:xfrm>
          <a:prstGeom prst="rect">
            <a:avLst/>
          </a:prstGeom>
        </p:spPr>
        <p:txBody>
          <a:bodyPr lIns="0" tIns="0" rIns="0" bIns="0" rtlCol="0" anchor="t">
            <a:spAutoFit/>
          </a:bodyPr>
          <a:lstStyle/>
          <a:p>
            <a:pPr algn="ctr">
              <a:lnSpc>
                <a:spcPts val="4080"/>
              </a:lnSpc>
            </a:pPr>
            <a:r>
              <a:rPr lang="en-US" sz="3400">
                <a:solidFill>
                  <a:srgbClr val="393939"/>
                </a:solidFill>
                <a:latin typeface="Times New Roman"/>
                <a:ea typeface="Times New Roman"/>
                <a:cs typeface="Times New Roman"/>
                <a:sym typeface="Times New Roman"/>
              </a:rPr>
              <a:t>GV: TRƯƠNG THỊ THANH THẢO</a:t>
            </a:r>
          </a:p>
        </p:txBody>
      </p:sp>
      <p:sp>
        <p:nvSpPr>
          <p:cNvPr id="15" name="TextBox 15"/>
          <p:cNvSpPr txBox="1"/>
          <p:nvPr/>
        </p:nvSpPr>
        <p:spPr>
          <a:xfrm>
            <a:off x="6202248" y="9620943"/>
            <a:ext cx="5883503" cy="461665"/>
          </a:xfrm>
          <a:prstGeom prst="rect">
            <a:avLst/>
          </a:prstGeom>
        </p:spPr>
        <p:txBody>
          <a:bodyPr lIns="0" tIns="0" rIns="0" bIns="0" rtlCol="0" anchor="t">
            <a:spAutoFit/>
          </a:bodyPr>
          <a:lstStyle/>
          <a:p>
            <a:pPr algn="ctr">
              <a:lnSpc>
                <a:spcPts val="3600"/>
              </a:lnSpc>
            </a:pPr>
            <a:r>
              <a:rPr lang="en-US" sz="3000" dirty="0" err="1">
                <a:solidFill>
                  <a:srgbClr val="393939"/>
                </a:solidFill>
                <a:latin typeface="Times New Roman"/>
                <a:ea typeface="Times New Roman"/>
                <a:cs typeface="Times New Roman"/>
                <a:sym typeface="Times New Roman"/>
              </a:rPr>
              <a:t>Năm</a:t>
            </a:r>
            <a:r>
              <a:rPr lang="en-US" sz="3000" dirty="0">
                <a:solidFill>
                  <a:srgbClr val="393939"/>
                </a:solidFill>
                <a:latin typeface="Times New Roman"/>
                <a:ea typeface="Times New Roman"/>
                <a:cs typeface="Times New Roman"/>
                <a:sym typeface="Times New Roman"/>
              </a:rPr>
              <a:t> </a:t>
            </a:r>
            <a:r>
              <a:rPr lang="en-US" sz="3000" dirty="0" err="1">
                <a:solidFill>
                  <a:srgbClr val="393939"/>
                </a:solidFill>
                <a:latin typeface="Times New Roman"/>
                <a:ea typeface="Times New Roman"/>
                <a:cs typeface="Times New Roman"/>
                <a:sym typeface="Times New Roman"/>
              </a:rPr>
              <a:t>học</a:t>
            </a:r>
            <a:r>
              <a:rPr lang="en-US" sz="3000">
                <a:solidFill>
                  <a:srgbClr val="393939"/>
                </a:solidFill>
                <a:latin typeface="Times New Roman"/>
                <a:ea typeface="Times New Roman"/>
                <a:cs typeface="Times New Roman"/>
                <a:sym typeface="Times New Roman"/>
              </a:rPr>
              <a:t>: </a:t>
            </a:r>
            <a:r>
              <a:rPr lang="en-US" sz="3000" smtClean="0">
                <a:solidFill>
                  <a:srgbClr val="393939"/>
                </a:solidFill>
                <a:latin typeface="Times New Roman"/>
                <a:ea typeface="Times New Roman"/>
                <a:cs typeface="Times New Roman"/>
                <a:sym typeface="Times New Roman"/>
              </a:rPr>
              <a:t>2024-2025</a:t>
            </a:r>
            <a:endParaRPr lang="en-US" sz="3000">
              <a:solidFill>
                <a:srgbClr val="393939"/>
              </a:solidFill>
              <a:latin typeface="Times New Roman"/>
              <a:ea typeface="Times New Roman"/>
              <a:cs typeface="Times New Roman"/>
              <a:sym typeface="Times New Roman"/>
            </a:endParaRPr>
          </a:p>
        </p:txBody>
      </p:sp>
      <p:pic>
        <p:nvPicPr>
          <p:cNvPr id="16" name="Picture 15"/>
          <p:cNvPicPr>
            <a:picLocks noChangeAspect="1"/>
          </p:cNvPicPr>
          <p:nvPr/>
        </p:nvPicPr>
        <p:blipFill>
          <a:blip r:embed="rId6"/>
          <a:stretch>
            <a:fillRect/>
          </a:stretch>
        </p:blipFill>
        <p:spPr>
          <a:xfrm>
            <a:off x="6134099" y="5524500"/>
            <a:ext cx="6019800" cy="31162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48001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2)">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5609" y="47977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1" name="Rounded Rectangle 10"/>
          <p:cNvSpPr/>
          <p:nvPr/>
        </p:nvSpPr>
        <p:spPr>
          <a:xfrm>
            <a:off x="3048000" y="723900"/>
            <a:ext cx="12591803" cy="1231361"/>
          </a:xfrm>
          <a:prstGeom prst="roundRect">
            <a:avLst/>
          </a:prstGeom>
          <a:solidFill>
            <a:srgbClr val="932712"/>
          </a:solidFill>
          <a:ln>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c. Cảm hứng chủ đạo và chủ đề tác phẩm</a:t>
            </a:r>
          </a:p>
        </p:txBody>
      </p:sp>
      <p:sp>
        <p:nvSpPr>
          <p:cNvPr id="12" name="Rounded Rectangle 11"/>
          <p:cNvSpPr/>
          <p:nvPr/>
        </p:nvSpPr>
        <p:spPr>
          <a:xfrm>
            <a:off x="1444719" y="2850445"/>
            <a:ext cx="3178219" cy="2750253"/>
          </a:xfrm>
          <a:prstGeom prst="roundRect">
            <a:avLst>
              <a:gd name="adj" fmla="val 8866"/>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tx1"/>
                </a:solidFill>
                <a:latin typeface="Arial" panose="020B0604020202020204" pitchFamily="34" charset="0"/>
                <a:cs typeface="Arial" panose="020B0604020202020204" pitchFamily="34" charset="0"/>
              </a:rPr>
              <a:t>Cảm hứng chủ đạo</a:t>
            </a:r>
          </a:p>
        </p:txBody>
      </p:sp>
      <p:sp>
        <p:nvSpPr>
          <p:cNvPr id="13" name="Rounded Rectangle 12"/>
          <p:cNvSpPr/>
          <p:nvPr/>
        </p:nvSpPr>
        <p:spPr>
          <a:xfrm>
            <a:off x="1444719" y="6251058"/>
            <a:ext cx="3178219" cy="3039852"/>
          </a:xfrm>
          <a:prstGeom prst="roundRect">
            <a:avLst>
              <a:gd name="adj" fmla="val 5375"/>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tx1"/>
                </a:solidFill>
                <a:latin typeface="Arial" panose="020B0604020202020204" pitchFamily="34" charset="0"/>
                <a:cs typeface="Arial" panose="020B0604020202020204" pitchFamily="34" charset="0"/>
              </a:rPr>
              <a:t>Chủ </a:t>
            </a:r>
            <a:r>
              <a:rPr lang="en-US" sz="4000" b="1" dirty="0" err="1">
                <a:solidFill>
                  <a:schemeClr val="tx1"/>
                </a:solidFill>
                <a:latin typeface="Arial" panose="020B0604020202020204" pitchFamily="34" charset="0"/>
                <a:cs typeface="Arial" panose="020B0604020202020204" pitchFamily="34" charset="0"/>
              </a:rPr>
              <a:t>đề</a:t>
            </a:r>
            <a:r>
              <a:rPr lang="en-US" sz="4000" b="1" dirty="0">
                <a:solidFill>
                  <a:schemeClr val="tx1"/>
                </a:solidFill>
                <a:latin typeface="Arial" panose="020B0604020202020204" pitchFamily="34" charset="0"/>
                <a:cs typeface="Arial" panose="020B0604020202020204" pitchFamily="34" charset="0"/>
              </a:rPr>
              <a:t> </a:t>
            </a:r>
          </a:p>
          <a:p>
            <a:pPr algn="ctr">
              <a:lnSpc>
                <a:spcPct val="150000"/>
              </a:lnSpc>
            </a:pPr>
            <a:r>
              <a:rPr lang="en-US" sz="4000" b="1" dirty="0" err="1">
                <a:solidFill>
                  <a:schemeClr val="tx1"/>
                </a:solidFill>
                <a:latin typeface="Arial" panose="020B0604020202020204" pitchFamily="34" charset="0"/>
                <a:cs typeface="Arial" panose="020B0604020202020204" pitchFamily="34" charset="0"/>
              </a:rPr>
              <a:t>tác</a:t>
            </a:r>
            <a:r>
              <a:rPr lang="en-US" sz="4000" b="1" dirty="0">
                <a:solidFill>
                  <a:schemeClr val="tx1"/>
                </a:solidFill>
                <a:latin typeface="Arial" panose="020B0604020202020204" pitchFamily="34" charset="0"/>
                <a:cs typeface="Arial" panose="020B0604020202020204" pitchFamily="34" charset="0"/>
              </a:rPr>
              <a:t> phẩm</a:t>
            </a:r>
          </a:p>
        </p:txBody>
      </p:sp>
      <p:sp>
        <p:nvSpPr>
          <p:cNvPr id="14" name="Rounded Rectangle 13"/>
          <p:cNvSpPr/>
          <p:nvPr/>
        </p:nvSpPr>
        <p:spPr>
          <a:xfrm>
            <a:off x="7970520" y="2850445"/>
            <a:ext cx="9860280" cy="2750254"/>
          </a:xfrm>
          <a:prstGeom prst="roundRect">
            <a:avLst>
              <a:gd name="adj" fmla="val 6767"/>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Là tình cảm bà cháu, tình cảm gia đình thiêng liêng gắn liền với hình ảnh bếp lửa một thời thơ ấu. </a:t>
            </a:r>
            <a:endParaRPr lang="en-US" sz="4000" dirty="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7970520" y="6251057"/>
            <a:ext cx="9860280" cy="3039853"/>
          </a:xfrm>
          <a:prstGeom prst="roundRect">
            <a:avLst>
              <a:gd name="adj" fmla="val 6767"/>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Thể hiện sự thương yêu kính trọng vô bờ của người cháu dành cho bà mình cũng như tình cảm yêu quê hương da diết.</a:t>
            </a:r>
            <a:endParaRPr lang="en-US" sz="4000" dirty="0">
              <a:solidFill>
                <a:schemeClr val="tx1"/>
              </a:solidFill>
              <a:latin typeface="Arial" panose="020B0604020202020204" pitchFamily="34" charset="0"/>
              <a:cs typeface="Arial" panose="020B0604020202020204" pitchFamily="34" charset="0"/>
            </a:endParaRPr>
          </a:p>
        </p:txBody>
      </p:sp>
      <p:sp>
        <p:nvSpPr>
          <p:cNvPr id="6" name="Right Arrow 5"/>
          <p:cNvSpPr/>
          <p:nvPr/>
        </p:nvSpPr>
        <p:spPr>
          <a:xfrm>
            <a:off x="5509515" y="3534040"/>
            <a:ext cx="1549028" cy="1510762"/>
          </a:xfrm>
          <a:prstGeom prst="rightArrow">
            <a:avLst/>
          </a:prstGeom>
          <a:solidFill>
            <a:srgbClr val="932712"/>
          </a:solidFill>
          <a:ln>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5534915" y="7079452"/>
            <a:ext cx="1549028" cy="1510762"/>
          </a:xfrm>
          <a:prstGeom prst="rightArrow">
            <a:avLst/>
          </a:prstGeom>
          <a:solidFill>
            <a:srgbClr val="932712"/>
          </a:solidFill>
          <a:ln>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6776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6"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8401">
            <a:off x="2464843" y="9093552"/>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rot="692967">
            <a:off x="10640915" y="9093552"/>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5" name="TextBox 4"/>
          <p:cNvSpPr txBox="1"/>
          <p:nvPr/>
        </p:nvSpPr>
        <p:spPr>
          <a:xfrm>
            <a:off x="1143000" y="214559"/>
            <a:ext cx="15859760" cy="2258054"/>
          </a:xfrm>
          <a:prstGeom prst="rect">
            <a:avLst/>
          </a:prstGeom>
          <a:noFill/>
        </p:spPr>
        <p:txBody>
          <a:bodyPr wrap="square" rtlCol="0">
            <a:spAutoFit/>
          </a:bodyPr>
          <a:lstStyle/>
          <a:p>
            <a:pPr algn="just">
              <a:lnSpc>
                <a:spcPct val="150000"/>
              </a:lnSpc>
            </a:pPr>
            <a:r>
              <a:rPr lang="en-US" sz="5000" b="1" dirty="0">
                <a:latin typeface="Arial" panose="020B0604020202020204" pitchFamily="34" charset="0"/>
                <a:cs typeface="Arial" panose="020B0604020202020204" pitchFamily="34" charset="0"/>
              </a:rPr>
              <a:t>1. </a:t>
            </a:r>
            <a:r>
              <a:rPr lang="vi-VN" sz="5000" b="1" dirty="0">
                <a:latin typeface="Arial" panose="020B0604020202020204" pitchFamily="34" charset="0"/>
                <a:cs typeface="Arial" panose="020B0604020202020204" pitchFamily="34" charset="0"/>
              </a:rPr>
              <a:t>Hình ảnh bếp lửa – xuyên suốt mạch cảm xúc của bài thơ</a:t>
            </a:r>
          </a:p>
        </p:txBody>
      </p:sp>
      <p:sp>
        <p:nvSpPr>
          <p:cNvPr id="6" name="Rounded Rectangle 5"/>
          <p:cNvSpPr/>
          <p:nvPr/>
        </p:nvSpPr>
        <p:spPr>
          <a:xfrm>
            <a:off x="5809027" y="1902927"/>
            <a:ext cx="6609669" cy="113937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rgbClr val="932712"/>
                </a:solidFill>
                <a:latin typeface="Arial" panose="020B0604020202020204" pitchFamily="34" charset="0"/>
                <a:cs typeface="Arial" panose="020B0604020202020204" pitchFamily="34" charset="0"/>
              </a:rPr>
              <a:t>HOẠT ĐỘNG CẶP ĐÔI</a:t>
            </a:r>
          </a:p>
        </p:txBody>
      </p:sp>
      <p:sp>
        <p:nvSpPr>
          <p:cNvPr id="7" name="Rounded Rectangle 6"/>
          <p:cNvSpPr/>
          <p:nvPr/>
        </p:nvSpPr>
        <p:spPr>
          <a:xfrm>
            <a:off x="228600" y="3390900"/>
            <a:ext cx="17770524" cy="6444724"/>
          </a:xfrm>
          <a:prstGeom prst="roundRect">
            <a:avLst>
              <a:gd name="adj" fmla="val 5105"/>
            </a:avLst>
          </a:prstGeom>
          <a:solidFill>
            <a:schemeClr val="bg1"/>
          </a:solidFill>
          <a:ln w="38100">
            <a:solidFill>
              <a:srgbClr val="93271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C00000"/>
                </a:solidFill>
                <a:latin typeface="Arial" panose="020B0604020202020204" pitchFamily="34" charset="0"/>
                <a:cs typeface="Arial" panose="020B0604020202020204" pitchFamily="34" charset="0"/>
              </a:rPr>
              <a:t>Em hãy trả lời câu hỏi sau:</a:t>
            </a:r>
          </a:p>
          <a:p>
            <a:pPr marL="571500" indent="-571500" algn="just">
              <a:lnSpc>
                <a:spcPct val="150000"/>
              </a:lnSpc>
              <a:buFont typeface="Arial" panose="020B0604020202020204" pitchFamily="34" charset="0"/>
              <a:buChar char="•"/>
            </a:pPr>
            <a:r>
              <a:rPr lang="vi-VN" sz="4000" dirty="0">
                <a:solidFill>
                  <a:schemeClr val="tx1"/>
                </a:solidFill>
                <a:latin typeface="Arial" panose="020B0604020202020204" pitchFamily="34" charset="0"/>
                <a:cs typeface="Arial" panose="020B0604020202020204" pitchFamily="34" charset="0"/>
              </a:rPr>
              <a:t>Phân tích mối quan hệ giữa hình ảnh bếp lửa và hình ảnh người bà trong bài thơ? Hình ảnh bếp lửa có sự thay đổi thế nào qua các khổ thơ?</a:t>
            </a:r>
            <a:endParaRPr lang="en-US" sz="4000" dirty="0">
              <a:solidFill>
                <a:schemeClr val="tx1"/>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solidFill>
                  <a:schemeClr val="tx1"/>
                </a:solidFill>
                <a:latin typeface="Arial" panose="020B0604020202020204" pitchFamily="34" charset="0"/>
                <a:cs typeface="Arial" panose="020B0604020202020204" pitchFamily="34" charset="0"/>
              </a:rPr>
              <a:t>Hình ảnh bếp lửa xuất hiện bao nhiêu lần trong tác phẩm? Ý nghĩa của hình ảnh này?</a:t>
            </a:r>
          </a:p>
          <a:p>
            <a:pPr marL="571500" indent="-571500" algn="just">
              <a:lnSpc>
                <a:spcPct val="150000"/>
              </a:lnSpc>
              <a:buFont typeface="Arial" panose="020B0604020202020204" pitchFamily="34" charset="0"/>
              <a:buChar char="•"/>
            </a:pPr>
            <a:r>
              <a:rPr lang="vi-VN" sz="4000" dirty="0">
                <a:solidFill>
                  <a:schemeClr val="tx1"/>
                </a:solidFill>
                <a:latin typeface="Arial" panose="020B0604020202020204" pitchFamily="34" charset="0"/>
                <a:cs typeface="Arial" panose="020B0604020202020204" pitchFamily="34" charset="0"/>
              </a:rPr>
              <a:t>Ở khổ thơ thứ 4 tác giả nói đến hình ảnh “ngọn lửa” mà không phải là bếp lửa có dụng ý gì? </a:t>
            </a:r>
          </a:p>
        </p:txBody>
      </p:sp>
      <p:pic>
        <p:nvPicPr>
          <p:cNvPr id="2" name="Picture 1"/>
          <p:cNvPicPr>
            <a:picLocks noChangeAspect="1"/>
          </p:cNvPicPr>
          <p:nvPr/>
        </p:nvPicPr>
        <p:blipFill>
          <a:blip r:embed="rId4"/>
          <a:stretch>
            <a:fillRect/>
          </a:stretch>
        </p:blipFill>
        <p:spPr>
          <a:xfrm>
            <a:off x="13443567" y="1402420"/>
            <a:ext cx="3641156" cy="283759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5400" y="7734300"/>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0587021">
            <a:off x="16196422" y="-388901"/>
            <a:ext cx="3558804" cy="3929237"/>
          </a:xfrm>
          <a:custGeom>
            <a:avLst/>
            <a:gdLst/>
            <a:ahLst/>
            <a:cxnLst/>
            <a:rect l="l" t="t" r="r" b="b"/>
            <a:pathLst>
              <a:path w="3558804" h="3929237">
                <a:moveTo>
                  <a:pt x="0" y="0"/>
                </a:moveTo>
                <a:lnTo>
                  <a:pt x="3558804" y="0"/>
                </a:lnTo>
                <a:lnTo>
                  <a:pt x="3558804" y="3929237"/>
                </a:lnTo>
                <a:lnTo>
                  <a:pt x="0" y="39292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8" name="Rounded Rectangle 7"/>
          <p:cNvSpPr/>
          <p:nvPr/>
        </p:nvSpPr>
        <p:spPr>
          <a:xfrm>
            <a:off x="7543800" y="4076700"/>
            <a:ext cx="8991600" cy="2286000"/>
          </a:xfrm>
          <a:prstGeom prst="roundRect">
            <a:avLst>
              <a:gd name="adj" fmla="val 16805"/>
            </a:avLst>
          </a:prstGeom>
          <a:solidFill>
            <a:schemeClr val="bg1"/>
          </a:solidFill>
          <a:ln w="38100">
            <a:solidFill>
              <a:srgbClr val="F39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4000" b="1" i="1" dirty="0">
                <a:solidFill>
                  <a:schemeClr val="tx1"/>
                </a:solidFill>
                <a:cs typeface="Arial" panose="020B0604020202020204" pitchFamily="34" charset="0"/>
              </a:rPr>
              <a:t>Một bếp lửa </a:t>
            </a:r>
            <a:r>
              <a:rPr lang="vi-VN" sz="4000" i="1" dirty="0">
                <a:solidFill>
                  <a:schemeClr val="tx1"/>
                </a:solidFill>
                <a:cs typeface="Arial" panose="020B0604020202020204" pitchFamily="34" charset="0"/>
              </a:rPr>
              <a:t>chờn vờn sương sớm</a:t>
            </a:r>
            <a:endParaRPr lang="en-US" sz="4000" i="1" dirty="0">
              <a:solidFill>
                <a:schemeClr val="tx1"/>
              </a:solidFill>
              <a:cs typeface="Arial" panose="020B0604020202020204" pitchFamily="34" charset="0"/>
            </a:endParaRPr>
          </a:p>
          <a:p>
            <a:pPr indent="457200" algn="just">
              <a:lnSpc>
                <a:spcPct val="150000"/>
              </a:lnSpc>
            </a:pPr>
            <a:r>
              <a:rPr lang="vi-VN" sz="4000" b="1" i="1" dirty="0">
                <a:solidFill>
                  <a:schemeClr val="tx1"/>
                </a:solidFill>
                <a:cs typeface="Arial" panose="020B0604020202020204" pitchFamily="34" charset="0"/>
              </a:rPr>
              <a:t>Một bếp lửa </a:t>
            </a:r>
            <a:r>
              <a:rPr lang="vi-VN" sz="4000" i="1" dirty="0">
                <a:solidFill>
                  <a:schemeClr val="tx1"/>
                </a:solidFill>
                <a:cs typeface="Arial" panose="020B0604020202020204" pitchFamily="34" charset="0"/>
              </a:rPr>
              <a:t>ấp iu nồng đượm</a:t>
            </a:r>
            <a:endParaRPr lang="en-US" sz="4000" i="1" dirty="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a:stretch>
            <a:fillRect/>
          </a:stretch>
        </p:blipFill>
        <p:spPr>
          <a:xfrm>
            <a:off x="609600" y="4076700"/>
            <a:ext cx="5791200" cy="5784347"/>
          </a:xfrm>
          <a:prstGeom prst="rect">
            <a:avLst/>
          </a:prstGeom>
          <a:ln>
            <a:noFill/>
          </a:ln>
          <a:effectLst>
            <a:softEdge rad="112500"/>
          </a:effectLst>
        </p:spPr>
      </p:pic>
      <p:sp>
        <p:nvSpPr>
          <p:cNvPr id="12" name="Rounded Rectangle 11"/>
          <p:cNvSpPr/>
          <p:nvPr/>
        </p:nvSpPr>
        <p:spPr>
          <a:xfrm>
            <a:off x="5715000" y="344356"/>
            <a:ext cx="8077200" cy="1231361"/>
          </a:xfrm>
          <a:prstGeom prst="roundRect">
            <a:avLst/>
          </a:prstGeom>
          <a:solidFill>
            <a:srgbClr val="932712"/>
          </a:solidFill>
          <a:ln>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Hình ảnh bếp lửa</a:t>
            </a:r>
          </a:p>
        </p:txBody>
      </p:sp>
      <p:sp>
        <p:nvSpPr>
          <p:cNvPr id="13" name="TextBox 12"/>
          <p:cNvSpPr txBox="1"/>
          <p:nvPr/>
        </p:nvSpPr>
        <p:spPr>
          <a:xfrm>
            <a:off x="2949901" y="1822415"/>
            <a:ext cx="13128298"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Là </a:t>
            </a:r>
            <a:r>
              <a:rPr lang="vi-VN" sz="4000" dirty="0">
                <a:latin typeface="Arial" panose="020B0604020202020204" pitchFamily="34" charset="0"/>
                <a:cs typeface="Arial" panose="020B0604020202020204" pitchFamily="34" charset="0"/>
              </a:rPr>
              <a:t>cảm xúc chủ đạo xuyên suốt tác phẩm khơi gợi nguồn cảm xúc hồi tưởng về bà của đứa cháu xa quê</a:t>
            </a:r>
            <a:r>
              <a:rPr lang="en-US" sz="4000" dirty="0">
                <a:latin typeface="Arial" panose="020B0604020202020204" pitchFamily="34" charset="0"/>
                <a:cs typeface="Arial" panose="020B0604020202020204" pitchFamily="34" charset="0"/>
              </a:rPr>
              <a:t>.</a:t>
            </a:r>
          </a:p>
        </p:txBody>
      </p:sp>
      <p:sp>
        <p:nvSpPr>
          <p:cNvPr id="14" name="Rounded Rectangle 13"/>
          <p:cNvSpPr/>
          <p:nvPr/>
        </p:nvSpPr>
        <p:spPr>
          <a:xfrm>
            <a:off x="8991600" y="7077851"/>
            <a:ext cx="8153399" cy="2696353"/>
          </a:xfrm>
          <a:prstGeom prst="roundRect">
            <a:avLst>
              <a:gd name="adj" fmla="val 0"/>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Arial" panose="020B0604020202020204" pitchFamily="34" charset="0"/>
                <a:cs typeface="Arial" panose="020B0604020202020204" pitchFamily="34" charset="0"/>
              </a:rPr>
              <a:t>Hình ảnh “bếp lửa” v</a:t>
            </a:r>
            <a:r>
              <a:rPr lang="vi-VN" sz="4000" dirty="0">
                <a:solidFill>
                  <a:schemeClr val="tx1"/>
                </a:solidFill>
                <a:latin typeface="Arial" panose="020B0604020202020204" pitchFamily="34" charset="0"/>
                <a:cs typeface="Arial" panose="020B0604020202020204" pitchFamily="34" charset="0"/>
              </a:rPr>
              <a:t>ừa gợi hình vừa gợi cảm mạnh mẽ đánh mạnh vào liên tưởng của người đọc. </a:t>
            </a:r>
          </a:p>
        </p:txBody>
      </p:sp>
      <p:pic>
        <p:nvPicPr>
          <p:cNvPr id="15" name="Picture 14"/>
          <p:cNvPicPr>
            <a:picLocks noChangeAspect="1"/>
          </p:cNvPicPr>
          <p:nvPr/>
        </p:nvPicPr>
        <p:blipFill>
          <a:blip r:embed="rId7"/>
          <a:stretch>
            <a:fillRect/>
          </a:stretch>
        </p:blipFill>
        <p:spPr>
          <a:xfrm rot="12333951" flipH="1">
            <a:off x="14664111" y="6069950"/>
            <a:ext cx="1575819" cy="1072052"/>
          </a:xfrm>
          <a:prstGeom prst="rect">
            <a:avLst/>
          </a:prstGeom>
        </p:spPr>
      </p:pic>
      <p:cxnSp>
        <p:nvCxnSpPr>
          <p:cNvPr id="16" name="Straight Connector 15"/>
          <p:cNvCxnSpPr/>
          <p:nvPr/>
        </p:nvCxnSpPr>
        <p:spPr>
          <a:xfrm>
            <a:off x="11277600" y="5067300"/>
            <a:ext cx="19812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277600" y="5981700"/>
            <a:ext cx="35814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21" presetClass="entr" presetSubtype="2"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2)">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80893">
            <a:off x="-2542400" y="-278921"/>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2"/>
          <p:cNvSpPr/>
          <p:nvPr/>
        </p:nvSpPr>
        <p:spPr>
          <a:xfrm rot="980893">
            <a:off x="14083553" y="8931396"/>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21" name="Down Arrow 20"/>
          <p:cNvSpPr/>
          <p:nvPr/>
        </p:nvSpPr>
        <p:spPr>
          <a:xfrm>
            <a:off x="8519393" y="0"/>
            <a:ext cx="1573281" cy="1422400"/>
          </a:xfrm>
          <a:prstGeom prst="downArrow">
            <a:avLst/>
          </a:prstGeom>
          <a:solidFill>
            <a:srgbClr val="932712"/>
          </a:solidFill>
          <a:ln>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637745" y="1314404"/>
            <a:ext cx="13336576" cy="1816100"/>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tx1"/>
                </a:solidFill>
                <a:cs typeface="Arial" panose="020B0604020202020204" pitchFamily="34" charset="0"/>
              </a:rPr>
              <a:t>Ở một miền đất xa lạ đứa cháu nhớ về những kỉ niệm tuổi thơ</a:t>
            </a:r>
            <a:r>
              <a:rPr lang="en-US" sz="4000" b="1" dirty="0">
                <a:solidFill>
                  <a:schemeClr val="tx1"/>
                </a:solidFill>
                <a:cs typeface="Arial" panose="020B0604020202020204" pitchFamily="34" charset="0"/>
              </a:rPr>
              <a:t> </a:t>
            </a:r>
            <a:r>
              <a:rPr lang="vi-VN" sz="4000" b="1" dirty="0">
                <a:solidFill>
                  <a:schemeClr val="tx1"/>
                </a:solidFill>
                <a:cs typeface="Arial" panose="020B0604020202020204" pitchFamily="34" charset="0"/>
              </a:rPr>
              <a:t>với người bà kính yêu của mình. </a:t>
            </a:r>
            <a:endParaRPr lang="en-US" sz="4000" b="1" dirty="0">
              <a:solidFill>
                <a:schemeClr val="tx1"/>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4"/>
          <a:stretch>
            <a:fillRect/>
          </a:stretch>
        </p:blipFill>
        <p:spPr>
          <a:xfrm>
            <a:off x="432848" y="4810076"/>
            <a:ext cx="6614608" cy="4842838"/>
          </a:xfrm>
          <a:prstGeom prst="rect">
            <a:avLst/>
          </a:prstGeom>
          <a:ln>
            <a:noFill/>
          </a:ln>
          <a:effectLst>
            <a:outerShdw blurRad="190500" algn="tl" rotWithShape="0">
              <a:srgbClr val="000000">
                <a:alpha val="70000"/>
              </a:srgbClr>
            </a:outerShdw>
          </a:effectLst>
        </p:spPr>
      </p:pic>
      <p:sp>
        <p:nvSpPr>
          <p:cNvPr id="24" name="Rounded Rectangle 23"/>
          <p:cNvSpPr/>
          <p:nvPr/>
        </p:nvSpPr>
        <p:spPr>
          <a:xfrm>
            <a:off x="9290793" y="3327787"/>
            <a:ext cx="7239001" cy="2002235"/>
          </a:xfrm>
          <a:prstGeom prst="roundRect">
            <a:avLst>
              <a:gd name="adj" fmla="val 10685"/>
            </a:avLst>
          </a:prstGeom>
          <a:solidFill>
            <a:schemeClr val="bg1"/>
          </a:solidFill>
          <a:ln w="38100">
            <a:solidFill>
              <a:srgbClr val="93271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Hình ảnh bếp lửa “lớn” cùng cháu theo từng năm tháng</a:t>
            </a:r>
            <a:r>
              <a:rPr lang="en-US" sz="4000" dirty="0">
                <a:solidFill>
                  <a:schemeClr val="tx1"/>
                </a:solidFill>
                <a:cs typeface="Arial" panose="020B0604020202020204" pitchFamily="34" charset="0"/>
              </a:rPr>
              <a:t>.</a:t>
            </a:r>
            <a:endParaRPr lang="vi-VN" sz="4000" dirty="0">
              <a:solidFill>
                <a:schemeClr val="tx1"/>
              </a:solidFill>
              <a:cs typeface="Arial" panose="020B0604020202020204" pitchFamily="34" charset="0"/>
            </a:endParaRPr>
          </a:p>
        </p:txBody>
      </p:sp>
      <p:sp>
        <p:nvSpPr>
          <p:cNvPr id="26" name="Rounded Rectangle 25"/>
          <p:cNvSpPr/>
          <p:nvPr/>
        </p:nvSpPr>
        <p:spPr>
          <a:xfrm>
            <a:off x="7481786" y="6314039"/>
            <a:ext cx="4889256" cy="3338875"/>
          </a:xfrm>
          <a:prstGeom prst="roundRect">
            <a:avLst>
              <a:gd name="adj" fmla="val 0"/>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Khi chỉ 4 tuổi đến khi cháu nhận ra những đắng cay của cuộc đời bà</a:t>
            </a:r>
            <a:r>
              <a:rPr lang="en-US" sz="4000" dirty="0">
                <a:solidFill>
                  <a:schemeClr val="tx1"/>
                </a:solidFill>
                <a:cs typeface="Arial" panose="020B0604020202020204" pitchFamily="34" charset="0"/>
              </a:rPr>
              <a:t>.</a:t>
            </a:r>
            <a:endParaRPr lang="vi-VN" sz="4000" dirty="0">
              <a:solidFill>
                <a:schemeClr val="tx1"/>
              </a:solidFill>
              <a:cs typeface="Arial" panose="020B0604020202020204" pitchFamily="34" charset="0"/>
            </a:endParaRPr>
          </a:p>
        </p:txBody>
      </p:sp>
      <p:pic>
        <p:nvPicPr>
          <p:cNvPr id="27" name="Picture 26"/>
          <p:cNvPicPr>
            <a:picLocks noChangeAspect="1"/>
          </p:cNvPicPr>
          <p:nvPr/>
        </p:nvPicPr>
        <p:blipFill>
          <a:blip r:embed="rId5"/>
          <a:stretch>
            <a:fillRect/>
          </a:stretch>
        </p:blipFill>
        <p:spPr>
          <a:xfrm flipH="1" flipV="1">
            <a:off x="10092674" y="5246602"/>
            <a:ext cx="1464798" cy="1132005"/>
          </a:xfrm>
          <a:prstGeom prst="rect">
            <a:avLst/>
          </a:prstGeom>
        </p:spPr>
      </p:pic>
      <p:sp>
        <p:nvSpPr>
          <p:cNvPr id="29" name="Rounded Rectangle 28"/>
          <p:cNvSpPr/>
          <p:nvPr/>
        </p:nvSpPr>
        <p:spPr>
          <a:xfrm>
            <a:off x="13487400" y="6437832"/>
            <a:ext cx="4419600" cy="2641507"/>
          </a:xfrm>
          <a:prstGeom prst="roundRect">
            <a:avLst>
              <a:gd name="adj" fmla="val 0"/>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Khi cháu trưởng thành để bước ra một “thế giới” mới. </a:t>
            </a:r>
          </a:p>
        </p:txBody>
      </p:sp>
      <p:pic>
        <p:nvPicPr>
          <p:cNvPr id="30" name="Picture 29"/>
          <p:cNvPicPr>
            <a:picLocks noChangeAspect="1"/>
          </p:cNvPicPr>
          <p:nvPr/>
        </p:nvPicPr>
        <p:blipFill>
          <a:blip r:embed="rId5"/>
          <a:stretch>
            <a:fillRect/>
          </a:stretch>
        </p:blipFill>
        <p:spPr>
          <a:xfrm rot="1678102" flipV="1">
            <a:off x="15458263" y="5262597"/>
            <a:ext cx="1407101" cy="113200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2"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2)">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randombar(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6"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59000" y="7887404"/>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1661481" flipH="1">
            <a:off x="-1644807" y="-72584"/>
            <a:ext cx="3289616"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pic>
        <p:nvPicPr>
          <p:cNvPr id="9" name="Picture 8"/>
          <p:cNvPicPr>
            <a:picLocks noChangeAspect="1"/>
          </p:cNvPicPr>
          <p:nvPr/>
        </p:nvPicPr>
        <p:blipFill>
          <a:blip r:embed="rId6"/>
          <a:stretch>
            <a:fillRect/>
          </a:stretch>
        </p:blipFill>
        <p:spPr>
          <a:xfrm>
            <a:off x="5890260" y="1880620"/>
            <a:ext cx="6019800" cy="5136349"/>
          </a:xfrm>
          <a:prstGeom prst="rect">
            <a:avLst/>
          </a:prstGeom>
          <a:ln>
            <a:noFill/>
          </a:ln>
          <a:effectLst>
            <a:outerShdw blurRad="292100" dist="139700" dir="2700000" algn="tl" rotWithShape="0">
              <a:srgbClr val="333333">
                <a:alpha val="65000"/>
              </a:srgbClr>
            </a:outerShdw>
          </a:effectLst>
        </p:spPr>
      </p:pic>
      <p:sp>
        <p:nvSpPr>
          <p:cNvPr id="10" name="Rounded Rectangle 9"/>
          <p:cNvSpPr/>
          <p:nvPr/>
        </p:nvSpPr>
        <p:spPr>
          <a:xfrm>
            <a:off x="4838700" y="342900"/>
            <a:ext cx="8077200" cy="1231361"/>
          </a:xfrm>
          <a:prstGeom prst="roundRect">
            <a:avLst/>
          </a:prstGeom>
          <a:solidFill>
            <a:srgbClr val="932712"/>
          </a:solidFill>
          <a:ln>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Hình ảnh bếp lửa</a:t>
            </a:r>
          </a:p>
        </p:txBody>
      </p:sp>
      <p:sp>
        <p:nvSpPr>
          <p:cNvPr id="11" name="Rounded Rectangle 10"/>
          <p:cNvSpPr/>
          <p:nvPr/>
        </p:nvSpPr>
        <p:spPr>
          <a:xfrm>
            <a:off x="533400" y="3314700"/>
            <a:ext cx="4572000" cy="4876800"/>
          </a:xfrm>
          <a:prstGeom prst="roundRect">
            <a:avLst>
              <a:gd name="adj" fmla="val 4509"/>
            </a:avLst>
          </a:prstGeom>
          <a:solidFill>
            <a:schemeClr val="bg1"/>
          </a:solidFill>
          <a:ln w="38100">
            <a:solidFill>
              <a:srgbClr val="93271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Là một phần không thể thiếu trong tuổi thơ cũng như trong cuộc đời của đứa cháu</a:t>
            </a:r>
            <a:r>
              <a:rPr lang="en-US" sz="4000" dirty="0">
                <a:solidFill>
                  <a:schemeClr val="tx1"/>
                </a:solidFill>
                <a:cs typeface="Arial" panose="020B0604020202020204" pitchFamily="34" charset="0"/>
              </a:rPr>
              <a:t>.</a:t>
            </a:r>
            <a:endParaRPr lang="vi-VN" sz="4000" dirty="0">
              <a:solidFill>
                <a:schemeClr val="tx1"/>
              </a:solidFill>
              <a:cs typeface="Arial" panose="020B0604020202020204" pitchFamily="34" charset="0"/>
            </a:endParaRPr>
          </a:p>
        </p:txBody>
      </p:sp>
      <p:sp>
        <p:nvSpPr>
          <p:cNvPr id="12" name="Rounded Rectangle 11"/>
          <p:cNvSpPr/>
          <p:nvPr/>
        </p:nvSpPr>
        <p:spPr>
          <a:xfrm>
            <a:off x="12344400" y="4076700"/>
            <a:ext cx="5410200" cy="5880538"/>
          </a:xfrm>
          <a:prstGeom prst="roundRect">
            <a:avLst>
              <a:gd name="adj" fmla="val 4509"/>
            </a:avLst>
          </a:prstGeom>
          <a:solidFill>
            <a:schemeClr val="bg1"/>
          </a:solidFill>
          <a:ln w="38100">
            <a:solidFill>
              <a:srgbClr val="93271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Vượt lên cả không gian khoảng cách địa lí, thời gian để nhớ về tuổi thơ tuyệt đẹp của mình và hình ảnh người bà tần tảo</a:t>
            </a:r>
            <a:r>
              <a:rPr lang="en-US" sz="4000" dirty="0">
                <a:solidFill>
                  <a:schemeClr val="tx1"/>
                </a:solidFill>
                <a:cs typeface="Arial" panose="020B0604020202020204" pitchFamily="34" charset="0"/>
              </a:rPr>
              <a:t>.</a:t>
            </a:r>
            <a:endParaRPr lang="vi-VN" sz="4000" dirty="0">
              <a:solidFill>
                <a:schemeClr val="tx1"/>
              </a:solidFill>
              <a:cs typeface="Arial" panose="020B0604020202020204" pitchFamily="34" charset="0"/>
            </a:endParaRPr>
          </a:p>
        </p:txBody>
      </p:sp>
      <p:cxnSp>
        <p:nvCxnSpPr>
          <p:cNvPr id="14" name="Elbow Connector 13"/>
          <p:cNvCxnSpPr>
            <a:stCxn id="11" idx="0"/>
          </p:cNvCxnSpPr>
          <p:nvPr/>
        </p:nvCxnSpPr>
        <p:spPr>
          <a:xfrm rot="5400000" flipH="1" flipV="1">
            <a:off x="4000500" y="1447800"/>
            <a:ext cx="685800" cy="3048000"/>
          </a:xfrm>
          <a:prstGeom prst="bentConnector2">
            <a:avLst/>
          </a:prstGeom>
          <a:ln w="57150">
            <a:solidFill>
              <a:srgbClr val="932712"/>
            </a:solidFill>
            <a:tailEnd type="diamond"/>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12" idx="0"/>
          </p:cNvCxnSpPr>
          <p:nvPr/>
        </p:nvCxnSpPr>
        <p:spPr>
          <a:xfrm rot="16200000" flipV="1">
            <a:off x="13011150" y="2038350"/>
            <a:ext cx="914400" cy="3162300"/>
          </a:xfrm>
          <a:prstGeom prst="bentConnector2">
            <a:avLst/>
          </a:prstGeom>
          <a:ln w="57150">
            <a:solidFill>
              <a:srgbClr val="932712"/>
            </a:solidFill>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2151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21" presetClass="entr" presetSubtype="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2)">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500"/>
                                        <p:tgtEl>
                                          <p:spTgt spid="1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55209">
            <a:off x="-1504004" y="8045798"/>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pic>
        <p:nvPicPr>
          <p:cNvPr id="7" name="Picture 6"/>
          <p:cNvPicPr>
            <a:picLocks noChangeAspect="1"/>
          </p:cNvPicPr>
          <p:nvPr/>
        </p:nvPicPr>
        <p:blipFill>
          <a:blip r:embed="rId6"/>
          <a:stretch>
            <a:fillRect/>
          </a:stretch>
        </p:blipFill>
        <p:spPr>
          <a:xfrm>
            <a:off x="3246121" y="3009900"/>
            <a:ext cx="7697406" cy="5294696"/>
          </a:xfrm>
          <a:prstGeom prst="rect">
            <a:avLst/>
          </a:prstGeom>
          <a:ln>
            <a:noFill/>
          </a:ln>
          <a:effectLst>
            <a:outerShdw blurRad="190500" algn="tl" rotWithShape="0">
              <a:srgbClr val="000000">
                <a:alpha val="70000"/>
              </a:srgbClr>
            </a:outerShdw>
          </a:effectLst>
        </p:spPr>
      </p:pic>
      <p:sp>
        <p:nvSpPr>
          <p:cNvPr id="8" name="Rounded Rectangle 7"/>
          <p:cNvSpPr/>
          <p:nvPr/>
        </p:nvSpPr>
        <p:spPr>
          <a:xfrm>
            <a:off x="914400" y="419100"/>
            <a:ext cx="10287000" cy="2065021"/>
          </a:xfrm>
          <a:prstGeom prst="roundRect">
            <a:avLst>
              <a:gd name="adj" fmla="val 4509"/>
            </a:avLst>
          </a:prstGeom>
          <a:solidFill>
            <a:schemeClr val="bg1"/>
          </a:solidFill>
          <a:ln w="38100">
            <a:solidFill>
              <a:srgbClr val="93271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Arial" panose="020B0604020202020204" pitchFamily="34" charset="0"/>
                <a:cs typeface="Arial" panose="020B0604020202020204" pitchFamily="34" charset="0"/>
              </a:rPr>
              <a:t>Bếp lửa </a:t>
            </a:r>
            <a:r>
              <a:rPr lang="vi-VN" sz="4000" dirty="0">
                <a:solidFill>
                  <a:schemeClr val="tx1"/>
                </a:solidFill>
                <a:latin typeface="Arial" panose="020B0604020202020204" pitchFamily="34" charset="0"/>
                <a:cs typeface="Arial" panose="020B0604020202020204" pitchFamily="34" charset="0"/>
              </a:rPr>
              <a:t>xuất hiện rất nhiều lần trong bài (12 lần), hàm chứa nhiều cảm xúc mãnh liệt. </a:t>
            </a:r>
          </a:p>
        </p:txBody>
      </p:sp>
      <p:sp>
        <p:nvSpPr>
          <p:cNvPr id="9" name="Rounded Rectangle 8"/>
          <p:cNvSpPr/>
          <p:nvPr/>
        </p:nvSpPr>
        <p:spPr>
          <a:xfrm>
            <a:off x="11647878" y="4914900"/>
            <a:ext cx="6335321" cy="4761894"/>
          </a:xfrm>
          <a:prstGeom prst="roundRect">
            <a:avLst>
              <a:gd name="adj" fmla="val 4509"/>
            </a:avLst>
          </a:prstGeom>
          <a:solidFill>
            <a:schemeClr val="bg1"/>
          </a:solidFill>
          <a:ln w="38100">
            <a:solidFill>
              <a:srgbClr val="93271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Đó là những hồi tưởng về tình bà cháu</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cũng là những suy ngẫm của chủ thể trữ tình đối với người bà kính yêu của mình.</a:t>
            </a:r>
          </a:p>
        </p:txBody>
      </p:sp>
      <p:cxnSp>
        <p:nvCxnSpPr>
          <p:cNvPr id="11" name="Elbow Connector 10"/>
          <p:cNvCxnSpPr>
            <a:stCxn id="7" idx="1"/>
          </p:cNvCxnSpPr>
          <p:nvPr/>
        </p:nvCxnSpPr>
        <p:spPr>
          <a:xfrm rot="10800000">
            <a:off x="1981201" y="2484122"/>
            <a:ext cx="1264921" cy="3173127"/>
          </a:xfrm>
          <a:prstGeom prst="bentConnector2">
            <a:avLst/>
          </a:prstGeom>
          <a:ln w="57150">
            <a:solidFill>
              <a:srgbClr val="932712"/>
            </a:solidFill>
            <a:headEnd type="diamond"/>
            <a:tailEnd type="none"/>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9" idx="0"/>
          </p:cNvCxnSpPr>
          <p:nvPr/>
        </p:nvCxnSpPr>
        <p:spPr>
          <a:xfrm rot="16200000" flipV="1">
            <a:off x="12271153" y="2370513"/>
            <a:ext cx="1247241" cy="3841533"/>
          </a:xfrm>
          <a:prstGeom prst="bentConnector2">
            <a:avLst/>
          </a:prstGeom>
          <a:ln w="57150">
            <a:solidFill>
              <a:srgbClr val="932712"/>
            </a:solidFill>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7922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2)">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86876" y="1714500"/>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flipH="1">
            <a:off x="15689838" y="6397986"/>
            <a:ext cx="3395813"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Rounded Rectangle 8"/>
          <p:cNvSpPr/>
          <p:nvPr/>
        </p:nvSpPr>
        <p:spPr>
          <a:xfrm>
            <a:off x="4267200" y="2171700"/>
            <a:ext cx="10058400" cy="3033058"/>
          </a:xfrm>
          <a:prstGeom prst="roundRect">
            <a:avLst>
              <a:gd name="adj" fmla="val 16805"/>
            </a:avLst>
          </a:prstGeom>
          <a:solidFill>
            <a:srgbClr val="932712"/>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en-US" sz="4000" i="1" dirty="0">
                <a:solidFill>
                  <a:schemeClr val="bg1"/>
                </a:solidFill>
                <a:latin typeface="Arial" panose="020B0604020202020204" pitchFamily="34" charset="0"/>
                <a:cs typeface="Arial" panose="020B0604020202020204" pitchFamily="34" charset="0"/>
              </a:rPr>
              <a:t>Rồi sớm rồi chiều, lại bếp lửa bà nhen,</a:t>
            </a:r>
          </a:p>
          <a:p>
            <a:pPr indent="457200" algn="just">
              <a:lnSpc>
                <a:spcPct val="150000"/>
              </a:lnSpc>
            </a:pPr>
            <a:r>
              <a:rPr lang="en-US" sz="4000" b="1" i="1" dirty="0">
                <a:solidFill>
                  <a:schemeClr val="bg1"/>
                </a:solidFill>
                <a:latin typeface="Arial" panose="020B0604020202020204" pitchFamily="34" charset="0"/>
                <a:cs typeface="Arial" panose="020B0604020202020204" pitchFamily="34" charset="0"/>
              </a:rPr>
              <a:t>Một ngọn lửa</a:t>
            </a:r>
            <a:r>
              <a:rPr lang="en-US" sz="4000" i="1" dirty="0">
                <a:solidFill>
                  <a:schemeClr val="bg1"/>
                </a:solidFill>
                <a:latin typeface="Arial" panose="020B0604020202020204" pitchFamily="34" charset="0"/>
                <a:cs typeface="Arial" panose="020B0604020202020204" pitchFamily="34" charset="0"/>
              </a:rPr>
              <a:t>, lòng bà luôn ủ sẵn,</a:t>
            </a:r>
          </a:p>
          <a:p>
            <a:pPr indent="457200" algn="just">
              <a:lnSpc>
                <a:spcPct val="150000"/>
              </a:lnSpc>
            </a:pPr>
            <a:r>
              <a:rPr lang="en-US" sz="4000" b="1" i="1" dirty="0">
                <a:solidFill>
                  <a:schemeClr val="bg1"/>
                </a:solidFill>
                <a:latin typeface="Arial" panose="020B0604020202020204" pitchFamily="34" charset="0"/>
                <a:cs typeface="Arial" panose="020B0604020202020204" pitchFamily="34" charset="0"/>
              </a:rPr>
              <a:t>Một ngọn lửa </a:t>
            </a:r>
            <a:r>
              <a:rPr lang="en-US" sz="4000" i="1" dirty="0">
                <a:solidFill>
                  <a:schemeClr val="bg1"/>
                </a:solidFill>
                <a:latin typeface="Arial" panose="020B0604020202020204" pitchFamily="34" charset="0"/>
                <a:cs typeface="Arial" panose="020B0604020202020204" pitchFamily="34" charset="0"/>
              </a:rPr>
              <a:t>chứa niềm tin dai dẳng…</a:t>
            </a:r>
          </a:p>
        </p:txBody>
      </p:sp>
      <p:sp>
        <p:nvSpPr>
          <p:cNvPr id="11" name="Rounded Rectangle 10"/>
          <p:cNvSpPr/>
          <p:nvPr/>
        </p:nvSpPr>
        <p:spPr>
          <a:xfrm>
            <a:off x="1143000" y="6430715"/>
            <a:ext cx="5943600" cy="2641507"/>
          </a:xfrm>
          <a:prstGeom prst="roundRect">
            <a:avLst>
              <a:gd name="adj" fmla="val 0"/>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Ngọn lửa thắp sáng và duy trì  niềm tin tình yêu thương to lớn của bà</a:t>
            </a:r>
            <a:r>
              <a:rPr lang="en-US" sz="4000" dirty="0">
                <a:solidFill>
                  <a:schemeClr val="tx1"/>
                </a:solidFill>
                <a:cs typeface="Arial" panose="020B0604020202020204" pitchFamily="34" charset="0"/>
              </a:rPr>
              <a:t>.</a:t>
            </a:r>
            <a:endParaRPr lang="vi-VN" sz="4000" dirty="0">
              <a:solidFill>
                <a:schemeClr val="tx1"/>
              </a:solidFill>
              <a:cs typeface="Arial" panose="020B0604020202020204" pitchFamily="34" charset="0"/>
            </a:endParaRPr>
          </a:p>
        </p:txBody>
      </p:sp>
      <p:sp>
        <p:nvSpPr>
          <p:cNvPr id="13" name="Rounded Rectangle 12"/>
          <p:cNvSpPr/>
          <p:nvPr/>
        </p:nvSpPr>
        <p:spPr>
          <a:xfrm>
            <a:off x="2697480" y="647700"/>
            <a:ext cx="13701856" cy="136418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tx1"/>
                </a:solidFill>
                <a:latin typeface="Arial" panose="020B0604020202020204" pitchFamily="34" charset="0"/>
                <a:cs typeface="Arial" panose="020B0604020202020204" pitchFamily="34" charset="0"/>
              </a:rPr>
              <a:t>Hình ảnh </a:t>
            </a:r>
            <a:r>
              <a:rPr lang="vi-VN" sz="4500" b="1" dirty="0">
                <a:solidFill>
                  <a:schemeClr val="tx1"/>
                </a:solidFill>
                <a:latin typeface="Arial" panose="020B0604020202020204" pitchFamily="34" charset="0"/>
                <a:cs typeface="Arial" panose="020B0604020202020204" pitchFamily="34" charset="0"/>
              </a:rPr>
              <a:t>“ngọn lửa” mang ý nghĩa khái quát cao</a:t>
            </a:r>
            <a:endParaRPr lang="en-US" sz="4500" b="1"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stretch>
            <a:fillRect/>
          </a:stretch>
        </p:blipFill>
        <p:spPr>
          <a:xfrm rot="11769976" flipH="1" flipV="1">
            <a:off x="4431869" y="5323899"/>
            <a:ext cx="1265802" cy="1216671"/>
          </a:xfrm>
          <a:prstGeom prst="rect">
            <a:avLst/>
          </a:prstGeom>
        </p:spPr>
      </p:pic>
      <p:sp>
        <p:nvSpPr>
          <p:cNvPr id="15" name="Rounded Rectangle 14"/>
          <p:cNvSpPr/>
          <p:nvPr/>
        </p:nvSpPr>
        <p:spPr>
          <a:xfrm>
            <a:off x="9116288" y="6617280"/>
            <a:ext cx="6738341" cy="2641507"/>
          </a:xfrm>
          <a:prstGeom prst="roundRect">
            <a:avLst>
              <a:gd name="adj" fmla="val 0"/>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Ngọn lửa tiếp nối của tình yêu thương từ bà sang cháu và cho thế hệ mai sau.</a:t>
            </a:r>
          </a:p>
        </p:txBody>
      </p:sp>
      <p:pic>
        <p:nvPicPr>
          <p:cNvPr id="16" name="Picture 15"/>
          <p:cNvPicPr>
            <a:picLocks noChangeAspect="1"/>
          </p:cNvPicPr>
          <p:nvPr/>
        </p:nvPicPr>
        <p:blipFill>
          <a:blip r:embed="rId6"/>
          <a:stretch>
            <a:fillRect/>
          </a:stretch>
        </p:blipFill>
        <p:spPr>
          <a:xfrm rot="9729223" flipV="1">
            <a:off x="11660258" y="5348656"/>
            <a:ext cx="1345599" cy="1216671"/>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righ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59000" y="7887404"/>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1661481" flipH="1">
            <a:off x="-1644807" y="-72584"/>
            <a:ext cx="3289616"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Down Arrow 8"/>
          <p:cNvSpPr/>
          <p:nvPr/>
        </p:nvSpPr>
        <p:spPr>
          <a:xfrm>
            <a:off x="12268200" y="1018621"/>
            <a:ext cx="1573281" cy="1422400"/>
          </a:xfrm>
          <a:prstGeom prst="downArrow">
            <a:avLst/>
          </a:prstGeom>
          <a:solidFill>
            <a:srgbClr val="932712"/>
          </a:solidFill>
          <a:ln>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762998" y="2402921"/>
            <a:ext cx="8563655" cy="3600496"/>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Hình ảnh bếp lửa </a:t>
            </a:r>
            <a:r>
              <a:rPr lang="en-US" sz="4000" dirty="0">
                <a:solidFill>
                  <a:schemeClr val="tx1"/>
                </a:solidFill>
                <a:latin typeface="Arial" panose="020B0604020202020204" pitchFamily="34" charset="0"/>
                <a:cs typeface="Arial" panose="020B0604020202020204" pitchFamily="34" charset="0"/>
              </a:rPr>
              <a:t>và </a:t>
            </a:r>
            <a:r>
              <a:rPr lang="vi-VN" sz="4000" dirty="0">
                <a:solidFill>
                  <a:schemeClr val="tx1"/>
                </a:solidFill>
                <a:latin typeface="Arial" panose="020B0604020202020204" pitchFamily="34" charset="0"/>
                <a:cs typeface="Arial" panose="020B0604020202020204" pitchFamily="34" charset="0"/>
              </a:rPr>
              <a:t>hình ảnh người bà có mối quan hệ mật thiết với nhau là một phần không thể thiếu trong đời sống tinh thần của cháu</a:t>
            </a:r>
            <a:r>
              <a:rPr lang="en-US" sz="4000" dirty="0">
                <a:solidFill>
                  <a:schemeClr val="tx1"/>
                </a:solidFill>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6"/>
          <a:stretch>
            <a:fillRect/>
          </a:stretch>
        </p:blipFill>
        <p:spPr>
          <a:xfrm>
            <a:off x="457200" y="4203169"/>
            <a:ext cx="7931348" cy="5744395"/>
          </a:xfrm>
          <a:prstGeom prst="rect">
            <a:avLst/>
          </a:prstGeom>
          <a:ln>
            <a:noFill/>
          </a:ln>
          <a:effectLst>
            <a:softEdge rad="112500"/>
          </a:effectLst>
        </p:spPr>
      </p:pic>
    </p:spTree>
    <p:extLst>
      <p:ext uri="{BB962C8B-B14F-4D97-AF65-F5344CB8AC3E}">
        <p14:creationId xmlns:p14="http://schemas.microsoft.com/office/powerpoint/2010/main" val="25064096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21" presetClass="entr" presetSubtype="2"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2)">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0802957">
            <a:off x="-1535916" y="7037060"/>
            <a:ext cx="3071833" cy="3465249"/>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338834">
            <a:off x="15322911" y="1055261"/>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6" name="Rounded Rectangle 5"/>
          <p:cNvSpPr/>
          <p:nvPr/>
        </p:nvSpPr>
        <p:spPr>
          <a:xfrm>
            <a:off x="1046512" y="2552700"/>
            <a:ext cx="8347710" cy="6781800"/>
          </a:xfrm>
          <a:prstGeom prst="roundRect">
            <a:avLst>
              <a:gd name="adj" fmla="val 5743"/>
            </a:avLst>
          </a:prstGeom>
          <a:solidFill>
            <a:schemeClr val="bg1"/>
          </a:solidFill>
          <a:ln w="38100">
            <a:solidFill>
              <a:srgbClr val="93271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C00000"/>
                </a:solidFill>
                <a:latin typeface="Arial" panose="020B0604020202020204" pitchFamily="34" charset="0"/>
                <a:cs typeface="Arial" panose="020B0604020202020204" pitchFamily="34" charset="0"/>
              </a:rPr>
              <a:t>Em hãy trả lời câu hỏi sau:</a:t>
            </a:r>
          </a:p>
          <a:p>
            <a:pPr marL="571500" indent="-571500" algn="just">
              <a:lnSpc>
                <a:spcPct val="150000"/>
              </a:lnSpc>
              <a:buFont typeface="Arial" panose="020B0604020202020204" pitchFamily="34" charset="0"/>
              <a:buChar char="•"/>
            </a:pPr>
            <a:r>
              <a:rPr lang="vi-VN" sz="4000" dirty="0">
                <a:solidFill>
                  <a:schemeClr val="tx1"/>
                </a:solidFill>
                <a:cs typeface="Arial" panose="020B0604020202020204" pitchFamily="34" charset="0"/>
              </a:rPr>
              <a:t>Hãy chỉ ra những sự kết hợp giữa các yếu tố biểu cảm với miêu tả, tự sự trong văn bản và nêu tác dụng của nó?</a:t>
            </a:r>
          </a:p>
          <a:p>
            <a:pPr marL="571500" indent="-571500" algn="just">
              <a:lnSpc>
                <a:spcPct val="150000"/>
              </a:lnSpc>
              <a:buFont typeface="Arial" panose="020B0604020202020204" pitchFamily="34" charset="0"/>
              <a:buChar char="•"/>
            </a:pPr>
            <a:r>
              <a:rPr lang="vi-VN" sz="4000" dirty="0">
                <a:solidFill>
                  <a:schemeClr val="tx1"/>
                </a:solidFill>
                <a:cs typeface="Arial" panose="020B0604020202020204" pitchFamily="34" charset="0"/>
              </a:rPr>
              <a:t>Hãy chỉ ra những nét đặc sắc về kết cấu của bài thơ?</a:t>
            </a:r>
          </a:p>
        </p:txBody>
      </p:sp>
      <p:pic>
        <p:nvPicPr>
          <p:cNvPr id="7" name="Picture 6"/>
          <p:cNvPicPr>
            <a:picLocks noChangeAspect="1"/>
          </p:cNvPicPr>
          <p:nvPr/>
        </p:nvPicPr>
        <p:blipFill>
          <a:blip r:embed="rId6"/>
          <a:stretch>
            <a:fillRect/>
          </a:stretch>
        </p:blipFill>
        <p:spPr>
          <a:xfrm>
            <a:off x="10439400" y="4686300"/>
            <a:ext cx="7362047" cy="5343980"/>
          </a:xfrm>
          <a:prstGeom prst="roundRect">
            <a:avLst>
              <a:gd name="adj" fmla="val 705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7"/>
          <a:stretch>
            <a:fillRect/>
          </a:stretch>
        </p:blipFill>
        <p:spPr>
          <a:xfrm>
            <a:off x="12294908" y="1601812"/>
            <a:ext cx="3651029" cy="2987207"/>
          </a:xfrm>
          <a:prstGeom prst="rect">
            <a:avLst/>
          </a:prstGeom>
        </p:spPr>
      </p:pic>
      <p:sp>
        <p:nvSpPr>
          <p:cNvPr id="9" name="TextBox 8"/>
          <p:cNvSpPr txBox="1"/>
          <p:nvPr/>
        </p:nvSpPr>
        <p:spPr>
          <a:xfrm>
            <a:off x="2743200" y="644279"/>
            <a:ext cx="13639800" cy="861774"/>
          </a:xfrm>
          <a:prstGeom prst="rect">
            <a:avLst/>
          </a:prstGeom>
          <a:noFill/>
        </p:spPr>
        <p:txBody>
          <a:bodyPr wrap="square" rtlCol="0">
            <a:spAutoFit/>
          </a:bodyPr>
          <a:lstStyle/>
          <a:p>
            <a:pPr algn="ctr"/>
            <a:r>
              <a:rPr lang="en-US" sz="5000" b="1" dirty="0">
                <a:latin typeface="Arial" panose="020B0604020202020204" pitchFamily="34" charset="0"/>
                <a:cs typeface="Arial" panose="020B0604020202020204" pitchFamily="34" charset="0"/>
              </a:rPr>
              <a:t>2. </a:t>
            </a:r>
            <a:r>
              <a:rPr lang="vi-VN" sz="5000" b="1" dirty="0">
                <a:latin typeface="Arial" panose="020B0604020202020204" pitchFamily="34" charset="0"/>
                <a:cs typeface="Arial" panose="020B0604020202020204" pitchFamily="34" charset="0"/>
              </a:rPr>
              <a:t>Kết cấu bài thơ và các yếu tố nghệ thuật </a:t>
            </a:r>
          </a:p>
        </p:txBody>
      </p:sp>
    </p:spTree>
    <p:extLst>
      <p:ext uri="{BB962C8B-B14F-4D97-AF65-F5344CB8AC3E}">
        <p14:creationId xmlns:p14="http://schemas.microsoft.com/office/powerpoint/2010/main" val="13571945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1"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2)">
                                      <p:cBhvr>
                                        <p:cTn id="15" dur="500"/>
                                        <p:tgtEl>
                                          <p:spTgt spid="7"/>
                                        </p:tgtEl>
                                      </p:cBhvr>
                                    </p:animEffect>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8401">
            <a:off x="2464843" y="9093552"/>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rot="692967">
            <a:off x="10640915" y="9093552"/>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3" name="Rounded Rectangle 12"/>
          <p:cNvSpPr/>
          <p:nvPr/>
        </p:nvSpPr>
        <p:spPr>
          <a:xfrm>
            <a:off x="838200" y="723900"/>
            <a:ext cx="9926288" cy="6428565"/>
          </a:xfrm>
          <a:prstGeom prst="roundRect">
            <a:avLst>
              <a:gd name="adj" fmla="val 0"/>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C00000"/>
                </a:solidFill>
                <a:latin typeface="Arial" panose="020B0604020202020204" pitchFamily="34" charset="0"/>
                <a:cs typeface="Arial" panose="020B0604020202020204" pitchFamily="34" charset="0"/>
              </a:rPr>
              <a:t>Em hãy trả lời câu hỏi sau:</a:t>
            </a:r>
          </a:p>
          <a:p>
            <a:pPr marL="571500" indent="-571500" algn="just">
              <a:lnSpc>
                <a:spcPct val="150000"/>
              </a:lnSpc>
              <a:buFont typeface="Arial" panose="020B0604020202020204" pitchFamily="34" charset="0"/>
              <a:buChar char="•"/>
            </a:pPr>
            <a:r>
              <a:rPr lang="vi-VN" sz="4000" dirty="0">
                <a:solidFill>
                  <a:schemeClr val="tx1"/>
                </a:solidFill>
                <a:cs typeface="Arial" panose="020B0604020202020204" pitchFamily="34" charset="0"/>
              </a:rPr>
              <a:t>Bài thơ đã sử dụng biện pháp tu từ nào? Tác dụng của các biện pháp đó?</a:t>
            </a:r>
          </a:p>
          <a:p>
            <a:pPr marL="571500" indent="-571500" algn="just">
              <a:lnSpc>
                <a:spcPct val="150000"/>
              </a:lnSpc>
              <a:buFont typeface="Arial" panose="020B0604020202020204" pitchFamily="34" charset="0"/>
              <a:buChar char="•"/>
            </a:pPr>
            <a:r>
              <a:rPr lang="vi-VN" sz="4000" dirty="0">
                <a:solidFill>
                  <a:schemeClr val="tx1"/>
                </a:solidFill>
                <a:cs typeface="Arial" panose="020B0604020202020204" pitchFamily="34" charset="0"/>
              </a:rPr>
              <a:t>Bài thơ thể hiện tư tưởng gì? Và việc sử dụng các động từ “nhóm”; “nhen” và hình ảnh “bếp lửa” góp phần thế nào vào việc thể hiện tư tưởng đó?</a:t>
            </a:r>
          </a:p>
        </p:txBody>
      </p:sp>
      <p:pic>
        <p:nvPicPr>
          <p:cNvPr id="15" name="Picture 14"/>
          <p:cNvPicPr>
            <a:picLocks noChangeAspect="1"/>
          </p:cNvPicPr>
          <p:nvPr/>
        </p:nvPicPr>
        <p:blipFill>
          <a:blip r:embed="rId4"/>
          <a:stretch>
            <a:fillRect/>
          </a:stretch>
        </p:blipFill>
        <p:spPr>
          <a:xfrm>
            <a:off x="11498402" y="0"/>
            <a:ext cx="6789598" cy="10304780"/>
          </a:xfrm>
          <a:prstGeom prst="rect">
            <a:avLst/>
          </a:prstGeom>
        </p:spPr>
      </p:pic>
      <p:pic>
        <p:nvPicPr>
          <p:cNvPr id="2" name="Picture 1"/>
          <p:cNvPicPr>
            <a:picLocks noChangeAspect="1"/>
          </p:cNvPicPr>
          <p:nvPr/>
        </p:nvPicPr>
        <p:blipFill>
          <a:blip r:embed="rId5"/>
          <a:stretch>
            <a:fillRect/>
          </a:stretch>
        </p:blipFill>
        <p:spPr>
          <a:xfrm>
            <a:off x="3657600" y="7198597"/>
            <a:ext cx="3976406" cy="2650936"/>
          </a:xfrm>
          <a:prstGeom prst="rect">
            <a:avLst/>
          </a:prstGeom>
        </p:spPr>
      </p:pic>
    </p:spTree>
    <p:extLst>
      <p:ext uri="{BB962C8B-B14F-4D97-AF65-F5344CB8AC3E}">
        <p14:creationId xmlns:p14="http://schemas.microsoft.com/office/powerpoint/2010/main" val="20778118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1"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2)">
                                      <p:cBhvr>
                                        <p:cTn id="10" dur="500"/>
                                        <p:tgtEl>
                                          <p:spTgt spid="15"/>
                                        </p:tgtEl>
                                      </p:cBhvr>
                                    </p:animEffec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40973">
            <a:off x="-1162169" y="6406303"/>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338834">
            <a:off x="14885849" y="725312"/>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Rounded Rectangle 3"/>
          <p:cNvSpPr/>
          <p:nvPr/>
        </p:nvSpPr>
        <p:spPr>
          <a:xfrm>
            <a:off x="6172200" y="343683"/>
            <a:ext cx="6858000" cy="1557297"/>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932712"/>
                </a:solidFill>
                <a:latin typeface="Arial" panose="020B0604020202020204" pitchFamily="34" charset="0"/>
                <a:cs typeface="Arial" panose="020B0604020202020204" pitchFamily="34" charset="0"/>
              </a:rPr>
              <a:t>KHỞI ĐỘNG</a:t>
            </a:r>
          </a:p>
        </p:txBody>
      </p:sp>
      <p:sp>
        <p:nvSpPr>
          <p:cNvPr id="5" name="Rounded Rectangle 4"/>
          <p:cNvSpPr/>
          <p:nvPr/>
        </p:nvSpPr>
        <p:spPr>
          <a:xfrm>
            <a:off x="7924800" y="2705100"/>
            <a:ext cx="8937322" cy="3726509"/>
          </a:xfrm>
          <a:prstGeom prst="roundRect">
            <a:avLst>
              <a:gd name="adj" fmla="val 4856"/>
            </a:avLst>
          </a:prstGeom>
          <a:solidFill>
            <a:schemeClr val="bg1"/>
          </a:solidFill>
          <a:ln w="38100">
            <a:solidFill>
              <a:srgbClr val="93271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C00000"/>
                </a:solidFill>
                <a:latin typeface="Arial" panose="020B0604020202020204" pitchFamily="34" charset="0"/>
                <a:cs typeface="Arial" panose="020B0604020202020204" pitchFamily="34" charset="0"/>
              </a:rPr>
              <a:t>Em hãy trả lời câu hỏi sau:</a:t>
            </a:r>
          </a:p>
          <a:p>
            <a:pPr algn="just">
              <a:lnSpc>
                <a:spcPct val="150000"/>
              </a:lnSpc>
            </a:pPr>
            <a:r>
              <a:rPr lang="vi-VN" sz="4000" dirty="0">
                <a:solidFill>
                  <a:schemeClr val="tx1"/>
                </a:solidFill>
                <a:cs typeface="Arial" panose="020B0604020202020204" pitchFamily="34" charset="0"/>
              </a:rPr>
              <a:t>Hãy nhớ lại một kỉ niệm tuổi thơ với người thân của em và chia sẻ để mọi người được biết.</a:t>
            </a:r>
          </a:p>
        </p:txBody>
      </p:sp>
      <p:pic>
        <p:nvPicPr>
          <p:cNvPr id="10" name="Picture 9"/>
          <p:cNvPicPr>
            <a:picLocks noChangeAspect="1"/>
          </p:cNvPicPr>
          <p:nvPr/>
        </p:nvPicPr>
        <p:blipFill>
          <a:blip r:embed="rId6"/>
          <a:stretch>
            <a:fillRect/>
          </a:stretch>
        </p:blipFill>
        <p:spPr>
          <a:xfrm>
            <a:off x="586728" y="1938251"/>
            <a:ext cx="6375828" cy="8082831"/>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7"/>
          <a:stretch>
            <a:fillRect/>
          </a:stretch>
        </p:blipFill>
        <p:spPr>
          <a:xfrm>
            <a:off x="9967508" y="6633749"/>
            <a:ext cx="4825452" cy="342978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par>
                                <p:cTn id="21" presetID="21" presetClass="entr" presetSubtype="2"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2)">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020800" y="-127539"/>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20842661">
            <a:off x="-1498188" y="6951183"/>
            <a:ext cx="2984694" cy="3511190"/>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9" name="Rounded Rectangle 18"/>
          <p:cNvSpPr/>
          <p:nvPr/>
        </p:nvSpPr>
        <p:spPr>
          <a:xfrm>
            <a:off x="4068105" y="599687"/>
            <a:ext cx="10515600" cy="123136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rgbClr val="932712"/>
                </a:solidFill>
                <a:latin typeface="Arial" panose="020B0604020202020204" pitchFamily="34" charset="0"/>
                <a:cs typeface="Arial" panose="020B0604020202020204" pitchFamily="34" charset="0"/>
              </a:rPr>
              <a:t>a. Yếu tố tự sự, miêu tả và biểu cảm </a:t>
            </a:r>
          </a:p>
        </p:txBody>
      </p:sp>
      <p:sp>
        <p:nvSpPr>
          <p:cNvPr id="20" name="Rounded Rectangle 19"/>
          <p:cNvSpPr/>
          <p:nvPr/>
        </p:nvSpPr>
        <p:spPr>
          <a:xfrm>
            <a:off x="1084127" y="2425949"/>
            <a:ext cx="16483556" cy="1371600"/>
          </a:xfrm>
          <a:prstGeom prst="roundRect">
            <a:avLst>
              <a:gd name="adj" fmla="val 11423"/>
            </a:avLst>
          </a:prstGeom>
          <a:solidFill>
            <a:srgbClr val="932712"/>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bg1"/>
                </a:solidFill>
                <a:cs typeface="Arial" panose="020B0604020202020204" pitchFamily="34" charset="0"/>
              </a:rPr>
              <a:t>Đó là dòng hồi tưởng của người cháu về tuổi thơ có cháu và bà</a:t>
            </a:r>
            <a:endParaRPr lang="en-US" sz="4000" b="1" dirty="0">
              <a:solidFill>
                <a:schemeClr val="bg1"/>
              </a:solidFill>
              <a:latin typeface="Arial" panose="020B0604020202020204" pitchFamily="34" charset="0"/>
              <a:cs typeface="Arial" panose="020B0604020202020204" pitchFamily="34" charset="0"/>
            </a:endParaRPr>
          </a:p>
        </p:txBody>
      </p:sp>
      <p:sp>
        <p:nvSpPr>
          <p:cNvPr id="21" name="Rounded Rectangle 20"/>
          <p:cNvSpPr/>
          <p:nvPr/>
        </p:nvSpPr>
        <p:spPr>
          <a:xfrm>
            <a:off x="1084127" y="4623514"/>
            <a:ext cx="2919957" cy="4651178"/>
          </a:xfrm>
          <a:prstGeom prst="roundRect">
            <a:avLst>
              <a:gd name="adj" fmla="val 4021"/>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cs typeface="Arial" panose="020B0604020202020204" pitchFamily="34" charset="0"/>
              </a:rPr>
              <a:t>Năm 4 tuổi cháu đã ở cùng bà</a:t>
            </a:r>
            <a:r>
              <a:rPr lang="en-US" sz="4000" dirty="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22" name="Rounded Rectangle 21"/>
          <p:cNvSpPr/>
          <p:nvPr/>
        </p:nvSpPr>
        <p:spPr>
          <a:xfrm>
            <a:off x="4454185" y="4623514"/>
            <a:ext cx="6982914" cy="4662392"/>
          </a:xfrm>
          <a:prstGeom prst="roundRect">
            <a:avLst>
              <a:gd name="adj" fmla="val 3960"/>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Tám năm </a:t>
            </a:r>
            <a:r>
              <a:rPr lang="en-US" sz="4000" dirty="0">
                <a:solidFill>
                  <a:schemeClr val="tx1"/>
                </a:solidFill>
                <a:latin typeface="Arial" panose="020B0604020202020204" pitchFamily="34" charset="0"/>
                <a:cs typeface="Arial" panose="020B0604020202020204" pitchFamily="34" charset="0"/>
              </a:rPr>
              <a:t>ở </a:t>
            </a:r>
            <a:r>
              <a:rPr lang="vi-VN" sz="4000" dirty="0">
                <a:solidFill>
                  <a:schemeClr val="tx1"/>
                </a:solidFill>
                <a:latin typeface="Arial" panose="020B0604020202020204" pitchFamily="34" charset="0"/>
                <a:cs typeface="Arial" panose="020B0604020202020204" pitchFamily="34" charset="0"/>
              </a:rPr>
              <a:t>cùng bà khi cha mẹ bận công tác. Bà dạy cháu làm, chăm cháu học</a:t>
            </a:r>
            <a:r>
              <a:rPr lang="en-US" sz="4000" dirty="0">
                <a:solidFill>
                  <a:schemeClr val="tx1"/>
                </a:solidFill>
                <a:latin typeface="Arial" panose="020B0604020202020204" pitchFamily="34" charset="0"/>
                <a:cs typeface="Arial" panose="020B0604020202020204" pitchFamily="34" charset="0"/>
              </a:rPr>
              <a:t>, </a:t>
            </a:r>
            <a:r>
              <a:rPr lang="vi-VN" sz="4000" dirty="0">
                <a:solidFill>
                  <a:schemeClr val="tx1"/>
                </a:solidFill>
                <a:latin typeface="Arial" panose="020B0604020202020204" pitchFamily="34" charset="0"/>
                <a:cs typeface="Arial" panose="020B0604020202020204" pitchFamily="34" charset="0"/>
              </a:rPr>
              <a:t> kể chuyện cho cháu nghe, bà dạy cháu nên người</a:t>
            </a:r>
            <a:r>
              <a:rPr lang="en-US" sz="4000" dirty="0">
                <a:solidFill>
                  <a:schemeClr val="tx1"/>
                </a:solidFill>
                <a:latin typeface="Arial" panose="020B0604020202020204" pitchFamily="34" charset="0"/>
                <a:cs typeface="Arial" panose="020B0604020202020204" pitchFamily="34" charset="0"/>
              </a:rPr>
              <a:t>…</a:t>
            </a:r>
          </a:p>
        </p:txBody>
      </p:sp>
      <p:sp>
        <p:nvSpPr>
          <p:cNvPr id="23" name="Rounded Rectangle 22"/>
          <p:cNvSpPr/>
          <p:nvPr/>
        </p:nvSpPr>
        <p:spPr>
          <a:xfrm>
            <a:off x="11887200" y="4610100"/>
            <a:ext cx="5680483" cy="4662392"/>
          </a:xfrm>
          <a:prstGeom prst="roundRect">
            <a:avLst>
              <a:gd name="adj" fmla="val 4515"/>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Năm giặc đốt làng, bà vẫn vững lòng dặn cháu không được để bố mẹ biết để bố mẹ yên tâm công tác</a:t>
            </a:r>
            <a:r>
              <a:rPr lang="en-US" sz="4000" dirty="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24" name="Down Arrow 23"/>
          <p:cNvSpPr/>
          <p:nvPr/>
        </p:nvSpPr>
        <p:spPr>
          <a:xfrm>
            <a:off x="1894613" y="3822031"/>
            <a:ext cx="1305787" cy="1169069"/>
          </a:xfrm>
          <a:prstGeom prst="downArrow">
            <a:avLst/>
          </a:prstGeom>
          <a:solidFill>
            <a:srgbClr val="932712"/>
          </a:solidFill>
          <a:ln>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7292749" y="3797549"/>
            <a:ext cx="1305787" cy="1169069"/>
          </a:xfrm>
          <a:prstGeom prst="downArrow">
            <a:avLst/>
          </a:prstGeom>
          <a:solidFill>
            <a:srgbClr val="932712"/>
          </a:solidFill>
          <a:ln>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14072869" y="3822031"/>
            <a:ext cx="1305787" cy="1169069"/>
          </a:xfrm>
          <a:prstGeom prst="downArrow">
            <a:avLst/>
          </a:prstGeom>
          <a:solidFill>
            <a:srgbClr val="932712"/>
          </a:solidFill>
          <a:ln>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up)">
                                      <p:cBhvr>
                                        <p:cTn id="33" dur="500"/>
                                        <p:tgtEl>
                                          <p:spTgt spid="2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P spid="23" grpId="0" animBg="1"/>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30106">
            <a:off x="-1840117" y="1898494"/>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6" name="Freeform 6"/>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20" name="Rounded Rectangle 19"/>
          <p:cNvSpPr/>
          <p:nvPr/>
        </p:nvSpPr>
        <p:spPr>
          <a:xfrm>
            <a:off x="609601" y="576849"/>
            <a:ext cx="17074739" cy="1371600"/>
          </a:xfrm>
          <a:prstGeom prst="roundRect">
            <a:avLst>
              <a:gd name="adj" fmla="val 11423"/>
            </a:avLst>
          </a:prstGeom>
          <a:solidFill>
            <a:srgbClr val="932712"/>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bg1"/>
                </a:solidFill>
                <a:latin typeface="Arial" panose="020B0604020202020204" pitchFamily="34" charset="0"/>
                <a:cs typeface="Arial" panose="020B0604020202020204" pitchFamily="34" charset="0"/>
              </a:rPr>
              <a:t>Đó là hình ảnh miêu tả bếp lửa vô cùng chân thực và chi tiết</a:t>
            </a:r>
            <a:endParaRPr lang="en-US" sz="4000" b="1" dirty="0">
              <a:solidFill>
                <a:schemeClr val="bg1"/>
              </a:solidFill>
              <a:latin typeface="Arial" panose="020B0604020202020204" pitchFamily="34" charset="0"/>
              <a:cs typeface="Arial" panose="020B0604020202020204" pitchFamily="34" charset="0"/>
            </a:endParaRPr>
          </a:p>
        </p:txBody>
      </p:sp>
      <p:sp>
        <p:nvSpPr>
          <p:cNvPr id="21" name="Rounded Rectangle 20"/>
          <p:cNvSpPr/>
          <p:nvPr/>
        </p:nvSpPr>
        <p:spPr>
          <a:xfrm>
            <a:off x="609601" y="2807260"/>
            <a:ext cx="3401535" cy="2844803"/>
          </a:xfrm>
          <a:prstGeom prst="roundRect">
            <a:avLst>
              <a:gd name="adj" fmla="val 3960"/>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Bếp lửa </a:t>
            </a:r>
          </a:p>
          <a:p>
            <a:pPr algn="ctr">
              <a:lnSpc>
                <a:spcPct val="150000"/>
              </a:lnSpc>
            </a:pPr>
            <a:r>
              <a:rPr lang="vi-VN" sz="4000" dirty="0">
                <a:solidFill>
                  <a:schemeClr val="tx1"/>
                </a:solidFill>
                <a:latin typeface="Arial" panose="020B0604020202020204" pitchFamily="34" charset="0"/>
                <a:cs typeface="Arial" panose="020B0604020202020204" pitchFamily="34" charset="0"/>
              </a:rPr>
              <a:t>chờn vờn sương sớm</a:t>
            </a:r>
            <a:r>
              <a:rPr lang="en-US" sz="4000" dirty="0">
                <a:solidFill>
                  <a:schemeClr val="tx1"/>
                </a:solidFill>
                <a:latin typeface="Arial" panose="020B0604020202020204" pitchFamily="34" charset="0"/>
                <a:cs typeface="Arial" panose="020B0604020202020204" pitchFamily="34" charset="0"/>
              </a:rPr>
              <a:t>.</a:t>
            </a:r>
          </a:p>
        </p:txBody>
      </p:sp>
      <p:sp>
        <p:nvSpPr>
          <p:cNvPr id="22" name="Rounded Rectangle 21"/>
          <p:cNvSpPr/>
          <p:nvPr/>
        </p:nvSpPr>
        <p:spPr>
          <a:xfrm>
            <a:off x="4343401" y="2807260"/>
            <a:ext cx="3401535" cy="2844803"/>
          </a:xfrm>
          <a:prstGeom prst="roundRect">
            <a:avLst>
              <a:gd name="adj" fmla="val 3960"/>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Hình ảnh khói hun nhèm mắt cháu</a:t>
            </a:r>
            <a:r>
              <a:rPr lang="en-US" sz="4000" dirty="0">
                <a:solidFill>
                  <a:schemeClr val="tx1"/>
                </a:solidFill>
                <a:latin typeface="Arial" panose="020B0604020202020204" pitchFamily="34" charset="0"/>
                <a:cs typeface="Arial" panose="020B0604020202020204" pitchFamily="34" charset="0"/>
              </a:rPr>
              <a:t>.</a:t>
            </a:r>
          </a:p>
        </p:txBody>
      </p:sp>
      <p:sp>
        <p:nvSpPr>
          <p:cNvPr id="23" name="Rounded Rectangle 22"/>
          <p:cNvSpPr/>
          <p:nvPr/>
        </p:nvSpPr>
        <p:spPr>
          <a:xfrm>
            <a:off x="8082281" y="2807260"/>
            <a:ext cx="3815939" cy="2844803"/>
          </a:xfrm>
          <a:prstGeom prst="roundRect">
            <a:avLst>
              <a:gd name="adj" fmla="val 3960"/>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Hình ảnh </a:t>
            </a:r>
          </a:p>
          <a:p>
            <a:pPr algn="ctr">
              <a:lnSpc>
                <a:spcPct val="150000"/>
              </a:lnSpc>
            </a:pPr>
            <a:r>
              <a:rPr lang="vi-VN" sz="4000" dirty="0">
                <a:solidFill>
                  <a:schemeClr val="tx1"/>
                </a:solidFill>
                <a:latin typeface="Arial" panose="020B0604020202020204" pitchFamily="34" charset="0"/>
                <a:cs typeface="Arial" panose="020B0604020202020204" pitchFamily="34" charset="0"/>
              </a:rPr>
              <a:t>ngôi làng cháy tàn cháy rụi</a:t>
            </a:r>
            <a:r>
              <a:rPr lang="en-US" sz="4000" dirty="0">
                <a:solidFill>
                  <a:schemeClr val="tx1"/>
                </a:solidFill>
                <a:latin typeface="Arial" panose="020B0604020202020204" pitchFamily="34" charset="0"/>
                <a:cs typeface="Arial" panose="020B0604020202020204" pitchFamily="34" charset="0"/>
              </a:rPr>
              <a:t>.</a:t>
            </a:r>
          </a:p>
        </p:txBody>
      </p:sp>
      <p:sp>
        <p:nvSpPr>
          <p:cNvPr id="24" name="Rounded Rectangle 23"/>
          <p:cNvSpPr/>
          <p:nvPr/>
        </p:nvSpPr>
        <p:spPr>
          <a:xfrm>
            <a:off x="12235565" y="2807260"/>
            <a:ext cx="5448775" cy="2830783"/>
          </a:xfrm>
          <a:prstGeom prst="roundRect">
            <a:avLst>
              <a:gd name="adj" fmla="val 3960"/>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Hình ảnh người bà tảo tần sớm hôm nuôi nấng đứa cháu nhỏ</a:t>
            </a:r>
            <a:r>
              <a:rPr lang="en-US" sz="4000" dirty="0">
                <a:solidFill>
                  <a:schemeClr val="tx1"/>
                </a:solidFill>
                <a:latin typeface="Arial" panose="020B0604020202020204" pitchFamily="34" charset="0"/>
                <a:cs typeface="Arial" panose="020B0604020202020204" pitchFamily="34" charset="0"/>
              </a:rPr>
              <a:t>.</a:t>
            </a:r>
          </a:p>
        </p:txBody>
      </p:sp>
      <p:cxnSp>
        <p:nvCxnSpPr>
          <p:cNvPr id="4" name="Straight Arrow Connector 3"/>
          <p:cNvCxnSpPr>
            <a:stCxn id="20" idx="2"/>
            <a:endCxn id="21" idx="0"/>
          </p:cNvCxnSpPr>
          <p:nvPr/>
        </p:nvCxnSpPr>
        <p:spPr>
          <a:xfrm flipH="1">
            <a:off x="2310369" y="1948449"/>
            <a:ext cx="6836602" cy="858811"/>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0" idx="2"/>
            <a:endCxn id="22" idx="0"/>
          </p:cNvCxnSpPr>
          <p:nvPr/>
        </p:nvCxnSpPr>
        <p:spPr>
          <a:xfrm flipH="1">
            <a:off x="6044169" y="1948449"/>
            <a:ext cx="3102802" cy="858811"/>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0" idx="2"/>
            <a:endCxn id="23" idx="0"/>
          </p:cNvCxnSpPr>
          <p:nvPr/>
        </p:nvCxnSpPr>
        <p:spPr>
          <a:xfrm>
            <a:off x="9146971" y="1948449"/>
            <a:ext cx="843280" cy="858811"/>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0" idx="2"/>
            <a:endCxn id="24" idx="0"/>
          </p:cNvCxnSpPr>
          <p:nvPr/>
        </p:nvCxnSpPr>
        <p:spPr>
          <a:xfrm>
            <a:off x="9146971" y="1948449"/>
            <a:ext cx="5812982" cy="858811"/>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p:cNvPicPr>
            <a:picLocks noChangeAspect="1"/>
          </p:cNvPicPr>
          <p:nvPr/>
        </p:nvPicPr>
        <p:blipFill>
          <a:blip r:embed="rId7"/>
          <a:stretch>
            <a:fillRect/>
          </a:stretch>
        </p:blipFill>
        <p:spPr>
          <a:xfrm>
            <a:off x="9829800" y="5950240"/>
            <a:ext cx="6821148" cy="4119343"/>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8"/>
          <a:stretch>
            <a:fillRect/>
          </a:stretch>
        </p:blipFill>
        <p:spPr>
          <a:xfrm>
            <a:off x="2962886" y="5950240"/>
            <a:ext cx="6162564" cy="41053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787050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21" presetClass="entr" presetSubtype="2"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heel(2)">
                                      <p:cBhvr>
                                        <p:cTn id="10" dur="500"/>
                                        <p:tgtEl>
                                          <p:spTgt spid="63"/>
                                        </p:tgtEl>
                                      </p:cBhvr>
                                    </p:animEffect>
                                  </p:childTnLst>
                                </p:cTn>
                              </p:par>
                              <p:par>
                                <p:cTn id="11" presetID="21" presetClass="entr" presetSubtype="2"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2)">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up)">
                                      <p:cBhvr>
                                        <p:cTn id="45" dur="500"/>
                                        <p:tgtEl>
                                          <p:spTgt spid="30"/>
                                        </p:tgtEl>
                                      </p:cBhvr>
                                    </p:animEffect>
                                  </p:childTnLst>
                                </p:cTn>
                              </p:par>
                            </p:childTnLst>
                          </p:cTn>
                        </p:par>
                        <p:par>
                          <p:cTn id="46" fill="hold">
                            <p:stCondLst>
                              <p:cond delay="500"/>
                            </p:stCondLst>
                            <p:childTnLst>
                              <p:par>
                                <p:cTn id="47" presetID="14" presetClass="entr" presetSubtype="10"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randombar(horizontal)">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59000" y="7887404"/>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1661481" flipH="1">
            <a:off x="-1644807" y="-72584"/>
            <a:ext cx="3289616"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Rounded Rectangle 8"/>
          <p:cNvSpPr/>
          <p:nvPr/>
        </p:nvSpPr>
        <p:spPr>
          <a:xfrm>
            <a:off x="918492" y="1056915"/>
            <a:ext cx="16764000" cy="1371600"/>
          </a:xfrm>
          <a:prstGeom prst="roundRect">
            <a:avLst>
              <a:gd name="adj" fmla="val 11423"/>
            </a:avLst>
          </a:prstGeom>
          <a:solidFill>
            <a:srgbClr val="932712"/>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bg1"/>
                </a:solidFill>
                <a:latin typeface="Arial" panose="020B0604020202020204" pitchFamily="34" charset="0"/>
                <a:cs typeface="Arial" panose="020B0604020202020204" pitchFamily="34" charset="0"/>
              </a:rPr>
              <a:t>Xen vào đó là những tình cảm sâu đậm mà cháu</a:t>
            </a:r>
            <a:r>
              <a:rPr lang="en-US" sz="4000" b="1" dirty="0">
                <a:solidFill>
                  <a:schemeClr val="bg1"/>
                </a:solidFill>
                <a:latin typeface="Arial" panose="020B0604020202020204" pitchFamily="34" charset="0"/>
                <a:cs typeface="Arial" panose="020B0604020202020204" pitchFamily="34" charset="0"/>
              </a:rPr>
              <a:t> dành cho bà</a:t>
            </a:r>
            <a:r>
              <a:rPr lang="vi-VN" sz="4000" b="1" dirty="0">
                <a:solidFill>
                  <a:schemeClr val="bg1"/>
                </a:solidFill>
                <a:latin typeface="Arial" panose="020B0604020202020204" pitchFamily="34" charset="0"/>
                <a:cs typeface="Arial" panose="020B0604020202020204" pitchFamily="34" charset="0"/>
              </a:rPr>
              <a:t> </a:t>
            </a:r>
            <a:endParaRPr lang="en-US" sz="4000" b="1" dirty="0">
              <a:solidFill>
                <a:schemeClr val="bg1"/>
              </a:solidFill>
              <a:latin typeface="Arial" panose="020B0604020202020204" pitchFamily="34" charset="0"/>
              <a:cs typeface="Arial" panose="020B0604020202020204" pitchFamily="34" charset="0"/>
            </a:endParaRPr>
          </a:p>
        </p:txBody>
      </p:sp>
      <p:sp>
        <p:nvSpPr>
          <p:cNvPr id="10" name="Rounded Rectangle 9"/>
          <p:cNvSpPr/>
          <p:nvPr/>
        </p:nvSpPr>
        <p:spPr>
          <a:xfrm>
            <a:off x="13516453" y="3621627"/>
            <a:ext cx="4581179" cy="2321576"/>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dirty="0">
                <a:solidFill>
                  <a:schemeClr val="tx1"/>
                </a:solidFill>
                <a:latin typeface="Arial" panose="020B0604020202020204" pitchFamily="34" charset="0"/>
                <a:cs typeface="Arial" panose="020B0604020202020204" pitchFamily="34" charset="0"/>
              </a:rPr>
              <a:t>Lận đận đời bà biết mấy nắng mưa</a:t>
            </a:r>
            <a:r>
              <a:rPr lang="en-US" sz="4000" i="1" dirty="0">
                <a:solidFill>
                  <a:schemeClr val="tx1"/>
                </a:solidFill>
                <a:latin typeface="Arial" panose="020B0604020202020204" pitchFamily="34" charset="0"/>
                <a:cs typeface="Arial" panose="020B0604020202020204" pitchFamily="34" charset="0"/>
              </a:rPr>
              <a:t>.</a:t>
            </a:r>
          </a:p>
        </p:txBody>
      </p:sp>
      <p:sp>
        <p:nvSpPr>
          <p:cNvPr id="11" name="Rounded Rectangle 10"/>
          <p:cNvSpPr/>
          <p:nvPr/>
        </p:nvSpPr>
        <p:spPr>
          <a:xfrm>
            <a:off x="116805" y="4624668"/>
            <a:ext cx="4301208" cy="1905000"/>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dirty="0">
                <a:solidFill>
                  <a:schemeClr val="tx1"/>
                </a:solidFill>
                <a:latin typeface="Arial" panose="020B0604020202020204" pitchFamily="34" charset="0"/>
                <a:cs typeface="Arial" panose="020B0604020202020204" pitchFamily="34" charset="0"/>
              </a:rPr>
              <a:t>Cháu thương bà biết nắng mư</a:t>
            </a:r>
            <a:r>
              <a:rPr lang="en-US" sz="4000" i="1" dirty="0">
                <a:solidFill>
                  <a:schemeClr val="tx1"/>
                </a:solidFill>
                <a:latin typeface="Arial" panose="020B0604020202020204" pitchFamily="34" charset="0"/>
                <a:cs typeface="Arial" panose="020B0604020202020204" pitchFamily="34" charset="0"/>
              </a:rPr>
              <a:t>a.</a:t>
            </a:r>
          </a:p>
        </p:txBody>
      </p:sp>
      <p:pic>
        <p:nvPicPr>
          <p:cNvPr id="16" name="Picture 15"/>
          <p:cNvPicPr>
            <a:picLocks noChangeAspect="1"/>
          </p:cNvPicPr>
          <p:nvPr/>
        </p:nvPicPr>
        <p:blipFill>
          <a:blip r:embed="rId6"/>
          <a:stretch>
            <a:fillRect/>
          </a:stretch>
        </p:blipFill>
        <p:spPr>
          <a:xfrm>
            <a:off x="4535331" y="4613149"/>
            <a:ext cx="8828362" cy="5108547"/>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7"/>
          <a:stretch>
            <a:fillRect/>
          </a:stretch>
        </p:blipFill>
        <p:spPr>
          <a:xfrm rot="5400000" flipV="1">
            <a:off x="3588448" y="3642134"/>
            <a:ext cx="1345599" cy="1304586"/>
          </a:xfrm>
          <a:prstGeom prst="rect">
            <a:avLst/>
          </a:prstGeom>
        </p:spPr>
      </p:pic>
      <p:pic>
        <p:nvPicPr>
          <p:cNvPr id="18" name="Picture 17"/>
          <p:cNvPicPr>
            <a:picLocks noChangeAspect="1"/>
          </p:cNvPicPr>
          <p:nvPr/>
        </p:nvPicPr>
        <p:blipFill>
          <a:blip r:embed="rId7"/>
          <a:stretch>
            <a:fillRect/>
          </a:stretch>
        </p:blipFill>
        <p:spPr>
          <a:xfrm rot="3897016">
            <a:off x="12410007" y="3422580"/>
            <a:ext cx="1345599" cy="1243949"/>
          </a:xfrm>
          <a:prstGeom prst="rect">
            <a:avLst/>
          </a:prstGeom>
        </p:spPr>
      </p:pic>
    </p:spTree>
    <p:extLst>
      <p:ext uri="{BB962C8B-B14F-4D97-AF65-F5344CB8AC3E}">
        <p14:creationId xmlns:p14="http://schemas.microsoft.com/office/powerpoint/2010/main" val="18490868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1"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2)">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right)">
                                      <p:cBhvr>
                                        <p:cTn id="23" dur="500"/>
                                        <p:tgtEl>
                                          <p:spTgt spid="1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p:cNvSpPr/>
          <p:nvPr/>
        </p:nvSpPr>
        <p:spPr>
          <a:xfrm rot="-655209">
            <a:off x="-1504004" y="8045798"/>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6" name="Down Arrow 5"/>
          <p:cNvSpPr/>
          <p:nvPr/>
        </p:nvSpPr>
        <p:spPr>
          <a:xfrm>
            <a:off x="1768599" y="563166"/>
            <a:ext cx="1573281" cy="1422400"/>
          </a:xfrm>
          <a:prstGeom prst="downArrow">
            <a:avLst/>
          </a:prstGeom>
          <a:solidFill>
            <a:srgbClr val="932712"/>
          </a:solidFill>
          <a:ln>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ounded Rectangle 6"/>
          <p:cNvSpPr/>
          <p:nvPr/>
        </p:nvSpPr>
        <p:spPr>
          <a:xfrm>
            <a:off x="767080" y="2400300"/>
            <a:ext cx="3576320" cy="5852373"/>
          </a:xfrm>
          <a:prstGeom prst="roundRect">
            <a:avLst>
              <a:gd name="adj" fmla="val 8533"/>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Đan cài các </a:t>
            </a:r>
            <a:r>
              <a:rPr lang="vi-VN" sz="4000" b="1" dirty="0">
                <a:solidFill>
                  <a:schemeClr val="tx1"/>
                </a:solidFill>
                <a:latin typeface="Arial" panose="020B0604020202020204" pitchFamily="34" charset="0"/>
                <a:cs typeface="Arial" panose="020B0604020202020204" pitchFamily="34" charset="0"/>
              </a:rPr>
              <a:t>yếu tố tự sự, biểu cảm và miêu tả </a:t>
            </a:r>
            <a:r>
              <a:rPr lang="vi-VN" sz="4000" dirty="0">
                <a:solidFill>
                  <a:schemeClr val="tx1"/>
                </a:solidFill>
                <a:latin typeface="Arial" panose="020B0604020202020204" pitchFamily="34" charset="0"/>
                <a:cs typeface="Arial" panose="020B0604020202020204" pitchFamily="34" charset="0"/>
              </a:rPr>
              <a:t>vào trong bài thơ</a:t>
            </a:r>
            <a:r>
              <a:rPr lang="en-US" sz="4000" dirty="0">
                <a:solidFill>
                  <a:schemeClr val="tx1"/>
                </a:solidFill>
                <a:latin typeface="Arial" panose="020B0604020202020204" pitchFamily="34" charset="0"/>
                <a:cs typeface="Arial" panose="020B0604020202020204" pitchFamily="34" charset="0"/>
              </a:rPr>
              <a:t>:</a:t>
            </a:r>
          </a:p>
        </p:txBody>
      </p:sp>
      <p:sp>
        <p:nvSpPr>
          <p:cNvPr id="8" name="Rounded Rectangle 7"/>
          <p:cNvSpPr/>
          <p:nvPr/>
        </p:nvSpPr>
        <p:spPr>
          <a:xfrm>
            <a:off x="5625340" y="800100"/>
            <a:ext cx="5069228" cy="4267200"/>
          </a:xfrm>
          <a:prstGeom prst="roundRect">
            <a:avLst>
              <a:gd name="adj" fmla="val 8533"/>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Tác giả có thể khắc họa một tuổi thơ êm đềm và </a:t>
            </a:r>
            <a:r>
              <a:rPr lang="en-US" sz="4000" dirty="0">
                <a:solidFill>
                  <a:schemeClr val="tx1"/>
                </a:solidFill>
                <a:latin typeface="Arial" panose="020B0604020202020204" pitchFamily="34" charset="0"/>
                <a:cs typeface="Arial" panose="020B0604020202020204" pitchFamily="34" charset="0"/>
              </a:rPr>
              <a:t>nhiều </a:t>
            </a:r>
            <a:r>
              <a:rPr lang="vi-VN" sz="4000" dirty="0">
                <a:solidFill>
                  <a:schemeClr val="tx1"/>
                </a:solidFill>
                <a:latin typeface="Arial" panose="020B0604020202020204" pitchFamily="34" charset="0"/>
                <a:cs typeface="Arial" panose="020B0604020202020204" pitchFamily="34" charset="0"/>
              </a:rPr>
              <a:t>kỉ niệm bên bà</a:t>
            </a:r>
            <a:r>
              <a:rPr lang="en-US" sz="4000" dirty="0">
                <a:solidFill>
                  <a:schemeClr val="tx1"/>
                </a:solidFill>
                <a:latin typeface="Arial" panose="020B0604020202020204" pitchFamily="34" charset="0"/>
                <a:cs typeface="Arial" panose="020B0604020202020204" pitchFamily="34" charset="0"/>
              </a:rPr>
              <a:t>.</a:t>
            </a:r>
          </a:p>
        </p:txBody>
      </p:sp>
      <p:sp>
        <p:nvSpPr>
          <p:cNvPr id="9" name="Rounded Rectangle 8"/>
          <p:cNvSpPr/>
          <p:nvPr/>
        </p:nvSpPr>
        <p:spPr>
          <a:xfrm>
            <a:off x="5635499" y="5829300"/>
            <a:ext cx="5059069" cy="3915096"/>
          </a:xfrm>
          <a:prstGeom prst="roundRect">
            <a:avLst>
              <a:gd name="adj" fmla="val 8533"/>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Thể hiện tình yêu thương sự quý trọng của mình dành cho người bà</a:t>
            </a:r>
            <a:r>
              <a:rPr lang="en-US" sz="4000" dirty="0">
                <a:solidFill>
                  <a:schemeClr val="tx1"/>
                </a:solidFill>
                <a:latin typeface="Arial" panose="020B0604020202020204" pitchFamily="34" charset="0"/>
                <a:cs typeface="Arial" panose="020B0604020202020204" pitchFamily="34" charset="0"/>
              </a:rPr>
              <a:t>.</a:t>
            </a:r>
          </a:p>
        </p:txBody>
      </p:sp>
      <p:cxnSp>
        <p:nvCxnSpPr>
          <p:cNvPr id="11" name="Straight Arrow Connector 10"/>
          <p:cNvCxnSpPr>
            <a:stCxn id="7" idx="3"/>
            <a:endCxn id="8" idx="1"/>
          </p:cNvCxnSpPr>
          <p:nvPr/>
        </p:nvCxnSpPr>
        <p:spPr>
          <a:xfrm flipV="1">
            <a:off x="4343400" y="2933700"/>
            <a:ext cx="1281940" cy="2392787"/>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3"/>
            <a:endCxn id="9" idx="1"/>
          </p:cNvCxnSpPr>
          <p:nvPr/>
        </p:nvCxnSpPr>
        <p:spPr>
          <a:xfrm>
            <a:off x="4343400" y="5326487"/>
            <a:ext cx="1292099" cy="2460361"/>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sp>
        <p:nvSpPr>
          <p:cNvPr id="25" name="Right Brace 24"/>
          <p:cNvSpPr/>
          <p:nvPr/>
        </p:nvSpPr>
        <p:spPr>
          <a:xfrm>
            <a:off x="10709809" y="228600"/>
            <a:ext cx="1143000" cy="9677400"/>
          </a:xfrm>
          <a:prstGeom prst="rightBrace">
            <a:avLst>
              <a:gd name="adj1" fmla="val 39444"/>
              <a:gd name="adj2"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Rounded Rectangle 25"/>
          <p:cNvSpPr/>
          <p:nvPr/>
        </p:nvSpPr>
        <p:spPr>
          <a:xfrm>
            <a:off x="11736580" y="1357956"/>
            <a:ext cx="6033260" cy="8397398"/>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dirty="0">
                <a:solidFill>
                  <a:schemeClr val="tx1"/>
                </a:solidFill>
                <a:latin typeface="Arial" panose="020B0604020202020204" pitchFamily="34" charset="0"/>
                <a:cs typeface="Arial" panose="020B0604020202020204" pitchFamily="34" charset="0"/>
              </a:rPr>
              <a:t>Đó chính là động lực thúc đẩy cháu vượt qua mọi biến cố khó khăn của cuộc đời. </a:t>
            </a:r>
            <a:endParaRPr lang="en-US" sz="4000" dirty="0">
              <a:solidFill>
                <a:schemeClr val="tx1"/>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solidFill>
                  <a:schemeClr val="tx1"/>
                </a:solidFill>
                <a:latin typeface="Arial" panose="020B0604020202020204" pitchFamily="34" charset="0"/>
                <a:cs typeface="Arial" panose="020B0604020202020204" pitchFamily="34" charset="0"/>
              </a:rPr>
              <a:t>Tình cảm của cháu dành cho bà cũng chính là tình cảm yêu quê hương, yêu đất nước tha thiết.</a:t>
            </a:r>
            <a:endParaRPr lang="en-US" sz="4000" dirty="0">
              <a:solidFill>
                <a:schemeClr val="tx1"/>
              </a:solidFill>
              <a:latin typeface="Arial" panose="020B0604020202020204" pitchFamily="34" charset="0"/>
              <a:cs typeface="Arial" panose="020B0604020202020204" pitchFamily="34" charset="0"/>
            </a:endParaRPr>
          </a:p>
        </p:txBody>
      </p:sp>
      <p:sp>
        <p:nvSpPr>
          <p:cNvPr id="27" name="Freeform 2"/>
          <p:cNvSpPr/>
          <p:nvPr/>
        </p:nvSpPr>
        <p:spPr>
          <a:xfrm rot="1840013">
            <a:off x="13757637" y="-39334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Tree>
    <p:extLst>
      <p:ext uri="{BB962C8B-B14F-4D97-AF65-F5344CB8AC3E}">
        <p14:creationId xmlns:p14="http://schemas.microsoft.com/office/powerpoint/2010/main" val="26609856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42"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outHorizontal)">
                                      <p:cBhvr>
                                        <p:cTn id="34" dur="500"/>
                                        <p:tgtEl>
                                          <p:spTgt spid="2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wipe(left)">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6">
                                            <p:txEl>
                                              <p:pRg st="1" end="1"/>
                                            </p:txEl>
                                          </p:spTgt>
                                        </p:tgtEl>
                                        <p:attrNameLst>
                                          <p:attrName>style.visibility</p:attrName>
                                        </p:attrNameLst>
                                      </p:cBhvr>
                                      <p:to>
                                        <p:strVal val="visible"/>
                                      </p:to>
                                    </p:set>
                                    <p:animEffect transition="in" filter="wipe(left)">
                                      <p:cBhvr>
                                        <p:cTn id="4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5" grpId="0" animBg="1"/>
      <p:bldP spid="2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17918">
            <a:off x="-1831507" y="21919"/>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8593052">
            <a:off x="15586093" y="-990605"/>
            <a:ext cx="3288136" cy="3664525"/>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7" name="Rounded Rectangle 6"/>
          <p:cNvSpPr/>
          <p:nvPr/>
        </p:nvSpPr>
        <p:spPr>
          <a:xfrm>
            <a:off x="4876800" y="419100"/>
            <a:ext cx="8123895" cy="123136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rgbClr val="932712"/>
                </a:solidFill>
                <a:latin typeface="Arial" panose="020B0604020202020204" pitchFamily="34" charset="0"/>
                <a:cs typeface="Arial" panose="020B0604020202020204" pitchFamily="34" charset="0"/>
              </a:rPr>
              <a:t>b. </a:t>
            </a:r>
            <a:r>
              <a:rPr lang="vi-VN" sz="4500" b="1" dirty="0">
                <a:solidFill>
                  <a:srgbClr val="932712"/>
                </a:solidFill>
                <a:cs typeface="Arial" panose="020B0604020202020204" pitchFamily="34" charset="0"/>
              </a:rPr>
              <a:t>Kết cấu bài thơ</a:t>
            </a:r>
            <a:endParaRPr lang="en-US" sz="4500" b="1" dirty="0">
              <a:solidFill>
                <a:srgbClr val="932712"/>
              </a:solidFill>
              <a:latin typeface="Arial" panose="020B0604020202020204" pitchFamily="34" charset="0"/>
              <a:cs typeface="Arial" panose="020B0604020202020204" pitchFamily="34" charset="0"/>
            </a:endParaRPr>
          </a:p>
        </p:txBody>
      </p:sp>
      <p:sp>
        <p:nvSpPr>
          <p:cNvPr id="8" name="Rounded Rectangle 7"/>
          <p:cNvSpPr/>
          <p:nvPr/>
        </p:nvSpPr>
        <p:spPr>
          <a:xfrm>
            <a:off x="258726" y="1705186"/>
            <a:ext cx="17678400" cy="906496"/>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cs typeface="Arial" panose="020B0604020202020204" pitchFamily="34" charset="0"/>
              </a:rPr>
              <a:t>Bài thơ có kết cấu chặt chẽ và sinh động cả về nội dung lẫn hình thức</a:t>
            </a:r>
            <a:r>
              <a:rPr lang="en-US" sz="4000" b="1" dirty="0">
                <a:solidFill>
                  <a:schemeClr val="tx1"/>
                </a:solidFill>
                <a:cs typeface="Arial" panose="020B0604020202020204" pitchFamily="34" charset="0"/>
              </a:rPr>
              <a:t>.</a:t>
            </a:r>
            <a:endParaRPr lang="en-US" sz="4000" b="1" dirty="0">
              <a:solidFill>
                <a:schemeClr val="tx1"/>
              </a:solidFill>
              <a:latin typeface="Arial" panose="020B0604020202020204" pitchFamily="34" charset="0"/>
              <a:cs typeface="Arial" panose="020B0604020202020204" pitchFamily="34" charset="0"/>
            </a:endParaRPr>
          </a:p>
        </p:txBody>
      </p:sp>
      <p:sp>
        <p:nvSpPr>
          <p:cNvPr id="9" name="Rounded Rectangle 8"/>
          <p:cNvSpPr/>
          <p:nvPr/>
        </p:nvSpPr>
        <p:spPr>
          <a:xfrm>
            <a:off x="4493747" y="3010668"/>
            <a:ext cx="8890000" cy="1128116"/>
          </a:xfrm>
          <a:prstGeom prst="roundRect">
            <a:avLst>
              <a:gd name="adj" fmla="val 8533"/>
            </a:avLst>
          </a:prstGeom>
          <a:solidFill>
            <a:srgbClr val="932712"/>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bg1"/>
                </a:solidFill>
                <a:cs typeface="Arial" panose="020B0604020202020204" pitchFamily="34" charset="0"/>
              </a:rPr>
              <a:t>Tổ chức tác phẩm</a:t>
            </a:r>
            <a:endParaRPr lang="en-US" sz="4000" b="1" dirty="0">
              <a:solidFill>
                <a:schemeClr val="bg1"/>
              </a:solidFill>
              <a:latin typeface="Arial" panose="020B0604020202020204" pitchFamily="34" charset="0"/>
              <a:cs typeface="Arial" panose="020B0604020202020204" pitchFamily="34" charset="0"/>
            </a:endParaRPr>
          </a:p>
        </p:txBody>
      </p:sp>
      <p:sp>
        <p:nvSpPr>
          <p:cNvPr id="10" name="Rounded Rectangle 9"/>
          <p:cNvSpPr/>
          <p:nvPr/>
        </p:nvSpPr>
        <p:spPr>
          <a:xfrm>
            <a:off x="914400" y="4689451"/>
            <a:ext cx="3718560" cy="5306880"/>
          </a:xfrm>
          <a:prstGeom prst="roundRect">
            <a:avLst>
              <a:gd name="adj" fmla="val 5592"/>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Sử dụng thể thơ tự do</a:t>
            </a:r>
            <a:endParaRPr lang="en-US" sz="4000" dirty="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6248400" y="4689451"/>
            <a:ext cx="11049000" cy="1830659"/>
          </a:xfrm>
          <a:prstGeom prst="roundRect">
            <a:avLst>
              <a:gd name="adj" fmla="val 8132"/>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Là những tháng ngày sống bên bà tuy thiếu thốn nhưng chan chứa tình yêu thương</a:t>
            </a:r>
            <a:r>
              <a:rPr lang="en-US" sz="4000" dirty="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6248400" y="6834918"/>
            <a:ext cx="11049000" cy="1194174"/>
          </a:xfrm>
          <a:prstGeom prst="roundRect">
            <a:avLst>
              <a:gd name="adj" fmla="val 8132"/>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solidFill>
                <a:cs typeface="Arial" panose="020B0604020202020204" pitchFamily="34" charset="0"/>
              </a:rPr>
              <a:t>Là khung cảnh tàn rụi của ngôi làng bị giặc đốt</a:t>
            </a:r>
            <a:r>
              <a:rPr lang="en-US" sz="4000" dirty="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6248400" y="8343900"/>
            <a:ext cx="11049000" cy="1652431"/>
          </a:xfrm>
          <a:prstGeom prst="roundRect">
            <a:avLst>
              <a:gd name="adj" fmla="val 8132"/>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Là tình cảm da diết nặng lòng với bà khi đã trưởng thành bôn ba nơi đất khách.</a:t>
            </a:r>
            <a:endParaRPr lang="en-US" sz="4000" dirty="0">
              <a:solidFill>
                <a:schemeClr val="tx1"/>
              </a:solidFill>
              <a:latin typeface="Arial" panose="020B0604020202020204" pitchFamily="34" charset="0"/>
              <a:cs typeface="Arial" panose="020B0604020202020204" pitchFamily="34" charset="0"/>
            </a:endParaRPr>
          </a:p>
        </p:txBody>
      </p:sp>
      <p:cxnSp>
        <p:nvCxnSpPr>
          <p:cNvPr id="16" name="Straight Arrow Connector 15"/>
          <p:cNvCxnSpPr>
            <a:stCxn id="10" idx="3"/>
            <a:endCxn id="11" idx="1"/>
          </p:cNvCxnSpPr>
          <p:nvPr/>
        </p:nvCxnSpPr>
        <p:spPr>
          <a:xfrm flipV="1">
            <a:off x="4632960" y="5604781"/>
            <a:ext cx="1615440" cy="1738110"/>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3"/>
            <a:endCxn id="12" idx="1"/>
          </p:cNvCxnSpPr>
          <p:nvPr/>
        </p:nvCxnSpPr>
        <p:spPr>
          <a:xfrm>
            <a:off x="4632960" y="7342891"/>
            <a:ext cx="1615440" cy="89114"/>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3"/>
            <a:endCxn id="14" idx="1"/>
          </p:cNvCxnSpPr>
          <p:nvPr/>
        </p:nvCxnSpPr>
        <p:spPr>
          <a:xfrm>
            <a:off x="4632960" y="7342891"/>
            <a:ext cx="1615440" cy="1827225"/>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1341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500"/>
                            </p:stCondLst>
                            <p:childTnLst>
                              <p:par>
                                <p:cTn id="23" presetID="6"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randombar(horizont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randombar(horizont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1" grpId="0" animBg="1"/>
      <p:bldP spid="1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59000" y="7887404"/>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1661481" flipH="1">
            <a:off x="-1644807" y="-72584"/>
            <a:ext cx="3289616"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9" name="Rounded Rectangle 8"/>
          <p:cNvSpPr/>
          <p:nvPr/>
        </p:nvSpPr>
        <p:spPr>
          <a:xfrm>
            <a:off x="4419600" y="571500"/>
            <a:ext cx="8890000" cy="1128116"/>
          </a:xfrm>
          <a:prstGeom prst="roundRect">
            <a:avLst>
              <a:gd name="adj" fmla="val 8533"/>
            </a:avLst>
          </a:prstGeom>
          <a:solidFill>
            <a:srgbClr val="932712"/>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bg1"/>
                </a:solidFill>
                <a:cs typeface="Arial" panose="020B0604020202020204" pitchFamily="34" charset="0"/>
              </a:rPr>
              <a:t>Tổ chức tác phẩm</a:t>
            </a:r>
            <a:endParaRPr lang="en-US" sz="4000" b="1" dirty="0">
              <a:solidFill>
                <a:schemeClr val="bg1"/>
              </a:solidFill>
              <a:latin typeface="Arial" panose="020B0604020202020204" pitchFamily="34" charset="0"/>
              <a:cs typeface="Arial" panose="020B0604020202020204" pitchFamily="34" charset="0"/>
            </a:endParaRPr>
          </a:p>
        </p:txBody>
      </p:sp>
      <p:sp>
        <p:nvSpPr>
          <p:cNvPr id="10" name="Rounded Rectangle 9"/>
          <p:cNvSpPr/>
          <p:nvPr/>
        </p:nvSpPr>
        <p:spPr>
          <a:xfrm>
            <a:off x="1371600" y="2580523"/>
            <a:ext cx="2743200" cy="2789742"/>
          </a:xfrm>
          <a:prstGeom prst="roundRect">
            <a:avLst>
              <a:gd name="adj" fmla="val 5592"/>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cs typeface="Arial" panose="020B0604020202020204" pitchFamily="34" charset="0"/>
              </a:rPr>
              <a:t>Bố cục bài thơ </a:t>
            </a:r>
            <a:endParaRPr lang="en-US" sz="4000" dirty="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6019800" y="2583063"/>
            <a:ext cx="11804288" cy="2792281"/>
          </a:xfrm>
          <a:prstGeom prst="roundRect">
            <a:avLst>
              <a:gd name="adj" fmla="val 8132"/>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Triển khai theo mạch cảm xúc của người cháu về tuổi thơ gắn liền với hình ảnh bếp lửa và người bà kính yêu của mình</a:t>
            </a:r>
            <a:r>
              <a:rPr lang="en-US" sz="4000" dirty="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2" name="Right Arrow 11"/>
          <p:cNvSpPr/>
          <p:nvPr/>
        </p:nvSpPr>
        <p:spPr>
          <a:xfrm>
            <a:off x="4267200" y="3251494"/>
            <a:ext cx="1600200" cy="1447800"/>
          </a:xfrm>
          <a:prstGeom prst="rightArrow">
            <a:avLst/>
          </a:prstGeom>
          <a:solidFill>
            <a:srgbClr val="932712"/>
          </a:solidFill>
          <a:ln>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925892" y="6515100"/>
            <a:ext cx="5105400" cy="2184752"/>
          </a:xfrm>
          <a:prstGeom prst="roundRect">
            <a:avLst>
              <a:gd name="adj" fmla="val 8132"/>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Không gian thời gian có sự thay đổi</a:t>
            </a:r>
            <a:r>
              <a:rPr lang="en-US" sz="4000" dirty="0">
                <a:solidFill>
                  <a:schemeClr val="tx1"/>
                </a:solidFill>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8984340" y="6515100"/>
            <a:ext cx="8299088" cy="2184752"/>
          </a:xfrm>
          <a:prstGeom prst="roundRect">
            <a:avLst>
              <a:gd name="adj" fmla="val 8132"/>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Xuyên suốt bài thơ </a:t>
            </a:r>
            <a:r>
              <a:rPr lang="en-US" sz="4000" dirty="0">
                <a:solidFill>
                  <a:schemeClr val="tx1"/>
                </a:solidFill>
                <a:latin typeface="Arial" panose="020B0604020202020204" pitchFamily="34" charset="0"/>
                <a:cs typeface="Arial" panose="020B0604020202020204" pitchFamily="34" charset="0"/>
              </a:rPr>
              <a:t>luôn</a:t>
            </a:r>
            <a:r>
              <a:rPr lang="vi-VN" sz="4000" dirty="0">
                <a:solidFill>
                  <a:schemeClr val="tx1"/>
                </a:solidFill>
                <a:latin typeface="Arial" panose="020B0604020202020204" pitchFamily="34" charset="0"/>
                <a:cs typeface="Arial" panose="020B0604020202020204" pitchFamily="34" charset="0"/>
              </a:rPr>
              <a:t> là hình ảnh “bếp lửa” và người bà tần tảo. </a:t>
            </a:r>
            <a:endParaRPr lang="en-US" sz="4000" dirty="0">
              <a:solidFill>
                <a:schemeClr val="tx1"/>
              </a:solidFill>
              <a:latin typeface="Arial" panose="020B0604020202020204" pitchFamily="34" charset="0"/>
              <a:cs typeface="Arial" panose="020B0604020202020204" pitchFamily="34" charset="0"/>
            </a:endParaRPr>
          </a:p>
        </p:txBody>
      </p:sp>
      <p:cxnSp>
        <p:nvCxnSpPr>
          <p:cNvPr id="17" name="Straight Arrow Connector 16"/>
          <p:cNvCxnSpPr>
            <a:stCxn id="11" idx="2"/>
            <a:endCxn id="14" idx="0"/>
          </p:cNvCxnSpPr>
          <p:nvPr/>
        </p:nvCxnSpPr>
        <p:spPr>
          <a:xfrm flipH="1">
            <a:off x="5478592" y="5375344"/>
            <a:ext cx="6443352" cy="1139756"/>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1" idx="2"/>
            <a:endCxn id="15" idx="0"/>
          </p:cNvCxnSpPr>
          <p:nvPr/>
        </p:nvCxnSpPr>
        <p:spPr>
          <a:xfrm>
            <a:off x="11921944" y="5375344"/>
            <a:ext cx="1211940" cy="1139756"/>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2925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500"/>
                                        <p:tgtEl>
                                          <p:spTgt spid="19"/>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94212" y="864087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4" name="Rounded Rectangle 13"/>
          <p:cNvSpPr/>
          <p:nvPr/>
        </p:nvSpPr>
        <p:spPr>
          <a:xfrm>
            <a:off x="4419600" y="571500"/>
            <a:ext cx="8890000" cy="1128116"/>
          </a:xfrm>
          <a:prstGeom prst="roundRect">
            <a:avLst>
              <a:gd name="adj" fmla="val 8533"/>
            </a:avLst>
          </a:prstGeom>
          <a:solidFill>
            <a:srgbClr val="932712"/>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bg1"/>
                </a:solidFill>
                <a:latin typeface="Arial" panose="020B0604020202020204" pitchFamily="34" charset="0"/>
                <a:cs typeface="Arial" panose="020B0604020202020204" pitchFamily="34" charset="0"/>
              </a:rPr>
              <a:t>Tổ chức tác phẩm</a:t>
            </a:r>
            <a:endParaRPr lang="en-US" sz="4000" b="1" dirty="0">
              <a:solidFill>
                <a:schemeClr val="bg1"/>
              </a:solidFill>
              <a:latin typeface="Arial" panose="020B0604020202020204" pitchFamily="34" charset="0"/>
              <a:cs typeface="Arial" panose="020B0604020202020204" pitchFamily="34" charset="0"/>
            </a:endParaRPr>
          </a:p>
        </p:txBody>
      </p:sp>
      <p:sp>
        <p:nvSpPr>
          <p:cNvPr id="15" name="Rounded Rectangle 14"/>
          <p:cNvSpPr/>
          <p:nvPr/>
        </p:nvSpPr>
        <p:spPr>
          <a:xfrm>
            <a:off x="1714500" y="2507666"/>
            <a:ext cx="4343400" cy="2319986"/>
          </a:xfrm>
          <a:prstGeom prst="roundRect">
            <a:avLst>
              <a:gd name="adj" fmla="val 5592"/>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tx1"/>
                </a:solidFill>
                <a:latin typeface="Arial" panose="020B0604020202020204" pitchFamily="34" charset="0"/>
                <a:cs typeface="Arial" panose="020B0604020202020204" pitchFamily="34" charset="0"/>
              </a:rPr>
              <a:t>Biện pháp tu từ nghệ thuật</a:t>
            </a:r>
            <a:endParaRPr lang="en-US" sz="4000" dirty="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7848600" y="2170564"/>
            <a:ext cx="9823088" cy="1895421"/>
          </a:xfrm>
          <a:prstGeom prst="roundRect">
            <a:avLst>
              <a:gd name="adj" fmla="val 8132"/>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Sử dụng nhiều từ láy có tính gợi cảm, gợi tả cao</a:t>
            </a:r>
            <a:r>
              <a:rPr lang="en-US" sz="4000" dirty="0">
                <a:solidFill>
                  <a:schemeClr val="tx1"/>
                </a:solidFill>
                <a:latin typeface="Arial" panose="020B0604020202020204" pitchFamily="34" charset="0"/>
                <a:cs typeface="Arial" panose="020B0604020202020204" pitchFamily="34" charset="0"/>
              </a:rPr>
              <a:t> như </a:t>
            </a:r>
            <a:r>
              <a:rPr lang="en-US" sz="4000" i="1" dirty="0">
                <a:solidFill>
                  <a:schemeClr val="tx1"/>
                </a:solidFill>
                <a:latin typeface="Arial" panose="020B0604020202020204" pitchFamily="34" charset="0"/>
                <a:cs typeface="Arial" panose="020B0604020202020204" pitchFamily="34" charset="0"/>
              </a:rPr>
              <a:t>chờn vờn, ấm iu, tha thiết…</a:t>
            </a:r>
          </a:p>
        </p:txBody>
      </p:sp>
      <p:sp>
        <p:nvSpPr>
          <p:cNvPr id="17" name="Rounded Rectangle 16"/>
          <p:cNvSpPr/>
          <p:nvPr/>
        </p:nvSpPr>
        <p:spPr>
          <a:xfrm>
            <a:off x="7848600" y="4294585"/>
            <a:ext cx="9823088" cy="1905000"/>
          </a:xfrm>
          <a:prstGeom prst="roundRect">
            <a:avLst>
              <a:gd name="adj" fmla="val 8132"/>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Arial" panose="020B0604020202020204" pitchFamily="34" charset="0"/>
                <a:cs typeface="Arial" panose="020B0604020202020204" pitchFamily="34" charset="0"/>
              </a:rPr>
              <a:t>Sử dụng b</a:t>
            </a:r>
            <a:r>
              <a:rPr lang="vi-VN" sz="4000" dirty="0">
                <a:solidFill>
                  <a:schemeClr val="tx1"/>
                </a:solidFill>
                <a:latin typeface="Arial" panose="020B0604020202020204" pitchFamily="34" charset="0"/>
                <a:cs typeface="Arial" panose="020B0604020202020204" pitchFamily="34" charset="0"/>
              </a:rPr>
              <a:t>iện pháp tu từ điệp ngữ, điệp cấu trú</a:t>
            </a:r>
            <a:r>
              <a:rPr lang="en-US" sz="4000" dirty="0">
                <a:solidFill>
                  <a:schemeClr val="tx1"/>
                </a:solidFill>
                <a:latin typeface="Arial" panose="020B0604020202020204" pitchFamily="34" charset="0"/>
                <a:cs typeface="Arial" panose="020B0604020202020204" pitchFamily="34" charset="0"/>
              </a:rPr>
              <a:t>c linh hoạt, nhuần nhuyễn.</a:t>
            </a:r>
            <a:endParaRPr lang="en-US" sz="4000" i="1" dirty="0">
              <a:solidFill>
                <a:schemeClr val="tx1"/>
              </a:solidFill>
              <a:latin typeface="Arial" panose="020B0604020202020204" pitchFamily="34" charset="0"/>
              <a:cs typeface="Arial" panose="020B0604020202020204" pitchFamily="34" charset="0"/>
            </a:endParaRPr>
          </a:p>
        </p:txBody>
      </p:sp>
      <p:sp>
        <p:nvSpPr>
          <p:cNvPr id="18" name="Rounded Rectangle 17"/>
          <p:cNvSpPr/>
          <p:nvPr/>
        </p:nvSpPr>
        <p:spPr>
          <a:xfrm>
            <a:off x="7848600" y="6428185"/>
            <a:ext cx="9823088" cy="1743021"/>
          </a:xfrm>
          <a:prstGeom prst="roundRect">
            <a:avLst>
              <a:gd name="adj" fmla="val 8132"/>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Hình ảnh “bếp lửa” lặp lại 12 lần trong toàn bộ bài thơ</a:t>
            </a:r>
            <a:r>
              <a:rPr lang="en-US" sz="4000" dirty="0">
                <a:solidFill>
                  <a:schemeClr val="tx1"/>
                </a:solidFill>
                <a:latin typeface="Arial" panose="020B0604020202020204" pitchFamily="34" charset="0"/>
                <a:cs typeface="Arial" panose="020B0604020202020204" pitchFamily="34" charset="0"/>
              </a:rPr>
              <a:t>.</a:t>
            </a:r>
            <a:endParaRPr lang="en-US" sz="4000" i="1" dirty="0">
              <a:solidFill>
                <a:schemeClr val="tx1"/>
              </a:solidFill>
              <a:latin typeface="Arial" panose="020B0604020202020204" pitchFamily="34" charset="0"/>
              <a:cs typeface="Arial" panose="020B0604020202020204" pitchFamily="34" charset="0"/>
            </a:endParaRPr>
          </a:p>
        </p:txBody>
      </p:sp>
      <p:sp>
        <p:nvSpPr>
          <p:cNvPr id="19" name="Rounded Rectangle 18"/>
          <p:cNvSpPr/>
          <p:nvPr/>
        </p:nvSpPr>
        <p:spPr>
          <a:xfrm>
            <a:off x="7848600" y="8376946"/>
            <a:ext cx="9823088" cy="1251639"/>
          </a:xfrm>
          <a:prstGeom prst="roundRect">
            <a:avLst>
              <a:gd name="adj" fmla="val 8132"/>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solidFill>
                <a:latin typeface="Arial" panose="020B0604020202020204" pitchFamily="34" charset="0"/>
                <a:cs typeface="Arial" panose="020B0604020202020204" pitchFamily="34" charset="0"/>
              </a:rPr>
              <a:t>Ngôn từ ngắn gọn, bình dị, hàm súc</a:t>
            </a:r>
            <a:r>
              <a:rPr lang="en-US" sz="4000" dirty="0">
                <a:solidFill>
                  <a:schemeClr val="tx1"/>
                </a:solidFill>
                <a:latin typeface="Arial" panose="020B0604020202020204" pitchFamily="34" charset="0"/>
                <a:cs typeface="Arial" panose="020B0604020202020204" pitchFamily="34" charset="0"/>
              </a:rPr>
              <a:t>.</a:t>
            </a:r>
            <a:endParaRPr lang="en-US" sz="4000" i="1" dirty="0">
              <a:solidFill>
                <a:schemeClr val="tx1"/>
              </a:solidFill>
              <a:latin typeface="Arial" panose="020B0604020202020204" pitchFamily="34" charset="0"/>
              <a:cs typeface="Arial" panose="020B0604020202020204" pitchFamily="34" charset="0"/>
            </a:endParaRPr>
          </a:p>
        </p:txBody>
      </p:sp>
      <p:cxnSp>
        <p:nvCxnSpPr>
          <p:cNvPr id="21" name="Straight Arrow Connector 20"/>
          <p:cNvCxnSpPr>
            <a:stCxn id="15" idx="3"/>
            <a:endCxn id="16" idx="1"/>
          </p:cNvCxnSpPr>
          <p:nvPr/>
        </p:nvCxnSpPr>
        <p:spPr>
          <a:xfrm flipV="1">
            <a:off x="6057900" y="3118275"/>
            <a:ext cx="1790700" cy="549384"/>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7" idx="1"/>
          </p:cNvCxnSpPr>
          <p:nvPr/>
        </p:nvCxnSpPr>
        <p:spPr>
          <a:xfrm>
            <a:off x="6057900" y="3667659"/>
            <a:ext cx="1790700" cy="1579426"/>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5" idx="3"/>
            <a:endCxn id="18" idx="1"/>
          </p:cNvCxnSpPr>
          <p:nvPr/>
        </p:nvCxnSpPr>
        <p:spPr>
          <a:xfrm>
            <a:off x="6057900" y="3667659"/>
            <a:ext cx="1790700" cy="3632037"/>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5" idx="3"/>
            <a:endCxn id="19" idx="1"/>
          </p:cNvCxnSpPr>
          <p:nvPr/>
        </p:nvCxnSpPr>
        <p:spPr>
          <a:xfrm>
            <a:off x="6057900" y="3667659"/>
            <a:ext cx="1790700" cy="5335107"/>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sp>
        <p:nvSpPr>
          <p:cNvPr id="40" name="Right Arrow 39"/>
          <p:cNvSpPr/>
          <p:nvPr/>
        </p:nvSpPr>
        <p:spPr>
          <a:xfrm rot="5400000">
            <a:off x="3086100" y="5323285"/>
            <a:ext cx="1600200" cy="1447800"/>
          </a:xfrm>
          <a:prstGeom prst="rightArrow">
            <a:avLst/>
          </a:prstGeom>
          <a:solidFill>
            <a:srgbClr val="932712"/>
          </a:solidFill>
          <a:ln>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 name="Rounded Rectangle 40"/>
          <p:cNvSpPr/>
          <p:nvPr/>
        </p:nvSpPr>
        <p:spPr>
          <a:xfrm>
            <a:off x="685800" y="7021095"/>
            <a:ext cx="6400800" cy="2711701"/>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rgbClr val="C00000"/>
                </a:solidFill>
                <a:latin typeface="Arial" panose="020B0604020202020204" pitchFamily="34" charset="0"/>
                <a:cs typeface="Arial" panose="020B0604020202020204" pitchFamily="34" charset="0"/>
              </a:rPr>
              <a:t>Góp phần tích cực trong việc thể hiện chủ đề </a:t>
            </a:r>
            <a:r>
              <a:rPr lang="en-US" sz="4000" dirty="0">
                <a:solidFill>
                  <a:srgbClr val="C00000"/>
                </a:solidFill>
                <a:latin typeface="Arial" panose="020B0604020202020204" pitchFamily="34" charset="0"/>
                <a:cs typeface="Arial" panose="020B0604020202020204" pitchFamily="34" charset="0"/>
              </a:rPr>
              <a:t>và </a:t>
            </a:r>
            <a:r>
              <a:rPr lang="vi-VN" sz="4000" dirty="0">
                <a:solidFill>
                  <a:srgbClr val="C00000"/>
                </a:solidFill>
                <a:latin typeface="Arial" panose="020B0604020202020204" pitchFamily="34" charset="0"/>
                <a:cs typeface="Arial" panose="020B0604020202020204" pitchFamily="34" charset="0"/>
              </a:rPr>
              <a:t>mạch cảm xúc của bài thơ.</a:t>
            </a:r>
            <a:endParaRPr lang="en-US" sz="40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02375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randombar(horizont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randombar(horizont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up)">
                                      <p:cBhvr>
                                        <p:cTn id="55" dur="500"/>
                                        <p:tgtEl>
                                          <p:spTgt spid="40"/>
                                        </p:tgtEl>
                                      </p:cBhvr>
                                    </p:animEffect>
                                  </p:childTnLst>
                                </p:cTn>
                              </p:par>
                            </p:childTnLst>
                          </p:cTn>
                        </p:par>
                        <p:par>
                          <p:cTn id="56" fill="hold">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randombar(horizontal)">
                                      <p:cBhvr>
                                        <p:cTn id="5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40" grpId="0" animBg="1"/>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1534229">
            <a:off x="15920787" y="-54377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20" name="Freeform 6"/>
          <p:cNvSpPr/>
          <p:nvPr/>
        </p:nvSpPr>
        <p:spPr>
          <a:xfrm rot="10176329" flipH="1">
            <a:off x="-1206475" y="-811460"/>
            <a:ext cx="3610166"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21" name="Right Arrow 20"/>
          <p:cNvSpPr/>
          <p:nvPr/>
        </p:nvSpPr>
        <p:spPr>
          <a:xfrm>
            <a:off x="2728534" y="413875"/>
            <a:ext cx="1554690" cy="147856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Rounded Rectangle 21"/>
          <p:cNvSpPr/>
          <p:nvPr/>
        </p:nvSpPr>
        <p:spPr>
          <a:xfrm>
            <a:off x="4472762" y="441549"/>
            <a:ext cx="11049000" cy="3713055"/>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tx1"/>
                </a:solidFill>
                <a:latin typeface="Arial" panose="020B0604020202020204" pitchFamily="34" charset="0"/>
                <a:cs typeface="Arial" panose="020B0604020202020204" pitchFamily="34" charset="0"/>
              </a:rPr>
              <a:t>Thế giới nội tâm của tác giả</a:t>
            </a:r>
            <a:r>
              <a:rPr lang="en-US" sz="4000" b="1" dirty="0">
                <a:solidFill>
                  <a:schemeClr val="tx1"/>
                </a:solidFill>
                <a:latin typeface="Arial" panose="020B0604020202020204" pitchFamily="34" charset="0"/>
                <a:cs typeface="Arial" panose="020B0604020202020204" pitchFamily="34" charset="0"/>
              </a:rPr>
              <a:t> thể hiện qua:</a:t>
            </a:r>
          </a:p>
          <a:p>
            <a:pPr marL="571500" indent="-571500" algn="just">
              <a:lnSpc>
                <a:spcPct val="150000"/>
              </a:lnSpc>
              <a:buFont typeface="Arial" panose="020B0604020202020204" pitchFamily="34" charset="0"/>
              <a:buChar char="•"/>
            </a:pPr>
            <a:r>
              <a:rPr lang="vi-VN" sz="4000" dirty="0">
                <a:solidFill>
                  <a:schemeClr val="tx1"/>
                </a:solidFill>
                <a:latin typeface="Arial" panose="020B0604020202020204" pitchFamily="34" charset="0"/>
                <a:cs typeface="Arial" panose="020B0604020202020204" pitchFamily="34" charset="0"/>
              </a:rPr>
              <a:t>Ý nghĩa ngôn từ</a:t>
            </a:r>
            <a:r>
              <a:rPr lang="en-US" sz="4000" dirty="0">
                <a:solidFill>
                  <a:schemeClr val="tx1"/>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dirty="0">
                <a:solidFill>
                  <a:schemeClr val="tx1"/>
                </a:solidFill>
                <a:latin typeface="Arial" panose="020B0604020202020204" pitchFamily="34" charset="0"/>
                <a:cs typeface="Arial" panose="020B0604020202020204" pitchFamily="34" charset="0"/>
              </a:rPr>
              <a:t>Âm thanh nhịp điệu</a:t>
            </a:r>
            <a:r>
              <a:rPr lang="en-US" sz="4000" dirty="0">
                <a:solidFill>
                  <a:schemeClr val="tx1"/>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a:solidFill>
                  <a:schemeClr val="tx1"/>
                </a:solidFill>
                <a:latin typeface="Arial" panose="020B0604020202020204" pitchFamily="34" charset="0"/>
                <a:cs typeface="Arial" panose="020B0604020202020204" pitchFamily="34" charset="0"/>
              </a:rPr>
              <a:t>Hình </a:t>
            </a:r>
            <a:r>
              <a:rPr lang="vi-VN" sz="4000" dirty="0">
                <a:solidFill>
                  <a:schemeClr val="tx1"/>
                </a:solidFill>
                <a:latin typeface="Arial" panose="020B0604020202020204" pitchFamily="34" charset="0"/>
                <a:cs typeface="Arial" panose="020B0604020202020204" pitchFamily="34" charset="0"/>
              </a:rPr>
              <a:t>ảnh ẩn dụ, biện pháp tu từ nghệ thuật</a:t>
            </a:r>
            <a:r>
              <a:rPr lang="en-US" sz="4000" dirty="0">
                <a:solidFill>
                  <a:schemeClr val="tx1"/>
                </a:solidFill>
                <a:latin typeface="Arial" panose="020B0604020202020204" pitchFamily="34" charset="0"/>
                <a:cs typeface="Arial" panose="020B0604020202020204" pitchFamily="34" charset="0"/>
              </a:rPr>
              <a:t>.</a:t>
            </a:r>
            <a:endParaRPr lang="en-US" sz="4000" i="1"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327438" y="4267609"/>
            <a:ext cx="5165374" cy="5817081"/>
          </a:xfrm>
          <a:prstGeom prst="rect">
            <a:avLst/>
          </a:prstGeom>
          <a:ln>
            <a:noFill/>
          </a:ln>
          <a:effectLst>
            <a:outerShdw blurRad="190500" algn="tl" rotWithShape="0">
              <a:srgbClr val="000000">
                <a:alpha val="70000"/>
              </a:srgbClr>
            </a:outerShdw>
          </a:effectLst>
        </p:spPr>
      </p:pic>
      <p:sp>
        <p:nvSpPr>
          <p:cNvPr id="23" name="Rounded Rectangle 22"/>
          <p:cNvSpPr/>
          <p:nvPr/>
        </p:nvSpPr>
        <p:spPr>
          <a:xfrm>
            <a:off x="6019800" y="5444779"/>
            <a:ext cx="11887200" cy="3733800"/>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rgbClr val="C00000"/>
                </a:solidFill>
                <a:cs typeface="Arial" panose="020B0604020202020204" pitchFamily="34" charset="0"/>
              </a:rPr>
              <a:t>Miêu tả tình cảm chân thành, tha thiết của chủ thể trữ tình dành cho người bà kính yêu của mình</a:t>
            </a:r>
            <a:r>
              <a:rPr lang="en-US" sz="4000" dirty="0">
                <a:solidFill>
                  <a:srgbClr val="C00000"/>
                </a:solidFill>
                <a:cs typeface="Arial" panose="020B0604020202020204" pitchFamily="34" charset="0"/>
              </a:rPr>
              <a:t>.</a:t>
            </a:r>
          </a:p>
          <a:p>
            <a:pPr marL="571500" indent="-571500" algn="just">
              <a:lnSpc>
                <a:spcPct val="150000"/>
              </a:lnSpc>
              <a:buFont typeface="Symbol" panose="05050102010706020507" pitchFamily="18" charset="2"/>
              <a:buChar char=""/>
            </a:pPr>
            <a:r>
              <a:rPr lang="vi-VN" sz="4000" b="1" dirty="0">
                <a:solidFill>
                  <a:schemeClr val="tx1"/>
                </a:solidFill>
                <a:cs typeface="Arial" panose="020B0604020202020204" pitchFamily="34" charset="0"/>
              </a:rPr>
              <a:t>Tác động trực tiếp đến cảm xúc của người đọc và khắc sâu vào tâm trí của họ.</a:t>
            </a:r>
            <a:endParaRPr lang="en-US" sz="40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3882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wipe(left)">
                                      <p:cBhvr>
                                        <p:cTn id="11" dur="500"/>
                                        <p:tgtEl>
                                          <p:spTgt spid="22">
                                            <p:txEl>
                                              <p:pRg st="0" end="0"/>
                                            </p:txEl>
                                          </p:spTgt>
                                        </p:tgtEl>
                                      </p:cBhvr>
                                    </p:animEffect>
                                  </p:childTnLst>
                                </p:cTn>
                              </p:par>
                              <p:par>
                                <p:cTn id="12" presetID="21"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2)">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wipe(left)">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wipe(left)">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wipe(left)">
                                      <p:cBhvr>
                                        <p:cTn id="27" dur="500"/>
                                        <p:tgtEl>
                                          <p:spTgt spid="2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wipe(left)">
                                      <p:cBhvr>
                                        <p:cTn id="32" dur="500"/>
                                        <p:tgtEl>
                                          <p:spTgt spid="2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
                                            <p:txEl>
                                              <p:pRg st="1" end="1"/>
                                            </p:txEl>
                                          </p:spTgt>
                                        </p:tgtEl>
                                        <p:attrNameLst>
                                          <p:attrName>style.visibility</p:attrName>
                                        </p:attrNameLst>
                                      </p:cBhvr>
                                      <p:to>
                                        <p:strVal val="visible"/>
                                      </p:to>
                                    </p:set>
                                    <p:animEffect transition="in" filter="wipe(left)">
                                      <p:cBhvr>
                                        <p:cTn id="3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uiExpand="1" build="p"/>
      <p:bldP spid="2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447800" y="3238500"/>
            <a:ext cx="15087600" cy="3683788"/>
          </a:xfrm>
          <a:prstGeom prst="roundRect">
            <a:avLst>
              <a:gd name="adj" fmla="val 32545"/>
            </a:avLst>
          </a:prstGeom>
          <a:solidFill>
            <a:schemeClr val="bg1"/>
          </a:solidFill>
          <a:ln w="38100">
            <a:solidFill>
              <a:srgbClr val="F397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a:solidFill>
                  <a:srgbClr val="932712"/>
                </a:solidFill>
                <a:latin typeface="Arial" panose="020B0604020202020204" pitchFamily="34" charset="0"/>
                <a:cs typeface="Arial" panose="020B0604020202020204" pitchFamily="34" charset="0"/>
              </a:rPr>
              <a:t>III. TỔNG KẾT</a:t>
            </a:r>
          </a:p>
        </p:txBody>
      </p:sp>
      <p:sp>
        <p:nvSpPr>
          <p:cNvPr id="12" name="Freeform 5"/>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3" name="Freeform 10"/>
          <p:cNvSpPr/>
          <p:nvPr/>
        </p:nvSpPr>
        <p:spPr>
          <a:xfrm rot="10711731">
            <a:off x="15028821" y="-169810"/>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Tree>
    <p:extLst>
      <p:ext uri="{BB962C8B-B14F-4D97-AF65-F5344CB8AC3E}">
        <p14:creationId xmlns:p14="http://schemas.microsoft.com/office/powerpoint/2010/main" val="379399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59000" y="7887404"/>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1661481" flipH="1">
            <a:off x="-1644807" y="-72584"/>
            <a:ext cx="3289616"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Rounded Rectangle 3"/>
          <p:cNvSpPr/>
          <p:nvPr/>
        </p:nvSpPr>
        <p:spPr>
          <a:xfrm>
            <a:off x="9956800" y="1892034"/>
            <a:ext cx="7841888" cy="4267200"/>
          </a:xfrm>
          <a:prstGeom prst="roundRect">
            <a:avLst>
              <a:gd name="adj" fmla="val 8757"/>
            </a:avLst>
          </a:prstGeom>
          <a:solidFill>
            <a:schemeClr val="bg1"/>
          </a:solidFill>
          <a:ln w="38100">
            <a:solidFill>
              <a:srgbClr val="F397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rgbClr val="C00000"/>
                </a:solidFill>
                <a:latin typeface="Arial" panose="020B0604020202020204" pitchFamily="34" charset="0"/>
                <a:cs typeface="Arial" panose="020B0604020202020204" pitchFamily="34" charset="0"/>
              </a:rPr>
              <a:t>Em hãy trả lời câu hỏi sau: </a:t>
            </a:r>
          </a:p>
          <a:p>
            <a:pPr algn="just">
              <a:lnSpc>
                <a:spcPct val="150000"/>
              </a:lnSpc>
            </a:pPr>
            <a:r>
              <a:rPr lang="vi-VN" sz="4000" dirty="0">
                <a:solidFill>
                  <a:schemeClr val="tx1"/>
                </a:solidFill>
                <a:latin typeface="Arial" panose="020B0604020202020204" pitchFamily="34" charset="0"/>
                <a:cs typeface="Arial" panose="020B0604020202020204" pitchFamily="34" charset="0"/>
              </a:rPr>
              <a:t>Trình bày những đặc sắc nội dung và nghệ thuật</a:t>
            </a:r>
            <a:r>
              <a:rPr lang="en-US" sz="4000" dirty="0">
                <a:solidFill>
                  <a:schemeClr val="tx1"/>
                </a:solidFill>
                <a:latin typeface="Arial" panose="020B0604020202020204" pitchFamily="34" charset="0"/>
                <a:cs typeface="Arial" panose="020B0604020202020204" pitchFamily="34" charset="0"/>
              </a:rPr>
              <a:t> của văn bản </a:t>
            </a:r>
            <a:r>
              <a:rPr lang="en-US" sz="4000" i="1" dirty="0">
                <a:solidFill>
                  <a:schemeClr val="tx1"/>
                </a:solidFill>
                <a:latin typeface="Arial" panose="020B0604020202020204" pitchFamily="34" charset="0"/>
                <a:cs typeface="Arial" panose="020B0604020202020204" pitchFamily="34" charset="0"/>
              </a:rPr>
              <a:t>“</a:t>
            </a:r>
            <a:r>
              <a:rPr lang="vi-VN" sz="4000" i="1" dirty="0">
                <a:solidFill>
                  <a:schemeClr val="tx1"/>
                </a:solidFill>
                <a:latin typeface="Arial" panose="020B0604020202020204" pitchFamily="34" charset="0"/>
                <a:cs typeface="Arial" panose="020B0604020202020204" pitchFamily="34" charset="0"/>
              </a:rPr>
              <a:t>Bếp lửa</a:t>
            </a:r>
            <a:r>
              <a:rPr lang="en-US" sz="4000" i="1" dirty="0">
                <a:solidFill>
                  <a:schemeClr val="tx1"/>
                </a:solidFill>
                <a:latin typeface="Arial" panose="020B0604020202020204" pitchFamily="34" charset="0"/>
                <a:cs typeface="Arial" panose="020B0604020202020204" pitchFamily="34" charset="0"/>
              </a:rPr>
              <a:t>”</a:t>
            </a:r>
            <a:r>
              <a:rPr lang="en-US" sz="4000" dirty="0">
                <a:solidFill>
                  <a:schemeClr val="tx1"/>
                </a:solidFill>
                <a:latin typeface="Arial" panose="020B0604020202020204" pitchFamily="34" charset="0"/>
                <a:cs typeface="Arial" panose="020B0604020202020204" pitchFamily="34" charset="0"/>
              </a:rPr>
              <a:t>.</a:t>
            </a:r>
            <a:endParaRPr lang="vi-VN" sz="4000" i="1" dirty="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304800" y="5219700"/>
            <a:ext cx="9144000" cy="479767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a:stretch>
            <a:fillRect/>
          </a:stretch>
        </p:blipFill>
        <p:spPr>
          <a:xfrm>
            <a:off x="3429000" y="723900"/>
            <a:ext cx="3898459" cy="3898459"/>
          </a:xfrm>
          <a:prstGeom prst="rect">
            <a:avLst/>
          </a:prstGeom>
        </p:spPr>
      </p:pic>
    </p:spTree>
    <p:extLst>
      <p:ext uri="{BB962C8B-B14F-4D97-AF65-F5344CB8AC3E}">
        <p14:creationId xmlns:p14="http://schemas.microsoft.com/office/powerpoint/2010/main" val="37655050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par>
                                <p:cTn id="13" presetID="21"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2)">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457200" y="-874193"/>
            <a:ext cx="9123216" cy="3672095"/>
          </a:xfrm>
          <a:custGeom>
            <a:avLst/>
            <a:gdLst/>
            <a:ahLst/>
            <a:cxnLst/>
            <a:rect l="l" t="t" r="r" b="b"/>
            <a:pathLst>
              <a:path w="9123216" h="3672095">
                <a:moveTo>
                  <a:pt x="0" y="0"/>
                </a:moveTo>
                <a:lnTo>
                  <a:pt x="9123216" y="0"/>
                </a:lnTo>
                <a:lnTo>
                  <a:pt x="9123216" y="3672095"/>
                </a:lnTo>
                <a:lnTo>
                  <a:pt x="0" y="36720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7" name="Freeform 7"/>
          <p:cNvSpPr/>
          <p:nvPr/>
        </p:nvSpPr>
        <p:spPr>
          <a:xfrm>
            <a:off x="9174480" y="8450952"/>
            <a:ext cx="9123216" cy="3672095"/>
          </a:xfrm>
          <a:custGeom>
            <a:avLst/>
            <a:gdLst/>
            <a:ahLst/>
            <a:cxnLst/>
            <a:rect l="l" t="t" r="r" b="b"/>
            <a:pathLst>
              <a:path w="9123216" h="3672095">
                <a:moveTo>
                  <a:pt x="0" y="0"/>
                </a:moveTo>
                <a:lnTo>
                  <a:pt x="9123216" y="0"/>
                </a:lnTo>
                <a:lnTo>
                  <a:pt x="9123216" y="3672094"/>
                </a:lnTo>
                <a:lnTo>
                  <a:pt x="0" y="36720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0" name="Rounded Rectangle 9"/>
          <p:cNvSpPr/>
          <p:nvPr/>
        </p:nvSpPr>
        <p:spPr>
          <a:xfrm>
            <a:off x="1443990" y="419100"/>
            <a:ext cx="15460980" cy="1667045"/>
          </a:xfrm>
          <a:prstGeom prst="roundRect">
            <a:avLst>
              <a:gd name="adj" fmla="val 18651"/>
            </a:avLst>
          </a:prstGeom>
          <a:solidFill>
            <a:srgbClr val="F3972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a:solidFill>
                  <a:schemeClr val="bg1"/>
                </a:solidFill>
                <a:latin typeface="Arial" panose="020B0604020202020204" pitchFamily="34" charset="0"/>
                <a:cs typeface="Arial" panose="020B0604020202020204" pitchFamily="34" charset="0"/>
              </a:rPr>
              <a:t>Bài 1: Thương nhớ quê hương</a:t>
            </a:r>
          </a:p>
        </p:txBody>
      </p:sp>
      <p:sp>
        <p:nvSpPr>
          <p:cNvPr id="11" name="TextBox 10"/>
          <p:cNvSpPr txBox="1"/>
          <p:nvPr/>
        </p:nvSpPr>
        <p:spPr>
          <a:xfrm>
            <a:off x="0" y="2347972"/>
            <a:ext cx="18288000" cy="7112268"/>
          </a:xfrm>
          <a:prstGeom prst="rect">
            <a:avLst/>
          </a:prstGeom>
          <a:noFill/>
        </p:spPr>
        <p:txBody>
          <a:bodyPr wrap="square" rtlCol="0">
            <a:spAutoFit/>
          </a:bodyPr>
          <a:lstStyle/>
          <a:p>
            <a:pPr algn="ctr">
              <a:lnSpc>
                <a:spcPct val="150000"/>
              </a:lnSpc>
            </a:pPr>
            <a:r>
              <a:rPr lang="en-US" sz="8500" b="1"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Văn bản </a:t>
            </a:r>
          </a:p>
          <a:p>
            <a:pPr algn="ctr">
              <a:lnSpc>
                <a:spcPct val="150000"/>
              </a:lnSpc>
            </a:pPr>
            <a:r>
              <a:rPr lang="en-US" sz="25000" b="1" dirty="0">
                <a:solidFill>
                  <a:srgbClr val="93271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BẾP LỬA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3813" y="568042"/>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8593052">
            <a:off x="14753763" y="-144104"/>
            <a:ext cx="3916895" cy="4514060"/>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Rounded Rectangle 3"/>
          <p:cNvSpPr/>
          <p:nvPr/>
        </p:nvSpPr>
        <p:spPr>
          <a:xfrm>
            <a:off x="732307" y="2203092"/>
            <a:ext cx="8945486" cy="3867804"/>
          </a:xfrm>
          <a:prstGeom prst="roundRect">
            <a:avLst>
              <a:gd name="adj" fmla="val 3615"/>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Arial" panose="020B0604020202020204" pitchFamily="34" charset="0"/>
                <a:cs typeface="Arial" panose="020B0604020202020204" pitchFamily="34" charset="0"/>
              </a:rPr>
              <a:t>“</a:t>
            </a:r>
            <a:r>
              <a:rPr lang="vi-VN" sz="4000" dirty="0">
                <a:solidFill>
                  <a:schemeClr val="tx1"/>
                </a:solidFill>
                <a:latin typeface="Arial" panose="020B0604020202020204" pitchFamily="34" charset="0"/>
                <a:cs typeface="Arial" panose="020B0604020202020204" pitchFamily="34" charset="0"/>
              </a:rPr>
              <a:t>Bếp lửa</a:t>
            </a:r>
            <a:r>
              <a:rPr lang="en-US" sz="4000" dirty="0">
                <a:solidFill>
                  <a:schemeClr val="tx1"/>
                </a:solidFill>
                <a:latin typeface="Arial" panose="020B0604020202020204" pitchFamily="34" charset="0"/>
                <a:cs typeface="Arial" panose="020B0604020202020204" pitchFamily="34" charset="0"/>
              </a:rPr>
              <a:t>”</a:t>
            </a:r>
            <a:r>
              <a:rPr lang="vi-VN" sz="4000" dirty="0">
                <a:solidFill>
                  <a:schemeClr val="tx1"/>
                </a:solidFill>
                <a:latin typeface="Arial" panose="020B0604020202020204" pitchFamily="34" charset="0"/>
                <a:cs typeface="Arial" panose="020B0604020202020204" pitchFamily="34" charset="0"/>
              </a:rPr>
              <a:t> được coi là dòng hồi tưởng và suy ngẫm của người cháu đã trưởng thành về những kỉ đầy xúc động về người bà và tình bà cháu</a:t>
            </a:r>
            <a:r>
              <a:rPr lang="en-US" sz="4000" dirty="0">
                <a:solidFill>
                  <a:schemeClr val="tx1"/>
                </a:solidFill>
                <a:latin typeface="Arial" panose="020B060402020202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p:sp>
        <p:nvSpPr>
          <p:cNvPr id="5" name="Rounded Rectangle 4"/>
          <p:cNvSpPr/>
          <p:nvPr/>
        </p:nvSpPr>
        <p:spPr>
          <a:xfrm>
            <a:off x="5748433" y="386823"/>
            <a:ext cx="6493059" cy="1374667"/>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rgbClr val="932712"/>
                </a:solidFill>
                <a:latin typeface="Arial" panose="020B0604020202020204" pitchFamily="34" charset="0"/>
                <a:cs typeface="Arial" panose="020B0604020202020204" pitchFamily="34" charset="0"/>
              </a:rPr>
              <a:t>1. Nội dung</a:t>
            </a:r>
          </a:p>
        </p:txBody>
      </p:sp>
      <p:sp>
        <p:nvSpPr>
          <p:cNvPr id="6" name="Rounded Rectangle 5"/>
          <p:cNvSpPr/>
          <p:nvPr/>
        </p:nvSpPr>
        <p:spPr>
          <a:xfrm>
            <a:off x="11658993" y="2203092"/>
            <a:ext cx="6181625" cy="3867804"/>
          </a:xfrm>
          <a:prstGeom prst="roundRect">
            <a:avLst>
              <a:gd name="adj" fmla="val 4095"/>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Qua đó bộc lộ tình cảm sâu nặng với quê hương, gia đình và đất nước.</a:t>
            </a:r>
            <a:endParaRPr lang="vi-VN" sz="4000" dirty="0">
              <a:solidFill>
                <a:schemeClr val="tx1"/>
              </a:solidFill>
              <a:latin typeface="Arial" panose="020B0604020202020204" pitchFamily="34" charset="0"/>
              <a:cs typeface="Arial" panose="020B0604020202020204" pitchFamily="34" charset="0"/>
            </a:endParaRPr>
          </a:p>
        </p:txBody>
      </p:sp>
      <p:sp>
        <p:nvSpPr>
          <p:cNvPr id="23" name="Rounded Rectangle 22"/>
          <p:cNvSpPr/>
          <p:nvPr/>
        </p:nvSpPr>
        <p:spPr>
          <a:xfrm>
            <a:off x="732307" y="6512498"/>
            <a:ext cx="17209517" cy="2971800"/>
          </a:xfrm>
          <a:prstGeom prst="roundRect">
            <a:avLst>
              <a:gd name="adj" fmla="val 3615"/>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Bài thơ thể hiện một triết lí sâu sắc những điều thân thiết nhất của tuổi thơ mỗi người đều có sức tỏa sáng nâng bước con người trong suốt hành trình của cuộc đời.</a:t>
            </a:r>
            <a:endParaRPr lang="vi-VN" sz="4000" dirty="0">
              <a:solidFill>
                <a:schemeClr val="tx1"/>
              </a:solidFill>
              <a:latin typeface="Arial" panose="020B0604020202020204" pitchFamily="34" charset="0"/>
              <a:cs typeface="Arial" panose="020B0604020202020204" pitchFamily="34" charset="0"/>
            </a:endParaRPr>
          </a:p>
        </p:txBody>
      </p:sp>
      <p:sp>
        <p:nvSpPr>
          <p:cNvPr id="24" name="Right Arrow 23"/>
          <p:cNvSpPr/>
          <p:nvPr/>
        </p:nvSpPr>
        <p:spPr>
          <a:xfrm>
            <a:off x="9894921" y="3305291"/>
            <a:ext cx="1546944" cy="1663405"/>
          </a:xfrm>
          <a:prstGeom prst="rightArrow">
            <a:avLst/>
          </a:prstGeom>
          <a:solidFill>
            <a:srgbClr val="932712"/>
          </a:solidFill>
          <a:ln>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2899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out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8401">
            <a:off x="2464843" y="9093552"/>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4"/>
          <p:cNvSpPr/>
          <p:nvPr/>
        </p:nvSpPr>
        <p:spPr>
          <a:xfrm rot="692967">
            <a:off x="10640915" y="9093552"/>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6" name="Rounded Rectangle 5"/>
          <p:cNvSpPr/>
          <p:nvPr/>
        </p:nvSpPr>
        <p:spPr>
          <a:xfrm>
            <a:off x="5562600" y="876300"/>
            <a:ext cx="7086600" cy="1219200"/>
          </a:xfrm>
          <a:prstGeom prst="roundRect">
            <a:avLst>
              <a:gd name="adj" fmla="val 17486"/>
            </a:avLst>
          </a:prstGeom>
          <a:solidFill>
            <a:srgbClr val="932712"/>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bg1"/>
                </a:solidFill>
                <a:latin typeface="Arial" panose="020B0604020202020204" pitchFamily="34" charset="0"/>
                <a:cs typeface="Arial" panose="020B0604020202020204" pitchFamily="34" charset="0"/>
              </a:rPr>
              <a:t>2. Nghệ thuật</a:t>
            </a:r>
          </a:p>
        </p:txBody>
      </p:sp>
      <p:sp>
        <p:nvSpPr>
          <p:cNvPr id="7" name="Rounded Rectangle 6"/>
          <p:cNvSpPr/>
          <p:nvPr/>
        </p:nvSpPr>
        <p:spPr>
          <a:xfrm>
            <a:off x="372935" y="3390900"/>
            <a:ext cx="3825981" cy="5918025"/>
          </a:xfrm>
          <a:prstGeom prst="roundRect">
            <a:avLst>
              <a:gd name="adj" fmla="val 5693"/>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Sự kết hợp nhuần nhuyễn giữa các yếu tố biểu cảm, tự sự và bình luận</a:t>
            </a:r>
            <a:r>
              <a:rPr lang="en-US" sz="4000" dirty="0">
                <a:solidFill>
                  <a:schemeClr val="tx1"/>
                </a:solidFill>
                <a:latin typeface="Arial" panose="020B0604020202020204" pitchFamily="34" charset="0"/>
                <a:cs typeface="Arial" panose="020B0604020202020204" pitchFamily="34" charset="0"/>
              </a:rPr>
              <a:t>.</a:t>
            </a:r>
          </a:p>
        </p:txBody>
      </p:sp>
      <p:sp>
        <p:nvSpPr>
          <p:cNvPr id="10" name="Rounded Rectangle 9"/>
          <p:cNvSpPr/>
          <p:nvPr/>
        </p:nvSpPr>
        <p:spPr>
          <a:xfrm>
            <a:off x="4457850" y="3390900"/>
            <a:ext cx="4342719" cy="5918025"/>
          </a:xfrm>
          <a:prstGeom prst="roundRect">
            <a:avLst>
              <a:gd name="adj" fmla="val 5693"/>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Thể thơ tám chữ kết hợp </a:t>
            </a:r>
            <a:r>
              <a:rPr lang="en-US" sz="4000" dirty="0">
                <a:solidFill>
                  <a:schemeClr val="tx1"/>
                </a:solidFill>
                <a:latin typeface="Arial" panose="020B0604020202020204" pitchFamily="34" charset="0"/>
                <a:cs typeface="Arial" panose="020B0604020202020204" pitchFamily="34" charset="0"/>
              </a:rPr>
              <a:t>bảy</a:t>
            </a:r>
            <a:r>
              <a:rPr lang="vi-VN" sz="4000" dirty="0">
                <a:solidFill>
                  <a:schemeClr val="tx1"/>
                </a:solidFill>
                <a:latin typeface="Arial" panose="020B0604020202020204" pitchFamily="34" charset="0"/>
                <a:cs typeface="Arial" panose="020B0604020202020204" pitchFamily="34" charset="0"/>
              </a:rPr>
              <a:t> và </a:t>
            </a:r>
            <a:r>
              <a:rPr lang="en-US" sz="4000" dirty="0">
                <a:solidFill>
                  <a:schemeClr val="tx1"/>
                </a:solidFill>
                <a:latin typeface="Arial" panose="020B0604020202020204" pitchFamily="34" charset="0"/>
                <a:cs typeface="Arial" panose="020B0604020202020204" pitchFamily="34" charset="0"/>
              </a:rPr>
              <a:t>chín </a:t>
            </a:r>
            <a:r>
              <a:rPr lang="vi-VN" sz="4000" dirty="0">
                <a:solidFill>
                  <a:schemeClr val="tx1"/>
                </a:solidFill>
                <a:latin typeface="Arial" panose="020B0604020202020204" pitchFamily="34" charset="0"/>
                <a:cs typeface="Arial" panose="020B0604020202020204" pitchFamily="34" charset="0"/>
              </a:rPr>
              <a:t>chữ phù hợp với việc diễn tả dòng cảm xúc và suy ngẫm về bà</a:t>
            </a:r>
            <a:r>
              <a:rPr lang="en-US" sz="4000" dirty="0">
                <a:solidFill>
                  <a:schemeClr val="tx1"/>
                </a:solidFill>
                <a:latin typeface="Arial" panose="020B0604020202020204" pitchFamily="34" charset="0"/>
                <a:cs typeface="Arial" panose="020B0604020202020204" pitchFamily="34" charset="0"/>
              </a:rPr>
              <a:t>.</a:t>
            </a:r>
          </a:p>
        </p:txBody>
      </p:sp>
      <p:sp>
        <p:nvSpPr>
          <p:cNvPr id="11" name="Rounded Rectangle 10"/>
          <p:cNvSpPr/>
          <p:nvPr/>
        </p:nvSpPr>
        <p:spPr>
          <a:xfrm>
            <a:off x="9110594" y="3390900"/>
            <a:ext cx="3843261" cy="5918025"/>
          </a:xfrm>
          <a:prstGeom prst="roundRect">
            <a:avLst>
              <a:gd name="adj" fmla="val 5693"/>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Giọng điệu tâm tình tha thiết tự nhiên nhưng chân thành</a:t>
            </a:r>
            <a:r>
              <a:rPr lang="en-US" sz="4000" dirty="0">
                <a:solidFill>
                  <a:schemeClr val="tx1"/>
                </a:solidFill>
                <a:latin typeface="Arial" panose="020B0604020202020204" pitchFamily="34" charset="0"/>
                <a:cs typeface="Arial" panose="020B0604020202020204" pitchFamily="34" charset="0"/>
              </a:rPr>
              <a:t>.</a:t>
            </a:r>
          </a:p>
        </p:txBody>
      </p:sp>
      <p:sp>
        <p:nvSpPr>
          <p:cNvPr id="12" name="Rounded Rectangle 11"/>
          <p:cNvSpPr/>
          <p:nvPr/>
        </p:nvSpPr>
        <p:spPr>
          <a:xfrm>
            <a:off x="13258800" y="3390900"/>
            <a:ext cx="4342719" cy="5918025"/>
          </a:xfrm>
          <a:prstGeom prst="roundRect">
            <a:avLst>
              <a:gd name="adj" fmla="val 5693"/>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Sự sáng tạo đặc biệt giữa hình ảnh bếp lửa – hình ảnh vừa thực vừa mang tính biểu tượng</a:t>
            </a:r>
            <a:r>
              <a:rPr lang="en-US" sz="4000" dirty="0">
                <a:solidFill>
                  <a:schemeClr val="tx1"/>
                </a:solidFill>
                <a:latin typeface="Arial" panose="020B0604020202020204" pitchFamily="34" charset="0"/>
                <a:cs typeface="Arial" panose="020B0604020202020204" pitchFamily="34" charset="0"/>
              </a:rPr>
              <a:t>.</a:t>
            </a:r>
          </a:p>
        </p:txBody>
      </p:sp>
      <p:cxnSp>
        <p:nvCxnSpPr>
          <p:cNvPr id="5" name="Straight Arrow Connector 4"/>
          <p:cNvCxnSpPr>
            <a:stCxn id="6" idx="2"/>
            <a:endCxn id="7" idx="0"/>
          </p:cNvCxnSpPr>
          <p:nvPr/>
        </p:nvCxnSpPr>
        <p:spPr>
          <a:xfrm flipH="1">
            <a:off x="2285926" y="2095500"/>
            <a:ext cx="6819974" cy="1295400"/>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2"/>
            <a:endCxn id="10" idx="0"/>
          </p:cNvCxnSpPr>
          <p:nvPr/>
        </p:nvCxnSpPr>
        <p:spPr>
          <a:xfrm flipH="1">
            <a:off x="6629210" y="2095500"/>
            <a:ext cx="2476690" cy="1295400"/>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2"/>
            <a:endCxn id="11" idx="0"/>
          </p:cNvCxnSpPr>
          <p:nvPr/>
        </p:nvCxnSpPr>
        <p:spPr>
          <a:xfrm>
            <a:off x="9105900" y="2095500"/>
            <a:ext cx="1926325" cy="1295400"/>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2"/>
            <a:endCxn id="12" idx="0"/>
          </p:cNvCxnSpPr>
          <p:nvPr/>
        </p:nvCxnSpPr>
        <p:spPr>
          <a:xfrm>
            <a:off x="9105900" y="2095500"/>
            <a:ext cx="6324260" cy="1295400"/>
          </a:xfrm>
          <a:prstGeom prst="straightConnector1">
            <a:avLst/>
          </a:prstGeom>
          <a:ln w="38100">
            <a:solidFill>
              <a:srgbClr val="93271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9368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randombar(horizont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80893">
            <a:off x="-1917557" y="7987244"/>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Freeform 2"/>
          <p:cNvSpPr/>
          <p:nvPr/>
        </p:nvSpPr>
        <p:spPr>
          <a:xfrm rot="980893">
            <a:off x="14694042" y="519643"/>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5" name="Rounded Rectangle 4"/>
          <p:cNvSpPr/>
          <p:nvPr/>
        </p:nvSpPr>
        <p:spPr>
          <a:xfrm>
            <a:off x="6528294" y="400427"/>
            <a:ext cx="6649381" cy="1542673"/>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932712"/>
                </a:solidFill>
                <a:latin typeface="Arial" panose="020B0604020202020204" pitchFamily="34" charset="0"/>
                <a:cs typeface="Arial" panose="020B0604020202020204" pitchFamily="34" charset="0"/>
              </a:rPr>
              <a:t>LUYỆN TẬP</a:t>
            </a:r>
          </a:p>
        </p:txBody>
      </p:sp>
      <p:sp>
        <p:nvSpPr>
          <p:cNvPr id="6" name="TextBox 5"/>
          <p:cNvSpPr txBox="1"/>
          <p:nvPr/>
        </p:nvSpPr>
        <p:spPr>
          <a:xfrm>
            <a:off x="8763000" y="3086100"/>
            <a:ext cx="7696200" cy="2169825"/>
          </a:xfrm>
          <a:prstGeom prst="rect">
            <a:avLst/>
          </a:prstGeom>
          <a:noFill/>
        </p:spPr>
        <p:txBody>
          <a:bodyPr wrap="square" rtlCol="0">
            <a:spAutoFit/>
          </a:bodyPr>
          <a:lstStyle/>
          <a:p>
            <a:pPr algn="ctr">
              <a:lnSpc>
                <a:spcPct val="150000"/>
              </a:lnSpc>
            </a:pPr>
            <a:r>
              <a:rPr lang="en-US" sz="4500" b="1" dirty="0">
                <a:solidFill>
                  <a:srgbClr val="C00000"/>
                </a:solidFill>
                <a:latin typeface="Arial" panose="020B0604020202020204" pitchFamily="34" charset="0"/>
                <a:cs typeface="Arial" panose="020B0604020202020204" pitchFamily="34" charset="0"/>
              </a:rPr>
              <a:t>Nhiệm vụ: </a:t>
            </a:r>
          </a:p>
          <a:p>
            <a:pPr algn="ctr">
              <a:lnSpc>
                <a:spcPct val="150000"/>
              </a:lnSpc>
            </a:pPr>
            <a:r>
              <a:rPr lang="en-US" sz="4500" b="1" dirty="0">
                <a:latin typeface="Arial" panose="020B0604020202020204" pitchFamily="34" charset="0"/>
                <a:cs typeface="Arial" panose="020B0604020202020204" pitchFamily="34" charset="0"/>
              </a:rPr>
              <a:t>Trả lời câu hỏi trắc nghiệm</a:t>
            </a:r>
          </a:p>
        </p:txBody>
      </p:sp>
      <p:pic>
        <p:nvPicPr>
          <p:cNvPr id="7" name="Picture 6"/>
          <p:cNvPicPr>
            <a:picLocks noChangeAspect="1"/>
          </p:cNvPicPr>
          <p:nvPr/>
        </p:nvPicPr>
        <p:blipFill>
          <a:blip r:embed="rId4"/>
          <a:stretch>
            <a:fillRect/>
          </a:stretch>
        </p:blipFill>
        <p:spPr>
          <a:xfrm>
            <a:off x="9413164" y="5679478"/>
            <a:ext cx="6399682" cy="2969222"/>
          </a:xfrm>
          <a:prstGeom prst="rect">
            <a:avLst/>
          </a:prstGeom>
        </p:spPr>
      </p:pic>
      <p:pic>
        <p:nvPicPr>
          <p:cNvPr id="3" name="Picture 2"/>
          <p:cNvPicPr>
            <a:picLocks noChangeAspect="1"/>
          </p:cNvPicPr>
          <p:nvPr/>
        </p:nvPicPr>
        <p:blipFill>
          <a:blip r:embed="rId5"/>
          <a:stretch>
            <a:fillRect/>
          </a:stretch>
        </p:blipFill>
        <p:spPr>
          <a:xfrm>
            <a:off x="1371600" y="1974112"/>
            <a:ext cx="6413661" cy="8019752"/>
          </a:xfrm>
          <a:prstGeom prst="roundRect">
            <a:avLst>
              <a:gd name="adj" fmla="val 747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707647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par>
                                <p:cTn id="23" presetID="21"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2)">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noProof="1">
                <a:solidFill>
                  <a:schemeClr val="tx1"/>
                </a:solidFill>
                <a:latin typeface="Arial" panose="020B0604020202020204" pitchFamily="34" charset="0"/>
                <a:cs typeface="Arial" panose="020B0604020202020204" pitchFamily="34" charset="0"/>
              </a:rPr>
              <a:t>Câu hỏi </a:t>
            </a:r>
            <a:r>
              <a:rPr lang="en-US" sz="4200" b="1" noProof="1">
                <a:solidFill>
                  <a:schemeClr val="tx1"/>
                </a:solidFill>
                <a:latin typeface="Arial" panose="020B0604020202020204" pitchFamily="34" charset="0"/>
                <a:cs typeface="Arial" panose="020B0604020202020204" pitchFamily="34" charset="0"/>
              </a:rPr>
              <a:t>1. </a:t>
            </a:r>
            <a:r>
              <a:rPr lang="vi-VN" sz="4200" noProof="1">
                <a:solidFill>
                  <a:schemeClr val="tx1"/>
                </a:solidFill>
                <a:latin typeface="Arial" panose="020B0604020202020204" pitchFamily="34" charset="0"/>
                <a:cs typeface="Arial" panose="020B0604020202020204" pitchFamily="34" charset="0"/>
              </a:rPr>
              <a:t>Nhân vật trữ tình trong bài thơ </a:t>
            </a:r>
            <a:r>
              <a:rPr lang="en-US" sz="4200" i="1" noProof="1">
                <a:solidFill>
                  <a:schemeClr val="tx1"/>
                </a:solidFill>
                <a:latin typeface="Arial" panose="020B0604020202020204" pitchFamily="34" charset="0"/>
                <a:cs typeface="Arial" panose="020B0604020202020204" pitchFamily="34" charset="0"/>
              </a:rPr>
              <a:t>“</a:t>
            </a:r>
            <a:r>
              <a:rPr lang="vi-VN" sz="4200" i="1" noProof="1">
                <a:solidFill>
                  <a:schemeClr val="tx1"/>
                </a:solidFill>
                <a:latin typeface="Arial" panose="020B0604020202020204" pitchFamily="34" charset="0"/>
                <a:cs typeface="Arial" panose="020B0604020202020204" pitchFamily="34" charset="0"/>
              </a:rPr>
              <a:t>Bếp lửa</a:t>
            </a:r>
            <a:r>
              <a:rPr lang="en-US" sz="4200" i="1" noProof="1">
                <a:solidFill>
                  <a:schemeClr val="tx1"/>
                </a:solidFill>
                <a:latin typeface="Arial" panose="020B0604020202020204" pitchFamily="34" charset="0"/>
                <a:cs typeface="Arial" panose="020B0604020202020204" pitchFamily="34" charset="0"/>
              </a:rPr>
              <a:t>”</a:t>
            </a:r>
            <a:r>
              <a:rPr lang="vi-VN" sz="4200" i="1" noProof="1">
                <a:solidFill>
                  <a:schemeClr val="tx1"/>
                </a:solidFill>
                <a:latin typeface="Arial" panose="020B0604020202020204" pitchFamily="34" charset="0"/>
                <a:cs typeface="Arial" panose="020B0604020202020204" pitchFamily="34" charset="0"/>
              </a:rPr>
              <a:t> </a:t>
            </a:r>
            <a:r>
              <a:rPr lang="vi-VN" sz="4200" noProof="1">
                <a:solidFill>
                  <a:schemeClr val="tx1"/>
                </a:solidFill>
                <a:latin typeface="Arial" panose="020B0604020202020204" pitchFamily="34" charset="0"/>
                <a:cs typeface="Arial" panose="020B0604020202020204" pitchFamily="34" charset="0"/>
              </a:rPr>
              <a:t>là ai?</a:t>
            </a:r>
            <a:r>
              <a:rPr lang="en-US" sz="4200" noProof="1">
                <a:solidFill>
                  <a:schemeClr val="tx1"/>
                </a:solidFill>
                <a:latin typeface="Arial" panose="020B0604020202020204" pitchFamily="34" charset="0"/>
                <a:cs typeface="Arial" panose="020B0604020202020204" pitchFamily="34" charset="0"/>
              </a:rPr>
              <a:t> </a:t>
            </a:r>
            <a:endParaRPr lang="vi-VN" sz="4200" noProof="1">
              <a:solidFill>
                <a:schemeClr val="tx1"/>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xmlns="" id="{8B66CBE4-2DB9-BCF7-D1C4-281B894BFE17}"/>
              </a:ext>
            </a:extLst>
          </p:cNvPr>
          <p:cNvSpPr/>
          <p:nvPr/>
        </p:nvSpPr>
        <p:spPr>
          <a:xfrm>
            <a:off x="9663544"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D. </a:t>
            </a:r>
            <a:r>
              <a:rPr lang="vi-VN" sz="4000" noProof="1">
                <a:solidFill>
                  <a:schemeClr val="tx1"/>
                </a:solidFill>
                <a:latin typeface="Arial" panose="020B0604020202020204" pitchFamily="34" charset="0"/>
                <a:cs typeface="Arial" panose="020B0604020202020204" pitchFamily="34" charset="0"/>
              </a:rPr>
              <a:t>Người cháu</a:t>
            </a:r>
          </a:p>
        </p:txBody>
      </p:sp>
      <p:sp>
        <p:nvSpPr>
          <p:cNvPr id="4" name="Đáp án sai 1">
            <a:extLst>
              <a:ext uri="{FF2B5EF4-FFF2-40B4-BE49-F238E27FC236}">
                <a16:creationId xmlns:a16="http://schemas.microsoft.com/office/drawing/2014/main" xmlns=""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A. </a:t>
            </a:r>
            <a:r>
              <a:rPr lang="vi-VN" sz="4000" noProof="1">
                <a:solidFill>
                  <a:schemeClr val="tx1"/>
                </a:solidFill>
                <a:latin typeface="Arial" panose="020B0604020202020204" pitchFamily="34" charset="0"/>
                <a:cs typeface="Arial" panose="020B0604020202020204" pitchFamily="34" charset="0"/>
              </a:rPr>
              <a:t>Người bà</a:t>
            </a:r>
          </a:p>
        </p:txBody>
      </p:sp>
      <p:sp>
        <p:nvSpPr>
          <p:cNvPr id="5" name="Đáp án sai 2">
            <a:extLst>
              <a:ext uri="{FF2B5EF4-FFF2-40B4-BE49-F238E27FC236}">
                <a16:creationId xmlns:a16="http://schemas.microsoft.com/office/drawing/2014/main" xmlns=""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Người bố</a:t>
            </a:r>
          </a:p>
        </p:txBody>
      </p:sp>
      <p:sp>
        <p:nvSpPr>
          <p:cNvPr id="6" name="Đáp án sai 3">
            <a:extLst>
              <a:ext uri="{FF2B5EF4-FFF2-40B4-BE49-F238E27FC236}">
                <a16:creationId xmlns:a16="http://schemas.microsoft.com/office/drawing/2014/main" xmlns="" id="{2E7D83A4-3758-8699-4DD0-010A80780539}"/>
              </a:ext>
            </a:extLst>
          </p:cNvPr>
          <p:cNvSpPr/>
          <p:nvPr/>
        </p:nvSpPr>
        <p:spPr>
          <a:xfrm>
            <a:off x="9663544" y="46152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C. </a:t>
            </a:r>
            <a:r>
              <a:rPr lang="vi-VN" sz="4000" noProof="1">
                <a:solidFill>
                  <a:schemeClr val="tx1"/>
                </a:solidFill>
                <a:latin typeface="Arial" panose="020B0604020202020204" pitchFamily="34" charset="0"/>
                <a:cs typeface="Arial" panose="020B0604020202020204" pitchFamily="34" charset="0"/>
              </a:rPr>
              <a:t>Người mẹ</a:t>
            </a:r>
          </a:p>
        </p:txBody>
      </p:sp>
      <p:pic>
        <p:nvPicPr>
          <p:cNvPr id="7"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8"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90943" y="7519367"/>
            <a:ext cx="1279569" cy="1113741"/>
          </a:xfrm>
          <a:prstGeom prst="rect">
            <a:avLst/>
          </a:prstGeom>
        </p:spPr>
      </p:pic>
      <p:pic>
        <p:nvPicPr>
          <p:cNvPr id="9" name="Picture 8">
            <a:extLst>
              <a:ext uri="{FF2B5EF4-FFF2-40B4-BE49-F238E27FC236}">
                <a16:creationId xmlns:a16="http://schemas.microsoft.com/office/drawing/2014/main" xmlns=""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7497037"/>
            <a:ext cx="1275183" cy="1136072"/>
          </a:xfrm>
          <a:prstGeom prst="rect">
            <a:avLst/>
          </a:prstGeom>
        </p:spPr>
      </p:pic>
      <p:pic>
        <p:nvPicPr>
          <p:cNvPr id="10"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5022271"/>
            <a:ext cx="1275183" cy="1136072"/>
          </a:xfrm>
          <a:prstGeom prst="rect">
            <a:avLst/>
          </a:prstGeom>
        </p:spPr>
      </p:pic>
      <p:pic>
        <p:nvPicPr>
          <p:cNvPr id="11"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5022272"/>
            <a:ext cx="1275183" cy="1136072"/>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2395243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1821872" y="116551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noProof="1">
                <a:solidFill>
                  <a:schemeClr val="tx1"/>
                </a:solidFill>
                <a:latin typeface="Arial" panose="020B0604020202020204" pitchFamily="34" charset="0"/>
                <a:cs typeface="Arial" panose="020B0604020202020204" pitchFamily="34" charset="0"/>
              </a:rPr>
              <a:t>Câu hỏi </a:t>
            </a:r>
            <a:r>
              <a:rPr lang="en-US" sz="4200" b="1" noProof="1">
                <a:solidFill>
                  <a:schemeClr val="tx1"/>
                </a:solidFill>
                <a:latin typeface="Arial" panose="020B0604020202020204" pitchFamily="34" charset="0"/>
                <a:cs typeface="Arial" panose="020B0604020202020204" pitchFamily="34" charset="0"/>
              </a:rPr>
              <a:t>2. </a:t>
            </a:r>
            <a:r>
              <a:rPr lang="vi-VN" sz="4200" noProof="1">
                <a:solidFill>
                  <a:schemeClr val="tx1"/>
                </a:solidFill>
                <a:latin typeface="Arial" panose="020B0604020202020204" pitchFamily="34" charset="0"/>
                <a:cs typeface="Arial" panose="020B0604020202020204" pitchFamily="34" charset="0"/>
              </a:rPr>
              <a:t>Bài thơ sử dụng phương thức biểu đạt nào là chủ yếu?</a:t>
            </a:r>
          </a:p>
        </p:txBody>
      </p:sp>
      <p:sp>
        <p:nvSpPr>
          <p:cNvPr id="3" name="Đáp án đúng">
            <a:extLst>
              <a:ext uri="{FF2B5EF4-FFF2-40B4-BE49-F238E27FC236}">
                <a16:creationId xmlns:a16="http://schemas.microsoft.com/office/drawing/2014/main" xmlns="" id="{8B66CBE4-2DB9-BCF7-D1C4-281B894BFE17}"/>
              </a:ext>
            </a:extLst>
          </p:cNvPr>
          <p:cNvSpPr/>
          <p:nvPr/>
        </p:nvSpPr>
        <p:spPr>
          <a:xfrm>
            <a:off x="1821875"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B. Biểu cảm</a:t>
            </a:r>
            <a:endParaRPr lang="vi-VN" sz="4000" noProof="1">
              <a:solidFill>
                <a:schemeClr val="tx1"/>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xmlns=""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A. Tự sự</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xmlns="" id="{6A919885-0285-0403-1E09-FA94D8BC080B}"/>
              </a:ext>
            </a:extLst>
          </p:cNvPr>
          <p:cNvSpPr/>
          <p:nvPr/>
        </p:nvSpPr>
        <p:spPr>
          <a:xfrm>
            <a:off x="9663545"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C. Miêu tả</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xmlns=""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D. Nghị luận</a:t>
            </a:r>
            <a:endParaRPr lang="vi-VN" sz="4000" noProof="1">
              <a:solidFill>
                <a:schemeClr val="tx1"/>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8"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224650" y="7508202"/>
            <a:ext cx="1279569" cy="1113741"/>
          </a:xfrm>
          <a:prstGeom prst="rect">
            <a:avLst/>
          </a:prstGeom>
        </p:spPr>
      </p:pic>
      <p:pic>
        <p:nvPicPr>
          <p:cNvPr id="9" name="Picture 8">
            <a:extLst>
              <a:ext uri="{FF2B5EF4-FFF2-40B4-BE49-F238E27FC236}">
                <a16:creationId xmlns:a16="http://schemas.microsoft.com/office/drawing/2014/main" xmlns=""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5022272"/>
            <a:ext cx="1275183" cy="1136072"/>
          </a:xfrm>
          <a:prstGeom prst="rect">
            <a:avLst/>
          </a:prstGeom>
        </p:spPr>
      </p:pic>
      <p:pic>
        <p:nvPicPr>
          <p:cNvPr id="10"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7497037"/>
            <a:ext cx="1275183" cy="1136072"/>
          </a:xfrm>
          <a:prstGeom prst="rect">
            <a:avLst/>
          </a:prstGeom>
        </p:spPr>
      </p:pic>
      <p:pic>
        <p:nvPicPr>
          <p:cNvPr id="11"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5022272"/>
            <a:ext cx="1275183" cy="1136072"/>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7549005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1763089" y="119762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noProof="1">
                <a:solidFill>
                  <a:schemeClr val="tx1"/>
                </a:solidFill>
                <a:latin typeface="Arial" panose="020B0604020202020204" pitchFamily="34" charset="0"/>
                <a:cs typeface="Arial" panose="020B0604020202020204" pitchFamily="34" charset="0"/>
              </a:rPr>
              <a:t>Câu hỏi </a:t>
            </a:r>
            <a:r>
              <a:rPr lang="en-US" sz="4200" b="1" noProof="1">
                <a:solidFill>
                  <a:schemeClr val="tx1"/>
                </a:solidFill>
                <a:latin typeface="Arial" panose="020B0604020202020204" pitchFamily="34" charset="0"/>
                <a:cs typeface="Arial" panose="020B0604020202020204" pitchFamily="34" charset="0"/>
              </a:rPr>
              <a:t>3. </a:t>
            </a:r>
            <a:r>
              <a:rPr lang="vi-VN" sz="4200" noProof="1">
                <a:solidFill>
                  <a:schemeClr val="tx1"/>
                </a:solidFill>
                <a:latin typeface="Arial" panose="020B0604020202020204" pitchFamily="34" charset="0"/>
                <a:cs typeface="Arial" panose="020B0604020202020204" pitchFamily="34" charset="0"/>
              </a:rPr>
              <a:t>Trong dòng hồi tưởng của nhân vật trữ tình, hình ảnh người bà gắn với hình ảnh nào?</a:t>
            </a:r>
            <a:r>
              <a:rPr lang="en-US" sz="4200" noProof="1">
                <a:solidFill>
                  <a:schemeClr val="tx1"/>
                </a:solidFill>
                <a:latin typeface="Arial" panose="020B0604020202020204" pitchFamily="34" charset="0"/>
                <a:cs typeface="Arial" panose="020B0604020202020204" pitchFamily="34" charset="0"/>
              </a:rPr>
              <a:t> </a:t>
            </a:r>
            <a:endParaRPr lang="vi-VN" sz="4200" noProof="1">
              <a:solidFill>
                <a:schemeClr val="tx1"/>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xmlns="" id="{8B66CBE4-2DB9-BCF7-D1C4-281B894BFE17}"/>
              </a:ext>
            </a:extLst>
          </p:cNvPr>
          <p:cNvSpPr/>
          <p:nvPr/>
        </p:nvSpPr>
        <p:spPr>
          <a:xfrm>
            <a:off x="1763089" y="464741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A. Bếp lửa</a:t>
            </a:r>
            <a:endParaRPr lang="vi-VN" sz="4000" noProof="1">
              <a:solidFill>
                <a:schemeClr val="tx1"/>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xmlns="" id="{3FCD9830-5FD1-BD44-878B-228BD96CE996}"/>
              </a:ext>
            </a:extLst>
          </p:cNvPr>
          <p:cNvSpPr/>
          <p:nvPr/>
        </p:nvSpPr>
        <p:spPr>
          <a:xfrm>
            <a:off x="1763089" y="709966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B. Tiếng chim tu hú</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xmlns="" id="{6A919885-0285-0403-1E09-FA94D8BC080B}"/>
              </a:ext>
            </a:extLst>
          </p:cNvPr>
          <p:cNvSpPr/>
          <p:nvPr/>
        </p:nvSpPr>
        <p:spPr>
          <a:xfrm>
            <a:off x="9604762" y="464741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C. Ngựa gầy</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xmlns="" id="{2E7D83A4-3758-8699-4DD0-010A80780539}"/>
              </a:ext>
            </a:extLst>
          </p:cNvPr>
          <p:cNvSpPr/>
          <p:nvPr/>
        </p:nvSpPr>
        <p:spPr>
          <a:xfrm>
            <a:off x="9604760" y="709966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D. Con tàu</a:t>
            </a:r>
            <a:endParaRPr lang="vi-VN" sz="4000" noProof="1">
              <a:solidFill>
                <a:schemeClr val="tx1"/>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04760" y="-1857236"/>
            <a:ext cx="731045" cy="731045"/>
          </a:xfrm>
          <a:prstGeom prst="rect">
            <a:avLst/>
          </a:prstGeom>
        </p:spPr>
      </p:pic>
      <p:pic>
        <p:nvPicPr>
          <p:cNvPr id="8"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65863" y="5088065"/>
            <a:ext cx="1279569" cy="1113741"/>
          </a:xfrm>
          <a:prstGeom prst="rect">
            <a:avLst/>
          </a:prstGeom>
        </p:spPr>
      </p:pic>
      <p:pic>
        <p:nvPicPr>
          <p:cNvPr id="9" name="Picture 8">
            <a:extLst>
              <a:ext uri="{FF2B5EF4-FFF2-40B4-BE49-F238E27FC236}">
                <a16:creationId xmlns:a16="http://schemas.microsoft.com/office/drawing/2014/main" xmlns=""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32159" y="5054386"/>
            <a:ext cx="1275183" cy="1136072"/>
          </a:xfrm>
          <a:prstGeom prst="rect">
            <a:avLst/>
          </a:prstGeom>
        </p:spPr>
      </p:pic>
      <p:pic>
        <p:nvPicPr>
          <p:cNvPr id="10"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32159" y="7529150"/>
            <a:ext cx="1275183" cy="1136072"/>
          </a:xfrm>
          <a:prstGeom prst="rect">
            <a:avLst/>
          </a:prstGeom>
        </p:spPr>
      </p:pic>
      <p:pic>
        <p:nvPicPr>
          <p:cNvPr id="11"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170249" y="7529150"/>
            <a:ext cx="1275183" cy="1136072"/>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595055" y="-1857236"/>
            <a:ext cx="731045" cy="731045"/>
          </a:xfrm>
          <a:prstGeom prst="rect">
            <a:avLst/>
          </a:prstGeom>
        </p:spPr>
      </p:pic>
    </p:spTree>
    <p:extLst>
      <p:ext uri="{BB962C8B-B14F-4D97-AF65-F5344CB8AC3E}">
        <p14:creationId xmlns:p14="http://schemas.microsoft.com/office/powerpoint/2010/main" val="40243009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2667000" y="1193224"/>
            <a:ext cx="13369071"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noProof="1">
                <a:solidFill>
                  <a:schemeClr val="tx1"/>
                </a:solidFill>
                <a:latin typeface="Arial" panose="020B0604020202020204" pitchFamily="34" charset="0"/>
                <a:cs typeface="Arial" panose="020B0604020202020204" pitchFamily="34" charset="0"/>
              </a:rPr>
              <a:t>Câu hỏi </a:t>
            </a:r>
            <a:r>
              <a:rPr lang="en-US" sz="4200" b="1" noProof="1">
                <a:solidFill>
                  <a:schemeClr val="tx1"/>
                </a:solidFill>
                <a:latin typeface="Arial" panose="020B0604020202020204" pitchFamily="34" charset="0"/>
                <a:cs typeface="Arial" panose="020B0604020202020204" pitchFamily="34" charset="0"/>
              </a:rPr>
              <a:t>4. </a:t>
            </a:r>
            <a:r>
              <a:rPr lang="vi-VN" sz="4200" noProof="1">
                <a:solidFill>
                  <a:schemeClr val="tx1"/>
                </a:solidFill>
                <a:latin typeface="Arial" panose="020B0604020202020204" pitchFamily="34" charset="0"/>
                <a:cs typeface="Arial" panose="020B0604020202020204" pitchFamily="34" charset="0"/>
              </a:rPr>
              <a:t>Từ “nhóm” nào sau đâu được dùng theo nghĩa chuyển?</a:t>
            </a:r>
          </a:p>
        </p:txBody>
      </p:sp>
      <p:sp>
        <p:nvSpPr>
          <p:cNvPr id="3" name="Đáp án đúng">
            <a:extLst>
              <a:ext uri="{FF2B5EF4-FFF2-40B4-BE49-F238E27FC236}">
                <a16:creationId xmlns:a16="http://schemas.microsoft.com/office/drawing/2014/main" xmlns="" id="{8B66CBE4-2DB9-BCF7-D1C4-281B894BFE17}"/>
              </a:ext>
            </a:extLst>
          </p:cNvPr>
          <p:cNvSpPr/>
          <p:nvPr/>
        </p:nvSpPr>
        <p:spPr>
          <a:xfrm>
            <a:off x="1821875"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Nhóm niềm yêu thương khoai sắn ngọt bùi</a:t>
            </a:r>
          </a:p>
        </p:txBody>
      </p:sp>
      <p:sp>
        <p:nvSpPr>
          <p:cNvPr id="4" name="Đáp án sai 1">
            <a:extLst>
              <a:ext uri="{FF2B5EF4-FFF2-40B4-BE49-F238E27FC236}">
                <a16:creationId xmlns:a16="http://schemas.microsoft.com/office/drawing/2014/main" xmlns=""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A. </a:t>
            </a:r>
            <a:r>
              <a:rPr lang="vi-VN" sz="4000" noProof="1">
                <a:solidFill>
                  <a:schemeClr val="tx1"/>
                </a:solidFill>
                <a:latin typeface="Arial" panose="020B0604020202020204" pitchFamily="34" charset="0"/>
                <a:cs typeface="Arial" panose="020B0604020202020204" pitchFamily="34" charset="0"/>
              </a:rPr>
              <a:t>Nhóm bếp lửa ấm iu nồng đượm</a:t>
            </a:r>
          </a:p>
        </p:txBody>
      </p:sp>
      <p:sp>
        <p:nvSpPr>
          <p:cNvPr id="5" name="Đáp án sai 2">
            <a:extLst>
              <a:ext uri="{FF2B5EF4-FFF2-40B4-BE49-F238E27FC236}">
                <a16:creationId xmlns:a16="http://schemas.microsoft.com/office/drawing/2014/main" xmlns="" id="{6A919885-0285-0403-1E09-FA94D8BC080B}"/>
              </a:ext>
            </a:extLst>
          </p:cNvPr>
          <p:cNvSpPr/>
          <p:nvPr/>
        </p:nvSpPr>
        <p:spPr>
          <a:xfrm>
            <a:off x="9663545"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 Tám năm ròng cháu cùng bà nhóm lửa</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xmlns=""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Nhóm nồi xôi gạo mới sẻ chung vui</a:t>
            </a:r>
            <a:endParaRPr lang="vi-VN" sz="4000" noProof="1">
              <a:solidFill>
                <a:schemeClr val="tx1"/>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8"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224650" y="7508202"/>
            <a:ext cx="1279569" cy="1113741"/>
          </a:xfrm>
          <a:prstGeom prst="rect">
            <a:avLst/>
          </a:prstGeom>
        </p:spPr>
      </p:pic>
      <p:pic>
        <p:nvPicPr>
          <p:cNvPr id="9" name="Picture 8">
            <a:extLst>
              <a:ext uri="{FF2B5EF4-FFF2-40B4-BE49-F238E27FC236}">
                <a16:creationId xmlns:a16="http://schemas.microsoft.com/office/drawing/2014/main" xmlns=""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5022272"/>
            <a:ext cx="1275183" cy="1136072"/>
          </a:xfrm>
          <a:prstGeom prst="rect">
            <a:avLst/>
          </a:prstGeom>
        </p:spPr>
      </p:pic>
      <p:pic>
        <p:nvPicPr>
          <p:cNvPr id="10"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7497037"/>
            <a:ext cx="1275183" cy="1136072"/>
          </a:xfrm>
          <a:prstGeom prst="rect">
            <a:avLst/>
          </a:prstGeom>
        </p:spPr>
      </p:pic>
      <p:pic>
        <p:nvPicPr>
          <p:cNvPr id="11"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5022272"/>
            <a:ext cx="1275183" cy="1136072"/>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8405870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775855" y="1165515"/>
            <a:ext cx="16521545" cy="25402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noProof="1">
                <a:solidFill>
                  <a:schemeClr val="tx1"/>
                </a:solidFill>
                <a:latin typeface="Arial" panose="020B0604020202020204" pitchFamily="34" charset="0"/>
                <a:cs typeface="Arial" panose="020B0604020202020204" pitchFamily="34" charset="0"/>
              </a:rPr>
              <a:t>Câu hỏi </a:t>
            </a:r>
            <a:r>
              <a:rPr lang="en-US" sz="4200" b="1" noProof="1">
                <a:solidFill>
                  <a:schemeClr val="tx1"/>
                </a:solidFill>
                <a:latin typeface="Arial" panose="020B0604020202020204" pitchFamily="34" charset="0"/>
                <a:cs typeface="Arial" panose="020B0604020202020204" pitchFamily="34" charset="0"/>
              </a:rPr>
              <a:t>5. </a:t>
            </a:r>
            <a:r>
              <a:rPr lang="vi-VN" sz="4200" noProof="1">
                <a:solidFill>
                  <a:schemeClr val="tx1"/>
                </a:solidFill>
                <a:latin typeface="Arial" panose="020B0604020202020204" pitchFamily="34" charset="0"/>
                <a:cs typeface="Arial" panose="020B0604020202020204" pitchFamily="34" charset="0"/>
              </a:rPr>
              <a:t>Nội dung của ba khổ thơ </a:t>
            </a:r>
            <a:r>
              <a:rPr lang="vi-VN" sz="4200" i="1" noProof="1">
                <a:solidFill>
                  <a:schemeClr val="tx1"/>
                </a:solidFill>
                <a:latin typeface="Arial" panose="020B0604020202020204" pitchFamily="34" charset="0"/>
                <a:cs typeface="Arial" panose="020B0604020202020204" pitchFamily="34" charset="0"/>
              </a:rPr>
              <a:t>“Lên bốn tuổi… chứa niềm tin dai dẳng”</a:t>
            </a:r>
            <a:r>
              <a:rPr lang="vi-VN" sz="4200" noProof="1">
                <a:solidFill>
                  <a:schemeClr val="tx1"/>
                </a:solidFill>
                <a:latin typeface="Arial" panose="020B0604020202020204" pitchFamily="34" charset="0"/>
                <a:cs typeface="Arial" panose="020B0604020202020204" pitchFamily="34" charset="0"/>
              </a:rPr>
              <a:t> nói về nội dung gì?</a:t>
            </a:r>
          </a:p>
        </p:txBody>
      </p:sp>
      <p:sp>
        <p:nvSpPr>
          <p:cNvPr id="3" name="Đáp án đúng">
            <a:extLst>
              <a:ext uri="{FF2B5EF4-FFF2-40B4-BE49-F238E27FC236}">
                <a16:creationId xmlns:a16="http://schemas.microsoft.com/office/drawing/2014/main" xmlns="" id="{8B66CBE4-2DB9-BCF7-D1C4-281B894BFE17}"/>
              </a:ext>
            </a:extLst>
          </p:cNvPr>
          <p:cNvSpPr/>
          <p:nvPr/>
        </p:nvSpPr>
        <p:spPr>
          <a:xfrm>
            <a:off x="775855" y="6532209"/>
            <a:ext cx="8091054" cy="26999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Là sự hồi tưởng lại những kỉ niệm tuổi thơ sống bên bà của người cháu.</a:t>
            </a:r>
          </a:p>
        </p:txBody>
      </p:sp>
      <p:sp>
        <p:nvSpPr>
          <p:cNvPr id="4" name="Đáp án sai 1">
            <a:extLst>
              <a:ext uri="{FF2B5EF4-FFF2-40B4-BE49-F238E27FC236}">
                <a16:creationId xmlns:a16="http://schemas.microsoft.com/office/drawing/2014/main" xmlns="" id="{3FCD9830-5FD1-BD44-878B-228BD96CE996}"/>
              </a:ext>
            </a:extLst>
          </p:cNvPr>
          <p:cNvSpPr/>
          <p:nvPr/>
        </p:nvSpPr>
        <p:spPr>
          <a:xfrm>
            <a:off x="775855" y="4121453"/>
            <a:ext cx="8091055"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A. Chủ yếu miêu tả hiện thực cuộc chiến tranh ác liệt, tàn khốc.</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xmlns="" id="{6A919885-0285-0403-1E09-FA94D8BC080B}"/>
              </a:ext>
            </a:extLst>
          </p:cNvPr>
          <p:cNvSpPr/>
          <p:nvPr/>
        </p:nvSpPr>
        <p:spPr>
          <a:xfrm>
            <a:off x="9906000" y="4121453"/>
            <a:ext cx="7391400"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 </a:t>
            </a:r>
            <a:r>
              <a:rPr lang="vi-VN" sz="4000" noProof="1">
                <a:solidFill>
                  <a:schemeClr val="tx1"/>
                </a:solidFill>
                <a:latin typeface="Arial" panose="020B0604020202020204" pitchFamily="34" charset="0"/>
                <a:cs typeface="Arial" panose="020B0604020202020204" pitchFamily="34" charset="0"/>
              </a:rPr>
              <a:t>Chủ yếu là cảnh bà dạy cho người cháu học chữ.</a:t>
            </a:r>
          </a:p>
        </p:txBody>
      </p:sp>
      <p:sp>
        <p:nvSpPr>
          <p:cNvPr id="6" name="Đáp án sai 3">
            <a:extLst>
              <a:ext uri="{FF2B5EF4-FFF2-40B4-BE49-F238E27FC236}">
                <a16:creationId xmlns:a16="http://schemas.microsoft.com/office/drawing/2014/main" xmlns="" id="{2E7D83A4-3758-8699-4DD0-010A80780539}"/>
              </a:ext>
            </a:extLst>
          </p:cNvPr>
          <p:cNvSpPr/>
          <p:nvPr/>
        </p:nvSpPr>
        <p:spPr>
          <a:xfrm>
            <a:off x="9906000" y="6532209"/>
            <a:ext cx="7391400" cy="26999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Nói về những câu chuyện bà kể cho cháu nghe khi bà còn ở Huế.</a:t>
            </a:r>
            <a:endParaRPr lang="vi-VN" sz="4000" noProof="1">
              <a:solidFill>
                <a:schemeClr val="tx1"/>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8"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381433" y="7882159"/>
            <a:ext cx="1279569" cy="1113741"/>
          </a:xfrm>
          <a:prstGeom prst="rect">
            <a:avLst/>
          </a:prstGeom>
        </p:spPr>
      </p:pic>
      <p:pic>
        <p:nvPicPr>
          <p:cNvPr id="9" name="Picture 8">
            <a:extLst>
              <a:ext uri="{FF2B5EF4-FFF2-40B4-BE49-F238E27FC236}">
                <a16:creationId xmlns:a16="http://schemas.microsoft.com/office/drawing/2014/main" xmlns=""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001897" y="4862947"/>
            <a:ext cx="1275183" cy="1136072"/>
          </a:xfrm>
          <a:prstGeom prst="rect">
            <a:avLst/>
          </a:prstGeom>
        </p:spPr>
      </p:pic>
      <p:pic>
        <p:nvPicPr>
          <p:cNvPr id="10"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28536" y="7870993"/>
            <a:ext cx="1275183" cy="1136072"/>
          </a:xfrm>
          <a:prstGeom prst="rect">
            <a:avLst/>
          </a:prstGeom>
        </p:spPr>
      </p:pic>
      <p:pic>
        <p:nvPicPr>
          <p:cNvPr id="11"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43841" y="4721162"/>
            <a:ext cx="1275183" cy="1136072"/>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7597724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1447800" y="1197631"/>
            <a:ext cx="15340545"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noProof="1">
                <a:solidFill>
                  <a:schemeClr val="tx1"/>
                </a:solidFill>
                <a:latin typeface="Arial" panose="020B0604020202020204" pitchFamily="34" charset="0"/>
                <a:cs typeface="Arial" panose="020B0604020202020204" pitchFamily="34" charset="0"/>
              </a:rPr>
              <a:t>Câu hỏi </a:t>
            </a:r>
            <a:r>
              <a:rPr lang="en-US" sz="4200" b="1" noProof="1">
                <a:solidFill>
                  <a:schemeClr val="tx1"/>
                </a:solidFill>
                <a:latin typeface="Arial" panose="020B0604020202020204" pitchFamily="34" charset="0"/>
                <a:cs typeface="Arial" panose="020B0604020202020204" pitchFamily="34" charset="0"/>
              </a:rPr>
              <a:t>6. </a:t>
            </a:r>
            <a:r>
              <a:rPr lang="vi-VN" sz="4200" noProof="1">
                <a:solidFill>
                  <a:schemeClr val="tx1"/>
                </a:solidFill>
                <a:latin typeface="Arial" panose="020B0604020202020204" pitchFamily="34" charset="0"/>
                <a:cs typeface="Arial" panose="020B0604020202020204" pitchFamily="34" charset="0"/>
              </a:rPr>
              <a:t>Từ “ấp iu” trong câu </a:t>
            </a:r>
            <a:r>
              <a:rPr lang="vi-VN" sz="4200" i="1" noProof="1">
                <a:solidFill>
                  <a:schemeClr val="tx1"/>
                </a:solidFill>
                <a:latin typeface="Arial" panose="020B0604020202020204" pitchFamily="34" charset="0"/>
                <a:cs typeface="Arial" panose="020B0604020202020204" pitchFamily="34" charset="0"/>
              </a:rPr>
              <a:t>“Một bếp lửa ấp iu nồng đượm” </a:t>
            </a:r>
            <a:r>
              <a:rPr lang="vi-VN" sz="4200" noProof="1">
                <a:solidFill>
                  <a:schemeClr val="tx1"/>
                </a:solidFill>
                <a:latin typeface="Arial" panose="020B0604020202020204" pitchFamily="34" charset="0"/>
                <a:cs typeface="Arial" panose="020B0604020202020204" pitchFamily="34" charset="0"/>
              </a:rPr>
              <a:t>gợi đến hình ảnh bàn tay của người bà như thế nào?</a:t>
            </a:r>
            <a:r>
              <a:rPr lang="en-US" sz="4200" noProof="1">
                <a:solidFill>
                  <a:schemeClr val="tx1"/>
                </a:solidFill>
                <a:latin typeface="Arial" panose="020B0604020202020204" pitchFamily="34" charset="0"/>
                <a:cs typeface="Arial" panose="020B0604020202020204" pitchFamily="34" charset="0"/>
              </a:rPr>
              <a:t> </a:t>
            </a:r>
            <a:endParaRPr lang="vi-VN" sz="4200" noProof="1">
              <a:solidFill>
                <a:schemeClr val="tx1"/>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xmlns="" id="{8B66CBE4-2DB9-BCF7-D1C4-281B894BFE17}"/>
              </a:ext>
            </a:extLst>
          </p:cNvPr>
          <p:cNvSpPr/>
          <p:nvPr/>
        </p:nvSpPr>
        <p:spPr>
          <a:xfrm>
            <a:off x="1763089" y="464741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noProof="1">
                <a:solidFill>
                  <a:schemeClr val="tx1"/>
                </a:solidFill>
                <a:latin typeface="Arial" panose="020B0604020202020204" pitchFamily="34" charset="0"/>
                <a:cs typeface="Arial" panose="020B0604020202020204" pitchFamily="34" charset="0"/>
              </a:rPr>
              <a:t>A. Kiên nhẫn, khéo léo.</a:t>
            </a:r>
            <a:endParaRPr lang="vi-VN" sz="4000" noProof="1">
              <a:solidFill>
                <a:schemeClr val="tx1"/>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xmlns="" id="{3FCD9830-5FD1-BD44-878B-228BD96CE996}"/>
              </a:ext>
            </a:extLst>
          </p:cNvPr>
          <p:cNvSpPr/>
          <p:nvPr/>
        </p:nvSpPr>
        <p:spPr>
          <a:xfrm>
            <a:off x="1763089" y="709966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noProof="1">
                <a:solidFill>
                  <a:schemeClr val="tx1"/>
                </a:solidFill>
                <a:latin typeface="Arial" panose="020B0604020202020204" pitchFamily="34" charset="0"/>
                <a:cs typeface="Arial" panose="020B0604020202020204" pitchFamily="34" charset="0"/>
              </a:rPr>
              <a:t>B. Cần cù chăm chỉ.</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xmlns="" id="{6A919885-0285-0403-1E09-FA94D8BC080B}"/>
              </a:ext>
            </a:extLst>
          </p:cNvPr>
          <p:cNvSpPr/>
          <p:nvPr/>
        </p:nvSpPr>
        <p:spPr>
          <a:xfrm>
            <a:off x="9604759" y="464741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noProof="1">
                <a:solidFill>
                  <a:schemeClr val="tx1"/>
                </a:solidFill>
                <a:latin typeface="Arial" panose="020B0604020202020204" pitchFamily="34" charset="0"/>
                <a:cs typeface="Arial" panose="020B0604020202020204" pitchFamily="34" charset="0"/>
              </a:rPr>
              <a:t>C. Vụng về thô nhám.</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xmlns="" id="{2E7D83A4-3758-8699-4DD0-010A80780539}"/>
              </a:ext>
            </a:extLst>
          </p:cNvPr>
          <p:cNvSpPr/>
          <p:nvPr/>
        </p:nvSpPr>
        <p:spPr>
          <a:xfrm>
            <a:off x="9604760" y="709966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noProof="1">
                <a:solidFill>
                  <a:schemeClr val="tx1"/>
                </a:solidFill>
                <a:latin typeface="Arial" panose="020B0604020202020204" pitchFamily="34" charset="0"/>
                <a:cs typeface="Arial" panose="020B0604020202020204" pitchFamily="34" charset="0"/>
              </a:rPr>
              <a:t>D. Mảnh mai yếu đuối.</a:t>
            </a:r>
            <a:endParaRPr lang="vi-VN" sz="4000" noProof="1">
              <a:solidFill>
                <a:schemeClr val="tx1"/>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04760" y="-1857236"/>
            <a:ext cx="731045" cy="731045"/>
          </a:xfrm>
          <a:prstGeom prst="rect">
            <a:avLst/>
          </a:prstGeom>
        </p:spPr>
      </p:pic>
      <p:pic>
        <p:nvPicPr>
          <p:cNvPr id="8"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554428" y="5070961"/>
            <a:ext cx="1279569" cy="1113741"/>
          </a:xfrm>
          <a:prstGeom prst="rect">
            <a:avLst/>
          </a:prstGeom>
        </p:spPr>
      </p:pic>
      <p:pic>
        <p:nvPicPr>
          <p:cNvPr id="9" name="Picture 8">
            <a:extLst>
              <a:ext uri="{FF2B5EF4-FFF2-40B4-BE49-F238E27FC236}">
                <a16:creationId xmlns:a16="http://schemas.microsoft.com/office/drawing/2014/main" xmlns=""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249400" y="5143500"/>
            <a:ext cx="1275183" cy="1136072"/>
          </a:xfrm>
          <a:prstGeom prst="rect">
            <a:avLst/>
          </a:prstGeom>
        </p:spPr>
      </p:pic>
      <p:pic>
        <p:nvPicPr>
          <p:cNvPr id="10"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401800" y="7529150"/>
            <a:ext cx="1275183" cy="1136072"/>
          </a:xfrm>
          <a:prstGeom prst="rect">
            <a:avLst/>
          </a:prstGeom>
        </p:spPr>
      </p:pic>
      <p:pic>
        <p:nvPicPr>
          <p:cNvPr id="11"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548985" y="7527365"/>
            <a:ext cx="1275183" cy="1136072"/>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595055" y="-1857236"/>
            <a:ext cx="731045" cy="731045"/>
          </a:xfrm>
          <a:prstGeom prst="rect">
            <a:avLst/>
          </a:prstGeom>
        </p:spPr>
      </p:pic>
    </p:spTree>
    <p:extLst>
      <p:ext uri="{BB962C8B-B14F-4D97-AF65-F5344CB8AC3E}">
        <p14:creationId xmlns:p14="http://schemas.microsoft.com/office/powerpoint/2010/main" val="40499975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775441" y="1165515"/>
            <a:ext cx="16688215" cy="24539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noProof="1">
                <a:solidFill>
                  <a:schemeClr val="tx1"/>
                </a:solidFill>
                <a:latin typeface="Arial" panose="020B0604020202020204" pitchFamily="34" charset="0"/>
                <a:cs typeface="Arial" panose="020B0604020202020204" pitchFamily="34" charset="0"/>
              </a:rPr>
              <a:t>Câu hỏi </a:t>
            </a:r>
            <a:r>
              <a:rPr lang="en-US" sz="4200" b="1" noProof="1">
                <a:solidFill>
                  <a:schemeClr val="tx1"/>
                </a:solidFill>
                <a:latin typeface="Arial" panose="020B0604020202020204" pitchFamily="34" charset="0"/>
                <a:cs typeface="Arial" panose="020B0604020202020204" pitchFamily="34" charset="0"/>
              </a:rPr>
              <a:t>7. </a:t>
            </a:r>
            <a:r>
              <a:rPr lang="vi-VN" sz="4200" noProof="1">
                <a:solidFill>
                  <a:schemeClr val="tx1"/>
                </a:solidFill>
                <a:latin typeface="Arial" panose="020B0604020202020204" pitchFamily="34" charset="0"/>
                <a:cs typeface="Arial" panose="020B0604020202020204" pitchFamily="34" charset="0"/>
              </a:rPr>
              <a:t>Nội dung chính của bài thơ là gì?</a:t>
            </a:r>
            <a:r>
              <a:rPr lang="en-US" sz="4200" noProof="1">
                <a:solidFill>
                  <a:schemeClr val="tx1"/>
                </a:solidFill>
                <a:latin typeface="Arial" panose="020B0604020202020204" pitchFamily="34" charset="0"/>
                <a:cs typeface="Arial" panose="020B0604020202020204" pitchFamily="34" charset="0"/>
              </a:rPr>
              <a:t> </a:t>
            </a:r>
            <a:endParaRPr lang="vi-VN" sz="4200" noProof="1">
              <a:solidFill>
                <a:schemeClr val="tx1"/>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xmlns="" id="{8B66CBE4-2DB9-BCF7-D1C4-281B894BFE17}"/>
              </a:ext>
            </a:extLst>
          </p:cNvPr>
          <p:cNvSpPr/>
          <p:nvPr/>
        </p:nvSpPr>
        <p:spPr>
          <a:xfrm>
            <a:off x="775441" y="6667500"/>
            <a:ext cx="7786258" cy="28003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Nói về tình cảm sâu nặng, thiêng liêng của người cháu đối với người bà.</a:t>
            </a:r>
          </a:p>
        </p:txBody>
      </p:sp>
      <p:sp>
        <p:nvSpPr>
          <p:cNvPr id="4" name="Đáp án sai 1">
            <a:extLst>
              <a:ext uri="{FF2B5EF4-FFF2-40B4-BE49-F238E27FC236}">
                <a16:creationId xmlns:a16="http://schemas.microsoft.com/office/drawing/2014/main" xmlns="" id="{3FCD9830-5FD1-BD44-878B-228BD96CE996}"/>
              </a:ext>
            </a:extLst>
          </p:cNvPr>
          <p:cNvSpPr/>
          <p:nvPr/>
        </p:nvSpPr>
        <p:spPr>
          <a:xfrm>
            <a:off x="775442" y="4215249"/>
            <a:ext cx="7786254"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A. Miêu tả vẻ đẹp của hình ảnh bếp lửa mỗi buổi sớm mai.</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xmlns="" id="{6A919885-0285-0403-1E09-FA94D8BC080B}"/>
              </a:ext>
            </a:extLst>
          </p:cNvPr>
          <p:cNvSpPr/>
          <p:nvPr/>
        </p:nvSpPr>
        <p:spPr>
          <a:xfrm>
            <a:off x="9144001" y="4215249"/>
            <a:ext cx="8319655"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 </a:t>
            </a:r>
            <a:r>
              <a:rPr lang="vi-VN" sz="4000" noProof="1">
                <a:solidFill>
                  <a:schemeClr val="tx1"/>
                </a:solidFill>
                <a:latin typeface="Arial" panose="020B0604020202020204" pitchFamily="34" charset="0"/>
                <a:cs typeface="Arial" panose="020B0604020202020204" pitchFamily="34" charset="0"/>
              </a:rPr>
              <a:t>Nói về tình cảm yêu thương của người bà dành cho con và cháu.</a:t>
            </a:r>
          </a:p>
        </p:txBody>
      </p:sp>
      <p:sp>
        <p:nvSpPr>
          <p:cNvPr id="6" name="Đáp án sai 3">
            <a:extLst>
              <a:ext uri="{FF2B5EF4-FFF2-40B4-BE49-F238E27FC236}">
                <a16:creationId xmlns:a16="http://schemas.microsoft.com/office/drawing/2014/main" xmlns="" id="{2E7D83A4-3758-8699-4DD0-010A80780539}"/>
              </a:ext>
            </a:extLst>
          </p:cNvPr>
          <p:cNvSpPr/>
          <p:nvPr/>
        </p:nvSpPr>
        <p:spPr>
          <a:xfrm>
            <a:off x="9144000" y="6667500"/>
            <a:ext cx="8319656" cy="28003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a:t>
            </a:r>
            <a:r>
              <a:rPr lang="vi-VN" sz="4000" noProof="1">
                <a:solidFill>
                  <a:schemeClr val="tx1"/>
                </a:solidFill>
                <a:latin typeface="Arial" panose="020B0604020202020204" pitchFamily="34" charset="0"/>
                <a:cs typeface="Arial" panose="020B0604020202020204" pitchFamily="34" charset="0"/>
              </a:rPr>
              <a:t>Nói về tình cảm nhớ thương của người con dành cho cha mẹ đang chiến đấu ở xa.</a:t>
            </a:r>
          </a:p>
        </p:txBody>
      </p:sp>
      <p:pic>
        <p:nvPicPr>
          <p:cNvPr id="7"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8"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61888" y="8092603"/>
            <a:ext cx="1279569" cy="1113741"/>
          </a:xfrm>
          <a:prstGeom prst="rect">
            <a:avLst/>
          </a:prstGeom>
        </p:spPr>
      </p:pic>
      <p:pic>
        <p:nvPicPr>
          <p:cNvPr id="9" name="Picture 8">
            <a:extLst>
              <a:ext uri="{FF2B5EF4-FFF2-40B4-BE49-F238E27FC236}">
                <a16:creationId xmlns:a16="http://schemas.microsoft.com/office/drawing/2014/main" xmlns=""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97200" y="4953314"/>
            <a:ext cx="1275183" cy="1136072"/>
          </a:xfrm>
          <a:prstGeom prst="rect">
            <a:avLst/>
          </a:prstGeom>
        </p:spPr>
      </p:pic>
      <p:pic>
        <p:nvPicPr>
          <p:cNvPr id="10"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977064" y="8092603"/>
            <a:ext cx="1275183" cy="1136072"/>
          </a:xfrm>
          <a:prstGeom prst="rect">
            <a:avLst/>
          </a:prstGeom>
        </p:spPr>
      </p:pic>
      <p:pic>
        <p:nvPicPr>
          <p:cNvPr id="11"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166276" y="4622224"/>
            <a:ext cx="1275183" cy="1136072"/>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30317936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55209">
            <a:off x="-1504004" y="8045798"/>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Rounded Rectangle 4"/>
          <p:cNvSpPr/>
          <p:nvPr/>
        </p:nvSpPr>
        <p:spPr>
          <a:xfrm>
            <a:off x="3979753" y="1011572"/>
            <a:ext cx="10678026" cy="143245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932712"/>
                </a:solidFill>
                <a:latin typeface="Arial" panose="020B0604020202020204" pitchFamily="34" charset="0"/>
                <a:cs typeface="Arial" panose="020B0604020202020204" pitchFamily="34" charset="0"/>
              </a:rPr>
              <a:t>NỘI DUNG BÀI HỌC</a:t>
            </a:r>
          </a:p>
        </p:txBody>
      </p:sp>
      <p:grpSp>
        <p:nvGrpSpPr>
          <p:cNvPr id="6" name="Group 5"/>
          <p:cNvGrpSpPr/>
          <p:nvPr/>
        </p:nvGrpSpPr>
        <p:grpSpPr>
          <a:xfrm>
            <a:off x="494331" y="2959128"/>
            <a:ext cx="5859938" cy="3189058"/>
            <a:chOff x="974675" y="2496300"/>
            <a:chExt cx="6801117" cy="3189058"/>
          </a:xfrm>
        </p:grpSpPr>
        <p:sp>
          <p:nvSpPr>
            <p:cNvPr id="7" name="TextBox 6"/>
            <p:cNvSpPr txBox="1"/>
            <p:nvPr/>
          </p:nvSpPr>
          <p:spPr>
            <a:xfrm>
              <a:off x="1125524" y="2496300"/>
              <a:ext cx="6650268" cy="1103892"/>
            </a:xfrm>
            <a:prstGeom prst="rect">
              <a:avLst/>
            </a:prstGeom>
            <a:noFill/>
          </p:spPr>
          <p:txBody>
            <a:bodyPr wrap="square" rtlCol="0">
              <a:spAutoFit/>
            </a:bodyPr>
            <a:lstStyle/>
            <a:p>
              <a:pPr algn="just">
                <a:lnSpc>
                  <a:spcPct val="150000"/>
                </a:lnSpc>
              </a:pPr>
              <a:r>
                <a:rPr lang="en-US" sz="5000" b="1" dirty="0">
                  <a:latin typeface="Arial" panose="020B0604020202020204" pitchFamily="34" charset="0"/>
                  <a:cs typeface="Arial" panose="020B0604020202020204" pitchFamily="34" charset="0"/>
                </a:rPr>
                <a:t>I. Tìm hiểu chung</a:t>
              </a:r>
            </a:p>
          </p:txBody>
        </p:sp>
        <p:sp>
          <p:nvSpPr>
            <p:cNvPr id="8" name="TextBox 7"/>
            <p:cNvSpPr txBox="1"/>
            <p:nvPr/>
          </p:nvSpPr>
          <p:spPr>
            <a:xfrm>
              <a:off x="974675" y="3746366"/>
              <a:ext cx="4732595" cy="1938992"/>
            </a:xfrm>
            <a:prstGeom prst="rect">
              <a:avLst/>
            </a:prstGeom>
            <a:noFill/>
          </p:spPr>
          <p:txBody>
            <a:bodyPr wrap="square" rtlCol="0">
              <a:spAutoFit/>
            </a:bodyPr>
            <a:lstStyle/>
            <a:p>
              <a:pPr marL="742950" indent="-742950" algn="just">
                <a:lnSpc>
                  <a:spcPct val="150000"/>
                </a:lnSpc>
                <a:buAutoNum type="arabicPeriod"/>
              </a:pPr>
              <a:r>
                <a:rPr lang="en-US" sz="4000" dirty="0">
                  <a:latin typeface="Arial" panose="020B0604020202020204" pitchFamily="34" charset="0"/>
                  <a:cs typeface="Arial" panose="020B0604020202020204" pitchFamily="34" charset="0"/>
                </a:rPr>
                <a:t>Tác giả</a:t>
              </a:r>
            </a:p>
            <a:p>
              <a:pPr marL="742950" indent="-742950" algn="just">
                <a:lnSpc>
                  <a:spcPct val="150000"/>
                </a:lnSpc>
                <a:buAutoNum type="arabicPeriod"/>
              </a:pPr>
              <a:r>
                <a:rPr lang="en-US" sz="4000" dirty="0">
                  <a:latin typeface="Arial" panose="020B0604020202020204" pitchFamily="34" charset="0"/>
                  <a:cs typeface="Arial" panose="020B0604020202020204" pitchFamily="34" charset="0"/>
                </a:rPr>
                <a:t>Tác phẩm</a:t>
              </a:r>
            </a:p>
          </p:txBody>
        </p:sp>
      </p:grpSp>
      <p:grpSp>
        <p:nvGrpSpPr>
          <p:cNvPr id="9" name="Group 8"/>
          <p:cNvGrpSpPr/>
          <p:nvPr/>
        </p:nvGrpSpPr>
        <p:grpSpPr>
          <a:xfrm>
            <a:off x="13225627" y="2959128"/>
            <a:ext cx="4800512" cy="3160087"/>
            <a:chOff x="672071" y="5476176"/>
            <a:chExt cx="5998657" cy="3160087"/>
          </a:xfrm>
        </p:grpSpPr>
        <p:sp>
          <p:nvSpPr>
            <p:cNvPr id="10" name="TextBox 9"/>
            <p:cNvSpPr txBox="1"/>
            <p:nvPr/>
          </p:nvSpPr>
          <p:spPr>
            <a:xfrm>
              <a:off x="672071" y="5476176"/>
              <a:ext cx="5237018" cy="1246495"/>
            </a:xfrm>
            <a:prstGeom prst="rect">
              <a:avLst/>
            </a:prstGeom>
            <a:noFill/>
          </p:spPr>
          <p:txBody>
            <a:bodyPr wrap="square" rtlCol="0">
              <a:spAutoFit/>
            </a:bodyPr>
            <a:lstStyle/>
            <a:p>
              <a:pPr algn="just">
                <a:lnSpc>
                  <a:spcPct val="150000"/>
                </a:lnSpc>
              </a:pPr>
              <a:r>
                <a:rPr lang="en-US" sz="5000" b="1" dirty="0">
                  <a:latin typeface="Arial" panose="020B0604020202020204" pitchFamily="34" charset="0"/>
                  <a:cs typeface="Arial" panose="020B0604020202020204" pitchFamily="34" charset="0"/>
                </a:rPr>
                <a:t>III. Tổng kết</a:t>
              </a:r>
            </a:p>
          </p:txBody>
        </p:sp>
        <p:sp>
          <p:nvSpPr>
            <p:cNvPr id="11" name="TextBox 10"/>
            <p:cNvSpPr txBox="1"/>
            <p:nvPr/>
          </p:nvSpPr>
          <p:spPr>
            <a:xfrm>
              <a:off x="903961" y="6697271"/>
              <a:ext cx="5766767" cy="1938992"/>
            </a:xfrm>
            <a:prstGeom prst="rect">
              <a:avLst/>
            </a:prstGeom>
            <a:noFill/>
          </p:spPr>
          <p:txBody>
            <a:bodyPr wrap="square" rtlCol="0">
              <a:spAutoFit/>
            </a:bodyPr>
            <a:lstStyle/>
            <a:p>
              <a:pPr marL="742950" indent="-742950" algn="just">
                <a:lnSpc>
                  <a:spcPct val="150000"/>
                </a:lnSpc>
                <a:buAutoNum type="arabicPeriod"/>
              </a:pPr>
              <a:r>
                <a:rPr lang="en-US" sz="4000" dirty="0">
                  <a:latin typeface="Arial" panose="020B0604020202020204" pitchFamily="34" charset="0"/>
                  <a:cs typeface="Arial" panose="020B0604020202020204" pitchFamily="34" charset="0"/>
                </a:rPr>
                <a:t>Nội dung</a:t>
              </a:r>
            </a:p>
            <a:p>
              <a:pPr marL="742950" indent="-742950" algn="just">
                <a:lnSpc>
                  <a:spcPct val="150000"/>
                </a:lnSpc>
                <a:buAutoNum type="arabicPeriod"/>
              </a:pPr>
              <a:r>
                <a:rPr lang="en-US" sz="4000" dirty="0">
                  <a:latin typeface="Arial" panose="020B0604020202020204" pitchFamily="34" charset="0"/>
                  <a:cs typeface="Arial" panose="020B0604020202020204" pitchFamily="34" charset="0"/>
                </a:rPr>
                <a:t>Nghệ thuật</a:t>
              </a:r>
            </a:p>
          </p:txBody>
        </p:sp>
      </p:grpSp>
      <p:grpSp>
        <p:nvGrpSpPr>
          <p:cNvPr id="12" name="Group 11"/>
          <p:cNvGrpSpPr/>
          <p:nvPr/>
        </p:nvGrpSpPr>
        <p:grpSpPr>
          <a:xfrm>
            <a:off x="6641037" y="2959128"/>
            <a:ext cx="6297822" cy="5947856"/>
            <a:chOff x="10233077" y="3308496"/>
            <a:chExt cx="4793810" cy="5947856"/>
          </a:xfrm>
        </p:grpSpPr>
        <p:sp>
          <p:nvSpPr>
            <p:cNvPr id="13" name="TextBox 12"/>
            <p:cNvSpPr txBox="1"/>
            <p:nvPr/>
          </p:nvSpPr>
          <p:spPr>
            <a:xfrm>
              <a:off x="10303874" y="3308496"/>
              <a:ext cx="4723013" cy="1246495"/>
            </a:xfrm>
            <a:prstGeom prst="rect">
              <a:avLst/>
            </a:prstGeom>
            <a:noFill/>
          </p:spPr>
          <p:txBody>
            <a:bodyPr wrap="square" rtlCol="0">
              <a:spAutoFit/>
            </a:bodyPr>
            <a:lstStyle/>
            <a:p>
              <a:pPr algn="just">
                <a:lnSpc>
                  <a:spcPct val="150000"/>
                </a:lnSpc>
              </a:pPr>
              <a:r>
                <a:rPr lang="en-US" sz="5000" b="1" dirty="0">
                  <a:latin typeface="Arial" panose="020B0604020202020204" pitchFamily="34" charset="0"/>
                  <a:cs typeface="Arial" panose="020B0604020202020204" pitchFamily="34" charset="0"/>
                </a:rPr>
                <a:t>II. Tìm hiểu chi tiết</a:t>
              </a:r>
            </a:p>
          </p:txBody>
        </p:sp>
        <p:sp>
          <p:nvSpPr>
            <p:cNvPr id="14" name="TextBox 13"/>
            <p:cNvSpPr txBox="1"/>
            <p:nvPr/>
          </p:nvSpPr>
          <p:spPr>
            <a:xfrm>
              <a:off x="10233077" y="4547371"/>
              <a:ext cx="4480822" cy="4708981"/>
            </a:xfrm>
            <a:prstGeom prst="rect">
              <a:avLst/>
            </a:prstGeom>
            <a:noFill/>
          </p:spPr>
          <p:txBody>
            <a:bodyPr wrap="square" rtlCol="0">
              <a:spAutoFit/>
            </a:bodyPr>
            <a:lstStyle/>
            <a:p>
              <a:pPr marL="742950" indent="-742950" algn="just">
                <a:lnSpc>
                  <a:spcPct val="150000"/>
                </a:lnSpc>
                <a:buAutoNum type="arabicPeriod"/>
              </a:pPr>
              <a:r>
                <a:rPr lang="vi-VN" sz="4000" dirty="0">
                  <a:latin typeface="Arial" panose="020B0604020202020204" pitchFamily="34" charset="0"/>
                  <a:cs typeface="Arial" panose="020B0604020202020204" pitchFamily="34" charset="0"/>
                </a:rPr>
                <a:t>Hình ảnh bếp lửa – xuyên suốt mạch cảm xúc của bài thơ</a:t>
              </a:r>
              <a:endParaRPr lang="en-US" sz="4000" dirty="0">
                <a:latin typeface="Arial" panose="020B0604020202020204" pitchFamily="34" charset="0"/>
                <a:cs typeface="Arial" panose="020B0604020202020204" pitchFamily="34" charset="0"/>
              </a:endParaRPr>
            </a:p>
            <a:p>
              <a:pPr marL="742950" indent="-742950" algn="just">
                <a:lnSpc>
                  <a:spcPct val="150000"/>
                </a:lnSpc>
                <a:buAutoNum type="arabicPeriod"/>
              </a:pPr>
              <a:r>
                <a:rPr lang="vi-VN" sz="4000" dirty="0">
                  <a:latin typeface="Arial" panose="020B0604020202020204" pitchFamily="34" charset="0"/>
                  <a:cs typeface="Arial" panose="020B0604020202020204" pitchFamily="34" charset="0"/>
                </a:rPr>
                <a:t>Kết cấu bài thơ </a:t>
              </a:r>
              <a:r>
                <a:rPr lang="en-US" sz="4000" dirty="0">
                  <a:latin typeface="Arial" panose="020B0604020202020204" pitchFamily="34" charset="0"/>
                  <a:cs typeface="Arial" panose="020B0604020202020204" pitchFamily="34" charset="0"/>
                </a:rPr>
                <a:t>và </a:t>
              </a:r>
              <a:r>
                <a:rPr lang="vi-VN" sz="4000" dirty="0">
                  <a:latin typeface="Arial" panose="020B0604020202020204" pitchFamily="34" charset="0"/>
                  <a:cs typeface="Arial" panose="020B0604020202020204" pitchFamily="34" charset="0"/>
                </a:rPr>
                <a:t>các yếu tố nghệ thuật </a:t>
              </a:r>
              <a:endParaRPr lang="en-US" sz="4000" dirty="0">
                <a:latin typeface="Arial" panose="020B060402020202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2305158" y="1279812"/>
            <a:ext cx="13951528" cy="23206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noProof="1">
                <a:solidFill>
                  <a:schemeClr val="tx1"/>
                </a:solidFill>
                <a:latin typeface="Arial" panose="020B0604020202020204" pitchFamily="34" charset="0"/>
                <a:cs typeface="Arial" panose="020B0604020202020204" pitchFamily="34" charset="0"/>
              </a:rPr>
              <a:t>Câu hỏi </a:t>
            </a:r>
            <a:r>
              <a:rPr lang="en-US" sz="4200" b="1" noProof="1">
                <a:solidFill>
                  <a:schemeClr val="tx1"/>
                </a:solidFill>
                <a:latin typeface="Arial" panose="020B0604020202020204" pitchFamily="34" charset="0"/>
                <a:cs typeface="Arial" panose="020B0604020202020204" pitchFamily="34" charset="0"/>
              </a:rPr>
              <a:t>8. </a:t>
            </a:r>
            <a:r>
              <a:rPr lang="vi-VN" sz="4200" noProof="1">
                <a:solidFill>
                  <a:schemeClr val="tx1"/>
                </a:solidFill>
                <a:latin typeface="Arial" panose="020B0604020202020204" pitchFamily="34" charset="0"/>
                <a:cs typeface="Arial" panose="020B0604020202020204" pitchFamily="34" charset="0"/>
              </a:rPr>
              <a:t>Tuổi thơ người cháu bên bà được tái hiện như thế nào?</a:t>
            </a:r>
            <a:r>
              <a:rPr lang="en-US" sz="4200" noProof="1">
                <a:solidFill>
                  <a:schemeClr val="tx1"/>
                </a:solidFill>
                <a:latin typeface="Arial" panose="020B0604020202020204" pitchFamily="34" charset="0"/>
                <a:cs typeface="Arial" panose="020B0604020202020204" pitchFamily="34" charset="0"/>
              </a:rPr>
              <a:t> </a:t>
            </a:r>
            <a:endParaRPr lang="vi-VN" sz="4200" noProof="1">
              <a:solidFill>
                <a:schemeClr val="tx1"/>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xmlns="" id="{8B66CBE4-2DB9-BCF7-D1C4-281B894BFE17}"/>
              </a:ext>
            </a:extLst>
          </p:cNvPr>
          <p:cNvSpPr/>
          <p:nvPr/>
        </p:nvSpPr>
        <p:spPr>
          <a:xfrm>
            <a:off x="8915400" y="4057652"/>
            <a:ext cx="8243456" cy="28384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 </a:t>
            </a:r>
            <a:r>
              <a:rPr lang="vi-VN" sz="4000" noProof="1">
                <a:solidFill>
                  <a:schemeClr val="tx1"/>
                </a:solidFill>
                <a:latin typeface="Arial" panose="020B0604020202020204" pitchFamily="34" charset="0"/>
                <a:cs typeface="Arial" panose="020B0604020202020204" pitchFamily="34" charset="0"/>
              </a:rPr>
              <a:t>Một tuổi thơ nhiều gian khổ, thiếu thốn, nhọc nhằn nhưng ấm áp tình yêu thương của bà.</a:t>
            </a:r>
          </a:p>
        </p:txBody>
      </p:sp>
      <p:sp>
        <p:nvSpPr>
          <p:cNvPr id="4" name="Đáp án sai 1">
            <a:extLst>
              <a:ext uri="{FF2B5EF4-FFF2-40B4-BE49-F238E27FC236}">
                <a16:creationId xmlns:a16="http://schemas.microsoft.com/office/drawing/2014/main" xmlns="" id="{3FCD9830-5FD1-BD44-878B-228BD96CE996}"/>
              </a:ext>
            </a:extLst>
          </p:cNvPr>
          <p:cNvSpPr/>
          <p:nvPr/>
        </p:nvSpPr>
        <p:spPr>
          <a:xfrm>
            <a:off x="1073728" y="4057653"/>
            <a:ext cx="6802583" cy="28384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A. </a:t>
            </a:r>
            <a:r>
              <a:rPr lang="vi-VN" sz="4000" noProof="1">
                <a:solidFill>
                  <a:schemeClr val="tx1"/>
                </a:solidFill>
                <a:latin typeface="Arial" panose="020B0604020202020204" pitchFamily="34" charset="0"/>
                <a:cs typeface="Arial" panose="020B0604020202020204" pitchFamily="34" charset="0"/>
              </a:rPr>
              <a:t>Một tuổi thơ nhiều niềm vui sướng, hạnh phúc.</a:t>
            </a:r>
          </a:p>
        </p:txBody>
      </p:sp>
      <p:sp>
        <p:nvSpPr>
          <p:cNvPr id="5" name="Đáp án sai 2">
            <a:extLst>
              <a:ext uri="{FF2B5EF4-FFF2-40B4-BE49-F238E27FC236}">
                <a16:creationId xmlns:a16="http://schemas.microsoft.com/office/drawing/2014/main" xmlns="" id="{6A919885-0285-0403-1E09-FA94D8BC080B}"/>
              </a:ext>
            </a:extLst>
          </p:cNvPr>
          <p:cNvSpPr/>
          <p:nvPr/>
        </p:nvSpPr>
        <p:spPr>
          <a:xfrm>
            <a:off x="1073728" y="720955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Một tuổi thơ trong chiến tranh biến động dữ dội.</a:t>
            </a:r>
          </a:p>
        </p:txBody>
      </p:sp>
      <p:sp>
        <p:nvSpPr>
          <p:cNvPr id="6" name="Đáp án sai 3">
            <a:extLst>
              <a:ext uri="{FF2B5EF4-FFF2-40B4-BE49-F238E27FC236}">
                <a16:creationId xmlns:a16="http://schemas.microsoft.com/office/drawing/2014/main" xmlns="" id="{2E7D83A4-3758-8699-4DD0-010A80780539}"/>
              </a:ext>
            </a:extLst>
          </p:cNvPr>
          <p:cNvSpPr/>
          <p:nvPr/>
        </p:nvSpPr>
        <p:spPr>
          <a:xfrm>
            <a:off x="8915400" y="7200900"/>
            <a:ext cx="8243456"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a:t>
            </a:r>
            <a:r>
              <a:rPr lang="vi-VN" sz="4000" noProof="1">
                <a:solidFill>
                  <a:schemeClr val="tx1"/>
                </a:solidFill>
                <a:latin typeface="Arial" panose="020B0604020202020204" pitchFamily="34" charset="0"/>
                <a:cs typeface="Arial" panose="020B0604020202020204" pitchFamily="34" charset="0"/>
              </a:rPr>
              <a:t>Một tuổi thơ bị bạo lực và nhiều nỗi ám ảnh.</a:t>
            </a:r>
          </a:p>
        </p:txBody>
      </p:sp>
      <p:pic>
        <p:nvPicPr>
          <p:cNvPr id="7"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8"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17982" y="5351257"/>
            <a:ext cx="1279569" cy="1113741"/>
          </a:xfrm>
          <a:prstGeom prst="rect">
            <a:avLst/>
          </a:prstGeom>
        </p:spPr>
      </p:pic>
      <p:pic>
        <p:nvPicPr>
          <p:cNvPr id="9" name="Picture 8">
            <a:extLst>
              <a:ext uri="{FF2B5EF4-FFF2-40B4-BE49-F238E27FC236}">
                <a16:creationId xmlns:a16="http://schemas.microsoft.com/office/drawing/2014/main" xmlns=""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480892" y="7780933"/>
            <a:ext cx="1275183" cy="1136072"/>
          </a:xfrm>
          <a:prstGeom prst="rect">
            <a:avLst/>
          </a:prstGeom>
        </p:spPr>
      </p:pic>
      <p:pic>
        <p:nvPicPr>
          <p:cNvPr id="10"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22368" y="7780933"/>
            <a:ext cx="1275183" cy="1136072"/>
          </a:xfrm>
          <a:prstGeom prst="rect">
            <a:avLst/>
          </a:prstGeom>
        </p:spPr>
      </p:pic>
      <p:pic>
        <p:nvPicPr>
          <p:cNvPr id="11"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480892" y="5351257"/>
            <a:ext cx="1275183" cy="1136072"/>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13130115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1520536" y="1156868"/>
            <a:ext cx="15246928"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noProof="1">
                <a:solidFill>
                  <a:schemeClr val="tx1"/>
                </a:solidFill>
                <a:latin typeface="Arial" panose="020B0604020202020204" pitchFamily="34" charset="0"/>
                <a:cs typeface="Arial" panose="020B0604020202020204" pitchFamily="34" charset="0"/>
              </a:rPr>
              <a:t>Câu hỏi </a:t>
            </a:r>
            <a:r>
              <a:rPr lang="en-US" sz="4200" b="1" noProof="1">
                <a:solidFill>
                  <a:schemeClr val="tx1"/>
                </a:solidFill>
                <a:latin typeface="Arial" panose="020B0604020202020204" pitchFamily="34" charset="0"/>
                <a:cs typeface="Arial" panose="020B0604020202020204" pitchFamily="34" charset="0"/>
              </a:rPr>
              <a:t>9. </a:t>
            </a:r>
            <a:r>
              <a:rPr lang="vi-VN" sz="4200" noProof="1">
                <a:solidFill>
                  <a:schemeClr val="tx1"/>
                </a:solidFill>
                <a:latin typeface="Arial" panose="020B0604020202020204" pitchFamily="34" charset="0"/>
                <a:cs typeface="Arial" panose="020B0604020202020204" pitchFamily="34" charset="0"/>
              </a:rPr>
              <a:t>Hai câu thơ </a:t>
            </a:r>
            <a:r>
              <a:rPr lang="vi-VN" sz="4200" i="1" noProof="1">
                <a:solidFill>
                  <a:schemeClr val="tx1"/>
                </a:solidFill>
                <a:latin typeface="Arial" panose="020B0604020202020204" pitchFamily="34" charset="0"/>
                <a:cs typeface="Arial" panose="020B0604020202020204" pitchFamily="34" charset="0"/>
              </a:rPr>
              <a:t>“Năm ấy là năm đói mòn đói mỏi/ Bố đi đánh xe khô rạc ngựa gầy”</a:t>
            </a:r>
            <a:r>
              <a:rPr lang="vi-VN" sz="4200" noProof="1">
                <a:solidFill>
                  <a:schemeClr val="tx1"/>
                </a:solidFill>
                <a:latin typeface="Arial" panose="020B0604020202020204" pitchFamily="34" charset="0"/>
                <a:cs typeface="Arial" panose="020B0604020202020204" pitchFamily="34" charset="0"/>
              </a:rPr>
              <a:t> nhắc tới sự kiện lịch sử nào?</a:t>
            </a:r>
            <a:r>
              <a:rPr lang="en-US" sz="4200" noProof="1">
                <a:solidFill>
                  <a:schemeClr val="tx1"/>
                </a:solidFill>
                <a:latin typeface="Arial" panose="020B0604020202020204" pitchFamily="34" charset="0"/>
                <a:cs typeface="Arial" panose="020B0604020202020204" pitchFamily="34" charset="0"/>
              </a:rPr>
              <a:t> </a:t>
            </a:r>
            <a:endParaRPr lang="vi-VN" sz="4200" noProof="1">
              <a:solidFill>
                <a:schemeClr val="tx1"/>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xmlns="" id="{8B66CBE4-2DB9-BCF7-D1C4-281B894BFE17}"/>
              </a:ext>
            </a:extLst>
          </p:cNvPr>
          <p:cNvSpPr/>
          <p:nvPr/>
        </p:nvSpPr>
        <p:spPr>
          <a:xfrm>
            <a:off x="9663544"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C. Nạn đói năm 1945.</a:t>
            </a:r>
            <a:endParaRPr lang="vi-VN" sz="4000" noProof="1">
              <a:solidFill>
                <a:schemeClr val="tx1"/>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xmlns="" id="{3FCD9830-5FD1-BD44-878B-228BD96CE996}"/>
              </a:ext>
            </a:extLst>
          </p:cNvPr>
          <p:cNvSpPr/>
          <p:nvPr/>
        </p:nvSpPr>
        <p:spPr>
          <a:xfrm>
            <a:off x="1821872" y="461529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A. Ngày kết thúc cuộc kháng chiến chống Pháp.</a:t>
            </a:r>
            <a:endParaRPr lang="vi-VN" sz="4000" noProof="1">
              <a:solidFill>
                <a:schemeClr val="tx1"/>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xmlns="" id="{6A919885-0285-0403-1E09-FA94D8BC080B}"/>
              </a:ext>
            </a:extLst>
          </p:cNvPr>
          <p:cNvSpPr/>
          <p:nvPr/>
        </p:nvSpPr>
        <p:spPr>
          <a:xfrm>
            <a:off x="1821872" y="707619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 Ngày tổng khởi nghĩa năm 1945.</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xmlns=""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a:t>
            </a:r>
            <a:r>
              <a:rPr lang="vi-VN" sz="4000" noProof="1">
                <a:solidFill>
                  <a:schemeClr val="tx1"/>
                </a:solidFill>
                <a:latin typeface="Arial" panose="020B0604020202020204" pitchFamily="34" charset="0"/>
                <a:cs typeface="Arial" panose="020B0604020202020204" pitchFamily="34" charset="0"/>
              </a:rPr>
              <a:t>Ngày giải phóng miền Nam thống nhất đất nước.</a:t>
            </a:r>
          </a:p>
        </p:txBody>
      </p:sp>
      <p:pic>
        <p:nvPicPr>
          <p:cNvPr id="7"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8"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390354" y="5168338"/>
            <a:ext cx="1279569" cy="1113741"/>
          </a:xfrm>
          <a:prstGeom prst="rect">
            <a:avLst/>
          </a:prstGeom>
        </p:spPr>
      </p:pic>
      <p:pic>
        <p:nvPicPr>
          <p:cNvPr id="9" name="Picture 8">
            <a:extLst>
              <a:ext uri="{FF2B5EF4-FFF2-40B4-BE49-F238E27FC236}">
                <a16:creationId xmlns:a16="http://schemas.microsoft.com/office/drawing/2014/main" xmlns=""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7497037"/>
            <a:ext cx="1275183" cy="1136072"/>
          </a:xfrm>
          <a:prstGeom prst="rect">
            <a:avLst/>
          </a:prstGeom>
        </p:spPr>
      </p:pic>
      <p:pic>
        <p:nvPicPr>
          <p:cNvPr id="10"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325600" y="7505688"/>
            <a:ext cx="1275183" cy="1136072"/>
          </a:xfrm>
          <a:prstGeom prst="rect">
            <a:avLst/>
          </a:prstGeom>
        </p:spPr>
      </p:pic>
      <p:pic>
        <p:nvPicPr>
          <p:cNvPr id="11"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5022272"/>
            <a:ext cx="1275183" cy="1136072"/>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Tree>
    <p:extLst>
      <p:ext uri="{BB962C8B-B14F-4D97-AF65-F5344CB8AC3E}">
        <p14:creationId xmlns:p14="http://schemas.microsoft.com/office/powerpoint/2010/main" val="582728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1763089" y="119762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noProof="1">
                <a:solidFill>
                  <a:schemeClr val="tx1"/>
                </a:solidFill>
                <a:latin typeface="Arial" panose="020B0604020202020204" pitchFamily="34" charset="0"/>
                <a:cs typeface="Arial" panose="020B0604020202020204" pitchFamily="34" charset="0"/>
              </a:rPr>
              <a:t>Câu hỏi 1</a:t>
            </a:r>
            <a:r>
              <a:rPr lang="en-US" sz="4200" b="1" noProof="1">
                <a:solidFill>
                  <a:schemeClr val="tx1"/>
                </a:solidFill>
                <a:latin typeface="Arial" panose="020B0604020202020204" pitchFamily="34" charset="0"/>
                <a:cs typeface="Arial" panose="020B0604020202020204" pitchFamily="34" charset="0"/>
              </a:rPr>
              <a:t>0. </a:t>
            </a:r>
            <a:r>
              <a:rPr lang="vi-VN" sz="4200" noProof="1">
                <a:solidFill>
                  <a:schemeClr val="tx1"/>
                </a:solidFill>
                <a:latin typeface="Arial" panose="020B0604020202020204" pitchFamily="34" charset="0"/>
                <a:cs typeface="Arial" panose="020B0604020202020204" pitchFamily="34" charset="0"/>
              </a:rPr>
              <a:t>Bài thơ </a:t>
            </a:r>
            <a:r>
              <a:rPr lang="vi-VN" sz="4200" i="1" noProof="1">
                <a:solidFill>
                  <a:schemeClr val="tx1"/>
                </a:solidFill>
                <a:latin typeface="Arial" panose="020B0604020202020204" pitchFamily="34" charset="0"/>
                <a:cs typeface="Arial" panose="020B0604020202020204" pitchFamily="34" charset="0"/>
              </a:rPr>
              <a:t>“Bếp lửa” </a:t>
            </a:r>
            <a:r>
              <a:rPr lang="vi-VN" sz="4200" noProof="1">
                <a:solidFill>
                  <a:schemeClr val="tx1"/>
                </a:solidFill>
                <a:latin typeface="Arial" panose="020B0604020202020204" pitchFamily="34" charset="0"/>
                <a:cs typeface="Arial" panose="020B0604020202020204" pitchFamily="34" charset="0"/>
              </a:rPr>
              <a:t>được in trong tập thơ nào?</a:t>
            </a:r>
          </a:p>
        </p:txBody>
      </p:sp>
      <p:sp>
        <p:nvSpPr>
          <p:cNvPr id="3" name="Đáp án đúng">
            <a:extLst>
              <a:ext uri="{FF2B5EF4-FFF2-40B4-BE49-F238E27FC236}">
                <a16:creationId xmlns:a16="http://schemas.microsoft.com/office/drawing/2014/main" xmlns="" id="{8B66CBE4-2DB9-BCF7-D1C4-281B894BFE17}"/>
              </a:ext>
            </a:extLst>
          </p:cNvPr>
          <p:cNvSpPr/>
          <p:nvPr/>
        </p:nvSpPr>
        <p:spPr>
          <a:xfrm>
            <a:off x="1763089" y="464741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A. </a:t>
            </a:r>
            <a:r>
              <a:rPr lang="vi-VN" sz="4000" noProof="1">
                <a:solidFill>
                  <a:schemeClr val="tx1"/>
                </a:solidFill>
                <a:latin typeface="Arial" panose="020B0604020202020204" pitchFamily="34" charset="0"/>
                <a:cs typeface="Arial" panose="020B0604020202020204" pitchFamily="34" charset="0"/>
              </a:rPr>
              <a:t>Hương cây – Bếp lửa</a:t>
            </a:r>
          </a:p>
        </p:txBody>
      </p:sp>
      <p:sp>
        <p:nvSpPr>
          <p:cNvPr id="4" name="Đáp án sai 1">
            <a:extLst>
              <a:ext uri="{FF2B5EF4-FFF2-40B4-BE49-F238E27FC236}">
                <a16:creationId xmlns:a16="http://schemas.microsoft.com/office/drawing/2014/main" xmlns="" id="{3FCD9830-5FD1-BD44-878B-228BD96CE996}"/>
              </a:ext>
            </a:extLst>
          </p:cNvPr>
          <p:cNvSpPr/>
          <p:nvPr/>
        </p:nvSpPr>
        <p:spPr>
          <a:xfrm>
            <a:off x="1763089" y="709966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Đất sau mưa</a:t>
            </a:r>
          </a:p>
        </p:txBody>
      </p:sp>
      <p:sp>
        <p:nvSpPr>
          <p:cNvPr id="5" name="Đáp án sai 2">
            <a:extLst>
              <a:ext uri="{FF2B5EF4-FFF2-40B4-BE49-F238E27FC236}">
                <a16:creationId xmlns:a16="http://schemas.microsoft.com/office/drawing/2014/main" xmlns="" id="{6A919885-0285-0403-1E09-FA94D8BC080B}"/>
              </a:ext>
            </a:extLst>
          </p:cNvPr>
          <p:cNvSpPr/>
          <p:nvPr/>
        </p:nvSpPr>
        <p:spPr>
          <a:xfrm>
            <a:off x="9604762" y="464741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C. Bếp lửa – khoảng trời</a:t>
            </a:r>
            <a:endParaRPr lang="vi-VN" sz="4000" noProof="1">
              <a:solidFill>
                <a:schemeClr val="tx1"/>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xmlns="" id="{2E7D83A4-3758-8699-4DD0-010A80780539}"/>
              </a:ext>
            </a:extLst>
          </p:cNvPr>
          <p:cNvSpPr/>
          <p:nvPr/>
        </p:nvSpPr>
        <p:spPr>
          <a:xfrm>
            <a:off x="9604760" y="709966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D. Hoài niệm</a:t>
            </a:r>
            <a:endParaRPr lang="vi-VN" sz="4000" noProof="1">
              <a:solidFill>
                <a:schemeClr val="tx1"/>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04760" y="-1857236"/>
            <a:ext cx="731045" cy="731045"/>
          </a:xfrm>
          <a:prstGeom prst="rect">
            <a:avLst/>
          </a:prstGeom>
        </p:spPr>
      </p:pic>
      <p:pic>
        <p:nvPicPr>
          <p:cNvPr id="8"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65863" y="5088065"/>
            <a:ext cx="1279569" cy="1113741"/>
          </a:xfrm>
          <a:prstGeom prst="rect">
            <a:avLst/>
          </a:prstGeom>
        </p:spPr>
      </p:pic>
      <p:pic>
        <p:nvPicPr>
          <p:cNvPr id="9" name="Picture 8">
            <a:extLst>
              <a:ext uri="{FF2B5EF4-FFF2-40B4-BE49-F238E27FC236}">
                <a16:creationId xmlns:a16="http://schemas.microsoft.com/office/drawing/2014/main" xmlns=""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32159" y="5054386"/>
            <a:ext cx="1275183" cy="1136072"/>
          </a:xfrm>
          <a:prstGeom prst="rect">
            <a:avLst/>
          </a:prstGeom>
        </p:spPr>
      </p:pic>
      <p:pic>
        <p:nvPicPr>
          <p:cNvPr id="10"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32159" y="7529150"/>
            <a:ext cx="1275183" cy="1136072"/>
          </a:xfrm>
          <a:prstGeom prst="rect">
            <a:avLst/>
          </a:prstGeom>
        </p:spPr>
      </p:pic>
      <p:pic>
        <p:nvPicPr>
          <p:cNvPr id="11"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170249" y="7529150"/>
            <a:ext cx="1275183" cy="1136072"/>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595055" y="-1857236"/>
            <a:ext cx="731045" cy="731045"/>
          </a:xfrm>
          <a:prstGeom prst="rect">
            <a:avLst/>
          </a:prstGeom>
        </p:spPr>
      </p:pic>
    </p:spTree>
    <p:extLst>
      <p:ext uri="{BB962C8B-B14F-4D97-AF65-F5344CB8AC3E}">
        <p14:creationId xmlns:p14="http://schemas.microsoft.com/office/powerpoint/2010/main" val="18547366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09800" y="791238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8" name="Freeform 2"/>
          <p:cNvSpPr/>
          <p:nvPr/>
        </p:nvSpPr>
        <p:spPr>
          <a:xfrm flipH="1">
            <a:off x="14020800" y="-495300"/>
            <a:ext cx="5867400"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9" name="Rounded Rectangle 8"/>
          <p:cNvSpPr/>
          <p:nvPr/>
        </p:nvSpPr>
        <p:spPr>
          <a:xfrm>
            <a:off x="6019800" y="341303"/>
            <a:ext cx="6649379" cy="1542673"/>
          </a:xfrm>
          <a:prstGeom prst="roundRect">
            <a:avLst>
              <a:gd name="adj" fmla="val 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932712"/>
                </a:solidFill>
                <a:latin typeface="Arial" panose="020B0604020202020204" pitchFamily="34" charset="0"/>
                <a:cs typeface="Arial" panose="020B0604020202020204" pitchFamily="34" charset="0"/>
              </a:rPr>
              <a:t>LUYỆN TẬP</a:t>
            </a:r>
          </a:p>
        </p:txBody>
      </p:sp>
      <p:sp>
        <p:nvSpPr>
          <p:cNvPr id="10" name="Rectangle: Rounded Corners 9">
            <a:extLst>
              <a:ext uri="{FF2B5EF4-FFF2-40B4-BE49-F238E27FC236}">
                <a16:creationId xmlns:a16="http://schemas.microsoft.com/office/drawing/2014/main" xmlns="" id="{9C32A399-88AE-6CED-F8E6-AA6A7A3F7739}"/>
              </a:ext>
            </a:extLst>
          </p:cNvPr>
          <p:cNvSpPr/>
          <p:nvPr/>
        </p:nvSpPr>
        <p:spPr>
          <a:xfrm>
            <a:off x="7239000" y="5600700"/>
            <a:ext cx="10515600" cy="3166055"/>
          </a:xfrm>
          <a:prstGeom prst="roundRect">
            <a:avLst>
              <a:gd name="adj" fmla="val 7960"/>
            </a:avLst>
          </a:prstGeom>
          <a:solidFill>
            <a:schemeClr val="bg1"/>
          </a:solidFill>
          <a:ln w="38100">
            <a:solidFill>
              <a:srgbClr val="93271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DB8F5C"/>
                </a:solidFill>
                <a:latin typeface="Arial" panose="020B0604020202020204" pitchFamily="34" charset="0"/>
                <a:cs typeface="Arial" panose="020B0604020202020204" pitchFamily="34" charset="0"/>
              </a:rPr>
              <a:t>Em hãy trả lời câu hỏi sau: </a:t>
            </a:r>
          </a:p>
          <a:p>
            <a:pPr algn="ctr">
              <a:lnSpc>
                <a:spcPct val="150000"/>
              </a:lnSpc>
            </a:pPr>
            <a:r>
              <a:rPr lang="vi-VN" sz="4000" dirty="0">
                <a:solidFill>
                  <a:schemeClr val="tx1"/>
                </a:solidFill>
                <a:cs typeface="Arial" panose="020B0604020202020204" pitchFamily="34" charset="0"/>
              </a:rPr>
              <a:t>Viết một đoạn văn 200 chữ thể hiện tình cảm với người có ảnh hưởng lớn đến em.</a:t>
            </a:r>
            <a:endParaRPr lang="en-US" sz="4000" dirty="0">
              <a:solidFill>
                <a:schemeClr val="tx1"/>
              </a:solidFill>
              <a:latin typeface="Arial" panose="020B0604020202020204" pitchFamily="34" charset="0"/>
              <a:cs typeface="Arial" panose="020B0604020202020204" pitchFamily="34" charset="0"/>
            </a:endParaRPr>
          </a:p>
        </p:txBody>
      </p:sp>
      <p:sp>
        <p:nvSpPr>
          <p:cNvPr id="11" name="Rectangle: Rounded Corners 9">
            <a:extLst>
              <a:ext uri="{FF2B5EF4-FFF2-40B4-BE49-F238E27FC236}">
                <a16:creationId xmlns:a16="http://schemas.microsoft.com/office/drawing/2014/main" xmlns="" id="{9C32A399-88AE-6CED-F8E6-AA6A7A3F7739}"/>
              </a:ext>
            </a:extLst>
          </p:cNvPr>
          <p:cNvSpPr/>
          <p:nvPr/>
        </p:nvSpPr>
        <p:spPr>
          <a:xfrm>
            <a:off x="8382000" y="3059088"/>
            <a:ext cx="7696200" cy="1966875"/>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dirty="0">
                <a:solidFill>
                  <a:srgbClr val="C00000"/>
                </a:solidFill>
                <a:latin typeface="Arial" panose="020B0604020202020204" pitchFamily="34" charset="0"/>
                <a:cs typeface="Arial" panose="020B0604020202020204" pitchFamily="34" charset="0"/>
              </a:rPr>
              <a:t>Nhiệm vụ 2</a:t>
            </a:r>
          </a:p>
          <a:p>
            <a:pPr algn="ctr">
              <a:lnSpc>
                <a:spcPct val="150000"/>
              </a:lnSpc>
            </a:pPr>
            <a:r>
              <a:rPr lang="en-US" sz="4500" b="1" dirty="0">
                <a:solidFill>
                  <a:schemeClr val="tx1"/>
                </a:solidFill>
                <a:latin typeface="Arial" panose="020B0604020202020204" pitchFamily="34" charset="0"/>
                <a:cs typeface="Arial" panose="020B0604020202020204" pitchFamily="34" charset="0"/>
              </a:rPr>
              <a:t>Luyện tập theo văn bản</a:t>
            </a:r>
          </a:p>
        </p:txBody>
      </p:sp>
      <p:pic>
        <p:nvPicPr>
          <p:cNvPr id="12" name="Picture 11"/>
          <p:cNvPicPr>
            <a:picLocks noChangeAspect="1"/>
          </p:cNvPicPr>
          <p:nvPr/>
        </p:nvPicPr>
        <p:blipFill>
          <a:blip r:embed="rId4"/>
          <a:stretch>
            <a:fillRect/>
          </a:stretch>
        </p:blipFill>
        <p:spPr>
          <a:xfrm>
            <a:off x="838200" y="2080918"/>
            <a:ext cx="5638800" cy="758258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13097493" y="595326"/>
            <a:ext cx="3857007" cy="3147012"/>
          </a:xfrm>
          <a:prstGeom prst="rect">
            <a:avLst/>
          </a:prstGeom>
        </p:spPr>
      </p:pic>
    </p:spTree>
    <p:extLst>
      <p:ext uri="{BB962C8B-B14F-4D97-AF65-F5344CB8AC3E}">
        <p14:creationId xmlns:p14="http://schemas.microsoft.com/office/powerpoint/2010/main" val="10626080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21" presetClass="entr" presetSubtype="2"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2)">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33600" y="723900"/>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flipH="1">
            <a:off x="15689838" y="6397986"/>
            <a:ext cx="3395813"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Rounded Rectangle 3"/>
          <p:cNvSpPr/>
          <p:nvPr/>
        </p:nvSpPr>
        <p:spPr>
          <a:xfrm>
            <a:off x="6172200" y="571500"/>
            <a:ext cx="6858000" cy="1672213"/>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932712"/>
                </a:solidFill>
                <a:latin typeface="Arial" panose="020B0604020202020204" pitchFamily="34" charset="0"/>
                <a:cs typeface="Arial" panose="020B0604020202020204" pitchFamily="34" charset="0"/>
              </a:rPr>
              <a:t>VẬN DỤNG</a:t>
            </a:r>
          </a:p>
        </p:txBody>
      </p:sp>
      <p:sp>
        <p:nvSpPr>
          <p:cNvPr id="5" name="TextBox 4"/>
          <p:cNvSpPr txBox="1"/>
          <p:nvPr/>
        </p:nvSpPr>
        <p:spPr>
          <a:xfrm>
            <a:off x="831488" y="2797939"/>
            <a:ext cx="8845912" cy="2862322"/>
          </a:xfrm>
          <a:prstGeom prst="rect">
            <a:avLst/>
          </a:prstGeom>
          <a:noFill/>
        </p:spPr>
        <p:txBody>
          <a:bodyPr wrap="square" rtlCol="0">
            <a:spAutoFit/>
          </a:bodyPr>
          <a:lstStyle/>
          <a:p>
            <a:pPr algn="ctr">
              <a:lnSpc>
                <a:spcPct val="150000"/>
              </a:lnSpc>
            </a:pPr>
            <a:r>
              <a:rPr lang="en-US" sz="4000" b="1" dirty="0">
                <a:solidFill>
                  <a:srgbClr val="C00000"/>
                </a:solidFill>
                <a:latin typeface="Arial" panose="020B0604020202020204" pitchFamily="34" charset="0"/>
                <a:cs typeface="Arial" panose="020B0604020202020204" pitchFamily="34" charset="0"/>
              </a:rPr>
              <a:t>Em hãy thực hiện nhiệm vụ sau:</a:t>
            </a:r>
          </a:p>
          <a:p>
            <a:pPr algn="just">
              <a:lnSpc>
                <a:spcPct val="150000"/>
              </a:lnSpc>
            </a:pPr>
            <a:r>
              <a:rPr lang="vi-VN" sz="4000" dirty="0">
                <a:latin typeface="Arial" panose="020B0604020202020204" pitchFamily="34" charset="0"/>
                <a:cs typeface="Arial" panose="020B0604020202020204" pitchFamily="34" charset="0"/>
              </a:rPr>
              <a:t>Phân tích hình ảnh </a:t>
            </a:r>
            <a:r>
              <a:rPr lang="en-US" sz="4000" dirty="0">
                <a:latin typeface="Arial" panose="020B0604020202020204" pitchFamily="34" charset="0"/>
                <a:cs typeface="Arial" panose="020B0604020202020204" pitchFamily="34" charset="0"/>
              </a:rPr>
              <a:t>b</a:t>
            </a:r>
            <a:r>
              <a:rPr lang="vi-VN" sz="4000" dirty="0">
                <a:latin typeface="Arial" panose="020B0604020202020204" pitchFamily="34" charset="0"/>
                <a:cs typeface="Arial" panose="020B0604020202020204" pitchFamily="34" charset="0"/>
              </a:rPr>
              <a:t>ếp lửa trong bài thơ cùng tên của tác giả Bằng Việt.</a:t>
            </a:r>
            <a:endParaRPr lang="en-US" sz="4000" i="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0293475" y="4229100"/>
            <a:ext cx="7094269" cy="554818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a:stretch>
            <a:fillRect/>
          </a:stretch>
        </p:blipFill>
        <p:spPr>
          <a:xfrm>
            <a:off x="2971800" y="6057014"/>
            <a:ext cx="4514486" cy="3720271"/>
          </a:xfrm>
          <a:prstGeom prst="rect">
            <a:avLst/>
          </a:prstGeom>
        </p:spPr>
      </p:pic>
    </p:spTree>
    <p:extLst>
      <p:ext uri="{BB962C8B-B14F-4D97-AF65-F5344CB8AC3E}">
        <p14:creationId xmlns:p14="http://schemas.microsoft.com/office/powerpoint/2010/main" val="41520749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21" presetClass="entr" presetSubtype="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2)">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39800" y="0"/>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20842661">
            <a:off x="-1366291" y="632305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Rounded Rectangle 3"/>
          <p:cNvSpPr/>
          <p:nvPr/>
        </p:nvSpPr>
        <p:spPr>
          <a:xfrm>
            <a:off x="4295309" y="1407188"/>
            <a:ext cx="10154581" cy="198120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932712"/>
                </a:solidFill>
                <a:latin typeface="Arial" panose="020B0604020202020204" pitchFamily="34" charset="0"/>
                <a:cs typeface="Arial" panose="020B0604020202020204" pitchFamily="34" charset="0"/>
              </a:rPr>
              <a:t>HƯỚNG DẪN VỀ NHÀ</a:t>
            </a:r>
          </a:p>
        </p:txBody>
      </p:sp>
      <p:sp>
        <p:nvSpPr>
          <p:cNvPr id="5" name="Rounded Rectangle 4"/>
          <p:cNvSpPr/>
          <p:nvPr/>
        </p:nvSpPr>
        <p:spPr>
          <a:xfrm>
            <a:off x="1143001" y="3841861"/>
            <a:ext cx="7772292" cy="3918955"/>
          </a:xfrm>
          <a:prstGeom prst="roundRect">
            <a:avLst>
              <a:gd name="adj" fmla="val 13556"/>
            </a:avLst>
          </a:prstGeom>
          <a:solidFill>
            <a:schemeClr val="bg1"/>
          </a:solidFill>
          <a:ln w="38100">
            <a:solidFill>
              <a:srgbClr val="F39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ysClr val="windowText" lastClr="000000"/>
                </a:solidFill>
                <a:latin typeface="Arial" panose="020B0604020202020204" pitchFamily="34" charset="0"/>
                <a:cs typeface="Arial" panose="020B0604020202020204" pitchFamily="34" charset="0"/>
              </a:rPr>
              <a:t>Ôn tập Văn bản</a:t>
            </a:r>
          </a:p>
          <a:p>
            <a:pPr algn="ctr">
              <a:lnSpc>
                <a:spcPct val="150000"/>
              </a:lnSpc>
            </a:pPr>
            <a:r>
              <a:rPr lang="en-US" sz="4000" i="1" dirty="0">
                <a:solidFill>
                  <a:sysClr val="windowText" lastClr="000000"/>
                </a:solidFill>
                <a:latin typeface="Arial" panose="020B0604020202020204" pitchFamily="34" charset="0"/>
                <a:cs typeface="Arial" panose="020B0604020202020204" pitchFamily="34" charset="0"/>
              </a:rPr>
              <a:t>Bếp lửa </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Bằng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Việt</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6" name="Rounded Rectangle 5"/>
          <p:cNvSpPr/>
          <p:nvPr/>
        </p:nvSpPr>
        <p:spPr>
          <a:xfrm>
            <a:off x="9372600" y="3843131"/>
            <a:ext cx="7848600" cy="3918955"/>
          </a:xfrm>
          <a:prstGeom prst="roundRect">
            <a:avLst>
              <a:gd name="adj" fmla="val 9408"/>
            </a:avLst>
          </a:prstGeom>
          <a:solidFill>
            <a:schemeClr val="bg1"/>
          </a:solidFill>
          <a:ln w="38100">
            <a:solidFill>
              <a:srgbClr val="F39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ysClr val="windowText" lastClr="000000"/>
                </a:solidFill>
                <a:latin typeface="Arial" panose="020B0604020202020204" pitchFamily="34" charset="0"/>
                <a:cs typeface="Arial" panose="020B0604020202020204" pitchFamily="34" charset="0"/>
              </a:rPr>
              <a:t>Soạn Kết nối chủ điểm</a:t>
            </a:r>
          </a:p>
          <a:p>
            <a:pPr algn="ctr">
              <a:lnSpc>
                <a:spcPct val="150000"/>
              </a:lnSpc>
            </a:pPr>
            <a:r>
              <a:rPr lang="en-US" sz="4000" dirty="0">
                <a:solidFill>
                  <a:sysClr val="windowText" lastClr="000000"/>
                </a:solidFill>
                <a:latin typeface="Arial" panose="020B0604020202020204" pitchFamily="34" charset="0"/>
                <a:cs typeface="Arial" panose="020B0604020202020204" pitchFamily="34" charset="0"/>
              </a:rPr>
              <a:t>Vẻ đẹp của </a:t>
            </a:r>
            <a:r>
              <a:rPr lang="en-US" sz="4000" dirty="0" err="1">
                <a:solidFill>
                  <a:sysClr val="windowText" lastClr="000000"/>
                </a:solidFill>
                <a:latin typeface="Arial" panose="020B0604020202020204" pitchFamily="34" charset="0"/>
                <a:cs typeface="Arial" panose="020B0604020202020204" pitchFamily="34" charset="0"/>
              </a:rPr>
              <a:t>Sông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Đà</a:t>
            </a:r>
            <a:r>
              <a:rPr lang="en-US" sz="4000" dirty="0">
                <a:solidFill>
                  <a:sysClr val="windowText" lastClr="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480449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8" name="Freeform 8"/>
          <p:cNvSpPr/>
          <p:nvPr/>
        </p:nvSpPr>
        <p:spPr>
          <a:xfrm rot="-9350850">
            <a:off x="15028821" y="-248253"/>
            <a:ext cx="4460958" cy="4925296"/>
          </a:xfrm>
          <a:custGeom>
            <a:avLst/>
            <a:gdLst/>
            <a:ahLst/>
            <a:cxnLst/>
            <a:rect l="l" t="t" r="r" b="b"/>
            <a:pathLst>
              <a:path w="4460958" h="4925296">
                <a:moveTo>
                  <a:pt x="0" y="0"/>
                </a:moveTo>
                <a:lnTo>
                  <a:pt x="4460958" y="0"/>
                </a:lnTo>
                <a:lnTo>
                  <a:pt x="4460958" y="4925295"/>
                </a:lnTo>
                <a:lnTo>
                  <a:pt x="0" y="49252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9" name="TextBox 8"/>
          <p:cNvSpPr txBox="1"/>
          <p:nvPr/>
        </p:nvSpPr>
        <p:spPr>
          <a:xfrm>
            <a:off x="3777044" y="3086100"/>
            <a:ext cx="10439400" cy="3557512"/>
          </a:xfrm>
          <a:prstGeom prst="rect">
            <a:avLst/>
          </a:prstGeom>
          <a:noFill/>
        </p:spPr>
        <p:txBody>
          <a:bodyPr wrap="square" rtlCol="0">
            <a:spAutoFit/>
          </a:bodyPr>
          <a:lstStyle/>
          <a:p>
            <a:pPr algn="ctr">
              <a:lnSpc>
                <a:spcPct val="150000"/>
              </a:lnSpc>
            </a:pPr>
            <a:r>
              <a:rPr lang="vi-VN" sz="8000" b="1" dirty="0">
                <a:solidFill>
                  <a:srgbClr val="932712"/>
                </a:solidFill>
                <a:cs typeface="Arial" panose="020B0604020202020204" pitchFamily="34" charset="0"/>
              </a:rPr>
              <a:t>XIN CHÀO TẠM BIỆT VÀ HẸN GẶP LẠI</a:t>
            </a:r>
            <a:r>
              <a:rPr lang="en-US" sz="8000" b="1" dirty="0">
                <a:solidFill>
                  <a:srgbClr val="93271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185707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5609" y="47977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Rounded Rectangle 3"/>
          <p:cNvSpPr/>
          <p:nvPr/>
        </p:nvSpPr>
        <p:spPr>
          <a:xfrm>
            <a:off x="5797356" y="492092"/>
            <a:ext cx="6697980" cy="1371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rgbClr val="932712"/>
                </a:solidFill>
                <a:latin typeface="Arial" panose="020B0604020202020204" pitchFamily="34" charset="0"/>
                <a:cs typeface="Arial" panose="020B0604020202020204" pitchFamily="34" charset="0"/>
              </a:rPr>
              <a:t>HOẠT ĐỘNG NHÓM</a:t>
            </a:r>
          </a:p>
        </p:txBody>
      </p:sp>
      <p:sp>
        <p:nvSpPr>
          <p:cNvPr id="5" name="Rounded Rectangle 4"/>
          <p:cNvSpPr/>
          <p:nvPr/>
        </p:nvSpPr>
        <p:spPr>
          <a:xfrm>
            <a:off x="1234030" y="2340417"/>
            <a:ext cx="7565308" cy="3113255"/>
          </a:xfrm>
          <a:prstGeom prst="roundRect">
            <a:avLst>
              <a:gd name="adj" fmla="val 7575"/>
            </a:avLst>
          </a:prstGeom>
          <a:solidFill>
            <a:schemeClr val="bg1"/>
          </a:solidFill>
          <a:ln w="38100">
            <a:solidFill>
              <a:srgbClr val="F397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C00000"/>
                </a:solidFill>
                <a:latin typeface="Arial" panose="020B0604020202020204" pitchFamily="34" charset="0"/>
                <a:cs typeface="Arial" panose="020B0604020202020204" pitchFamily="34" charset="0"/>
              </a:rPr>
              <a:t>Nhóm 1</a:t>
            </a:r>
          </a:p>
          <a:p>
            <a:pPr algn="just">
              <a:lnSpc>
                <a:spcPct val="150000"/>
              </a:lnSpc>
            </a:pPr>
            <a:r>
              <a:rPr lang="vi-VN" sz="4000" dirty="0">
                <a:solidFill>
                  <a:schemeClr val="tx1"/>
                </a:solidFill>
                <a:cs typeface="Arial" panose="020B0604020202020204" pitchFamily="34" charset="0"/>
              </a:rPr>
              <a:t>Trình bày những hiểu biết của em về tác giả Bằng Việt?</a:t>
            </a:r>
            <a:endParaRPr lang="vi-VN" sz="4000" dirty="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9906000" y="3238500"/>
            <a:ext cx="7942784" cy="3276600"/>
          </a:xfrm>
          <a:prstGeom prst="roundRect">
            <a:avLst>
              <a:gd name="adj" fmla="val 13579"/>
            </a:avLst>
          </a:prstGeom>
          <a:solidFill>
            <a:schemeClr val="bg1"/>
          </a:solidFill>
          <a:ln w="38100">
            <a:solidFill>
              <a:srgbClr val="F397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C00000"/>
                </a:solidFill>
                <a:latin typeface="Arial" panose="020B0604020202020204" pitchFamily="34" charset="0"/>
                <a:cs typeface="Arial" panose="020B0604020202020204" pitchFamily="34" charset="0"/>
              </a:rPr>
              <a:t>Nhóm 2</a:t>
            </a:r>
          </a:p>
          <a:p>
            <a:pPr algn="just">
              <a:lnSpc>
                <a:spcPct val="150000"/>
              </a:lnSpc>
            </a:pPr>
            <a:r>
              <a:rPr lang="vi-VN" sz="4000" dirty="0">
                <a:solidFill>
                  <a:schemeClr val="tx1"/>
                </a:solidFill>
                <a:latin typeface="Arial" panose="020B0604020202020204" pitchFamily="34" charset="0"/>
                <a:cs typeface="Arial" panose="020B0604020202020204" pitchFamily="34" charset="0"/>
              </a:rPr>
              <a:t>Trình bày hoàn cảnh sáng tác của tác phẩm </a:t>
            </a:r>
            <a:r>
              <a:rPr lang="en-US" sz="4000" dirty="0">
                <a:solidFill>
                  <a:schemeClr val="tx1"/>
                </a:solidFill>
                <a:latin typeface="Arial" panose="020B0604020202020204" pitchFamily="34" charset="0"/>
                <a:cs typeface="Arial" panose="020B0604020202020204" pitchFamily="34" charset="0"/>
              </a:rPr>
              <a:t>“</a:t>
            </a:r>
            <a:r>
              <a:rPr lang="vi-VN" sz="4000" dirty="0">
                <a:solidFill>
                  <a:schemeClr val="tx1"/>
                </a:solidFill>
                <a:latin typeface="Arial" panose="020B0604020202020204" pitchFamily="34" charset="0"/>
                <a:cs typeface="Arial" panose="020B0604020202020204" pitchFamily="34" charset="0"/>
              </a:rPr>
              <a:t>Bếp lửa</a:t>
            </a:r>
            <a:r>
              <a:rPr lang="en-US" sz="4000" dirty="0">
                <a:solidFill>
                  <a:schemeClr val="tx1"/>
                </a:solidFill>
                <a:latin typeface="Arial" panose="020B0604020202020204" pitchFamily="34" charset="0"/>
                <a:cs typeface="Arial" panose="020B0604020202020204" pitchFamily="34" charset="0"/>
              </a:rPr>
              <a:t>”</a:t>
            </a:r>
            <a:r>
              <a:rPr lang="vi-VN" sz="4000" dirty="0">
                <a:solidFill>
                  <a:schemeClr val="tx1"/>
                </a:solidFill>
                <a:latin typeface="Arial" panose="020B0604020202020204" pitchFamily="34" charset="0"/>
                <a:cs typeface="Arial" panose="020B0604020202020204" pitchFamily="34" charset="0"/>
              </a:rPr>
              <a:t>?</a:t>
            </a:r>
          </a:p>
        </p:txBody>
      </p:sp>
      <p:sp>
        <p:nvSpPr>
          <p:cNvPr id="9" name="Rounded Rectangle 8"/>
          <p:cNvSpPr/>
          <p:nvPr/>
        </p:nvSpPr>
        <p:spPr>
          <a:xfrm>
            <a:off x="423175" y="5973294"/>
            <a:ext cx="7942784" cy="2250841"/>
          </a:xfrm>
          <a:prstGeom prst="roundRect">
            <a:avLst>
              <a:gd name="adj" fmla="val 13579"/>
            </a:avLst>
          </a:prstGeom>
          <a:solidFill>
            <a:schemeClr val="bg1"/>
          </a:solidFill>
          <a:ln w="38100">
            <a:solidFill>
              <a:srgbClr val="F397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C00000"/>
                </a:solidFill>
                <a:latin typeface="Arial" panose="020B0604020202020204" pitchFamily="34" charset="0"/>
                <a:cs typeface="Arial" panose="020B0604020202020204" pitchFamily="34" charset="0"/>
              </a:rPr>
              <a:t>Nhóm 3</a:t>
            </a:r>
          </a:p>
          <a:p>
            <a:pPr algn="just">
              <a:lnSpc>
                <a:spcPct val="150000"/>
              </a:lnSpc>
            </a:pPr>
            <a:r>
              <a:rPr lang="vi-VN" sz="4000" dirty="0">
                <a:solidFill>
                  <a:schemeClr val="tx1"/>
                </a:solidFill>
                <a:cs typeface="Arial" panose="020B0604020202020204" pitchFamily="34" charset="0"/>
              </a:rPr>
              <a:t>Xác định bố cục bài thơ?</a:t>
            </a:r>
            <a:endParaRPr lang="vi-VN" sz="4000" dirty="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8997950" y="7017526"/>
            <a:ext cx="7942784" cy="2997786"/>
          </a:xfrm>
          <a:prstGeom prst="roundRect">
            <a:avLst>
              <a:gd name="adj" fmla="val 13579"/>
            </a:avLst>
          </a:prstGeom>
          <a:solidFill>
            <a:schemeClr val="bg1"/>
          </a:solidFill>
          <a:ln w="38100">
            <a:solidFill>
              <a:srgbClr val="F397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rgbClr val="C00000"/>
                </a:solidFill>
                <a:latin typeface="Arial" panose="020B0604020202020204" pitchFamily="34" charset="0"/>
                <a:cs typeface="Arial" panose="020B0604020202020204" pitchFamily="34" charset="0"/>
              </a:rPr>
              <a:t>Nhóm 4</a:t>
            </a:r>
          </a:p>
          <a:p>
            <a:pPr algn="just">
              <a:lnSpc>
                <a:spcPct val="150000"/>
              </a:lnSpc>
            </a:pPr>
            <a:r>
              <a:rPr lang="vi-VN" sz="4000" dirty="0">
                <a:solidFill>
                  <a:schemeClr val="tx1"/>
                </a:solidFill>
                <a:cs typeface="Arial" panose="020B0604020202020204" pitchFamily="34" charset="0"/>
              </a:rPr>
              <a:t>Xác định chủ đề và cảm hứng chủ đạo của bài thơ?</a:t>
            </a:r>
            <a:endParaRPr lang="vi-VN" sz="4000" dirty="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2833988" y="492092"/>
            <a:ext cx="4106746" cy="301477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478000" y="8572500"/>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rot="11661481" flipH="1">
            <a:off x="-1644807" y="-72584"/>
            <a:ext cx="3289616"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Rounded Rectangle 3"/>
          <p:cNvSpPr/>
          <p:nvPr/>
        </p:nvSpPr>
        <p:spPr>
          <a:xfrm>
            <a:off x="6774025" y="265331"/>
            <a:ext cx="4725329" cy="1219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Arial" panose="020B0604020202020204" pitchFamily="34" charset="0"/>
                <a:cs typeface="Arial" panose="020B0604020202020204" pitchFamily="34" charset="0"/>
              </a:rPr>
              <a:t>1. Tác giả</a:t>
            </a:r>
          </a:p>
        </p:txBody>
      </p:sp>
      <p:sp>
        <p:nvSpPr>
          <p:cNvPr id="8" name="TextBox 7"/>
          <p:cNvSpPr txBox="1"/>
          <p:nvPr/>
        </p:nvSpPr>
        <p:spPr>
          <a:xfrm>
            <a:off x="7537088" y="2857500"/>
            <a:ext cx="9906000" cy="655564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Tên khai sinh: Nguyễn Việt Bằng.</a:t>
            </a:r>
          </a:p>
          <a:p>
            <a:pPr marL="571500" indent="-571500" algn="just">
              <a:lnSpc>
                <a:spcPct val="150000"/>
              </a:lnSpc>
              <a:buFont typeface="Arial" panose="020B0604020202020204" pitchFamily="34" charset="0"/>
              <a:buChar char="•"/>
            </a:pPr>
            <a:r>
              <a:rPr lang="en-US" sz="4000" dirty="0">
                <a:latin typeface="Arial" panose="020B0604020202020204" pitchFamily="34" charset="0"/>
                <a:cs typeface="Arial" panose="020B0604020202020204" pitchFamily="34" charset="0"/>
              </a:rPr>
              <a:t>Quê quán: Hà Nội.</a:t>
            </a:r>
          </a:p>
          <a:p>
            <a:pPr marL="571500" indent="-571500" algn="just">
              <a:lnSpc>
                <a:spcPct val="150000"/>
              </a:lnSpc>
              <a:buFont typeface="Arial" panose="020B0604020202020204" pitchFamily="34" charset="0"/>
              <a:buChar char="•"/>
            </a:pPr>
            <a:r>
              <a:rPr lang="vi-VN" sz="4000" dirty="0">
                <a:cs typeface="Arial" panose="020B0604020202020204" pitchFamily="34" charset="0"/>
              </a:rPr>
              <a:t>Ông làm thơ từ đầu những năm 60 và thuộc thế hệ các nhà thơ trưởng thành trong thời kì kháng chiến chống Mỹ</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b="1" dirty="0">
                <a:latin typeface="Arial" panose="020B0604020202020204" pitchFamily="34" charset="0"/>
                <a:cs typeface="Arial" panose="020B0604020202020204" pitchFamily="34" charset="0"/>
              </a:rPr>
              <a:t>Phong cách sáng tác: </a:t>
            </a:r>
            <a:r>
              <a:rPr lang="vi-VN" sz="4000" dirty="0">
                <a:latin typeface="Arial" panose="020B0604020202020204" pitchFamily="34" charset="0"/>
                <a:cs typeface="Arial" panose="020B0604020202020204" pitchFamily="34" charset="0"/>
              </a:rPr>
              <a:t>Trong trẻo, mượt mà, cảm xúc tinh tế, giàu suy tư</a:t>
            </a:r>
            <a:r>
              <a:rPr lang="en-US" sz="4000" dirty="0">
                <a:latin typeface="Arial" panose="020B0604020202020204" pitchFamily="34" charset="0"/>
                <a:cs typeface="Arial" panose="020B0604020202020204" pitchFamily="34" charset="0"/>
              </a:rPr>
              <a:t>.</a:t>
            </a:r>
          </a:p>
        </p:txBody>
      </p:sp>
      <p:grpSp>
        <p:nvGrpSpPr>
          <p:cNvPr id="11" name="Group 10"/>
          <p:cNvGrpSpPr/>
          <p:nvPr/>
        </p:nvGrpSpPr>
        <p:grpSpPr>
          <a:xfrm>
            <a:off x="390095" y="1507391"/>
            <a:ext cx="6631785" cy="8341354"/>
            <a:chOff x="390095" y="1507391"/>
            <a:chExt cx="6631785" cy="8341354"/>
          </a:xfrm>
        </p:grpSpPr>
        <p:pic>
          <p:nvPicPr>
            <p:cNvPr id="9" name="Picture 8"/>
            <p:cNvPicPr>
              <a:picLocks noChangeAspect="1"/>
            </p:cNvPicPr>
            <p:nvPr/>
          </p:nvPicPr>
          <p:blipFill>
            <a:blip r:embed="rId6"/>
            <a:stretch>
              <a:fillRect/>
            </a:stretch>
          </p:blipFill>
          <p:spPr>
            <a:xfrm>
              <a:off x="627792" y="1507391"/>
              <a:ext cx="6156393" cy="7905750"/>
            </a:xfrm>
            <a:prstGeom prst="rect">
              <a:avLst/>
            </a:prstGeom>
            <a:ln>
              <a:noFill/>
            </a:ln>
            <a:effectLst>
              <a:outerShdw blurRad="292100" dist="139700" dir="2700000" algn="tl" rotWithShape="0">
                <a:srgbClr val="333333">
                  <a:alpha val="65000"/>
                </a:srgbClr>
              </a:outerShdw>
            </a:effectLst>
          </p:spPr>
        </p:pic>
        <p:sp>
          <p:nvSpPr>
            <p:cNvPr id="10" name="Rounded Rectangle 9"/>
            <p:cNvSpPr/>
            <p:nvPr/>
          </p:nvSpPr>
          <p:spPr>
            <a:xfrm>
              <a:off x="390095" y="8572500"/>
              <a:ext cx="6631785" cy="1276245"/>
            </a:xfrm>
            <a:prstGeom prst="roundRect">
              <a:avLst/>
            </a:prstGeom>
            <a:solidFill>
              <a:schemeClr val="bg1"/>
            </a:solidFill>
            <a:ln w="38100">
              <a:solidFill>
                <a:srgbClr val="F39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Bằng Việt sinh năm 1941</a:t>
              </a:r>
              <a:endParaRPr lang="vi-VN" sz="4000" dirty="0">
                <a:solidFill>
                  <a:schemeClr val="tx1"/>
                </a:solidFill>
                <a:latin typeface="Arial" panose="020B0604020202020204" pitchFamily="34" charset="0"/>
                <a:cs typeface="Arial" panose="020B0604020202020204" pitchFamily="34" charset="0"/>
              </a:endParaRPr>
            </a:p>
          </p:txBody>
        </p:sp>
      </p:grpSp>
      <p:sp>
        <p:nvSpPr>
          <p:cNvPr id="12" name="Rounded Rectangle 11"/>
          <p:cNvSpPr/>
          <p:nvPr/>
        </p:nvSpPr>
        <p:spPr>
          <a:xfrm>
            <a:off x="9492595" y="1484531"/>
            <a:ext cx="5576890" cy="1092582"/>
          </a:xfrm>
          <a:prstGeom prst="roundRect">
            <a:avLst/>
          </a:prstGeom>
          <a:solidFill>
            <a:srgbClr val="F39721"/>
          </a:solidFill>
          <a:ln>
            <a:solidFill>
              <a:srgbClr val="F39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a. Tiểu sử</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uiExpand="1" build="p"/>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3902" y="1752599"/>
            <a:ext cx="17068800" cy="2862322"/>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Tác phẩm tiêu biểu: </a:t>
            </a:r>
            <a:r>
              <a:rPr lang="vi-VN" sz="4000" i="1" dirty="0">
                <a:latin typeface="Arial" panose="020B0604020202020204" pitchFamily="34" charset="0"/>
                <a:cs typeface="Arial" panose="020B0604020202020204" pitchFamily="34" charset="0"/>
              </a:rPr>
              <a:t>Hương cây – Bếp lửa </a:t>
            </a:r>
            <a:r>
              <a:rPr lang="vi-VN" sz="4000" dirty="0">
                <a:latin typeface="Arial" panose="020B0604020202020204" pitchFamily="34" charset="0"/>
                <a:cs typeface="Arial" panose="020B0604020202020204" pitchFamily="34" charset="0"/>
              </a:rPr>
              <a:t>(1968, in chung</a:t>
            </a:r>
            <a:r>
              <a:rPr lang="en-US" sz="4000" dirty="0">
                <a:latin typeface="Arial" panose="020B0604020202020204" pitchFamily="34" charset="0"/>
                <a:cs typeface="Arial" panose="020B0604020202020204" pitchFamily="34" charset="0"/>
              </a:rPr>
              <a:t> với Lưu Quang Vũ</a:t>
            </a:r>
            <a:r>
              <a:rPr lang="vi-VN" sz="4000" dirty="0">
                <a:latin typeface="Arial" panose="020B0604020202020204" pitchFamily="34" charset="0"/>
                <a:cs typeface="Arial" panose="020B0604020202020204" pitchFamily="34" charset="0"/>
              </a:rPr>
              <a:t>)</a:t>
            </a:r>
            <a:r>
              <a:rPr lang="vi-VN" sz="4000" i="1" dirty="0">
                <a:latin typeface="Arial" panose="020B0604020202020204" pitchFamily="34" charset="0"/>
                <a:cs typeface="Arial" panose="020B0604020202020204" pitchFamily="34" charset="0"/>
              </a:rPr>
              <a:t>;</a:t>
            </a:r>
            <a:r>
              <a:rPr lang="en-US" sz="4000" i="1" dirty="0">
                <a:latin typeface="Arial" panose="020B0604020202020204" pitchFamily="34" charset="0"/>
                <a:cs typeface="Arial" panose="020B0604020202020204" pitchFamily="34" charset="0"/>
              </a:rPr>
              <a:t> Đất sau mưa (1977), Bếp lửa – khoảng trời (1986);</a:t>
            </a:r>
            <a:r>
              <a:rPr lang="vi-VN" sz="4000" i="1" dirty="0">
                <a:latin typeface="Arial" panose="020B0604020202020204" pitchFamily="34" charset="0"/>
                <a:cs typeface="Arial" panose="020B0604020202020204" pitchFamily="34" charset="0"/>
              </a:rPr>
              <a:t> Những gương mặt, những khoảng trời </a:t>
            </a:r>
            <a:r>
              <a:rPr lang="vi-VN" sz="4000" dirty="0">
                <a:latin typeface="Arial" panose="020B0604020202020204" pitchFamily="34" charset="0"/>
                <a:cs typeface="Arial" panose="020B0604020202020204" pitchFamily="34" charset="0"/>
              </a:rPr>
              <a:t>(1973)</a:t>
            </a:r>
            <a:r>
              <a:rPr lang="en-US" sz="4000" dirty="0">
                <a:latin typeface="Arial" panose="020B0604020202020204" pitchFamily="34" charset="0"/>
                <a:cs typeface="Arial" panose="020B0604020202020204" pitchFamily="34" charset="0"/>
              </a:rPr>
              <a:t>…</a:t>
            </a:r>
          </a:p>
        </p:txBody>
      </p:sp>
      <p:sp>
        <p:nvSpPr>
          <p:cNvPr id="4" name="Rounded Rectangle 3"/>
          <p:cNvSpPr/>
          <p:nvPr/>
        </p:nvSpPr>
        <p:spPr>
          <a:xfrm>
            <a:off x="4800600" y="342900"/>
            <a:ext cx="8795405" cy="1092582"/>
          </a:xfrm>
          <a:prstGeom prst="roundRect">
            <a:avLst/>
          </a:prstGeom>
          <a:solidFill>
            <a:srgbClr val="F39721"/>
          </a:solidFill>
          <a:ln>
            <a:solidFill>
              <a:srgbClr val="F39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b. Tác phẩm tiêu biểu</a:t>
            </a:r>
          </a:p>
        </p:txBody>
      </p:sp>
      <p:pic>
        <p:nvPicPr>
          <p:cNvPr id="6" name="Picture 5"/>
          <p:cNvPicPr>
            <a:picLocks noChangeAspect="1"/>
          </p:cNvPicPr>
          <p:nvPr/>
        </p:nvPicPr>
        <p:blipFill rotWithShape="1">
          <a:blip r:embed="rId2"/>
          <a:srcRect l="53265"/>
          <a:stretch/>
        </p:blipFill>
        <p:spPr>
          <a:xfrm>
            <a:off x="2119938" y="4932041"/>
            <a:ext cx="3429000" cy="4970934"/>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6082338" y="4932042"/>
            <a:ext cx="3290262" cy="493539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9906000" y="4932040"/>
            <a:ext cx="5467576" cy="491253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167613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par>
                          <p:cTn id="13" fill="hold">
                            <p:stCondLst>
                              <p:cond delay="500"/>
                            </p:stCondLst>
                            <p:childTnLst>
                              <p:par>
                                <p:cTn id="14" presetID="21"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2)">
                                      <p:cBhvr>
                                        <p:cTn id="16" dur="500"/>
                                        <p:tgtEl>
                                          <p:spTgt spid="6"/>
                                        </p:tgtEl>
                                      </p:cBhvr>
                                    </p:animEffect>
                                  </p:childTnLst>
                                </p:cTn>
                              </p:par>
                              <p:par>
                                <p:cTn id="17" presetID="21"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2)">
                                      <p:cBhvr>
                                        <p:cTn id="19" dur="500"/>
                                        <p:tgtEl>
                                          <p:spTgt spid="7"/>
                                        </p:tgtEl>
                                      </p:cBhvr>
                                    </p:animEffect>
                                  </p:childTnLst>
                                </p:cTn>
                              </p:par>
                              <p:par>
                                <p:cTn id="20" presetID="21" presetClass="entr" presetSubtype="2"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2)">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391259">
            <a:off x="2242999" y="-1193448"/>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6" name="Freeform 6"/>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7" name="Rounded Rectangle 6"/>
          <p:cNvSpPr/>
          <p:nvPr/>
        </p:nvSpPr>
        <p:spPr>
          <a:xfrm>
            <a:off x="7245529" y="470982"/>
            <a:ext cx="4725329" cy="1219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Arial" panose="020B0604020202020204" pitchFamily="34" charset="0"/>
                <a:cs typeface="Arial" panose="020B0604020202020204" pitchFamily="34" charset="0"/>
              </a:rPr>
              <a:t>2. Tác phẩm</a:t>
            </a:r>
          </a:p>
        </p:txBody>
      </p:sp>
      <p:pic>
        <p:nvPicPr>
          <p:cNvPr id="8" name="Picture 7"/>
          <p:cNvPicPr>
            <a:picLocks noChangeAspect="1"/>
          </p:cNvPicPr>
          <p:nvPr/>
        </p:nvPicPr>
        <p:blipFill>
          <a:blip r:embed="rId6"/>
          <a:stretch>
            <a:fillRect/>
          </a:stretch>
        </p:blipFill>
        <p:spPr>
          <a:xfrm>
            <a:off x="836544" y="723900"/>
            <a:ext cx="6096000" cy="914400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7540959" y="3406687"/>
            <a:ext cx="9753600" cy="563231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b="1" dirty="0">
                <a:latin typeface="Arial" panose="020B0604020202020204" pitchFamily="34" charset="0"/>
                <a:cs typeface="Arial" panose="020B0604020202020204" pitchFamily="34" charset="0"/>
              </a:rPr>
              <a:t>Sáng tác: </a:t>
            </a:r>
            <a:r>
              <a:rPr lang="en-US" sz="4000" dirty="0">
                <a:latin typeface="Arial" panose="020B0604020202020204" pitchFamily="34" charset="0"/>
                <a:cs typeface="Arial" panose="020B0604020202020204" pitchFamily="34" charset="0"/>
              </a:rPr>
              <a:t>Năm 1963.</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Khi tác giả đang là sinh viên học ngành Luật ở nước ngoài</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b="1" dirty="0">
                <a:latin typeface="Arial" panose="020B0604020202020204" pitchFamily="34" charset="0"/>
                <a:cs typeface="Arial" panose="020B0604020202020204" pitchFamily="34" charset="0"/>
              </a:rPr>
              <a:t>Xuất xứ: </a:t>
            </a:r>
            <a:r>
              <a:rPr lang="vi-VN" sz="4000" dirty="0">
                <a:latin typeface="Arial" panose="020B0604020202020204" pitchFamily="34" charset="0"/>
                <a:cs typeface="Arial" panose="020B0604020202020204" pitchFamily="34" charset="0"/>
              </a:rPr>
              <a:t>In trong tập </a:t>
            </a:r>
            <a:r>
              <a:rPr lang="vi-VN" sz="4000" i="1" dirty="0">
                <a:latin typeface="Arial" panose="020B0604020202020204" pitchFamily="34" charset="0"/>
                <a:cs typeface="Arial" panose="020B0604020202020204" pitchFamily="34" charset="0"/>
              </a:rPr>
              <a:t>“Hương cây – Bếp lửa”</a:t>
            </a:r>
            <a:r>
              <a:rPr lang="vi-VN" sz="40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1968</a:t>
            </a:r>
            <a:r>
              <a:rPr lang="en-US" sz="4000" dirty="0">
                <a:latin typeface="Arial" panose="020B0604020202020204" pitchFamily="34" charset="0"/>
                <a:cs typeface="Arial" panose="020B0604020202020204" pitchFamily="34" charset="0"/>
              </a:rPr>
              <a:t>) tập thơ </a:t>
            </a:r>
            <a:r>
              <a:rPr lang="vi-VN" sz="4000" dirty="0">
                <a:latin typeface="Arial" panose="020B0604020202020204" pitchFamily="34" charset="0"/>
                <a:cs typeface="Arial" panose="020B0604020202020204" pitchFamily="34" charset="0"/>
              </a:rPr>
              <a:t>đầu tay của Bằng Việt và Lưu Quang Vũ</a:t>
            </a:r>
            <a:r>
              <a:rPr lang="en-US" sz="4000" dirty="0">
                <a:latin typeface="Arial" panose="020B0604020202020204" pitchFamily="34" charset="0"/>
                <a:cs typeface="Arial" panose="020B0604020202020204" pitchFamily="34" charset="0"/>
              </a:rPr>
              <a:t>.</a:t>
            </a:r>
          </a:p>
        </p:txBody>
      </p:sp>
      <p:sp>
        <p:nvSpPr>
          <p:cNvPr id="10" name="Rounded Rectangle 9"/>
          <p:cNvSpPr/>
          <p:nvPr/>
        </p:nvSpPr>
        <p:spPr>
          <a:xfrm>
            <a:off x="9144000" y="1866900"/>
            <a:ext cx="7562871" cy="1227825"/>
          </a:xfrm>
          <a:prstGeom prst="roundRect">
            <a:avLst/>
          </a:prstGeom>
          <a:solidFill>
            <a:srgbClr val="932712"/>
          </a:solidFill>
          <a:ln>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a. Hoàn cảnh sáng tác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uiExpand="1" build="p"/>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5400" y="7900104"/>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2"/>
          <p:cNvSpPr/>
          <p:nvPr/>
        </p:nvSpPr>
        <p:spPr>
          <a:xfrm flipH="1">
            <a:off x="14554200" y="-190500"/>
            <a:ext cx="5791200"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4" name="Rounded Rectangle 3"/>
          <p:cNvSpPr/>
          <p:nvPr/>
        </p:nvSpPr>
        <p:spPr>
          <a:xfrm>
            <a:off x="4934197" y="868362"/>
            <a:ext cx="8553203" cy="1231361"/>
          </a:xfrm>
          <a:prstGeom prst="roundRect">
            <a:avLst/>
          </a:prstGeom>
          <a:solidFill>
            <a:srgbClr val="932712"/>
          </a:solidFill>
          <a:ln>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bg1"/>
                </a:solidFill>
                <a:latin typeface="Arial" panose="020B0604020202020204" pitchFamily="34" charset="0"/>
                <a:cs typeface="Arial" panose="020B0604020202020204" pitchFamily="34" charset="0"/>
              </a:rPr>
              <a:t>b. Bố cục bài thơ</a:t>
            </a:r>
          </a:p>
        </p:txBody>
      </p:sp>
      <p:sp>
        <p:nvSpPr>
          <p:cNvPr id="5" name="Rounded Rectangle 4"/>
          <p:cNvSpPr/>
          <p:nvPr/>
        </p:nvSpPr>
        <p:spPr>
          <a:xfrm>
            <a:off x="318859" y="2968142"/>
            <a:ext cx="3795941" cy="2027010"/>
          </a:xfrm>
          <a:prstGeom prst="roundRect">
            <a:avLst>
              <a:gd name="adj" fmla="val 6767"/>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Phần 1: </a:t>
            </a:r>
            <a:endParaRPr lang="en-US" sz="4000" b="1" dirty="0">
              <a:solidFill>
                <a:schemeClr val="tx1"/>
              </a:solidFill>
              <a:latin typeface="Arial" panose="020B0604020202020204" pitchFamily="34" charset="0"/>
              <a:cs typeface="Arial" panose="020B0604020202020204" pitchFamily="34" charset="0"/>
            </a:endParaRPr>
          </a:p>
          <a:p>
            <a:pPr algn="ctr">
              <a:lnSpc>
                <a:spcPct val="150000"/>
              </a:lnSpc>
            </a:pPr>
            <a:r>
              <a:rPr lang="vi-VN" sz="4000" dirty="0">
                <a:solidFill>
                  <a:schemeClr val="tx1"/>
                </a:solidFill>
                <a:latin typeface="Arial" panose="020B0604020202020204" pitchFamily="34" charset="0"/>
                <a:cs typeface="Arial" panose="020B0604020202020204" pitchFamily="34" charset="0"/>
              </a:rPr>
              <a:t>Khổ </a:t>
            </a:r>
            <a:r>
              <a:rPr lang="en-US" sz="4000" dirty="0">
                <a:solidFill>
                  <a:schemeClr val="tx1"/>
                </a:solidFill>
                <a:latin typeface="Arial" panose="020B0604020202020204" pitchFamily="34" charset="0"/>
                <a:cs typeface="Arial" panose="020B0604020202020204" pitchFamily="34" charset="0"/>
              </a:rPr>
              <a:t>thơ </a:t>
            </a:r>
            <a:r>
              <a:rPr lang="vi-VN" sz="4000" dirty="0">
                <a:solidFill>
                  <a:schemeClr val="tx1"/>
                </a:solidFill>
                <a:latin typeface="Arial" panose="020B0604020202020204" pitchFamily="34" charset="0"/>
                <a:cs typeface="Arial" panose="020B0604020202020204" pitchFamily="34" charset="0"/>
              </a:rPr>
              <a:t>đầu</a:t>
            </a:r>
            <a:endParaRPr lang="en-US" sz="4000" dirty="0">
              <a:solidFill>
                <a:schemeClr val="tx1"/>
              </a:solidFill>
              <a:latin typeface="Arial" panose="020B0604020202020204" pitchFamily="34" charset="0"/>
              <a:cs typeface="Arial" panose="020B0604020202020204" pitchFamily="34" charset="0"/>
            </a:endParaRPr>
          </a:p>
        </p:txBody>
      </p:sp>
      <p:sp>
        <p:nvSpPr>
          <p:cNvPr id="6" name="Rounded Rectangle 5"/>
          <p:cNvSpPr/>
          <p:nvPr/>
        </p:nvSpPr>
        <p:spPr>
          <a:xfrm>
            <a:off x="4522897" y="5846656"/>
            <a:ext cx="4924979" cy="3870266"/>
          </a:xfrm>
          <a:prstGeom prst="roundRect">
            <a:avLst>
              <a:gd name="adj" fmla="val 6767"/>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Những kỉ niệm </a:t>
            </a:r>
          </a:p>
          <a:p>
            <a:pPr algn="ctr">
              <a:lnSpc>
                <a:spcPct val="150000"/>
              </a:lnSpc>
            </a:pPr>
            <a:r>
              <a:rPr lang="vi-VN" sz="4000" dirty="0">
                <a:solidFill>
                  <a:schemeClr val="tx1"/>
                </a:solidFill>
                <a:latin typeface="Arial" panose="020B0604020202020204" pitchFamily="34" charset="0"/>
                <a:cs typeface="Arial" panose="020B0604020202020204" pitchFamily="34" charset="0"/>
              </a:rPr>
              <a:t>thơ ấu bên người bà và bếp lửa.</a:t>
            </a:r>
            <a:endParaRPr lang="en-US" sz="4000"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9925480" y="2951784"/>
            <a:ext cx="4123271" cy="2071342"/>
          </a:xfrm>
          <a:prstGeom prst="roundRect">
            <a:avLst>
              <a:gd name="adj" fmla="val 6767"/>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Phần 3</a:t>
            </a:r>
            <a:r>
              <a:rPr lang="en-US" sz="4000" b="1" dirty="0">
                <a:solidFill>
                  <a:schemeClr val="tx1"/>
                </a:solidFill>
                <a:latin typeface="Arial" panose="020B0604020202020204" pitchFamily="34" charset="0"/>
                <a:cs typeface="Arial" panose="020B0604020202020204" pitchFamily="34" charset="0"/>
              </a:rPr>
              <a:t> </a:t>
            </a:r>
          </a:p>
          <a:p>
            <a:pPr algn="ctr">
              <a:lnSpc>
                <a:spcPct val="150000"/>
              </a:lnSpc>
            </a:pPr>
            <a:r>
              <a:rPr lang="en-US" sz="4000" dirty="0">
                <a:solidFill>
                  <a:schemeClr val="tx1"/>
                </a:solidFill>
                <a:latin typeface="Arial" panose="020B0604020202020204" pitchFamily="34" charset="0"/>
                <a:cs typeface="Arial" panose="020B0604020202020204" pitchFamily="34" charset="0"/>
              </a:rPr>
              <a:t>2 khổ thơ tiếp</a:t>
            </a:r>
          </a:p>
        </p:txBody>
      </p:sp>
      <p:sp>
        <p:nvSpPr>
          <p:cNvPr id="8" name="Rounded Rectangle 7"/>
          <p:cNvSpPr/>
          <p:nvPr/>
        </p:nvSpPr>
        <p:spPr>
          <a:xfrm>
            <a:off x="318859" y="5845235"/>
            <a:ext cx="3795941" cy="3870265"/>
          </a:xfrm>
          <a:prstGeom prst="roundRect">
            <a:avLst>
              <a:gd name="adj" fmla="val 6767"/>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Hình ảnh </a:t>
            </a:r>
          </a:p>
          <a:p>
            <a:pPr algn="ctr">
              <a:lnSpc>
                <a:spcPct val="150000"/>
              </a:lnSpc>
            </a:pPr>
            <a:r>
              <a:rPr lang="vi-VN" sz="4000" dirty="0">
                <a:solidFill>
                  <a:schemeClr val="tx1"/>
                </a:solidFill>
                <a:latin typeface="Arial" panose="020B0604020202020204" pitchFamily="34" charset="0"/>
                <a:cs typeface="Arial" panose="020B0604020202020204" pitchFamily="34" charset="0"/>
              </a:rPr>
              <a:t>bếp lửa và sự khơi nguồn cảm xúc</a:t>
            </a:r>
            <a:r>
              <a:rPr lang="en-US" sz="4000" dirty="0">
                <a:solidFill>
                  <a:schemeClr val="tx1"/>
                </a:solidFill>
                <a:latin typeface="Arial" panose="020B0604020202020204" pitchFamily="34" charset="0"/>
                <a:cs typeface="Arial" panose="020B0604020202020204" pitchFamily="34" charset="0"/>
              </a:rPr>
              <a:t>.</a:t>
            </a:r>
          </a:p>
        </p:txBody>
      </p:sp>
      <p:sp>
        <p:nvSpPr>
          <p:cNvPr id="9" name="Rounded Rectangle 8"/>
          <p:cNvSpPr/>
          <p:nvPr/>
        </p:nvSpPr>
        <p:spPr>
          <a:xfrm>
            <a:off x="4522897" y="2951229"/>
            <a:ext cx="4864943" cy="2099780"/>
          </a:xfrm>
          <a:prstGeom prst="roundRect">
            <a:avLst>
              <a:gd name="adj" fmla="val 6767"/>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Phần 2</a:t>
            </a:r>
            <a:r>
              <a:rPr lang="en-US" sz="4000" b="1" dirty="0">
                <a:solidFill>
                  <a:schemeClr val="tx1"/>
                </a:solidFill>
                <a:latin typeface="Arial" panose="020B0604020202020204" pitchFamily="34" charset="0"/>
                <a:cs typeface="Arial" panose="020B0604020202020204" pitchFamily="34" charset="0"/>
              </a:rPr>
              <a:t> </a:t>
            </a:r>
          </a:p>
          <a:p>
            <a:pPr algn="ctr">
              <a:lnSpc>
                <a:spcPct val="150000"/>
              </a:lnSpc>
            </a:pPr>
            <a:r>
              <a:rPr lang="en-US" sz="4000" dirty="0">
                <a:solidFill>
                  <a:schemeClr val="tx1"/>
                </a:solidFill>
                <a:latin typeface="Arial" panose="020B0604020202020204" pitchFamily="34" charset="0"/>
                <a:cs typeface="Arial" panose="020B0604020202020204" pitchFamily="34" charset="0"/>
              </a:rPr>
              <a:t>4 khổ thơ tiếp theo</a:t>
            </a:r>
          </a:p>
        </p:txBody>
      </p:sp>
      <p:sp>
        <p:nvSpPr>
          <p:cNvPr id="10" name="Rounded Rectangle 9"/>
          <p:cNvSpPr/>
          <p:nvPr/>
        </p:nvSpPr>
        <p:spPr>
          <a:xfrm>
            <a:off x="10084631" y="5851042"/>
            <a:ext cx="3964120" cy="3870266"/>
          </a:xfrm>
          <a:prstGeom prst="roundRect">
            <a:avLst>
              <a:gd name="adj" fmla="val 6767"/>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Suy ngẫm của cháu về bà và bếp lửa.</a:t>
            </a:r>
            <a:endParaRPr lang="en-US" sz="4000" dirty="0">
              <a:solidFill>
                <a:schemeClr val="tx1"/>
              </a:solidFill>
              <a:latin typeface="Arial" panose="020B0604020202020204" pitchFamily="34" charset="0"/>
              <a:cs typeface="Arial" panose="020B0604020202020204" pitchFamily="34" charset="0"/>
            </a:endParaRPr>
          </a:p>
        </p:txBody>
      </p:sp>
      <p:grpSp>
        <p:nvGrpSpPr>
          <p:cNvPr id="11" name="Group 10"/>
          <p:cNvGrpSpPr/>
          <p:nvPr/>
        </p:nvGrpSpPr>
        <p:grpSpPr>
          <a:xfrm>
            <a:off x="2190998" y="1563899"/>
            <a:ext cx="2743200" cy="1385908"/>
            <a:chOff x="-19050" y="-1"/>
            <a:chExt cx="2538642" cy="1484072"/>
          </a:xfrm>
        </p:grpSpPr>
        <p:cxnSp>
          <p:nvCxnSpPr>
            <p:cNvPr id="12" name="Straight Connector 11"/>
            <p:cNvCxnSpPr/>
            <p:nvPr/>
          </p:nvCxnSpPr>
          <p:spPr>
            <a:xfrm flipH="1">
              <a:off x="-19050" y="0"/>
              <a:ext cx="2538642" cy="0"/>
            </a:xfrm>
            <a:prstGeom prst="line">
              <a:avLst/>
            </a:prstGeom>
            <a:ln w="69850">
              <a:solidFill>
                <a:srgbClr val="93271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050" y="-1"/>
              <a:ext cx="0" cy="1484072"/>
            </a:xfrm>
            <a:prstGeom prst="line">
              <a:avLst/>
            </a:prstGeom>
            <a:ln w="69850">
              <a:solidFill>
                <a:srgbClr val="932712"/>
              </a:solidFill>
              <a:tailEnd type="diamond"/>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flipH="1">
            <a:off x="13335000" y="1562100"/>
            <a:ext cx="2819400" cy="1377774"/>
            <a:chOff x="-19050" y="-1"/>
            <a:chExt cx="2538642" cy="1484072"/>
          </a:xfrm>
        </p:grpSpPr>
        <p:cxnSp>
          <p:nvCxnSpPr>
            <p:cNvPr id="15" name="Straight Connector 14"/>
            <p:cNvCxnSpPr/>
            <p:nvPr/>
          </p:nvCxnSpPr>
          <p:spPr>
            <a:xfrm flipH="1">
              <a:off x="-19050" y="0"/>
              <a:ext cx="2538642" cy="0"/>
            </a:xfrm>
            <a:prstGeom prst="line">
              <a:avLst/>
            </a:prstGeom>
            <a:ln w="69850">
              <a:solidFill>
                <a:srgbClr val="93271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050" y="-1"/>
              <a:ext cx="0" cy="1484072"/>
            </a:xfrm>
            <a:prstGeom prst="line">
              <a:avLst/>
            </a:prstGeom>
            <a:ln w="69850">
              <a:solidFill>
                <a:srgbClr val="932712"/>
              </a:solidFill>
              <a:tailEnd type="diamond"/>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a:off x="7089555" y="2052438"/>
            <a:ext cx="10160" cy="890218"/>
          </a:xfrm>
          <a:prstGeom prst="line">
            <a:avLst/>
          </a:prstGeom>
          <a:ln w="69850">
            <a:solidFill>
              <a:srgbClr val="932712"/>
            </a:solidFill>
            <a:tailEnd type="diamon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099715" y="5051009"/>
            <a:ext cx="0" cy="795647"/>
          </a:xfrm>
          <a:prstGeom prst="line">
            <a:avLst/>
          </a:prstGeom>
          <a:ln w="69850">
            <a:solidFill>
              <a:srgbClr val="932712"/>
            </a:solidFill>
            <a:tailEnd type="diamon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067550" y="5023126"/>
            <a:ext cx="0" cy="795647"/>
          </a:xfrm>
          <a:prstGeom prst="line">
            <a:avLst/>
          </a:prstGeom>
          <a:ln w="69850">
            <a:solidFill>
              <a:srgbClr val="932712"/>
            </a:solidFill>
            <a:tailEnd type="diamon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5" idx="2"/>
            <a:endCxn id="8" idx="0"/>
          </p:cNvCxnSpPr>
          <p:nvPr/>
        </p:nvCxnSpPr>
        <p:spPr>
          <a:xfrm>
            <a:off x="2216830" y="4995152"/>
            <a:ext cx="0" cy="850083"/>
          </a:xfrm>
          <a:prstGeom prst="line">
            <a:avLst/>
          </a:prstGeom>
          <a:ln w="69850">
            <a:solidFill>
              <a:srgbClr val="932712"/>
            </a:solidFill>
            <a:tailEnd type="diamond"/>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14554201" y="2939874"/>
            <a:ext cx="3505200" cy="2071342"/>
          </a:xfrm>
          <a:prstGeom prst="roundRect">
            <a:avLst>
              <a:gd name="adj" fmla="val 6767"/>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Phần </a:t>
            </a:r>
            <a:r>
              <a:rPr lang="en-US" sz="4000" b="1" dirty="0">
                <a:solidFill>
                  <a:schemeClr val="tx1"/>
                </a:solidFill>
                <a:latin typeface="Arial" panose="020B0604020202020204" pitchFamily="34" charset="0"/>
                <a:cs typeface="Arial" panose="020B0604020202020204" pitchFamily="34" charset="0"/>
              </a:rPr>
              <a:t>4 </a:t>
            </a:r>
          </a:p>
          <a:p>
            <a:pPr algn="ctr">
              <a:lnSpc>
                <a:spcPct val="150000"/>
              </a:lnSpc>
            </a:pPr>
            <a:r>
              <a:rPr lang="en-US" sz="4000" dirty="0">
                <a:solidFill>
                  <a:schemeClr val="tx1"/>
                </a:solidFill>
                <a:latin typeface="Arial" panose="020B0604020202020204" pitchFamily="34" charset="0"/>
                <a:cs typeface="Arial" panose="020B0604020202020204" pitchFamily="34" charset="0"/>
              </a:rPr>
              <a:t>Còn lại</a:t>
            </a:r>
          </a:p>
        </p:txBody>
      </p:sp>
      <p:sp>
        <p:nvSpPr>
          <p:cNvPr id="27" name="Rounded Rectangle 26"/>
          <p:cNvSpPr/>
          <p:nvPr/>
        </p:nvSpPr>
        <p:spPr>
          <a:xfrm>
            <a:off x="14554200" y="5839132"/>
            <a:ext cx="3505200" cy="3870266"/>
          </a:xfrm>
          <a:prstGeom prst="roundRect">
            <a:avLst>
              <a:gd name="adj" fmla="val 6767"/>
            </a:avLst>
          </a:prstGeom>
          <a:solidFill>
            <a:schemeClr val="bg1"/>
          </a:solidFill>
          <a:ln w="38100">
            <a:solidFill>
              <a:srgbClr val="932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Niềm thương nhớ của người cháu.</a:t>
            </a:r>
            <a:endParaRPr lang="en-US" sz="4000" dirty="0">
              <a:solidFill>
                <a:schemeClr val="tx1"/>
              </a:solidFill>
              <a:latin typeface="Arial" panose="020B0604020202020204" pitchFamily="34" charset="0"/>
              <a:cs typeface="Arial" panose="020B0604020202020204" pitchFamily="34" charset="0"/>
            </a:endParaRPr>
          </a:p>
        </p:txBody>
      </p:sp>
      <p:cxnSp>
        <p:nvCxnSpPr>
          <p:cNvPr id="28" name="Straight Connector 27"/>
          <p:cNvCxnSpPr/>
          <p:nvPr/>
        </p:nvCxnSpPr>
        <p:spPr>
          <a:xfrm>
            <a:off x="16306800" y="4995152"/>
            <a:ext cx="0" cy="795647"/>
          </a:xfrm>
          <a:prstGeom prst="line">
            <a:avLst/>
          </a:prstGeom>
          <a:ln w="69850">
            <a:solidFill>
              <a:srgbClr val="932712"/>
            </a:solidFill>
            <a:tailEnd type="diamon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987115" y="2099723"/>
            <a:ext cx="0" cy="850084"/>
          </a:xfrm>
          <a:prstGeom prst="line">
            <a:avLst/>
          </a:prstGeom>
          <a:ln w="69850">
            <a:solidFill>
              <a:srgbClr val="932712"/>
            </a:solidFill>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3513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right)">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22" presetClass="entr" presetSubtype="1"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up)">
                                      <p:cBhvr>
                                        <p:cTn id="42" dur="500"/>
                                        <p:tgtEl>
                                          <p:spTgt spid="3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par>
                                <p:cTn id="46" presetID="22" presetClass="entr" presetSubtype="1"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arn(inVertical)">
                                      <p:cBhvr>
                                        <p:cTn id="59" dur="500"/>
                                        <p:tgtEl>
                                          <p:spTgt spid="26"/>
                                        </p:tgtEl>
                                      </p:cBhvr>
                                    </p:animEffect>
                                  </p:childTnLst>
                                </p:cTn>
                              </p:par>
                              <p:par>
                                <p:cTn id="60" presetID="22" presetClass="entr" presetSubtype="1"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up)">
                                      <p:cBhvr>
                                        <p:cTn id="62" dur="500"/>
                                        <p:tgtEl>
                                          <p:spTgt spid="28"/>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barn(inVertical)">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26" grpId="0" animBg="1"/>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769</TotalTime>
  <Words>2579</Words>
  <Application>Microsoft Office PowerPoint</Application>
  <PresentationFormat>Custom</PresentationFormat>
  <Paragraphs>226</Paragraphs>
  <Slides>46</Slides>
  <Notes>3</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Noto Serif Display Bold</vt:lpstr>
      <vt:lpstr>Times New Roman</vt:lpstr>
      <vt:lpstr>Symbol</vt:lpstr>
      <vt:lpstr>Calibri</vt:lpstr>
      <vt:lpstr>Noto Serif Display Italics</vt:lpstr>
      <vt:lpstr>Yeseva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brown</dc:title>
  <cp:lastModifiedBy>Ron Entertainment</cp:lastModifiedBy>
  <cp:revision>58</cp:revision>
  <dcterms:created xsi:type="dcterms:W3CDTF">2006-08-16T00:00:00Z</dcterms:created>
  <dcterms:modified xsi:type="dcterms:W3CDTF">2026-02-25T14:03:40Z</dcterms:modified>
  <dc:identifier>DAFxyqtM8g8</dc:identifier>
</cp:coreProperties>
</file>