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8288000" cy="10287000"/>
  <p:notesSz cx="6858000" cy="9144000"/>
  <p:embeddedFontLst>
    <p:embeddedFont>
      <p:font typeface="Times New Roman Bold" pitchFamily="18" charset="0"/>
      <p:bold r:id="rId15"/>
    </p:embeddedFont>
    <p:embeddedFont>
      <p:font typeface="Cabin Italics" charset="0"/>
      <p:regular r:id="rId16"/>
    </p:embeddedFont>
    <p:embeddedFont>
      <p:font typeface="Arial Unicode Bold" charset="-128"/>
      <p:regular r:id="rId17"/>
    </p:embeddedFont>
    <p:embeddedFont>
      <p:font typeface="Cabin" charset="0"/>
      <p:regular r:id="rId18"/>
    </p:embeddedFont>
    <p:embeddedFont>
      <p:font typeface="DejaVu Serif Italics" charset="0"/>
      <p:regular r:id="rId19"/>
    </p:embeddedFont>
    <p:embeddedFont>
      <p:font typeface="Noto Serif Display Italics"/>
      <p:regular r:id="rId20"/>
    </p:embeddedFont>
    <p:embeddedFont>
      <p:font typeface="Helvetica World Italics" charset="-128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Yeseva One" charset="0"/>
      <p:regular r:id="rId26"/>
    </p:embeddedFont>
    <p:embeddedFont>
      <p:font typeface="Cabin Bold" charset="0"/>
      <p:regular r:id="rId27"/>
    </p:embeddedFont>
    <p:embeddedFont>
      <p:font typeface="Noto Serif Display Bold"/>
      <p:regular r:id="rId28"/>
    </p:embeddedFont>
    <p:embeddedFont>
      <p:font typeface="DejaVu Serif" charset="0"/>
      <p:regular r:id="rId29"/>
    </p:embeddedFont>
    <p:embeddedFont>
      <p:font typeface="Arial Unicode" charset="-128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-336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03619" y="1786140"/>
            <a:ext cx="7186077" cy="169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i="1" dirty="0">
                <a:solidFill>
                  <a:srgbClr val="F67B70"/>
                </a:solidFill>
                <a:latin typeface="Noto Serif Display Italics"/>
                <a:ea typeface="Noto Serif Display Italics"/>
                <a:cs typeface="Noto Serif Display Italics"/>
                <a:sym typeface="Noto Serif Display Italics"/>
              </a:rPr>
              <a:t>Văn </a:t>
            </a:r>
            <a:r>
              <a:rPr lang="en-US" sz="9999" i="1" dirty="0" err="1">
                <a:solidFill>
                  <a:srgbClr val="F67B70"/>
                </a:solidFill>
                <a:latin typeface="Noto Serif Display Italics"/>
                <a:ea typeface="Noto Serif Display Italics"/>
                <a:cs typeface="Noto Serif Display Italics"/>
                <a:sym typeface="Noto Serif Display Italics"/>
              </a:rPr>
              <a:t>bản</a:t>
            </a:r>
            <a:r>
              <a:rPr lang="en-US" sz="9999" i="1" dirty="0">
                <a:solidFill>
                  <a:srgbClr val="F67B70"/>
                </a:solidFill>
                <a:latin typeface="Noto Serif Display Italics"/>
                <a:ea typeface="Noto Serif Display Italics"/>
                <a:cs typeface="Noto Serif Display Italics"/>
                <a:sym typeface="Noto Serif Display Italics"/>
              </a:rPr>
              <a:t>:</a:t>
            </a:r>
          </a:p>
        </p:txBody>
      </p:sp>
      <p:sp>
        <p:nvSpPr>
          <p:cNvPr id="4" name="Freeform 4"/>
          <p:cNvSpPr/>
          <p:nvPr/>
        </p:nvSpPr>
        <p:spPr>
          <a:xfrm>
            <a:off x="15064215" y="6665119"/>
            <a:ext cx="5152125" cy="7243761"/>
          </a:xfrm>
          <a:custGeom>
            <a:avLst/>
            <a:gdLst/>
            <a:ahLst/>
            <a:cxnLst/>
            <a:rect l="l" t="t" r="r" b="b"/>
            <a:pathLst>
              <a:path w="5152125" h="7243761">
                <a:moveTo>
                  <a:pt x="0" y="0"/>
                </a:moveTo>
                <a:lnTo>
                  <a:pt x="5152125" y="0"/>
                </a:lnTo>
                <a:lnTo>
                  <a:pt x="5152125" y="7243762"/>
                </a:lnTo>
                <a:lnTo>
                  <a:pt x="0" y="7243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58064" y="1345826"/>
            <a:ext cx="5929936" cy="7595348"/>
          </a:xfrm>
          <a:custGeom>
            <a:avLst/>
            <a:gdLst/>
            <a:ahLst/>
            <a:cxnLst/>
            <a:rect l="l" t="t" r="r" b="b"/>
            <a:pathLst>
              <a:path w="5929936" h="7595348">
                <a:moveTo>
                  <a:pt x="0" y="0"/>
                </a:moveTo>
                <a:lnTo>
                  <a:pt x="5929936" y="0"/>
                </a:lnTo>
                <a:lnTo>
                  <a:pt x="5929936" y="7595348"/>
                </a:lnTo>
                <a:lnTo>
                  <a:pt x="0" y="759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7457" r="-7993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722783" y="-1095965"/>
            <a:ext cx="5152125" cy="7243761"/>
          </a:xfrm>
          <a:custGeom>
            <a:avLst/>
            <a:gdLst/>
            <a:ahLst/>
            <a:cxnLst/>
            <a:rect l="l" t="t" r="r" b="b"/>
            <a:pathLst>
              <a:path w="5152125" h="7243761">
                <a:moveTo>
                  <a:pt x="0" y="0"/>
                </a:moveTo>
                <a:lnTo>
                  <a:pt x="5152126" y="0"/>
                </a:lnTo>
                <a:lnTo>
                  <a:pt x="5152126" y="7243761"/>
                </a:lnTo>
                <a:lnTo>
                  <a:pt x="0" y="7243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11727" y="3915040"/>
            <a:ext cx="14366292" cy="410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5"/>
              </a:lnSpc>
            </a:pPr>
            <a:r>
              <a:rPr lang="en-US" sz="9976">
                <a:solidFill>
                  <a:srgbClr val="393939"/>
                </a:solidFill>
                <a:latin typeface="Yeseva One"/>
                <a:ea typeface="Yeseva One"/>
                <a:cs typeface="Yeseva One"/>
                <a:sym typeface="Yeseva One"/>
              </a:rPr>
              <a:t>VỀ HÌNH TƯỢNG </a:t>
            </a:r>
          </a:p>
          <a:p>
            <a:pPr algn="ctr">
              <a:lnSpc>
                <a:spcPts val="10675"/>
              </a:lnSpc>
            </a:pPr>
            <a:r>
              <a:rPr lang="en-US" sz="9976">
                <a:solidFill>
                  <a:srgbClr val="393939"/>
                </a:solidFill>
                <a:latin typeface="Yeseva One"/>
                <a:ea typeface="Yeseva One"/>
                <a:cs typeface="Yeseva One"/>
                <a:sym typeface="Yeseva One"/>
              </a:rPr>
              <a:t>BÀ TÚ TRONG </a:t>
            </a:r>
          </a:p>
          <a:p>
            <a:pPr algn="ctr">
              <a:lnSpc>
                <a:spcPts val="10675"/>
              </a:lnSpc>
            </a:pPr>
            <a:r>
              <a:rPr lang="en-US" sz="9976">
                <a:solidFill>
                  <a:srgbClr val="393939"/>
                </a:solidFill>
                <a:latin typeface="Yeseva One"/>
                <a:ea typeface="Yeseva One"/>
                <a:cs typeface="Yeseva One"/>
                <a:sym typeface="Yeseva One"/>
              </a:rPr>
              <a:t>BÀI THƯƠNG VỢ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15713256" y="-1984376"/>
            <a:ext cx="4771954" cy="4710317"/>
          </a:xfrm>
          <a:custGeom>
            <a:avLst/>
            <a:gdLst/>
            <a:ahLst/>
            <a:cxnLst/>
            <a:rect l="l" t="t" r="r" b="b"/>
            <a:pathLst>
              <a:path w="4771954" h="4710317">
                <a:moveTo>
                  <a:pt x="0" y="0"/>
                </a:moveTo>
                <a:lnTo>
                  <a:pt x="4771954" y="0"/>
                </a:lnTo>
                <a:lnTo>
                  <a:pt x="4771954" y="4710317"/>
                </a:lnTo>
                <a:lnTo>
                  <a:pt x="0" y="471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198424" y="7561059"/>
            <a:ext cx="4771954" cy="4710317"/>
          </a:xfrm>
          <a:custGeom>
            <a:avLst/>
            <a:gdLst/>
            <a:ahLst/>
            <a:cxnLst/>
            <a:rect l="l" t="t" r="r" b="b"/>
            <a:pathLst>
              <a:path w="4771954" h="4710317">
                <a:moveTo>
                  <a:pt x="0" y="0"/>
                </a:moveTo>
                <a:lnTo>
                  <a:pt x="4771955" y="0"/>
                </a:lnTo>
                <a:lnTo>
                  <a:pt x="4771955" y="4710317"/>
                </a:lnTo>
                <a:lnTo>
                  <a:pt x="0" y="4710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89696" y="877092"/>
            <a:ext cx="2914905" cy="1235191"/>
          </a:xfrm>
          <a:custGeom>
            <a:avLst/>
            <a:gdLst/>
            <a:ahLst/>
            <a:cxnLst/>
            <a:rect l="l" t="t" r="r" b="b"/>
            <a:pathLst>
              <a:path w="2914905" h="1235191">
                <a:moveTo>
                  <a:pt x="0" y="0"/>
                </a:moveTo>
                <a:lnTo>
                  <a:pt x="2914905" y="0"/>
                </a:lnTo>
                <a:lnTo>
                  <a:pt x="2914905" y="1235191"/>
                </a:lnTo>
                <a:lnTo>
                  <a:pt x="0" y="1235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581753" y="8023109"/>
            <a:ext cx="2914905" cy="1235191"/>
          </a:xfrm>
          <a:custGeom>
            <a:avLst/>
            <a:gdLst/>
            <a:ahLst/>
            <a:cxnLst/>
            <a:rect l="l" t="t" r="r" b="b"/>
            <a:pathLst>
              <a:path w="2914905" h="1235191">
                <a:moveTo>
                  <a:pt x="2914905" y="0"/>
                </a:moveTo>
                <a:lnTo>
                  <a:pt x="0" y="0"/>
                </a:lnTo>
                <a:lnTo>
                  <a:pt x="0" y="1235191"/>
                </a:lnTo>
                <a:lnTo>
                  <a:pt x="2914905" y="1235191"/>
                </a:lnTo>
                <a:lnTo>
                  <a:pt x="2914905" y="0"/>
                </a:lnTo>
                <a:close/>
              </a:path>
            </a:pathLst>
          </a:custGeom>
          <a:blipFill>
            <a:blip r:embed="rId6">
              <a:alphaModFix amt="90000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81753" y="27882"/>
            <a:ext cx="11407343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>
                <a:solidFill>
                  <a:srgbClr val="B4101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TRƯỜNG TRUNG TIỂU HỌC VIỆT ANH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47533" y="9191625"/>
            <a:ext cx="7392935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3400">
                <a:solidFill>
                  <a:srgbClr val="39393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TRƯƠNG THỊ THANH THẢO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02248" y="9620943"/>
            <a:ext cx="588350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39393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 học: 2025-2026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 rot="-99696">
            <a:off x="-449339" y="1915036"/>
            <a:ext cx="6578387" cy="8435191"/>
          </a:xfrm>
          <a:custGeom>
            <a:avLst/>
            <a:gdLst/>
            <a:ahLst/>
            <a:cxnLst/>
            <a:rect l="l" t="t" r="r" b="b"/>
            <a:pathLst>
              <a:path w="6578387" h="8435191">
                <a:moveTo>
                  <a:pt x="0" y="0"/>
                </a:moveTo>
                <a:lnTo>
                  <a:pt x="6578387" y="0"/>
                </a:lnTo>
                <a:lnTo>
                  <a:pt x="6578387" y="8435190"/>
                </a:lnTo>
                <a:lnTo>
                  <a:pt x="0" y="8435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01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9441" y="2227698"/>
            <a:ext cx="5535470" cy="6777950"/>
            <a:chOff x="0" y="0"/>
            <a:chExt cx="5185969" cy="6350000"/>
          </a:xfrm>
        </p:grpSpPr>
        <p:sp>
          <p:nvSpPr>
            <p:cNvPr id="5" name="Freeform 5"/>
            <p:cNvSpPr/>
            <p:nvPr/>
          </p:nvSpPr>
          <p:spPr>
            <a:xfrm>
              <a:off x="-9919" y="-18021"/>
              <a:ext cx="5222507" cy="6387999"/>
            </a:xfrm>
            <a:custGeom>
              <a:avLst/>
              <a:gdLst/>
              <a:ahLst/>
              <a:cxnLst/>
              <a:rect l="l" t="t" r="r" b="b"/>
              <a:pathLst>
                <a:path w="5222507" h="6387999">
                  <a:moveTo>
                    <a:pt x="5107381" y="2486203"/>
                  </a:moveTo>
                  <a:cubicBezTo>
                    <a:pt x="5002746" y="3170834"/>
                    <a:pt x="4895355" y="3865067"/>
                    <a:pt x="4612818" y="4497387"/>
                  </a:cubicBezTo>
                  <a:cubicBezTo>
                    <a:pt x="4437291" y="4890211"/>
                    <a:pt x="4197579" y="5250866"/>
                    <a:pt x="3945662" y="5599671"/>
                  </a:cubicBezTo>
                  <a:cubicBezTo>
                    <a:pt x="3805581" y="5793638"/>
                    <a:pt x="3656444" y="5989167"/>
                    <a:pt x="3452876" y="6114897"/>
                  </a:cubicBezTo>
                  <a:cubicBezTo>
                    <a:pt x="3280982" y="6221056"/>
                    <a:pt x="3080779" y="6270726"/>
                    <a:pt x="2882710" y="6310592"/>
                  </a:cubicBezTo>
                  <a:cubicBezTo>
                    <a:pt x="2665984" y="6354216"/>
                    <a:pt x="2442985" y="6387998"/>
                    <a:pt x="2224481" y="6354356"/>
                  </a:cubicBezTo>
                  <a:cubicBezTo>
                    <a:pt x="1931226" y="6309207"/>
                    <a:pt x="1671066" y="6147206"/>
                    <a:pt x="1420178" y="5988799"/>
                  </a:cubicBezTo>
                  <a:cubicBezTo>
                    <a:pt x="1253147" y="5883325"/>
                    <a:pt x="1084809" y="5776849"/>
                    <a:pt x="942696" y="5639625"/>
                  </a:cubicBezTo>
                  <a:cubicBezTo>
                    <a:pt x="551409" y="5261826"/>
                    <a:pt x="405346" y="4702238"/>
                    <a:pt x="296850" y="4169257"/>
                  </a:cubicBezTo>
                  <a:cubicBezTo>
                    <a:pt x="205905" y="3722522"/>
                    <a:pt x="129451" y="3272828"/>
                    <a:pt x="67628" y="2821139"/>
                  </a:cubicBezTo>
                  <a:cubicBezTo>
                    <a:pt x="36398" y="2592971"/>
                    <a:pt x="19609" y="2346020"/>
                    <a:pt x="13411" y="2115794"/>
                  </a:cubicBezTo>
                  <a:cubicBezTo>
                    <a:pt x="5296" y="1814220"/>
                    <a:pt x="0" y="1498955"/>
                    <a:pt x="132817" y="1228077"/>
                  </a:cubicBezTo>
                  <a:cubicBezTo>
                    <a:pt x="296660" y="893902"/>
                    <a:pt x="674739" y="677748"/>
                    <a:pt x="1045833" y="706094"/>
                  </a:cubicBezTo>
                  <a:cubicBezTo>
                    <a:pt x="1416939" y="734428"/>
                    <a:pt x="1757807" y="1005484"/>
                    <a:pt x="1869008" y="1360665"/>
                  </a:cubicBezTo>
                  <a:cubicBezTo>
                    <a:pt x="1889938" y="1092339"/>
                    <a:pt x="1910360" y="825601"/>
                    <a:pt x="2042313" y="591019"/>
                  </a:cubicBezTo>
                  <a:cubicBezTo>
                    <a:pt x="2174266" y="356438"/>
                    <a:pt x="2381822" y="158165"/>
                    <a:pt x="2636342" y="70650"/>
                  </a:cubicBezTo>
                  <a:cubicBezTo>
                    <a:pt x="2841816" y="0"/>
                    <a:pt x="3068790" y="4229"/>
                    <a:pt x="3278480" y="61125"/>
                  </a:cubicBezTo>
                  <a:cubicBezTo>
                    <a:pt x="3422396" y="100177"/>
                    <a:pt x="3562211" y="165227"/>
                    <a:pt x="3668941" y="269354"/>
                  </a:cubicBezTo>
                  <a:cubicBezTo>
                    <a:pt x="3892220" y="487197"/>
                    <a:pt x="3931425" y="826592"/>
                    <a:pt x="3957727" y="1137437"/>
                  </a:cubicBezTo>
                  <a:cubicBezTo>
                    <a:pt x="3996665" y="944410"/>
                    <a:pt x="4101732" y="729856"/>
                    <a:pt x="4272458" y="631748"/>
                  </a:cubicBezTo>
                  <a:cubicBezTo>
                    <a:pt x="4443184" y="533641"/>
                    <a:pt x="4666653" y="525271"/>
                    <a:pt x="4836033" y="625703"/>
                  </a:cubicBezTo>
                  <a:cubicBezTo>
                    <a:pt x="5069840" y="764336"/>
                    <a:pt x="5153952" y="1060081"/>
                    <a:pt x="5183632" y="1330286"/>
                  </a:cubicBezTo>
                  <a:cubicBezTo>
                    <a:pt x="5222507" y="1684032"/>
                    <a:pt x="5161153" y="2134387"/>
                    <a:pt x="5107381" y="2486203"/>
                  </a:cubicBezTo>
                  <a:close/>
                </a:path>
              </a:pathLst>
            </a:custGeom>
            <a:blipFill>
              <a:blip r:embed="rId4"/>
              <a:stretch>
                <a:fillRect t="-11782" b="-1178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9162834" y="7457082"/>
            <a:ext cx="9581973" cy="9767737"/>
            <a:chOff x="0" y="0"/>
            <a:chExt cx="12775964" cy="13023650"/>
          </a:xfrm>
        </p:grpSpPr>
        <p:sp>
          <p:nvSpPr>
            <p:cNvPr id="7" name="Freeform 7"/>
            <p:cNvSpPr/>
            <p:nvPr/>
          </p:nvSpPr>
          <p:spPr>
            <a:xfrm rot="-8856105">
              <a:off x="2116225" y="3000914"/>
              <a:ext cx="5110528" cy="9383956"/>
            </a:xfrm>
            <a:custGeom>
              <a:avLst/>
              <a:gdLst/>
              <a:ahLst/>
              <a:cxnLst/>
              <a:rect l="l" t="t" r="r" b="b"/>
              <a:pathLst>
                <a:path w="5110528" h="9383956">
                  <a:moveTo>
                    <a:pt x="0" y="0"/>
                  </a:moveTo>
                  <a:lnTo>
                    <a:pt x="5110527" y="0"/>
                  </a:lnTo>
                  <a:lnTo>
                    <a:pt x="5110527" y="9383956"/>
                  </a:lnTo>
                  <a:lnTo>
                    <a:pt x="0" y="9383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326" r="-332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10308574">
              <a:off x="5319146" y="412696"/>
              <a:ext cx="6644376" cy="11881325"/>
            </a:xfrm>
            <a:custGeom>
              <a:avLst/>
              <a:gdLst/>
              <a:ahLst/>
              <a:cxnLst/>
              <a:rect l="l" t="t" r="r" b="b"/>
              <a:pathLst>
                <a:path w="6644376" h="11881325">
                  <a:moveTo>
                    <a:pt x="0" y="0"/>
                  </a:moveTo>
                  <a:lnTo>
                    <a:pt x="6644376" y="0"/>
                  </a:lnTo>
                  <a:lnTo>
                    <a:pt x="6644376" y="11881326"/>
                  </a:lnTo>
                  <a:lnTo>
                    <a:pt x="0" y="11881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931" r="-193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0012617">
              <a:off x="5129588" y="11080638"/>
              <a:ext cx="945392" cy="968702"/>
            </a:xfrm>
            <a:custGeom>
              <a:avLst/>
              <a:gdLst/>
              <a:ahLst/>
              <a:cxnLst/>
              <a:rect l="l" t="t" r="r" b="b"/>
              <a:pathLst>
                <a:path w="945392" h="968702">
                  <a:moveTo>
                    <a:pt x="0" y="0"/>
                  </a:moveTo>
                  <a:lnTo>
                    <a:pt x="945392" y="0"/>
                  </a:lnTo>
                  <a:lnTo>
                    <a:pt x="945392" y="968702"/>
                  </a:lnTo>
                  <a:lnTo>
                    <a:pt x="0" y="968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0000"/>
              </a:blip>
              <a:stretch>
                <a:fillRect l="-1903" r="-190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249961" y="1364234"/>
            <a:ext cx="11666240" cy="744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5"/>
              </a:lnSpc>
              <a:spcBef>
                <a:spcPct val="0"/>
              </a:spcBef>
            </a:pP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Nói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đến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người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vợ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là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nói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đến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không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gian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gia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đình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,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nói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đến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quan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hệ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với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người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chồng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.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Hình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tượng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Tú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thuộc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về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kiểu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gia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đình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Nho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theo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ảnh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hưởng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của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Nho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giáo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.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Không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coi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trọng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sản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nghiệp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,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chỉ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chú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trọng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danh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vị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,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những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gia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đình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như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thế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người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chồng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thì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miệt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mài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đèn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sách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,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còn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người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vợ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thì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nuôi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sống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gia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đình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với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hy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vọng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một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ngày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kia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chồng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đỗ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đạt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làm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quan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cả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họ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được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nhờ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,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đổi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thay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phận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vị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.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Nhưng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nền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tảng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cuộc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sống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gia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đình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ấy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đã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đến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hồi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lung lay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khi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bước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vào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thời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buổi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Tây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Tàu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nhộn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nhạo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này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.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Không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còn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đâu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cảnh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thơ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mộng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“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Bên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anh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đọc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sách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,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bên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nàng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quay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tơ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”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nữa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.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Không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còn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được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ở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yên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trong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một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mái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–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dẫu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vất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vả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êm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đềm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thanh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thản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,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Tú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đã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cái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thời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buổi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ấy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ném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ra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ngoài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cuộc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đời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phiền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tạp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. Khi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đô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thị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hóa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đã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làm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ra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cái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cảnh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“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phố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nửa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làng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” ở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đất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Vị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Xuyên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này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,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thì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Tú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cũng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bị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dạt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theo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cuộc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sống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bươn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chải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nhất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thời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để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đợi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chồng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thành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đạt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.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đó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là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cuộc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bươn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chải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không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có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kết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thúc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.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Bươn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chải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đã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thành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số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phận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của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 </a:t>
            </a:r>
            <a:r>
              <a:rPr lang="en-US" sz="2825" i="1" dirty="0" err="1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bà</a:t>
            </a:r>
            <a:r>
              <a:rPr lang="en-US" sz="2825" i="1" dirty="0">
                <a:solidFill>
                  <a:srgbClr val="393939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85963" y="643253"/>
            <a:ext cx="13070508" cy="923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40"/>
              </a:lnSpc>
            </a:pPr>
            <a:r>
              <a:rPr lang="en-US" sz="4300" dirty="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VỀ HÌNH TƯỢNG BÀ TÚ TRONG BÀI THƯƠNG VỢ</a:t>
            </a:r>
          </a:p>
          <a:p>
            <a:pPr marL="0" lvl="0" indent="0" algn="l">
              <a:lnSpc>
                <a:spcPts val="3440"/>
              </a:lnSpc>
            </a:pPr>
            <a:endParaRPr lang="en-US" sz="4300" dirty="0">
              <a:solidFill>
                <a:srgbClr val="B41010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12303045" y="4381500"/>
            <a:ext cx="5297910" cy="0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AutoShape 15"/>
          <p:cNvSpPr/>
          <p:nvPr/>
        </p:nvSpPr>
        <p:spPr>
          <a:xfrm>
            <a:off x="6249960" y="4871604"/>
            <a:ext cx="9218640" cy="39005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AutoShape 16"/>
          <p:cNvSpPr/>
          <p:nvPr/>
        </p:nvSpPr>
        <p:spPr>
          <a:xfrm>
            <a:off x="16687800" y="6369488"/>
            <a:ext cx="1107833" cy="10673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6249960" y="6971628"/>
            <a:ext cx="9906511" cy="672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V="1">
            <a:off x="10822153" y="4991100"/>
            <a:ext cx="4646447" cy="0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AutoShape 20"/>
          <p:cNvSpPr/>
          <p:nvPr/>
        </p:nvSpPr>
        <p:spPr>
          <a:xfrm>
            <a:off x="16212246" y="4910609"/>
            <a:ext cx="1047054" cy="0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V="1">
            <a:off x="6249960" y="5448300"/>
            <a:ext cx="3709736" cy="0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V="1">
            <a:off x="6249960" y="5951184"/>
            <a:ext cx="6475440" cy="32647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6265200" y="6397337"/>
            <a:ext cx="677526" cy="11047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13149186" y="5940509"/>
            <a:ext cx="4646447" cy="10674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16744629" y="6971628"/>
            <a:ext cx="913155" cy="0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flipV="1">
            <a:off x="6265200" y="7437681"/>
            <a:ext cx="2421600" cy="671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8882806" y="7437681"/>
            <a:ext cx="8532760" cy="0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flipV="1">
            <a:off x="13145376" y="7959978"/>
            <a:ext cx="4546408" cy="1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9" name="Group 29"/>
          <p:cNvGrpSpPr/>
          <p:nvPr/>
        </p:nvGrpSpPr>
        <p:grpSpPr>
          <a:xfrm>
            <a:off x="6670265" y="8637843"/>
            <a:ext cx="1649157" cy="164915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00AD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CF7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Nguyên nhân khách quan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319422" y="8637843"/>
            <a:ext cx="1649157" cy="1649157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101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CF7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Nguyên nhân chủ quan</a:t>
              </a:r>
            </a:p>
          </p:txBody>
        </p:sp>
      </p:grpSp>
      <p:sp>
        <p:nvSpPr>
          <p:cNvPr id="35" name="AutoShape 28">
            <a:extLst>
              <a:ext uri="{FF2B5EF4-FFF2-40B4-BE49-F238E27FC236}">
                <a16:creationId xmlns:a16="http://schemas.microsoft.com/office/drawing/2014/main" xmlns="" id="{D1FA8F6F-F0AB-C99B-84F2-AAEE248F9559}"/>
              </a:ext>
            </a:extLst>
          </p:cNvPr>
          <p:cNvSpPr/>
          <p:nvPr/>
        </p:nvSpPr>
        <p:spPr>
          <a:xfrm flipV="1">
            <a:off x="6198179" y="8470910"/>
            <a:ext cx="1220939" cy="1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6" name="AutoShape 28">
            <a:extLst>
              <a:ext uri="{FF2B5EF4-FFF2-40B4-BE49-F238E27FC236}">
                <a16:creationId xmlns:a16="http://schemas.microsoft.com/office/drawing/2014/main" xmlns="" id="{04BED6F2-0BE0-8C48-596B-FBAAA5E20075}"/>
              </a:ext>
            </a:extLst>
          </p:cNvPr>
          <p:cNvSpPr/>
          <p:nvPr/>
        </p:nvSpPr>
        <p:spPr>
          <a:xfrm>
            <a:off x="8880226" y="7495340"/>
            <a:ext cx="8532760" cy="13747"/>
          </a:xfrm>
          <a:prstGeom prst="line">
            <a:avLst/>
          </a:prstGeom>
          <a:ln w="38100" cap="flat">
            <a:solidFill>
              <a:srgbClr val="B4101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7" name="AutoShape 14">
            <a:extLst>
              <a:ext uri="{FF2B5EF4-FFF2-40B4-BE49-F238E27FC236}">
                <a16:creationId xmlns:a16="http://schemas.microsoft.com/office/drawing/2014/main" xmlns="" id="{3532DE30-B42C-CE34-9F8B-AE473A16741C}"/>
              </a:ext>
            </a:extLst>
          </p:cNvPr>
          <p:cNvSpPr/>
          <p:nvPr/>
        </p:nvSpPr>
        <p:spPr>
          <a:xfrm flipV="1">
            <a:off x="8474029" y="2361294"/>
            <a:ext cx="9126925" cy="39005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AutoShape 14">
            <a:extLst>
              <a:ext uri="{FF2B5EF4-FFF2-40B4-BE49-F238E27FC236}">
                <a16:creationId xmlns:a16="http://schemas.microsoft.com/office/drawing/2014/main" xmlns="" id="{8743B1FB-2D5D-10E1-6408-AA798E89EF9C}"/>
              </a:ext>
            </a:extLst>
          </p:cNvPr>
          <p:cNvSpPr/>
          <p:nvPr/>
        </p:nvSpPr>
        <p:spPr>
          <a:xfrm flipV="1">
            <a:off x="6198179" y="2851140"/>
            <a:ext cx="3215779" cy="6359"/>
          </a:xfrm>
          <a:prstGeom prst="line">
            <a:avLst/>
          </a:prstGeom>
          <a:ln w="38100" cap="flat">
            <a:solidFill>
              <a:srgbClr val="1800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8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 rot="-692115">
            <a:off x="14283962" y="623047"/>
            <a:ext cx="4317595" cy="7433449"/>
          </a:xfrm>
          <a:custGeom>
            <a:avLst/>
            <a:gdLst/>
            <a:ahLst/>
            <a:cxnLst/>
            <a:rect l="l" t="t" r="r" b="b"/>
            <a:pathLst>
              <a:path w="4317595" h="7433449">
                <a:moveTo>
                  <a:pt x="0" y="0"/>
                </a:moveTo>
                <a:lnTo>
                  <a:pt x="4317595" y="0"/>
                </a:lnTo>
                <a:lnTo>
                  <a:pt x="4317595" y="7433449"/>
                </a:lnTo>
                <a:lnTo>
                  <a:pt x="0" y="743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31465" y="1352351"/>
            <a:ext cx="5825069" cy="173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00"/>
              </a:lnSpc>
            </a:pPr>
            <a:r>
              <a:rPr lang="en-US" sz="800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LUYỆN TẬP</a:t>
            </a:r>
          </a:p>
          <a:p>
            <a:pPr marL="0" lvl="0" indent="0" algn="l">
              <a:lnSpc>
                <a:spcPts val="6400"/>
              </a:lnSpc>
            </a:pPr>
            <a:endParaRPr lang="en-US" sz="8000">
              <a:solidFill>
                <a:srgbClr val="B41010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" name="Freeform 5"/>
          <p:cNvSpPr/>
          <p:nvPr/>
        </p:nvSpPr>
        <p:spPr>
          <a:xfrm rot="5702739">
            <a:off x="-453033" y="-4123902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920686">
            <a:off x="-3492955" y="-1685375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63940">
            <a:off x="15939872" y="7692750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45993">
            <a:off x="18781675" y="5025973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38626">
            <a:off x="11994728" y="9112732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155">
            <a:off x="-1405333" y="4910108"/>
            <a:ext cx="5105644" cy="7006029"/>
          </a:xfrm>
          <a:custGeom>
            <a:avLst/>
            <a:gdLst/>
            <a:ahLst/>
            <a:cxnLst/>
            <a:rect l="l" t="t" r="r" b="b"/>
            <a:pathLst>
              <a:path w="5105644" h="7006029">
                <a:moveTo>
                  <a:pt x="0" y="0"/>
                </a:moveTo>
                <a:lnTo>
                  <a:pt x="5105644" y="0"/>
                </a:lnTo>
                <a:lnTo>
                  <a:pt x="5105644" y="7006029"/>
                </a:lnTo>
                <a:lnTo>
                  <a:pt x="0" y="7006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18416" y="8448675"/>
            <a:ext cx="1125116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luận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đề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luận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điểm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“Qua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đèo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Ngang” (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Huyện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Thanh Quan)?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500" b="1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075685" y="2369864"/>
            <a:ext cx="6748760" cy="572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Bước tới Đèo Ngang, bóng xế tà,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Cỏ cây chen đá, lá chen hoa.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Lom khom dưới núi, tiều vài chú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Lác đác bên sông, chợ mấy nhà.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Nhớ nước đau lòng, con quốc quốc,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Thương nhà mỏi miệng, cái gia gia.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Dừng chân đứng lại, trời, non, nước,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Một mảnh tình riêng, ta với ta.</a:t>
            </a:r>
          </a:p>
          <a:p>
            <a:pPr algn="r">
              <a:lnSpc>
                <a:spcPts val="4619"/>
              </a:lnSpc>
              <a:spcBef>
                <a:spcPct val="0"/>
              </a:spcBef>
            </a:pPr>
            <a:r>
              <a:rPr lang="en-US" sz="3299" i="1">
                <a:solidFill>
                  <a:srgbClr val="000000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Bà Huyện Thanh Quan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 rot="-180381">
            <a:off x="14510936" y="871566"/>
            <a:ext cx="4317595" cy="7433449"/>
          </a:xfrm>
          <a:custGeom>
            <a:avLst/>
            <a:gdLst/>
            <a:ahLst/>
            <a:cxnLst/>
            <a:rect l="l" t="t" r="r" b="b"/>
            <a:pathLst>
              <a:path w="4317595" h="7433449">
                <a:moveTo>
                  <a:pt x="0" y="0"/>
                </a:moveTo>
                <a:lnTo>
                  <a:pt x="4317595" y="0"/>
                </a:lnTo>
                <a:lnTo>
                  <a:pt x="4317595" y="7433449"/>
                </a:lnTo>
                <a:lnTo>
                  <a:pt x="0" y="743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702739">
            <a:off x="-453033" y="-3515889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20686">
            <a:off x="-2566142" y="-359389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63940">
            <a:off x="15939872" y="7692750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145993">
            <a:off x="18781675" y="5025973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138626">
            <a:off x="11994728" y="9112732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801267" y="4191356"/>
            <a:ext cx="5105644" cy="7006029"/>
          </a:xfrm>
          <a:custGeom>
            <a:avLst/>
            <a:gdLst/>
            <a:ahLst/>
            <a:cxnLst/>
            <a:rect l="l" t="t" r="r" b="b"/>
            <a:pathLst>
              <a:path w="5105644" h="7006029">
                <a:moveTo>
                  <a:pt x="0" y="0"/>
                </a:moveTo>
                <a:lnTo>
                  <a:pt x="5105644" y="0"/>
                </a:lnTo>
                <a:lnTo>
                  <a:pt x="5105644" y="7006029"/>
                </a:lnTo>
                <a:lnTo>
                  <a:pt x="0" y="7006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01367" y="3393658"/>
            <a:ext cx="11251168" cy="612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 dirty="0">
                <a:solidFill>
                  <a:srgbClr val="B41010"/>
                </a:solidFill>
                <a:latin typeface="Cabin Bold"/>
                <a:ea typeface="Cabin Bold"/>
                <a:cs typeface="Cabin Bold"/>
                <a:sym typeface="Cabin Bold"/>
              </a:rPr>
              <a:t>1. Luận </a:t>
            </a:r>
            <a:r>
              <a:rPr lang="en-US" sz="3799" b="1" dirty="0" err="1">
                <a:solidFill>
                  <a:srgbClr val="B41010"/>
                </a:solidFill>
                <a:latin typeface="Cabin Bold"/>
                <a:ea typeface="Cabin Bold"/>
                <a:cs typeface="Cabin Bold"/>
                <a:sym typeface="Cabin Bold"/>
              </a:rPr>
              <a:t>đề</a:t>
            </a:r>
            <a:r>
              <a:rPr lang="en-US" sz="3799" b="1" dirty="0">
                <a:solidFill>
                  <a:srgbClr val="B4101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Cảnh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hoang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sơ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tiêu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điều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đèo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Ngang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lúc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chiều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tà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tâm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trạng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buồn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bã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cô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đơn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nhớ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nước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thương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nhà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tác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giả</a:t>
            </a:r>
            <a:r>
              <a:rPr lang="en-US" sz="3799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4559"/>
              </a:lnSpc>
            </a:pPr>
            <a:r>
              <a:rPr lang="en-US" sz="3799" b="1" dirty="0">
                <a:solidFill>
                  <a:srgbClr val="B41010"/>
                </a:solidFill>
                <a:latin typeface="Cabin Bold"/>
                <a:ea typeface="Cabin Bold"/>
                <a:cs typeface="Cabin Bold"/>
                <a:sym typeface="Cabin Bold"/>
              </a:rPr>
              <a:t>2. Luận </a:t>
            </a:r>
            <a:r>
              <a:rPr lang="en-US" sz="3799" b="1" dirty="0" err="1">
                <a:solidFill>
                  <a:srgbClr val="B41010"/>
                </a:solidFill>
                <a:latin typeface="Cabin Bold"/>
                <a:ea typeface="Cabin Bold"/>
                <a:cs typeface="Cabin Bold"/>
                <a:sym typeface="Cabin Bold"/>
              </a:rPr>
              <a:t>điểm</a:t>
            </a:r>
            <a:r>
              <a:rPr lang="en-US" sz="3799" b="1" dirty="0">
                <a:solidFill>
                  <a:srgbClr val="B4101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4200"/>
              </a:lnSpc>
            </a:pP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-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Luận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điểm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1: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Sự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đối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lập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giữa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thiên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nhiên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con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4200"/>
              </a:lnSpc>
            </a:pP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-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Luận </a:t>
            </a:r>
            <a:r>
              <a:rPr lang="en-US" sz="3500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điểm</a:t>
            </a:r>
            <a:r>
              <a:rPr lang="en-US" sz="3500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2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Nỗi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nhớ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nhà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nhớ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quê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hương</a:t>
            </a:r>
            <a:r>
              <a:rPr lang="en-US" sz="3500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5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indent="-457200" algn="l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C00000"/>
                </a:solidFill>
                <a:latin typeface="Cabin"/>
                <a:ea typeface="Cabin"/>
                <a:cs typeface="Cabin"/>
                <a:sym typeface="Cabin"/>
              </a:rPr>
              <a:t>ĐỀ: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Phân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tích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vẻ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đẹp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bức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tranh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thiên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nhiên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tâm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trạng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tác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giả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trong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bài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“Qua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đèo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Ngang” (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Bà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Huyện</a:t>
            </a:r>
            <a:r>
              <a:rPr lang="en-US" sz="3500" b="1" dirty="0">
                <a:solidFill>
                  <a:srgbClr val="002060"/>
                </a:solidFill>
                <a:latin typeface="Cabin"/>
                <a:ea typeface="Cabin"/>
                <a:cs typeface="Cabin"/>
                <a:sym typeface="Cabin"/>
              </a:rPr>
              <a:t> Thanh Quan)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5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81326" y="744338"/>
            <a:ext cx="4125349" cy="92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00"/>
              </a:lnSpc>
            </a:pPr>
            <a:r>
              <a:rPr lang="en-US" sz="800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ĐÁP ÁN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39197" y="1559266"/>
            <a:ext cx="11175509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Luận 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đề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luận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điểm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“Qua 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đèo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Ngang” (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99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Huyện</a:t>
            </a:r>
            <a:r>
              <a:rPr lang="en-US" sz="3799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Thanh Quan)</a:t>
            </a:r>
          </a:p>
          <a:p>
            <a:pPr algn="ctr">
              <a:lnSpc>
                <a:spcPts val="4559"/>
              </a:lnSpc>
              <a:spcBef>
                <a:spcPct val="0"/>
              </a:spcBef>
            </a:pPr>
            <a:endParaRPr lang="en-US" sz="3799" b="1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2261" y="5751691"/>
            <a:ext cx="3225739" cy="4535309"/>
          </a:xfrm>
          <a:custGeom>
            <a:avLst/>
            <a:gdLst/>
            <a:ahLst/>
            <a:cxnLst/>
            <a:rect l="l" t="t" r="r" b="b"/>
            <a:pathLst>
              <a:path w="3225739" h="4535309">
                <a:moveTo>
                  <a:pt x="0" y="0"/>
                </a:moveTo>
                <a:lnTo>
                  <a:pt x="3225739" y="0"/>
                </a:lnTo>
                <a:lnTo>
                  <a:pt x="3225739" y="4535309"/>
                </a:lnTo>
                <a:lnTo>
                  <a:pt x="0" y="4535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5062261" y="0"/>
            <a:ext cx="3225739" cy="4535309"/>
          </a:xfrm>
          <a:custGeom>
            <a:avLst/>
            <a:gdLst/>
            <a:ahLst/>
            <a:cxnLst/>
            <a:rect l="l" t="t" r="r" b="b"/>
            <a:pathLst>
              <a:path w="3225739" h="4535309">
                <a:moveTo>
                  <a:pt x="0" y="4535309"/>
                </a:moveTo>
                <a:lnTo>
                  <a:pt x="3225739" y="4535309"/>
                </a:lnTo>
                <a:lnTo>
                  <a:pt x="3225739" y="0"/>
                </a:lnTo>
                <a:lnTo>
                  <a:pt x="0" y="0"/>
                </a:lnTo>
                <a:lnTo>
                  <a:pt x="0" y="4535309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264" y="5751691"/>
            <a:ext cx="3225739" cy="4535309"/>
          </a:xfrm>
          <a:custGeom>
            <a:avLst/>
            <a:gdLst/>
            <a:ahLst/>
            <a:cxnLst/>
            <a:rect l="l" t="t" r="r" b="b"/>
            <a:pathLst>
              <a:path w="3225739" h="4535309">
                <a:moveTo>
                  <a:pt x="3225739" y="0"/>
                </a:moveTo>
                <a:lnTo>
                  <a:pt x="0" y="0"/>
                </a:lnTo>
                <a:lnTo>
                  <a:pt x="0" y="4535309"/>
                </a:lnTo>
                <a:lnTo>
                  <a:pt x="3225739" y="4535309"/>
                </a:lnTo>
                <a:lnTo>
                  <a:pt x="3225739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264" y="0"/>
            <a:ext cx="3225739" cy="4535309"/>
          </a:xfrm>
          <a:custGeom>
            <a:avLst/>
            <a:gdLst/>
            <a:ahLst/>
            <a:cxnLst/>
            <a:rect l="l" t="t" r="r" b="b"/>
            <a:pathLst>
              <a:path w="3225739" h="4535309">
                <a:moveTo>
                  <a:pt x="3225739" y="4535309"/>
                </a:moveTo>
                <a:lnTo>
                  <a:pt x="0" y="4535309"/>
                </a:lnTo>
                <a:lnTo>
                  <a:pt x="0" y="0"/>
                </a:lnTo>
                <a:lnTo>
                  <a:pt x="3225739" y="0"/>
                </a:lnTo>
                <a:lnTo>
                  <a:pt x="3225739" y="4535309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-7215" y="4447239"/>
            <a:ext cx="1312931" cy="1295972"/>
          </a:xfrm>
          <a:custGeom>
            <a:avLst/>
            <a:gdLst/>
            <a:ahLst/>
            <a:cxnLst/>
            <a:rect l="l" t="t" r="r" b="b"/>
            <a:pathLst>
              <a:path w="1312931" h="1295972">
                <a:moveTo>
                  <a:pt x="0" y="0"/>
                </a:moveTo>
                <a:lnTo>
                  <a:pt x="1312931" y="0"/>
                </a:lnTo>
                <a:lnTo>
                  <a:pt x="1312931" y="1295972"/>
                </a:lnTo>
                <a:lnTo>
                  <a:pt x="0" y="1295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 flipV="1">
            <a:off x="16983549" y="4543789"/>
            <a:ext cx="1312931" cy="1295972"/>
          </a:xfrm>
          <a:custGeom>
            <a:avLst/>
            <a:gdLst/>
            <a:ahLst/>
            <a:cxnLst/>
            <a:rect l="l" t="t" r="r" b="b"/>
            <a:pathLst>
              <a:path w="1312931" h="1295972">
                <a:moveTo>
                  <a:pt x="0" y="1295972"/>
                </a:moveTo>
                <a:lnTo>
                  <a:pt x="1312930" y="1295972"/>
                </a:lnTo>
                <a:lnTo>
                  <a:pt x="1312930" y="0"/>
                </a:lnTo>
                <a:lnTo>
                  <a:pt x="0" y="0"/>
                </a:lnTo>
                <a:lnTo>
                  <a:pt x="0" y="1295972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750454" flipH="1">
            <a:off x="2142879" y="7428621"/>
            <a:ext cx="4539955" cy="7457832"/>
          </a:xfrm>
          <a:custGeom>
            <a:avLst/>
            <a:gdLst/>
            <a:ahLst/>
            <a:cxnLst/>
            <a:rect l="l" t="t" r="r" b="b"/>
            <a:pathLst>
              <a:path w="4539955" h="7457832">
                <a:moveTo>
                  <a:pt x="4539955" y="0"/>
                </a:moveTo>
                <a:lnTo>
                  <a:pt x="0" y="0"/>
                </a:lnTo>
                <a:lnTo>
                  <a:pt x="0" y="7457832"/>
                </a:lnTo>
                <a:lnTo>
                  <a:pt x="4539955" y="7457832"/>
                </a:lnTo>
                <a:lnTo>
                  <a:pt x="453995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751999">
            <a:off x="11604695" y="7428621"/>
            <a:ext cx="4539955" cy="7457832"/>
          </a:xfrm>
          <a:custGeom>
            <a:avLst/>
            <a:gdLst/>
            <a:ahLst/>
            <a:cxnLst/>
            <a:rect l="l" t="t" r="r" b="b"/>
            <a:pathLst>
              <a:path w="4539955" h="7457832">
                <a:moveTo>
                  <a:pt x="0" y="0"/>
                </a:moveTo>
                <a:lnTo>
                  <a:pt x="4539955" y="0"/>
                </a:lnTo>
                <a:lnTo>
                  <a:pt x="4539955" y="7457832"/>
                </a:lnTo>
                <a:lnTo>
                  <a:pt x="0" y="7457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21115" y="8990927"/>
            <a:ext cx="6311124" cy="10865637"/>
          </a:xfrm>
          <a:custGeom>
            <a:avLst/>
            <a:gdLst/>
            <a:ahLst/>
            <a:cxnLst/>
            <a:rect l="l" t="t" r="r" b="b"/>
            <a:pathLst>
              <a:path w="6311124" h="10865637">
                <a:moveTo>
                  <a:pt x="0" y="0"/>
                </a:moveTo>
                <a:lnTo>
                  <a:pt x="6311125" y="0"/>
                </a:lnTo>
                <a:lnTo>
                  <a:pt x="6311125" y="10865638"/>
                </a:lnTo>
                <a:lnTo>
                  <a:pt x="0" y="108656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35614" y="3822890"/>
            <a:ext cx="12944348" cy="2755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5"/>
              </a:lnSpc>
            </a:pPr>
            <a:r>
              <a:rPr lang="en-US" sz="9976">
                <a:solidFill>
                  <a:srgbClr val="393939"/>
                </a:solidFill>
                <a:latin typeface="Yeseva One"/>
                <a:ea typeface="Yeseva One"/>
                <a:cs typeface="Yeseva One"/>
                <a:sym typeface="Yeseva One"/>
              </a:rPr>
              <a:t>CẢM ƠN THẦY CÔ VÀ CÁC EM!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 rot="-869182">
            <a:off x="15980132" y="5366654"/>
            <a:ext cx="2558336" cy="6091275"/>
          </a:xfrm>
          <a:custGeom>
            <a:avLst/>
            <a:gdLst/>
            <a:ahLst/>
            <a:cxnLst/>
            <a:rect l="l" t="t" r="r" b="b"/>
            <a:pathLst>
              <a:path w="2558336" h="6091275">
                <a:moveTo>
                  <a:pt x="0" y="0"/>
                </a:moveTo>
                <a:lnTo>
                  <a:pt x="2558336" y="0"/>
                </a:lnTo>
                <a:lnTo>
                  <a:pt x="2558336" y="6091276"/>
                </a:lnTo>
                <a:lnTo>
                  <a:pt x="0" y="6091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295315">
            <a:off x="13667335" y="-3608396"/>
            <a:ext cx="7405602" cy="10162061"/>
          </a:xfrm>
          <a:custGeom>
            <a:avLst/>
            <a:gdLst/>
            <a:ahLst/>
            <a:cxnLst/>
            <a:rect l="l" t="t" r="r" b="b"/>
            <a:pathLst>
              <a:path w="7405602" h="10162061">
                <a:moveTo>
                  <a:pt x="0" y="0"/>
                </a:moveTo>
                <a:lnTo>
                  <a:pt x="7405602" y="0"/>
                </a:lnTo>
                <a:lnTo>
                  <a:pt x="7405602" y="10162061"/>
                </a:lnTo>
                <a:lnTo>
                  <a:pt x="0" y="10162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00061">
            <a:off x="-4317222" y="1300411"/>
            <a:ext cx="7438160" cy="10206738"/>
          </a:xfrm>
          <a:custGeom>
            <a:avLst/>
            <a:gdLst/>
            <a:ahLst/>
            <a:cxnLst/>
            <a:rect l="l" t="t" r="r" b="b"/>
            <a:pathLst>
              <a:path w="7438160" h="10206738">
                <a:moveTo>
                  <a:pt x="0" y="0"/>
                </a:moveTo>
                <a:lnTo>
                  <a:pt x="7438160" y="0"/>
                </a:lnTo>
                <a:lnTo>
                  <a:pt x="7438160" y="10206738"/>
                </a:lnTo>
                <a:lnTo>
                  <a:pt x="0" y="10206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016701">
            <a:off x="-1495206" y="-8534189"/>
            <a:ext cx="7405602" cy="10162061"/>
          </a:xfrm>
          <a:custGeom>
            <a:avLst/>
            <a:gdLst/>
            <a:ahLst/>
            <a:cxnLst/>
            <a:rect l="l" t="t" r="r" b="b"/>
            <a:pathLst>
              <a:path w="7405602" h="10162061">
                <a:moveTo>
                  <a:pt x="0" y="0"/>
                </a:moveTo>
                <a:lnTo>
                  <a:pt x="7405602" y="0"/>
                </a:lnTo>
                <a:lnTo>
                  <a:pt x="7405602" y="10162061"/>
                </a:lnTo>
                <a:lnTo>
                  <a:pt x="0" y="10162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19573" y="769443"/>
            <a:ext cx="10248853" cy="244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7"/>
              </a:lnSpc>
            </a:pPr>
            <a:r>
              <a:rPr lang="en-US" sz="5765" dirty="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BÀI 2 </a:t>
            </a:r>
          </a:p>
          <a:p>
            <a:pPr algn="ctr">
              <a:lnSpc>
                <a:spcPts val="6457"/>
              </a:lnSpc>
            </a:pPr>
            <a:r>
              <a:rPr lang="en-US" sz="5765" dirty="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GIÁ TRỊ CỦA VĂN CHƯƠNG</a:t>
            </a:r>
          </a:p>
          <a:p>
            <a:pPr algn="ctr">
              <a:lnSpc>
                <a:spcPts val="4479"/>
              </a:lnSpc>
            </a:pPr>
            <a:r>
              <a:rPr lang="en-US" sz="3999" dirty="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 (VĂN BẢN NGHỊ LUẬN)</a:t>
            </a:r>
          </a:p>
          <a:p>
            <a:pPr marL="0" lvl="0" indent="0" algn="ctr">
              <a:lnSpc>
                <a:spcPts val="1917"/>
              </a:lnSpc>
            </a:pPr>
            <a:endParaRPr lang="en-US" sz="3999" dirty="0">
              <a:solidFill>
                <a:srgbClr val="B41010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91378" y="3474167"/>
            <a:ext cx="12959193" cy="6391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>
                <a:solidFill>
                  <a:srgbClr val="B4101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ĐỌC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Văn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bản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1: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Về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hình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tượng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bà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Tú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trong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bài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“Thương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vợ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”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Văn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bản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2: 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Ý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nghĩa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văn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chương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Đọc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kết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nối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chủ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điểm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: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Thơ ca 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Thực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hành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tiếng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Việt: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Cách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tham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khảo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trích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dẫn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tài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liệu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để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tránh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đạo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văn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 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Đọc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mở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rộng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theo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thể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000" b="1" u="none" strike="noStrike" dirty="0" err="1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loại</a:t>
            </a:r>
            <a:r>
              <a:rPr lang="en-US" sz="3000" b="1" u="none" strike="noStrike" dirty="0">
                <a:solidFill>
                  <a:srgbClr val="39393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: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Tính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đa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nghĩa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trong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bài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thơ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“Bánh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trôi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000" i="1" u="none" strike="noStrike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nước</a:t>
            </a:r>
            <a:r>
              <a:rPr lang="en-US" sz="3000" i="1" u="none" strike="noStrike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”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b="1" u="none" strike="noStrike" dirty="0">
                <a:solidFill>
                  <a:srgbClr val="B4101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VIẾT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Viết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bài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văn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nghị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luận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phân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tích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một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tác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phẩm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văn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học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b="1" u="none" strike="noStrike" dirty="0">
                <a:solidFill>
                  <a:srgbClr val="B4101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NÓI VÀ NGHE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Nghe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và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nhận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biết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tính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thuyết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phục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của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một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ý </a:t>
            </a:r>
            <a:r>
              <a:rPr lang="en-US" sz="3000" u="none" strike="noStrike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kiến</a:t>
            </a:r>
            <a:r>
              <a:rPr lang="en-US" sz="3000" u="none" strike="noStrike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marL="0" lvl="0" indent="0" algn="l">
              <a:lnSpc>
                <a:spcPts val="4200"/>
              </a:lnSpc>
            </a:pPr>
            <a:r>
              <a:rPr lang="en-US" sz="3000" b="1" dirty="0">
                <a:solidFill>
                  <a:srgbClr val="B41010"/>
                </a:solidFill>
                <a:latin typeface="Proxima Nova Bold"/>
                <a:ea typeface="Proxima Nova"/>
                <a:cs typeface="Proxima Nova"/>
                <a:sym typeface="Proxima Nova Bold"/>
              </a:rPr>
              <a:t>ÔN TẬP</a:t>
            </a:r>
            <a:endParaRPr lang="en-US" sz="3000" u="none" strike="noStrike" dirty="0">
              <a:solidFill>
                <a:srgbClr val="B4101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>
              <a:lnSpc>
                <a:spcPts val="4200"/>
              </a:lnSpc>
            </a:pPr>
            <a:endParaRPr lang="en-US" sz="3000" u="none" strike="noStrike" dirty="0">
              <a:solidFill>
                <a:srgbClr val="B4101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1615F5-CADA-33D5-1AA6-1C5726785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5E16B59B-C3C8-5E9B-5EEF-72C1866CC3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CFF9E548-3FB4-C03F-1DB6-76B0E05DBB7E}"/>
              </a:ext>
            </a:extLst>
          </p:cNvPr>
          <p:cNvSpPr/>
          <p:nvPr/>
        </p:nvSpPr>
        <p:spPr>
          <a:xfrm rot="-869182">
            <a:off x="15980132" y="5366654"/>
            <a:ext cx="2558336" cy="6091275"/>
          </a:xfrm>
          <a:custGeom>
            <a:avLst/>
            <a:gdLst/>
            <a:ahLst/>
            <a:cxnLst/>
            <a:rect l="l" t="t" r="r" b="b"/>
            <a:pathLst>
              <a:path w="2558336" h="6091275">
                <a:moveTo>
                  <a:pt x="0" y="0"/>
                </a:moveTo>
                <a:lnTo>
                  <a:pt x="2558336" y="0"/>
                </a:lnTo>
                <a:lnTo>
                  <a:pt x="2558336" y="6091276"/>
                </a:lnTo>
                <a:lnTo>
                  <a:pt x="0" y="6091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E0120BF0-C07D-4CC9-7039-DC07A150888A}"/>
              </a:ext>
            </a:extLst>
          </p:cNvPr>
          <p:cNvSpPr/>
          <p:nvPr/>
        </p:nvSpPr>
        <p:spPr>
          <a:xfrm rot="10295315">
            <a:off x="13667335" y="-3608396"/>
            <a:ext cx="7405602" cy="10162061"/>
          </a:xfrm>
          <a:custGeom>
            <a:avLst/>
            <a:gdLst/>
            <a:ahLst/>
            <a:cxnLst/>
            <a:rect l="l" t="t" r="r" b="b"/>
            <a:pathLst>
              <a:path w="7405602" h="10162061">
                <a:moveTo>
                  <a:pt x="0" y="0"/>
                </a:moveTo>
                <a:lnTo>
                  <a:pt x="7405602" y="0"/>
                </a:lnTo>
                <a:lnTo>
                  <a:pt x="7405602" y="10162061"/>
                </a:lnTo>
                <a:lnTo>
                  <a:pt x="0" y="10162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3E940843-DDC6-AB2C-9169-43FBA18C83A9}"/>
              </a:ext>
            </a:extLst>
          </p:cNvPr>
          <p:cNvSpPr/>
          <p:nvPr/>
        </p:nvSpPr>
        <p:spPr>
          <a:xfrm rot="1000061">
            <a:off x="-4317222" y="1300411"/>
            <a:ext cx="7438160" cy="10206738"/>
          </a:xfrm>
          <a:custGeom>
            <a:avLst/>
            <a:gdLst/>
            <a:ahLst/>
            <a:cxnLst/>
            <a:rect l="l" t="t" r="r" b="b"/>
            <a:pathLst>
              <a:path w="7438160" h="10206738">
                <a:moveTo>
                  <a:pt x="0" y="0"/>
                </a:moveTo>
                <a:lnTo>
                  <a:pt x="7438160" y="0"/>
                </a:lnTo>
                <a:lnTo>
                  <a:pt x="7438160" y="10206738"/>
                </a:lnTo>
                <a:lnTo>
                  <a:pt x="0" y="10206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32E2CDD3-E489-D9CA-DDA3-BAD8FE1AA1B9}"/>
              </a:ext>
            </a:extLst>
          </p:cNvPr>
          <p:cNvSpPr/>
          <p:nvPr/>
        </p:nvSpPr>
        <p:spPr>
          <a:xfrm rot="-8016701">
            <a:off x="-1495206" y="-8534189"/>
            <a:ext cx="7405602" cy="10162061"/>
          </a:xfrm>
          <a:custGeom>
            <a:avLst/>
            <a:gdLst/>
            <a:ahLst/>
            <a:cxnLst/>
            <a:rect l="l" t="t" r="r" b="b"/>
            <a:pathLst>
              <a:path w="7405602" h="10162061">
                <a:moveTo>
                  <a:pt x="0" y="0"/>
                </a:moveTo>
                <a:lnTo>
                  <a:pt x="7405602" y="0"/>
                </a:lnTo>
                <a:lnTo>
                  <a:pt x="7405602" y="10162061"/>
                </a:lnTo>
                <a:lnTo>
                  <a:pt x="0" y="10162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C99085E1-43D2-65EF-C556-4381D4480530}"/>
              </a:ext>
            </a:extLst>
          </p:cNvPr>
          <p:cNvSpPr txBox="1"/>
          <p:nvPr/>
        </p:nvSpPr>
        <p:spPr>
          <a:xfrm>
            <a:off x="4019573" y="1770879"/>
            <a:ext cx="10248853" cy="1144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7"/>
              </a:lnSpc>
            </a:pPr>
            <a:r>
              <a:rPr lang="en-US" sz="8000" dirty="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TRI THỨC NGỮ VĂN</a:t>
            </a:r>
          </a:p>
          <a:p>
            <a:pPr marL="0" lvl="0" indent="0" algn="ctr">
              <a:lnSpc>
                <a:spcPts val="1917"/>
              </a:lnSpc>
            </a:pPr>
            <a:endParaRPr lang="en-US" sz="3999" dirty="0">
              <a:solidFill>
                <a:srgbClr val="B41010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B50CE5DB-C3C2-D759-3FF0-9D528588BCC8}"/>
              </a:ext>
            </a:extLst>
          </p:cNvPr>
          <p:cNvSpPr txBox="1"/>
          <p:nvPr/>
        </p:nvSpPr>
        <p:spPr>
          <a:xfrm>
            <a:off x="3733800" y="3790768"/>
            <a:ext cx="10004702" cy="3054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- Văn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bản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nghị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luận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: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Cách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trình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bày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vấn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đề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khách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quan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và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cách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trình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bày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vấn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đề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chủ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quan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.</a:t>
            </a:r>
          </a:p>
          <a:p>
            <a:pPr algn="l">
              <a:lnSpc>
                <a:spcPts val="5000"/>
              </a:lnSpc>
            </a:pP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-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Tiếng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Việt: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Cách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tham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khảo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,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trích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dẫn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tài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liệu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để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tránh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đạo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văn</a:t>
            </a:r>
            <a:r>
              <a:rPr lang="en-US" sz="3500" dirty="0">
                <a:latin typeface="Proxima Nova Bold"/>
                <a:ea typeface="Proxima Nova Bold"/>
                <a:cs typeface="Proxima Nova Bold"/>
                <a:sym typeface="Proxima Nova Bold"/>
              </a:rPr>
              <a:t>.</a:t>
            </a:r>
          </a:p>
          <a:p>
            <a:pPr marL="0" lvl="0" indent="0" algn="l">
              <a:lnSpc>
                <a:spcPts val="4200"/>
              </a:lnSpc>
            </a:pPr>
            <a:endParaRPr lang="en-US" sz="3000" u="none" strike="noStrike" dirty="0">
              <a:solidFill>
                <a:srgbClr val="B4101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75693329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 rot="-692115">
            <a:off x="14858631" y="-104560"/>
            <a:ext cx="4317595" cy="7433449"/>
          </a:xfrm>
          <a:custGeom>
            <a:avLst/>
            <a:gdLst/>
            <a:ahLst/>
            <a:cxnLst/>
            <a:rect l="l" t="t" r="r" b="b"/>
            <a:pathLst>
              <a:path w="4317595" h="7433449">
                <a:moveTo>
                  <a:pt x="0" y="0"/>
                </a:moveTo>
                <a:lnTo>
                  <a:pt x="4317595" y="0"/>
                </a:lnTo>
                <a:lnTo>
                  <a:pt x="4317595" y="7433449"/>
                </a:lnTo>
                <a:lnTo>
                  <a:pt x="0" y="743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85519" y="1362075"/>
            <a:ext cx="351696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</a:pPr>
            <a:r>
              <a:rPr lang="en-US" sz="9000" dirty="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VÍ DỤ</a:t>
            </a:r>
          </a:p>
        </p:txBody>
      </p:sp>
      <p:sp>
        <p:nvSpPr>
          <p:cNvPr id="5" name="Freeform 5"/>
          <p:cNvSpPr/>
          <p:nvPr/>
        </p:nvSpPr>
        <p:spPr>
          <a:xfrm rot="5702739">
            <a:off x="-453033" y="-4123902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920686">
            <a:off x="-3492955" y="-1685375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63940">
            <a:off x="15939872" y="7692750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45993">
            <a:off x="18781675" y="5025973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38626">
            <a:off x="11994728" y="9112732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155">
            <a:off x="-1831328" y="5325010"/>
            <a:ext cx="5105644" cy="7006029"/>
          </a:xfrm>
          <a:custGeom>
            <a:avLst/>
            <a:gdLst/>
            <a:ahLst/>
            <a:cxnLst/>
            <a:rect l="l" t="t" r="r" b="b"/>
            <a:pathLst>
              <a:path w="5105644" h="7006029">
                <a:moveTo>
                  <a:pt x="0" y="0"/>
                </a:moveTo>
                <a:lnTo>
                  <a:pt x="5105643" y="0"/>
                </a:lnTo>
                <a:lnTo>
                  <a:pt x="5105643" y="7006029"/>
                </a:lnTo>
                <a:lnTo>
                  <a:pt x="0" y="7006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70321" y="2659204"/>
            <a:ext cx="11947174" cy="774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(1)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Tôi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đã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chứng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kiến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cả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ngàn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con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trâu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rừng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bị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chết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dần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chết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mòn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trên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những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cánh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đồng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trơ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trọi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vì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bị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người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da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trắng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bắn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mỗi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khi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có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đoàn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tàu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chạy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qua. (2)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Tôi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là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kẻ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hoang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dã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,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tôi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không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hiểu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nổi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tại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sao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một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con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ngựa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sắt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nhả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khói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lại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quan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trọng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hơn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nhiều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con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trâu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rừng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mà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chúng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tôi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chỉ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giết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để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duy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trì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cuộc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sống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. (3) Con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người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là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gì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,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nếu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cuộc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sống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thiếu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những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con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thú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?</a:t>
            </a:r>
          </a:p>
          <a:p>
            <a:pPr algn="just">
              <a:lnSpc>
                <a:spcPts val="4125"/>
              </a:lnSpc>
            </a:pPr>
            <a:endParaRPr lang="en-US" sz="4278" i="1" dirty="0">
              <a:solidFill>
                <a:srgbClr val="000000"/>
              </a:solidFill>
              <a:latin typeface="Proxima Nova Italics"/>
              <a:ea typeface="Proxima Nova Italics"/>
              <a:cs typeface="Proxima Nova Italics"/>
              <a:sym typeface="Proxima Nova Italics"/>
            </a:endParaRPr>
          </a:p>
          <a:p>
            <a:pPr algn="r">
              <a:lnSpc>
                <a:spcPts val="5733"/>
              </a:lnSpc>
            </a:pPr>
            <a:r>
              <a:rPr lang="en-US" sz="4278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(Xi-</a:t>
            </a:r>
            <a:r>
              <a:rPr lang="en-US" sz="4278" dirty="0" err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át</a:t>
            </a:r>
            <a:r>
              <a:rPr lang="en-US" sz="4278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-</a:t>
            </a:r>
            <a:r>
              <a:rPr lang="en-US" sz="4278" dirty="0" err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tô</a:t>
            </a:r>
            <a:r>
              <a:rPr lang="en-US" sz="4278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Bức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thư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của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thủ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lĩnh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da </a:t>
            </a:r>
            <a:r>
              <a:rPr lang="en-US" sz="4278" i="1" dirty="0" err="1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đỏ</a:t>
            </a:r>
            <a:r>
              <a:rPr lang="en-US" sz="4278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r>
              <a:rPr lang="en-US" sz="4278" i="1" dirty="0">
                <a:solidFill>
                  <a:srgbClr val="000000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</a:p>
          <a:p>
            <a:pPr algn="just">
              <a:lnSpc>
                <a:spcPts val="5733"/>
              </a:lnSpc>
            </a:pPr>
            <a:endParaRPr lang="en-US" sz="4278" i="1" dirty="0">
              <a:solidFill>
                <a:srgbClr val="000000"/>
              </a:solidFill>
              <a:latin typeface="Proxima Nova Italics"/>
              <a:ea typeface="Proxima Nova Italics"/>
              <a:cs typeface="Proxima Nova Italics"/>
              <a:sym typeface="Proxima Nova Italics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3833821" y="3291387"/>
            <a:ext cx="11258098" cy="0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3170321" y="4043862"/>
            <a:ext cx="11947174" cy="0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3245015" y="4732603"/>
            <a:ext cx="11797787" cy="14713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5208807" y="5497194"/>
            <a:ext cx="9805310" cy="0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3170812" y="6207418"/>
            <a:ext cx="11891666" cy="0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3170428" y="6893218"/>
            <a:ext cx="11947068" cy="0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7238722" y="7635746"/>
            <a:ext cx="7824275" cy="0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3170575" y="7578732"/>
            <a:ext cx="3055934" cy="37963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3170812" y="8321543"/>
            <a:ext cx="4923278" cy="0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V="1">
            <a:off x="3170321" y="5497194"/>
            <a:ext cx="937823" cy="2597"/>
          </a:xfrm>
          <a:prstGeom prst="line">
            <a:avLst/>
          </a:prstGeom>
          <a:ln w="38100" cap="flat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299CD3-7603-A94A-DFC7-0EB7BBA52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05E4777D-8497-1B4E-3594-490A09B05DF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D07FC99A-6290-05FA-2E2C-CE9538BD51D8}"/>
              </a:ext>
            </a:extLst>
          </p:cNvPr>
          <p:cNvSpPr/>
          <p:nvPr/>
        </p:nvSpPr>
        <p:spPr>
          <a:xfrm rot="-869182">
            <a:off x="15980132" y="5366654"/>
            <a:ext cx="2558336" cy="6091275"/>
          </a:xfrm>
          <a:custGeom>
            <a:avLst/>
            <a:gdLst/>
            <a:ahLst/>
            <a:cxnLst/>
            <a:rect l="l" t="t" r="r" b="b"/>
            <a:pathLst>
              <a:path w="2558336" h="6091275">
                <a:moveTo>
                  <a:pt x="0" y="0"/>
                </a:moveTo>
                <a:lnTo>
                  <a:pt x="2558336" y="0"/>
                </a:lnTo>
                <a:lnTo>
                  <a:pt x="2558336" y="6091276"/>
                </a:lnTo>
                <a:lnTo>
                  <a:pt x="0" y="6091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AC47A8F3-D19E-23C9-CE26-9E8FA4197380}"/>
              </a:ext>
            </a:extLst>
          </p:cNvPr>
          <p:cNvSpPr/>
          <p:nvPr/>
        </p:nvSpPr>
        <p:spPr>
          <a:xfrm rot="10295315">
            <a:off x="13667335" y="-3608396"/>
            <a:ext cx="7405602" cy="10162061"/>
          </a:xfrm>
          <a:custGeom>
            <a:avLst/>
            <a:gdLst/>
            <a:ahLst/>
            <a:cxnLst/>
            <a:rect l="l" t="t" r="r" b="b"/>
            <a:pathLst>
              <a:path w="7405602" h="10162061">
                <a:moveTo>
                  <a:pt x="0" y="0"/>
                </a:moveTo>
                <a:lnTo>
                  <a:pt x="7405602" y="0"/>
                </a:lnTo>
                <a:lnTo>
                  <a:pt x="7405602" y="10162061"/>
                </a:lnTo>
                <a:lnTo>
                  <a:pt x="0" y="10162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4865B92B-E0D8-CB1B-A19E-695052BB7B92}"/>
              </a:ext>
            </a:extLst>
          </p:cNvPr>
          <p:cNvSpPr/>
          <p:nvPr/>
        </p:nvSpPr>
        <p:spPr>
          <a:xfrm rot="1000061">
            <a:off x="-4317222" y="1300411"/>
            <a:ext cx="7438160" cy="10206738"/>
          </a:xfrm>
          <a:custGeom>
            <a:avLst/>
            <a:gdLst/>
            <a:ahLst/>
            <a:cxnLst/>
            <a:rect l="l" t="t" r="r" b="b"/>
            <a:pathLst>
              <a:path w="7438160" h="10206738">
                <a:moveTo>
                  <a:pt x="0" y="0"/>
                </a:moveTo>
                <a:lnTo>
                  <a:pt x="7438160" y="0"/>
                </a:lnTo>
                <a:lnTo>
                  <a:pt x="7438160" y="10206738"/>
                </a:lnTo>
                <a:lnTo>
                  <a:pt x="0" y="10206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0CC3E28E-101D-B663-A3DC-39D8E89907C5}"/>
              </a:ext>
            </a:extLst>
          </p:cNvPr>
          <p:cNvSpPr/>
          <p:nvPr/>
        </p:nvSpPr>
        <p:spPr>
          <a:xfrm rot="-8016701">
            <a:off x="-1495206" y="-8534189"/>
            <a:ext cx="7405602" cy="10162061"/>
          </a:xfrm>
          <a:custGeom>
            <a:avLst/>
            <a:gdLst/>
            <a:ahLst/>
            <a:cxnLst/>
            <a:rect l="l" t="t" r="r" b="b"/>
            <a:pathLst>
              <a:path w="7405602" h="10162061">
                <a:moveTo>
                  <a:pt x="0" y="0"/>
                </a:moveTo>
                <a:lnTo>
                  <a:pt x="7405602" y="0"/>
                </a:lnTo>
                <a:lnTo>
                  <a:pt x="7405602" y="10162061"/>
                </a:lnTo>
                <a:lnTo>
                  <a:pt x="0" y="10162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C30FCAA6-F30A-8DBD-DFB0-546FEAC8708F}"/>
              </a:ext>
            </a:extLst>
          </p:cNvPr>
          <p:cNvSpPr txBox="1"/>
          <p:nvPr/>
        </p:nvSpPr>
        <p:spPr>
          <a:xfrm>
            <a:off x="4313933" y="3503188"/>
            <a:ext cx="9605422" cy="4336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-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Phân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biệt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cách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trình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bày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vấn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đề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khách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quan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và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cách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trình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bày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vấn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đề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chủ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quan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trong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văn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bản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nghị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luận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.</a:t>
            </a:r>
          </a:p>
          <a:p>
            <a:pPr algn="l">
              <a:lnSpc>
                <a:spcPts val="5000"/>
              </a:lnSpc>
            </a:pP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-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Nhận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biết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luận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đề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,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luận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điểm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.</a:t>
            </a:r>
          </a:p>
          <a:p>
            <a:pPr algn="l">
              <a:lnSpc>
                <a:spcPts val="5000"/>
              </a:lnSpc>
            </a:pP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-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Lí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lẽ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và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bằng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chứng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trong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văn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bản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nghị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luận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và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mối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liên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hệ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giữa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 </a:t>
            </a:r>
            <a:r>
              <a:rPr lang="en-US" sz="3500" b="1" dirty="0" err="1">
                <a:latin typeface="Proxima Nova Bold"/>
                <a:ea typeface="Proxima Nova Bold"/>
                <a:cs typeface="Proxima Nova Bold"/>
                <a:sym typeface="Proxima Nova Bold"/>
              </a:rPr>
              <a:t>chúng</a:t>
            </a:r>
            <a:r>
              <a:rPr lang="en-US" sz="3500" b="1" dirty="0">
                <a:latin typeface="Proxima Nova Bold"/>
                <a:ea typeface="Proxima Nova Bold"/>
                <a:cs typeface="Proxima Nova Bold"/>
                <a:sym typeface="Proxima Nova Bold"/>
              </a:rPr>
              <a:t>.</a:t>
            </a:r>
          </a:p>
          <a:p>
            <a:pPr marL="0" lvl="0" indent="0" algn="l">
              <a:lnSpc>
                <a:spcPts val="4200"/>
              </a:lnSpc>
            </a:pPr>
            <a:endParaRPr lang="en-US" sz="3000" u="none" strike="noStrike" dirty="0">
              <a:solidFill>
                <a:srgbClr val="B4101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A901DB38-A474-8079-4BC0-A17BC0316DA1}"/>
              </a:ext>
            </a:extLst>
          </p:cNvPr>
          <p:cNvSpPr txBox="1"/>
          <p:nvPr/>
        </p:nvSpPr>
        <p:spPr>
          <a:xfrm>
            <a:off x="3797272" y="1485522"/>
            <a:ext cx="10638745" cy="980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</a:pPr>
            <a:r>
              <a:rPr lang="en-US" sz="9000" dirty="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2623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96569" y="8385085"/>
            <a:ext cx="880594" cy="869220"/>
          </a:xfrm>
          <a:custGeom>
            <a:avLst/>
            <a:gdLst/>
            <a:ahLst/>
            <a:cxnLst/>
            <a:rect l="l" t="t" r="r" b="b"/>
            <a:pathLst>
              <a:path w="880594" h="869220">
                <a:moveTo>
                  <a:pt x="0" y="0"/>
                </a:moveTo>
                <a:lnTo>
                  <a:pt x="880594" y="0"/>
                </a:lnTo>
                <a:lnTo>
                  <a:pt x="880594" y="869219"/>
                </a:lnTo>
                <a:lnTo>
                  <a:pt x="0" y="869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79731" y="395361"/>
            <a:ext cx="608269" cy="633339"/>
          </a:xfrm>
          <a:custGeom>
            <a:avLst/>
            <a:gdLst/>
            <a:ahLst/>
            <a:cxnLst/>
            <a:rect l="l" t="t" r="r" b="b"/>
            <a:pathLst>
              <a:path w="608269" h="633339">
                <a:moveTo>
                  <a:pt x="0" y="0"/>
                </a:moveTo>
                <a:lnTo>
                  <a:pt x="608269" y="0"/>
                </a:lnTo>
                <a:lnTo>
                  <a:pt x="608269" y="633339"/>
                </a:lnTo>
                <a:lnTo>
                  <a:pt x="0" y="633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60" end="2003.2"/>
                </p14:media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0" y="1326313"/>
            <a:ext cx="11656999" cy="655706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03155">
            <a:off x="15551692" y="7720414"/>
            <a:ext cx="3740798" cy="5133171"/>
          </a:xfrm>
          <a:custGeom>
            <a:avLst/>
            <a:gdLst/>
            <a:ahLst/>
            <a:cxnLst/>
            <a:rect l="l" t="t" r="r" b="b"/>
            <a:pathLst>
              <a:path w="3740798" h="5133171">
                <a:moveTo>
                  <a:pt x="0" y="0"/>
                </a:moveTo>
                <a:lnTo>
                  <a:pt x="3740798" y="0"/>
                </a:lnTo>
                <a:lnTo>
                  <a:pt x="3740798" y="5133172"/>
                </a:lnTo>
                <a:lnTo>
                  <a:pt x="0" y="51331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877163" y="2346475"/>
            <a:ext cx="6547000" cy="553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1"/>
              </a:lnSpc>
            </a:pPr>
            <a:endParaRPr/>
          </a:p>
          <a:p>
            <a:pPr marL="0" lvl="0" indent="0" algn="l">
              <a:lnSpc>
                <a:spcPts val="4041"/>
              </a:lnSpc>
            </a:pPr>
            <a:r>
              <a:rPr lang="en-US" sz="2886" i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Quanh nă</a:t>
            </a:r>
            <a:r>
              <a:rPr lang="en-US" sz="2886" i="1" u="none" strike="noStrike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m buôn bán ở mom sông,</a:t>
            </a:r>
          </a:p>
          <a:p>
            <a:pPr marL="0" lvl="0" indent="0" algn="l">
              <a:lnSpc>
                <a:spcPts val="4041"/>
              </a:lnSpc>
            </a:pPr>
            <a:r>
              <a:rPr lang="en-US" sz="2886" i="1" u="none" strike="noStrike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Nuôi đủ năm con với một chồng.</a:t>
            </a:r>
          </a:p>
          <a:p>
            <a:pPr marL="0" lvl="0" indent="0" algn="l">
              <a:lnSpc>
                <a:spcPts val="4041"/>
              </a:lnSpc>
            </a:pPr>
            <a:r>
              <a:rPr lang="en-US" sz="2886" i="1" u="none" strike="noStrike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Lặn lội thân cò khi quãng vắng,</a:t>
            </a:r>
          </a:p>
          <a:p>
            <a:pPr marL="0" lvl="0" indent="0" algn="l">
              <a:lnSpc>
                <a:spcPts val="4041"/>
              </a:lnSpc>
            </a:pPr>
            <a:r>
              <a:rPr lang="en-US" sz="2886" i="1" u="none" strike="noStrike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Eo sèo mặt nước buổi đò đông.</a:t>
            </a:r>
          </a:p>
          <a:p>
            <a:pPr marL="0" lvl="0" indent="0" algn="l">
              <a:lnSpc>
                <a:spcPts val="4041"/>
              </a:lnSpc>
            </a:pPr>
            <a:r>
              <a:rPr lang="en-US" sz="2886" i="1" u="none" strike="noStrike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Một duyên hai nợ âu đành phận,</a:t>
            </a:r>
          </a:p>
          <a:p>
            <a:pPr marL="0" lvl="0" indent="0" algn="l">
              <a:lnSpc>
                <a:spcPts val="4041"/>
              </a:lnSpc>
            </a:pPr>
            <a:r>
              <a:rPr lang="en-US" sz="2886" i="1" u="none" strike="noStrike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Năm nắng mười mưa dám quản công.</a:t>
            </a:r>
          </a:p>
          <a:p>
            <a:pPr marL="0" lvl="0" indent="0" algn="l">
              <a:lnSpc>
                <a:spcPts val="4041"/>
              </a:lnSpc>
            </a:pPr>
            <a:r>
              <a:rPr lang="en-US" sz="2886" i="1" u="none" strike="noStrike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Cha mẹ thói đời ăn ở bạc,</a:t>
            </a:r>
          </a:p>
          <a:p>
            <a:pPr marL="0" lvl="0" indent="0" algn="l">
              <a:lnSpc>
                <a:spcPts val="4041"/>
              </a:lnSpc>
            </a:pPr>
            <a:r>
              <a:rPr lang="en-US" sz="2886" i="1" u="none" strike="noStrike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Có chồng hờ hững cũng như không.</a:t>
            </a:r>
          </a:p>
          <a:p>
            <a:pPr marL="0" lvl="0" indent="0" algn="l">
              <a:lnSpc>
                <a:spcPts val="4041"/>
              </a:lnSpc>
            </a:pPr>
            <a:endParaRPr lang="en-US" sz="2886" i="1" u="none" strike="noStrike">
              <a:solidFill>
                <a:srgbClr val="393939"/>
              </a:solidFill>
              <a:latin typeface="Proxima Nova Italics"/>
              <a:ea typeface="Proxima Nova Italics"/>
              <a:cs typeface="Proxima Nova Italics"/>
              <a:sym typeface="Proxima Nova Italics"/>
            </a:endParaRPr>
          </a:p>
          <a:p>
            <a:pPr marL="0" lvl="0" indent="0" algn="l">
              <a:lnSpc>
                <a:spcPts val="4041"/>
              </a:lnSpc>
            </a:pPr>
            <a:r>
              <a:rPr lang="en-US" sz="2886" i="1" u="none" strike="noStrike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                                     (Trần Tế Xương)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39442" y="1999473"/>
            <a:ext cx="3952945" cy="587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00"/>
              </a:lnSpc>
            </a:pPr>
            <a:r>
              <a:rPr lang="en-US" sz="500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THƯƠNG VỢ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 rot="-1090383">
            <a:off x="13286608" y="8739150"/>
            <a:ext cx="6832436" cy="11763161"/>
          </a:xfrm>
          <a:custGeom>
            <a:avLst/>
            <a:gdLst/>
            <a:ahLst/>
            <a:cxnLst/>
            <a:rect l="l" t="t" r="r" b="b"/>
            <a:pathLst>
              <a:path w="6832436" h="11763161">
                <a:moveTo>
                  <a:pt x="0" y="0"/>
                </a:moveTo>
                <a:lnTo>
                  <a:pt x="6832436" y="0"/>
                </a:lnTo>
                <a:lnTo>
                  <a:pt x="6832436" y="11763160"/>
                </a:lnTo>
                <a:lnTo>
                  <a:pt x="0" y="1176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-3201604" y="7529302"/>
            <a:ext cx="20179387" cy="12473160"/>
            <a:chOff x="0" y="0"/>
            <a:chExt cx="26905849" cy="16630879"/>
          </a:xfrm>
        </p:grpSpPr>
        <p:sp>
          <p:nvSpPr>
            <p:cNvPr id="5" name="Freeform 5"/>
            <p:cNvSpPr/>
            <p:nvPr/>
          </p:nvSpPr>
          <p:spPr>
            <a:xfrm rot="-9283686">
              <a:off x="15842799" y="1098793"/>
              <a:ext cx="8383338" cy="14433293"/>
            </a:xfrm>
            <a:custGeom>
              <a:avLst/>
              <a:gdLst/>
              <a:ahLst/>
              <a:cxnLst/>
              <a:rect l="l" t="t" r="r" b="b"/>
              <a:pathLst>
                <a:path w="8383338" h="14433293">
                  <a:moveTo>
                    <a:pt x="0" y="0"/>
                  </a:moveTo>
                  <a:lnTo>
                    <a:pt x="8383337" y="0"/>
                  </a:lnTo>
                  <a:lnTo>
                    <a:pt x="8383337" y="14433293"/>
                  </a:lnTo>
                  <a:lnTo>
                    <a:pt x="0" y="14433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7388343">
              <a:off x="4142635" y="1098793"/>
              <a:ext cx="8383338" cy="14433293"/>
            </a:xfrm>
            <a:custGeom>
              <a:avLst/>
              <a:gdLst/>
              <a:ahLst/>
              <a:cxnLst/>
              <a:rect l="l" t="t" r="r" b="b"/>
              <a:pathLst>
                <a:path w="8383338" h="14433293">
                  <a:moveTo>
                    <a:pt x="0" y="0"/>
                  </a:moveTo>
                  <a:lnTo>
                    <a:pt x="8383338" y="0"/>
                  </a:lnTo>
                  <a:lnTo>
                    <a:pt x="8383338" y="14433293"/>
                  </a:lnTo>
                  <a:lnTo>
                    <a:pt x="0" y="14433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8188789">
              <a:off x="5000618" y="5597438"/>
              <a:ext cx="5497696" cy="9465188"/>
            </a:xfrm>
            <a:custGeom>
              <a:avLst/>
              <a:gdLst/>
              <a:ahLst/>
              <a:cxnLst/>
              <a:rect l="l" t="t" r="r" b="b"/>
              <a:pathLst>
                <a:path w="5497696" h="9465188">
                  <a:moveTo>
                    <a:pt x="0" y="0"/>
                  </a:moveTo>
                  <a:lnTo>
                    <a:pt x="5497697" y="0"/>
                  </a:lnTo>
                  <a:lnTo>
                    <a:pt x="5497697" y="9465187"/>
                  </a:lnTo>
                  <a:lnTo>
                    <a:pt x="0" y="9465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0800000">
              <a:off x="13549835" y="13081519"/>
              <a:ext cx="1594935" cy="1574333"/>
            </a:xfrm>
            <a:custGeom>
              <a:avLst/>
              <a:gdLst/>
              <a:ahLst/>
              <a:cxnLst/>
              <a:rect l="l" t="t" r="r" b="b"/>
              <a:pathLst>
                <a:path w="1594935" h="1574333">
                  <a:moveTo>
                    <a:pt x="0" y="0"/>
                  </a:moveTo>
                  <a:lnTo>
                    <a:pt x="1594935" y="0"/>
                  </a:lnTo>
                  <a:lnTo>
                    <a:pt x="1594935" y="1574333"/>
                  </a:lnTo>
                  <a:lnTo>
                    <a:pt x="0" y="1574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0000"/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513931" y="3476386"/>
            <a:ext cx="7630069" cy="5399931"/>
            <a:chOff x="0" y="0"/>
            <a:chExt cx="2009565" cy="14222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09566" cy="1422204"/>
            </a:xfrm>
            <a:custGeom>
              <a:avLst/>
              <a:gdLst/>
              <a:ahLst/>
              <a:cxnLst/>
              <a:rect l="l" t="t" r="r" b="b"/>
              <a:pathLst>
                <a:path w="2009566" h="1422204">
                  <a:moveTo>
                    <a:pt x="35513" y="0"/>
                  </a:moveTo>
                  <a:lnTo>
                    <a:pt x="1974052" y="0"/>
                  </a:lnTo>
                  <a:cubicBezTo>
                    <a:pt x="1983471" y="0"/>
                    <a:pt x="1992504" y="3742"/>
                    <a:pt x="1999164" y="10402"/>
                  </a:cubicBezTo>
                  <a:cubicBezTo>
                    <a:pt x="2005824" y="17062"/>
                    <a:pt x="2009566" y="26094"/>
                    <a:pt x="2009566" y="35513"/>
                  </a:cubicBezTo>
                  <a:lnTo>
                    <a:pt x="2009566" y="1386691"/>
                  </a:lnTo>
                  <a:cubicBezTo>
                    <a:pt x="2009566" y="1406304"/>
                    <a:pt x="1993666" y="1422204"/>
                    <a:pt x="1974052" y="1422204"/>
                  </a:cubicBezTo>
                  <a:lnTo>
                    <a:pt x="35513" y="1422204"/>
                  </a:lnTo>
                  <a:cubicBezTo>
                    <a:pt x="26094" y="1422204"/>
                    <a:pt x="17062" y="1418463"/>
                    <a:pt x="10402" y="1411803"/>
                  </a:cubicBezTo>
                  <a:cubicBezTo>
                    <a:pt x="3742" y="1405143"/>
                    <a:pt x="0" y="1396110"/>
                    <a:pt x="0" y="1386691"/>
                  </a:cubicBezTo>
                  <a:lnTo>
                    <a:pt x="0" y="35513"/>
                  </a:lnTo>
                  <a:cubicBezTo>
                    <a:pt x="0" y="26094"/>
                    <a:pt x="3742" y="17062"/>
                    <a:pt x="10402" y="10402"/>
                  </a:cubicBezTo>
                  <a:cubicBezTo>
                    <a:pt x="17062" y="3742"/>
                    <a:pt x="26094" y="0"/>
                    <a:pt x="35513" y="0"/>
                  </a:cubicBezTo>
                  <a:close/>
                </a:path>
              </a:pathLst>
            </a:custGeom>
            <a:solidFill>
              <a:srgbClr val="FFFCF7"/>
            </a:solidFill>
            <a:ln w="19050" cap="rnd">
              <a:solidFill>
                <a:srgbClr val="39393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2009565" cy="1517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90104" y="3742980"/>
            <a:ext cx="7552738" cy="49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9"/>
              </a:lnSpc>
            </a:pPr>
            <a:r>
              <a:rPr lang="en-US" sz="3899" dirty="0">
                <a:solidFill>
                  <a:srgbClr val="393939"/>
                </a:solidFill>
                <a:latin typeface="Yeseva One"/>
                <a:ea typeface="Yeseva One"/>
                <a:cs typeface="Yeseva One"/>
                <a:sym typeface="Yeseva One"/>
              </a:rPr>
              <a:t>CHU VĂN SƠN (1962-2019)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6351" y="4285783"/>
            <a:ext cx="7254462" cy="5140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4480"/>
              </a:lnSpc>
              <a:buFontTx/>
              <a:buChar char="-"/>
            </a:pP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Quê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: Thanh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Hóa</a:t>
            </a:r>
            <a:endParaRPr lang="en-US" sz="3200" dirty="0">
              <a:solidFill>
                <a:srgbClr val="39393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457200" algn="l">
              <a:lnSpc>
                <a:spcPts val="4480"/>
              </a:lnSpc>
              <a:buFontTx/>
              <a:buChar char="-"/>
            </a:pP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Là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nhà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giáo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(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giảng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dạy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tại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Trường ĐHSP Hà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Nội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),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nhà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phê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bình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văn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học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nhà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văn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-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Tác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phẩm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tiêu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biểu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Thơ,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điệu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hồn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và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cấu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trúc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; Ba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đỉnh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cao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Thơ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mới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(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tiểu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luận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phê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bình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văn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học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);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Tự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tình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cùng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Cái</a:t>
            </a:r>
            <a:r>
              <a:rPr lang="en-US" sz="3200" i="1" dirty="0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Proxima Nova Italics"/>
                <a:ea typeface="Proxima Nova Italics"/>
                <a:cs typeface="Proxima Nova Italics"/>
                <a:sym typeface="Proxima Nova Italics"/>
              </a:rPr>
              <a:t>Đẹp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(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tuỳ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bút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tản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văn</a:t>
            </a:r>
            <a:r>
              <a:rPr lang="en-US" sz="3200" dirty="0">
                <a:solidFill>
                  <a:srgbClr val="393939"/>
                </a:solidFill>
                <a:latin typeface="Proxima Nova"/>
                <a:ea typeface="Proxima Nova"/>
                <a:cs typeface="Proxima Nova"/>
                <a:sym typeface="Proxima Nova"/>
              </a:rPr>
              <a:t>).</a:t>
            </a:r>
          </a:p>
          <a:p>
            <a:pPr marL="0" lvl="0" indent="0" algn="l">
              <a:lnSpc>
                <a:spcPts val="4480"/>
              </a:lnSpc>
            </a:pPr>
            <a:endParaRPr lang="en-US" sz="3200" dirty="0">
              <a:solidFill>
                <a:srgbClr val="39393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718141" y="712241"/>
            <a:ext cx="3298979" cy="2764145"/>
          </a:xfrm>
          <a:custGeom>
            <a:avLst/>
            <a:gdLst/>
            <a:ahLst/>
            <a:cxnLst/>
            <a:rect l="l" t="t" r="r" b="b"/>
            <a:pathLst>
              <a:path w="3298979" h="2764145">
                <a:moveTo>
                  <a:pt x="0" y="0"/>
                </a:moveTo>
                <a:lnTo>
                  <a:pt x="3298980" y="0"/>
                </a:lnTo>
                <a:lnTo>
                  <a:pt x="3298980" y="2764145"/>
                </a:lnTo>
                <a:lnTo>
                  <a:pt x="0" y="2764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994862" y="840105"/>
            <a:ext cx="7400704" cy="2636281"/>
            <a:chOff x="0" y="0"/>
            <a:chExt cx="9867605" cy="351504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76516"/>
              <a:ext cx="3379319" cy="3438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972"/>
                </a:lnSpc>
                <a:spcBef>
                  <a:spcPct val="0"/>
                </a:spcBef>
              </a:pPr>
              <a:r>
                <a:rPr lang="en-US" sz="16643" i="1">
                  <a:solidFill>
                    <a:srgbClr val="B41010"/>
                  </a:solidFill>
                  <a:latin typeface="The Seasons Italics"/>
                  <a:ea typeface="The Seasons Italics"/>
                  <a:cs typeface="The Seasons Italics"/>
                  <a:sym typeface="The Seasons Italics"/>
                </a:rPr>
                <a:t>&amp;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307576" y="266700"/>
              <a:ext cx="6560029" cy="2482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78"/>
                </a:lnSpc>
              </a:pPr>
              <a:r>
                <a:rPr lang="en-US" sz="7097">
                  <a:solidFill>
                    <a:srgbClr val="B4101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TÁC GIẢ</a:t>
              </a:r>
            </a:p>
            <a:p>
              <a:pPr marL="0" lvl="0" indent="0" algn="l">
                <a:lnSpc>
                  <a:spcPts val="9937"/>
                </a:lnSpc>
              </a:pPr>
              <a:r>
                <a:rPr lang="en-US" sz="7097">
                  <a:solidFill>
                    <a:srgbClr val="B4101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TÁC PHẨM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2842" y="3476386"/>
            <a:ext cx="7630069" cy="5399931"/>
            <a:chOff x="0" y="0"/>
            <a:chExt cx="2009565" cy="14222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09566" cy="1422204"/>
            </a:xfrm>
            <a:custGeom>
              <a:avLst/>
              <a:gdLst/>
              <a:ahLst/>
              <a:cxnLst/>
              <a:rect l="l" t="t" r="r" b="b"/>
              <a:pathLst>
                <a:path w="2009566" h="1422204">
                  <a:moveTo>
                    <a:pt x="35513" y="0"/>
                  </a:moveTo>
                  <a:lnTo>
                    <a:pt x="1974052" y="0"/>
                  </a:lnTo>
                  <a:cubicBezTo>
                    <a:pt x="1983471" y="0"/>
                    <a:pt x="1992504" y="3742"/>
                    <a:pt x="1999164" y="10402"/>
                  </a:cubicBezTo>
                  <a:cubicBezTo>
                    <a:pt x="2005824" y="17062"/>
                    <a:pt x="2009566" y="26094"/>
                    <a:pt x="2009566" y="35513"/>
                  </a:cubicBezTo>
                  <a:lnTo>
                    <a:pt x="2009566" y="1386691"/>
                  </a:lnTo>
                  <a:cubicBezTo>
                    <a:pt x="2009566" y="1406304"/>
                    <a:pt x="1993666" y="1422204"/>
                    <a:pt x="1974052" y="1422204"/>
                  </a:cubicBezTo>
                  <a:lnTo>
                    <a:pt x="35513" y="1422204"/>
                  </a:lnTo>
                  <a:cubicBezTo>
                    <a:pt x="26094" y="1422204"/>
                    <a:pt x="17062" y="1418463"/>
                    <a:pt x="10402" y="1411803"/>
                  </a:cubicBezTo>
                  <a:cubicBezTo>
                    <a:pt x="3742" y="1405143"/>
                    <a:pt x="0" y="1396110"/>
                    <a:pt x="0" y="1386691"/>
                  </a:cubicBezTo>
                  <a:lnTo>
                    <a:pt x="0" y="35513"/>
                  </a:lnTo>
                  <a:cubicBezTo>
                    <a:pt x="0" y="26094"/>
                    <a:pt x="3742" y="17062"/>
                    <a:pt x="10402" y="10402"/>
                  </a:cubicBezTo>
                  <a:cubicBezTo>
                    <a:pt x="17062" y="3742"/>
                    <a:pt x="26094" y="0"/>
                    <a:pt x="35513" y="0"/>
                  </a:cubicBezTo>
                  <a:close/>
                </a:path>
              </a:pathLst>
            </a:custGeom>
            <a:solidFill>
              <a:srgbClr val="FFFCF7"/>
            </a:solidFill>
            <a:ln w="19050" cap="rnd">
              <a:solidFill>
                <a:srgbClr val="393939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2009565" cy="1488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040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912846" y="3841898"/>
            <a:ext cx="7254462" cy="487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200" b="1" dirty="0">
                <a:solidFill>
                  <a:srgbClr val="39393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- </a:t>
            </a:r>
            <a:r>
              <a:rPr lang="en-US" sz="3200" b="1" dirty="0" err="1">
                <a:solidFill>
                  <a:srgbClr val="39393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Thể</a:t>
            </a:r>
            <a:r>
              <a:rPr lang="en-US" sz="3200" b="1" dirty="0">
                <a:solidFill>
                  <a:srgbClr val="39393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 </a:t>
            </a:r>
            <a:r>
              <a:rPr lang="en-US" sz="3200" b="1" dirty="0" err="1">
                <a:solidFill>
                  <a:srgbClr val="39393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loại</a:t>
            </a:r>
            <a:r>
              <a:rPr lang="en-US" sz="3200" b="1" dirty="0">
                <a:solidFill>
                  <a:srgbClr val="39393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:</a:t>
            </a:r>
            <a:r>
              <a:rPr lang="en-US" sz="3200" dirty="0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 </a:t>
            </a:r>
          </a:p>
          <a:p>
            <a:pPr algn="l">
              <a:lnSpc>
                <a:spcPts val="4760"/>
              </a:lnSpc>
            </a:pPr>
            <a:r>
              <a:rPr lang="en-US" sz="3200" dirty="0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Văn </a:t>
            </a:r>
            <a:r>
              <a:rPr lang="en-US" sz="3200" dirty="0" err="1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bản</a:t>
            </a:r>
            <a:r>
              <a:rPr lang="en-US" sz="3200" dirty="0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nghị</a:t>
            </a:r>
            <a:r>
              <a:rPr lang="en-US" sz="3200" dirty="0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luận</a:t>
            </a:r>
            <a:r>
              <a:rPr lang="en-US" sz="3200" dirty="0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văn</a:t>
            </a:r>
            <a:r>
              <a:rPr lang="en-US" sz="3200" dirty="0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học</a:t>
            </a:r>
            <a:endParaRPr lang="en-US" sz="3200" dirty="0">
              <a:solidFill>
                <a:srgbClr val="393939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algn="l">
              <a:lnSpc>
                <a:spcPts val="4760"/>
              </a:lnSpc>
            </a:pPr>
            <a:endParaRPr lang="en-US" sz="3200" dirty="0">
              <a:solidFill>
                <a:srgbClr val="393939"/>
              </a:solidFill>
              <a:latin typeface="Arial Unicode"/>
              <a:ea typeface="Arial Unicode"/>
              <a:cs typeface="Arial Unicode"/>
              <a:sym typeface="Arial Unicode"/>
            </a:endParaRPr>
          </a:p>
          <a:p>
            <a:pPr algn="l">
              <a:lnSpc>
                <a:spcPts val="4760"/>
              </a:lnSpc>
            </a:pPr>
            <a:r>
              <a:rPr lang="en-US" sz="3200" dirty="0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- </a:t>
            </a:r>
            <a:r>
              <a:rPr lang="en-US" sz="3200" b="1" dirty="0" err="1">
                <a:solidFill>
                  <a:srgbClr val="39393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Xuất</a:t>
            </a:r>
            <a:r>
              <a:rPr lang="en-US" sz="3200" b="1" dirty="0">
                <a:solidFill>
                  <a:srgbClr val="39393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 </a:t>
            </a:r>
            <a:r>
              <a:rPr lang="en-US" sz="3200" b="1" dirty="0" err="1">
                <a:solidFill>
                  <a:srgbClr val="39393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xứ</a:t>
            </a:r>
            <a:r>
              <a:rPr lang="en-US" sz="3200" b="1" dirty="0">
                <a:solidFill>
                  <a:srgbClr val="393939"/>
                </a:solidFill>
                <a:latin typeface="Arial Unicode Bold"/>
                <a:ea typeface="Arial Unicode Bold"/>
                <a:cs typeface="Arial Unicode Bold"/>
                <a:sym typeface="Arial Unicode Bold"/>
              </a:rPr>
              <a:t>:</a:t>
            </a:r>
            <a:r>
              <a:rPr lang="en-US" sz="3200" dirty="0">
                <a:solidFill>
                  <a:srgbClr val="393939"/>
                </a:solidFill>
                <a:latin typeface="Arial Unicode"/>
                <a:ea typeface="Arial Unicode"/>
                <a:cs typeface="Arial Unicode"/>
                <a:sym typeface="Arial Unicode"/>
              </a:rPr>
              <a:t> </a:t>
            </a:r>
          </a:p>
          <a:p>
            <a:pPr algn="l">
              <a:lnSpc>
                <a:spcPts val="4760"/>
              </a:lnSpc>
            </a:pPr>
            <a:r>
              <a:rPr lang="en-US" sz="3200" dirty="0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In </a:t>
            </a:r>
            <a:r>
              <a:rPr lang="en-US" sz="3200" dirty="0" err="1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trong</a:t>
            </a:r>
            <a:r>
              <a:rPr lang="en-US" sz="3200" dirty="0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Tác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phẩm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văn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học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trong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nhà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trường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–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những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vấn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đề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trao</a:t>
            </a:r>
            <a:r>
              <a:rPr lang="en-US" sz="3200" i="1" dirty="0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 </a:t>
            </a:r>
            <a:r>
              <a:rPr lang="en-US" sz="3200" i="1" dirty="0" err="1">
                <a:solidFill>
                  <a:srgbClr val="393939"/>
                </a:solidFill>
                <a:latin typeface="Cabin Italics"/>
                <a:ea typeface="Cabin Italics"/>
                <a:cs typeface="Cabin Italics"/>
                <a:sym typeface="Cabin Italics"/>
              </a:rPr>
              <a:t>đổi</a:t>
            </a:r>
            <a:r>
              <a:rPr lang="en-US" sz="3200" dirty="0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200" dirty="0" err="1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tập</a:t>
            </a:r>
            <a:r>
              <a:rPr lang="en-US" sz="3200" dirty="0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 2, NXB </a:t>
            </a:r>
            <a:r>
              <a:rPr lang="en-US" sz="3200" dirty="0" err="1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Giáo</a:t>
            </a:r>
            <a:r>
              <a:rPr lang="en-US" sz="3200" dirty="0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200" dirty="0" err="1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dục</a:t>
            </a:r>
            <a:r>
              <a:rPr lang="en-US" sz="3200" dirty="0">
                <a:solidFill>
                  <a:srgbClr val="393939"/>
                </a:solidFill>
                <a:latin typeface="Cabin"/>
                <a:ea typeface="Cabin"/>
                <a:cs typeface="Cabin"/>
                <a:sym typeface="Cabin"/>
              </a:rPr>
              <a:t> Việt Nam, 2012.</a:t>
            </a:r>
          </a:p>
          <a:p>
            <a:pPr marL="0" lvl="0" indent="0" algn="l">
              <a:lnSpc>
                <a:spcPts val="4760"/>
              </a:lnSpc>
            </a:pPr>
            <a:endParaRPr lang="en-US" sz="3400" dirty="0">
              <a:solidFill>
                <a:srgbClr val="393939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 rot="-692115">
            <a:off x="14283962" y="623047"/>
            <a:ext cx="4317595" cy="7433449"/>
          </a:xfrm>
          <a:custGeom>
            <a:avLst/>
            <a:gdLst/>
            <a:ahLst/>
            <a:cxnLst/>
            <a:rect l="l" t="t" r="r" b="b"/>
            <a:pathLst>
              <a:path w="4317595" h="7433449">
                <a:moveTo>
                  <a:pt x="0" y="0"/>
                </a:moveTo>
                <a:lnTo>
                  <a:pt x="4317595" y="0"/>
                </a:lnTo>
                <a:lnTo>
                  <a:pt x="4317595" y="7433449"/>
                </a:lnTo>
                <a:lnTo>
                  <a:pt x="0" y="743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88494" y="2189048"/>
            <a:ext cx="8567678" cy="92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00"/>
              </a:lnSpc>
            </a:pPr>
            <a:r>
              <a:rPr lang="en-US" sz="800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PHIẾU HỌC TẬP</a:t>
            </a:r>
          </a:p>
        </p:txBody>
      </p:sp>
      <p:sp>
        <p:nvSpPr>
          <p:cNvPr id="5" name="Freeform 5"/>
          <p:cNvSpPr/>
          <p:nvPr/>
        </p:nvSpPr>
        <p:spPr>
          <a:xfrm rot="5702739">
            <a:off x="-453033" y="-4123902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920686">
            <a:off x="-3492955" y="-1685375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63940">
            <a:off x="15939872" y="7692750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45993">
            <a:off x="18781675" y="5025973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38626">
            <a:off x="11994728" y="9112732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155">
            <a:off x="-1405333" y="4910108"/>
            <a:ext cx="5105644" cy="7006029"/>
          </a:xfrm>
          <a:custGeom>
            <a:avLst/>
            <a:gdLst/>
            <a:ahLst/>
            <a:cxnLst/>
            <a:rect l="l" t="t" r="r" b="b"/>
            <a:pathLst>
              <a:path w="5105644" h="7006029">
                <a:moveTo>
                  <a:pt x="0" y="0"/>
                </a:moveTo>
                <a:lnTo>
                  <a:pt x="5105644" y="0"/>
                </a:lnTo>
                <a:lnTo>
                  <a:pt x="5105644" y="7006029"/>
                </a:lnTo>
                <a:lnTo>
                  <a:pt x="0" y="7006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18416" y="4149294"/>
            <a:ext cx="1125116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Xác định luận đề và luận điểm trong văn bản: </a:t>
            </a:r>
            <a:r>
              <a:rPr lang="en-US" sz="4500" i="1">
                <a:solidFill>
                  <a:srgbClr val="000000"/>
                </a:solidFill>
                <a:latin typeface="Cabin Italics"/>
                <a:ea typeface="Cabin Italics"/>
                <a:cs typeface="Cabin Italics"/>
                <a:sym typeface="Cabin Italics"/>
              </a:rPr>
              <a:t>Hình tượng bà Tú trong bài “Thương vợ”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15428" y="3043124"/>
            <a:ext cx="6284119" cy="118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(Thời gian thảo luận: 4 </a:t>
            </a:r>
            <a:r>
              <a:rPr lang="en-US" sz="3400" i="1">
                <a:solidFill>
                  <a:srgbClr val="000000"/>
                </a:solidFill>
                <a:latin typeface="DejaVu Serif Italics"/>
                <a:ea typeface="DejaVu Serif Italics"/>
                <a:cs typeface="DejaVu Serif Italics"/>
                <a:sym typeface="DejaVu Serif Italics"/>
              </a:rPr>
              <a:t>phút</a:t>
            </a:r>
            <a:r>
              <a:rPr lang="en-US" sz="34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</a:t>
            </a:r>
          </a:p>
          <a:p>
            <a:pPr algn="ctr">
              <a:lnSpc>
                <a:spcPts val="4760"/>
              </a:lnSpc>
            </a:pPr>
            <a:endParaRPr lang="en-US" sz="340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77"/>
            </a:stretch>
          </a:blipFill>
        </p:spPr>
      </p:sp>
      <p:sp>
        <p:nvSpPr>
          <p:cNvPr id="3" name="Freeform 3"/>
          <p:cNvSpPr/>
          <p:nvPr/>
        </p:nvSpPr>
        <p:spPr>
          <a:xfrm rot="-692115">
            <a:off x="14283962" y="623047"/>
            <a:ext cx="4317595" cy="7433449"/>
          </a:xfrm>
          <a:custGeom>
            <a:avLst/>
            <a:gdLst/>
            <a:ahLst/>
            <a:cxnLst/>
            <a:rect l="l" t="t" r="r" b="b"/>
            <a:pathLst>
              <a:path w="4317595" h="7433449">
                <a:moveTo>
                  <a:pt x="0" y="0"/>
                </a:moveTo>
                <a:lnTo>
                  <a:pt x="4317595" y="0"/>
                </a:lnTo>
                <a:lnTo>
                  <a:pt x="4317595" y="7433449"/>
                </a:lnTo>
                <a:lnTo>
                  <a:pt x="0" y="7433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81326" y="744338"/>
            <a:ext cx="4125349" cy="92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00"/>
              </a:lnSpc>
            </a:pPr>
            <a:r>
              <a:rPr lang="en-US" sz="8000">
                <a:solidFill>
                  <a:srgbClr val="B41010"/>
                </a:solidFill>
                <a:latin typeface="Yeseva One"/>
                <a:ea typeface="Yeseva One"/>
                <a:cs typeface="Yeseva One"/>
                <a:sym typeface="Yeseva One"/>
              </a:rPr>
              <a:t>ĐÁP ÁN</a:t>
            </a:r>
          </a:p>
        </p:txBody>
      </p:sp>
      <p:sp>
        <p:nvSpPr>
          <p:cNvPr id="5" name="Freeform 5"/>
          <p:cNvSpPr/>
          <p:nvPr/>
        </p:nvSpPr>
        <p:spPr>
          <a:xfrm rot="5702739">
            <a:off x="-453033" y="-4123902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920686">
            <a:off x="-3492955" y="-1685375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63940">
            <a:off x="15939872" y="7692750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145993">
            <a:off x="18781675" y="5025973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9" y="0"/>
                </a:lnTo>
                <a:lnTo>
                  <a:pt x="3722889" y="6115628"/>
                </a:lnTo>
                <a:lnTo>
                  <a:pt x="0" y="611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38626">
            <a:off x="11994728" y="9112732"/>
            <a:ext cx="3722888" cy="6115627"/>
          </a:xfrm>
          <a:custGeom>
            <a:avLst/>
            <a:gdLst/>
            <a:ahLst/>
            <a:cxnLst/>
            <a:rect l="l" t="t" r="r" b="b"/>
            <a:pathLst>
              <a:path w="3722888" h="6115627">
                <a:moveTo>
                  <a:pt x="0" y="0"/>
                </a:moveTo>
                <a:lnTo>
                  <a:pt x="3722888" y="0"/>
                </a:lnTo>
                <a:lnTo>
                  <a:pt x="3722888" y="6115627"/>
                </a:lnTo>
                <a:lnTo>
                  <a:pt x="0" y="611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155">
            <a:off x="-1405333" y="4910108"/>
            <a:ext cx="5105644" cy="7006029"/>
          </a:xfrm>
          <a:custGeom>
            <a:avLst/>
            <a:gdLst/>
            <a:ahLst/>
            <a:cxnLst/>
            <a:rect l="l" t="t" r="r" b="b"/>
            <a:pathLst>
              <a:path w="5105644" h="7006029">
                <a:moveTo>
                  <a:pt x="0" y="0"/>
                </a:moveTo>
                <a:lnTo>
                  <a:pt x="5105644" y="0"/>
                </a:lnTo>
                <a:lnTo>
                  <a:pt x="5105644" y="7006029"/>
                </a:lnTo>
                <a:lnTo>
                  <a:pt x="0" y="7006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18416" y="2057400"/>
            <a:ext cx="11251168" cy="771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B41010"/>
                </a:solidFill>
                <a:latin typeface="Cabin Bold"/>
                <a:ea typeface="Cabin Bold"/>
                <a:cs typeface="Cabin Bold"/>
                <a:sym typeface="Cabin Bold"/>
              </a:rPr>
              <a:t>1. Luận đề:</a:t>
            </a:r>
            <a:r>
              <a:rPr lang="en-US" sz="3399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Hình tượng bà Tú trong bài: “Thương vợ”.</a:t>
            </a:r>
          </a:p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B41010"/>
                </a:solidFill>
                <a:latin typeface="Cabin Bold"/>
                <a:ea typeface="Cabin Bold"/>
                <a:cs typeface="Cabin Bold"/>
                <a:sym typeface="Cabin Bold"/>
              </a:rPr>
              <a:t>2. Luận điểm:</a:t>
            </a:r>
          </a:p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Luận điểm 1:</a:t>
            </a:r>
            <a:r>
              <a:rPr lang="en-US" sz="3399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Hình tượng bà Tú thuộc về kiểu gia đình nhà nho theo ảnh hưởng Nho giáo.</a:t>
            </a:r>
          </a:p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Luận điểm 2:</a:t>
            </a:r>
            <a:r>
              <a:rPr lang="en-US" sz="3399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Hình tượng bà Tú trong hai câu đề (Căn cứ xác định: Chỉ với hai câu đề, hình ảnh bà Tú đã hiện lên như chân dung một cuộc đời, một duyên phận).</a:t>
            </a:r>
          </a:p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Luận điểm 3:</a:t>
            </a:r>
            <a:r>
              <a:rPr lang="en-US" sz="3399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Hình tượng bà Tú trong hai câu thực (Căn cứ xác định: Hai câu thực là bà Tú trong không gian xã hội, giữa cảnh chợ đời, là con người công việc: đảm đang tháo vát, thương khó tảo tần).</a:t>
            </a:r>
          </a:p>
          <a:p>
            <a:pPr algn="l">
              <a:lnSpc>
                <a:spcPts val="4079"/>
              </a:lnSpc>
            </a:pPr>
            <a:r>
              <a:rPr lang="en-US" sz="3399" b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Luận điểm 4:</a:t>
            </a:r>
            <a:r>
              <a:rPr lang="en-US" sz="3399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Hình tượng bà Tú trong hai câu luận (Căn cứ xác định: hai câu luận lại chính là bà Tú trong quan hệ với gia đình... thảo hiền nhu thuận).</a:t>
            </a:r>
          </a:p>
          <a:p>
            <a:pPr algn="l">
              <a:lnSpc>
                <a:spcPts val="4079"/>
              </a:lnSpc>
              <a:spcBef>
                <a:spcPct val="0"/>
              </a:spcBef>
            </a:pPr>
            <a:endParaRPr lang="en-US" sz="3399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1232</Words>
  <Application>Microsoft Office PowerPoint</Application>
  <PresentationFormat>Custom</PresentationFormat>
  <Paragraphs>90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Arial</vt:lpstr>
      <vt:lpstr>Times New Roman Bold</vt:lpstr>
      <vt:lpstr>Cabin Italics</vt:lpstr>
      <vt:lpstr>Arial Unicode Bold</vt:lpstr>
      <vt:lpstr>Cabin</vt:lpstr>
      <vt:lpstr>DejaVu Serif Italics</vt:lpstr>
      <vt:lpstr>Noto Serif Display Italics</vt:lpstr>
      <vt:lpstr>Proxima Nova</vt:lpstr>
      <vt:lpstr>Helvetica World Italics</vt:lpstr>
      <vt:lpstr>The Seasons Italics</vt:lpstr>
      <vt:lpstr>Proxima Nova Bold</vt:lpstr>
      <vt:lpstr>Times New Roman</vt:lpstr>
      <vt:lpstr>Calibri</vt:lpstr>
      <vt:lpstr>Proxima Nova Italics</vt:lpstr>
      <vt:lpstr>Yeseva One</vt:lpstr>
      <vt:lpstr>Cabin Bold</vt:lpstr>
      <vt:lpstr>Noto Serif Display Bold</vt:lpstr>
      <vt:lpstr>DejaVu Serif</vt:lpstr>
      <vt:lpstr>Arial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Floral Illustrated Women Empowerment Feminist Presentation</dc:title>
  <cp:lastModifiedBy>Ron Entertainment</cp:lastModifiedBy>
  <cp:revision>5</cp:revision>
  <dcterms:created xsi:type="dcterms:W3CDTF">2006-08-16T00:00:00Z</dcterms:created>
  <dcterms:modified xsi:type="dcterms:W3CDTF">2026-02-25T14:05:27Z</dcterms:modified>
  <dc:identifier>DAGu6zuU4Uc</dc:identifier>
</cp:coreProperties>
</file>