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6" r:id="rId2"/>
    <p:sldMasterId id="2147483678" r:id="rId3"/>
  </p:sldMasterIdLst>
  <p:notesMasterIdLst>
    <p:notesMasterId r:id="rId40"/>
  </p:notesMasterIdLst>
  <p:sldIdLst>
    <p:sldId id="503" r:id="rId4"/>
    <p:sldId id="263" r:id="rId5"/>
    <p:sldId id="256" r:id="rId6"/>
    <p:sldId id="484" r:id="rId7"/>
    <p:sldId id="488" r:id="rId8"/>
    <p:sldId id="489" r:id="rId9"/>
    <p:sldId id="336" r:id="rId10"/>
    <p:sldId id="487" r:id="rId11"/>
    <p:sldId id="490" r:id="rId12"/>
    <p:sldId id="493" r:id="rId13"/>
    <p:sldId id="339" r:id="rId14"/>
    <p:sldId id="501" r:id="rId15"/>
    <p:sldId id="258" r:id="rId16"/>
    <p:sldId id="494" r:id="rId17"/>
    <p:sldId id="512" r:id="rId18"/>
    <p:sldId id="460" r:id="rId19"/>
    <p:sldId id="495" r:id="rId20"/>
    <p:sldId id="496" r:id="rId21"/>
    <p:sldId id="513" r:id="rId22"/>
    <p:sldId id="514" r:id="rId23"/>
    <p:sldId id="497" r:id="rId24"/>
    <p:sldId id="498" r:id="rId25"/>
    <p:sldId id="499" r:id="rId26"/>
    <p:sldId id="515" r:id="rId27"/>
    <p:sldId id="500" r:id="rId28"/>
    <p:sldId id="264" r:id="rId29"/>
    <p:sldId id="260" r:id="rId30"/>
    <p:sldId id="502" r:id="rId31"/>
    <p:sldId id="504" r:id="rId32"/>
    <p:sldId id="505" r:id="rId33"/>
    <p:sldId id="506" r:id="rId34"/>
    <p:sldId id="507" r:id="rId35"/>
    <p:sldId id="508" r:id="rId36"/>
    <p:sldId id="509" r:id="rId37"/>
    <p:sldId id="510" r:id="rId38"/>
    <p:sldId id="511" r:id="rId39"/>
  </p:sldIdLst>
  <p:sldSz cx="18288000" cy="10287000"/>
  <p:notesSz cx="6858000" cy="9144000"/>
  <p:embeddedFontLst>
    <p:embeddedFont>
      <p:font typeface="#9Slide07 Baloo Tamma" panose="020B0604020202020204" charset="0"/>
      <p:regular r:id="rId41"/>
    </p:embeddedFont>
    <p:embeddedFont>
      <p:font typeface="#9Slide07 Soup of Justice" panose="020B0604020202020204" charset="0"/>
      <p:regular r:id="rId42"/>
    </p:embeddedFont>
    <p:embeddedFont>
      <p:font typeface="Calibri Light" panose="020F0302020204030204" pitchFamily="34" charset="0"/>
      <p:regular r:id="rId43"/>
      <p:italic r:id="rId44"/>
    </p:embeddedFont>
    <p:embeddedFont>
      <p:font typeface="#9Slide07 SVNBango" panose="02000000000000000000" charset="0"/>
      <p:regular r:id="rId45"/>
    </p:embeddedFont>
    <p:embeddedFont>
      <p:font typeface="Calibri" panose="020F0502020204030204" pitchFamily="34" charset="0"/>
      <p:regular r:id="rId46"/>
      <p:bold r:id="rId47"/>
      <p:italic r:id="rId48"/>
      <p:boldItalic r:id="rId49"/>
    </p:embeddedFont>
    <p:embeddedFont>
      <p:font typeface="#9Slide05 SVNHollie Script Pro" panose="020B0604020202020204" charset="0"/>
      <p:regular r:id="rId50"/>
    </p:embeddedFont>
    <p:embeddedFont>
      <p:font typeface="#9Slide04 Pridi SemiBold" panose="020B0604020202020204" charset="-34"/>
      <p:bold r:id="rId51"/>
    </p:embeddedFont>
    <p:embeddedFont>
      <p:font typeface="Segoe UI Black" panose="020B0A02040204020203" pitchFamily="34" charset="0"/>
      <p:bold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5E9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2164" autoAdjust="0"/>
  </p:normalViewPr>
  <p:slideViewPr>
    <p:cSldViewPr>
      <p:cViewPr varScale="1">
        <p:scale>
          <a:sx n="60" d="100"/>
          <a:sy n="60" d="100"/>
        </p:scale>
        <p:origin x="384"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90966D-4F91-4DEC-80D7-74826BEC7CAA}" type="datetimeFigureOut">
              <a:rPr lang="en-US" smtClean="0"/>
              <a:t>2/25/2026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30C7B-4BC9-424D-8EF5-F17CABBD0A4D}" type="slidenum">
              <a:rPr lang="en-US" smtClean="0"/>
              <a:t>‹#›</a:t>
            </a:fld>
            <a:endParaRPr lang="en-US"/>
          </a:p>
        </p:txBody>
      </p:sp>
    </p:spTree>
    <p:extLst>
      <p:ext uri="{BB962C8B-B14F-4D97-AF65-F5344CB8AC3E}">
        <p14:creationId xmlns:p14="http://schemas.microsoft.com/office/powerpoint/2010/main" val="62722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Một số nhân vật phụ nữ trong tác phẩm mà em đã đọc và trân trọng:- Nhân vật Mị Châu trong tác phẩm “Mị Châu - Trọng Thủy”- Nhân vật Tấm trong truyện “ Tấm Cám”- Nhân vật mẹ Âu Cơ trong tác phẩm “Lạc Long Quân và Âu Cơ”- …</a:t>
            </a:r>
            <a:endParaRPr lang="en-US" dirty="0"/>
          </a:p>
        </p:txBody>
      </p:sp>
      <p:sp>
        <p:nvSpPr>
          <p:cNvPr id="4" name="Slide Number Placeholder 3"/>
          <p:cNvSpPr>
            <a:spLocks noGrp="1"/>
          </p:cNvSpPr>
          <p:nvPr>
            <p:ph type="sldNum" sz="quarter" idx="5"/>
          </p:nvPr>
        </p:nvSpPr>
        <p:spPr/>
        <p:txBody>
          <a:bodyPr/>
          <a:lstStyle/>
          <a:p>
            <a:fld id="{45030C7B-4BC9-424D-8EF5-F17CABBD0A4D}" type="slidenum">
              <a:rPr lang="en-US" smtClean="0"/>
              <a:t>1</a:t>
            </a:fld>
            <a:endParaRPr lang="en-US"/>
          </a:p>
        </p:txBody>
      </p:sp>
    </p:spTree>
    <p:extLst>
      <p:ext uri="{BB962C8B-B14F-4D97-AF65-F5344CB8AC3E}">
        <p14:creationId xmlns:p14="http://schemas.microsoft.com/office/powerpoint/2010/main" val="3130314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30C7B-4BC9-424D-8EF5-F17CABBD0A4D}" type="slidenum">
              <a:rPr lang="en-US" smtClean="0"/>
              <a:t>12</a:t>
            </a:fld>
            <a:endParaRPr lang="en-US"/>
          </a:p>
        </p:txBody>
      </p:sp>
    </p:spTree>
    <p:extLst>
      <p:ext uri="{BB962C8B-B14F-4D97-AF65-F5344CB8AC3E}">
        <p14:creationId xmlns:p14="http://schemas.microsoft.com/office/powerpoint/2010/main" val="3159420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5030C7B-4BC9-424D-8EF5-F17CABBD0A4D}" type="slidenum">
              <a:rPr lang="en-US" smtClean="0"/>
              <a:t>13</a:t>
            </a:fld>
            <a:endParaRPr lang="en-US"/>
          </a:p>
        </p:txBody>
      </p:sp>
    </p:spTree>
    <p:extLst>
      <p:ext uri="{BB962C8B-B14F-4D97-AF65-F5344CB8AC3E}">
        <p14:creationId xmlns:p14="http://schemas.microsoft.com/office/powerpoint/2010/main" val="1422656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30C7B-4BC9-424D-8EF5-F17CABBD0A4D}" type="slidenum">
              <a:rPr lang="en-US" smtClean="0"/>
              <a:t>14</a:t>
            </a:fld>
            <a:endParaRPr lang="en-US"/>
          </a:p>
        </p:txBody>
      </p:sp>
    </p:spTree>
    <p:extLst>
      <p:ext uri="{BB962C8B-B14F-4D97-AF65-F5344CB8AC3E}">
        <p14:creationId xmlns:p14="http://schemas.microsoft.com/office/powerpoint/2010/main" val="2516755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Sắp</a:t>
            </a:r>
            <a:r>
              <a:rPr lang="en-US" dirty="0"/>
              <a:t> </a:t>
            </a:r>
            <a:r>
              <a:rPr lang="en-US" dirty="0" err="1"/>
              <a:t>xếp</a:t>
            </a:r>
            <a:r>
              <a:rPr lang="en-US" baseline="0" dirty="0"/>
              <a:t> </a:t>
            </a:r>
            <a:r>
              <a:rPr lang="en-US" baseline="0" dirty="0" err="1"/>
              <a:t>lại</a:t>
            </a:r>
            <a:r>
              <a:rPr lang="en-US" baseline="0" dirty="0"/>
              <a:t> </a:t>
            </a:r>
            <a:r>
              <a:rPr lang="en-US" baseline="0" dirty="0" err="1"/>
              <a:t>cốt</a:t>
            </a:r>
            <a:r>
              <a:rPr lang="en-US" baseline="0" dirty="0"/>
              <a:t> </a:t>
            </a:r>
            <a:r>
              <a:rPr lang="en-US" baseline="0" dirty="0" err="1"/>
              <a:t>truyện</a:t>
            </a:r>
            <a:r>
              <a:rPr lang="en-US" baseline="0" dirty="0"/>
              <a:t> </a:t>
            </a:r>
            <a:r>
              <a:rPr lang="en-US" baseline="0" dirty="0" err="1"/>
              <a:t>theo</a:t>
            </a:r>
            <a:r>
              <a:rPr lang="en-US" baseline="0" dirty="0"/>
              <a:t> </a:t>
            </a:r>
            <a:r>
              <a:rPr lang="en-US" baseline="0" dirty="0" err="1"/>
              <a:t>đúng</a:t>
            </a:r>
            <a:r>
              <a:rPr lang="en-US" baseline="0" dirty="0"/>
              <a:t> </a:t>
            </a:r>
            <a:r>
              <a:rPr lang="en-US" baseline="0" dirty="0" err="1"/>
              <a:t>trình</a:t>
            </a:r>
            <a:r>
              <a:rPr lang="en-US" baseline="0" dirty="0"/>
              <a:t> </a:t>
            </a:r>
            <a:r>
              <a:rPr lang="en-US" baseline="0" dirty="0" err="1"/>
              <a:t>tự</a:t>
            </a:r>
            <a:r>
              <a:rPr lang="en-US" baseline="0" dirty="0"/>
              <a:t> </a:t>
            </a:r>
            <a:r>
              <a:rPr lang="en-US" baseline="0" dirty="0" err="1"/>
              <a:t>diễn</a:t>
            </a:r>
            <a:r>
              <a:rPr lang="en-US" baseline="0" dirty="0"/>
              <a:t> </a:t>
            </a:r>
            <a:r>
              <a:rPr lang="en-US" baseline="0" dirty="0" err="1"/>
              <a:t>biến</a:t>
            </a:r>
            <a:r>
              <a:rPr lang="en-US" baseline="0" dirty="0"/>
              <a:t> </a:t>
            </a:r>
            <a:r>
              <a:rPr lang="en-US" baseline="0" dirty="0" err="1"/>
              <a:t>của</a:t>
            </a:r>
            <a:r>
              <a:rPr lang="en-US" baseline="0" dirty="0"/>
              <a:t> </a:t>
            </a:r>
            <a:r>
              <a:rPr lang="en-US" baseline="0" dirty="0" err="1"/>
              <a:t>nó</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020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16</a:t>
            </a:fld>
            <a:endParaRPr lang="en-US"/>
          </a:p>
        </p:txBody>
      </p:sp>
    </p:spTree>
    <p:extLst>
      <p:ext uri="{BB962C8B-B14F-4D97-AF65-F5344CB8AC3E}">
        <p14:creationId xmlns:p14="http://schemas.microsoft.com/office/powerpoint/2010/main" val="1333808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30C7B-4BC9-424D-8EF5-F17CABBD0A4D}" type="slidenum">
              <a:rPr lang="en-US" smtClean="0"/>
              <a:t>17</a:t>
            </a:fld>
            <a:endParaRPr lang="en-US"/>
          </a:p>
        </p:txBody>
      </p:sp>
    </p:spTree>
    <p:extLst>
      <p:ext uri="{BB962C8B-B14F-4D97-AF65-F5344CB8AC3E}">
        <p14:creationId xmlns:p14="http://schemas.microsoft.com/office/powerpoint/2010/main" val="3265165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030C7B-4BC9-424D-8EF5-F17CABBD0A4D}" type="slidenum">
              <a:rPr lang="en-US" smtClean="0"/>
              <a:t>18</a:t>
            </a:fld>
            <a:endParaRPr lang="en-US"/>
          </a:p>
        </p:txBody>
      </p:sp>
    </p:spTree>
    <p:extLst>
      <p:ext uri="{BB962C8B-B14F-4D97-AF65-F5344CB8AC3E}">
        <p14:creationId xmlns:p14="http://schemas.microsoft.com/office/powerpoint/2010/main" val="2554445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Lưu</a:t>
            </a:r>
            <a:r>
              <a:rPr lang="en-US" baseline="0" dirty="0"/>
              <a:t> ý: HS </a:t>
            </a:r>
            <a:r>
              <a:rPr lang="en-US" baseline="0" dirty="0" err="1"/>
              <a:t>có</a:t>
            </a:r>
            <a:r>
              <a:rPr lang="en-US" baseline="0" dirty="0"/>
              <a:t> </a:t>
            </a:r>
            <a:r>
              <a:rPr lang="en-US" baseline="0" dirty="0" err="1"/>
              <a:t>tự</a:t>
            </a:r>
            <a:r>
              <a:rPr lang="en-US" baseline="0" dirty="0"/>
              <a:t> do </a:t>
            </a:r>
            <a:r>
              <a:rPr lang="en-US" baseline="0" dirty="0" err="1"/>
              <a:t>bày</a:t>
            </a:r>
            <a:r>
              <a:rPr lang="en-US" baseline="0" dirty="0"/>
              <a:t> </a:t>
            </a:r>
            <a:r>
              <a:rPr lang="en-US" baseline="0" dirty="0" err="1"/>
              <a:t>tỏ</a:t>
            </a:r>
            <a:r>
              <a:rPr lang="en-US" baseline="0" dirty="0"/>
              <a:t> </a:t>
            </a:r>
            <a:r>
              <a:rPr lang="en-US" baseline="0" dirty="0" err="1"/>
              <a:t>quan</a:t>
            </a:r>
            <a:r>
              <a:rPr lang="en-US" baseline="0" dirty="0"/>
              <a:t> </a:t>
            </a:r>
            <a:r>
              <a:rPr lang="en-US" baseline="0" dirty="0" err="1"/>
              <a:t>điểm</a:t>
            </a:r>
            <a:endParaRPr lang="en-US" dirty="0"/>
          </a:p>
        </p:txBody>
      </p:sp>
      <p:sp>
        <p:nvSpPr>
          <p:cNvPr id="4" name="Slide Number Placeholder 3"/>
          <p:cNvSpPr>
            <a:spLocks noGrp="1"/>
          </p:cNvSpPr>
          <p:nvPr>
            <p:ph type="sldNum" sz="quarter" idx="10"/>
          </p:nvPr>
        </p:nvSpPr>
        <p:spPr/>
        <p:txBody>
          <a:bodyPr/>
          <a:lstStyle/>
          <a:p>
            <a:fld id="{45030C7B-4BC9-424D-8EF5-F17CABBD0A4D}" type="slidenum">
              <a:rPr lang="en-US" smtClean="0"/>
              <a:t>19</a:t>
            </a:fld>
            <a:endParaRPr lang="en-US"/>
          </a:p>
        </p:txBody>
      </p:sp>
    </p:spTree>
    <p:extLst>
      <p:ext uri="{BB962C8B-B14F-4D97-AF65-F5344CB8AC3E}">
        <p14:creationId xmlns:p14="http://schemas.microsoft.com/office/powerpoint/2010/main" val="2286615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Lưu</a:t>
            </a:r>
            <a:r>
              <a:rPr lang="en-US" baseline="0" dirty="0"/>
              <a:t> ý: HS </a:t>
            </a:r>
            <a:r>
              <a:rPr lang="en-US" baseline="0" dirty="0" err="1"/>
              <a:t>có</a:t>
            </a:r>
            <a:r>
              <a:rPr lang="en-US" baseline="0" dirty="0"/>
              <a:t> </a:t>
            </a:r>
            <a:r>
              <a:rPr lang="en-US" baseline="0" dirty="0" err="1"/>
              <a:t>tự</a:t>
            </a:r>
            <a:r>
              <a:rPr lang="en-US" baseline="0" dirty="0"/>
              <a:t> do </a:t>
            </a:r>
            <a:r>
              <a:rPr lang="en-US" baseline="0" dirty="0" err="1"/>
              <a:t>bày</a:t>
            </a:r>
            <a:r>
              <a:rPr lang="en-US" baseline="0" dirty="0"/>
              <a:t> </a:t>
            </a:r>
            <a:r>
              <a:rPr lang="en-US" baseline="0" dirty="0" err="1"/>
              <a:t>tỏ</a:t>
            </a:r>
            <a:r>
              <a:rPr lang="en-US" baseline="0" dirty="0"/>
              <a:t> </a:t>
            </a:r>
            <a:r>
              <a:rPr lang="en-US" baseline="0" dirty="0" err="1"/>
              <a:t>quan</a:t>
            </a:r>
            <a:r>
              <a:rPr lang="en-US" baseline="0" dirty="0"/>
              <a:t> </a:t>
            </a:r>
            <a:r>
              <a:rPr lang="en-US" baseline="0" dirty="0" err="1"/>
              <a:t>điểm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030C7B-4BC9-424D-8EF5-F17CABBD0A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112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30C7B-4BC9-424D-8EF5-F17CABBD0A4D}" type="slidenum">
              <a:rPr lang="en-US" smtClean="0"/>
              <a:t>21</a:t>
            </a:fld>
            <a:endParaRPr lang="en-US"/>
          </a:p>
        </p:txBody>
      </p:sp>
    </p:spTree>
    <p:extLst>
      <p:ext uri="{BB962C8B-B14F-4D97-AF65-F5344CB8AC3E}">
        <p14:creationId xmlns:p14="http://schemas.microsoft.com/office/powerpoint/2010/main" val="391154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30C7B-4BC9-424D-8EF5-F17CABBD0A4D}" type="slidenum">
              <a:rPr lang="en-US" smtClean="0"/>
              <a:t>2</a:t>
            </a:fld>
            <a:endParaRPr lang="en-US"/>
          </a:p>
        </p:txBody>
      </p:sp>
    </p:spTree>
    <p:extLst>
      <p:ext uri="{BB962C8B-B14F-4D97-AF65-F5344CB8AC3E}">
        <p14:creationId xmlns:p14="http://schemas.microsoft.com/office/powerpoint/2010/main" val="440944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30C7B-4BC9-424D-8EF5-F17CABBD0A4D}" type="slidenum">
              <a:rPr lang="en-US" smtClean="0"/>
              <a:t>22</a:t>
            </a:fld>
            <a:endParaRPr lang="en-US"/>
          </a:p>
        </p:txBody>
      </p:sp>
    </p:spTree>
    <p:extLst>
      <p:ext uri="{BB962C8B-B14F-4D97-AF65-F5344CB8AC3E}">
        <p14:creationId xmlns:p14="http://schemas.microsoft.com/office/powerpoint/2010/main" val="3015683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Nêu</a:t>
            </a:r>
            <a:r>
              <a:rPr lang="en-US" baseline="0" dirty="0"/>
              <a:t> </a:t>
            </a:r>
            <a:r>
              <a:rPr lang="en-US" baseline="0" dirty="0" err="1"/>
              <a:t>một</a:t>
            </a:r>
            <a:r>
              <a:rPr lang="en-US" baseline="0" dirty="0"/>
              <a:t> </a:t>
            </a:r>
            <a:r>
              <a:rPr lang="en-US" baseline="0" dirty="0" err="1"/>
              <a:t>số</a:t>
            </a:r>
            <a:r>
              <a:rPr lang="en-US" baseline="0" dirty="0"/>
              <a:t> chi </a:t>
            </a:r>
            <a:r>
              <a:rPr lang="en-US" baseline="0" dirty="0" err="1"/>
              <a:t>tiết</a:t>
            </a:r>
            <a:r>
              <a:rPr lang="en-US" baseline="0" dirty="0"/>
              <a:t> </a:t>
            </a:r>
            <a:r>
              <a:rPr lang="en-US" baseline="0" dirty="0" err="1"/>
              <a:t>kì</a:t>
            </a:r>
            <a:r>
              <a:rPr lang="en-US" baseline="0" dirty="0"/>
              <a:t> </a:t>
            </a:r>
            <a:r>
              <a:rPr lang="en-US" baseline="0" dirty="0" err="1"/>
              <a:t>ảo</a:t>
            </a:r>
            <a:r>
              <a:rPr lang="en-US" baseline="0" dirty="0"/>
              <a:t> </a:t>
            </a:r>
            <a:r>
              <a:rPr lang="en-US" baseline="0" dirty="0" err="1"/>
              <a:t>và</a:t>
            </a:r>
            <a:r>
              <a:rPr lang="en-US" baseline="0" dirty="0"/>
              <a:t> </a:t>
            </a:r>
            <a:r>
              <a:rPr lang="en-US" baseline="0" dirty="0" err="1"/>
              <a:t>chỉ</a:t>
            </a:r>
            <a:r>
              <a:rPr lang="en-US" baseline="0" dirty="0"/>
              <a:t> </a:t>
            </a:r>
            <a:r>
              <a:rPr lang="en-US" baseline="0" dirty="0" err="1"/>
              <a:t>ra</a:t>
            </a:r>
            <a:r>
              <a:rPr lang="en-US" baseline="0" dirty="0"/>
              <a:t> </a:t>
            </a:r>
            <a:r>
              <a:rPr lang="en-US" baseline="0" dirty="0" err="1"/>
              <a:t>tác</a:t>
            </a:r>
            <a:r>
              <a:rPr lang="en-US" baseline="0" dirty="0"/>
              <a:t> </a:t>
            </a:r>
            <a:r>
              <a:rPr lang="en-US" baseline="0" dirty="0" err="1"/>
              <a:t>dụng</a:t>
            </a:r>
            <a:r>
              <a:rPr lang="en-US" baseline="0" dirty="0"/>
              <a:t> </a:t>
            </a:r>
            <a:r>
              <a:rPr lang="en-US" baseline="0" dirty="0" err="1"/>
              <a:t>của</a:t>
            </a:r>
            <a:r>
              <a:rPr lang="en-US" baseline="0" dirty="0"/>
              <a:t> </a:t>
            </a:r>
            <a:r>
              <a:rPr lang="en-US" baseline="0" dirty="0" err="1"/>
              <a:t>chúng</a:t>
            </a:r>
            <a:r>
              <a:rPr lang="en-US" baseline="0" dirty="0"/>
              <a:t> </a:t>
            </a:r>
            <a:r>
              <a:rPr lang="en-US" baseline="0" dirty="0" err="1"/>
              <a:t>trong</a:t>
            </a:r>
            <a:r>
              <a:rPr lang="en-US" baseline="0" dirty="0"/>
              <a:t> </a:t>
            </a:r>
            <a:r>
              <a:rPr lang="en-US" baseline="0" dirty="0" err="1"/>
              <a:t>việc</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tính</a:t>
            </a:r>
            <a:r>
              <a:rPr lang="en-US" baseline="0" dirty="0"/>
              <a:t> </a:t>
            </a:r>
            <a:r>
              <a:rPr lang="en-US" baseline="0" dirty="0" err="1"/>
              <a:t>cách</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chủ</a:t>
            </a:r>
            <a:r>
              <a:rPr lang="en-US" baseline="0" dirty="0"/>
              <a:t> </a:t>
            </a:r>
            <a:r>
              <a:rPr lang="en-US" baseline="0" dirty="0" err="1"/>
              <a:t>đề</a:t>
            </a:r>
            <a:r>
              <a:rPr lang="en-US" baseline="0" dirty="0"/>
              <a:t> </a:t>
            </a:r>
            <a:r>
              <a:rPr lang="en-US" baseline="0" dirty="0" err="1"/>
              <a:t>của</a:t>
            </a:r>
            <a:r>
              <a:rPr lang="en-US" baseline="0" dirty="0"/>
              <a:t> </a:t>
            </a:r>
            <a:r>
              <a:rPr lang="en-US" baseline="0" dirty="0" err="1"/>
              <a:t>văn</a:t>
            </a:r>
            <a:r>
              <a:rPr lang="en-US" baseline="0" dirty="0"/>
              <a:t> </a:t>
            </a:r>
            <a:r>
              <a:rPr lang="en-US" baseline="0" dirty="0" err="1"/>
              <a:t>bản</a:t>
            </a:r>
            <a:r>
              <a:rPr lang="en-US" baseline="0" dirty="0"/>
              <a:t>?</a:t>
            </a:r>
            <a:endParaRPr lang="en-US" dirty="0"/>
          </a:p>
        </p:txBody>
      </p:sp>
      <p:sp>
        <p:nvSpPr>
          <p:cNvPr id="4" name="Slide Number Placeholder 3"/>
          <p:cNvSpPr>
            <a:spLocks noGrp="1"/>
          </p:cNvSpPr>
          <p:nvPr>
            <p:ph type="sldNum" sz="quarter" idx="10"/>
          </p:nvPr>
        </p:nvSpPr>
        <p:spPr/>
        <p:txBody>
          <a:bodyPr/>
          <a:lstStyle/>
          <a:p>
            <a:fld id="{45030C7B-4BC9-424D-8EF5-F17CABBD0A4D}" type="slidenum">
              <a:rPr lang="en-US" smtClean="0"/>
              <a:t>23</a:t>
            </a:fld>
            <a:endParaRPr lang="en-US"/>
          </a:p>
        </p:txBody>
      </p:sp>
    </p:spTree>
    <p:extLst>
      <p:ext uri="{BB962C8B-B14F-4D97-AF65-F5344CB8AC3E}">
        <p14:creationId xmlns:p14="http://schemas.microsoft.com/office/powerpoint/2010/main" val="3314745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baseline="0" dirty="0"/>
              <a:t> </a:t>
            </a:r>
            <a:r>
              <a:rPr lang="en-US" baseline="0"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45030C7B-4BC9-424D-8EF5-F17CABBD0A4D}" type="slidenum">
              <a:rPr lang="en-US" smtClean="0"/>
              <a:t>24</a:t>
            </a:fld>
            <a:endParaRPr lang="en-US"/>
          </a:p>
        </p:txBody>
      </p:sp>
    </p:spTree>
    <p:extLst>
      <p:ext uri="{BB962C8B-B14F-4D97-AF65-F5344CB8AC3E}">
        <p14:creationId xmlns:p14="http://schemas.microsoft.com/office/powerpoint/2010/main" val="1691376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30C7B-4BC9-424D-8EF5-F17CABBD0A4D}" type="slidenum">
              <a:rPr lang="en-US" smtClean="0"/>
              <a:t>25</a:t>
            </a:fld>
            <a:endParaRPr lang="en-US"/>
          </a:p>
        </p:txBody>
      </p:sp>
    </p:spTree>
    <p:extLst>
      <p:ext uri="{BB962C8B-B14F-4D97-AF65-F5344CB8AC3E}">
        <p14:creationId xmlns:p14="http://schemas.microsoft.com/office/powerpoint/2010/main" val="4247110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30C7B-4BC9-424D-8EF5-F17CABBD0A4D}" type="slidenum">
              <a:rPr lang="en-US" smtClean="0"/>
              <a:t>26</a:t>
            </a:fld>
            <a:endParaRPr lang="en-US"/>
          </a:p>
        </p:txBody>
      </p:sp>
    </p:spTree>
    <p:extLst>
      <p:ext uri="{BB962C8B-B14F-4D97-AF65-F5344CB8AC3E}">
        <p14:creationId xmlns:p14="http://schemas.microsoft.com/office/powerpoint/2010/main" val="2838634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30C7B-4BC9-424D-8EF5-F17CABBD0A4D}" type="slidenum">
              <a:rPr lang="en-US" smtClean="0"/>
              <a:t>27</a:t>
            </a:fld>
            <a:endParaRPr lang="en-US"/>
          </a:p>
        </p:txBody>
      </p:sp>
    </p:spTree>
    <p:extLst>
      <p:ext uri="{BB962C8B-B14F-4D97-AF65-F5344CB8AC3E}">
        <p14:creationId xmlns:p14="http://schemas.microsoft.com/office/powerpoint/2010/main" val="2196531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1200" dirty="0">
                <a:solidFill>
                  <a:schemeClr val="tx1">
                    <a:lumMod val="95000"/>
                    <a:lumOff val="5000"/>
                  </a:schemeClr>
                </a:solidFill>
                <a:latin typeface="Times New Roman" panose="02020603050405020304" pitchFamily="18" charset="0"/>
                <a:cs typeface="Times New Roman" panose="02020603050405020304" pitchFamily="18" charset="0"/>
              </a:rPr>
              <a:t>Lời bàn của Sơn Nam Thúc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chưa</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bàn</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Sơn</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Nam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Thúc</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cuối</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truyện</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thì</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hiểu</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dung ý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nghĩa</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dirty="0" err="1">
                <a:solidFill>
                  <a:schemeClr val="tx1">
                    <a:lumMod val="95000"/>
                    <a:lumOff val="5000"/>
                  </a:schemeClr>
                </a:solidFill>
                <a:latin typeface="Times New Roman" panose="02020603050405020304" pitchFamily="18" charset="0"/>
                <a:cs typeface="Times New Roman" panose="02020603050405020304" pitchFamily="18" charset="0"/>
              </a:rPr>
              <a:t>truyện</a:t>
            </a:r>
            <a:r>
              <a:rPr lang="en-US" sz="12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Sau</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khi</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đọc</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lời</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bàn</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này</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đối</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chiếu</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lời</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bàn</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Sơn</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Nam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Thúc</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với</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nội</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dung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truyện</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việc</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hiểu</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tác</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phẩm</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em</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có</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điều</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gì</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thay</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đổi</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Sự</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thay</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đổi</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đó</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như</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thế</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nào</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Vì</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1200" b="0" i="0" dirty="0" err="1">
                <a:solidFill>
                  <a:schemeClr val="tx1">
                    <a:lumMod val="95000"/>
                    <a:lumOff val="5000"/>
                  </a:schemeClr>
                </a:solidFill>
                <a:effectLst/>
                <a:latin typeface="Times New Roman" panose="02020603050405020304" pitchFamily="18" charset="0"/>
                <a:cs typeface="Times New Roman" panose="02020603050405020304" pitchFamily="18" charset="0"/>
              </a:rPr>
              <a:t>sao</a:t>
            </a:r>
            <a:r>
              <a:rPr lang="en-US" sz="1200" b="0" i="0" dirty="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1200" b="0" i="0" kern="1200" dirty="0">
              <a:solidFill>
                <a:schemeClr val="tx1"/>
              </a:solidFill>
              <a:effectLst/>
              <a:latin typeface="+mn-lt"/>
              <a:ea typeface="+mn-ea"/>
              <a:cs typeface="+mn-cs"/>
            </a:endParaRPr>
          </a:p>
          <a:p>
            <a:pPr latinLnBrk="0"/>
            <a:r>
              <a:rPr lang="vi-VN" sz="1200" b="0" i="0" kern="1200" dirty="0">
                <a:solidFill>
                  <a:schemeClr val="tx1"/>
                </a:solidFill>
                <a:effectLst/>
                <a:latin typeface="+mn-lt"/>
                <a:ea typeface="+mn-ea"/>
                <a:cs typeface="+mn-cs"/>
              </a:rPr>
              <a:t>Lời bàn của Sơn Nam Thúc ở cuối truyện có tác dụng hỗ trợ đọc hiểu văn </a:t>
            </a:r>
            <a:r>
              <a:rPr lang="vi-VN" sz="1200" b="0" i="1" kern="1200" dirty="0">
                <a:solidFill>
                  <a:schemeClr val="tx1"/>
                </a:solidFill>
                <a:effectLst/>
                <a:latin typeface="+mn-lt"/>
                <a:ea typeface="+mn-ea"/>
                <a:cs typeface="+mn-cs"/>
              </a:rPr>
              <a:t>bản Truyện lạ nhà thuyền chài</a:t>
            </a:r>
            <a:r>
              <a:rPr lang="vi-VN" sz="1200" b="0" i="0" kern="1200" dirty="0">
                <a:solidFill>
                  <a:schemeClr val="tx1"/>
                </a:solidFill>
                <a:effectLst/>
                <a:latin typeface="+mn-lt"/>
                <a:ea typeface="+mn-ea"/>
                <a:cs typeface="+mn-cs"/>
              </a:rPr>
              <a:t> vì lí giải sự kì lạ của câu chuyện, giúp em hiểu rõ câu chuyện, bài học tính triết lý câu chuyện mang lại, tóm tắt lại câu chuyện một cách ngắn gọn.</a:t>
            </a:r>
          </a:p>
          <a:p>
            <a:r>
              <a:rPr lang="vi-VN" sz="1200" b="0" i="0" kern="1200" dirty="0">
                <a:solidFill>
                  <a:schemeClr val="tx1"/>
                </a:solidFill>
                <a:effectLst/>
                <a:latin typeface="+mn-lt"/>
                <a:ea typeface="+mn-ea"/>
                <a:cs typeface="+mn-cs"/>
              </a:rPr>
              <a:t/>
            </a:r>
            <a:br>
              <a:rPr lang="vi-VN"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45030C7B-4BC9-424D-8EF5-F17CABBD0A4D}" type="slidenum">
              <a:rPr lang="en-US" smtClean="0"/>
              <a:t>28</a:t>
            </a:fld>
            <a:endParaRPr lang="en-US"/>
          </a:p>
        </p:txBody>
      </p:sp>
    </p:spTree>
    <p:extLst>
      <p:ext uri="{BB962C8B-B14F-4D97-AF65-F5344CB8AC3E}">
        <p14:creationId xmlns:p14="http://schemas.microsoft.com/office/powerpoint/2010/main" val="3650689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9926-6AF9-414F-811D-5F261D8B47B6}"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1113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9926-6AF9-414F-811D-5F261D8B47B6}"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9899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9926-6AF9-414F-811D-5F261D8B47B6}"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0153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30C7B-4BC9-424D-8EF5-F17CABBD0A4D}" type="slidenum">
              <a:rPr lang="en-US" smtClean="0"/>
              <a:t>3</a:t>
            </a:fld>
            <a:endParaRPr lang="en-US"/>
          </a:p>
        </p:txBody>
      </p:sp>
    </p:spTree>
    <p:extLst>
      <p:ext uri="{BB962C8B-B14F-4D97-AF65-F5344CB8AC3E}">
        <p14:creationId xmlns:p14="http://schemas.microsoft.com/office/powerpoint/2010/main" val="1331818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5FEAD-F699-4B73-AEF4-1FD3A0C6DE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73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9926-6AF9-414F-811D-5F261D8B47B6}"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0071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5FEAD-F699-4B73-AEF4-1FD3A0C6DE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730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5FEAD-F699-4B73-AEF4-1FD3A0C6DE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793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29926-6AF9-414F-811D-5F261D8B47B6}"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13029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33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7</a:t>
            </a:fld>
            <a:endParaRPr lang="en-US"/>
          </a:p>
        </p:txBody>
      </p:sp>
    </p:spTree>
    <p:extLst>
      <p:ext uri="{BB962C8B-B14F-4D97-AF65-F5344CB8AC3E}">
        <p14:creationId xmlns:p14="http://schemas.microsoft.com/office/powerpoint/2010/main" val="3289527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074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654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209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11</a:t>
            </a:fld>
            <a:endParaRPr lang="en-US"/>
          </a:p>
        </p:txBody>
      </p:sp>
    </p:spTree>
    <p:extLst>
      <p:ext uri="{BB962C8B-B14F-4D97-AF65-F5344CB8AC3E}">
        <p14:creationId xmlns:p14="http://schemas.microsoft.com/office/powerpoint/2010/main" val="2082059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1044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0528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2505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686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49123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106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4139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6107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092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2958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1977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DCF1AAE-33B6-473B-AFEC-E65AF559ED75}"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2/25/2026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1CAA0E20-C3FE-415B-AF7D-ECF172F87A7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716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DCF1AAE-33B6-473B-AFEC-E65AF559ED75}"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2/25/2026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1CAA0E20-C3FE-415B-AF7D-ECF172F87A7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382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DCF1AAE-33B6-473B-AFEC-E65AF559ED75}"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2/25/2026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1CAA0E20-C3FE-415B-AF7D-ECF172F87A7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262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DCF1AAE-33B6-473B-AFEC-E65AF559ED75}"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2/25/2026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1CAA0E20-C3FE-415B-AF7D-ECF172F87A7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684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DCF1AAE-33B6-473B-AFEC-E65AF559ED75}"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2/25/2026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1CAA0E20-C3FE-415B-AF7D-ECF172F87A7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0301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DCF1AAE-33B6-473B-AFEC-E65AF559ED75}"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2/25/2026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1CAA0E20-C3FE-415B-AF7D-ECF172F87A7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857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DCF1AAE-33B6-473B-AFEC-E65AF559ED75}"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2/25/2026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1CAA0E20-C3FE-415B-AF7D-ECF172F87A7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
          <p:cNvSpPr/>
          <p:nvPr userDrawn="1"/>
        </p:nvSpPr>
        <p:spPr>
          <a:xfrm>
            <a:off x="4572000" y="4658753"/>
            <a:ext cx="9144000" cy="923330"/>
          </a:xfrm>
          <a:prstGeom prst="rect">
            <a:avLst/>
          </a:prstGeom>
        </p:spPr>
        <p:txBody>
          <a:bodyPr>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Giáo án Nguyễn Nhâm biên soạn. </a:t>
            </a:r>
            <a:endParaRPr kumimoji="0" lang="en-US" sz="2700" b="1" i="1"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27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Thầy cô </a:t>
            </a:r>
            <a:r>
              <a:rPr kumimoji="0" lang="en-US" sz="27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27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700" b="1" i="1" u="none" strike="noStrike" kern="1200" cap="none" spc="0" normalizeH="0" baseline="0" noProof="0" dirty="0" err="1">
                <a:ln>
                  <a:noFill/>
                </a:ln>
                <a:solidFill>
                  <a:srgbClr val="FF0000"/>
                </a:solidFill>
                <a:effectLst/>
                <a:uLnTx/>
                <a:uFillTx/>
                <a:latin typeface="Calibri" panose="020F0502020204030204"/>
                <a:ea typeface="+mn-ea"/>
                <a:cs typeface="+mn-cs"/>
              </a:rPr>
              <a:t>trọn</a:t>
            </a:r>
            <a:r>
              <a:rPr kumimoji="0" lang="en-US" sz="27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700" b="1" i="1" u="none" strike="noStrike" kern="1200" cap="none" spc="0" normalizeH="0" baseline="0" noProof="0" dirty="0" err="1">
                <a:ln>
                  <a:noFill/>
                </a:ln>
                <a:solidFill>
                  <a:srgbClr val="FF0000"/>
                </a:solidFill>
                <a:effectLst/>
                <a:uLnTx/>
                <a:uFillTx/>
                <a:latin typeface="Calibri" panose="020F0502020204030204"/>
                <a:ea typeface="+mn-ea"/>
                <a:cs typeface="+mn-cs"/>
              </a:rPr>
              <a:t>bộ</a:t>
            </a:r>
            <a:r>
              <a:rPr kumimoji="0" lang="en-US" sz="27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vi-VN" sz="27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liên hệ sdt zalo: 0981.713.891</a:t>
            </a:r>
            <a:endParaRPr kumimoji="0" lang="en-US" sz="27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281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DCF1AAE-33B6-473B-AFEC-E65AF559ED75}"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2/25/2026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1CAA0E20-C3FE-415B-AF7D-ECF172F87A7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013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DCF1AAE-33B6-473B-AFEC-E65AF559ED75}"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2/25/2026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1CAA0E20-C3FE-415B-AF7D-ECF172F87A7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269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DCF1AAE-33B6-473B-AFEC-E65AF559ED75}"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2/25/2026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1CAA0E20-C3FE-415B-AF7D-ECF172F87A7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5063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DCF1AAE-33B6-473B-AFEC-E65AF559ED75}"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2/25/2026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1CAA0E20-C3FE-415B-AF7D-ECF172F87A7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135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2/25/2026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290769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CDCF1AAE-33B6-473B-AFEC-E65AF559ED75}"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2/25/2026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1CAA0E20-C3FE-415B-AF7D-ECF172F87A77}"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25668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1.sv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2.sv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0.png"/><Relationship Id="rId4"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slide" Target="slide30.xml"/><Relationship Id="rId5" Type="http://schemas.openxmlformats.org/officeDocument/2006/relationships/image" Target="../media/image42.gif"/><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audio1.wav"/><Relationship Id="rId7"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42.gif"/><Relationship Id="rId5" Type="http://schemas.openxmlformats.org/officeDocument/2006/relationships/image" Target="../media/image40.jpeg"/><Relationship Id="rId4" Type="http://schemas.openxmlformats.org/officeDocument/2006/relationships/audio" Target="../media/audio2.wav"/><Relationship Id="rId9" Type="http://schemas.openxmlformats.org/officeDocument/2006/relationships/image" Target="../media/image46.gif"/></Relationships>
</file>

<file path=ppt/slides/_rels/slide3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audio1.wav"/><Relationship Id="rId7"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42.gif"/><Relationship Id="rId5" Type="http://schemas.openxmlformats.org/officeDocument/2006/relationships/image" Target="../media/image40.jpeg"/><Relationship Id="rId4" Type="http://schemas.openxmlformats.org/officeDocument/2006/relationships/audio" Target="../media/audio2.wav"/><Relationship Id="rId9" Type="http://schemas.openxmlformats.org/officeDocument/2006/relationships/image" Target="../media/image46.gif"/></Relationships>
</file>

<file path=ppt/slides/_rels/slide3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audio1.wav"/><Relationship Id="rId7"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42.gif"/><Relationship Id="rId5" Type="http://schemas.openxmlformats.org/officeDocument/2006/relationships/image" Target="../media/image40.jpeg"/><Relationship Id="rId4" Type="http://schemas.openxmlformats.org/officeDocument/2006/relationships/audio" Target="../media/audio2.wav"/><Relationship Id="rId9" Type="http://schemas.openxmlformats.org/officeDocument/2006/relationships/image" Target="../media/image46.gif"/></Relationships>
</file>

<file path=ppt/slides/_rels/slide3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audio1.wav"/><Relationship Id="rId7"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42.gif"/><Relationship Id="rId5" Type="http://schemas.openxmlformats.org/officeDocument/2006/relationships/image" Target="../media/image40.jpeg"/><Relationship Id="rId4" Type="http://schemas.openxmlformats.org/officeDocument/2006/relationships/audio" Target="../media/audio2.wav"/><Relationship Id="rId9" Type="http://schemas.openxmlformats.org/officeDocument/2006/relationships/image" Target="../media/image46.gif"/></Relationships>
</file>

<file path=ppt/slides/_rels/slide3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audio1.wav"/><Relationship Id="rId7"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42.gif"/><Relationship Id="rId5" Type="http://schemas.openxmlformats.org/officeDocument/2006/relationships/image" Target="../media/image40.jpeg"/><Relationship Id="rId4" Type="http://schemas.openxmlformats.org/officeDocument/2006/relationships/audio" Target="../media/audio2.wav"/><Relationship Id="rId9" Type="http://schemas.openxmlformats.org/officeDocument/2006/relationships/image" Target="../media/image46.gif"/></Relationships>
</file>

<file path=ppt/slides/_rels/slide3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audio1.wav"/><Relationship Id="rId7"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42.gif"/><Relationship Id="rId5" Type="http://schemas.openxmlformats.org/officeDocument/2006/relationships/image" Target="../media/image40.jpeg"/><Relationship Id="rId4" Type="http://schemas.openxmlformats.org/officeDocument/2006/relationships/audio" Target="../media/audio2.wav"/><Relationship Id="rId9" Type="http://schemas.openxmlformats.org/officeDocument/2006/relationships/image" Target="../media/image46.gif"/></Relationships>
</file>

<file path=ppt/slides/_rels/slide3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audio" Target="../media/audio1.wav"/><Relationship Id="rId7"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42.gif"/><Relationship Id="rId5" Type="http://schemas.openxmlformats.org/officeDocument/2006/relationships/image" Target="../media/image40.jpeg"/><Relationship Id="rId4" Type="http://schemas.openxmlformats.org/officeDocument/2006/relationships/audio" Target="../media/audio2.wav"/><Relationship Id="rId9" Type="http://schemas.openxmlformats.org/officeDocument/2006/relationships/image" Target="../media/image46.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415767-1B1F-E34E-89B6-2970BE8B3D80}"/>
              </a:ext>
            </a:extLst>
          </p:cNvPr>
          <p:cNvSpPr txBox="1"/>
          <p:nvPr/>
        </p:nvSpPr>
        <p:spPr>
          <a:xfrm>
            <a:off x="9677400" y="2019300"/>
            <a:ext cx="7838428"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noProof="0" dirty="0">
                <a:solidFill>
                  <a:prstClr val="black"/>
                </a:solidFill>
                <a:latin typeface="Times New Roman" panose="02020603050405020304" pitchFamily="18" charset="0"/>
                <a:cs typeface="Times New Roman" panose="02020603050405020304" pitchFamily="18" charset="0"/>
              </a:rPr>
              <a:t>Văn </a:t>
            </a:r>
            <a:r>
              <a:rPr lang="en-US" sz="4400" noProof="0" dirty="0" err="1">
                <a:solidFill>
                  <a:prstClr val="black"/>
                </a:solidFill>
                <a:latin typeface="Times New Roman" panose="02020603050405020304" pitchFamily="18" charset="0"/>
                <a:cs typeface="Times New Roman" panose="02020603050405020304" pitchFamily="18" charset="0"/>
              </a:rPr>
              <a:t>học</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dân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gian</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Việt</a:t>
            </a:r>
            <a:r>
              <a:rPr lang="en-US" sz="4400" noProof="0" dirty="0">
                <a:solidFill>
                  <a:prstClr val="black"/>
                </a:solidFill>
                <a:latin typeface="Times New Roman" panose="02020603050405020304" pitchFamily="18" charset="0"/>
                <a:cs typeface="Times New Roman" panose="02020603050405020304" pitchFamily="18" charset="0"/>
              </a:rPr>
              <a:t> Nam </a:t>
            </a:r>
            <a:r>
              <a:rPr lang="en-US" sz="4400" noProof="0" dirty="0" err="1">
                <a:solidFill>
                  <a:prstClr val="black"/>
                </a:solidFill>
                <a:latin typeface="Times New Roman" panose="02020603050405020304" pitchFamily="18" charset="0"/>
                <a:cs typeface="Times New Roman" panose="02020603050405020304" pitchFamily="18" charset="0"/>
              </a:rPr>
              <a:t>có</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nhiều</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tác</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phẩm</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đề</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cao</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phẩm</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chất</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cao</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noProof="0" dirty="0" err="1">
                <a:solidFill>
                  <a:prstClr val="black"/>
                </a:solidFill>
                <a:latin typeface="Times New Roman" panose="02020603050405020304" pitchFamily="18" charset="0"/>
                <a:cs typeface="Times New Roman" panose="02020603050405020304" pitchFamily="18" charset="0"/>
              </a:rPr>
              <a:t>đẹp</a:t>
            </a:r>
            <a:r>
              <a:rPr lang="en-US" sz="4400" noProof="0" dirty="0">
                <a:solidFill>
                  <a:prstClr val="black"/>
                </a:solidFill>
                <a:latin typeface="Times New Roman" panose="02020603050405020304" pitchFamily="18" charset="0"/>
                <a:cs typeface="Times New Roman" panose="02020603050405020304" pitchFamily="18" charset="0"/>
              </a:rPr>
              <a:t> </a:t>
            </a:r>
            <a:r>
              <a:rPr lang="en-US" sz="4400" dirty="0">
                <a:solidFill>
                  <a:prstClr val="black"/>
                </a:solidFill>
                <a:latin typeface="Times New Roman" panose="02020603050405020304" pitchFamily="18" charset="0"/>
                <a:cs typeface="Times New Roman" panose="02020603050405020304" pitchFamily="18" charset="0"/>
              </a:rPr>
              <a:t>(</a:t>
            </a:r>
            <a:r>
              <a:rPr lang="en-US" sz="4400" dirty="0" err="1">
                <a:solidFill>
                  <a:prstClr val="black"/>
                </a:solidFill>
                <a:latin typeface="Times New Roman" panose="02020603050405020304" pitchFamily="18" charset="0"/>
                <a:cs typeface="Times New Roman" panose="02020603050405020304" pitchFamily="18" charset="0"/>
              </a:rPr>
              <a:t>như</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chung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thủy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nghĩa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con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Việt</a:t>
            </a:r>
            <a:r>
              <a:rPr lang="en-US" sz="4400" dirty="0">
                <a:solidFill>
                  <a:prstClr val="black"/>
                </a:solidFill>
                <a:latin typeface="Times New Roman" panose="02020603050405020304" pitchFamily="18" charset="0"/>
                <a:cs typeface="Times New Roman" panose="02020603050405020304" pitchFamily="18" charset="0"/>
              </a:rPr>
              <a:t> Nam, </a:t>
            </a:r>
            <a:r>
              <a:rPr lang="en-US" sz="4400" dirty="0" err="1">
                <a:solidFill>
                  <a:prstClr val="black"/>
                </a:solidFill>
                <a:latin typeface="Times New Roman" panose="02020603050405020304" pitchFamily="18" charset="0"/>
                <a:cs typeface="Times New Roman" panose="02020603050405020304" pitchFamily="18" charset="0"/>
              </a:rPr>
              <a:t>nhất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nữ</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Hãy</a:t>
            </a:r>
            <a:r>
              <a:rPr lang="en-US" sz="4400" dirty="0">
                <a:solidFill>
                  <a:prstClr val="black"/>
                </a:solidFill>
                <a:latin typeface="Times New Roman" panose="02020603050405020304" pitchFamily="18" charset="0"/>
                <a:cs typeface="Times New Roman" panose="02020603050405020304" pitchFamily="18" charset="0"/>
              </a:rPr>
              <a:t> chia </a:t>
            </a:r>
            <a:r>
              <a:rPr lang="en-US" sz="4400" dirty="0" err="1">
                <a:solidFill>
                  <a:prstClr val="black"/>
                </a:solidFill>
                <a:latin typeface="Times New Roman" panose="02020603050405020304" pitchFamily="18" charset="0"/>
                <a:cs typeface="Times New Roman" panose="02020603050405020304" pitchFamily="18" charset="0"/>
              </a:rPr>
              <a:t>sẻ</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bạn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nữ</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phẩm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trọng</a:t>
            </a:r>
            <a:r>
              <a:rPr lang="en-US" sz="4400" dirty="0">
                <a:solidFill>
                  <a:prstClr val="black"/>
                </a:solidFill>
                <a:latin typeface="Times New Roman" panose="02020603050405020304" pitchFamily="18" charset="0"/>
                <a:cs typeface="Times New Roman" panose="02020603050405020304" pitchFamily="18" charset="0"/>
              </a:rPr>
              <a:t>.</a:t>
            </a:r>
            <a:endParaRPr lang="en-US" sz="4400" noProof="0"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F287BA6-D67A-98E8-EBC6-92360D9000A6}"/>
              </a:ext>
            </a:extLst>
          </p:cNvPr>
          <p:cNvPicPr>
            <a:picLocks noChangeAspect="1"/>
          </p:cNvPicPr>
          <p:nvPr/>
        </p:nvPicPr>
        <p:blipFill>
          <a:blip r:embed="rId3"/>
          <a:srcRect r="1" b="4417"/>
          <a:stretch/>
        </p:blipFill>
        <p:spPr>
          <a:xfrm>
            <a:off x="20" y="10"/>
            <a:ext cx="9174833" cy="10286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302715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22">
            <a:extLst>
              <a:ext uri="{FF2B5EF4-FFF2-40B4-BE49-F238E27FC236}">
                <a16:creationId xmlns:a16="http://schemas.microsoft.com/office/drawing/2014/main" id="{03887300-07B9-B02E-9721-89481FA78CE3}"/>
              </a:ext>
            </a:extLst>
          </p:cNvPr>
          <p:cNvSpPr txBox="1"/>
          <p:nvPr/>
        </p:nvSpPr>
        <p:spPr>
          <a:xfrm>
            <a:off x="890090" y="2302888"/>
            <a:ext cx="5410200" cy="1354217"/>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Bản</a:t>
            </a:r>
            <a:r>
              <a:rPr kumimoji="0" lang="en-US" sz="4400" b="0" i="0" u="none" strike="noStrike" kern="1200" cap="none" spc="6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thảo</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để</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lại</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Thánh</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Tông</a:t>
            </a:r>
            <a:endParaRPr kumimoji="0" lang="en-US" sz="4400" b="0" i="0" u="none" strike="noStrike" kern="1200" cap="none" spc="6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12" name="TextBox 23">
            <a:extLst>
              <a:ext uri="{FF2B5EF4-FFF2-40B4-BE49-F238E27FC236}">
                <a16:creationId xmlns:a16="http://schemas.microsoft.com/office/drawing/2014/main" id="{236DA04E-AA2A-4317-5B13-9D1644A88BB2}"/>
              </a:ext>
            </a:extLst>
          </p:cNvPr>
          <p:cNvSpPr txBox="1"/>
          <p:nvPr/>
        </p:nvSpPr>
        <p:spPr>
          <a:xfrm>
            <a:off x="890090" y="1651477"/>
            <a:ext cx="5410200" cy="677108"/>
          </a:xfrm>
          <a:prstGeom prst="rect">
            <a:avLst/>
          </a:prstGeom>
        </p:spPr>
        <p:txBody>
          <a:bodyPr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97"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Nhan </a:t>
            </a:r>
            <a:r>
              <a:rPr kumimoji="0" lang="en-US" sz="4400" b="1" i="0" u="none" strike="noStrike" kern="1200" cap="none" spc="97"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đề</a:t>
            </a:r>
            <a:endParaRPr kumimoji="0" lang="en-US" sz="4400" b="1" i="0" u="none" strike="noStrike" kern="1200" cap="none" spc="97"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14" name="TextBox 22">
            <a:extLst>
              <a:ext uri="{FF2B5EF4-FFF2-40B4-BE49-F238E27FC236}">
                <a16:creationId xmlns:a16="http://schemas.microsoft.com/office/drawing/2014/main" id="{93FD63FC-2E8F-CA7E-3811-8C2985309B52}"/>
              </a:ext>
            </a:extLst>
          </p:cNvPr>
          <p:cNvSpPr txBox="1"/>
          <p:nvPr/>
        </p:nvSpPr>
        <p:spPr>
          <a:xfrm>
            <a:off x="12413723" y="2753903"/>
            <a:ext cx="5410200" cy="2031325"/>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spc="60" dirty="0">
                <a:solidFill>
                  <a:srgbClr val="191919"/>
                </a:solidFill>
                <a:latin typeface="Times New Roman" panose="02020603050405020304" pitchFamily="18" charset="0"/>
                <a:cs typeface="Times New Roman" panose="02020603050405020304" pitchFamily="18" charset="0"/>
              </a:rPr>
              <a:t>N</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hiều</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loại</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khác</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nhau</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truyền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kì</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ngụ</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ngôn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tạp</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kí</a:t>
            </a:r>
            <a:r>
              <a:rPr lang="en-US" sz="4400" spc="60" dirty="0">
                <a:solidFill>
                  <a:srgbClr val="191919"/>
                </a:solidFill>
                <a:latin typeface="Times New Roman" panose="02020603050405020304" pitchFamily="18" charset="0"/>
                <a:cs typeface="Times New Roman" panose="02020603050405020304" pitchFamily="18" charset="0"/>
              </a:rPr>
              <a:t>)</a:t>
            </a:r>
            <a:endPar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15" name="TextBox 23">
            <a:extLst>
              <a:ext uri="{FF2B5EF4-FFF2-40B4-BE49-F238E27FC236}">
                <a16:creationId xmlns:a16="http://schemas.microsoft.com/office/drawing/2014/main" id="{AC418319-23BA-5830-37E1-EE9F98F8FD35}"/>
              </a:ext>
            </a:extLst>
          </p:cNvPr>
          <p:cNvSpPr txBox="1"/>
          <p:nvPr/>
        </p:nvSpPr>
        <p:spPr>
          <a:xfrm>
            <a:off x="12413723" y="1939836"/>
            <a:ext cx="5410200" cy="677108"/>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97"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97"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97"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loại</a:t>
            </a:r>
            <a:endParaRPr kumimoji="0" lang="en-US" sz="4400" b="1" i="0" u="none" strike="noStrike" kern="1200" cap="none" spc="97"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17" name="TextBox 22">
            <a:extLst>
              <a:ext uri="{FF2B5EF4-FFF2-40B4-BE49-F238E27FC236}">
                <a16:creationId xmlns:a16="http://schemas.microsoft.com/office/drawing/2014/main" id="{717F16BB-B079-6437-E406-6BBA41B3D18C}"/>
              </a:ext>
            </a:extLst>
          </p:cNvPr>
          <p:cNvSpPr txBox="1"/>
          <p:nvPr/>
        </p:nvSpPr>
        <p:spPr>
          <a:xfrm>
            <a:off x="6890307" y="8714316"/>
            <a:ext cx="5410200"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19 </a:t>
            </a:r>
            <a:r>
              <a:rPr kumimoji="0" lang="en-US" sz="4400" b="0" i="0" u="none" strike="noStrike" kern="1200" cap="none" spc="6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kí</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1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lục</a:t>
            </a:r>
            <a:endParaRPr kumimoji="0" lang="en-US" sz="4400" b="0" i="0" u="none" strike="noStrike" kern="1200" cap="none" spc="6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18" name="TextBox 23">
            <a:extLst>
              <a:ext uri="{FF2B5EF4-FFF2-40B4-BE49-F238E27FC236}">
                <a16:creationId xmlns:a16="http://schemas.microsoft.com/office/drawing/2014/main" id="{7DDB16B7-975D-7F2B-D3B9-BC2AAE397812}"/>
              </a:ext>
            </a:extLst>
          </p:cNvPr>
          <p:cNvSpPr txBox="1"/>
          <p:nvPr/>
        </p:nvSpPr>
        <p:spPr>
          <a:xfrm>
            <a:off x="6834443" y="7705277"/>
            <a:ext cx="5410200" cy="67710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97"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Số</a:t>
            </a:r>
            <a:r>
              <a:rPr kumimoji="0" lang="en-US" sz="4400" b="1" i="0" u="none" strike="noStrike" kern="1200" cap="none" spc="97"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97"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lượng</a:t>
            </a:r>
            <a:endParaRPr kumimoji="0" lang="en-US" sz="4400" b="1" i="0" u="none" strike="noStrike" kern="1200" cap="none" spc="97"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20" name="TextBox 22">
            <a:extLst>
              <a:ext uri="{FF2B5EF4-FFF2-40B4-BE49-F238E27FC236}">
                <a16:creationId xmlns:a16="http://schemas.microsoft.com/office/drawing/2014/main" id="{F3192DC7-0988-63F9-6748-F406B0DA41D8}"/>
              </a:ext>
            </a:extLst>
          </p:cNvPr>
          <p:cNvSpPr txBox="1"/>
          <p:nvPr/>
        </p:nvSpPr>
        <p:spPr>
          <a:xfrm>
            <a:off x="306933" y="5661379"/>
            <a:ext cx="6553243" cy="4062651"/>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Cốt</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truyện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nhân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vật</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thường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dựa</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vào</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các</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sự</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kiện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câu</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chuyện</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trong</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sử</a:t>
            </a:r>
            <a:r>
              <a:rPr lang="en-US" sz="4400" spc="60" dirty="0">
                <a:solidFill>
                  <a:srgbClr val="191919"/>
                </a:solidFill>
                <a:latin typeface="Times New Roman" panose="02020603050405020304" pitchFamily="18" charset="0"/>
                <a:cs typeface="Times New Roman" panose="02020603050405020304" pitchFamily="18" charset="0"/>
              </a:rPr>
              <a:t> </a:t>
            </a:r>
            <a:r>
              <a:rPr lang="en-US" sz="4400" spc="60" dirty="0" err="1">
                <a:solidFill>
                  <a:srgbClr val="191919"/>
                </a:solidFill>
                <a:latin typeface="Times New Roman" panose="02020603050405020304" pitchFamily="18" charset="0"/>
                <a:cs typeface="Times New Roman" panose="02020603050405020304" pitchFamily="18" charset="0"/>
              </a:rPr>
              <a:t>sách</a:t>
            </a:r>
            <a:endParaRPr lang="en-US" sz="4400" spc="60" dirty="0">
              <a:solidFill>
                <a:srgbClr val="191919"/>
              </a:solidFill>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Chủ</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thông</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điệp</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cao</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tài</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trị</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nước</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yên</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dân</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cao</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tưởng</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Nho</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giáo</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6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21" name="TextBox 23">
            <a:extLst>
              <a:ext uri="{FF2B5EF4-FFF2-40B4-BE49-F238E27FC236}">
                <a16:creationId xmlns:a16="http://schemas.microsoft.com/office/drawing/2014/main" id="{5D0CB6E0-11D7-B236-E3D8-B2B2318E852F}"/>
              </a:ext>
            </a:extLst>
          </p:cNvPr>
          <p:cNvSpPr txBox="1"/>
          <p:nvPr/>
        </p:nvSpPr>
        <p:spPr>
          <a:xfrm>
            <a:off x="-1341602" y="4672091"/>
            <a:ext cx="5410200" cy="677108"/>
          </a:xfrm>
          <a:prstGeom prst="rect">
            <a:avLst/>
          </a:prstGeom>
        </p:spPr>
        <p:txBody>
          <a:bodyPr lIns="0" tIns="0" rIns="0" bIns="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97"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97"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dung</a:t>
            </a:r>
            <a:endParaRPr kumimoji="0" lang="en-US" sz="4400" b="1" i="0" u="none" strike="noStrike" kern="1200" cap="none" spc="97"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23" name="TextBox 22">
            <a:extLst>
              <a:ext uri="{FF2B5EF4-FFF2-40B4-BE49-F238E27FC236}">
                <a16:creationId xmlns:a16="http://schemas.microsoft.com/office/drawing/2014/main" id="{C8477C6C-0C3A-8F35-3DED-B3BE9E68E30E}"/>
              </a:ext>
            </a:extLst>
          </p:cNvPr>
          <p:cNvSpPr txBox="1"/>
          <p:nvPr/>
        </p:nvSpPr>
        <p:spPr>
          <a:xfrm>
            <a:off x="12192000" y="8021746"/>
            <a:ext cx="4163242"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6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Yếu</a:t>
            </a:r>
            <a:r>
              <a:rPr kumimoji="0" lang="en-US" sz="4400" b="0" i="0" u="none" strike="noStrike" kern="1200" cap="none" spc="6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tố</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kì</a:t>
            </a:r>
            <a:r>
              <a:rPr kumimoji="0" lang="en-US" sz="4400" b="0" i="0" u="none" strike="noStrike" kern="1200" cap="none" spc="60" normalizeH="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60" normalizeH="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ảo</a:t>
            </a:r>
            <a:endParaRPr kumimoji="0" lang="en-US" sz="4400" b="0" i="0" u="none" strike="noStrike" kern="1200" cap="none" spc="6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8863F1FB-6F68-1A1D-B8D0-F82CCBF2AAB3}"/>
              </a:ext>
            </a:extLst>
          </p:cNvPr>
          <p:cNvSpPr txBox="1"/>
          <p:nvPr/>
        </p:nvSpPr>
        <p:spPr>
          <a:xfrm>
            <a:off x="12192000" y="6370896"/>
            <a:ext cx="4163242" cy="890726"/>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97"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Đặc</a:t>
            </a:r>
            <a:r>
              <a:rPr kumimoji="0" lang="en-US" sz="4400" b="1" i="0" u="none" strike="noStrike" kern="1200" cap="none" spc="97"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97"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điểm</a:t>
            </a:r>
            <a:r>
              <a:rPr kumimoji="0" lang="en-US" sz="4400" b="1" i="0" u="none" strike="noStrike" kern="1200" cap="none" spc="97"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97"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97"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97"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thuật</a:t>
            </a:r>
            <a:endParaRPr kumimoji="0" lang="en-US" sz="4400" b="1" i="0" u="none" strike="noStrike" kern="1200" cap="none" spc="97"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cxnSp>
        <p:nvCxnSpPr>
          <p:cNvPr id="27" name="Connector: Elbow 26">
            <a:extLst>
              <a:ext uri="{FF2B5EF4-FFF2-40B4-BE49-F238E27FC236}">
                <a16:creationId xmlns:a16="http://schemas.microsoft.com/office/drawing/2014/main" id="{1AC69478-0DFD-1302-9BF7-9F6E44F9F4A9}"/>
              </a:ext>
            </a:extLst>
          </p:cNvPr>
          <p:cNvCxnSpPr/>
          <p:nvPr/>
        </p:nvCxnSpPr>
        <p:spPr>
          <a:xfrm rot="10800000">
            <a:off x="6834443" y="2302888"/>
            <a:ext cx="1504441" cy="1160980"/>
          </a:xfrm>
          <a:prstGeom prst="bentConnector3">
            <a:avLst>
              <a:gd name="adj1" fmla="val 50000"/>
            </a:avLst>
          </a:prstGeom>
          <a:ln>
            <a:solidFill>
              <a:srgbClr val="7CD4D2"/>
            </a:solidFill>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33615CA0-8B72-B34C-B313-9A604ED3BF00}"/>
              </a:ext>
            </a:extLst>
          </p:cNvPr>
          <p:cNvCxnSpPr>
            <a:cxnSpLocks/>
          </p:cNvCxnSpPr>
          <p:nvPr/>
        </p:nvCxnSpPr>
        <p:spPr>
          <a:xfrm rot="16200000" flipH="1">
            <a:off x="9022642" y="6596620"/>
            <a:ext cx="1083232" cy="687665"/>
          </a:xfrm>
          <a:prstGeom prst="bentConnector3">
            <a:avLst>
              <a:gd name="adj1" fmla="val 50000"/>
            </a:avLst>
          </a:prstGeom>
          <a:ln>
            <a:solidFill>
              <a:srgbClr val="2C92D5"/>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D8A42E40-8DB4-8421-CF7C-A3FCABF38D7E}"/>
              </a:ext>
            </a:extLst>
          </p:cNvPr>
          <p:cNvCxnSpPr>
            <a:cxnSpLocks/>
          </p:cNvCxnSpPr>
          <p:nvPr/>
        </p:nvCxnSpPr>
        <p:spPr>
          <a:xfrm rot="10800000" flipV="1">
            <a:off x="4483539" y="5010645"/>
            <a:ext cx="3348580" cy="263184"/>
          </a:xfrm>
          <a:prstGeom prst="bentConnector2">
            <a:avLst/>
          </a:prstGeom>
          <a:ln>
            <a:solidFill>
              <a:srgbClr val="13538A"/>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485EA09B-2416-3EFF-A1E7-53EF1FA0A34D}"/>
              </a:ext>
            </a:extLst>
          </p:cNvPr>
          <p:cNvGrpSpPr/>
          <p:nvPr/>
        </p:nvGrpSpPr>
        <p:grpSpPr>
          <a:xfrm>
            <a:off x="10945508" y="2223956"/>
            <a:ext cx="1074981" cy="4976643"/>
            <a:chOff x="11430000" y="1423790"/>
            <a:chExt cx="1074981" cy="4976643"/>
          </a:xfrm>
        </p:grpSpPr>
        <p:cxnSp>
          <p:nvCxnSpPr>
            <p:cNvPr id="28" name="Connector: Elbow 27">
              <a:extLst>
                <a:ext uri="{FF2B5EF4-FFF2-40B4-BE49-F238E27FC236}">
                  <a16:creationId xmlns:a16="http://schemas.microsoft.com/office/drawing/2014/main" id="{FF9E0EEF-0F47-0BD5-5F22-67045C8C588A}"/>
                </a:ext>
              </a:extLst>
            </p:cNvPr>
            <p:cNvCxnSpPr>
              <a:cxnSpLocks/>
              <a:endCxn id="15" idx="1"/>
            </p:cNvCxnSpPr>
            <p:nvPr/>
          </p:nvCxnSpPr>
          <p:spPr>
            <a:xfrm rot="5400000" flipH="1" flipV="1">
              <a:off x="10821003" y="2032787"/>
              <a:ext cx="2201717" cy="983723"/>
            </a:xfrm>
            <a:prstGeom prst="bentConnector2">
              <a:avLst/>
            </a:prstGeom>
            <a:ln>
              <a:solidFill>
                <a:srgbClr val="4AB1B4"/>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1C9B5AA9-2815-EECF-583F-79C21DAF5583}"/>
                </a:ext>
              </a:extLst>
            </p:cNvPr>
            <p:cNvCxnSpPr>
              <a:cxnSpLocks/>
              <a:endCxn id="24" idx="1"/>
            </p:cNvCxnSpPr>
            <p:nvPr/>
          </p:nvCxnSpPr>
          <p:spPr>
            <a:xfrm rot="16200000" flipH="1">
              <a:off x="11625950" y="5521402"/>
              <a:ext cx="985432" cy="772630"/>
            </a:xfrm>
            <a:prstGeom prst="bentConnector2">
              <a:avLst/>
            </a:prstGeom>
            <a:ln>
              <a:solidFill>
                <a:srgbClr val="37C9EF"/>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3"/>
          <a:stretch>
            <a:fillRect/>
          </a:stretch>
        </p:blipFill>
        <p:spPr>
          <a:xfrm>
            <a:off x="7603602" y="2958350"/>
            <a:ext cx="4103581" cy="4082186"/>
          </a:xfrm>
          <a:prstGeom prst="rect">
            <a:avLst/>
          </a:prstGeom>
        </p:spPr>
      </p:pic>
      <p:sp>
        <p:nvSpPr>
          <p:cNvPr id="29" name="TextBox 6">
            <a:extLst>
              <a:ext uri="{FF2B5EF4-FFF2-40B4-BE49-F238E27FC236}">
                <a16:creationId xmlns:a16="http://schemas.microsoft.com/office/drawing/2014/main" id="{E15816BF-F38E-9C66-60F7-040D080BBAFF}"/>
              </a:ext>
            </a:extLst>
          </p:cNvPr>
          <p:cNvSpPr txBox="1"/>
          <p:nvPr/>
        </p:nvSpPr>
        <p:spPr>
          <a:xfrm>
            <a:off x="5174720" y="677179"/>
            <a:ext cx="8779075" cy="923330"/>
          </a:xfrm>
          <a:prstGeom prst="rect">
            <a:avLst/>
          </a:prstGeom>
        </p:spPr>
        <p:txBody>
          <a:bodyPr lIns="0" tIns="0" rIns="0" bIns="0" rtlCol="0" anchor="t">
            <a:spAutoFit/>
          </a:bodyPr>
          <a:lstStyle/>
          <a:p>
            <a:pPr algn="ctr"/>
            <a:r>
              <a:rPr lang="en-US" sz="6000" dirty="0">
                <a:solidFill>
                  <a:srgbClr val="FF0000"/>
                </a:solidFill>
                <a:latin typeface="#9Slide07 Baloo Tamma" panose="03080902040302020200" pitchFamily="66" charset="0"/>
                <a:cs typeface="#9Slide07 Baloo Tamma" panose="03080902040302020200" pitchFamily="66" charset="0"/>
              </a:rPr>
              <a:t>“</a:t>
            </a:r>
            <a:r>
              <a:rPr lang="en-US" sz="6000" dirty="0" err="1">
                <a:solidFill>
                  <a:srgbClr val="FF0000"/>
                </a:solidFill>
                <a:latin typeface="#9Slide07 Baloo Tamma" panose="03080902040302020200" pitchFamily="66" charset="0"/>
                <a:cs typeface="#9Slide07 Baloo Tamma" panose="03080902040302020200" pitchFamily="66" charset="0"/>
              </a:rPr>
              <a:t>Thánh</a:t>
            </a:r>
            <a:r>
              <a:rPr lang="en-US" sz="6000" dirty="0">
                <a:solidFill>
                  <a:srgbClr val="FF0000"/>
                </a:solidFill>
                <a:latin typeface="#9Slide07 Baloo Tamma" panose="03080902040302020200" pitchFamily="66" charset="0"/>
                <a:cs typeface="#9Slide07 Baloo Tamma" panose="03080902040302020200" pitchFamily="66" charset="0"/>
              </a:rPr>
              <a:t> </a:t>
            </a:r>
            <a:r>
              <a:rPr lang="en-US" sz="6000" dirty="0" err="1">
                <a:solidFill>
                  <a:srgbClr val="FF0000"/>
                </a:solidFill>
                <a:latin typeface="#9Slide07 Baloo Tamma" panose="03080902040302020200" pitchFamily="66" charset="0"/>
                <a:cs typeface="#9Slide07 Baloo Tamma" panose="03080902040302020200" pitchFamily="66" charset="0"/>
              </a:rPr>
              <a:t>Tông</a:t>
            </a:r>
            <a:r>
              <a:rPr lang="en-US" sz="6000" dirty="0">
                <a:solidFill>
                  <a:srgbClr val="FF0000"/>
                </a:solidFill>
                <a:latin typeface="#9Slide07 Baloo Tamma" panose="03080902040302020200" pitchFamily="66" charset="0"/>
                <a:cs typeface="#9Slide07 Baloo Tamma" panose="03080902040302020200" pitchFamily="66" charset="0"/>
              </a:rPr>
              <a:t> di </a:t>
            </a:r>
            <a:r>
              <a:rPr lang="en-US" sz="6000" dirty="0" err="1">
                <a:solidFill>
                  <a:srgbClr val="FF0000"/>
                </a:solidFill>
                <a:latin typeface="#9Slide07 Baloo Tamma" panose="03080902040302020200" pitchFamily="66" charset="0"/>
                <a:cs typeface="#9Slide07 Baloo Tamma" panose="03080902040302020200" pitchFamily="66" charset="0"/>
              </a:rPr>
              <a:t>thảo</a:t>
            </a:r>
            <a:r>
              <a:rPr lang="en-US" sz="6000" dirty="0">
                <a:solidFill>
                  <a:srgbClr val="FF0000"/>
                </a:solidFill>
                <a:latin typeface="#9Slide07 Baloo Tamma" panose="03080902040302020200" pitchFamily="66" charset="0"/>
                <a:cs typeface="#9Slide07 Baloo Tamma" panose="03080902040302020200" pitchFamily="66" charset="0"/>
              </a:rPr>
              <a:t>”</a:t>
            </a:r>
          </a:p>
        </p:txBody>
      </p:sp>
      <p:sp>
        <p:nvSpPr>
          <p:cNvPr id="3" name="Freeform 5">
            <a:extLst>
              <a:ext uri="{FF2B5EF4-FFF2-40B4-BE49-F238E27FC236}">
                <a16:creationId xmlns:a16="http://schemas.microsoft.com/office/drawing/2014/main" id="{31C07100-9C48-E729-2EBA-CCD823983EC7}"/>
              </a:ext>
            </a:extLst>
          </p:cNvPr>
          <p:cNvSpPr/>
          <p:nvPr/>
        </p:nvSpPr>
        <p:spPr>
          <a:xfrm>
            <a:off x="16378102" y="8435499"/>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4"/>
            <a:stretch>
              <a:fillRect/>
            </a:stretch>
          </a:blipFill>
        </p:spPr>
        <p:txBody>
          <a:bodyPr/>
          <a:lstStyle/>
          <a:p>
            <a:endParaRPr lang="en-US"/>
          </a:p>
        </p:txBody>
      </p:sp>
      <p:sp>
        <p:nvSpPr>
          <p:cNvPr id="5" name="Freeform 3">
            <a:extLst>
              <a:ext uri="{FF2B5EF4-FFF2-40B4-BE49-F238E27FC236}">
                <a16:creationId xmlns:a16="http://schemas.microsoft.com/office/drawing/2014/main" id="{710D1B8E-C0D1-588F-7CF9-FC6AF2880183}"/>
              </a:ext>
            </a:extLst>
          </p:cNvPr>
          <p:cNvSpPr/>
          <p:nvPr/>
        </p:nvSpPr>
        <p:spPr>
          <a:xfrm>
            <a:off x="-1143000" y="-2514291"/>
            <a:ext cx="3770653" cy="4114800"/>
          </a:xfrm>
          <a:custGeom>
            <a:avLst/>
            <a:gdLst/>
            <a:ahLst/>
            <a:cxnLst/>
            <a:rect l="l" t="t" r="r" b="b"/>
            <a:pathLst>
              <a:path w="3770653" h="4114800">
                <a:moveTo>
                  <a:pt x="0" y="0"/>
                </a:moveTo>
                <a:lnTo>
                  <a:pt x="3770653" y="0"/>
                </a:lnTo>
                <a:lnTo>
                  <a:pt x="377065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74099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P spid="20"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1">
            <a:extLst>
              <a:ext uri="{FF2B5EF4-FFF2-40B4-BE49-F238E27FC236}">
                <a16:creationId xmlns:a16="http://schemas.microsoft.com/office/drawing/2014/main" id="{69C388B8-2D03-8C19-B9A1-330B75C99121}"/>
              </a:ext>
            </a:extLst>
          </p:cNvPr>
          <p:cNvGrpSpPr>
            <a:grpSpLocks noChangeAspect="1"/>
          </p:cNvGrpSpPr>
          <p:nvPr/>
        </p:nvGrpSpPr>
        <p:grpSpPr>
          <a:xfrm>
            <a:off x="6520490" y="2893011"/>
            <a:ext cx="3638185" cy="3638185"/>
            <a:chOff x="0" y="0"/>
            <a:chExt cx="4572000" cy="4572000"/>
          </a:xfrm>
        </p:grpSpPr>
        <p:sp>
          <p:nvSpPr>
            <p:cNvPr id="16" name="Freeform 12">
              <a:extLst>
                <a:ext uri="{FF2B5EF4-FFF2-40B4-BE49-F238E27FC236}">
                  <a16:creationId xmlns:a16="http://schemas.microsoft.com/office/drawing/2014/main" id="{0DEBED16-05D6-7606-93EE-10ABB5C29696}"/>
                </a:ext>
              </a:extLst>
            </p:cNvPr>
            <p:cNvSpPr/>
            <p:nvPr/>
          </p:nvSpPr>
          <p:spPr>
            <a:xfrm>
              <a:off x="-1524" y="0"/>
              <a:ext cx="4572000" cy="4572000"/>
            </a:xfrm>
            <a:custGeom>
              <a:avLst/>
              <a:gdLst/>
              <a:ahLst/>
              <a:cxnLst/>
              <a:rect l="l" t="t" r="r" b="b"/>
              <a:pathLst>
                <a:path w="4572000" h="4572000">
                  <a:moveTo>
                    <a:pt x="4572000" y="2286000"/>
                  </a:moveTo>
                  <a:cubicBezTo>
                    <a:pt x="4572000" y="3548507"/>
                    <a:pt x="3548507" y="4572000"/>
                    <a:pt x="2286000" y="4572000"/>
                  </a:cubicBezTo>
                  <a:cubicBezTo>
                    <a:pt x="1023493" y="4572000"/>
                    <a:pt x="0" y="3548507"/>
                    <a:pt x="0" y="2286000"/>
                  </a:cubicBezTo>
                  <a:cubicBezTo>
                    <a:pt x="0" y="1023493"/>
                    <a:pt x="1023493" y="0"/>
                    <a:pt x="2286000" y="0"/>
                  </a:cubicBezTo>
                  <a:cubicBezTo>
                    <a:pt x="3548507" y="0"/>
                    <a:pt x="4572000" y="1023493"/>
                    <a:pt x="4572000" y="2286000"/>
                  </a:cubicBezTo>
                  <a:close/>
                </a:path>
              </a:pathLst>
            </a:custGeom>
            <a:blipFill>
              <a:blip r:embed="rId3"/>
              <a:stretch>
                <a:fillRect/>
              </a:stretch>
            </a:blipFill>
          </p:spPr>
          <p:txBody>
            <a:bodyPr/>
            <a:lstStyle/>
            <a:p>
              <a:endParaRPr lang="en-US"/>
            </a:p>
          </p:txBody>
        </p:sp>
        <p:sp>
          <p:nvSpPr>
            <p:cNvPr id="17" name="Freeform 13">
              <a:extLst>
                <a:ext uri="{FF2B5EF4-FFF2-40B4-BE49-F238E27FC236}">
                  <a16:creationId xmlns:a16="http://schemas.microsoft.com/office/drawing/2014/main" id="{063498E2-5F06-C71C-EA9D-DAAEC9F2BFCE}"/>
                </a:ext>
              </a:extLst>
            </p:cNvPr>
            <p:cNvSpPr/>
            <p:nvPr/>
          </p:nvSpPr>
          <p:spPr>
            <a:xfrm>
              <a:off x="0" y="0"/>
              <a:ext cx="4570476" cy="4572000"/>
            </a:xfrm>
            <a:custGeom>
              <a:avLst/>
              <a:gdLst/>
              <a:ahLst/>
              <a:cxnLst/>
              <a:rect l="l" t="t" r="r" b="b"/>
              <a:pathLst>
                <a:path w="4570476" h="4572000">
                  <a:moveTo>
                    <a:pt x="4570476" y="4572000"/>
                  </a:moveTo>
                  <a:lnTo>
                    <a:pt x="0" y="4572000"/>
                  </a:lnTo>
                  <a:lnTo>
                    <a:pt x="0" y="0"/>
                  </a:lnTo>
                  <a:lnTo>
                    <a:pt x="4570476" y="0"/>
                  </a:lnTo>
                  <a:lnTo>
                    <a:pt x="4570476" y="4572000"/>
                  </a:lnTo>
                  <a:close/>
                </a:path>
              </a:pathLst>
            </a:custGeom>
            <a:blipFill>
              <a:blip r:embed="rId4"/>
              <a:stretch>
                <a:fillRect r="-33"/>
              </a:stretch>
            </a:blipFill>
          </p:spPr>
          <p:txBody>
            <a:bodyPr/>
            <a:lstStyle/>
            <a:p>
              <a:endParaRPr lang="en-US"/>
            </a:p>
          </p:txBody>
        </p:sp>
      </p:grpSp>
      <p:grpSp>
        <p:nvGrpSpPr>
          <p:cNvPr id="5" name="Group 10">
            <a:extLst>
              <a:ext uri="{FF2B5EF4-FFF2-40B4-BE49-F238E27FC236}">
                <a16:creationId xmlns:a16="http://schemas.microsoft.com/office/drawing/2014/main" id="{E89B9F3C-C603-D9ED-B3B9-17E31506D8E1}"/>
              </a:ext>
            </a:extLst>
          </p:cNvPr>
          <p:cNvGrpSpPr/>
          <p:nvPr/>
        </p:nvGrpSpPr>
        <p:grpSpPr>
          <a:xfrm>
            <a:off x="-914400" y="9091857"/>
            <a:ext cx="22427200" cy="1371756"/>
            <a:chOff x="0" y="0"/>
            <a:chExt cx="5906752" cy="361285"/>
          </a:xfrm>
        </p:grpSpPr>
        <p:sp>
          <p:nvSpPr>
            <p:cNvPr id="6" name="Freeform 11">
              <a:extLst>
                <a:ext uri="{FF2B5EF4-FFF2-40B4-BE49-F238E27FC236}">
                  <a16:creationId xmlns:a16="http://schemas.microsoft.com/office/drawing/2014/main" id="{9CF82E46-0B92-AACA-D69A-F11CD12305A5}"/>
                </a:ext>
              </a:extLst>
            </p:cNvPr>
            <p:cNvSpPr/>
            <p:nvPr/>
          </p:nvSpPr>
          <p:spPr>
            <a:xfrm>
              <a:off x="0" y="0"/>
              <a:ext cx="5906752" cy="361285"/>
            </a:xfrm>
            <a:custGeom>
              <a:avLst/>
              <a:gdLst/>
              <a:ahLst/>
              <a:cxnLst/>
              <a:rect l="l" t="t" r="r" b="b"/>
              <a:pathLst>
                <a:path w="5906752" h="361285">
                  <a:moveTo>
                    <a:pt x="0" y="0"/>
                  </a:moveTo>
                  <a:lnTo>
                    <a:pt x="5906752" y="0"/>
                  </a:lnTo>
                  <a:lnTo>
                    <a:pt x="5906752" y="361285"/>
                  </a:lnTo>
                  <a:lnTo>
                    <a:pt x="0" y="361285"/>
                  </a:lnTo>
                  <a:close/>
                </a:path>
              </a:pathLst>
            </a:custGeom>
            <a:solidFill>
              <a:srgbClr val="FCE5C4"/>
            </a:solidFill>
          </p:spPr>
          <p:txBody>
            <a:bodyPr/>
            <a:lstStyle/>
            <a:p>
              <a:endParaRPr lang="en-US"/>
            </a:p>
          </p:txBody>
        </p:sp>
        <p:sp>
          <p:nvSpPr>
            <p:cNvPr id="8" name="TextBox 12">
              <a:extLst>
                <a:ext uri="{FF2B5EF4-FFF2-40B4-BE49-F238E27FC236}">
                  <a16:creationId xmlns:a16="http://schemas.microsoft.com/office/drawing/2014/main" id="{3786C398-4D0D-D1E0-B243-30F41549DA0B}"/>
                </a:ext>
              </a:extLst>
            </p:cNvPr>
            <p:cNvSpPr txBox="1"/>
            <p:nvPr/>
          </p:nvSpPr>
          <p:spPr>
            <a:xfrm>
              <a:off x="0" y="-38100"/>
              <a:ext cx="5906752" cy="399385"/>
            </a:xfrm>
            <a:prstGeom prst="rect">
              <a:avLst/>
            </a:prstGeom>
          </p:spPr>
          <p:txBody>
            <a:bodyPr lIns="50800" tIns="50800" rIns="50800" bIns="50800" rtlCol="0" anchor="ctr"/>
            <a:lstStyle/>
            <a:p>
              <a:pPr algn="ctr">
                <a:lnSpc>
                  <a:spcPts val="2659"/>
                </a:lnSpc>
              </a:pPr>
              <a:endParaRPr/>
            </a:p>
          </p:txBody>
        </p:sp>
      </p:grpSp>
      <p:sp>
        <p:nvSpPr>
          <p:cNvPr id="7" name="Rectangle 6">
            <a:extLst>
              <a:ext uri="{FF2B5EF4-FFF2-40B4-BE49-F238E27FC236}">
                <a16:creationId xmlns:a16="http://schemas.microsoft.com/office/drawing/2014/main" id="{05E0D498-3DE7-DAD8-A919-86E2AC001E42}"/>
              </a:ext>
            </a:extLst>
          </p:cNvPr>
          <p:cNvSpPr/>
          <p:nvPr/>
        </p:nvSpPr>
        <p:spPr>
          <a:xfrm>
            <a:off x="762000" y="571500"/>
            <a:ext cx="5604153" cy="830997"/>
          </a:xfrm>
          <a:prstGeom prst="rect">
            <a:avLst/>
          </a:prstGeom>
        </p:spPr>
        <p:txBody>
          <a:bodyPr wrap="square">
            <a:spAutoFit/>
          </a:bodyPr>
          <a:lstStyle/>
          <a:p>
            <a:pPr algn="just" fontAlgn="base"/>
            <a:r>
              <a:rPr lang="en-US" sz="4800" b="1" dirty="0">
                <a:solidFill>
                  <a:srgbClr val="000000"/>
                </a:solidFill>
                <a:latin typeface="Times New Roman" panose="02020603050405020304" pitchFamily="18" charset="0"/>
                <a:cs typeface="Times New Roman" panose="02020603050405020304" pitchFamily="18" charset="0"/>
              </a:rPr>
              <a:t>2.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hiểu</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chung</a:t>
            </a:r>
            <a:endParaRPr lang="vi-VN" sz="4800" b="1" dirty="0">
              <a:solidFill>
                <a:srgbClr val="0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DAD45BF-C6B8-E814-88D9-ACA7A5149025}"/>
              </a:ext>
            </a:extLst>
          </p:cNvPr>
          <p:cNvSpPr/>
          <p:nvPr/>
        </p:nvSpPr>
        <p:spPr>
          <a:xfrm>
            <a:off x="10244583" y="2010402"/>
            <a:ext cx="2819400" cy="769441"/>
          </a:xfrm>
          <a:prstGeom prst="rect">
            <a:avLst/>
          </a:prstGeom>
        </p:spPr>
        <p:txBody>
          <a:bodyPr wrap="square">
            <a:spAutoFit/>
          </a:bodyPr>
          <a:lstStyle/>
          <a:p>
            <a:pPr algn="just"/>
            <a:r>
              <a:rPr lang="en-US" sz="4400" b="1" dirty="0" err="1">
                <a:solidFill>
                  <a:srgbClr val="000000"/>
                </a:solidFill>
                <a:effectLst/>
                <a:latin typeface="Times New Roman" panose="02020603050405020304" pitchFamily="18" charset="0"/>
                <a:cs typeface="Times New Roman" panose="02020603050405020304" pitchFamily="18" charset="0"/>
              </a:rPr>
              <a:t>Xuất</a:t>
            </a:r>
            <a:r>
              <a:rPr lang="en-US" sz="4400" b="1" dirty="0">
                <a:solidFill>
                  <a:srgbClr val="000000"/>
                </a:solidFill>
                <a:effectLst/>
                <a:latin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cs typeface="Times New Roman" panose="02020603050405020304" pitchFamily="18" charset="0"/>
              </a:rPr>
              <a:t>xứ</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3D498E8-028F-CAAA-0A47-0AA0A9714C23}"/>
              </a:ext>
            </a:extLst>
          </p:cNvPr>
          <p:cNvSpPr/>
          <p:nvPr/>
        </p:nvSpPr>
        <p:spPr>
          <a:xfrm>
            <a:off x="1811476" y="4711781"/>
            <a:ext cx="2819400" cy="769441"/>
          </a:xfrm>
          <a:prstGeom prst="rect">
            <a:avLst/>
          </a:prstGeom>
        </p:spPr>
        <p:txBody>
          <a:bodyPr wrap="square">
            <a:spAutoFit/>
          </a:bodyPr>
          <a:lstStyle/>
          <a:p>
            <a:pPr algn="just"/>
            <a:r>
              <a:rPr lang="en-US" sz="4400" b="1" dirty="0" err="1">
                <a:solidFill>
                  <a:srgbClr val="000000"/>
                </a:solidFill>
                <a:effectLst/>
                <a:latin typeface="Times New Roman" panose="02020603050405020304" pitchFamily="18" charset="0"/>
                <a:cs typeface="Times New Roman" panose="02020603050405020304" pitchFamily="18" charset="0"/>
              </a:rPr>
              <a:t>Thể</a:t>
            </a:r>
            <a:r>
              <a:rPr lang="en-US" sz="4400" b="1" dirty="0">
                <a:solidFill>
                  <a:srgbClr val="000000"/>
                </a:solidFill>
                <a:effectLst/>
                <a:latin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cs typeface="Times New Roman" panose="02020603050405020304" pitchFamily="18" charset="0"/>
              </a:rPr>
              <a:t>loại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B3B377C-8FDF-EB2A-4723-D2FE282A6569}"/>
              </a:ext>
            </a:extLst>
          </p:cNvPr>
          <p:cNvSpPr/>
          <p:nvPr/>
        </p:nvSpPr>
        <p:spPr>
          <a:xfrm>
            <a:off x="8073961" y="7234091"/>
            <a:ext cx="2819400" cy="769441"/>
          </a:xfrm>
          <a:prstGeom prst="rect">
            <a:avLst/>
          </a:prstGeom>
        </p:spPr>
        <p:txBody>
          <a:bodyPr wrap="square">
            <a:spAutoFit/>
          </a:bodyPr>
          <a:lstStyle/>
          <a:p>
            <a:pPr algn="just"/>
            <a:r>
              <a:rPr lang="en-US" sz="4400" b="1" dirty="0">
                <a:solidFill>
                  <a:srgbClr val="000000"/>
                </a:solidFill>
                <a:effectLst/>
                <a:latin typeface="Times New Roman" panose="02020603050405020304" pitchFamily="18" charset="0"/>
                <a:cs typeface="Times New Roman" panose="02020603050405020304" pitchFamily="18" charset="0"/>
              </a:rPr>
              <a:t>PTBĐ</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41ADA4B-1033-7EE3-97E5-FF75957426FC}"/>
              </a:ext>
            </a:extLst>
          </p:cNvPr>
          <p:cNvSpPr/>
          <p:nvPr/>
        </p:nvSpPr>
        <p:spPr>
          <a:xfrm>
            <a:off x="10972800" y="3150071"/>
            <a:ext cx="6556652" cy="1446550"/>
          </a:xfrm>
          <a:prstGeom prst="rect">
            <a:avLst/>
          </a:prstGeom>
        </p:spPr>
        <p:txBody>
          <a:bodyPr wrap="square">
            <a:spAutoFit/>
          </a:bodyPr>
          <a:lstStyle/>
          <a:p>
            <a:pPr algn="just"/>
            <a:r>
              <a:rPr lang="en-US" sz="4400" b="0" dirty="0">
                <a:solidFill>
                  <a:srgbClr val="000000"/>
                </a:solidFill>
                <a:effectLst/>
                <a:latin typeface="Times New Roman" panose="02020603050405020304" pitchFamily="18" charset="0"/>
                <a:cs typeface="Times New Roman" panose="02020603050405020304" pitchFamily="18" charset="0"/>
              </a:rPr>
              <a:t>1 </a:t>
            </a:r>
            <a:r>
              <a:rPr lang="en-US" sz="4400" b="0" dirty="0" err="1">
                <a:solidFill>
                  <a:srgbClr val="000000"/>
                </a:solidFill>
                <a:effectLst/>
                <a:latin typeface="Times New Roman" panose="02020603050405020304" pitchFamily="18" charset="0"/>
                <a:cs typeface="Times New Roman" panose="02020603050405020304" pitchFamily="18" charset="0"/>
              </a:rPr>
              <a:t>trong</a:t>
            </a:r>
            <a:r>
              <a:rPr lang="en-US" sz="4400" b="0" dirty="0">
                <a:solidFill>
                  <a:srgbClr val="000000"/>
                </a:solidFill>
                <a:effectLst/>
                <a:latin typeface="Times New Roman" panose="02020603050405020304" pitchFamily="18" charset="0"/>
                <a:cs typeface="Times New Roman" panose="02020603050405020304" pitchFamily="18" charset="0"/>
              </a:rPr>
              <a:t> 19 </a:t>
            </a:r>
            <a:r>
              <a:rPr lang="en-US" sz="4400" b="0" dirty="0" err="1">
                <a:solidFill>
                  <a:srgbClr val="000000"/>
                </a:solidFill>
                <a:effectLst/>
                <a:latin typeface="Times New Roman" panose="02020603050405020304" pitchFamily="18" charset="0"/>
                <a:cs typeface="Times New Roman" panose="02020603050405020304" pitchFamily="18" charset="0"/>
              </a:rPr>
              <a:t>truyện</a:t>
            </a:r>
            <a:r>
              <a:rPr lang="en-US" sz="4400" b="0" dirty="0">
                <a:solidFill>
                  <a:srgbClr val="000000"/>
                </a:solidFill>
                <a:effectLst/>
                <a:latin typeface="Times New Roman" panose="02020603050405020304" pitchFamily="18" charset="0"/>
                <a:cs typeface="Times New Roman" panose="02020603050405020304" pitchFamily="18" charset="0"/>
              </a:rPr>
              <a:t> in </a:t>
            </a:r>
            <a:r>
              <a:rPr lang="en-US" sz="4400" b="0" dirty="0" err="1">
                <a:solidFill>
                  <a:srgbClr val="000000"/>
                </a:solidFill>
                <a:effectLst/>
                <a:latin typeface="Times New Roman" panose="02020603050405020304" pitchFamily="18" charset="0"/>
                <a:cs typeface="Times New Roman" panose="02020603050405020304" pitchFamily="18" charset="0"/>
              </a:rPr>
              <a:t>trong</a:t>
            </a:r>
            <a:r>
              <a:rPr lang="en-US" sz="4400" b="0" dirty="0">
                <a:solidFill>
                  <a:srgbClr val="000000"/>
                </a:solidFill>
                <a:effectLst/>
                <a:latin typeface="Times New Roman" panose="02020603050405020304" pitchFamily="18" charset="0"/>
                <a:cs typeface="Times New Roman" panose="02020603050405020304" pitchFamily="18" charset="0"/>
              </a:rPr>
              <a:t> </a:t>
            </a:r>
            <a:r>
              <a:rPr lang="en-US" sz="4400" b="0" dirty="0" err="1">
                <a:solidFill>
                  <a:srgbClr val="000000"/>
                </a:solidFill>
                <a:effectLst/>
                <a:latin typeface="Times New Roman" panose="02020603050405020304" pitchFamily="18" charset="0"/>
                <a:cs typeface="Times New Roman" panose="02020603050405020304" pitchFamily="18" charset="0"/>
              </a:rPr>
              <a:t>tập</a:t>
            </a:r>
            <a:r>
              <a:rPr lang="en-US" sz="4400" b="0" dirty="0">
                <a:solidFill>
                  <a:srgbClr val="000000"/>
                </a:solidFill>
                <a:effectLst/>
                <a:latin typeface="Times New Roman" panose="02020603050405020304" pitchFamily="18" charset="0"/>
                <a:cs typeface="Times New Roman" panose="02020603050405020304" pitchFamily="18" charset="0"/>
              </a:rPr>
              <a:t> </a:t>
            </a:r>
            <a:r>
              <a:rPr lang="en-US" sz="4400" b="0" dirty="0" err="1">
                <a:solidFill>
                  <a:srgbClr val="000000"/>
                </a:solidFill>
                <a:effectLst/>
                <a:latin typeface="Times New Roman" panose="02020603050405020304" pitchFamily="18" charset="0"/>
                <a:cs typeface="Times New Roman" panose="02020603050405020304" pitchFamily="18" charset="0"/>
              </a:rPr>
              <a:t>Thánh</a:t>
            </a:r>
            <a:r>
              <a:rPr lang="en-US" sz="4400" b="0" dirty="0">
                <a:solidFill>
                  <a:srgbClr val="000000"/>
                </a:solidFill>
                <a:effectLst/>
                <a:latin typeface="Times New Roman" panose="02020603050405020304" pitchFamily="18" charset="0"/>
                <a:cs typeface="Times New Roman" panose="02020603050405020304" pitchFamily="18" charset="0"/>
              </a:rPr>
              <a:t> </a:t>
            </a:r>
            <a:r>
              <a:rPr lang="en-US" sz="4400" b="0" dirty="0" err="1">
                <a:solidFill>
                  <a:srgbClr val="000000"/>
                </a:solidFill>
                <a:effectLst/>
                <a:latin typeface="Times New Roman" panose="02020603050405020304" pitchFamily="18" charset="0"/>
                <a:cs typeface="Times New Roman" panose="02020603050405020304" pitchFamily="18" charset="0"/>
              </a:rPr>
              <a:t>Tông</a:t>
            </a:r>
            <a:r>
              <a:rPr lang="en-US" sz="4400" b="0" dirty="0">
                <a:solidFill>
                  <a:srgbClr val="000000"/>
                </a:solidFill>
                <a:effectLst/>
                <a:latin typeface="Times New Roman" panose="02020603050405020304" pitchFamily="18" charset="0"/>
                <a:cs typeface="Times New Roman" panose="02020603050405020304" pitchFamily="18" charset="0"/>
              </a:rPr>
              <a:t> di </a:t>
            </a:r>
            <a:r>
              <a:rPr lang="en-US" sz="4400" b="0" dirty="0" err="1">
                <a:solidFill>
                  <a:srgbClr val="000000"/>
                </a:solidFill>
                <a:effectLst/>
                <a:latin typeface="Times New Roman" panose="02020603050405020304" pitchFamily="18" charset="0"/>
                <a:cs typeface="Times New Roman" panose="02020603050405020304" pitchFamily="18" charset="0"/>
              </a:rPr>
              <a:t>thảo</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580F25C9-D301-ABE4-AA5B-F94AB4590ACF}"/>
              </a:ext>
            </a:extLst>
          </p:cNvPr>
          <p:cNvSpPr/>
          <p:nvPr/>
        </p:nvSpPr>
        <p:spPr>
          <a:xfrm>
            <a:off x="990600" y="5943275"/>
            <a:ext cx="4461152" cy="769441"/>
          </a:xfrm>
          <a:prstGeom prst="rect">
            <a:avLst/>
          </a:prstGeom>
        </p:spPr>
        <p:txBody>
          <a:bodyPr wrap="square">
            <a:spAutoFit/>
          </a:bodyPr>
          <a:lstStyle/>
          <a:p>
            <a:pPr defTabSz="1828710"/>
            <a:r>
              <a:rPr lang="en-US" sz="4400" dirty="0" err="1">
                <a:solidFill>
                  <a:prstClr val="black"/>
                </a:solidFill>
                <a:latin typeface="Times New Roman" panose="02020603050405020304" pitchFamily="18" charset="0"/>
                <a:cs typeface="Times New Roman" panose="02020603050405020304" pitchFamily="18" charset="0"/>
              </a:rPr>
              <a:t>Truyền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truyền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kì</a:t>
            </a:r>
            <a:endParaRPr lang="vi-VN" sz="4400" dirty="0">
              <a:solidFill>
                <a:prstClr val="black"/>
              </a:solidFill>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8C6D7525-0FF0-2359-4E9E-448A31735ED6}"/>
              </a:ext>
            </a:extLst>
          </p:cNvPr>
          <p:cNvSpPr/>
          <p:nvPr/>
        </p:nvSpPr>
        <p:spPr>
          <a:xfrm>
            <a:off x="8229600" y="8035181"/>
            <a:ext cx="4461152" cy="769441"/>
          </a:xfrm>
          <a:prstGeom prst="rect">
            <a:avLst/>
          </a:prstGeom>
        </p:spPr>
        <p:txBody>
          <a:bodyPr wrap="square">
            <a:spAutoFit/>
          </a:bodyPr>
          <a:lstStyle/>
          <a:p>
            <a:pPr defTabSz="1828710"/>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endParaRPr lang="vi-VN" sz="4400" dirty="0">
              <a:solidFill>
                <a:prstClr val="black"/>
              </a:solidFill>
              <a:latin typeface="Times New Roman" pitchFamily="18" charset="0"/>
              <a:cs typeface="Times New Roman" pitchFamily="18" charset="0"/>
            </a:endParaRPr>
          </a:p>
        </p:txBody>
      </p:sp>
      <p:cxnSp>
        <p:nvCxnSpPr>
          <p:cNvPr id="18" name="Connector: Elbow 17">
            <a:extLst>
              <a:ext uri="{FF2B5EF4-FFF2-40B4-BE49-F238E27FC236}">
                <a16:creationId xmlns:a16="http://schemas.microsoft.com/office/drawing/2014/main" id="{CC46E907-FCCF-9A68-F2E0-B5B4ABC270A3}"/>
              </a:ext>
            </a:extLst>
          </p:cNvPr>
          <p:cNvCxnSpPr>
            <a:endCxn id="10" idx="1"/>
          </p:cNvCxnSpPr>
          <p:nvPr/>
        </p:nvCxnSpPr>
        <p:spPr>
          <a:xfrm flipV="1">
            <a:off x="9067800" y="2395123"/>
            <a:ext cx="1176783" cy="995777"/>
          </a:xfrm>
          <a:prstGeom prst="bentConnector3">
            <a:avLst/>
          </a:prstGeom>
        </p:spPr>
        <p:style>
          <a:lnRef idx="1">
            <a:schemeClr val="dk1"/>
          </a:lnRef>
          <a:fillRef idx="0">
            <a:schemeClr val="dk1"/>
          </a:fillRef>
          <a:effectRef idx="0">
            <a:schemeClr val="dk1"/>
          </a:effectRef>
          <a:fontRef idx="minor">
            <a:schemeClr val="tx1"/>
          </a:fontRef>
        </p:style>
      </p:cxnSp>
      <p:cxnSp>
        <p:nvCxnSpPr>
          <p:cNvPr id="19" name="Connector: Elbow 18">
            <a:extLst>
              <a:ext uri="{FF2B5EF4-FFF2-40B4-BE49-F238E27FC236}">
                <a16:creationId xmlns:a16="http://schemas.microsoft.com/office/drawing/2014/main" id="{264D75A2-4611-DF7F-E4B5-18BEA3429FAA}"/>
              </a:ext>
            </a:extLst>
          </p:cNvPr>
          <p:cNvCxnSpPr>
            <a:cxnSpLocks/>
            <a:endCxn id="12" idx="1"/>
          </p:cNvCxnSpPr>
          <p:nvPr/>
        </p:nvCxnSpPr>
        <p:spPr>
          <a:xfrm rot="16200000" flipH="1">
            <a:off x="6856811" y="6401662"/>
            <a:ext cx="1675538" cy="758762"/>
          </a:xfrm>
          <a:prstGeom prst="bentConnector2">
            <a:avLst/>
          </a:prstGeom>
        </p:spPr>
        <p:style>
          <a:lnRef idx="1">
            <a:schemeClr val="dk1"/>
          </a:lnRef>
          <a:fillRef idx="0">
            <a:schemeClr val="dk1"/>
          </a:fillRef>
          <a:effectRef idx="0">
            <a:schemeClr val="dk1"/>
          </a:effectRef>
          <a:fontRef idx="minor">
            <a:schemeClr val="tx1"/>
          </a:fontRef>
        </p:style>
      </p:cxnSp>
      <p:cxnSp>
        <p:nvCxnSpPr>
          <p:cNvPr id="23" name="Connector: Elbow 22">
            <a:extLst>
              <a:ext uri="{FF2B5EF4-FFF2-40B4-BE49-F238E27FC236}">
                <a16:creationId xmlns:a16="http://schemas.microsoft.com/office/drawing/2014/main" id="{5459D66A-C736-7E20-DB2F-BACBD04AB541}"/>
              </a:ext>
            </a:extLst>
          </p:cNvPr>
          <p:cNvCxnSpPr>
            <a:cxnSpLocks/>
          </p:cNvCxnSpPr>
          <p:nvPr/>
        </p:nvCxnSpPr>
        <p:spPr>
          <a:xfrm rot="10800000" flipV="1">
            <a:off x="4495801" y="4228634"/>
            <a:ext cx="3117833" cy="914865"/>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grpSp>
        <p:nvGrpSpPr>
          <p:cNvPr id="20" name="Group 5">
            <a:extLst>
              <a:ext uri="{FF2B5EF4-FFF2-40B4-BE49-F238E27FC236}">
                <a16:creationId xmlns:a16="http://schemas.microsoft.com/office/drawing/2014/main" id="{39D0D152-B101-FE40-D129-940FB1576665}"/>
              </a:ext>
            </a:extLst>
          </p:cNvPr>
          <p:cNvGrpSpPr>
            <a:grpSpLocks noChangeAspect="1"/>
          </p:cNvGrpSpPr>
          <p:nvPr/>
        </p:nvGrpSpPr>
        <p:grpSpPr>
          <a:xfrm>
            <a:off x="12344400" y="4893693"/>
            <a:ext cx="3534534" cy="5246370"/>
            <a:chOff x="0" y="0"/>
            <a:chExt cx="3304032" cy="4904232"/>
          </a:xfrm>
        </p:grpSpPr>
        <p:sp>
          <p:nvSpPr>
            <p:cNvPr id="21" name="Freeform 6">
              <a:extLst>
                <a:ext uri="{FF2B5EF4-FFF2-40B4-BE49-F238E27FC236}">
                  <a16:creationId xmlns:a16="http://schemas.microsoft.com/office/drawing/2014/main" id="{6AEFA2FD-739E-2BDF-0364-A5ACE133985E}"/>
                </a:ext>
              </a:extLst>
            </p:cNvPr>
            <p:cNvSpPr/>
            <p:nvPr/>
          </p:nvSpPr>
          <p:spPr>
            <a:xfrm>
              <a:off x="0" y="0"/>
              <a:ext cx="3304032" cy="4904232"/>
            </a:xfrm>
            <a:custGeom>
              <a:avLst/>
              <a:gdLst/>
              <a:ahLst/>
              <a:cxnLst/>
              <a:rect l="l" t="t" r="r" b="b"/>
              <a:pathLst>
                <a:path w="3304032" h="4904232">
                  <a:moveTo>
                    <a:pt x="3304032" y="4904232"/>
                  </a:moveTo>
                  <a:lnTo>
                    <a:pt x="0" y="4904232"/>
                  </a:lnTo>
                  <a:lnTo>
                    <a:pt x="0" y="0"/>
                  </a:lnTo>
                  <a:lnTo>
                    <a:pt x="3304032" y="0"/>
                  </a:lnTo>
                  <a:lnTo>
                    <a:pt x="3304032" y="4904232"/>
                  </a:lnTo>
                  <a:close/>
                </a:path>
              </a:pathLst>
            </a:custGeom>
            <a:blipFill>
              <a:blip r:embed="rId5"/>
              <a:stretch>
                <a:fillRect t="-654" b="-654"/>
              </a:stretch>
            </a:blipFill>
          </p:spPr>
          <p:txBody>
            <a:bodyPr/>
            <a:lstStyle/>
            <a:p>
              <a:endParaRPr lang="en-US"/>
            </a:p>
          </p:txBody>
        </p:sp>
        <p:sp>
          <p:nvSpPr>
            <p:cNvPr id="22" name="Freeform 7">
              <a:extLst>
                <a:ext uri="{FF2B5EF4-FFF2-40B4-BE49-F238E27FC236}">
                  <a16:creationId xmlns:a16="http://schemas.microsoft.com/office/drawing/2014/main" id="{89FA85CF-EE48-61F6-06F9-BA0D3C280119}"/>
                </a:ext>
              </a:extLst>
            </p:cNvPr>
            <p:cNvSpPr/>
            <p:nvPr/>
          </p:nvSpPr>
          <p:spPr>
            <a:xfrm>
              <a:off x="77287" y="70236"/>
              <a:ext cx="3150561" cy="3968517"/>
            </a:xfrm>
            <a:custGeom>
              <a:avLst/>
              <a:gdLst/>
              <a:ahLst/>
              <a:cxnLst/>
              <a:rect l="l" t="t" r="r" b="b"/>
              <a:pathLst>
                <a:path w="3150561" h="3968517">
                  <a:moveTo>
                    <a:pt x="3150562" y="0"/>
                  </a:moveTo>
                  <a:lnTo>
                    <a:pt x="3127307" y="3968517"/>
                  </a:lnTo>
                  <a:lnTo>
                    <a:pt x="0" y="3951752"/>
                  </a:lnTo>
                  <a:lnTo>
                    <a:pt x="34018" y="0"/>
                  </a:lnTo>
                  <a:lnTo>
                    <a:pt x="3150562" y="0"/>
                  </a:lnTo>
                  <a:close/>
                </a:path>
              </a:pathLst>
            </a:custGeom>
            <a:blipFill>
              <a:blip r:embed="rId6"/>
              <a:stretch>
                <a:fillRect t="-11798" b="-11798"/>
              </a:stretch>
            </a:blipFill>
          </p:spPr>
          <p:txBody>
            <a:bodyPr/>
            <a:lstStyle/>
            <a:p>
              <a:endParaRPr lang="en-US"/>
            </a:p>
          </p:txBody>
        </p:sp>
      </p:grpSp>
      <p:pic>
        <p:nvPicPr>
          <p:cNvPr id="28" name="Picture 27">
            <a:extLst>
              <a:ext uri="{FF2B5EF4-FFF2-40B4-BE49-F238E27FC236}">
                <a16:creationId xmlns:a16="http://schemas.microsoft.com/office/drawing/2014/main" id="{A76240DE-25D3-F3CE-2880-C184A178ACDD}"/>
              </a:ext>
            </a:extLst>
          </p:cNvPr>
          <p:cNvPicPr>
            <a:picLocks noChangeAspect="1"/>
          </p:cNvPicPr>
          <p:nvPr/>
        </p:nvPicPr>
        <p:blipFill>
          <a:blip r:embed="rId7">
            <a:lum bright="70000" contrast="-70000"/>
          </a:blip>
          <a:stretch>
            <a:fillRect/>
          </a:stretch>
        </p:blipFill>
        <p:spPr>
          <a:xfrm>
            <a:off x="-2624422" y="2395122"/>
            <a:ext cx="5114987" cy="4115157"/>
          </a:xfrm>
          <a:prstGeom prst="rect">
            <a:avLst/>
          </a:prstGeom>
        </p:spPr>
      </p:pic>
      <p:sp>
        <p:nvSpPr>
          <p:cNvPr id="29" name="TextBox 15">
            <a:extLst>
              <a:ext uri="{FF2B5EF4-FFF2-40B4-BE49-F238E27FC236}">
                <a16:creationId xmlns:a16="http://schemas.microsoft.com/office/drawing/2014/main" id="{179DF7CF-FFE7-919D-3AA0-8EF400AA01A7}"/>
              </a:ext>
            </a:extLst>
          </p:cNvPr>
          <p:cNvSpPr txBox="1"/>
          <p:nvPr/>
        </p:nvSpPr>
        <p:spPr>
          <a:xfrm>
            <a:off x="1295400" y="1564595"/>
            <a:ext cx="4156353" cy="73866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800" b="1" noProof="0" dirty="0">
                <a:solidFill>
                  <a:srgbClr val="271905"/>
                </a:solidFill>
                <a:latin typeface="Times New Roman" panose="02020603050405020304" pitchFamily="18" charset="0"/>
                <a:cs typeface="Times New Roman" panose="02020603050405020304" pitchFamily="18" charset="0"/>
              </a:rPr>
              <a:t>b. </a:t>
            </a:r>
            <a:r>
              <a:rPr lang="en-US" sz="4800" b="1" noProof="0" dirty="0" err="1">
                <a:solidFill>
                  <a:srgbClr val="271905"/>
                </a:solidFill>
                <a:latin typeface="Times New Roman" panose="02020603050405020304" pitchFamily="18" charset="0"/>
                <a:cs typeface="Times New Roman" panose="02020603050405020304" pitchFamily="18" charset="0"/>
              </a:rPr>
              <a:t>Tác</a:t>
            </a:r>
            <a:r>
              <a:rPr lang="en-US" sz="4800" b="1" noProof="0" dirty="0">
                <a:solidFill>
                  <a:srgbClr val="271905"/>
                </a:solidFill>
                <a:latin typeface="Times New Roman" panose="02020603050405020304" pitchFamily="18" charset="0"/>
                <a:cs typeface="Times New Roman" panose="02020603050405020304" pitchFamily="18" charset="0"/>
              </a:rPr>
              <a:t> </a:t>
            </a:r>
            <a:r>
              <a:rPr lang="en-US" sz="4800" b="1" noProof="0" dirty="0" err="1">
                <a:solidFill>
                  <a:srgbClr val="271905"/>
                </a:solidFill>
                <a:latin typeface="Times New Roman" panose="02020603050405020304" pitchFamily="18" charset="0"/>
                <a:cs typeface="Times New Roman" panose="02020603050405020304" pitchFamily="18" charset="0"/>
              </a:rPr>
              <a:t>phẩm</a:t>
            </a:r>
            <a:endPar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5001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72200" y="3771900"/>
            <a:ext cx="11617047" cy="6186309"/>
          </a:xfrm>
          <a:prstGeom prst="rect">
            <a:avLst/>
          </a:prstGeom>
        </p:spPr>
        <p:txBody>
          <a:bodyPr wrap="square">
            <a:spAutoFit/>
          </a:bodyPr>
          <a:lstStyle/>
          <a:p>
            <a:pPr algn="just"/>
            <a:r>
              <a:rPr lang="en-US" sz="4400" dirty="0">
                <a:solidFill>
                  <a:srgbClr val="212529"/>
                </a:solidFill>
                <a:latin typeface="Times New Roman" panose="02020603050405020304" pitchFamily="18" charset="0"/>
                <a:cs typeface="Times New Roman" panose="02020603050405020304" pitchFamily="18" charset="0"/>
              </a:rPr>
              <a:t>+ </a:t>
            </a:r>
            <a:r>
              <a:rPr lang="vi-VN" sz="4400" b="1" dirty="0">
                <a:solidFill>
                  <a:srgbClr val="212529"/>
                </a:solidFill>
                <a:latin typeface="Times New Roman" panose="02020603050405020304" pitchFamily="18" charset="0"/>
                <a:cs typeface="Times New Roman" panose="02020603050405020304" pitchFamily="18" charset="0"/>
              </a:rPr>
              <a:t>Phần 1 </a:t>
            </a:r>
            <a:r>
              <a:rPr lang="vi-VN" sz="4400" dirty="0">
                <a:solidFill>
                  <a:srgbClr val="212529"/>
                </a:solidFill>
                <a:latin typeface="Times New Roman" panose="02020603050405020304" pitchFamily="18" charset="0"/>
                <a:cs typeface="Times New Roman" panose="02020603050405020304" pitchFamily="18" charset="0"/>
              </a:rPr>
              <a:t>(Từ đầu đến phần con): Giới thiệu về gia cảnh đôi vợ chồng.</a:t>
            </a:r>
          </a:p>
          <a:p>
            <a:pPr algn="just"/>
            <a:r>
              <a:rPr lang="en-US" sz="4400" dirty="0">
                <a:solidFill>
                  <a:srgbClr val="212529"/>
                </a:solidFill>
                <a:latin typeface="Times New Roman" panose="02020603050405020304" pitchFamily="18" charset="0"/>
                <a:cs typeface="Times New Roman" panose="02020603050405020304" pitchFamily="18" charset="0"/>
              </a:rPr>
              <a:t>+</a:t>
            </a:r>
            <a:r>
              <a:rPr lang="vi-VN" sz="4400" dirty="0">
                <a:solidFill>
                  <a:srgbClr val="212529"/>
                </a:solidFill>
                <a:latin typeface="Times New Roman" panose="02020603050405020304" pitchFamily="18" charset="0"/>
                <a:cs typeface="Times New Roman" panose="02020603050405020304" pitchFamily="18" charset="0"/>
              </a:rPr>
              <a:t> </a:t>
            </a:r>
            <a:r>
              <a:rPr lang="vi-VN" sz="4400" b="1" dirty="0">
                <a:solidFill>
                  <a:srgbClr val="212529"/>
                </a:solidFill>
                <a:latin typeface="Times New Roman" panose="02020603050405020304" pitchFamily="18" charset="0"/>
                <a:cs typeface="Times New Roman" panose="02020603050405020304" pitchFamily="18" charset="0"/>
              </a:rPr>
              <a:t>Phần 2 </a:t>
            </a:r>
            <a:r>
              <a:rPr lang="vi-VN" sz="4400" dirty="0">
                <a:solidFill>
                  <a:srgbClr val="212529"/>
                </a:solidFill>
                <a:latin typeface="Times New Roman" panose="02020603050405020304" pitchFamily="18" charset="0"/>
                <a:cs typeface="Times New Roman" panose="02020603050405020304" pitchFamily="18" charset="0"/>
              </a:rPr>
              <a:t>(Tiếp theo đến…thế nào cũng mặc): quan niệm khác nhau về học hành giữa hai cha con.</a:t>
            </a:r>
          </a:p>
          <a:p>
            <a:pPr algn="just"/>
            <a:r>
              <a:rPr lang="en-US" sz="4400" dirty="0">
                <a:solidFill>
                  <a:srgbClr val="212529"/>
                </a:solidFill>
                <a:latin typeface="Times New Roman" panose="02020603050405020304" pitchFamily="18" charset="0"/>
                <a:cs typeface="Times New Roman" panose="02020603050405020304" pitchFamily="18" charset="0"/>
              </a:rPr>
              <a:t>+</a:t>
            </a:r>
            <a:r>
              <a:rPr lang="vi-VN" sz="4400" dirty="0">
                <a:solidFill>
                  <a:srgbClr val="212529"/>
                </a:solidFill>
                <a:latin typeface="Times New Roman" panose="02020603050405020304" pitchFamily="18" charset="0"/>
                <a:cs typeface="Times New Roman" panose="02020603050405020304" pitchFamily="18" charset="0"/>
              </a:rPr>
              <a:t> </a:t>
            </a:r>
            <a:r>
              <a:rPr lang="vi-VN" sz="4400" b="1" dirty="0">
                <a:solidFill>
                  <a:srgbClr val="212529"/>
                </a:solidFill>
                <a:latin typeface="Times New Roman" panose="02020603050405020304" pitchFamily="18" charset="0"/>
                <a:cs typeface="Times New Roman" panose="02020603050405020304" pitchFamily="18" charset="0"/>
              </a:rPr>
              <a:t>Phần 3 </a:t>
            </a:r>
            <a:r>
              <a:rPr lang="vi-VN" sz="4400" dirty="0">
                <a:solidFill>
                  <a:srgbClr val="212529"/>
                </a:solidFill>
                <a:latin typeface="Times New Roman" panose="02020603050405020304" pitchFamily="18" charset="0"/>
                <a:cs typeface="Times New Roman" panose="02020603050405020304" pitchFamily="18" charset="0"/>
              </a:rPr>
              <a:t>(Tiếp theo đến…vẻ gì khác cả): cuộc hội thoại giữa hai vợ chồng.</a:t>
            </a:r>
          </a:p>
          <a:p>
            <a:pPr algn="just"/>
            <a:r>
              <a:rPr lang="en-US" sz="4400" dirty="0">
                <a:solidFill>
                  <a:srgbClr val="212529"/>
                </a:solidFill>
                <a:latin typeface="Times New Roman" panose="02020603050405020304" pitchFamily="18" charset="0"/>
                <a:cs typeface="Times New Roman" panose="02020603050405020304" pitchFamily="18" charset="0"/>
              </a:rPr>
              <a:t>+</a:t>
            </a:r>
            <a:r>
              <a:rPr lang="vi-VN" sz="4400" dirty="0">
                <a:solidFill>
                  <a:srgbClr val="212529"/>
                </a:solidFill>
                <a:latin typeface="Times New Roman" panose="02020603050405020304" pitchFamily="18" charset="0"/>
                <a:cs typeface="Times New Roman" panose="02020603050405020304" pitchFamily="18" charset="0"/>
              </a:rPr>
              <a:t> </a:t>
            </a:r>
            <a:r>
              <a:rPr lang="vi-VN" sz="4400" b="1" dirty="0">
                <a:solidFill>
                  <a:srgbClr val="212529"/>
                </a:solidFill>
                <a:latin typeface="Times New Roman" panose="02020603050405020304" pitchFamily="18" charset="0"/>
                <a:cs typeface="Times New Roman" panose="02020603050405020304" pitchFamily="18" charset="0"/>
              </a:rPr>
              <a:t>Phần còn lại: </a:t>
            </a:r>
            <a:r>
              <a:rPr lang="vi-VN" sz="4400" dirty="0">
                <a:solidFill>
                  <a:srgbClr val="212529"/>
                </a:solidFill>
                <a:latin typeface="Times New Roman" panose="02020603050405020304" pitchFamily="18" charset="0"/>
                <a:cs typeface="Times New Roman" panose="02020603050405020304" pitchFamily="18" charset="0"/>
              </a:rPr>
              <a:t>Ngọa Vân từ biệt gia đình Thúc Ngư.</a:t>
            </a:r>
            <a:endParaRPr lang="vi-VN" sz="4400" b="0" i="0" dirty="0">
              <a:solidFill>
                <a:srgbClr val="212529"/>
              </a:solidFill>
              <a:effectLst/>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3D498E8-028F-CAAA-0A47-0AA0A9714C23}"/>
              </a:ext>
            </a:extLst>
          </p:cNvPr>
          <p:cNvSpPr/>
          <p:nvPr/>
        </p:nvSpPr>
        <p:spPr>
          <a:xfrm>
            <a:off x="10515600" y="2628900"/>
            <a:ext cx="2819400" cy="769441"/>
          </a:xfrm>
          <a:prstGeom prst="rect">
            <a:avLst/>
          </a:prstGeom>
        </p:spPr>
        <p:txBody>
          <a:bodyPr wrap="square">
            <a:spAutoFit/>
          </a:bodyPr>
          <a:lstStyle/>
          <a:p>
            <a:pPr algn="ctr"/>
            <a:r>
              <a:rPr lang="en-US" sz="4400" b="1" dirty="0" err="1">
                <a:solidFill>
                  <a:srgbClr val="000000"/>
                </a:solidFill>
                <a:effectLst/>
                <a:latin typeface="Times New Roman" panose="02020603050405020304" pitchFamily="18" charset="0"/>
                <a:cs typeface="Times New Roman" panose="02020603050405020304" pitchFamily="18" charset="0"/>
              </a:rPr>
              <a:t>Bố</a:t>
            </a:r>
            <a:r>
              <a:rPr lang="en-US" sz="4400" b="1" dirty="0">
                <a:solidFill>
                  <a:srgbClr val="000000"/>
                </a:solidFill>
                <a:effectLst/>
                <a:latin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cs typeface="Times New Roman" panose="02020603050405020304" pitchFamily="18" charset="0"/>
              </a:rPr>
              <a:t>cục</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6A96BBA-B3A9-D3B6-E2FF-A75ED8B1ED8A}"/>
              </a:ext>
            </a:extLst>
          </p:cNvPr>
          <p:cNvSpPr/>
          <p:nvPr/>
        </p:nvSpPr>
        <p:spPr>
          <a:xfrm>
            <a:off x="762000" y="571500"/>
            <a:ext cx="5604153" cy="830997"/>
          </a:xfrm>
          <a:prstGeom prst="rect">
            <a:avLst/>
          </a:prstGeom>
        </p:spPr>
        <p:txBody>
          <a:bodyPr wrap="square">
            <a:spAutoFit/>
          </a:bodyPr>
          <a:lstStyle/>
          <a:p>
            <a:pPr algn="just" fontAlgn="base"/>
            <a:r>
              <a:rPr lang="en-US" sz="4800" b="1" dirty="0">
                <a:solidFill>
                  <a:srgbClr val="000000"/>
                </a:solidFill>
                <a:latin typeface="Times New Roman" panose="02020603050405020304" pitchFamily="18" charset="0"/>
                <a:cs typeface="Times New Roman" panose="02020603050405020304" pitchFamily="18" charset="0"/>
              </a:rPr>
              <a:t>2.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hiểu</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chung</a:t>
            </a:r>
            <a:endParaRPr lang="vi-VN" sz="4800" b="1" dirty="0">
              <a:solidFill>
                <a:srgbClr val="000000"/>
              </a:solidFill>
              <a:latin typeface="Times New Roman" panose="02020603050405020304" pitchFamily="18" charset="0"/>
              <a:cs typeface="Times New Roman" panose="02020603050405020304" pitchFamily="18" charset="0"/>
            </a:endParaRPr>
          </a:p>
        </p:txBody>
      </p:sp>
      <p:sp>
        <p:nvSpPr>
          <p:cNvPr id="5" name="TextBox 15">
            <a:extLst>
              <a:ext uri="{FF2B5EF4-FFF2-40B4-BE49-F238E27FC236}">
                <a16:creationId xmlns:a16="http://schemas.microsoft.com/office/drawing/2014/main" id="{4E23980E-3951-66D0-E280-D02E9F7B0128}"/>
              </a:ext>
            </a:extLst>
          </p:cNvPr>
          <p:cNvSpPr txBox="1"/>
          <p:nvPr/>
        </p:nvSpPr>
        <p:spPr>
          <a:xfrm>
            <a:off x="1295400" y="1564595"/>
            <a:ext cx="4156353" cy="73866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800" b="1" noProof="0" dirty="0">
                <a:solidFill>
                  <a:srgbClr val="271905"/>
                </a:solidFill>
                <a:latin typeface="Times New Roman" panose="02020603050405020304" pitchFamily="18" charset="0"/>
                <a:cs typeface="Times New Roman" panose="02020603050405020304" pitchFamily="18" charset="0"/>
              </a:rPr>
              <a:t>b. </a:t>
            </a:r>
            <a:r>
              <a:rPr lang="en-US" sz="4800" b="1" noProof="0" dirty="0" err="1">
                <a:solidFill>
                  <a:srgbClr val="271905"/>
                </a:solidFill>
                <a:latin typeface="Times New Roman" panose="02020603050405020304" pitchFamily="18" charset="0"/>
                <a:cs typeface="Times New Roman" panose="02020603050405020304" pitchFamily="18" charset="0"/>
              </a:rPr>
              <a:t>Tác</a:t>
            </a:r>
            <a:r>
              <a:rPr lang="en-US" sz="4800" b="1" noProof="0" dirty="0">
                <a:solidFill>
                  <a:srgbClr val="271905"/>
                </a:solidFill>
                <a:latin typeface="Times New Roman" panose="02020603050405020304" pitchFamily="18" charset="0"/>
                <a:cs typeface="Times New Roman" panose="02020603050405020304" pitchFamily="18" charset="0"/>
              </a:rPr>
              <a:t> </a:t>
            </a:r>
            <a:r>
              <a:rPr lang="en-US" sz="4800" b="1" noProof="0" dirty="0" err="1">
                <a:solidFill>
                  <a:srgbClr val="271905"/>
                </a:solidFill>
                <a:latin typeface="Times New Roman" panose="02020603050405020304" pitchFamily="18" charset="0"/>
                <a:cs typeface="Times New Roman" panose="02020603050405020304" pitchFamily="18" charset="0"/>
              </a:rPr>
              <a:t>phẩm</a:t>
            </a:r>
            <a:endPar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8">
            <a:extLst>
              <a:ext uri="{FF2B5EF4-FFF2-40B4-BE49-F238E27FC236}">
                <a16:creationId xmlns:a16="http://schemas.microsoft.com/office/drawing/2014/main" id="{48E18E87-B060-DF47-A596-4816F8EEC7E7}"/>
              </a:ext>
            </a:extLst>
          </p:cNvPr>
          <p:cNvGrpSpPr>
            <a:grpSpLocks noChangeAspect="1"/>
          </p:cNvGrpSpPr>
          <p:nvPr/>
        </p:nvGrpSpPr>
        <p:grpSpPr>
          <a:xfrm>
            <a:off x="76200" y="4126230"/>
            <a:ext cx="5684337" cy="6160770"/>
            <a:chOff x="0" y="0"/>
            <a:chExt cx="4218432" cy="4572000"/>
          </a:xfrm>
        </p:grpSpPr>
        <p:sp>
          <p:nvSpPr>
            <p:cNvPr id="7" name="Freeform 9">
              <a:extLst>
                <a:ext uri="{FF2B5EF4-FFF2-40B4-BE49-F238E27FC236}">
                  <a16:creationId xmlns:a16="http://schemas.microsoft.com/office/drawing/2014/main" id="{95BA40AD-CC85-C8B2-85CB-0D0538F3F0E5}"/>
                </a:ext>
              </a:extLst>
            </p:cNvPr>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3"/>
              <a:stretch>
                <a:fillRect l="-4187" r="-4187"/>
              </a:stretch>
            </a:blipFill>
          </p:spPr>
          <p:txBody>
            <a:bodyPr/>
            <a:lstStyle/>
            <a:p>
              <a:endParaRPr lang="en-US"/>
            </a:p>
          </p:txBody>
        </p:sp>
        <p:sp>
          <p:nvSpPr>
            <p:cNvPr id="8" name="Freeform 10">
              <a:extLst>
                <a:ext uri="{FF2B5EF4-FFF2-40B4-BE49-F238E27FC236}">
                  <a16:creationId xmlns:a16="http://schemas.microsoft.com/office/drawing/2014/main" id="{AD66641E-7A43-D80E-9E7C-1F0C1D9BD8F7}"/>
                </a:ext>
              </a:extLst>
            </p:cNvPr>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4"/>
              <a:stretch>
                <a:fillRect t="-9" b="-9"/>
              </a:stretch>
            </a:blipFill>
          </p:spPr>
          <p:txBody>
            <a:bodyPr/>
            <a:lstStyle/>
            <a:p>
              <a:endParaRPr lang="en-US"/>
            </a:p>
          </p:txBody>
        </p:sp>
      </p:grpSp>
    </p:spTree>
    <p:extLst>
      <p:ext uri="{BB962C8B-B14F-4D97-AF65-F5344CB8AC3E}">
        <p14:creationId xmlns:p14="http://schemas.microsoft.com/office/powerpoint/2010/main" val="166620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6">
            <a:extLst>
              <a:ext uri="{FF2B5EF4-FFF2-40B4-BE49-F238E27FC236}">
                <a16:creationId xmlns:a16="http://schemas.microsoft.com/office/drawing/2014/main" id="{E15816BF-F38E-9C66-60F7-040D080BBAFF}"/>
              </a:ext>
            </a:extLst>
          </p:cNvPr>
          <p:cNvSpPr txBox="1"/>
          <p:nvPr/>
        </p:nvSpPr>
        <p:spPr>
          <a:xfrm>
            <a:off x="3200400" y="2019300"/>
            <a:ext cx="12725400" cy="2215991"/>
          </a:xfrm>
          <a:prstGeom prst="rect">
            <a:avLst/>
          </a:prstGeom>
        </p:spPr>
        <p:txBody>
          <a:bodyPr wrap="square" lIns="0" tIns="0" rIns="0" bIns="0" rtlCol="0" anchor="t">
            <a:spAutoFit/>
          </a:bodyPr>
          <a:lstStyle/>
          <a:p>
            <a:pPr algn="ctr"/>
            <a:r>
              <a:rPr lang="en-US" sz="7200" dirty="0">
                <a:latin typeface="#9Slide07 Baloo Tamma" panose="03080902040302020200" pitchFamily="66" charset="0"/>
                <a:cs typeface="#9Slide07 Baloo Tamma" panose="03080902040302020200" pitchFamily="66" charset="0"/>
              </a:rPr>
              <a:t>II.</a:t>
            </a:r>
          </a:p>
          <a:p>
            <a:pPr algn="ctr"/>
            <a:r>
              <a:rPr lang="en-US" sz="7200" dirty="0">
                <a:latin typeface="#9Slide07 Baloo Tamma" panose="03080902040302020200" pitchFamily="66" charset="0"/>
                <a:cs typeface="#9Slide07 Baloo Tamma" panose="03080902040302020200" pitchFamily="66" charset="0"/>
              </a:rPr>
              <a:t>SUY NGẪM VÀ PHẢN HỒI</a:t>
            </a:r>
          </a:p>
        </p:txBody>
      </p:sp>
      <p:grpSp>
        <p:nvGrpSpPr>
          <p:cNvPr id="3" name="Group 3"/>
          <p:cNvGrpSpPr/>
          <p:nvPr/>
        </p:nvGrpSpPr>
        <p:grpSpPr>
          <a:xfrm>
            <a:off x="168056" y="5372100"/>
            <a:ext cx="17967543" cy="4689619"/>
            <a:chOff x="0" y="0"/>
            <a:chExt cx="6351016" cy="2051812"/>
          </a:xfrm>
        </p:grpSpPr>
        <p:sp>
          <p:nvSpPr>
            <p:cNvPr id="4" name="Freeform 4"/>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3"/>
              <a:stretch>
                <a:fillRect t="-31142" b="-31142"/>
              </a:stretch>
            </a:blipFill>
          </p:spPr>
          <p:txBody>
            <a:bodyPr/>
            <a:lstStyle/>
            <a:p>
              <a:endParaRPr lang="en-US"/>
            </a:p>
          </p:txBody>
        </p:sp>
      </p:gr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4D656-42B1-6C94-CF57-F3EA77985D30}"/>
              </a:ext>
            </a:extLst>
          </p:cNvPr>
          <p:cNvSpPr/>
          <p:nvPr/>
        </p:nvSpPr>
        <p:spPr>
          <a:xfrm>
            <a:off x="621568" y="2933700"/>
            <a:ext cx="10104681" cy="341632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effectLst/>
                <a:uLnTx/>
                <a:uFillTx/>
                <a:latin typeface="#9Slide05 SVNHollie Script Pro" pitchFamily="2" charset="0"/>
                <a:cs typeface="Times New Roman" panose="02020603050405020304" pitchFamily="18" charset="0"/>
              </a:rPr>
              <a:t>1. </a:t>
            </a:r>
          </a:p>
          <a:p>
            <a:pPr marL="0" marR="0" lvl="0" indent="0" algn="ctr" defTabSz="914400" rtl="0" eaLnBrk="1" fontAlgn="base" latinLnBrk="0" hangingPunct="1">
              <a:lnSpc>
                <a:spcPct val="100000"/>
              </a:lnSpc>
              <a:spcBef>
                <a:spcPts val="0"/>
              </a:spcBef>
              <a:spcAft>
                <a:spcPts val="0"/>
              </a:spcAft>
              <a:buClrTx/>
              <a:buSzTx/>
              <a:buFontTx/>
              <a:buNone/>
              <a:tabLst/>
              <a:defRPr/>
            </a:pPr>
            <a:r>
              <a:rPr lang="en-US" sz="7200" b="1" noProof="0" dirty="0" err="1">
                <a:latin typeface="#9Slide05 SVNHollie Script Pro" pitchFamily="2" charset="0"/>
                <a:cs typeface="Times New Roman" panose="02020603050405020304" pitchFamily="18" charset="0"/>
              </a:rPr>
              <a:t>Cốt</a:t>
            </a:r>
            <a:r>
              <a:rPr lang="en-US" sz="7200" b="1" noProof="0" dirty="0">
                <a:latin typeface="#9Slide05 SVNHollie Script Pro" pitchFamily="2" charset="0"/>
                <a:cs typeface="Times New Roman" panose="02020603050405020304" pitchFamily="18" charset="0"/>
              </a:rPr>
              <a:t> </a:t>
            </a:r>
            <a:r>
              <a:rPr lang="en-US" sz="7200" b="1" noProof="0" dirty="0" err="1">
                <a:latin typeface="#9Slide05 SVNHollie Script Pro" pitchFamily="2" charset="0"/>
                <a:cs typeface="Times New Roman" panose="02020603050405020304" pitchFamily="18" charset="0"/>
              </a:rPr>
              <a:t>truyện</a:t>
            </a:r>
            <a:r>
              <a:rPr lang="en-US" sz="7200" b="1" noProof="0" dirty="0">
                <a:latin typeface="#9Slide05 SVNHollie Script Pro" pitchFamily="2" charset="0"/>
                <a:cs typeface="Times New Roman" panose="02020603050405020304" pitchFamily="18" charset="0"/>
              </a:rPr>
              <a:t>, </a:t>
            </a:r>
            <a:r>
              <a:rPr lang="en-US" sz="7200" b="1" noProof="0" dirty="0" err="1">
                <a:latin typeface="#9Slide05 SVNHollie Script Pro" pitchFamily="2" charset="0"/>
                <a:cs typeface="Times New Roman" panose="02020603050405020304" pitchFamily="18" charset="0"/>
              </a:rPr>
              <a:t>thời</a:t>
            </a:r>
            <a:r>
              <a:rPr lang="en-US" sz="7200" b="1" noProof="0" dirty="0">
                <a:latin typeface="#9Slide05 SVNHollie Script Pro" pitchFamily="2" charset="0"/>
                <a:cs typeface="Times New Roman" panose="02020603050405020304" pitchFamily="18" charset="0"/>
              </a:rPr>
              <a:t> </a:t>
            </a:r>
            <a:r>
              <a:rPr lang="en-US" sz="7200" b="1" noProof="0" dirty="0" err="1">
                <a:latin typeface="#9Slide05 SVNHollie Script Pro" pitchFamily="2" charset="0"/>
                <a:cs typeface="Times New Roman" panose="02020603050405020304" pitchFamily="18" charset="0"/>
              </a:rPr>
              <a:t>gian</a:t>
            </a:r>
            <a:r>
              <a:rPr lang="en-US" sz="7200" b="1" noProof="0" dirty="0">
                <a:latin typeface="#9Slide05 SVNHollie Script Pro" pitchFamily="2" charset="0"/>
                <a:cs typeface="Times New Roman" panose="02020603050405020304" pitchFamily="18" charset="0"/>
              </a:rPr>
              <a:t>,</a:t>
            </a:r>
          </a:p>
          <a:p>
            <a:pPr marL="0" marR="0" lvl="0" indent="0" algn="ctr" defTabSz="914400" rtl="0" eaLnBrk="1" fontAlgn="base" latinLnBrk="0" hangingPunct="1">
              <a:lnSpc>
                <a:spcPct val="100000"/>
              </a:lnSpc>
              <a:spcBef>
                <a:spcPts val="0"/>
              </a:spcBef>
              <a:spcAft>
                <a:spcPts val="0"/>
              </a:spcAft>
              <a:buClrTx/>
              <a:buSzTx/>
              <a:buFontTx/>
              <a:buNone/>
              <a:tabLst/>
              <a:defRPr/>
            </a:pPr>
            <a:r>
              <a:rPr lang="en-US" sz="7200" b="1" noProof="0" dirty="0">
                <a:latin typeface="#9Slide05 SVNHollie Script Pro" pitchFamily="2" charset="0"/>
                <a:cs typeface="Times New Roman" panose="02020603050405020304" pitchFamily="18" charset="0"/>
              </a:rPr>
              <a:t> </a:t>
            </a:r>
            <a:r>
              <a:rPr lang="en-US" sz="7200" b="1" noProof="0" dirty="0" err="1">
                <a:latin typeface="#9Slide05 SVNHollie Script Pro" pitchFamily="2" charset="0"/>
                <a:cs typeface="Times New Roman" panose="02020603050405020304" pitchFamily="18" charset="0"/>
              </a:rPr>
              <a:t>không</a:t>
            </a:r>
            <a:r>
              <a:rPr lang="en-US" sz="7200" b="1" noProof="0" dirty="0">
                <a:latin typeface="#9Slide05 SVNHollie Script Pro" pitchFamily="2" charset="0"/>
                <a:cs typeface="Times New Roman" panose="02020603050405020304" pitchFamily="18" charset="0"/>
              </a:rPr>
              <a:t> </a:t>
            </a:r>
            <a:r>
              <a:rPr lang="en-US" sz="7200" b="1" noProof="0" dirty="0" err="1">
                <a:latin typeface="#9Slide05 SVNHollie Script Pro" pitchFamily="2" charset="0"/>
                <a:cs typeface="Times New Roman" panose="02020603050405020304" pitchFamily="18" charset="0"/>
              </a:rPr>
              <a:t>gian</a:t>
            </a:r>
            <a:r>
              <a:rPr lang="en-US" sz="7200" b="1" noProof="0" dirty="0">
                <a:latin typeface="#9Slide05 SVNHollie Script Pro" pitchFamily="2" charset="0"/>
                <a:cs typeface="Times New Roman" panose="02020603050405020304" pitchFamily="18" charset="0"/>
              </a:rPr>
              <a:t> </a:t>
            </a:r>
            <a:r>
              <a:rPr lang="en-US" sz="7200" b="1" noProof="0" dirty="0" err="1">
                <a:latin typeface="#9Slide05 SVNHollie Script Pro" pitchFamily="2" charset="0"/>
                <a:cs typeface="Times New Roman" panose="02020603050405020304" pitchFamily="18" charset="0"/>
              </a:rPr>
              <a:t>và</a:t>
            </a:r>
            <a:r>
              <a:rPr lang="en-US" sz="7200" b="1" noProof="0" dirty="0">
                <a:latin typeface="#9Slide05 SVNHollie Script Pro" pitchFamily="2" charset="0"/>
                <a:cs typeface="Times New Roman" panose="02020603050405020304" pitchFamily="18" charset="0"/>
              </a:rPr>
              <a:t> </a:t>
            </a:r>
            <a:r>
              <a:rPr lang="en-US" sz="7200" b="1" noProof="0" dirty="0" err="1">
                <a:latin typeface="#9Slide05 SVNHollie Script Pro" pitchFamily="2" charset="0"/>
                <a:cs typeface="Times New Roman" panose="02020603050405020304" pitchFamily="18" charset="0"/>
              </a:rPr>
              <a:t>nhân</a:t>
            </a:r>
            <a:r>
              <a:rPr lang="en-US" sz="7200" b="1" noProof="0" dirty="0">
                <a:latin typeface="#9Slide05 SVNHollie Script Pro" pitchFamily="2" charset="0"/>
                <a:cs typeface="Times New Roman" panose="02020603050405020304" pitchFamily="18" charset="0"/>
              </a:rPr>
              <a:t> </a:t>
            </a:r>
            <a:r>
              <a:rPr lang="en-US" sz="7200" b="1" noProof="0" dirty="0" err="1">
                <a:latin typeface="#9Slide05 SVNHollie Script Pro" pitchFamily="2" charset="0"/>
                <a:cs typeface="Times New Roman" panose="02020603050405020304" pitchFamily="18" charset="0"/>
              </a:rPr>
              <a:t>vật</a:t>
            </a:r>
            <a:r>
              <a:rPr lang="en-US" sz="7200" b="1" noProof="0" dirty="0">
                <a:latin typeface="#9Slide05 SVNHollie Script Pro" pitchFamily="2" charset="0"/>
                <a:cs typeface="Times New Roman" panose="02020603050405020304" pitchFamily="18" charset="0"/>
              </a:rPr>
              <a:t> </a:t>
            </a:r>
            <a:endParaRPr kumimoji="0" lang="vi-VN" sz="7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nvGrpSpPr>
          <p:cNvPr id="3" name="Group 2"/>
          <p:cNvGrpSpPr>
            <a:grpSpLocks noChangeAspect="1"/>
          </p:cNvGrpSpPr>
          <p:nvPr/>
        </p:nvGrpSpPr>
        <p:grpSpPr>
          <a:xfrm>
            <a:off x="11045081" y="1104900"/>
            <a:ext cx="7178149" cy="8980170"/>
            <a:chOff x="0" y="0"/>
            <a:chExt cx="15227300" cy="19050000"/>
          </a:xfrm>
        </p:grpSpPr>
        <p:sp>
          <p:nvSpPr>
            <p:cNvPr id="4" name="Freeform 3"/>
            <p:cNvSpPr/>
            <p:nvPr/>
          </p:nvSpPr>
          <p:spPr>
            <a:xfrm>
              <a:off x="944032" y="1334822"/>
              <a:ext cx="13606916" cy="16933143"/>
            </a:xfrm>
            <a:custGeom>
              <a:avLst/>
              <a:gdLst/>
              <a:ahLst/>
              <a:cxnLst/>
              <a:rect l="l" t="t" r="r" b="b"/>
              <a:pathLst>
                <a:path w="13606916" h="16933143">
                  <a:moveTo>
                    <a:pt x="13372024" y="16933144"/>
                  </a:moveTo>
                  <a:lnTo>
                    <a:pt x="0" y="16933144"/>
                  </a:lnTo>
                  <a:lnTo>
                    <a:pt x="0" y="3963789"/>
                  </a:lnTo>
                  <a:lnTo>
                    <a:pt x="3070363" y="104861"/>
                  </a:lnTo>
                  <a:lnTo>
                    <a:pt x="9999657" y="0"/>
                  </a:lnTo>
                  <a:lnTo>
                    <a:pt x="11721831" y="784042"/>
                  </a:lnTo>
                  <a:lnTo>
                    <a:pt x="13606915" y="5926809"/>
                  </a:lnTo>
                  <a:close/>
                </a:path>
              </a:pathLst>
            </a:custGeom>
            <a:blipFill>
              <a:blip r:embed="rId3"/>
              <a:stretch>
                <a:fillRect l="-12222" r="-12222"/>
              </a:stretch>
            </a:blipFill>
          </p:spPr>
          <p:txBody>
            <a:bodyPr/>
            <a:lstStyle/>
            <a:p>
              <a:endParaRPr lang="en-US"/>
            </a:p>
          </p:txBody>
        </p:sp>
        <p:sp>
          <p:nvSpPr>
            <p:cNvPr id="5" name="Freeform 4"/>
            <p:cNvSpPr/>
            <p:nvPr/>
          </p:nvSpPr>
          <p:spPr>
            <a:xfrm>
              <a:off x="0" y="0"/>
              <a:ext cx="15227300" cy="19050000"/>
            </a:xfrm>
            <a:custGeom>
              <a:avLst/>
              <a:gdLst/>
              <a:ahLst/>
              <a:cxnLst/>
              <a:rect l="l" t="t" r="r" b="b"/>
              <a:pathLst>
                <a:path w="15227300" h="19050000">
                  <a:moveTo>
                    <a:pt x="0" y="0"/>
                  </a:moveTo>
                  <a:lnTo>
                    <a:pt x="15227300" y="0"/>
                  </a:lnTo>
                  <a:lnTo>
                    <a:pt x="15227300" y="19050000"/>
                  </a:lnTo>
                  <a:lnTo>
                    <a:pt x="0" y="19050000"/>
                  </a:lnTo>
                  <a:close/>
                </a:path>
              </a:pathLst>
            </a:custGeom>
            <a:blipFill>
              <a:blip r:embed="rId4"/>
              <a:stretch>
                <a:fillRect t="-272" b="-272"/>
              </a:stretch>
            </a:blipFill>
          </p:spPr>
          <p:txBody>
            <a:bodyPr/>
            <a:lstStyle/>
            <a:p>
              <a:endParaRPr lang="en-US"/>
            </a:p>
          </p:txBody>
        </p:sp>
      </p:grpSp>
    </p:spTree>
    <p:extLst>
      <p:ext uri="{BB962C8B-B14F-4D97-AF65-F5344CB8AC3E}">
        <p14:creationId xmlns:p14="http://schemas.microsoft.com/office/powerpoint/2010/main" val="219628301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1ADA4B-1033-7EE3-97E5-FF75957426FC}"/>
              </a:ext>
            </a:extLst>
          </p:cNvPr>
          <p:cNvSpPr/>
          <p:nvPr/>
        </p:nvSpPr>
        <p:spPr>
          <a:xfrm>
            <a:off x="342900" y="1181100"/>
            <a:ext cx="17602200" cy="9325630"/>
          </a:xfrm>
          <a:prstGeom prst="rect">
            <a:avLst/>
          </a:prstGeom>
        </p:spPr>
        <p:txBody>
          <a:bodyPr wrap="square">
            <a:spAutoFit/>
          </a:bodyPr>
          <a:lstStyle/>
          <a:p>
            <a:pPr algn="just"/>
            <a:r>
              <a:rPr lang="en-US" sz="3900" dirty="0" err="1">
                <a:latin typeface="Times New Roman" panose="02020603050405020304" pitchFamily="18" charset="0"/>
                <a:cs typeface="Times New Roman" panose="02020603050405020304" pitchFamily="18" charset="0"/>
              </a:rPr>
              <a:t>Sắp</a:t>
            </a:r>
            <a:r>
              <a:rPr lang="en-US" sz="3900" dirty="0">
                <a:latin typeface="Times New Roman" panose="02020603050405020304" pitchFamily="18" charset="0"/>
                <a:cs typeface="Times New Roman" panose="02020603050405020304" pitchFamily="18" charset="0"/>
              </a:rPr>
              <a:t> </a:t>
            </a:r>
            <a:r>
              <a:rPr lang="en-US" sz="3900" dirty="0" err="1">
                <a:latin typeface="Times New Roman" panose="02020603050405020304" pitchFamily="18" charset="0"/>
                <a:cs typeface="Times New Roman" panose="02020603050405020304" pitchFamily="18" charset="0"/>
              </a:rPr>
              <a:t>xếp</a:t>
            </a:r>
            <a:r>
              <a:rPr lang="en-US" sz="3900" dirty="0">
                <a:latin typeface="Times New Roman" panose="02020603050405020304" pitchFamily="18" charset="0"/>
                <a:cs typeface="Times New Roman" panose="02020603050405020304" pitchFamily="18" charset="0"/>
              </a:rPr>
              <a:t> </a:t>
            </a:r>
            <a:r>
              <a:rPr lang="en-US" sz="3900" dirty="0" err="1">
                <a:latin typeface="Times New Roman" panose="02020603050405020304" pitchFamily="18" charset="0"/>
                <a:cs typeface="Times New Roman" panose="02020603050405020304" pitchFamily="18" charset="0"/>
              </a:rPr>
              <a:t>lại</a:t>
            </a:r>
            <a:r>
              <a:rPr lang="en-US" sz="3900" dirty="0">
                <a:latin typeface="Times New Roman" panose="02020603050405020304" pitchFamily="18" charset="0"/>
                <a:cs typeface="Times New Roman" panose="02020603050405020304" pitchFamily="18" charset="0"/>
              </a:rPr>
              <a:t> </a:t>
            </a:r>
            <a:r>
              <a:rPr lang="en-US" sz="3900" dirty="0" err="1">
                <a:latin typeface="Times New Roman" panose="02020603050405020304" pitchFamily="18" charset="0"/>
                <a:cs typeface="Times New Roman" panose="02020603050405020304" pitchFamily="18" charset="0"/>
              </a:rPr>
              <a:t>cốt</a:t>
            </a:r>
            <a:r>
              <a:rPr lang="en-US" sz="3900" dirty="0">
                <a:latin typeface="Times New Roman" panose="02020603050405020304" pitchFamily="18" charset="0"/>
                <a:cs typeface="Times New Roman" panose="02020603050405020304" pitchFamily="18" charset="0"/>
              </a:rPr>
              <a:t> </a:t>
            </a:r>
            <a:r>
              <a:rPr lang="en-US" sz="3900" dirty="0" err="1">
                <a:latin typeface="Times New Roman" panose="02020603050405020304" pitchFamily="18" charset="0"/>
                <a:cs typeface="Times New Roman" panose="02020603050405020304" pitchFamily="18" charset="0"/>
              </a:rPr>
              <a:t>truyện</a:t>
            </a:r>
            <a:r>
              <a:rPr lang="en-US" sz="3900" dirty="0">
                <a:latin typeface="Times New Roman" panose="02020603050405020304" pitchFamily="18" charset="0"/>
                <a:cs typeface="Times New Roman" panose="02020603050405020304" pitchFamily="18" charset="0"/>
              </a:rPr>
              <a:t> </a:t>
            </a:r>
            <a:r>
              <a:rPr lang="en-US" sz="3900" dirty="0" err="1">
                <a:latin typeface="Times New Roman" panose="02020603050405020304" pitchFamily="18" charset="0"/>
                <a:cs typeface="Times New Roman" panose="02020603050405020304" pitchFamily="18" charset="0"/>
              </a:rPr>
              <a:t>theo</a:t>
            </a:r>
            <a:r>
              <a:rPr lang="en-US" sz="3900" dirty="0">
                <a:latin typeface="Times New Roman" panose="02020603050405020304" pitchFamily="18" charset="0"/>
                <a:cs typeface="Times New Roman" panose="02020603050405020304" pitchFamily="18" charset="0"/>
              </a:rPr>
              <a:t> </a:t>
            </a:r>
            <a:r>
              <a:rPr lang="en-US" sz="3900" dirty="0" err="1">
                <a:latin typeface="Times New Roman" panose="02020603050405020304" pitchFamily="18" charset="0"/>
                <a:cs typeface="Times New Roman" panose="02020603050405020304" pitchFamily="18" charset="0"/>
              </a:rPr>
              <a:t>đúng</a:t>
            </a:r>
            <a:r>
              <a:rPr lang="en-US" sz="3900" dirty="0">
                <a:latin typeface="Times New Roman" panose="02020603050405020304" pitchFamily="18" charset="0"/>
                <a:cs typeface="Times New Roman" panose="02020603050405020304" pitchFamily="18" charset="0"/>
              </a:rPr>
              <a:t> </a:t>
            </a:r>
            <a:r>
              <a:rPr lang="en-US" sz="3900" dirty="0" err="1">
                <a:latin typeface="Times New Roman" panose="02020603050405020304" pitchFamily="18" charset="0"/>
                <a:cs typeface="Times New Roman" panose="02020603050405020304" pitchFamily="18" charset="0"/>
              </a:rPr>
              <a:t>trình</a:t>
            </a:r>
            <a:r>
              <a:rPr lang="en-US" sz="3900" dirty="0">
                <a:latin typeface="Times New Roman" panose="02020603050405020304" pitchFamily="18" charset="0"/>
                <a:cs typeface="Times New Roman" panose="02020603050405020304" pitchFamily="18" charset="0"/>
              </a:rPr>
              <a:t> </a:t>
            </a:r>
            <a:r>
              <a:rPr lang="en-US" sz="3900" dirty="0" err="1">
                <a:latin typeface="Times New Roman" panose="02020603050405020304" pitchFamily="18" charset="0"/>
                <a:cs typeface="Times New Roman" panose="02020603050405020304" pitchFamily="18" charset="0"/>
              </a:rPr>
              <a:t>tự</a:t>
            </a:r>
            <a:r>
              <a:rPr lang="en-US" sz="3900" dirty="0">
                <a:latin typeface="Times New Roman" panose="02020603050405020304" pitchFamily="18" charset="0"/>
                <a:cs typeface="Times New Roman" panose="02020603050405020304" pitchFamily="18" charset="0"/>
              </a:rPr>
              <a:t> </a:t>
            </a:r>
            <a:r>
              <a:rPr lang="en-US" sz="3900" dirty="0" err="1">
                <a:latin typeface="Times New Roman" panose="02020603050405020304" pitchFamily="18" charset="0"/>
                <a:cs typeface="Times New Roman" panose="02020603050405020304" pitchFamily="18" charset="0"/>
              </a:rPr>
              <a:t>diễn</a:t>
            </a:r>
            <a:r>
              <a:rPr lang="en-US" sz="3900" dirty="0">
                <a:latin typeface="Times New Roman" panose="02020603050405020304" pitchFamily="18" charset="0"/>
                <a:cs typeface="Times New Roman" panose="02020603050405020304" pitchFamily="18" charset="0"/>
              </a:rPr>
              <a:t> </a:t>
            </a:r>
            <a:r>
              <a:rPr lang="en-US" sz="3900" dirty="0" err="1">
                <a:latin typeface="Times New Roman" panose="02020603050405020304" pitchFamily="18" charset="0"/>
                <a:cs typeface="Times New Roman" panose="02020603050405020304" pitchFamily="18" charset="0"/>
              </a:rPr>
              <a:t>biến</a:t>
            </a:r>
            <a:r>
              <a:rPr lang="en-US" sz="3900" dirty="0">
                <a:latin typeface="Times New Roman" panose="02020603050405020304" pitchFamily="18" charset="0"/>
                <a:cs typeface="Times New Roman" panose="02020603050405020304" pitchFamily="18" charset="0"/>
              </a:rPr>
              <a:t> </a:t>
            </a:r>
            <a:r>
              <a:rPr lang="en-US" sz="3900" dirty="0" err="1">
                <a:latin typeface="Times New Roman" panose="02020603050405020304" pitchFamily="18" charset="0"/>
                <a:cs typeface="Times New Roman" panose="02020603050405020304" pitchFamily="18" charset="0"/>
              </a:rPr>
              <a:t>của</a:t>
            </a:r>
            <a:r>
              <a:rPr lang="en-US" sz="3900" dirty="0">
                <a:latin typeface="Times New Roman" panose="02020603050405020304" pitchFamily="18" charset="0"/>
                <a:cs typeface="Times New Roman" panose="02020603050405020304" pitchFamily="18" charset="0"/>
              </a:rPr>
              <a:t> </a:t>
            </a:r>
            <a:r>
              <a:rPr lang="en-US" sz="3900" dirty="0" err="1">
                <a:latin typeface="Times New Roman" panose="02020603050405020304" pitchFamily="18" charset="0"/>
                <a:cs typeface="Times New Roman" panose="02020603050405020304" pitchFamily="18" charset="0"/>
              </a:rPr>
              <a:t>nó</a:t>
            </a:r>
            <a:r>
              <a:rPr lang="en-US" sz="3900" dirty="0">
                <a:latin typeface="Times New Roman" panose="02020603050405020304" pitchFamily="18" charset="0"/>
                <a:cs typeface="Times New Roman" panose="02020603050405020304" pitchFamily="18" charset="0"/>
              </a:rPr>
              <a:t>.</a:t>
            </a:r>
            <a:endParaRPr lang="en-US" sz="3900" dirty="0">
              <a:solidFill>
                <a:prstClr val="black"/>
              </a:solidFill>
              <a:latin typeface="Times New Roman" panose="02020603050405020304" pitchFamily="18" charset="0"/>
              <a:cs typeface="Times New Roman" panose="02020603050405020304" pitchFamily="18" charset="0"/>
            </a:endParaRPr>
          </a:p>
          <a:p>
            <a:pPr algn="just"/>
            <a:r>
              <a:rPr lang="vi-VN" sz="3900" dirty="0">
                <a:solidFill>
                  <a:prstClr val="black"/>
                </a:solidFill>
                <a:latin typeface="Times New Roman" panose="02020603050405020304" pitchFamily="18" charset="0"/>
                <a:cs typeface="Times New Roman" panose="02020603050405020304" pitchFamily="18" charset="0"/>
              </a:rPr>
              <a:t>- Trước lúc tạm biệt, Ngoạ Vân đã nhổ ra một điểm rãi trắng trao cho Thúc Ngư và dặn đem hoà với nước thì sẽ không bị chìm, nói xong hoá thành rồng bay về phương Tây Bắc.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Năm Thúc Ngư 15 tuổi, người cha muốn cho con đi học nhưng Thúc Ngư không chịu, cha mẹ thương con, nên không ép buộc.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Nhờ vậy, nhà Thúc Ngư giàu có nhanh chóng do đánh bắt được nhiều cá ngon mỗi khi ra khơi</a:t>
            </a:r>
          </a:p>
          <a:p>
            <a:pPr algn="just"/>
            <a:r>
              <a:rPr lang="en-US" sz="3900" dirty="0">
                <a:solidFill>
                  <a:prstClr val="black"/>
                </a:solidFill>
                <a:latin typeface="Times New Roman" panose="02020603050405020304" pitchFamily="18" charset="0"/>
                <a:cs typeface="Times New Roman" panose="02020603050405020304" pitchFamily="18" charset="0"/>
              </a:rPr>
              <a:t>- Do </a:t>
            </a:r>
            <a:r>
              <a:rPr lang="en-US" sz="3900" dirty="0" err="1">
                <a:solidFill>
                  <a:prstClr val="black"/>
                </a:solidFill>
                <a:latin typeface="Times New Roman" panose="02020603050405020304" pitchFamily="18" charset="0"/>
                <a:cs typeface="Times New Roman" panose="02020603050405020304" pitchFamily="18" charset="0"/>
              </a:rPr>
              <a:t>hiếm</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muộn</a:t>
            </a:r>
            <a:r>
              <a:rPr lang="en-US" sz="3900" dirty="0">
                <a:solidFill>
                  <a:prstClr val="black"/>
                </a:solidFill>
                <a:latin typeface="Times New Roman" panose="02020603050405020304" pitchFamily="18" charset="0"/>
                <a:cs typeface="Times New Roman" panose="02020603050405020304" pitchFamily="18" charset="0"/>
              </a:rPr>
              <a:t>, 60 </a:t>
            </a:r>
            <a:r>
              <a:rPr lang="en-US" sz="3900" dirty="0" err="1">
                <a:solidFill>
                  <a:prstClr val="black"/>
                </a:solidFill>
                <a:latin typeface="Times New Roman" panose="02020603050405020304" pitchFamily="18" charset="0"/>
                <a:cs typeface="Times New Roman" panose="02020603050405020304" pitchFamily="18" charset="0"/>
              </a:rPr>
              <a:t>tuổi</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vợ</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chồng</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lão</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đánh</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cá</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mới</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sinh</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được</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một</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cậu</a:t>
            </a:r>
            <a:r>
              <a:rPr lang="en-US" sz="3900" dirty="0">
                <a:solidFill>
                  <a:prstClr val="black"/>
                </a:solidFill>
                <a:latin typeface="Times New Roman" panose="02020603050405020304" pitchFamily="18" charset="0"/>
                <a:cs typeface="Times New Roman" panose="02020603050405020304" pitchFamily="18" charset="0"/>
              </a:rPr>
              <a:t> con </a:t>
            </a:r>
            <a:r>
              <a:rPr lang="en-US" sz="3900" dirty="0" err="1">
                <a:solidFill>
                  <a:prstClr val="black"/>
                </a:solidFill>
                <a:latin typeface="Times New Roman" panose="02020603050405020304" pitchFamily="18" charset="0"/>
                <a:cs typeface="Times New Roman" panose="02020603050405020304" pitchFamily="18" charset="0"/>
              </a:rPr>
              <a:t>trai</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đặt</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tên</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là</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Thúc</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Ngư</a:t>
            </a:r>
            <a:r>
              <a:rPr lang="en-US" sz="3900" dirty="0">
                <a:solidFill>
                  <a:prstClr val="black"/>
                </a:solidFill>
                <a:latin typeface="Times New Roman" panose="02020603050405020304" pitchFamily="18" charset="0"/>
                <a:cs typeface="Times New Roman" panose="02020603050405020304" pitchFamily="18" charset="0"/>
              </a:rPr>
              <a:t>.</a:t>
            </a:r>
            <a:endPar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t>
            </a:r>
            <a:r>
              <a:rPr kumimoji="0" lang="vi-VN" sz="3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ống hạnh phúc</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4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vi-VN" sz="3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tai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hoạ</a:t>
            </a:r>
            <a:r>
              <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ập tới, Ngoạ Vân phải hiện nguyên hình cứu gia đình chồng. Vì thiên cơ đã tiết lộ, nàng </a:t>
            </a:r>
            <a:r>
              <a:rPr kumimoji="0" lang="en-US" sz="39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phải</a:t>
            </a:r>
            <a:r>
              <a:rPr kumimoji="0" lang="vi-VN" sz="3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nói lời tạm biệt.</a:t>
            </a:r>
          </a:p>
          <a:p>
            <a:pPr algn="just"/>
            <a:r>
              <a:rPr lang="vi-VN" sz="3900" dirty="0">
                <a:solidFill>
                  <a:prstClr val="black"/>
                </a:solidFill>
                <a:latin typeface="Times New Roman" panose="02020603050405020304" pitchFamily="18" charset="0"/>
                <a:cs typeface="Times New Roman" panose="02020603050405020304" pitchFamily="18" charset="0"/>
              </a:rPr>
              <a:t>- Suốt ba năm trời, </a:t>
            </a:r>
            <a:r>
              <a:rPr lang="en-US" sz="3900" dirty="0">
                <a:solidFill>
                  <a:prstClr val="black"/>
                </a:solidFill>
                <a:latin typeface="Times New Roman" panose="02020603050405020304" pitchFamily="18" charset="0"/>
                <a:cs typeface="Times New Roman" panose="02020603050405020304" pitchFamily="18" charset="0"/>
              </a:rPr>
              <a:t>c</a:t>
            </a:r>
            <a:r>
              <a:rPr lang="vi-VN" sz="3900" dirty="0">
                <a:solidFill>
                  <a:prstClr val="black"/>
                </a:solidFill>
                <a:latin typeface="Times New Roman" panose="02020603050405020304" pitchFamily="18" charset="0"/>
                <a:cs typeface="Times New Roman" panose="02020603050405020304" pitchFamily="18" charset="0"/>
              </a:rPr>
              <a:t>ậu ta đi tìm vợ, tìm vợ tận “đào ấp” cách xa nhà cậu chừng một dặm. Vợ là dòng dõi “hải tiên”, con nhà giàu sang, tên Ngoạ Vân, rất xinh đẹp, có phép rút đường.</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Hôn</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lễ</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được</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tổ</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chức</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ngay</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sau</a:t>
            </a:r>
            <a:r>
              <a:rPr lang="en-US" sz="3900" dirty="0">
                <a:solidFill>
                  <a:prstClr val="black"/>
                </a:solidFill>
                <a:latin typeface="Times New Roman" panose="02020603050405020304" pitchFamily="18" charset="0"/>
                <a:cs typeface="Times New Roman" panose="02020603050405020304" pitchFamily="18" charset="0"/>
              </a:rPr>
              <a:t> </a:t>
            </a:r>
            <a:r>
              <a:rPr lang="en-US" sz="3900" dirty="0" err="1">
                <a:solidFill>
                  <a:prstClr val="black"/>
                </a:solidFill>
                <a:latin typeface="Times New Roman" panose="02020603050405020304" pitchFamily="18" charset="0"/>
                <a:cs typeface="Times New Roman" panose="02020603050405020304" pitchFamily="18" charset="0"/>
              </a:rPr>
              <a:t>đó</a:t>
            </a:r>
            <a:r>
              <a:rPr lang="en-US" sz="3900" dirty="0">
                <a:solidFill>
                  <a:prstClr val="black"/>
                </a:solidFill>
                <a:latin typeface="Times New Roman" panose="02020603050405020304" pitchFamily="18" charset="0"/>
                <a:cs typeface="Times New Roman" panose="02020603050405020304" pitchFamily="18" charset="0"/>
              </a:rPr>
              <a:t>.</a:t>
            </a:r>
            <a:endPar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641ADA4B-1033-7EE3-97E5-FF75957426FC}"/>
              </a:ext>
            </a:extLst>
          </p:cNvPr>
          <p:cNvSpPr/>
          <p:nvPr/>
        </p:nvSpPr>
        <p:spPr>
          <a:xfrm>
            <a:off x="914400" y="361533"/>
            <a:ext cx="16687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9Slide04 Pridi SemiBold" panose="00000700000000000000" pitchFamily="2" charset="-34"/>
                <a:cs typeface="#9Slide04 Pridi SemiBold" panose="00000700000000000000" pitchFamily="2" charset="-34"/>
              </a:rPr>
              <a:t>CÙNG</a:t>
            </a:r>
            <a:r>
              <a:rPr kumimoji="0" lang="en-US" sz="4800" b="1" i="0" u="none" strike="noStrike" kern="1200" cap="none" spc="0" normalizeH="0" noProof="0" dirty="0">
                <a:ln>
                  <a:noFill/>
                </a:ln>
                <a:solidFill>
                  <a:srgbClr val="FF0000"/>
                </a:solidFill>
                <a:effectLst/>
                <a:uLnTx/>
                <a:uFillTx/>
                <a:latin typeface="#9Slide04 Pridi SemiBold" panose="00000700000000000000" pitchFamily="2" charset="-34"/>
                <a:cs typeface="#9Slide04 Pridi SemiBold" panose="00000700000000000000" pitchFamily="2" charset="-34"/>
              </a:rPr>
              <a:t> TÌM CỐT TRUYỆN</a:t>
            </a:r>
            <a:endParaRPr kumimoji="0" lang="en-US" sz="4800" b="1" i="0" u="none" strike="noStrike" kern="1200" cap="none" spc="0" normalizeH="0" baseline="0" noProof="0" dirty="0">
              <a:ln>
                <a:noFill/>
              </a:ln>
              <a:solidFill>
                <a:srgbClr val="FF0000"/>
              </a:solidFill>
              <a:effectLst/>
              <a:uLnTx/>
              <a:uFillTx/>
              <a:latin typeface="#9Slide04 Pridi SemiBold" panose="00000700000000000000" pitchFamily="2" charset="-34"/>
              <a:cs typeface="#9Slide04 Pridi SemiBold" panose="00000700000000000000" pitchFamily="2" charset="-34"/>
            </a:endParaRPr>
          </a:p>
        </p:txBody>
      </p:sp>
    </p:spTree>
    <p:extLst>
      <p:ext uri="{BB962C8B-B14F-4D97-AF65-F5344CB8AC3E}">
        <p14:creationId xmlns:p14="http://schemas.microsoft.com/office/powerpoint/2010/main" val="411775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41ADA4B-1033-7EE3-97E5-FF75957426FC}"/>
              </a:ext>
            </a:extLst>
          </p:cNvPr>
          <p:cNvSpPr/>
          <p:nvPr/>
        </p:nvSpPr>
        <p:spPr>
          <a:xfrm>
            <a:off x="0" y="495300"/>
            <a:ext cx="16687800" cy="769441"/>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Cốt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truyện</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98F9F1A2-6D7A-E074-09C4-39D01FCB2B04}"/>
              </a:ext>
            </a:extLst>
          </p:cNvPr>
          <p:cNvGrpSpPr/>
          <p:nvPr/>
        </p:nvGrpSpPr>
        <p:grpSpPr>
          <a:xfrm>
            <a:off x="381000" y="1790700"/>
            <a:ext cx="17723921" cy="8394256"/>
            <a:chOff x="381000" y="1790700"/>
            <a:chExt cx="17723921" cy="8394256"/>
          </a:xfrm>
        </p:grpSpPr>
        <p:pic>
          <p:nvPicPr>
            <p:cNvPr id="3" name="Picture 2">
              <a:extLst>
                <a:ext uri="{FF2B5EF4-FFF2-40B4-BE49-F238E27FC236}">
                  <a16:creationId xmlns:a16="http://schemas.microsoft.com/office/drawing/2014/main" id="{382B1DC7-2720-7A0E-8BE5-26D7E73ADD35}"/>
                </a:ext>
              </a:extLst>
            </p:cNvPr>
            <p:cNvPicPr>
              <a:picLocks noChangeAspect="1"/>
            </p:cNvPicPr>
            <p:nvPr/>
          </p:nvPicPr>
          <p:blipFill>
            <a:blip r:embed="rId3"/>
            <a:stretch>
              <a:fillRect/>
            </a:stretch>
          </p:blipFill>
          <p:spPr>
            <a:xfrm>
              <a:off x="381000" y="1790700"/>
              <a:ext cx="17723921" cy="8153400"/>
            </a:xfrm>
            <a:prstGeom prst="rect">
              <a:avLst/>
            </a:prstGeom>
          </p:spPr>
        </p:pic>
        <p:pic>
          <p:nvPicPr>
            <p:cNvPr id="5" name="Picture 4">
              <a:extLst>
                <a:ext uri="{FF2B5EF4-FFF2-40B4-BE49-F238E27FC236}">
                  <a16:creationId xmlns:a16="http://schemas.microsoft.com/office/drawing/2014/main" id="{135DA1BD-1C95-9526-68E1-94083F4C023A}"/>
                </a:ext>
              </a:extLst>
            </p:cNvPr>
            <p:cNvPicPr>
              <a:picLocks noChangeAspect="1"/>
            </p:cNvPicPr>
            <p:nvPr/>
          </p:nvPicPr>
          <p:blipFill>
            <a:blip r:embed="rId4">
              <a:duotone>
                <a:schemeClr val="bg2">
                  <a:shade val="45000"/>
                  <a:satMod val="135000"/>
                </a:schemeClr>
                <a:prstClr val="white"/>
              </a:duotone>
            </a:blip>
            <a:stretch>
              <a:fillRect/>
            </a:stretch>
          </p:blipFill>
          <p:spPr>
            <a:xfrm>
              <a:off x="6477000" y="8039100"/>
              <a:ext cx="4200696" cy="2145856"/>
            </a:xfrm>
            <a:prstGeom prst="rect">
              <a:avLst/>
            </a:prstGeom>
          </p:spPr>
        </p:pic>
      </p:grpSp>
    </p:spTree>
    <p:extLst>
      <p:ext uri="{BB962C8B-B14F-4D97-AF65-F5344CB8AC3E}">
        <p14:creationId xmlns:p14="http://schemas.microsoft.com/office/powerpoint/2010/main" val="50353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1ADA4B-1033-7EE3-97E5-FF75957426FC}"/>
              </a:ext>
            </a:extLst>
          </p:cNvPr>
          <p:cNvSpPr/>
          <p:nvPr/>
        </p:nvSpPr>
        <p:spPr>
          <a:xfrm>
            <a:off x="0" y="495300"/>
            <a:ext cx="16687800" cy="769441"/>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Thời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gian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không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gian</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7A8CA256-1B80-05BC-4410-4BC325D463E4}"/>
              </a:ext>
            </a:extLst>
          </p:cNvPr>
          <p:cNvGrpSpPr/>
          <p:nvPr/>
        </p:nvGrpSpPr>
        <p:grpSpPr>
          <a:xfrm>
            <a:off x="762000" y="1867436"/>
            <a:ext cx="5871367" cy="1371658"/>
            <a:chOff x="1044970" y="1562100"/>
            <a:chExt cx="6632470" cy="1371658"/>
          </a:xfrm>
        </p:grpSpPr>
        <p:sp>
          <p:nvSpPr>
            <p:cNvPr id="6" name="Freeform 14">
              <a:extLst>
                <a:ext uri="{FF2B5EF4-FFF2-40B4-BE49-F238E27FC236}">
                  <a16:creationId xmlns:a16="http://schemas.microsoft.com/office/drawing/2014/main" id="{5EE90A03-ACA7-5C85-6AC7-BBCCAA12D8D6}"/>
                </a:ext>
              </a:extLst>
            </p:cNvPr>
            <p:cNvSpPr/>
            <p:nvPr/>
          </p:nvSpPr>
          <p:spPr>
            <a:xfrm>
              <a:off x="1044970" y="1562100"/>
              <a:ext cx="3373474" cy="1371658"/>
            </a:xfrm>
            <a:custGeom>
              <a:avLst/>
              <a:gdLst/>
              <a:ahLst/>
              <a:cxnLst/>
              <a:rect l="l" t="t" r="r" b="b"/>
              <a:pathLst>
                <a:path w="2436134" h="1062162">
                  <a:moveTo>
                    <a:pt x="0" y="0"/>
                  </a:moveTo>
                  <a:lnTo>
                    <a:pt x="2436134" y="0"/>
                  </a:lnTo>
                  <a:lnTo>
                    <a:pt x="2436134" y="1062162"/>
                  </a:lnTo>
                  <a:lnTo>
                    <a:pt x="0" y="1062162"/>
                  </a:lnTo>
                  <a:lnTo>
                    <a:pt x="0" y="0"/>
                  </a:lnTo>
                  <a:close/>
                </a:path>
              </a:pathLst>
            </a:custGeom>
            <a:blipFill>
              <a:blip r:embed="rId3"/>
              <a:stretch>
                <a:fillRect r="-20276"/>
              </a:stretch>
            </a:blipFill>
          </p:spPr>
          <p:txBody>
            <a:bodyPr/>
            <a:lstStyle/>
            <a:p>
              <a:endParaRPr lang="en-US"/>
            </a:p>
          </p:txBody>
        </p:sp>
        <p:sp>
          <p:nvSpPr>
            <p:cNvPr id="7" name="Freeform 15">
              <a:extLst>
                <a:ext uri="{FF2B5EF4-FFF2-40B4-BE49-F238E27FC236}">
                  <a16:creationId xmlns:a16="http://schemas.microsoft.com/office/drawing/2014/main" id="{3847E1D7-F38A-7594-B01A-739982591FD5}"/>
                </a:ext>
              </a:extLst>
            </p:cNvPr>
            <p:cNvSpPr/>
            <p:nvPr/>
          </p:nvSpPr>
          <p:spPr>
            <a:xfrm>
              <a:off x="4403733" y="1562100"/>
              <a:ext cx="3273707" cy="1363644"/>
            </a:xfrm>
            <a:custGeom>
              <a:avLst/>
              <a:gdLst/>
              <a:ahLst/>
              <a:cxnLst/>
              <a:rect l="l" t="t" r="r" b="b"/>
              <a:pathLst>
                <a:path w="2364088" h="1055956">
                  <a:moveTo>
                    <a:pt x="0" y="0"/>
                  </a:moveTo>
                  <a:lnTo>
                    <a:pt x="2364088" y="0"/>
                  </a:lnTo>
                  <a:lnTo>
                    <a:pt x="2364088" y="1055956"/>
                  </a:lnTo>
                  <a:lnTo>
                    <a:pt x="0" y="1055956"/>
                  </a:lnTo>
                  <a:lnTo>
                    <a:pt x="0" y="0"/>
                  </a:lnTo>
                  <a:close/>
                </a:path>
              </a:pathLst>
            </a:custGeom>
            <a:blipFill>
              <a:blip r:embed="rId3"/>
              <a:stretch>
                <a:fillRect l="-23942" b="-587"/>
              </a:stretch>
            </a:blipFill>
          </p:spPr>
          <p:txBody>
            <a:bodyPr/>
            <a:lstStyle/>
            <a:p>
              <a:endParaRPr lang="en-US"/>
            </a:p>
          </p:txBody>
        </p:sp>
      </p:grpSp>
      <p:grpSp>
        <p:nvGrpSpPr>
          <p:cNvPr id="8" name="Group 7">
            <a:extLst>
              <a:ext uri="{FF2B5EF4-FFF2-40B4-BE49-F238E27FC236}">
                <a16:creationId xmlns:a16="http://schemas.microsoft.com/office/drawing/2014/main" id="{7A8CA256-1B80-05BC-4410-4BC325D463E4}"/>
              </a:ext>
            </a:extLst>
          </p:cNvPr>
          <p:cNvGrpSpPr/>
          <p:nvPr/>
        </p:nvGrpSpPr>
        <p:grpSpPr>
          <a:xfrm>
            <a:off x="10698843" y="1867436"/>
            <a:ext cx="5871367" cy="1371658"/>
            <a:chOff x="1044970" y="1562100"/>
            <a:chExt cx="6632470" cy="1371658"/>
          </a:xfrm>
        </p:grpSpPr>
        <p:sp>
          <p:nvSpPr>
            <p:cNvPr id="9" name="Freeform 14">
              <a:extLst>
                <a:ext uri="{FF2B5EF4-FFF2-40B4-BE49-F238E27FC236}">
                  <a16:creationId xmlns:a16="http://schemas.microsoft.com/office/drawing/2014/main" id="{5EE90A03-ACA7-5C85-6AC7-BBCCAA12D8D6}"/>
                </a:ext>
              </a:extLst>
            </p:cNvPr>
            <p:cNvSpPr/>
            <p:nvPr/>
          </p:nvSpPr>
          <p:spPr>
            <a:xfrm>
              <a:off x="1044970" y="1562100"/>
              <a:ext cx="3373474" cy="1371658"/>
            </a:xfrm>
            <a:custGeom>
              <a:avLst/>
              <a:gdLst/>
              <a:ahLst/>
              <a:cxnLst/>
              <a:rect l="l" t="t" r="r" b="b"/>
              <a:pathLst>
                <a:path w="2436134" h="1062162">
                  <a:moveTo>
                    <a:pt x="0" y="0"/>
                  </a:moveTo>
                  <a:lnTo>
                    <a:pt x="2436134" y="0"/>
                  </a:lnTo>
                  <a:lnTo>
                    <a:pt x="2436134" y="1062162"/>
                  </a:lnTo>
                  <a:lnTo>
                    <a:pt x="0" y="1062162"/>
                  </a:lnTo>
                  <a:lnTo>
                    <a:pt x="0" y="0"/>
                  </a:lnTo>
                  <a:close/>
                </a:path>
              </a:pathLst>
            </a:custGeom>
            <a:blipFill>
              <a:blip r:embed="rId3"/>
              <a:stretch>
                <a:fillRect r="-20276"/>
              </a:stretch>
            </a:blipFill>
          </p:spPr>
          <p:txBody>
            <a:bodyPr/>
            <a:lstStyle/>
            <a:p>
              <a:endParaRPr lang="en-US"/>
            </a:p>
          </p:txBody>
        </p:sp>
        <p:sp>
          <p:nvSpPr>
            <p:cNvPr id="10" name="Freeform 15">
              <a:extLst>
                <a:ext uri="{FF2B5EF4-FFF2-40B4-BE49-F238E27FC236}">
                  <a16:creationId xmlns:a16="http://schemas.microsoft.com/office/drawing/2014/main" id="{3847E1D7-F38A-7594-B01A-739982591FD5}"/>
                </a:ext>
              </a:extLst>
            </p:cNvPr>
            <p:cNvSpPr/>
            <p:nvPr/>
          </p:nvSpPr>
          <p:spPr>
            <a:xfrm>
              <a:off x="4403733" y="1562100"/>
              <a:ext cx="3273707" cy="1363644"/>
            </a:xfrm>
            <a:custGeom>
              <a:avLst/>
              <a:gdLst/>
              <a:ahLst/>
              <a:cxnLst/>
              <a:rect l="l" t="t" r="r" b="b"/>
              <a:pathLst>
                <a:path w="2364088" h="1055956">
                  <a:moveTo>
                    <a:pt x="0" y="0"/>
                  </a:moveTo>
                  <a:lnTo>
                    <a:pt x="2364088" y="0"/>
                  </a:lnTo>
                  <a:lnTo>
                    <a:pt x="2364088" y="1055956"/>
                  </a:lnTo>
                  <a:lnTo>
                    <a:pt x="0" y="1055956"/>
                  </a:lnTo>
                  <a:lnTo>
                    <a:pt x="0" y="0"/>
                  </a:lnTo>
                  <a:close/>
                </a:path>
              </a:pathLst>
            </a:custGeom>
            <a:blipFill>
              <a:blip r:embed="rId3"/>
              <a:stretch>
                <a:fillRect l="-23942" b="-587"/>
              </a:stretch>
            </a:blipFill>
          </p:spPr>
          <p:txBody>
            <a:bodyPr/>
            <a:lstStyle/>
            <a:p>
              <a:endParaRPr lang="en-US"/>
            </a:p>
          </p:txBody>
        </p:sp>
      </p:grpSp>
      <p:sp>
        <p:nvSpPr>
          <p:cNvPr id="11" name="Rectangle 10"/>
          <p:cNvSpPr/>
          <p:nvPr/>
        </p:nvSpPr>
        <p:spPr>
          <a:xfrm>
            <a:off x="10698843" y="3800564"/>
            <a:ext cx="6441227" cy="4985980"/>
          </a:xfrm>
          <a:prstGeom prst="rect">
            <a:avLst/>
          </a:prstGeom>
        </p:spPr>
        <p:txBody>
          <a:bodyPr wrap="square">
            <a:spAutoFit/>
          </a:bodyPr>
          <a:lstStyle/>
          <a:p>
            <a:pPr lvl="0" algn="just">
              <a:spcBef>
                <a:spcPts val="300"/>
              </a:spcBef>
              <a:spcAft>
                <a:spcPts val="300"/>
              </a:spcAft>
            </a:pPr>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ồn tại </a:t>
            </a:r>
            <a:r>
              <a:rPr lang="vi-VN" sz="4400" b="1" dirty="0">
                <a:latin typeface="Times New Roman" panose="02020603050405020304" pitchFamily="18" charset="0"/>
                <a:cs typeface="Times New Roman" panose="02020603050405020304" pitchFamily="18" charset="0"/>
              </a:rPr>
              <a:t>song song và gắn kết hai không 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ảo</a:t>
            </a:r>
            <a:endParaRPr lang="en-US" sz="4400" b="1" dirty="0">
              <a:latin typeface="Times New Roman" panose="02020603050405020304" pitchFamily="18" charset="0"/>
              <a:cs typeface="Times New Roman" panose="02020603050405020304" pitchFamily="18" charset="0"/>
            </a:endParaRPr>
          </a:p>
          <a:p>
            <a:pPr lvl="0" algn="just">
              <a:spcBef>
                <a:spcPts val="300"/>
              </a:spcBef>
              <a:spcAft>
                <a:spcPts val="300"/>
              </a:spcAft>
            </a:pP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K</a:t>
            </a:r>
            <a:r>
              <a:rPr lang="vi-VN" sz="4400" dirty="0">
                <a:latin typeface="Times New Roman" panose="02020603050405020304" pitchFamily="18" charset="0"/>
                <a:cs typeface="Times New Roman" panose="02020603050405020304" pitchFamily="18" charset="0"/>
              </a:rPr>
              <a:t>hông gian hiện 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endParaRPr lang="en-US" sz="4400" dirty="0">
              <a:latin typeface="Times New Roman" panose="02020603050405020304" pitchFamily="18" charset="0"/>
              <a:cs typeface="Times New Roman" panose="02020603050405020304" pitchFamily="18" charset="0"/>
            </a:endParaRPr>
          </a:p>
          <a:p>
            <a:pPr lvl="0" algn="just">
              <a:spcBef>
                <a:spcPts val="300"/>
              </a:spcBef>
              <a:spcAft>
                <a:spcPts val="300"/>
              </a:spcAft>
            </a:pPr>
            <a:r>
              <a:rPr lang="en-US" sz="4400" dirty="0">
                <a:latin typeface="Times New Roman" panose="02020603050405020304" pitchFamily="18" charset="0"/>
                <a:cs typeface="Times New Roman" panose="02020603050405020304" pitchFamily="18" charset="0"/>
              </a:rPr>
              <a:t>+ K</a:t>
            </a:r>
            <a:r>
              <a:rPr lang="vi-VN" sz="4400" dirty="0">
                <a:latin typeface="Times New Roman" panose="02020603050405020304" pitchFamily="18" charset="0"/>
                <a:cs typeface="Times New Roman" panose="02020603050405020304" pitchFamily="18" charset="0"/>
              </a:rPr>
              <a:t>hông gian kì ả</a:t>
            </a:r>
            <a:r>
              <a:rPr lang="en-US" sz="4400" dirty="0">
                <a:latin typeface="Times New Roman" panose="02020603050405020304" pitchFamily="18" charset="0"/>
                <a:cs typeface="Times New Roman" panose="02020603050405020304" pitchFamily="18" charset="0"/>
              </a:rPr>
              <a:t>o: </a:t>
            </a:r>
            <a:r>
              <a:rPr lang="vi-VN" sz="4400" dirty="0">
                <a:latin typeface="Times New Roman" panose="02020603050405020304" pitchFamily="18" charset="0"/>
                <a:cs typeface="Times New Roman" panose="02020603050405020304" pitchFamily="18" charset="0"/>
              </a:rPr>
              <a:t>nơi ở của thánh thần, yêu quái </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514717" y="2164537"/>
            <a:ext cx="6441227" cy="769441"/>
          </a:xfrm>
          <a:prstGeom prst="rect">
            <a:avLst/>
          </a:prstGeom>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 gia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0668363" y="2164537"/>
            <a:ext cx="6441227" cy="769441"/>
          </a:xfrm>
          <a:prstGeom prst="rect">
            <a:avLst/>
          </a:prstGeom>
        </p:spPr>
        <p:txBody>
          <a:bodyPr wrap="square">
            <a:sp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 gian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762000" y="3809143"/>
            <a:ext cx="5871367" cy="4832092"/>
          </a:xfrm>
          <a:prstGeom prst="rect">
            <a:avLst/>
          </a:prstGeom>
        </p:spPr>
        <p:txBody>
          <a:bodyPr wrap="square">
            <a:spAutoFit/>
          </a:bodyPr>
          <a:lstStyle/>
          <a:p>
            <a:pPr lvl="0" algn="just">
              <a:spcBef>
                <a:spcPts val="300"/>
              </a:spcBef>
              <a:spcAft>
                <a:spcPts val="300"/>
              </a:spcAft>
            </a:pPr>
            <a:r>
              <a:rPr lang="en-US" sz="4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xếp</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theo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sự kiện diễn ra trước kể trước, sự kiện diễn ra sau kể sau</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không có sự xáo trộn)</a:t>
            </a:r>
            <a:endParaRPr lang="en-US" sz="4400" dirty="0">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EF6E97DB-09CA-0A4E-DD06-386AD7BB1BE7}"/>
              </a:ext>
            </a:extLst>
          </p:cNvPr>
          <p:cNvSpPr/>
          <p:nvPr/>
        </p:nvSpPr>
        <p:spPr>
          <a:xfrm>
            <a:off x="6858000" y="3716952"/>
            <a:ext cx="3571875" cy="4114800"/>
          </a:xfrm>
          <a:custGeom>
            <a:avLst/>
            <a:gdLst/>
            <a:ahLst/>
            <a:cxnLst/>
            <a:rect l="l" t="t" r="r" b="b"/>
            <a:pathLst>
              <a:path w="3571875" h="4114800">
                <a:moveTo>
                  <a:pt x="0" y="0"/>
                </a:moveTo>
                <a:lnTo>
                  <a:pt x="3571875" y="0"/>
                </a:lnTo>
                <a:lnTo>
                  <a:pt x="357187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8">
            <a:extLst>
              <a:ext uri="{FF2B5EF4-FFF2-40B4-BE49-F238E27FC236}">
                <a16:creationId xmlns:a16="http://schemas.microsoft.com/office/drawing/2014/main" id="{D1761300-645A-4C77-AEE0-EA774BD2B310}"/>
              </a:ext>
            </a:extLst>
          </p:cNvPr>
          <p:cNvSpPr/>
          <p:nvPr/>
        </p:nvSpPr>
        <p:spPr>
          <a:xfrm>
            <a:off x="15695010" y="7962900"/>
            <a:ext cx="5185980" cy="4881304"/>
          </a:xfrm>
          <a:custGeom>
            <a:avLst/>
            <a:gdLst/>
            <a:ahLst/>
            <a:cxnLst/>
            <a:rect l="l" t="t" r="r" b="b"/>
            <a:pathLst>
              <a:path w="5185980" h="4881304">
                <a:moveTo>
                  <a:pt x="0" y="0"/>
                </a:moveTo>
                <a:lnTo>
                  <a:pt x="5185980" y="0"/>
                </a:lnTo>
                <a:lnTo>
                  <a:pt x="5185980" y="4881304"/>
                </a:lnTo>
                <a:lnTo>
                  <a:pt x="0" y="4881304"/>
                </a:lnTo>
                <a:lnTo>
                  <a:pt x="0" y="0"/>
                </a:lnTo>
                <a:close/>
              </a:path>
            </a:pathLst>
          </a:custGeom>
          <a:blipFill>
            <a:blip r:embed="rId6"/>
            <a:stretch>
              <a:fillRect/>
            </a:stretch>
          </a:blipFill>
        </p:spPr>
        <p:txBody>
          <a:bodyPr/>
          <a:lstStyle/>
          <a:p>
            <a:endParaRPr lang="en-US"/>
          </a:p>
        </p:txBody>
      </p:sp>
      <p:sp>
        <p:nvSpPr>
          <p:cNvPr id="15" name="Freeform 5">
            <a:extLst>
              <a:ext uri="{FF2B5EF4-FFF2-40B4-BE49-F238E27FC236}">
                <a16:creationId xmlns:a16="http://schemas.microsoft.com/office/drawing/2014/main" id="{3386D790-D618-E1CC-52AC-43E6F326C9DC}"/>
              </a:ext>
            </a:extLst>
          </p:cNvPr>
          <p:cNvSpPr/>
          <p:nvPr/>
        </p:nvSpPr>
        <p:spPr>
          <a:xfrm>
            <a:off x="-3224921" y="7047907"/>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20850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1ADA4B-1033-7EE3-97E5-FF75957426FC}"/>
              </a:ext>
            </a:extLst>
          </p:cNvPr>
          <p:cNvSpPr/>
          <p:nvPr/>
        </p:nvSpPr>
        <p:spPr>
          <a:xfrm>
            <a:off x="0" y="495300"/>
            <a:ext cx="16687800" cy="769441"/>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c.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19200" y="2552700"/>
            <a:ext cx="15773400" cy="706540"/>
          </a:xfrm>
          <a:prstGeom prst="rect">
            <a:avLst/>
          </a:prstGeom>
        </p:spPr>
        <p:txBody>
          <a:bodyPr wrap="square">
            <a:spAutoFit/>
          </a:bodyPr>
          <a:lstStyle/>
          <a:p>
            <a:pPr algn="just">
              <a:lnSpc>
                <a:spcPct val="107000"/>
              </a:lnSpc>
              <a:spcBef>
                <a:spcPts val="300"/>
              </a:spcBef>
              <a:spcAft>
                <a:spcPts val="300"/>
              </a:spcAft>
            </a:pPr>
            <a:endPar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
        <p:nvSpPr>
          <p:cNvPr id="4" name="Rectangle 3">
            <a:extLst>
              <a:ext uri="{FF2B5EF4-FFF2-40B4-BE49-F238E27FC236}">
                <a16:creationId xmlns:a16="http://schemas.microsoft.com/office/drawing/2014/main" id="{641ADA4B-1033-7EE3-97E5-FF75957426FC}"/>
              </a:ext>
            </a:extLst>
          </p:cNvPr>
          <p:cNvSpPr/>
          <p:nvPr/>
        </p:nvSpPr>
        <p:spPr>
          <a:xfrm>
            <a:off x="533400" y="1448069"/>
            <a:ext cx="16687800" cy="769441"/>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Thúc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Ngư</a:t>
            </a:r>
            <a:endParaRPr lang="en-US" sz="4400" b="1" dirty="0">
              <a:solidFill>
                <a:srgbClr val="00000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610209564"/>
              </p:ext>
            </p:extLst>
          </p:nvPr>
        </p:nvGraphicFramePr>
        <p:xfrm>
          <a:off x="685800" y="2575560"/>
          <a:ext cx="17221199" cy="7444740"/>
        </p:xfrm>
        <a:graphic>
          <a:graphicData uri="http://schemas.openxmlformats.org/drawingml/2006/table">
            <a:tbl>
              <a:tblPr firstRow="1" bandRow="1">
                <a:tableStyleId>{5940675A-B579-460E-94D1-54222C63F5DA}</a:tableStyleId>
              </a:tblPr>
              <a:tblGrid>
                <a:gridCol w="5289368">
                  <a:extLst>
                    <a:ext uri="{9D8B030D-6E8A-4147-A177-3AD203B41FA5}">
                      <a16:colId xmlns:a16="http://schemas.microsoft.com/office/drawing/2014/main" val="1754244003"/>
                    </a:ext>
                  </a:extLst>
                </a:gridCol>
                <a:gridCol w="6064432">
                  <a:extLst>
                    <a:ext uri="{9D8B030D-6E8A-4147-A177-3AD203B41FA5}">
                      <a16:colId xmlns:a16="http://schemas.microsoft.com/office/drawing/2014/main" val="2800441278"/>
                    </a:ext>
                  </a:extLst>
                </a:gridCol>
                <a:gridCol w="5867399">
                  <a:extLst>
                    <a:ext uri="{9D8B030D-6E8A-4147-A177-3AD203B41FA5}">
                      <a16:colId xmlns:a16="http://schemas.microsoft.com/office/drawing/2014/main" val="4133060944"/>
                    </a:ext>
                  </a:extLst>
                </a:gridCol>
              </a:tblGrid>
              <a:tr h="770759">
                <a:tc>
                  <a:txBody>
                    <a:bodyPr/>
                    <a:lstStyle/>
                    <a:p>
                      <a:pPr algn="ctr"/>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nói</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000" b="1" baseline="0" dirty="0" err="1">
                          <a:latin typeface="Times New Roman" panose="02020603050405020304" pitchFamily="18" charset="0"/>
                          <a:cs typeface="Times New Roman" panose="02020603050405020304" pitchFamily="18" charset="0"/>
                        </a:rPr>
                        <a:t>H</a:t>
                      </a:r>
                      <a:r>
                        <a:rPr lang="en-US" sz="4000" b="1" dirty="0" err="1">
                          <a:latin typeface="Times New Roman" panose="02020603050405020304" pitchFamily="18" charset="0"/>
                          <a:cs typeface="Times New Roman" panose="02020603050405020304" pitchFamily="18" charset="0"/>
                        </a:rPr>
                        <a:t>ành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động</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Tính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cách</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173026846"/>
                  </a:ext>
                </a:extLst>
              </a:tr>
              <a:tr h="6673981">
                <a:tc>
                  <a:txBody>
                    <a:bodyPr/>
                    <a:lstStyle/>
                    <a:p>
                      <a:pPr algn="just">
                        <a:lnSpc>
                          <a:spcPct val="107000"/>
                        </a:lnSpc>
                        <a:spcBef>
                          <a:spcPts val="300"/>
                        </a:spcBef>
                        <a:spcAft>
                          <a:spcPts val="300"/>
                        </a:spcAft>
                      </a:pP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thánh</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hiền</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đem</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just">
                        <a:lnSpc>
                          <a:spcPct val="107000"/>
                        </a:lnSpc>
                        <a:spcBef>
                          <a:spcPts val="300"/>
                        </a:spcBef>
                        <a:spcAft>
                          <a:spcPts val="30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iúp</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bớt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lam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lũ</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vả</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7000"/>
                        </a:lnSpc>
                        <a:spcBef>
                          <a:spcPts val="300"/>
                        </a:spcBef>
                        <a:spcAft>
                          <a:spcPts val="30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endPar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tìm</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người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đỡ</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đần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vợ</a:t>
                      </a:r>
                      <a:endPar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lgn="just">
                        <a:lnSpc>
                          <a:spcPct val="107000"/>
                        </a:lnSpc>
                        <a:spcBef>
                          <a:spcPts val="300"/>
                        </a:spcBef>
                        <a:spcAft>
                          <a:spcPts val="300"/>
                        </a:spcAft>
                      </a:pPr>
                      <a:endPar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txBody>
                  <a:tcPr>
                    <a:solidFill>
                      <a:schemeClr val="bg1">
                        <a:lumMod val="95000"/>
                      </a:schemeClr>
                    </a:solidFill>
                  </a:tcPr>
                </a:tc>
                <a:tc>
                  <a:txBody>
                    <a:bodyPr/>
                    <a:lstStyle/>
                    <a:p>
                      <a:pPr marL="0" indent="0" algn="just">
                        <a:lnSpc>
                          <a:spcPct val="107000"/>
                        </a:lnSpc>
                        <a:spcBef>
                          <a:spcPts val="300"/>
                        </a:spcBef>
                        <a:spcAft>
                          <a:spcPts val="300"/>
                        </a:spcAft>
                        <a:buFont typeface="Wingdings" panose="05000000000000000000" pitchFamily="2" charset="2"/>
                        <a:buNone/>
                      </a:pP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Có</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động</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cơ</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thực</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tế</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yêu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thương</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cha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mẹ</a:t>
                      </a:r>
                      <a:endPar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endParaRPr lang="en-US" sz="4000"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1188077203"/>
                  </a:ext>
                </a:extLst>
              </a:tr>
            </a:tbl>
          </a:graphicData>
        </a:graphic>
      </p:graphicFrame>
      <p:sp>
        <p:nvSpPr>
          <p:cNvPr id="6" name="Freeform 6">
            <a:extLst>
              <a:ext uri="{FF2B5EF4-FFF2-40B4-BE49-F238E27FC236}">
                <a16:creationId xmlns:a16="http://schemas.microsoft.com/office/drawing/2014/main" id="{34CE2C5A-1111-6E66-B45E-2BC7DACA2EB3}"/>
              </a:ext>
            </a:extLst>
          </p:cNvPr>
          <p:cNvSpPr/>
          <p:nvPr/>
        </p:nvSpPr>
        <p:spPr>
          <a:xfrm>
            <a:off x="16276891" y="-20574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5">
            <a:extLst>
              <a:ext uri="{FF2B5EF4-FFF2-40B4-BE49-F238E27FC236}">
                <a16:creationId xmlns:a16="http://schemas.microsoft.com/office/drawing/2014/main" id="{BDDE3C86-1EEA-8239-7707-C0E3FC65DA5D}"/>
              </a:ext>
            </a:extLst>
          </p:cNvPr>
          <p:cNvSpPr/>
          <p:nvPr/>
        </p:nvSpPr>
        <p:spPr>
          <a:xfrm>
            <a:off x="-762000" y="-2282011"/>
            <a:ext cx="2977619" cy="4114800"/>
          </a:xfrm>
          <a:custGeom>
            <a:avLst/>
            <a:gdLst/>
            <a:ahLst/>
            <a:cxnLst/>
            <a:rect l="l" t="t" r="r" b="b"/>
            <a:pathLst>
              <a:path w="2977619" h="4114800">
                <a:moveTo>
                  <a:pt x="0" y="0"/>
                </a:moveTo>
                <a:lnTo>
                  <a:pt x="2977618" y="0"/>
                </a:lnTo>
                <a:lnTo>
                  <a:pt x="297761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35925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2640300"/>
            <a:ext cx="16383000" cy="1446550"/>
          </a:xfrm>
          <a:prstGeom prst="rect">
            <a:avLst/>
          </a:prstGeom>
        </p:spPr>
        <p:txBody>
          <a:bodyPr wrap="square">
            <a:spAutoFit/>
          </a:bodyPr>
          <a:lstStyle/>
          <a:p>
            <a:pPr algn="just"/>
            <a:r>
              <a:rPr lang="vi-VN" sz="4400" dirty="0">
                <a:latin typeface="+mj-lt"/>
                <a:cs typeface="Times New Roman" panose="02020603050405020304" pitchFamily="18" charset="0"/>
              </a:rPr>
              <a:t>Em đồng tình hay không đồng tình với quan niệm về việc học và việc chọn nghề của nhân vật Thúc Ngư? Giải thích ý kiến của em.</a:t>
            </a:r>
            <a:endParaRPr lang="en-US" sz="4400" dirty="0">
              <a:latin typeface="+mj-lt"/>
              <a:cs typeface="Times New Roman" panose="02020603050405020304" pitchFamily="18" charset="0"/>
            </a:endParaRPr>
          </a:p>
        </p:txBody>
      </p:sp>
      <p:sp>
        <p:nvSpPr>
          <p:cNvPr id="3" name="Rectangle 2">
            <a:extLst>
              <a:ext uri="{FF2B5EF4-FFF2-40B4-BE49-F238E27FC236}">
                <a16:creationId xmlns:a16="http://schemas.microsoft.com/office/drawing/2014/main" id="{641ADA4B-1033-7EE3-97E5-FF75957426FC}"/>
              </a:ext>
            </a:extLst>
          </p:cNvPr>
          <p:cNvSpPr/>
          <p:nvPr/>
        </p:nvSpPr>
        <p:spPr>
          <a:xfrm>
            <a:off x="762000" y="807395"/>
            <a:ext cx="1668780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noProof="0" dirty="0">
                <a:solidFill>
                  <a:srgbClr val="FF0000"/>
                </a:solidFill>
                <a:latin typeface="#9Slide04 Pridi SemiBold" panose="00000700000000000000" pitchFamily="2" charset="-34"/>
                <a:cs typeface="#9Slide04 Pridi SemiBold" panose="00000700000000000000" pitchFamily="2" charset="-34"/>
              </a:rPr>
              <a:t>TƯ DUY HỌC ĐƯỜNG</a:t>
            </a:r>
            <a:endParaRPr kumimoji="0" lang="en-US" sz="6600" b="1" i="0" u="none" strike="noStrike" kern="1200" cap="none" spc="0" normalizeH="0" baseline="0" noProof="0" dirty="0">
              <a:ln>
                <a:noFill/>
              </a:ln>
              <a:solidFill>
                <a:srgbClr val="FF0000"/>
              </a:solidFill>
              <a:effectLst/>
              <a:uLnTx/>
              <a:uFillTx/>
              <a:latin typeface="#9Slide04 Pridi SemiBold" panose="00000700000000000000" pitchFamily="2" charset="-34"/>
              <a:cs typeface="#9Slide04 Pridi SemiBold" panose="00000700000000000000" pitchFamily="2" charset="-34"/>
            </a:endParaRPr>
          </a:p>
        </p:txBody>
      </p:sp>
      <p:grpSp>
        <p:nvGrpSpPr>
          <p:cNvPr id="4" name="Group 4">
            <a:extLst>
              <a:ext uri="{FF2B5EF4-FFF2-40B4-BE49-F238E27FC236}">
                <a16:creationId xmlns:a16="http://schemas.microsoft.com/office/drawing/2014/main" id="{AA8D47D5-9E83-FF45-B61D-69986AB8A8A5}"/>
              </a:ext>
            </a:extLst>
          </p:cNvPr>
          <p:cNvGrpSpPr/>
          <p:nvPr/>
        </p:nvGrpSpPr>
        <p:grpSpPr>
          <a:xfrm>
            <a:off x="-34637" y="4914900"/>
            <a:ext cx="18281073" cy="5155341"/>
            <a:chOff x="0" y="0"/>
            <a:chExt cx="6340094" cy="2727452"/>
          </a:xfrm>
        </p:grpSpPr>
        <p:sp>
          <p:nvSpPr>
            <p:cNvPr id="5" name="Freeform 5">
              <a:extLst>
                <a:ext uri="{FF2B5EF4-FFF2-40B4-BE49-F238E27FC236}">
                  <a16:creationId xmlns:a16="http://schemas.microsoft.com/office/drawing/2014/main" id="{EAF5569C-565F-395E-72D3-DDBAC277BD29}"/>
                </a:ext>
              </a:extLst>
            </p:cNvPr>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t="-82151" b="-50279"/>
              </a:stretch>
            </a:blipFill>
          </p:spPr>
          <p:txBody>
            <a:bodyPr/>
            <a:lstStyle/>
            <a:p>
              <a:endParaRPr lang="en-US"/>
            </a:p>
          </p:txBody>
        </p:sp>
      </p:grpSp>
      <p:sp>
        <p:nvSpPr>
          <p:cNvPr id="6" name="Freeform 4">
            <a:extLst>
              <a:ext uri="{FF2B5EF4-FFF2-40B4-BE49-F238E27FC236}">
                <a16:creationId xmlns:a16="http://schemas.microsoft.com/office/drawing/2014/main" id="{22268F55-FC03-EC80-58E8-DA4B6983A70C}"/>
              </a:ext>
            </a:extLst>
          </p:cNvPr>
          <p:cNvSpPr/>
          <p:nvPr/>
        </p:nvSpPr>
        <p:spPr>
          <a:xfrm>
            <a:off x="-692277" y="-571500"/>
            <a:ext cx="1759077" cy="4114800"/>
          </a:xfrm>
          <a:custGeom>
            <a:avLst/>
            <a:gdLst/>
            <a:ahLst/>
            <a:cxnLst/>
            <a:rect l="l" t="t" r="r" b="b"/>
            <a:pathLst>
              <a:path w="1759077" h="4114800">
                <a:moveTo>
                  <a:pt x="0" y="0"/>
                </a:moveTo>
                <a:lnTo>
                  <a:pt x="1759077" y="0"/>
                </a:lnTo>
                <a:lnTo>
                  <a:pt x="175907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164822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7"/>
          <p:cNvSpPr/>
          <p:nvPr/>
        </p:nvSpPr>
        <p:spPr>
          <a:xfrm rot="-2322448">
            <a:off x="17795840" y="-1845446"/>
            <a:ext cx="4159666" cy="5224071"/>
          </a:xfrm>
          <a:custGeom>
            <a:avLst/>
            <a:gdLst/>
            <a:ahLst/>
            <a:cxnLst/>
            <a:rect l="l" t="t" r="r" b="b"/>
            <a:pathLst>
              <a:path w="4159666" h="5224071">
                <a:moveTo>
                  <a:pt x="0" y="0"/>
                </a:moveTo>
                <a:lnTo>
                  <a:pt x="4159666" y="0"/>
                </a:lnTo>
                <a:lnTo>
                  <a:pt x="4159666" y="5224071"/>
                </a:lnTo>
                <a:lnTo>
                  <a:pt x="0" y="5224071"/>
                </a:lnTo>
                <a:lnTo>
                  <a:pt x="0" y="0"/>
                </a:lnTo>
                <a:close/>
              </a:path>
            </a:pathLst>
          </a:custGeom>
          <a:blipFill>
            <a:blip r:embed="rId3"/>
            <a:stretch>
              <a:fillRect/>
            </a:stretch>
          </a:blipFill>
        </p:spPr>
        <p:txBody>
          <a:bodyPr/>
          <a:lstStyle/>
          <a:p>
            <a:endParaRPr lang="en-US"/>
          </a:p>
        </p:txBody>
      </p:sp>
      <p:sp>
        <p:nvSpPr>
          <p:cNvPr id="22" name="TextBox 21">
            <a:extLst>
              <a:ext uri="{FF2B5EF4-FFF2-40B4-BE49-F238E27FC236}">
                <a16:creationId xmlns:a16="http://schemas.microsoft.com/office/drawing/2014/main" id="{D525DF60-0026-FFD1-A62E-B490818CABCD}"/>
              </a:ext>
            </a:extLst>
          </p:cNvPr>
          <p:cNvSpPr txBox="1"/>
          <p:nvPr/>
        </p:nvSpPr>
        <p:spPr>
          <a:xfrm>
            <a:off x="885214" y="674712"/>
            <a:ext cx="1587298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9Slide07 Baloo Tamma" panose="03080902040302020200" pitchFamily="66" charset="0"/>
                <a:ea typeface="+mn-ea"/>
                <a:cs typeface="#9Slide07 Baloo Tamma" panose="03080902040302020200" pitchFamily="66" charset="0"/>
              </a:rPr>
              <a:t>Bài</a:t>
            </a:r>
            <a:r>
              <a:rPr kumimoji="0" lang="en-US" sz="5400" b="1" i="0" u="none" strike="noStrike" kern="1200" cap="none" spc="0" normalizeH="0" baseline="0" noProof="0" dirty="0">
                <a:ln>
                  <a:noFill/>
                </a:ln>
                <a:solidFill>
                  <a:prstClr val="black"/>
                </a:solidFill>
                <a:effectLst/>
                <a:uLnTx/>
                <a:uFillTx/>
                <a:latin typeface="#9Slide07 Baloo Tamma" panose="03080902040302020200" pitchFamily="66" charset="0"/>
                <a:ea typeface="+mn-ea"/>
                <a:cs typeface="#9Slide07 Baloo Tamma" panose="03080902040302020200" pitchFamily="66" charset="0"/>
              </a:rPr>
              <a:t> 4</a:t>
            </a:r>
            <a:r>
              <a:rPr lang="en-US" sz="5400" b="1" dirty="0">
                <a:solidFill>
                  <a:prstClr val="black"/>
                </a:solidFill>
                <a:latin typeface="#9Slide07 Baloo Tamma" panose="03080902040302020200" pitchFamily="66" charset="0"/>
                <a:cs typeface="#9Slide07 Baloo Tamma" panose="03080902040302020200" pitchFamily="66" charset="0"/>
              </a:rPr>
              <a:t>: </a:t>
            </a:r>
            <a:r>
              <a:rPr kumimoji="0" lang="en-US" sz="5400" b="1" i="0" u="none" strike="noStrike" kern="1200" cap="none" spc="0" normalizeH="0" baseline="0" noProof="0" dirty="0">
                <a:ln>
                  <a:noFill/>
                </a:ln>
                <a:solidFill>
                  <a:prstClr val="black"/>
                </a:solidFill>
                <a:effectLst/>
                <a:uLnTx/>
                <a:uFillTx/>
                <a:latin typeface="#9Slide07 Baloo Tamma" panose="03080902040302020200" pitchFamily="66" charset="0"/>
                <a:ea typeface="+mn-ea"/>
                <a:cs typeface="#9Slide07 Baloo Tamma" panose="03080902040302020200" pitchFamily="66" charset="0"/>
              </a:rPr>
              <a:t>Con </a:t>
            </a:r>
            <a:r>
              <a:rPr kumimoji="0" lang="en-US" sz="5400" b="1" i="0" u="none" strike="noStrike" kern="1200" cap="none" spc="0" normalizeH="0" baseline="0" noProof="0" dirty="0" err="1">
                <a:ln>
                  <a:noFill/>
                </a:ln>
                <a:solidFill>
                  <a:prstClr val="black"/>
                </a:solidFill>
                <a:effectLst/>
                <a:uLnTx/>
                <a:uFillTx/>
                <a:latin typeface="#9Slide07 Baloo Tamma" panose="03080902040302020200" pitchFamily="66" charset="0"/>
                <a:ea typeface="+mn-ea"/>
                <a:cs typeface="#9Slide07 Baloo Tamma" panose="03080902040302020200" pitchFamily="66" charset="0"/>
              </a:rPr>
              <a:t>người</a:t>
            </a:r>
            <a:r>
              <a:rPr kumimoji="0" lang="en-US" sz="5400" b="1" i="0" u="none" strike="noStrike" kern="1200" cap="none" spc="0" normalizeH="0" noProof="0" dirty="0">
                <a:ln>
                  <a:noFill/>
                </a:ln>
                <a:solidFill>
                  <a:prstClr val="black"/>
                </a:solidFill>
                <a:effectLst/>
                <a:uLnTx/>
                <a:uFillTx/>
                <a:latin typeface="#9Slide07 Baloo Tamma" panose="03080902040302020200" pitchFamily="66" charset="0"/>
                <a:ea typeface="+mn-ea"/>
                <a:cs typeface="#9Slide07 Baloo Tamma" panose="03080902040302020200" pitchFamily="66" charset="0"/>
              </a:rPr>
              <a:t> </a:t>
            </a:r>
            <a:r>
              <a:rPr kumimoji="0" lang="en-US" sz="5400" b="1" i="0" u="none" strike="noStrike" kern="1200" cap="none" spc="0" normalizeH="0" noProof="0" dirty="0" err="1">
                <a:ln>
                  <a:noFill/>
                </a:ln>
                <a:solidFill>
                  <a:prstClr val="black"/>
                </a:solidFill>
                <a:effectLst/>
                <a:uLnTx/>
                <a:uFillTx/>
                <a:latin typeface="#9Slide07 Baloo Tamma" panose="03080902040302020200" pitchFamily="66" charset="0"/>
                <a:ea typeface="+mn-ea"/>
                <a:cs typeface="#9Slide07 Baloo Tamma" panose="03080902040302020200" pitchFamily="66" charset="0"/>
              </a:rPr>
              <a:t>trong</a:t>
            </a:r>
            <a:r>
              <a:rPr kumimoji="0" lang="en-US" sz="5400" b="1" i="0" u="none" strike="noStrike" kern="1200" cap="none" spc="0" normalizeH="0" noProof="0" dirty="0">
                <a:ln>
                  <a:noFill/>
                </a:ln>
                <a:solidFill>
                  <a:prstClr val="black"/>
                </a:solidFill>
                <a:effectLst/>
                <a:uLnTx/>
                <a:uFillTx/>
                <a:latin typeface="#9Slide07 Baloo Tamma" panose="03080902040302020200" pitchFamily="66" charset="0"/>
                <a:ea typeface="+mn-ea"/>
                <a:cs typeface="#9Slide07 Baloo Tamma" panose="03080902040302020200" pitchFamily="66" charset="0"/>
              </a:rPr>
              <a:t> </a:t>
            </a:r>
            <a:r>
              <a:rPr kumimoji="0" lang="en-US" sz="5400" b="1" i="0" u="none" strike="noStrike" kern="1200" cap="none" spc="0" normalizeH="0" noProof="0" dirty="0" err="1">
                <a:ln>
                  <a:noFill/>
                </a:ln>
                <a:solidFill>
                  <a:prstClr val="black"/>
                </a:solidFill>
                <a:effectLst/>
                <a:uLnTx/>
                <a:uFillTx/>
                <a:latin typeface="#9Slide07 Baloo Tamma" panose="03080902040302020200" pitchFamily="66" charset="0"/>
                <a:ea typeface="+mn-ea"/>
                <a:cs typeface="#9Slide07 Baloo Tamma" panose="03080902040302020200" pitchFamily="66" charset="0"/>
              </a:rPr>
              <a:t>Thế</a:t>
            </a:r>
            <a:r>
              <a:rPr kumimoji="0" lang="en-US" sz="5400" b="1" i="0" u="none" strike="noStrike" kern="1200" cap="none" spc="0" normalizeH="0" noProof="0" dirty="0">
                <a:ln>
                  <a:noFill/>
                </a:ln>
                <a:solidFill>
                  <a:prstClr val="black"/>
                </a:solidFill>
                <a:effectLst/>
                <a:uLnTx/>
                <a:uFillTx/>
                <a:latin typeface="#9Slide07 Baloo Tamma" panose="03080902040302020200" pitchFamily="66" charset="0"/>
                <a:ea typeface="+mn-ea"/>
                <a:cs typeface="#9Slide07 Baloo Tamma" panose="03080902040302020200" pitchFamily="66" charset="0"/>
              </a:rPr>
              <a:t> </a:t>
            </a:r>
            <a:r>
              <a:rPr kumimoji="0" lang="en-US" sz="5400" b="1" i="0" u="none" strike="noStrike" kern="1200" cap="none" spc="0" normalizeH="0" noProof="0" dirty="0" err="1">
                <a:ln>
                  <a:noFill/>
                </a:ln>
                <a:solidFill>
                  <a:prstClr val="black"/>
                </a:solidFill>
                <a:effectLst/>
                <a:uLnTx/>
                <a:uFillTx/>
                <a:latin typeface="#9Slide07 Baloo Tamma" panose="03080902040302020200" pitchFamily="66" charset="0"/>
                <a:ea typeface="+mn-ea"/>
                <a:cs typeface="#9Slide07 Baloo Tamma" panose="03080902040302020200" pitchFamily="66" charset="0"/>
              </a:rPr>
              <a:t>giới</a:t>
            </a:r>
            <a:r>
              <a:rPr kumimoji="0" lang="en-US" sz="5400" b="1" i="0" u="none" strike="noStrike" kern="1200" cap="none" spc="0" normalizeH="0" noProof="0" dirty="0">
                <a:ln>
                  <a:noFill/>
                </a:ln>
                <a:solidFill>
                  <a:prstClr val="black"/>
                </a:solidFill>
                <a:effectLst/>
                <a:uLnTx/>
                <a:uFillTx/>
                <a:latin typeface="#9Slide07 Baloo Tamma" panose="03080902040302020200" pitchFamily="66" charset="0"/>
                <a:ea typeface="+mn-ea"/>
                <a:cs typeface="#9Slide07 Baloo Tamma" panose="03080902040302020200" pitchFamily="66" charset="0"/>
              </a:rPr>
              <a:t> </a:t>
            </a:r>
            <a:r>
              <a:rPr kumimoji="0" lang="en-US" sz="5400" b="1" i="0" u="none" strike="noStrike" kern="1200" cap="none" spc="0" normalizeH="0" noProof="0" dirty="0" err="1">
                <a:ln>
                  <a:noFill/>
                </a:ln>
                <a:solidFill>
                  <a:prstClr val="black"/>
                </a:solidFill>
                <a:effectLst/>
                <a:uLnTx/>
                <a:uFillTx/>
                <a:latin typeface="#9Slide07 Baloo Tamma" panose="03080902040302020200" pitchFamily="66" charset="0"/>
                <a:ea typeface="+mn-ea"/>
                <a:cs typeface="#9Slide07 Baloo Tamma" panose="03080902040302020200" pitchFamily="66" charset="0"/>
              </a:rPr>
              <a:t>kì</a:t>
            </a:r>
            <a:r>
              <a:rPr kumimoji="0" lang="en-US" sz="5400" b="1" i="0" u="none" strike="noStrike" kern="1200" cap="none" spc="0" normalizeH="0" noProof="0" dirty="0">
                <a:ln>
                  <a:noFill/>
                </a:ln>
                <a:solidFill>
                  <a:prstClr val="black"/>
                </a:solidFill>
                <a:effectLst/>
                <a:uLnTx/>
                <a:uFillTx/>
                <a:latin typeface="#9Slide07 Baloo Tamma" panose="03080902040302020200" pitchFamily="66" charset="0"/>
                <a:ea typeface="+mn-ea"/>
                <a:cs typeface="#9Slide07 Baloo Tamma" panose="03080902040302020200" pitchFamily="66" charset="0"/>
              </a:rPr>
              <a:t> </a:t>
            </a:r>
            <a:r>
              <a:rPr kumimoji="0" lang="en-US" sz="5400" b="1" i="0" u="none" strike="noStrike" kern="1200" cap="none" spc="0" normalizeH="0" noProof="0" dirty="0" err="1">
                <a:ln>
                  <a:noFill/>
                </a:ln>
                <a:solidFill>
                  <a:prstClr val="black"/>
                </a:solidFill>
                <a:effectLst/>
                <a:uLnTx/>
                <a:uFillTx/>
                <a:latin typeface="#9Slide07 Baloo Tamma" panose="03080902040302020200" pitchFamily="66" charset="0"/>
                <a:ea typeface="+mn-ea"/>
                <a:cs typeface="#9Slide07 Baloo Tamma" panose="03080902040302020200" pitchFamily="66" charset="0"/>
              </a:rPr>
              <a:t>ảo</a:t>
            </a:r>
            <a:endParaRPr kumimoji="0" lang="en-US" sz="5400" b="0" i="0" u="none" strike="noStrike" kern="1200" cap="none" spc="0" normalizeH="0" baseline="0" noProof="0" dirty="0">
              <a:ln>
                <a:noFill/>
              </a:ln>
              <a:solidFill>
                <a:prstClr val="black"/>
              </a:solidFill>
              <a:effectLst/>
              <a:uLnTx/>
              <a:uFillTx/>
              <a:latin typeface="#9Slide07 Baloo Tamma" panose="03080902040302020200" pitchFamily="66" charset="0"/>
              <a:ea typeface="+mn-ea"/>
              <a:cs typeface="#9Slide07 Baloo Tamma" panose="03080902040302020200" pitchFamily="66" charset="0"/>
            </a:endParaRPr>
          </a:p>
        </p:txBody>
      </p:sp>
      <p:sp>
        <p:nvSpPr>
          <p:cNvPr id="23" name="TextBox 22">
            <a:extLst>
              <a:ext uri="{FF2B5EF4-FFF2-40B4-BE49-F238E27FC236}">
                <a16:creationId xmlns:a16="http://schemas.microsoft.com/office/drawing/2014/main" id="{BDFE36BD-56E1-29AA-6B82-44776BB40C8B}"/>
              </a:ext>
            </a:extLst>
          </p:cNvPr>
          <p:cNvSpPr txBox="1"/>
          <p:nvPr/>
        </p:nvSpPr>
        <p:spPr>
          <a:xfrm>
            <a:off x="858309" y="2130726"/>
            <a:ext cx="16571382"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chemeClr val="accent2">
                    <a:lumMod val="50000"/>
                  </a:schemeClr>
                </a:solidFill>
                <a:latin typeface="#9Slide05 SVNHollie Script Pro" pitchFamily="2" charset="0"/>
                <a:cs typeface="Times New Roman" panose="02020603050405020304" pitchFamily="18" charset="0"/>
              </a:rPr>
              <a:t>Truyện</a:t>
            </a:r>
            <a:r>
              <a:rPr lang="en-US" sz="8000" b="1" dirty="0">
                <a:solidFill>
                  <a:schemeClr val="accent2">
                    <a:lumMod val="50000"/>
                  </a:schemeClr>
                </a:solidFill>
                <a:latin typeface="#9Slide05 SVNHollie Script Pro" pitchFamily="2" charset="0"/>
                <a:cs typeface="Times New Roman" panose="02020603050405020304" pitchFamily="18" charset="0"/>
              </a:rPr>
              <a:t> </a:t>
            </a:r>
            <a:r>
              <a:rPr lang="en-US" sz="8000" b="1" dirty="0" err="1">
                <a:solidFill>
                  <a:schemeClr val="accent2">
                    <a:lumMod val="50000"/>
                  </a:schemeClr>
                </a:solidFill>
                <a:latin typeface="#9Slide05 SVNHollie Script Pro" pitchFamily="2" charset="0"/>
                <a:cs typeface="Times New Roman" panose="02020603050405020304" pitchFamily="18" charset="0"/>
              </a:rPr>
              <a:t>lạ</a:t>
            </a:r>
            <a:r>
              <a:rPr lang="en-US" sz="8000" b="1" dirty="0">
                <a:solidFill>
                  <a:schemeClr val="accent2">
                    <a:lumMod val="50000"/>
                  </a:schemeClr>
                </a:solidFill>
                <a:latin typeface="#9Slide05 SVNHollie Script Pro" pitchFamily="2" charset="0"/>
                <a:cs typeface="Times New Roman" panose="02020603050405020304" pitchFamily="18" charset="0"/>
              </a:rPr>
              <a:t> </a:t>
            </a:r>
            <a:r>
              <a:rPr lang="en-US" sz="8000" b="1" dirty="0" err="1">
                <a:solidFill>
                  <a:schemeClr val="accent2">
                    <a:lumMod val="50000"/>
                  </a:schemeClr>
                </a:solidFill>
                <a:latin typeface="#9Slide05 SVNHollie Script Pro" pitchFamily="2" charset="0"/>
                <a:cs typeface="Times New Roman" panose="02020603050405020304" pitchFamily="18" charset="0"/>
              </a:rPr>
              <a:t>nhà</a:t>
            </a:r>
            <a:r>
              <a:rPr lang="en-US" sz="8000" b="1" dirty="0">
                <a:solidFill>
                  <a:schemeClr val="accent2">
                    <a:lumMod val="50000"/>
                  </a:schemeClr>
                </a:solidFill>
                <a:latin typeface="#9Slide05 SVNHollie Script Pro" pitchFamily="2" charset="0"/>
                <a:cs typeface="Times New Roman" panose="02020603050405020304" pitchFamily="18" charset="0"/>
              </a:rPr>
              <a:t> </a:t>
            </a:r>
            <a:r>
              <a:rPr lang="en-US" sz="8000" b="1" dirty="0" err="1">
                <a:solidFill>
                  <a:schemeClr val="accent2">
                    <a:lumMod val="50000"/>
                  </a:schemeClr>
                </a:solidFill>
                <a:latin typeface="#9Slide05 SVNHollie Script Pro" pitchFamily="2" charset="0"/>
                <a:cs typeface="Times New Roman" panose="02020603050405020304" pitchFamily="18" charset="0"/>
              </a:rPr>
              <a:t>thuyền</a:t>
            </a:r>
            <a:r>
              <a:rPr lang="en-US" sz="8000" b="1" dirty="0">
                <a:solidFill>
                  <a:schemeClr val="accent2">
                    <a:lumMod val="50000"/>
                  </a:schemeClr>
                </a:solidFill>
                <a:latin typeface="#9Slide05 SVNHollie Script Pro" pitchFamily="2" charset="0"/>
                <a:cs typeface="Times New Roman" panose="02020603050405020304" pitchFamily="18" charset="0"/>
              </a:rPr>
              <a:t> </a:t>
            </a:r>
            <a:r>
              <a:rPr lang="en-US" sz="8000" b="1" dirty="0" err="1">
                <a:solidFill>
                  <a:schemeClr val="accent2">
                    <a:lumMod val="50000"/>
                  </a:schemeClr>
                </a:solidFill>
                <a:latin typeface="#9Slide05 SVNHollie Script Pro" pitchFamily="2" charset="0"/>
                <a:cs typeface="Times New Roman" panose="02020603050405020304" pitchFamily="18" charset="0"/>
              </a:rPr>
              <a:t>chài</a:t>
            </a:r>
            <a:endParaRPr lang="en-US" sz="8000" b="1" dirty="0">
              <a:solidFill>
                <a:schemeClr val="accent2">
                  <a:lumMod val="50000"/>
                </a:schemeClr>
              </a:solidFill>
              <a:latin typeface="#9Slide05 SVNHollie Script Pro"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accent2">
                    <a:lumMod val="50000"/>
                  </a:schemeClr>
                </a:solidFill>
                <a:effectLst/>
                <a:uLnTx/>
                <a:uFillTx/>
                <a:latin typeface="#9Slide05 SVNHollie Script Pro" pitchFamily="2" charset="0"/>
                <a:cs typeface="Times New Roman" panose="02020603050405020304" pitchFamily="18" charset="0"/>
              </a:rPr>
              <a:t>(</a:t>
            </a:r>
            <a:r>
              <a:rPr kumimoji="0" lang="en-US" sz="6000" b="1" i="0" u="none" strike="noStrike" kern="1200" cap="none" spc="0" normalizeH="0" baseline="0" noProof="0" dirty="0" err="1">
                <a:ln>
                  <a:noFill/>
                </a:ln>
                <a:solidFill>
                  <a:schemeClr val="accent2">
                    <a:lumMod val="50000"/>
                  </a:schemeClr>
                </a:solidFill>
                <a:effectLst/>
                <a:uLnTx/>
                <a:uFillTx/>
                <a:latin typeface="#9Slide05 SVNHollie Script Pro" pitchFamily="2" charset="0"/>
                <a:cs typeface="Times New Roman" panose="02020603050405020304" pitchFamily="18" charset="0"/>
              </a:rPr>
              <a:t>Ngư</a:t>
            </a:r>
            <a:r>
              <a:rPr kumimoji="0" lang="en-US" sz="6000" b="1" i="0" u="none" strike="noStrike" kern="1200" cap="none" spc="0" normalizeH="0" noProof="0" dirty="0">
                <a:ln>
                  <a:noFill/>
                </a:ln>
                <a:solidFill>
                  <a:schemeClr val="accent2">
                    <a:lumMod val="50000"/>
                  </a:schemeClr>
                </a:solidFill>
                <a:effectLst/>
                <a:uLnTx/>
                <a:uFillTx/>
                <a:latin typeface="#9Slide05 SVNHollie Script Pro" pitchFamily="2" charset="0"/>
                <a:cs typeface="Times New Roman" panose="02020603050405020304" pitchFamily="18" charset="0"/>
              </a:rPr>
              <a:t> </a:t>
            </a:r>
            <a:r>
              <a:rPr kumimoji="0" lang="en-US" sz="6000" b="1" i="0" u="none" strike="noStrike" kern="1200" cap="none" spc="0" normalizeH="0" noProof="0" dirty="0" err="1">
                <a:ln>
                  <a:noFill/>
                </a:ln>
                <a:solidFill>
                  <a:schemeClr val="accent2">
                    <a:lumMod val="50000"/>
                  </a:schemeClr>
                </a:solidFill>
                <a:effectLst/>
                <a:uLnTx/>
                <a:uFillTx/>
                <a:latin typeface="#9Slide05 SVNHollie Script Pro" pitchFamily="2" charset="0"/>
                <a:cs typeface="Times New Roman" panose="02020603050405020304" pitchFamily="18" charset="0"/>
              </a:rPr>
              <a:t>gia</a:t>
            </a:r>
            <a:r>
              <a:rPr kumimoji="0" lang="en-US" sz="6000" b="1" i="0" u="none" strike="noStrike" kern="1200" cap="none" spc="0" normalizeH="0" noProof="0" dirty="0">
                <a:ln>
                  <a:noFill/>
                </a:ln>
                <a:solidFill>
                  <a:schemeClr val="accent2">
                    <a:lumMod val="50000"/>
                  </a:schemeClr>
                </a:solidFill>
                <a:effectLst/>
                <a:uLnTx/>
                <a:uFillTx/>
                <a:latin typeface="#9Slide05 SVNHollie Script Pro" pitchFamily="2" charset="0"/>
                <a:cs typeface="Times New Roman" panose="02020603050405020304" pitchFamily="18" charset="0"/>
              </a:rPr>
              <a:t> </a:t>
            </a:r>
            <a:r>
              <a:rPr kumimoji="0" lang="en-US" sz="6000" b="1" i="0" u="none" strike="noStrike" kern="1200" cap="none" spc="0" normalizeH="0" noProof="0" dirty="0" err="1">
                <a:ln>
                  <a:noFill/>
                </a:ln>
                <a:solidFill>
                  <a:schemeClr val="accent2">
                    <a:lumMod val="50000"/>
                  </a:schemeClr>
                </a:solidFill>
                <a:effectLst/>
                <a:uLnTx/>
                <a:uFillTx/>
                <a:latin typeface="#9Slide05 SVNHollie Script Pro" pitchFamily="2" charset="0"/>
                <a:cs typeface="Times New Roman" panose="02020603050405020304" pitchFamily="18" charset="0"/>
              </a:rPr>
              <a:t>chí</a:t>
            </a:r>
            <a:r>
              <a:rPr kumimoji="0" lang="en-US" sz="6000" b="1" i="0" u="none" strike="noStrike" kern="1200" cap="none" spc="0" normalizeH="0" noProof="0" dirty="0">
                <a:ln>
                  <a:noFill/>
                </a:ln>
                <a:solidFill>
                  <a:schemeClr val="accent2">
                    <a:lumMod val="50000"/>
                  </a:schemeClr>
                </a:solidFill>
                <a:effectLst/>
                <a:uLnTx/>
                <a:uFillTx/>
                <a:latin typeface="#9Slide05 SVNHollie Script Pro" pitchFamily="2" charset="0"/>
                <a:cs typeface="Times New Roman" panose="02020603050405020304" pitchFamily="18" charset="0"/>
              </a:rPr>
              <a:t> </a:t>
            </a:r>
            <a:r>
              <a:rPr kumimoji="0" lang="en-US" sz="6000" b="1" i="0" u="none" strike="noStrike" kern="1200" cap="none" spc="0" normalizeH="0" noProof="0" dirty="0" err="1">
                <a:ln>
                  <a:noFill/>
                </a:ln>
                <a:solidFill>
                  <a:schemeClr val="accent2">
                    <a:lumMod val="50000"/>
                  </a:schemeClr>
                </a:solidFill>
                <a:effectLst/>
                <a:uLnTx/>
                <a:uFillTx/>
                <a:latin typeface="#9Slide05 SVNHollie Script Pro" pitchFamily="2" charset="0"/>
                <a:cs typeface="Times New Roman" panose="02020603050405020304" pitchFamily="18" charset="0"/>
              </a:rPr>
              <a:t>dị</a:t>
            </a:r>
            <a:r>
              <a:rPr kumimoji="0" lang="en-US" sz="6000" b="1" i="0" u="none" strike="noStrike" kern="1200" cap="none" spc="0" normalizeH="0" noProof="0" dirty="0">
                <a:ln>
                  <a:noFill/>
                </a:ln>
                <a:solidFill>
                  <a:schemeClr val="accent2">
                    <a:lumMod val="50000"/>
                  </a:schemeClr>
                </a:solidFill>
                <a:effectLst/>
                <a:uLnTx/>
                <a:uFillTx/>
                <a:latin typeface="#9Slide05 SVNHollie Script Pro" pitchFamily="2" charset="0"/>
                <a:cs typeface="Times New Roman" panose="02020603050405020304" pitchFamily="18" charset="0"/>
              </a:rPr>
              <a:t>)</a:t>
            </a:r>
            <a:endParaRPr kumimoji="0" lang="en-US" sz="6000" b="0" i="0" u="none" strike="noStrike" kern="1200" cap="none" spc="0" normalizeH="0" baseline="0" noProof="0" dirty="0">
              <a:ln>
                <a:noFill/>
              </a:ln>
              <a:solidFill>
                <a:schemeClr val="accent2">
                  <a:lumMod val="50000"/>
                </a:schemeClr>
              </a:solidFill>
              <a:effectLst/>
              <a:uLnTx/>
              <a:uFillTx/>
              <a:latin typeface="#9Slide05 SVNHollie Script Pro" pitchFamily="2" charset="0"/>
              <a:cs typeface="Times New Roman" panose="02020603050405020304" pitchFamily="18" charset="0"/>
            </a:endParaRPr>
          </a:p>
        </p:txBody>
      </p:sp>
      <p:sp>
        <p:nvSpPr>
          <p:cNvPr id="24" name="TextBox 23">
            <a:extLst>
              <a:ext uri="{FF2B5EF4-FFF2-40B4-BE49-F238E27FC236}">
                <a16:creationId xmlns:a16="http://schemas.microsoft.com/office/drawing/2014/main" id="{467C61D6-9A95-0F87-E56B-610750E9786C}"/>
              </a:ext>
            </a:extLst>
          </p:cNvPr>
          <p:cNvSpPr txBox="1"/>
          <p:nvPr/>
        </p:nvSpPr>
        <p:spPr>
          <a:xfrm>
            <a:off x="10058400" y="4312503"/>
            <a:ext cx="396240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err="1">
                <a:ln>
                  <a:noFill/>
                </a:ln>
                <a:solidFill>
                  <a:schemeClr val="accent2">
                    <a:lumMod val="50000"/>
                  </a:schemeClr>
                </a:solidFill>
                <a:effectLst/>
                <a:uLnTx/>
                <a:uFillTx/>
                <a:latin typeface="#9Slide05 SVNHollie Script Pro" pitchFamily="2" charset="0"/>
                <a:cs typeface="Times New Roman" panose="02020603050405020304" pitchFamily="18" charset="0"/>
              </a:rPr>
              <a:t>Lê</a:t>
            </a:r>
            <a:r>
              <a:rPr kumimoji="0" lang="en-US" sz="4800" i="0" u="none" strike="noStrike" kern="1200" cap="none" spc="0" normalizeH="0" noProof="0" dirty="0">
                <a:ln>
                  <a:noFill/>
                </a:ln>
                <a:solidFill>
                  <a:schemeClr val="accent2">
                    <a:lumMod val="50000"/>
                  </a:schemeClr>
                </a:solidFill>
                <a:effectLst/>
                <a:uLnTx/>
                <a:uFillTx/>
                <a:latin typeface="#9Slide05 SVNHollie Script Pro" pitchFamily="2" charset="0"/>
                <a:cs typeface="Times New Roman" panose="02020603050405020304" pitchFamily="18" charset="0"/>
              </a:rPr>
              <a:t> </a:t>
            </a:r>
            <a:r>
              <a:rPr kumimoji="0" lang="en-US" sz="4800" i="0" u="none" strike="noStrike" kern="1200" cap="none" spc="0" normalizeH="0" noProof="0" dirty="0" err="1">
                <a:ln>
                  <a:noFill/>
                </a:ln>
                <a:solidFill>
                  <a:schemeClr val="accent2">
                    <a:lumMod val="50000"/>
                  </a:schemeClr>
                </a:solidFill>
                <a:effectLst/>
                <a:uLnTx/>
                <a:uFillTx/>
                <a:latin typeface="#9Slide05 SVNHollie Script Pro" pitchFamily="2" charset="0"/>
                <a:cs typeface="Times New Roman" panose="02020603050405020304" pitchFamily="18" charset="0"/>
              </a:rPr>
              <a:t>Thánh</a:t>
            </a:r>
            <a:r>
              <a:rPr kumimoji="0" lang="en-US" sz="4800" i="0" u="none" strike="noStrike" kern="1200" cap="none" spc="0" normalizeH="0" noProof="0" dirty="0">
                <a:ln>
                  <a:noFill/>
                </a:ln>
                <a:solidFill>
                  <a:schemeClr val="accent2">
                    <a:lumMod val="50000"/>
                  </a:schemeClr>
                </a:solidFill>
                <a:effectLst/>
                <a:uLnTx/>
                <a:uFillTx/>
                <a:latin typeface="#9Slide05 SVNHollie Script Pro" pitchFamily="2" charset="0"/>
                <a:cs typeface="Times New Roman" panose="02020603050405020304" pitchFamily="18" charset="0"/>
              </a:rPr>
              <a:t> </a:t>
            </a:r>
            <a:r>
              <a:rPr kumimoji="0" lang="en-US" sz="4800" i="0" u="none" strike="noStrike" kern="1200" cap="none" spc="0" normalizeH="0" noProof="0" dirty="0" err="1">
                <a:ln>
                  <a:noFill/>
                </a:ln>
                <a:solidFill>
                  <a:schemeClr val="accent2">
                    <a:lumMod val="50000"/>
                  </a:schemeClr>
                </a:solidFill>
                <a:effectLst/>
                <a:uLnTx/>
                <a:uFillTx/>
                <a:latin typeface="#9Slide05 SVNHollie Script Pro" pitchFamily="2" charset="0"/>
                <a:cs typeface="Times New Roman" panose="02020603050405020304" pitchFamily="18" charset="0"/>
              </a:rPr>
              <a:t>Tông</a:t>
            </a:r>
            <a:endParaRPr kumimoji="0" lang="en-US" sz="4800" i="0" u="none" strike="noStrike" kern="1200" cap="none" spc="0" normalizeH="0" baseline="0" noProof="0" dirty="0">
              <a:ln>
                <a:noFill/>
              </a:ln>
              <a:solidFill>
                <a:schemeClr val="accent2">
                  <a:lumMod val="50000"/>
                </a:schemeClr>
              </a:solidFill>
              <a:effectLst/>
              <a:uLnTx/>
              <a:uFillTx/>
              <a:latin typeface="#9Slide05 SVNHollie Script Pro" pitchFamily="2" charset="0"/>
              <a:cs typeface="Times New Roman" panose="02020603050405020304" pitchFamily="18" charset="0"/>
            </a:endParaRPr>
          </a:p>
        </p:txBody>
      </p:sp>
      <p:grpSp>
        <p:nvGrpSpPr>
          <p:cNvPr id="4" name="Group 4">
            <a:extLst>
              <a:ext uri="{FF2B5EF4-FFF2-40B4-BE49-F238E27FC236}">
                <a16:creationId xmlns:a16="http://schemas.microsoft.com/office/drawing/2014/main" id="{A721D7A4-710F-3542-A26A-5B66CFCF1858}"/>
              </a:ext>
            </a:extLst>
          </p:cNvPr>
          <p:cNvGrpSpPr/>
          <p:nvPr/>
        </p:nvGrpSpPr>
        <p:grpSpPr>
          <a:xfrm>
            <a:off x="-76200" y="5043815"/>
            <a:ext cx="18364200" cy="5491201"/>
            <a:chOff x="0" y="0"/>
            <a:chExt cx="6340094" cy="2727452"/>
          </a:xfrm>
        </p:grpSpPr>
        <p:sp>
          <p:nvSpPr>
            <p:cNvPr id="5" name="Freeform 5">
              <a:extLst>
                <a:ext uri="{FF2B5EF4-FFF2-40B4-BE49-F238E27FC236}">
                  <a16:creationId xmlns:a16="http://schemas.microsoft.com/office/drawing/2014/main" id="{DEB3A81A-567D-DBFB-7B1B-B4880B5FF447}"/>
                </a:ext>
              </a:extLst>
            </p:cNvPr>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4"/>
              <a:stretch>
                <a:fillRect t="-82151" b="-50279"/>
              </a:stretch>
            </a:blipFill>
          </p:spPr>
          <p:txBody>
            <a:bodyPr/>
            <a:lstStyle/>
            <a:p>
              <a:endParaRPr lang="en-US"/>
            </a:p>
          </p:txBody>
        </p:sp>
      </p:grpSp>
      <p:pic>
        <p:nvPicPr>
          <p:cNvPr id="7" name="Picture 6">
            <a:extLst>
              <a:ext uri="{FF2B5EF4-FFF2-40B4-BE49-F238E27FC236}">
                <a16:creationId xmlns:a16="http://schemas.microsoft.com/office/drawing/2014/main" id="{1C35EE25-3576-D21D-D64F-B266A91E9312}"/>
              </a:ext>
            </a:extLst>
          </p:cNvPr>
          <p:cNvPicPr>
            <a:picLocks noChangeAspect="1"/>
          </p:cNvPicPr>
          <p:nvPr/>
        </p:nvPicPr>
        <p:blipFill>
          <a:blip r:embed="rId5">
            <a:duotone>
              <a:schemeClr val="bg2">
                <a:shade val="45000"/>
                <a:satMod val="135000"/>
              </a:schemeClr>
              <a:prstClr val="white"/>
            </a:duotone>
          </a:blip>
          <a:stretch>
            <a:fillRect/>
          </a:stretch>
        </p:blipFill>
        <p:spPr>
          <a:xfrm>
            <a:off x="-838200" y="-403442"/>
            <a:ext cx="4206605" cy="4115157"/>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7700" y="2174974"/>
            <a:ext cx="16764000" cy="7540526"/>
          </a:xfrm>
          <a:prstGeom prst="rect">
            <a:avLst/>
          </a:prstGeom>
          <a:solidFill>
            <a:schemeClr val="bg1">
              <a:lumMod val="95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đồng ý với quan niệm về việc học và việc chọn nghề của Thúc Ngư:</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Quan niệm về việc học</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trong sách không có cá, lời nói lại không đem đánh được cá, học để làm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Quan niệm về việc chọn nghề</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nghề nghiệp là việc trăm năm không nên cẩu thả, cho nên phải đi lâu ngày để xem xét cho kĩ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Bởi vì Thúc Ngư là một ngư dân nghèo, cuộc sống khó khăn, không có ý định theo con đường khoa cử, do đó các kiến thức thánh hiền trong sách không giúp ích được cho anh. Đồng thời, dù còn nhỏ, nhưng anh cũng hiểu được tầm quan trọng của việc làm đúng nghề phù hợp với mình, nếu chọn sai thì khó mà thành công được</a:t>
            </a:r>
          </a:p>
        </p:txBody>
      </p:sp>
      <p:sp>
        <p:nvSpPr>
          <p:cNvPr id="3" name="Rectangle 2">
            <a:extLst>
              <a:ext uri="{FF2B5EF4-FFF2-40B4-BE49-F238E27FC236}">
                <a16:creationId xmlns:a16="http://schemas.microsoft.com/office/drawing/2014/main" id="{3A3D20E1-AA64-075A-DF58-B43EB85B47D7}"/>
              </a:ext>
            </a:extLst>
          </p:cNvPr>
          <p:cNvSpPr/>
          <p:nvPr/>
        </p:nvSpPr>
        <p:spPr>
          <a:xfrm>
            <a:off x="838200" y="571500"/>
            <a:ext cx="16383000" cy="1446550"/>
          </a:xfrm>
          <a:prstGeom prst="rect">
            <a:avLst/>
          </a:prstGeom>
        </p:spPr>
        <p:txBody>
          <a:bodyPr wrap="square">
            <a:spAutoFit/>
          </a:bodyPr>
          <a:lstStyle/>
          <a:p>
            <a:pPr algn="just"/>
            <a:r>
              <a:rPr lang="vi-VN" sz="4400" dirty="0">
                <a:latin typeface="+mj-lt"/>
                <a:cs typeface="Times New Roman" panose="02020603050405020304" pitchFamily="18" charset="0"/>
              </a:rPr>
              <a:t>Em đồng tình hay không đồng tình với quan niệm về việc học và việc chọn nghề của nhân vật Thúc Ngư? Giải thích ý kiến của em.</a:t>
            </a:r>
            <a:endParaRPr lang="en-US" sz="4400" dirty="0">
              <a:latin typeface="+mj-lt"/>
              <a:cs typeface="Times New Roman" panose="02020603050405020304" pitchFamily="18" charset="0"/>
            </a:endParaRPr>
          </a:p>
        </p:txBody>
      </p:sp>
      <p:sp>
        <p:nvSpPr>
          <p:cNvPr id="4" name="Freeform 4">
            <a:extLst>
              <a:ext uri="{FF2B5EF4-FFF2-40B4-BE49-F238E27FC236}">
                <a16:creationId xmlns:a16="http://schemas.microsoft.com/office/drawing/2014/main" id="{AF8C4F8D-E44C-5E3D-4BBE-ABCDAA8E8BD0}"/>
              </a:ext>
            </a:extLst>
          </p:cNvPr>
          <p:cNvSpPr/>
          <p:nvPr/>
        </p:nvSpPr>
        <p:spPr>
          <a:xfrm>
            <a:off x="-692277" y="-571500"/>
            <a:ext cx="1759077" cy="4114800"/>
          </a:xfrm>
          <a:custGeom>
            <a:avLst/>
            <a:gdLst/>
            <a:ahLst/>
            <a:cxnLst/>
            <a:rect l="l" t="t" r="r" b="b"/>
            <a:pathLst>
              <a:path w="1759077" h="4114800">
                <a:moveTo>
                  <a:pt x="0" y="0"/>
                </a:moveTo>
                <a:lnTo>
                  <a:pt x="1759077" y="0"/>
                </a:lnTo>
                <a:lnTo>
                  <a:pt x="175907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182313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1ADA4B-1033-7EE3-97E5-FF75957426FC}"/>
              </a:ext>
            </a:extLst>
          </p:cNvPr>
          <p:cNvSpPr/>
          <p:nvPr/>
        </p:nvSpPr>
        <p:spPr>
          <a:xfrm>
            <a:off x="0" y="495300"/>
            <a:ext cx="16687800" cy="769441"/>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c.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41ADA4B-1033-7EE3-97E5-FF75957426FC}"/>
              </a:ext>
            </a:extLst>
          </p:cNvPr>
          <p:cNvSpPr/>
          <p:nvPr/>
        </p:nvSpPr>
        <p:spPr>
          <a:xfrm>
            <a:off x="457200" y="1250886"/>
            <a:ext cx="16687800" cy="707886"/>
          </a:xfrm>
          <a:prstGeom prst="rect">
            <a:avLst/>
          </a:prstGeom>
        </p:spPr>
        <p:txBody>
          <a:bodyPr wrap="square">
            <a:spAutoFit/>
          </a:bodyPr>
          <a:lstStyle/>
          <a:p>
            <a:pPr algn="just"/>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Nhân</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vật</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Ngoạ</a:t>
            </a:r>
            <a:r>
              <a:rPr lang="en-US" sz="4000" b="1" dirty="0">
                <a:solidFill>
                  <a:srgbClr val="000000"/>
                </a:solidFill>
                <a:latin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cs typeface="Times New Roman" panose="02020603050405020304" pitchFamily="18" charset="0"/>
              </a:rPr>
              <a:t>Vân</a:t>
            </a:r>
            <a:endParaRPr lang="en-US" sz="4000" b="1" dirty="0">
              <a:solidFill>
                <a:srgbClr val="000000"/>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088255453"/>
              </p:ext>
            </p:extLst>
          </p:nvPr>
        </p:nvGraphicFramePr>
        <p:xfrm>
          <a:off x="443344" y="2171700"/>
          <a:ext cx="17463655" cy="7772400"/>
        </p:xfrm>
        <a:graphic>
          <a:graphicData uri="http://schemas.openxmlformats.org/drawingml/2006/table">
            <a:tbl>
              <a:tblPr firstRow="1" bandRow="1">
                <a:tableStyleId>{5940675A-B579-460E-94D1-54222C63F5DA}</a:tableStyleId>
              </a:tblPr>
              <a:tblGrid>
                <a:gridCol w="10727673">
                  <a:extLst>
                    <a:ext uri="{9D8B030D-6E8A-4147-A177-3AD203B41FA5}">
                      <a16:colId xmlns:a16="http://schemas.microsoft.com/office/drawing/2014/main" val="1754244003"/>
                    </a:ext>
                  </a:extLst>
                </a:gridCol>
                <a:gridCol w="6735982">
                  <a:extLst>
                    <a:ext uri="{9D8B030D-6E8A-4147-A177-3AD203B41FA5}">
                      <a16:colId xmlns:a16="http://schemas.microsoft.com/office/drawing/2014/main" val="4133060944"/>
                    </a:ext>
                  </a:extLst>
                </a:gridCol>
              </a:tblGrid>
              <a:tr h="732813">
                <a:tc>
                  <a:txBody>
                    <a:bodyPr/>
                    <a:lstStyle/>
                    <a:p>
                      <a:pPr algn="ctr"/>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nói</a:t>
                      </a:r>
                      <a:r>
                        <a:rPr lang="en-US" sz="4000" b="1" dirty="0">
                          <a:latin typeface="Times New Roman" panose="02020603050405020304" pitchFamily="18" charset="0"/>
                          <a:cs typeface="Times New Roman" panose="02020603050405020304" pitchFamily="18" charset="0"/>
                        </a:rPr>
                        <a:t>,</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h</a:t>
                      </a:r>
                      <a:r>
                        <a:rPr lang="en-US" sz="4000" b="1" dirty="0" err="1">
                          <a:latin typeface="Times New Roman" panose="02020603050405020304" pitchFamily="18" charset="0"/>
                          <a:cs typeface="Times New Roman" panose="02020603050405020304" pitchFamily="18" charset="0"/>
                        </a:rPr>
                        <a:t>ành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động</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Tính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cách</a:t>
                      </a:r>
                      <a:endParaRPr lang="en-US" sz="40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173026846"/>
                  </a:ext>
                </a:extLst>
              </a:tr>
              <a:tr h="7039587">
                <a:tc>
                  <a:txBody>
                    <a:bodyPr/>
                    <a:lstStyle/>
                    <a:p>
                      <a:pPr marL="0" indent="0" algn="just">
                        <a:lnSpc>
                          <a:spcPct val="107000"/>
                        </a:lnSpc>
                        <a:spcBef>
                          <a:spcPts val="300"/>
                        </a:spcBef>
                        <a:spcAft>
                          <a:spcPts val="300"/>
                        </a:spcAft>
                        <a:buFontTx/>
                        <a:buNone/>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Chào</a:t>
                      </a:r>
                      <a:r>
                        <a:rPr lang="en-US" sz="4000"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4000"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4000"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4000"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4000"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4000"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a:t>
                      </a:r>
                      <a:r>
                        <a:rPr lang="en-US" sz="4000"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4000"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4000" baseline="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4000"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aseline="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endParaRPr lang="en-US" sz="4000"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7000"/>
                        </a:lnSpc>
                        <a:spcBef>
                          <a:spcPts val="300"/>
                        </a:spcBef>
                        <a:spcAft>
                          <a:spcPts val="300"/>
                        </a:spcAft>
                        <a:buFontTx/>
                        <a:buNone/>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dâu</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aseline="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chỗ</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vững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07000"/>
                        </a:lnSpc>
                        <a:spcBef>
                          <a:spcPts val="300"/>
                        </a:spcBef>
                        <a:spcAft>
                          <a:spcPts val="300"/>
                        </a:spcAft>
                        <a:buFontTx/>
                        <a:buNone/>
                      </a:pPr>
                      <a:r>
                        <a:rPr lang="en-US" sz="4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tai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xả</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Trước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tạm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biệt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đình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hát</a:t>
                      </a:r>
                      <a:r>
                        <a:rPr lang="en-US" sz="4000" baseline="0" dirty="0">
                          <a:latin typeface="Times New Roman" panose="02020603050405020304" pitchFamily="18" charset="0"/>
                          <a:cs typeface="Times New Roman" panose="02020603050405020304" pitchFamily="18" charset="0"/>
                        </a:rPr>
                        <a:t> 1 </a:t>
                      </a:r>
                      <a:r>
                        <a:rPr lang="en-US" sz="4000" baseline="0" dirty="0" err="1">
                          <a:latin typeface="Times New Roman" panose="02020603050405020304" pitchFamily="18" charset="0"/>
                          <a:cs typeface="Times New Roman" panose="02020603050405020304" pitchFamily="18" charset="0"/>
                        </a:rPr>
                        <a:t>bài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từ</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biệt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tiết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lộ</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bí</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quyết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giúp</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đình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chồng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vượt</a:t>
                      </a:r>
                      <a:r>
                        <a:rPr lang="en-US" sz="4000" baseline="0" dirty="0">
                          <a:latin typeface="Times New Roman" panose="02020603050405020304" pitchFamily="18" charset="0"/>
                          <a:cs typeface="Times New Roman" panose="02020603050405020304" pitchFamily="18" charset="0"/>
                        </a:rPr>
                        <a:t> qua </a:t>
                      </a:r>
                      <a:r>
                        <a:rPr lang="en-US" sz="4000" baseline="0" dirty="0" err="1">
                          <a:latin typeface="Times New Roman" panose="02020603050405020304" pitchFamily="18" charset="0"/>
                          <a:cs typeface="Times New Roman" panose="02020603050405020304" pitchFamily="18" charset="0"/>
                        </a:rPr>
                        <a:t>gió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bão</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marL="0" indent="0" algn="just">
                        <a:lnSpc>
                          <a:spcPct val="107000"/>
                        </a:lnSpc>
                        <a:spcBef>
                          <a:spcPts val="300"/>
                        </a:spcBef>
                        <a:spcAft>
                          <a:spcPts val="300"/>
                        </a:spcAft>
                        <a:buFontTx/>
                        <a:buNone/>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Thuỳ</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mị</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vát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giỏi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baseline="0" dirty="0">
                          <a:solidFill>
                            <a:schemeClr val="tx1"/>
                          </a:solidFill>
                          <a:latin typeface="Calibri" panose="020F0502020204030204" pitchFamily="34" charset="0"/>
                          <a:ea typeface="Times New Roman" panose="02020603050405020304" pitchFamily="18" charset="0"/>
                          <a:cs typeface="Times New Roman" panose="02020603050405020304" pitchFamily="18" charset="0"/>
                        </a:rPr>
                        <a:t> </a:t>
                      </a:r>
                    </a:p>
                    <a:p>
                      <a:pPr marL="0" indent="0" algn="just">
                        <a:lnSpc>
                          <a:spcPct val="107000"/>
                        </a:lnSpc>
                        <a:spcBef>
                          <a:spcPts val="300"/>
                        </a:spcBef>
                        <a:spcAft>
                          <a:spcPts val="300"/>
                        </a:spcAft>
                        <a:buFontTx/>
                        <a:buNone/>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vẹn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đáo</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buộc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giã</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tx1"/>
                        </a:solidFill>
                        <a:latin typeface="Calibri" panose="020F0502020204030204" pitchFamily="34" charset="0"/>
                        <a:ea typeface="Times New Roman" panose="02020603050405020304" pitchFamily="18" charset="0"/>
                        <a:cs typeface="Times New Roman" panose="02020603050405020304" pitchFamily="18" charset="0"/>
                      </a:endParaRPr>
                    </a:p>
                    <a:p>
                      <a:pPr marL="0" indent="0" algn="just">
                        <a:lnSpc>
                          <a:spcPct val="107000"/>
                        </a:lnSpc>
                        <a:spcBef>
                          <a:spcPts val="300"/>
                        </a:spcBef>
                        <a:spcAft>
                          <a:spcPts val="300"/>
                        </a:spcAft>
                        <a:buFontTx/>
                        <a:buNone/>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nữ</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1188077203"/>
                  </a:ext>
                </a:extLst>
              </a:tr>
            </a:tbl>
          </a:graphicData>
        </a:graphic>
      </p:graphicFrame>
      <p:sp>
        <p:nvSpPr>
          <p:cNvPr id="4" name="Freeform 9">
            <a:extLst>
              <a:ext uri="{FF2B5EF4-FFF2-40B4-BE49-F238E27FC236}">
                <a16:creationId xmlns:a16="http://schemas.microsoft.com/office/drawing/2014/main" id="{FA2DAF2E-C2D0-B910-9B34-766829E4561E}"/>
              </a:ext>
            </a:extLst>
          </p:cNvPr>
          <p:cNvSpPr/>
          <p:nvPr/>
        </p:nvSpPr>
        <p:spPr>
          <a:xfrm>
            <a:off x="16078200" y="-2509971"/>
            <a:ext cx="4137367" cy="4114800"/>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296776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A4D656-42B1-6C94-CF57-F3EA77985D30}"/>
              </a:ext>
            </a:extLst>
          </p:cNvPr>
          <p:cNvSpPr/>
          <p:nvPr/>
        </p:nvSpPr>
        <p:spPr>
          <a:xfrm>
            <a:off x="3695700" y="1181100"/>
            <a:ext cx="10896600" cy="2308324"/>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9Slide05 SVNHollie Script Pro" pitchFamily="2" charset="0"/>
                <a:ea typeface="+mn-ea"/>
                <a:cs typeface="Times New Roman" panose="02020603050405020304" pitchFamily="18" charset="0"/>
              </a:rPr>
              <a:t>2. </a:t>
            </a:r>
            <a:endParaRPr lang="en-US" sz="7200" b="1" dirty="0">
              <a:solidFill>
                <a:prstClr val="black"/>
              </a:solidFill>
              <a:latin typeface="#9Slide05 SVNHollie Script Pro" pitchFamily="2" charset="0"/>
              <a:cs typeface="Times New Roman" panose="02020603050405020304" pitchFamily="18"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black"/>
                </a:solidFill>
                <a:effectLst/>
                <a:uLnTx/>
                <a:uFillTx/>
                <a:latin typeface="#9Slide05 SVNHollie Script Pro" pitchFamily="2" charset="0"/>
                <a:ea typeface="+mn-ea"/>
                <a:cs typeface="Times New Roman" panose="02020603050405020304" pitchFamily="18" charset="0"/>
              </a:rPr>
              <a:t>Yếu</a:t>
            </a:r>
            <a:r>
              <a:rPr kumimoji="0" lang="en-US" sz="7200" b="1" i="0" u="none" strike="noStrike" kern="1200" cap="none" spc="0" normalizeH="0" baseline="0" noProof="0" dirty="0">
                <a:ln>
                  <a:noFill/>
                </a:ln>
                <a:solidFill>
                  <a:prstClr val="black"/>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baseline="0" noProof="0" dirty="0" err="1">
                <a:ln>
                  <a:noFill/>
                </a:ln>
                <a:solidFill>
                  <a:prstClr val="black"/>
                </a:solidFill>
                <a:effectLst/>
                <a:uLnTx/>
                <a:uFillTx/>
                <a:latin typeface="#9Slide05 SVNHollie Script Pro" pitchFamily="2" charset="0"/>
                <a:ea typeface="+mn-ea"/>
                <a:cs typeface="Times New Roman" panose="02020603050405020304" pitchFamily="18" charset="0"/>
              </a:rPr>
              <a:t>tố</a:t>
            </a:r>
            <a:r>
              <a:rPr kumimoji="0" lang="en-US" sz="7200" b="1" i="0" u="none" strike="noStrike" kern="1200" cap="none" spc="0" normalizeH="0" noProof="0" dirty="0">
                <a:ln>
                  <a:noFill/>
                </a:ln>
                <a:solidFill>
                  <a:prstClr val="black"/>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noProof="0" dirty="0" err="1">
                <a:ln>
                  <a:noFill/>
                </a:ln>
                <a:solidFill>
                  <a:prstClr val="black"/>
                </a:solidFill>
                <a:effectLst/>
                <a:uLnTx/>
                <a:uFillTx/>
                <a:latin typeface="#9Slide05 SVNHollie Script Pro" pitchFamily="2" charset="0"/>
                <a:ea typeface="+mn-ea"/>
                <a:cs typeface="Times New Roman" panose="02020603050405020304" pitchFamily="18" charset="0"/>
              </a:rPr>
              <a:t>kì</a:t>
            </a:r>
            <a:r>
              <a:rPr kumimoji="0" lang="en-US" sz="7200" b="1" i="0" u="none" strike="noStrike" kern="1200" cap="none" spc="0" normalizeH="0" noProof="0" dirty="0">
                <a:ln>
                  <a:noFill/>
                </a:ln>
                <a:solidFill>
                  <a:prstClr val="black"/>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noProof="0" dirty="0" err="1">
                <a:ln>
                  <a:noFill/>
                </a:ln>
                <a:solidFill>
                  <a:prstClr val="black"/>
                </a:solidFill>
                <a:effectLst/>
                <a:uLnTx/>
                <a:uFillTx/>
                <a:latin typeface="#9Slide05 SVNHollie Script Pro" pitchFamily="2" charset="0"/>
                <a:ea typeface="+mn-ea"/>
                <a:cs typeface="Times New Roman" panose="02020603050405020304" pitchFamily="18" charset="0"/>
              </a:rPr>
              <a:t>ảo</a:t>
            </a:r>
            <a:r>
              <a:rPr kumimoji="0" lang="en-US" sz="7200" b="1" i="0" u="none" strike="noStrike" kern="1200" cap="none" spc="0" normalizeH="0" noProof="0" dirty="0">
                <a:ln>
                  <a:noFill/>
                </a:ln>
                <a:solidFill>
                  <a:prstClr val="black"/>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noProof="0" dirty="0" err="1">
                <a:ln>
                  <a:noFill/>
                </a:ln>
                <a:solidFill>
                  <a:prstClr val="black"/>
                </a:solidFill>
                <a:effectLst/>
                <a:uLnTx/>
                <a:uFillTx/>
                <a:latin typeface="#9Slide05 SVNHollie Script Pro" pitchFamily="2" charset="0"/>
                <a:ea typeface="+mn-ea"/>
                <a:cs typeface="Times New Roman" panose="02020603050405020304" pitchFamily="18" charset="0"/>
              </a:rPr>
              <a:t>và</a:t>
            </a:r>
            <a:r>
              <a:rPr kumimoji="0" lang="en-US" sz="7200" b="1" i="0" u="none" strike="noStrike" kern="1200" cap="none" spc="0" normalizeH="0" noProof="0" dirty="0">
                <a:ln>
                  <a:noFill/>
                </a:ln>
                <a:solidFill>
                  <a:prstClr val="black"/>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noProof="0" dirty="0" err="1">
                <a:ln>
                  <a:noFill/>
                </a:ln>
                <a:solidFill>
                  <a:prstClr val="black"/>
                </a:solidFill>
                <a:effectLst/>
                <a:uLnTx/>
                <a:uFillTx/>
                <a:latin typeface="#9Slide05 SVNHollie Script Pro" pitchFamily="2" charset="0"/>
                <a:ea typeface="+mn-ea"/>
                <a:cs typeface="Times New Roman" panose="02020603050405020304" pitchFamily="18" charset="0"/>
              </a:rPr>
              <a:t>ngôn</a:t>
            </a:r>
            <a:r>
              <a:rPr kumimoji="0" lang="en-US" sz="7200" b="1" i="0" u="none" strike="noStrike" kern="1200" cap="none" spc="0" normalizeH="0" noProof="0" dirty="0">
                <a:ln>
                  <a:noFill/>
                </a:ln>
                <a:solidFill>
                  <a:prstClr val="black"/>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noProof="0" dirty="0" err="1">
                <a:ln>
                  <a:noFill/>
                </a:ln>
                <a:solidFill>
                  <a:prstClr val="black"/>
                </a:solidFill>
                <a:effectLst/>
                <a:uLnTx/>
                <a:uFillTx/>
                <a:latin typeface="#9Slide05 SVNHollie Script Pro" pitchFamily="2" charset="0"/>
                <a:ea typeface="+mn-ea"/>
                <a:cs typeface="Times New Roman" panose="02020603050405020304" pitchFamily="18" charset="0"/>
              </a:rPr>
              <a:t>ngữ</a:t>
            </a:r>
            <a:r>
              <a:rPr kumimoji="0" lang="en-US" sz="7200" b="1" i="0" u="none" strike="noStrike" kern="1200" cap="none" spc="0" normalizeH="0" noProof="0" dirty="0">
                <a:ln>
                  <a:noFill/>
                </a:ln>
                <a:solidFill>
                  <a:prstClr val="black"/>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noProof="0" dirty="0" err="1">
                <a:ln>
                  <a:noFill/>
                </a:ln>
                <a:solidFill>
                  <a:prstClr val="black"/>
                </a:solidFill>
                <a:effectLst/>
                <a:uLnTx/>
                <a:uFillTx/>
                <a:latin typeface="#9Slide05 SVNHollie Script Pro" pitchFamily="2" charset="0"/>
                <a:ea typeface="+mn-ea"/>
                <a:cs typeface="Times New Roman" panose="02020603050405020304" pitchFamily="18" charset="0"/>
              </a:rPr>
              <a:t>của</a:t>
            </a:r>
            <a:r>
              <a:rPr kumimoji="0" lang="en-US" sz="7200" b="1" i="0" u="none" strike="noStrike" kern="1200" cap="none" spc="0" normalizeH="0" noProof="0" dirty="0">
                <a:ln>
                  <a:noFill/>
                </a:ln>
                <a:solidFill>
                  <a:prstClr val="black"/>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noProof="0" dirty="0" err="1">
                <a:ln>
                  <a:noFill/>
                </a:ln>
                <a:solidFill>
                  <a:prstClr val="black"/>
                </a:solidFill>
                <a:effectLst/>
                <a:uLnTx/>
                <a:uFillTx/>
                <a:latin typeface="#9Slide05 SVNHollie Script Pro" pitchFamily="2" charset="0"/>
                <a:ea typeface="+mn-ea"/>
                <a:cs typeface="Times New Roman" panose="02020603050405020304" pitchFamily="18" charset="0"/>
              </a:rPr>
              <a:t>văn</a:t>
            </a:r>
            <a:r>
              <a:rPr kumimoji="0" lang="en-US" sz="7200" b="1" i="0" u="none" strike="noStrike" kern="1200" cap="none" spc="0" normalizeH="0" noProof="0" dirty="0">
                <a:ln>
                  <a:noFill/>
                </a:ln>
                <a:solidFill>
                  <a:prstClr val="black"/>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noProof="0" dirty="0" err="1">
                <a:ln>
                  <a:noFill/>
                </a:ln>
                <a:solidFill>
                  <a:prstClr val="black"/>
                </a:solidFill>
                <a:effectLst/>
                <a:uLnTx/>
                <a:uFillTx/>
                <a:latin typeface="#9Slide05 SVNHollie Script Pro" pitchFamily="2" charset="0"/>
                <a:ea typeface="+mn-ea"/>
                <a:cs typeface="Times New Roman" panose="02020603050405020304" pitchFamily="18" charset="0"/>
              </a:rPr>
              <a:t>bản</a:t>
            </a:r>
            <a:endParaRPr kumimoji="0" lang="vi-VN" sz="7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6" name="Group 6"/>
          <p:cNvGrpSpPr/>
          <p:nvPr/>
        </p:nvGrpSpPr>
        <p:grpSpPr>
          <a:xfrm>
            <a:off x="304800" y="4610100"/>
            <a:ext cx="17785080" cy="5418730"/>
            <a:chOff x="0" y="0"/>
            <a:chExt cx="6347206" cy="2396998"/>
          </a:xfrm>
        </p:grpSpPr>
        <p:sp>
          <p:nvSpPr>
            <p:cNvPr id="7" name="Freeform 7"/>
            <p:cNvSpPr/>
            <p:nvPr/>
          </p:nvSpPr>
          <p:spPr>
            <a:xfrm>
              <a:off x="-102743" y="-211963"/>
              <a:ext cx="6678549" cy="2641092"/>
            </a:xfrm>
            <a:custGeom>
              <a:avLst/>
              <a:gdLst/>
              <a:ahLst/>
              <a:cxnLst/>
              <a:rect l="l" t="t" r="r" b="b"/>
              <a:pathLst>
                <a:path w="6678549" h="2641092">
                  <a:moveTo>
                    <a:pt x="6449568" y="2580767"/>
                  </a:moveTo>
                  <a:cubicBezTo>
                    <a:pt x="6379591" y="9525"/>
                    <a:pt x="6678549" y="646303"/>
                    <a:pt x="5719826" y="667893"/>
                  </a:cubicBezTo>
                  <a:cubicBezTo>
                    <a:pt x="5719826" y="668274"/>
                    <a:pt x="5719953" y="668528"/>
                    <a:pt x="5720080" y="669036"/>
                  </a:cubicBezTo>
                  <a:cubicBezTo>
                    <a:pt x="5719826" y="669417"/>
                    <a:pt x="5719699" y="668655"/>
                    <a:pt x="5719445" y="667893"/>
                  </a:cubicBezTo>
                  <a:cubicBezTo>
                    <a:pt x="5691505" y="668528"/>
                    <a:pt x="5662422" y="668655"/>
                    <a:pt x="5632069" y="668147"/>
                  </a:cubicBezTo>
                  <a:cubicBezTo>
                    <a:pt x="5353939" y="731774"/>
                    <a:pt x="5655310" y="787908"/>
                    <a:pt x="5138420" y="658876"/>
                  </a:cubicBezTo>
                  <a:cubicBezTo>
                    <a:pt x="5107686" y="701294"/>
                    <a:pt x="4847590" y="611505"/>
                    <a:pt x="4790440" y="557276"/>
                  </a:cubicBezTo>
                  <a:cubicBezTo>
                    <a:pt x="4726051" y="605155"/>
                    <a:pt x="4407408" y="596773"/>
                    <a:pt x="4229735" y="540385"/>
                  </a:cubicBezTo>
                  <a:cubicBezTo>
                    <a:pt x="4230116" y="541147"/>
                    <a:pt x="4229989" y="542417"/>
                    <a:pt x="4229100" y="544703"/>
                  </a:cubicBezTo>
                  <a:cubicBezTo>
                    <a:pt x="4227449" y="544068"/>
                    <a:pt x="4225544" y="547116"/>
                    <a:pt x="4225163" y="539877"/>
                  </a:cubicBezTo>
                  <a:cubicBezTo>
                    <a:pt x="4225671" y="540004"/>
                    <a:pt x="4226560" y="539750"/>
                    <a:pt x="4227322" y="539623"/>
                  </a:cubicBezTo>
                  <a:cubicBezTo>
                    <a:pt x="4189984" y="527558"/>
                    <a:pt x="4158869" y="513461"/>
                    <a:pt x="4138041" y="497205"/>
                  </a:cubicBezTo>
                  <a:cubicBezTo>
                    <a:pt x="3772916" y="629158"/>
                    <a:pt x="4120007" y="802767"/>
                    <a:pt x="3447415" y="591947"/>
                  </a:cubicBezTo>
                  <a:cubicBezTo>
                    <a:pt x="2977388" y="756412"/>
                    <a:pt x="2897886" y="467614"/>
                    <a:pt x="2635250" y="559943"/>
                  </a:cubicBezTo>
                  <a:cubicBezTo>
                    <a:pt x="2396998" y="433705"/>
                    <a:pt x="2152650" y="453517"/>
                    <a:pt x="1887601" y="430403"/>
                  </a:cubicBezTo>
                  <a:cubicBezTo>
                    <a:pt x="1865249" y="388239"/>
                    <a:pt x="1846326" y="363982"/>
                    <a:pt x="1827911" y="352298"/>
                  </a:cubicBezTo>
                  <a:cubicBezTo>
                    <a:pt x="1828038" y="353314"/>
                    <a:pt x="1828038" y="354203"/>
                    <a:pt x="1827530" y="352044"/>
                  </a:cubicBezTo>
                  <a:cubicBezTo>
                    <a:pt x="1769237" y="315468"/>
                    <a:pt x="1713992" y="403860"/>
                    <a:pt x="1561846" y="455930"/>
                  </a:cubicBezTo>
                  <a:cubicBezTo>
                    <a:pt x="1529461" y="436626"/>
                    <a:pt x="1503553" y="423418"/>
                    <a:pt x="1480947" y="414401"/>
                  </a:cubicBezTo>
                  <a:lnTo>
                    <a:pt x="1480820" y="414401"/>
                  </a:lnTo>
                  <a:lnTo>
                    <a:pt x="1480693" y="414274"/>
                  </a:lnTo>
                  <a:cubicBezTo>
                    <a:pt x="1393571" y="379349"/>
                    <a:pt x="1356233" y="408305"/>
                    <a:pt x="1190117" y="405638"/>
                  </a:cubicBezTo>
                  <a:cubicBezTo>
                    <a:pt x="1065530" y="360807"/>
                    <a:pt x="981456" y="508381"/>
                    <a:pt x="744601" y="355727"/>
                  </a:cubicBezTo>
                  <a:cubicBezTo>
                    <a:pt x="669036" y="352171"/>
                    <a:pt x="718185" y="292100"/>
                    <a:pt x="497332" y="289306"/>
                  </a:cubicBezTo>
                  <a:cubicBezTo>
                    <a:pt x="398018" y="252857"/>
                    <a:pt x="356108" y="231775"/>
                    <a:pt x="290703" y="226441"/>
                  </a:cubicBezTo>
                  <a:cubicBezTo>
                    <a:pt x="290703" y="226568"/>
                    <a:pt x="290703" y="226568"/>
                    <a:pt x="290703" y="226695"/>
                  </a:cubicBezTo>
                  <a:cubicBezTo>
                    <a:pt x="290576" y="226949"/>
                    <a:pt x="290576" y="226695"/>
                    <a:pt x="290449" y="226314"/>
                  </a:cubicBezTo>
                  <a:cubicBezTo>
                    <a:pt x="265938" y="224409"/>
                    <a:pt x="238379" y="224536"/>
                    <a:pt x="203073" y="226949"/>
                  </a:cubicBezTo>
                  <a:cubicBezTo>
                    <a:pt x="0" y="0"/>
                    <a:pt x="169164" y="2421509"/>
                    <a:pt x="162941" y="2601976"/>
                  </a:cubicBezTo>
                  <a:cubicBezTo>
                    <a:pt x="538099" y="2582799"/>
                    <a:pt x="6508623" y="2641092"/>
                    <a:pt x="6449568" y="2580767"/>
                  </a:cubicBezTo>
                  <a:close/>
                  <a:moveTo>
                    <a:pt x="593598" y="304546"/>
                  </a:moveTo>
                  <a:cubicBezTo>
                    <a:pt x="592836" y="304673"/>
                    <a:pt x="592963" y="298831"/>
                    <a:pt x="593598" y="304546"/>
                  </a:cubicBezTo>
                  <a:close/>
                </a:path>
              </a:pathLst>
            </a:custGeom>
            <a:blipFill>
              <a:blip r:embed="rId3"/>
              <a:stretch>
                <a:fillRect t="-93450" b="-71348"/>
              </a:stretch>
            </a:blipFill>
          </p:spPr>
          <p:txBody>
            <a:bodyPr/>
            <a:lstStyle/>
            <a:p>
              <a:endParaRPr lang="en-US"/>
            </a:p>
          </p:txBody>
        </p:sp>
      </p:grpSp>
    </p:spTree>
    <p:extLst>
      <p:ext uri="{BB962C8B-B14F-4D97-AF65-F5344CB8AC3E}">
        <p14:creationId xmlns:p14="http://schemas.microsoft.com/office/powerpoint/2010/main" val="417584827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66591527"/>
              </p:ext>
            </p:extLst>
          </p:nvPr>
        </p:nvGraphicFramePr>
        <p:xfrm>
          <a:off x="304800" y="1485900"/>
          <a:ext cx="17602199" cy="8534400"/>
        </p:xfrm>
        <a:graphic>
          <a:graphicData uri="http://schemas.openxmlformats.org/drawingml/2006/table">
            <a:tbl>
              <a:tblPr firstRow="1" firstCol="1" bandRow="1">
                <a:tableStyleId>{5940675A-B579-460E-94D1-54222C63F5DA}</a:tableStyleId>
              </a:tblPr>
              <a:tblGrid>
                <a:gridCol w="9424186">
                  <a:extLst>
                    <a:ext uri="{9D8B030D-6E8A-4147-A177-3AD203B41FA5}">
                      <a16:colId xmlns:a16="http://schemas.microsoft.com/office/drawing/2014/main" val="3437936326"/>
                    </a:ext>
                  </a:extLst>
                </a:gridCol>
                <a:gridCol w="4050063">
                  <a:extLst>
                    <a:ext uri="{9D8B030D-6E8A-4147-A177-3AD203B41FA5}">
                      <a16:colId xmlns:a16="http://schemas.microsoft.com/office/drawing/2014/main" val="939999289"/>
                    </a:ext>
                  </a:extLst>
                </a:gridCol>
                <a:gridCol w="4127950">
                  <a:extLst>
                    <a:ext uri="{9D8B030D-6E8A-4147-A177-3AD203B41FA5}">
                      <a16:colId xmlns:a16="http://schemas.microsoft.com/office/drawing/2014/main" val="2745876896"/>
                    </a:ext>
                  </a:extLst>
                </a:gridCol>
              </a:tblGrid>
              <a:tr h="1357666">
                <a:tc>
                  <a:txBody>
                    <a:bodyPr/>
                    <a:lstStyle/>
                    <a:p>
                      <a:pPr algn="ctr">
                        <a:lnSpc>
                          <a:spcPct val="107000"/>
                        </a:lnSpc>
                        <a:spcBef>
                          <a:spcPts val="300"/>
                        </a:spcBef>
                        <a:spcAft>
                          <a:spcPts val="300"/>
                        </a:spcAft>
                      </a:pPr>
                      <a:r>
                        <a:rPr lang="en-US" sz="4000" b="1" dirty="0">
                          <a:effectLst/>
                          <a:latin typeface="Times New Roman" panose="02020603050405020304" pitchFamily="18" charset="0"/>
                          <a:cs typeface="Times New Roman" panose="02020603050405020304" pitchFamily="18" charset="0"/>
                        </a:rPr>
                        <a:t>Chi </a:t>
                      </a:r>
                      <a:r>
                        <a:rPr lang="en-US" sz="4000" b="1" dirty="0" err="1">
                          <a:effectLst/>
                          <a:latin typeface="Times New Roman" panose="02020603050405020304" pitchFamily="18" charset="0"/>
                          <a:cs typeface="Times New Roman" panose="02020603050405020304" pitchFamily="18" charset="0"/>
                        </a:rPr>
                        <a:t>tiết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yếu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tố</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kì</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ảo</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Bef>
                          <a:spcPts val="300"/>
                        </a:spcBef>
                        <a:spcAft>
                          <a:spcPts val="300"/>
                        </a:spcAft>
                      </a:pPr>
                      <a:r>
                        <a:rPr lang="en-US" sz="4000" b="1" dirty="0" err="1">
                          <a:effectLst/>
                          <a:latin typeface="Times New Roman" panose="02020603050405020304" pitchFamily="18" charset="0"/>
                          <a:cs typeface="Times New Roman" panose="02020603050405020304" pitchFamily="18" charset="0"/>
                        </a:rPr>
                        <a:t>Tác</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dụng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khắc</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hoạ</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nhân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vật</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Bef>
                          <a:spcPts val="300"/>
                        </a:spcBef>
                        <a:spcAft>
                          <a:spcPts val="300"/>
                        </a:spcAft>
                      </a:pPr>
                      <a:r>
                        <a:rPr lang="en-US" sz="4000" b="1" dirty="0" err="1">
                          <a:effectLst/>
                          <a:latin typeface="Times New Roman" panose="02020603050405020304" pitchFamily="18" charset="0"/>
                          <a:cs typeface="Times New Roman" panose="02020603050405020304" pitchFamily="18" charset="0"/>
                        </a:rPr>
                        <a:t>Tác</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dụng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thể</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hiện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chủ</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đề</a:t>
                      </a:r>
                      <a:endParaRPr lang="en-US" sz="4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592048451"/>
                  </a:ext>
                </a:extLst>
              </a:tr>
              <a:tr h="5116536">
                <a:tc>
                  <a:txBody>
                    <a:bodyPr/>
                    <a:lstStyle/>
                    <a:p>
                      <a:pPr algn="just">
                        <a:lnSpc>
                          <a:spcPct val="107000"/>
                        </a:lnSpc>
                        <a:spcBef>
                          <a:spcPts val="300"/>
                        </a:spcBef>
                        <a:spcAft>
                          <a:spcPts val="300"/>
                        </a:spcAft>
                      </a:pPr>
                      <a:r>
                        <a:rPr lang="en-US" sz="4000" b="1" dirty="0" err="1">
                          <a:effectLst/>
                          <a:latin typeface="Times New Roman" panose="02020603050405020304" pitchFamily="18" charset="0"/>
                          <a:cs typeface="Times New Roman" panose="02020603050405020304" pitchFamily="18" charset="0"/>
                        </a:rPr>
                        <a:t>Nhân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vật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và</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thế</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giới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kì</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ảo</a:t>
                      </a:r>
                      <a:r>
                        <a:rPr lang="en-US" sz="4000" b="1" dirty="0">
                          <a:effectLst/>
                          <a:latin typeface="Times New Roman" panose="02020603050405020304" pitchFamily="18" charset="0"/>
                          <a:cs typeface="Times New Roman" panose="02020603050405020304" pitchFamily="18" charset="0"/>
                        </a:rPr>
                        <a:t>: </a:t>
                      </a:r>
                    </a:p>
                    <a:p>
                      <a:pPr algn="just">
                        <a:lnSpc>
                          <a:spcPct val="107000"/>
                        </a:lnSpc>
                        <a:spcBef>
                          <a:spcPts val="300"/>
                        </a:spcBef>
                        <a:spcAft>
                          <a:spcPts val="300"/>
                        </a:spcAft>
                      </a:pPr>
                      <a:r>
                        <a:rPr lang="en-US" sz="4000" b="0" dirty="0">
                          <a:effectLst/>
                          <a:latin typeface="Times New Roman" panose="02020603050405020304" pitchFamily="18" charset="0"/>
                          <a:cs typeface="Times New Roman" panose="02020603050405020304" pitchFamily="18" charset="0"/>
                        </a:rPr>
                        <a:t>+</a:t>
                      </a:r>
                      <a:r>
                        <a:rPr lang="en-US" sz="4000" b="1" dirty="0">
                          <a:effectLst/>
                          <a:latin typeface="Times New Roman" panose="02020603050405020304" pitchFamily="18" charset="0"/>
                          <a:cs typeface="Times New Roman" panose="02020603050405020304" pitchFamily="18" charset="0"/>
                        </a:rPr>
                        <a:t> </a:t>
                      </a:r>
                      <a:r>
                        <a:rPr lang="en-US" sz="4000" b="0" dirty="0" err="1">
                          <a:effectLst/>
                          <a:latin typeface="Times New Roman" panose="02020603050405020304" pitchFamily="18" charset="0"/>
                          <a:cs typeface="Times New Roman" panose="02020603050405020304" pitchFamily="18" charset="0"/>
                        </a:rPr>
                        <a:t>N</a:t>
                      </a:r>
                      <a:r>
                        <a:rPr lang="en-US" sz="4000" dirty="0" err="1">
                          <a:effectLst/>
                          <a:latin typeface="Times New Roman" panose="02020603050405020304" pitchFamily="18" charset="0"/>
                          <a:cs typeface="Times New Roman" panose="02020603050405020304" pitchFamily="18" charset="0"/>
                        </a:rPr>
                        <a:t>hân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vật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Ngoạ</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Vân</a:t>
                      </a:r>
                      <a:r>
                        <a:rPr lang="en-US" sz="4000" dirty="0">
                          <a:effectLst/>
                          <a:latin typeface="Times New Roman" panose="02020603050405020304" pitchFamily="18" charset="0"/>
                          <a:cs typeface="Times New Roman" panose="02020603050405020304" pitchFamily="18" charset="0"/>
                        </a:rPr>
                        <a:t>, cha </a:t>
                      </a:r>
                      <a:r>
                        <a:rPr lang="en-US" sz="4000" dirty="0" err="1">
                          <a:effectLst/>
                          <a:latin typeface="Times New Roman" panose="02020603050405020304" pitchFamily="18" charset="0"/>
                          <a:cs typeface="Times New Roman" panose="02020603050405020304" pitchFamily="18" charset="0"/>
                        </a:rPr>
                        <a:t>mẹ</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Ngoạ</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Vân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bán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kinh</a:t>
                      </a:r>
                      <a:r>
                        <a:rPr lang="en-US" sz="4000" dirty="0">
                          <a:effectLst/>
                          <a:latin typeface="Times New Roman" panose="02020603050405020304" pitchFamily="18" charset="0"/>
                          <a:cs typeface="Times New Roman" panose="02020603050405020304" pitchFamily="18" charset="0"/>
                        </a:rPr>
                        <a:t>"</a:t>
                      </a:r>
                    </a:p>
                    <a:p>
                      <a:pPr algn="just">
                        <a:lnSpc>
                          <a:spcPct val="107000"/>
                        </a:lnSpc>
                        <a:spcBef>
                          <a:spcPts val="300"/>
                        </a:spcBef>
                        <a:spcAft>
                          <a:spcPts val="300"/>
                        </a:spcAft>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Cuộc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gặp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gỡ</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kì</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lạ</a:t>
                      </a:r>
                      <a:r>
                        <a:rPr lang="en-US" sz="4000" dirty="0">
                          <a:effectLst/>
                          <a:latin typeface="Times New Roman" panose="02020603050405020304" pitchFamily="18" charset="0"/>
                          <a:cs typeface="Times New Roman" panose="02020603050405020304" pitchFamily="18" charset="0"/>
                        </a:rPr>
                        <a:t> ở </a:t>
                      </a:r>
                      <a:r>
                        <a:rPr lang="en-US" sz="4000" dirty="0" err="1">
                          <a:effectLst/>
                          <a:latin typeface="Times New Roman" panose="02020603050405020304" pitchFamily="18" charset="0"/>
                          <a:cs typeface="Times New Roman" panose="02020603050405020304" pitchFamily="18" charset="0"/>
                        </a:rPr>
                        <a:t>không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gian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biển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khơi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đảo</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ấp</a:t>
                      </a:r>
                      <a:endParaRPr lang="en-US" sz="4000" dirty="0">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Yếu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tố</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thiên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cơ</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những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luật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lệ</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khác</a:t>
                      </a:r>
                      <a:r>
                        <a:rPr lang="en-US" sz="4000" dirty="0">
                          <a:effectLst/>
                          <a:latin typeface="Times New Roman" panose="02020603050405020304" pitchFamily="18" charset="0"/>
                          <a:cs typeface="Times New Roman" panose="02020603050405020304" pitchFamily="18" charset="0"/>
                        </a:rPr>
                        <a:t> ở </a:t>
                      </a:r>
                      <a:r>
                        <a:rPr lang="en-US" sz="4000" dirty="0" err="1">
                          <a:effectLst/>
                          <a:latin typeface="Times New Roman" panose="02020603050405020304" pitchFamily="18" charset="0"/>
                          <a:cs typeface="Times New Roman" panose="02020603050405020304" pitchFamily="18" charset="0"/>
                        </a:rPr>
                        <a:t>trần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gian</a:t>
                      </a:r>
                      <a:endParaRPr lang="en-US" sz="4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rowSpan="2">
                  <a:txBody>
                    <a:bodyPr/>
                    <a:lstStyle/>
                    <a:p>
                      <a:pPr algn="just">
                        <a:lnSpc>
                          <a:spcPct val="107000"/>
                        </a:lnSpc>
                        <a:spcBef>
                          <a:spcPts val="300"/>
                        </a:spcBef>
                        <a:spcAft>
                          <a:spcPts val="300"/>
                        </a:spcAft>
                      </a:pPr>
                      <a:r>
                        <a:rPr lang="en-US" sz="4000" dirty="0" err="1">
                          <a:effectLst/>
                          <a:latin typeface="Times New Roman" panose="02020603050405020304" pitchFamily="18" charset="0"/>
                          <a:cs typeface="Times New Roman" panose="02020603050405020304" pitchFamily="18" charset="0"/>
                        </a:rPr>
                        <a:t>Thể</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hiện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nét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đặc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biệt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nhân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vật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kì</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ảo</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sức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mạnh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siêu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nhiên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đồng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thời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thể</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hiện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hình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ảnh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tính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cách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con </a:t>
                      </a:r>
                      <a:r>
                        <a:rPr lang="en-US" sz="4000" dirty="0" err="1">
                          <a:effectLst/>
                          <a:latin typeface="Times New Roman" panose="02020603050405020304" pitchFamily="18" charset="0"/>
                          <a:cs typeface="Times New Roman" panose="02020603050405020304" pitchFamily="18" charset="0"/>
                        </a:rPr>
                        <a:t>người</a:t>
                      </a:r>
                      <a:endParaRPr lang="en-US" sz="4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rowSpan="2">
                  <a:txBody>
                    <a:bodyPr/>
                    <a:lstStyle/>
                    <a:p>
                      <a:pPr algn="just">
                        <a:lnSpc>
                          <a:spcPct val="107000"/>
                        </a:lnSpc>
                        <a:spcBef>
                          <a:spcPts val="300"/>
                        </a:spcBef>
                        <a:spcAft>
                          <a:spcPts val="300"/>
                        </a:spcAft>
                      </a:pPr>
                      <a:r>
                        <a:rPr lang="en-US" sz="4000" dirty="0">
                          <a:effectLst/>
                          <a:latin typeface="Times New Roman" panose="02020603050405020304" pitchFamily="18" charset="0"/>
                          <a:cs typeface="Times New Roman" panose="02020603050405020304" pitchFamily="18" charset="0"/>
                        </a:rPr>
                        <a:t>Ca </a:t>
                      </a:r>
                      <a:r>
                        <a:rPr lang="en-US" sz="4000" dirty="0" err="1">
                          <a:effectLst/>
                          <a:latin typeface="Times New Roman" panose="02020603050405020304" pitchFamily="18" charset="0"/>
                          <a:cs typeface="Times New Roman" panose="02020603050405020304" pitchFamily="18" charset="0"/>
                        </a:rPr>
                        <a:t>ngợi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sự</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hiếu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nghĩa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người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phụ</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nữ</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Việt</a:t>
                      </a:r>
                      <a:r>
                        <a:rPr lang="en-US" sz="4000" dirty="0">
                          <a:effectLst/>
                          <a:latin typeface="Times New Roman" panose="02020603050405020304" pitchFamily="18" charset="0"/>
                          <a:cs typeface="Times New Roman" panose="02020603050405020304" pitchFamily="18" charset="0"/>
                        </a:rPr>
                        <a:t> Nam.</a:t>
                      </a:r>
                      <a:endParaRPr lang="en-US" sz="4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4134077367"/>
                  </a:ext>
                </a:extLst>
              </a:tr>
              <a:tr h="2060198">
                <a:tc>
                  <a:txBody>
                    <a:bodyPr/>
                    <a:lstStyle/>
                    <a:p>
                      <a:pPr algn="just">
                        <a:lnSpc>
                          <a:spcPct val="107000"/>
                        </a:lnSpc>
                        <a:spcBef>
                          <a:spcPts val="300"/>
                        </a:spcBef>
                        <a:spcAft>
                          <a:spcPts val="300"/>
                        </a:spcAft>
                      </a:pPr>
                      <a:r>
                        <a:rPr lang="en-US" sz="4000" b="1" dirty="0" err="1">
                          <a:effectLst/>
                          <a:latin typeface="Times New Roman" panose="02020603050405020304" pitchFamily="18" charset="0"/>
                          <a:cs typeface="Times New Roman" panose="02020603050405020304" pitchFamily="18" charset="0"/>
                        </a:rPr>
                        <a:t>Hành</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động</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kì</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ảo</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việc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bán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kinh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đưa</a:t>
                      </a:r>
                      <a:r>
                        <a:rPr lang="en-US" sz="4000" dirty="0">
                          <a:effectLst/>
                          <a:latin typeface="Times New Roman" panose="02020603050405020304" pitchFamily="18" charset="0"/>
                          <a:cs typeface="Times New Roman" panose="02020603050405020304" pitchFamily="18" charset="0"/>
                        </a:rPr>
                        <a:t> cha </a:t>
                      </a:r>
                      <a:r>
                        <a:rPr lang="en-US" sz="4000" dirty="0" err="1">
                          <a:effectLst/>
                          <a:latin typeface="Times New Roman" panose="02020603050405020304" pitchFamily="18" charset="0"/>
                          <a:cs typeface="Times New Roman" panose="02020603050405020304" pitchFamily="18" charset="0"/>
                        </a:rPr>
                        <a:t>mẹ</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Thúc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Ngư</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về</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thuật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rẽ</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nước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phép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thuật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chống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lại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sóng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dữ</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Ngoạ</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Vân</a:t>
                      </a:r>
                      <a:endParaRPr lang="en-US" sz="4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56881093"/>
                  </a:ext>
                </a:extLst>
              </a:tr>
            </a:tbl>
          </a:graphicData>
        </a:graphic>
      </p:graphicFrame>
      <p:sp>
        <p:nvSpPr>
          <p:cNvPr id="3" name="Rectangle 2">
            <a:extLst>
              <a:ext uri="{FF2B5EF4-FFF2-40B4-BE49-F238E27FC236}">
                <a16:creationId xmlns:a16="http://schemas.microsoft.com/office/drawing/2014/main" id="{641ADA4B-1033-7EE3-97E5-FF75957426FC}"/>
              </a:ext>
            </a:extLst>
          </p:cNvPr>
          <p:cNvSpPr/>
          <p:nvPr/>
        </p:nvSpPr>
        <p:spPr>
          <a:xfrm>
            <a:off x="0" y="495300"/>
            <a:ext cx="16687800" cy="769441"/>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Yếu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kì</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Freeform 8">
            <a:extLst>
              <a:ext uri="{FF2B5EF4-FFF2-40B4-BE49-F238E27FC236}">
                <a16:creationId xmlns:a16="http://schemas.microsoft.com/office/drawing/2014/main" id="{6166DFF8-2266-3DA9-8661-4B93526AC376}"/>
              </a:ext>
            </a:extLst>
          </p:cNvPr>
          <p:cNvSpPr/>
          <p:nvPr/>
        </p:nvSpPr>
        <p:spPr>
          <a:xfrm>
            <a:off x="15773400" y="-3771900"/>
            <a:ext cx="5185980" cy="4881304"/>
          </a:xfrm>
          <a:custGeom>
            <a:avLst/>
            <a:gdLst/>
            <a:ahLst/>
            <a:cxnLst/>
            <a:rect l="l" t="t" r="r" b="b"/>
            <a:pathLst>
              <a:path w="5185980" h="4881304">
                <a:moveTo>
                  <a:pt x="0" y="0"/>
                </a:moveTo>
                <a:lnTo>
                  <a:pt x="5185980" y="0"/>
                </a:lnTo>
                <a:lnTo>
                  <a:pt x="5185980" y="4881304"/>
                </a:lnTo>
                <a:lnTo>
                  <a:pt x="0" y="488130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7691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429" y="2933700"/>
            <a:ext cx="9677400" cy="5632311"/>
          </a:xfrm>
          <a:prstGeom prst="rect">
            <a:avLst/>
          </a:prstGeom>
        </p:spPr>
        <p:txBody>
          <a:bodyPr wrap="square">
            <a:spAutoFit/>
          </a:bodyPr>
          <a:lstStyle/>
          <a:p>
            <a:pPr algn="just"/>
            <a:r>
              <a:rPr lang="vi-VN" sz="4000" dirty="0">
                <a:solidFill>
                  <a:srgbClr val="000000"/>
                </a:solidFill>
                <a:latin typeface="+mj-lt"/>
              </a:rPr>
              <a:t>Đọc kĩ lời thơ ở đoạn 1, lời hát ở đoạn 4 và cho biết:</a:t>
            </a:r>
          </a:p>
          <a:p>
            <a:pPr algn="just"/>
            <a:r>
              <a:rPr lang="vi-VN" sz="4000" dirty="0">
                <a:solidFill>
                  <a:srgbClr val="000000"/>
                </a:solidFill>
                <a:latin typeface="+mj-lt"/>
              </a:rPr>
              <a:t>a. Phần lời thơ ở đoạn 1 là tự sự, miêu tả hay biểu cảm? Phần lời hát ở đoạn 4 là đối thoại hay độc thoại/ độc thoại nội tâm? Những dấu hiệu nào trong văn bản giúp em nhận biết điều đó?</a:t>
            </a:r>
          </a:p>
          <a:p>
            <a:pPr algn="just"/>
            <a:r>
              <a:rPr lang="vi-VN" sz="4000" dirty="0">
                <a:solidFill>
                  <a:srgbClr val="000000"/>
                </a:solidFill>
                <a:latin typeface="+mj-lt"/>
              </a:rPr>
              <a:t>b. Tác dụng của việc dùng lời thơ, lời hát trong văn bản.</a:t>
            </a:r>
            <a:endParaRPr lang="vi-VN" sz="4000" b="0" i="0" dirty="0">
              <a:solidFill>
                <a:srgbClr val="000000"/>
              </a:solidFill>
              <a:effectLst/>
              <a:latin typeface="+mj-lt"/>
            </a:endParaRPr>
          </a:p>
        </p:txBody>
      </p:sp>
      <p:sp>
        <p:nvSpPr>
          <p:cNvPr id="3" name="Rectangle 2">
            <a:extLst>
              <a:ext uri="{FF2B5EF4-FFF2-40B4-BE49-F238E27FC236}">
                <a16:creationId xmlns:a16="http://schemas.microsoft.com/office/drawing/2014/main" id="{24A4D656-42B1-6C94-CF57-F3EA77985D30}"/>
              </a:ext>
            </a:extLst>
          </p:cNvPr>
          <p:cNvSpPr/>
          <p:nvPr/>
        </p:nvSpPr>
        <p:spPr>
          <a:xfrm>
            <a:off x="76200" y="1028700"/>
            <a:ext cx="10896600" cy="1200329"/>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9Slide05 SVNHollie Script Pro" pitchFamily="2" charset="0"/>
                <a:ea typeface="+mn-ea"/>
                <a:cs typeface="Times New Roman" panose="02020603050405020304" pitchFamily="18" charset="0"/>
              </a:rPr>
              <a:t>Hoạt</a:t>
            </a:r>
            <a:r>
              <a:rPr kumimoji="0" lang="en-US" sz="7200" b="1" i="0" u="none" strike="noStrike" kern="1200" cap="none" spc="0" normalizeH="0" baseline="0" noProof="0" dirty="0">
                <a:ln>
                  <a:noFill/>
                </a:ln>
                <a:solidFill>
                  <a:srgbClr val="FF0000"/>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5 SVNHollie Script Pro" pitchFamily="2" charset="0"/>
                <a:ea typeface="+mn-ea"/>
                <a:cs typeface="Times New Roman" panose="02020603050405020304" pitchFamily="18" charset="0"/>
              </a:rPr>
              <a:t>động</a:t>
            </a:r>
            <a:r>
              <a:rPr kumimoji="0" lang="en-US" sz="7200" b="1" i="0" u="none" strike="noStrike" kern="1200" cap="none" spc="0" normalizeH="0" baseline="0" noProof="0" dirty="0">
                <a:ln>
                  <a:noFill/>
                </a:ln>
                <a:solidFill>
                  <a:srgbClr val="FF0000"/>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5 SVNHollie Script Pro" pitchFamily="2" charset="0"/>
                <a:ea typeface="+mn-ea"/>
                <a:cs typeface="Times New Roman" panose="02020603050405020304" pitchFamily="18" charset="0"/>
              </a:rPr>
              <a:t>nhóm</a:t>
            </a:r>
            <a:r>
              <a:rPr kumimoji="0" lang="en-US" sz="7200" b="1" i="0" u="none" strike="noStrike" kern="1200" cap="none" spc="0" normalizeH="0" baseline="0" noProof="0" dirty="0">
                <a:ln>
                  <a:noFill/>
                </a:ln>
                <a:solidFill>
                  <a:srgbClr val="FF0000"/>
                </a:solidFill>
                <a:effectLst/>
                <a:uLnTx/>
                <a:uFillTx/>
                <a:latin typeface="#9Slide05 SVNHollie Script Pro" pitchFamily="2"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5 SVNHollie Script Pro" pitchFamily="2" charset="0"/>
                <a:ea typeface="+mn-ea"/>
                <a:cs typeface="Times New Roman" panose="02020603050405020304" pitchFamily="18" charset="0"/>
              </a:rPr>
              <a:t>bàn</a:t>
            </a:r>
            <a:endParaRPr kumimoji="0" lang="vi-VN"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26CD97BC-88E8-5CBF-6E30-B80BAF2587BB}"/>
              </a:ext>
            </a:extLst>
          </p:cNvPr>
          <p:cNvPicPr>
            <a:picLocks noChangeAspect="1"/>
          </p:cNvPicPr>
          <p:nvPr/>
        </p:nvPicPr>
        <p:blipFill>
          <a:blip r:embed="rId3"/>
          <a:stretch>
            <a:fillRect/>
          </a:stretch>
        </p:blipFill>
        <p:spPr>
          <a:xfrm>
            <a:off x="10744200" y="-13855"/>
            <a:ext cx="7166371" cy="10287000"/>
          </a:xfrm>
          <a:prstGeom prst="rect">
            <a:avLst/>
          </a:prstGeom>
        </p:spPr>
      </p:pic>
    </p:spTree>
    <p:extLst>
      <p:ext uri="{BB962C8B-B14F-4D97-AF65-F5344CB8AC3E}">
        <p14:creationId xmlns:p14="http://schemas.microsoft.com/office/powerpoint/2010/main" val="350219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1ADA4B-1033-7EE3-97E5-FF75957426FC}"/>
              </a:ext>
            </a:extLst>
          </p:cNvPr>
          <p:cNvSpPr/>
          <p:nvPr/>
        </p:nvSpPr>
        <p:spPr>
          <a:xfrm>
            <a:off x="0" y="495300"/>
            <a:ext cx="16687800" cy="769441"/>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52120" y="1567905"/>
            <a:ext cx="17226280" cy="2015936"/>
          </a:xfrm>
          <a:prstGeom prst="rect">
            <a:avLst/>
          </a:prstGeom>
        </p:spPr>
        <p:txBody>
          <a:bodyPr wrap="square">
            <a:spAutoFit/>
          </a:bodyPr>
          <a:lstStyle/>
          <a:p>
            <a:pPr algn="just">
              <a:spcBef>
                <a:spcPts val="300"/>
              </a:spcBef>
              <a:spcAft>
                <a:spcPts val="300"/>
              </a:spcAft>
            </a:pP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300"/>
              </a:spcBef>
              <a:spcAft>
                <a:spcPts val="300"/>
              </a:spcAft>
            </a:pP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lương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mẫn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đầm</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ấm</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vợ</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rotWithShape="1">
          <a:blip r:embed="rId3"/>
          <a:srcRect b="47526"/>
          <a:stretch/>
        </p:blipFill>
        <p:spPr>
          <a:xfrm>
            <a:off x="30480" y="4247373"/>
            <a:ext cx="5534025" cy="5089989"/>
          </a:xfrm>
          <a:prstGeom prst="rect">
            <a:avLst/>
          </a:prstGeom>
        </p:spPr>
      </p:pic>
      <p:pic>
        <p:nvPicPr>
          <p:cNvPr id="6" name="Picture 5"/>
          <p:cNvPicPr>
            <a:picLocks noChangeAspect="1"/>
          </p:cNvPicPr>
          <p:nvPr/>
        </p:nvPicPr>
        <p:blipFill rotWithShape="1">
          <a:blip r:embed="rId3"/>
          <a:srcRect t="52474"/>
          <a:stretch/>
        </p:blipFill>
        <p:spPr>
          <a:xfrm>
            <a:off x="5105400" y="4247373"/>
            <a:ext cx="5534025" cy="4610100"/>
          </a:xfrm>
          <a:prstGeom prst="rect">
            <a:avLst/>
          </a:prstGeom>
        </p:spPr>
      </p:pic>
      <p:sp>
        <p:nvSpPr>
          <p:cNvPr id="7" name="Rectangle 6"/>
          <p:cNvSpPr/>
          <p:nvPr/>
        </p:nvSpPr>
        <p:spPr>
          <a:xfrm>
            <a:off x="10972800" y="3629963"/>
            <a:ext cx="7010400" cy="6324808"/>
          </a:xfrm>
          <a:prstGeom prst="rect">
            <a:avLst/>
          </a:prstGeom>
        </p:spPr>
        <p:txBody>
          <a:bodyPr wrap="square">
            <a:spAutoFit/>
          </a:bodyPr>
          <a:lstStyle/>
          <a:p>
            <a:pPr algn="just">
              <a:spcBef>
                <a:spcPts val="300"/>
              </a:spcBef>
              <a:spcAft>
                <a:spcPts val="300"/>
              </a:spcAft>
            </a:pP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Vân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lặp</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giã</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chồng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a:t>
            </a:r>
            <a:r>
              <a:rPr lang="en-US" sz="40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thoại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thoại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300"/>
              </a:spcBef>
              <a:spcAft>
                <a:spcPts val="300"/>
              </a:spcAft>
            </a:pPr>
            <a:r>
              <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4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hể</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tiếc</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nuối</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Ngoạ</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Vân</a:t>
            </a:r>
            <a:r>
              <a:rPr lang="en-US" sz="4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 name="Freeform 10">
            <a:extLst>
              <a:ext uri="{FF2B5EF4-FFF2-40B4-BE49-F238E27FC236}">
                <a16:creationId xmlns:a16="http://schemas.microsoft.com/office/drawing/2014/main" id="{83BF7CD7-0A11-C477-5C35-2CEAB62EC4D4}"/>
              </a:ext>
            </a:extLst>
          </p:cNvPr>
          <p:cNvSpPr/>
          <p:nvPr/>
        </p:nvSpPr>
        <p:spPr>
          <a:xfrm>
            <a:off x="16383000" y="-2246202"/>
            <a:ext cx="4069911" cy="4114800"/>
          </a:xfrm>
          <a:custGeom>
            <a:avLst/>
            <a:gdLst/>
            <a:ahLst/>
            <a:cxnLst/>
            <a:rect l="l" t="t" r="r" b="b"/>
            <a:pathLst>
              <a:path w="4069911" h="4114800">
                <a:moveTo>
                  <a:pt x="0" y="0"/>
                </a:moveTo>
                <a:lnTo>
                  <a:pt x="4069912" y="0"/>
                </a:lnTo>
                <a:lnTo>
                  <a:pt x="406991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191343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Vertical)">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barn(inVertical)">
                                      <p:cBhvr>
                                        <p:cTn id="3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6">
            <a:extLst>
              <a:ext uri="{FF2B5EF4-FFF2-40B4-BE49-F238E27FC236}">
                <a16:creationId xmlns:a16="http://schemas.microsoft.com/office/drawing/2014/main" id="{E967A2BB-C597-B45D-EF1E-C3ED1F95A16C}"/>
              </a:ext>
            </a:extLst>
          </p:cNvPr>
          <p:cNvSpPr txBox="1"/>
          <p:nvPr/>
        </p:nvSpPr>
        <p:spPr>
          <a:xfrm>
            <a:off x="9571641" y="4035504"/>
            <a:ext cx="8779075" cy="221599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effectLst/>
                <a:uLnTx/>
                <a:uFillTx/>
                <a:latin typeface="#9Slide07 Baloo Tamma" panose="03080902040302020200" pitchFamily="66" charset="0"/>
                <a:ea typeface="+mn-ea"/>
                <a:cs typeface="#9Slide07 Baloo Tamma" panose="03080902040302020200" pitchFamily="66"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effectLst/>
                <a:uLnTx/>
                <a:uFillTx/>
                <a:latin typeface="#9Slide07 Baloo Tamma" panose="03080902040302020200" pitchFamily="66" charset="0"/>
                <a:ea typeface="+mn-ea"/>
                <a:cs typeface="#9Slide07 Baloo Tamma" panose="03080902040302020200" pitchFamily="66" charset="0"/>
              </a:rPr>
              <a:t>TỔNG KẾT</a:t>
            </a:r>
          </a:p>
        </p:txBody>
      </p:sp>
      <p:grpSp>
        <p:nvGrpSpPr>
          <p:cNvPr id="2" name="Group 5">
            <a:extLst>
              <a:ext uri="{FF2B5EF4-FFF2-40B4-BE49-F238E27FC236}">
                <a16:creationId xmlns:a16="http://schemas.microsoft.com/office/drawing/2014/main" id="{54D3F254-5CDC-27B7-B8B1-B2E2295FAC93}"/>
              </a:ext>
            </a:extLst>
          </p:cNvPr>
          <p:cNvGrpSpPr>
            <a:grpSpLocks noChangeAspect="1"/>
          </p:cNvGrpSpPr>
          <p:nvPr/>
        </p:nvGrpSpPr>
        <p:grpSpPr>
          <a:xfrm>
            <a:off x="685800" y="1037510"/>
            <a:ext cx="9771284" cy="7763590"/>
            <a:chOff x="0" y="0"/>
            <a:chExt cx="3901440" cy="3099816"/>
          </a:xfrm>
        </p:grpSpPr>
        <p:sp>
          <p:nvSpPr>
            <p:cNvPr id="3" name="Freeform 6">
              <a:extLst>
                <a:ext uri="{FF2B5EF4-FFF2-40B4-BE49-F238E27FC236}">
                  <a16:creationId xmlns:a16="http://schemas.microsoft.com/office/drawing/2014/main" id="{769F703B-B70B-147B-F528-D3FD8E52CC66}"/>
                </a:ext>
              </a:extLst>
            </p:cNvPr>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3"/>
              <a:stretch>
                <a:fillRect t="-25789" b="-25789"/>
              </a:stretch>
            </a:blipFill>
          </p:spPr>
          <p:txBody>
            <a:bodyPr/>
            <a:lstStyle/>
            <a:p>
              <a:endParaRPr lang="en-US"/>
            </a:p>
          </p:txBody>
        </p:sp>
        <p:sp>
          <p:nvSpPr>
            <p:cNvPr id="4" name="Freeform 7">
              <a:extLst>
                <a:ext uri="{FF2B5EF4-FFF2-40B4-BE49-F238E27FC236}">
                  <a16:creationId xmlns:a16="http://schemas.microsoft.com/office/drawing/2014/main" id="{869C0E09-74E1-E9E9-8D8E-5F2411249BD7}"/>
                </a:ext>
              </a:extLst>
            </p:cNvPr>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4"/>
              <a:stretch>
                <a:fillRect t="-29" b="-29"/>
              </a:stretch>
            </a:blipFill>
          </p:spPr>
          <p:txBody>
            <a:bodyPr/>
            <a:lstStyle/>
            <a:p>
              <a:endParaRPr lang="en-US"/>
            </a:p>
          </p:txBody>
        </p:sp>
      </p:grpSp>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6948A5-21BB-5982-4299-CC14FEECF13E}"/>
              </a:ext>
            </a:extLst>
          </p:cNvPr>
          <p:cNvSpPr/>
          <p:nvPr/>
        </p:nvSpPr>
        <p:spPr>
          <a:xfrm>
            <a:off x="990600" y="342900"/>
            <a:ext cx="7315200" cy="9525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AB1A070-5D21-1E30-AE32-A90CCC202960}"/>
              </a:ext>
            </a:extLst>
          </p:cNvPr>
          <p:cNvSpPr/>
          <p:nvPr/>
        </p:nvSpPr>
        <p:spPr>
          <a:xfrm>
            <a:off x="9771710" y="342900"/>
            <a:ext cx="7315200" cy="9525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6"/>
          <p:cNvSpPr txBox="1"/>
          <p:nvPr/>
        </p:nvSpPr>
        <p:spPr>
          <a:xfrm>
            <a:off x="2870044" y="1059110"/>
            <a:ext cx="4177750" cy="512961"/>
          </a:xfrm>
          <a:prstGeom prst="rect">
            <a:avLst/>
          </a:prstGeom>
        </p:spPr>
        <p:txBody>
          <a:bodyPr lIns="0" tIns="0" rIns="0" bIns="0" rtlCol="0" anchor="t">
            <a:spAutoFit/>
          </a:bodyPr>
          <a:lstStyle/>
          <a:p>
            <a:pPr algn="l">
              <a:lnSpc>
                <a:spcPts val="3999"/>
              </a:lnSpc>
            </a:pPr>
            <a:r>
              <a:rPr lang="en-US" sz="4400" b="1" dirty="0">
                <a:solidFill>
                  <a:srgbClr val="CD6B00"/>
                </a:solidFill>
                <a:latin typeface="Times New Roman" panose="02020603050405020304" pitchFamily="18" charset="0"/>
                <a:ea typeface="Nunito Bold"/>
                <a:cs typeface="Times New Roman" panose="02020603050405020304" pitchFamily="18" charset="0"/>
                <a:sym typeface="Nunito Bold"/>
              </a:rPr>
              <a:t>1. </a:t>
            </a:r>
            <a:r>
              <a:rPr lang="en-US" sz="4400" b="1" dirty="0" err="1">
                <a:solidFill>
                  <a:srgbClr val="CD6B00"/>
                </a:solidFill>
                <a:latin typeface="Times New Roman" panose="02020603050405020304" pitchFamily="18" charset="0"/>
                <a:ea typeface="Nunito Bold"/>
                <a:cs typeface="Times New Roman" panose="02020603050405020304" pitchFamily="18" charset="0"/>
                <a:sym typeface="Nunito Bold"/>
              </a:rPr>
              <a:t>Nghệ</a:t>
            </a:r>
            <a:r>
              <a:rPr lang="en-US" sz="4400" b="1" dirty="0">
                <a:solidFill>
                  <a:srgbClr val="CD6B00"/>
                </a:solidFill>
                <a:latin typeface="Times New Roman" panose="02020603050405020304" pitchFamily="18" charset="0"/>
                <a:ea typeface="Nunito Bold"/>
                <a:cs typeface="Times New Roman" panose="02020603050405020304" pitchFamily="18" charset="0"/>
                <a:sym typeface="Nunito Bold"/>
              </a:rPr>
              <a:t> </a:t>
            </a:r>
            <a:r>
              <a:rPr lang="en-US" sz="4400" b="1" dirty="0" err="1">
                <a:solidFill>
                  <a:srgbClr val="CD6B00"/>
                </a:solidFill>
                <a:latin typeface="Times New Roman" panose="02020603050405020304" pitchFamily="18" charset="0"/>
                <a:ea typeface="Nunito Bold"/>
                <a:cs typeface="Times New Roman" panose="02020603050405020304" pitchFamily="18" charset="0"/>
                <a:sym typeface="Nunito Bold"/>
              </a:rPr>
              <a:t>thuật</a:t>
            </a:r>
            <a:endParaRPr lang="en-US" sz="4400" b="1" dirty="0">
              <a:solidFill>
                <a:srgbClr val="CD6B00"/>
              </a:solidFill>
              <a:latin typeface="Times New Roman" panose="02020603050405020304" pitchFamily="18" charset="0"/>
              <a:ea typeface="Nunito Bold"/>
              <a:cs typeface="Times New Roman" panose="02020603050405020304" pitchFamily="18" charset="0"/>
              <a:sym typeface="Nunito Bold"/>
            </a:endParaRPr>
          </a:p>
        </p:txBody>
      </p:sp>
      <p:sp>
        <p:nvSpPr>
          <p:cNvPr id="17" name="TextBox 17"/>
          <p:cNvSpPr txBox="1"/>
          <p:nvPr/>
        </p:nvSpPr>
        <p:spPr>
          <a:xfrm>
            <a:off x="10434460" y="1059110"/>
            <a:ext cx="5989700" cy="512961"/>
          </a:xfrm>
          <a:prstGeom prst="rect">
            <a:avLst/>
          </a:prstGeom>
        </p:spPr>
        <p:txBody>
          <a:bodyPr lIns="0" tIns="0" rIns="0" bIns="0" rtlCol="0" anchor="t">
            <a:spAutoFit/>
          </a:bodyPr>
          <a:lstStyle/>
          <a:p>
            <a:pPr algn="ctr">
              <a:lnSpc>
                <a:spcPts val="3999"/>
              </a:lnSpc>
            </a:pPr>
            <a:r>
              <a:rPr lang="en-US" sz="4400" b="1" dirty="0">
                <a:solidFill>
                  <a:srgbClr val="CD6B00"/>
                </a:solidFill>
                <a:latin typeface="Times New Roman" panose="02020603050405020304" pitchFamily="18" charset="0"/>
                <a:ea typeface="Nunito Bold"/>
                <a:cs typeface="Times New Roman" panose="02020603050405020304" pitchFamily="18" charset="0"/>
                <a:sym typeface="Nunito Bold"/>
              </a:rPr>
              <a:t>2. </a:t>
            </a:r>
            <a:r>
              <a:rPr lang="en-US" sz="4400" b="1" dirty="0" err="1">
                <a:solidFill>
                  <a:srgbClr val="CD6B00"/>
                </a:solidFill>
                <a:latin typeface="Times New Roman" panose="02020603050405020304" pitchFamily="18" charset="0"/>
                <a:ea typeface="Nunito Bold"/>
                <a:cs typeface="Times New Roman" panose="02020603050405020304" pitchFamily="18" charset="0"/>
                <a:sym typeface="Nunito Bold"/>
              </a:rPr>
              <a:t>Nội</a:t>
            </a:r>
            <a:r>
              <a:rPr lang="en-US" sz="4400" b="1" dirty="0">
                <a:solidFill>
                  <a:srgbClr val="CD6B00"/>
                </a:solidFill>
                <a:latin typeface="Times New Roman" panose="02020603050405020304" pitchFamily="18" charset="0"/>
                <a:ea typeface="Nunito Bold"/>
                <a:cs typeface="Times New Roman" panose="02020603050405020304" pitchFamily="18" charset="0"/>
                <a:sym typeface="Nunito Bold"/>
              </a:rPr>
              <a:t> dung</a:t>
            </a:r>
          </a:p>
        </p:txBody>
      </p:sp>
      <p:sp>
        <p:nvSpPr>
          <p:cNvPr id="18" name="TextBox 18"/>
          <p:cNvSpPr txBox="1"/>
          <p:nvPr/>
        </p:nvSpPr>
        <p:spPr>
          <a:xfrm>
            <a:off x="1447801" y="2171220"/>
            <a:ext cx="6400800" cy="3077766"/>
          </a:xfrm>
          <a:prstGeom prst="rect">
            <a:avLst/>
          </a:prstGeom>
        </p:spPr>
        <p:txBody>
          <a:bodyPr wrap="square" lIns="0" tIns="0" rIns="0" bIns="0" rtlCol="0" anchor="t">
            <a:spAutoFit/>
          </a:bodyPr>
          <a:lstStyle/>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Kết hợp những yếu tố hiện thực và yếu tố kì ảo, hoang đường</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C</a:t>
            </a:r>
            <a:r>
              <a:rPr lang="vi-VN" sz="4000" dirty="0">
                <a:latin typeface="Times New Roman" panose="02020603050405020304" pitchFamily="18" charset="0"/>
                <a:cs typeface="Times New Roman" panose="02020603050405020304" pitchFamily="18" charset="0"/>
              </a:rPr>
              <a:t>ách kể chuyện, xây dựng nhân vật thành công.</a:t>
            </a:r>
          </a:p>
        </p:txBody>
      </p:sp>
      <p:sp>
        <p:nvSpPr>
          <p:cNvPr id="19" name="TextBox 19"/>
          <p:cNvSpPr txBox="1"/>
          <p:nvPr/>
        </p:nvSpPr>
        <p:spPr>
          <a:xfrm>
            <a:off x="10210801" y="2171220"/>
            <a:ext cx="6477000" cy="4924425"/>
          </a:xfrm>
          <a:prstGeom prst="rect">
            <a:avLst/>
          </a:prstGeom>
        </p:spPr>
        <p:txBody>
          <a:bodyPr wrap="square" lIns="0" tIns="0" rIns="0" bIns="0" rtlCol="0" anchor="t">
            <a:spAutoFit/>
          </a:bodyPr>
          <a:lstStyle/>
          <a:p>
            <a:pPr algn="just"/>
            <a:r>
              <a:rPr lang="vi-VN"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 </a:t>
            </a:r>
            <a:r>
              <a:rPr lang="vi-VN" sz="4000" i="1" dirty="0">
                <a:latin typeface="Times New Roman" panose="02020603050405020304" pitchFamily="18" charset="0"/>
                <a:cs typeface="Times New Roman" panose="02020603050405020304" pitchFamily="18" charset="0"/>
              </a:rPr>
              <a:t>Truyện lạ nhà thuyền chài </a:t>
            </a:r>
            <a:r>
              <a:rPr lang="vi-VN" sz="4000" dirty="0">
                <a:latin typeface="Times New Roman" panose="02020603050405020304" pitchFamily="18" charset="0"/>
                <a:cs typeface="Times New Roman" panose="02020603050405020304" pitchFamily="18" charset="0"/>
              </a:rPr>
              <a:t>kể về cuộc sống của một gia đình thuyền chài trên biển. Truyện tập trung vào cuộc sống của nhân vật chính là Thúc Ngư. </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Qua câu chuyện nhấn mạnh về tình yêu và sự đoàn kết trong gia đình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180864"/>
            <a:ext cx="16840200" cy="1200329"/>
          </a:xfrm>
          <a:prstGeom prst="rect">
            <a:avLst/>
          </a:prstGeom>
        </p:spPr>
        <p:txBody>
          <a:bodyPr wrap="square">
            <a:spAutoFit/>
          </a:bodyPr>
          <a:lstStyle/>
          <a:p>
            <a:pPr algn="ctr"/>
            <a:r>
              <a:rPr lang="en-US" sz="7200" dirty="0">
                <a:solidFill>
                  <a:srgbClr val="FF0000"/>
                </a:solidFill>
                <a:latin typeface="#9Slide07 SVNBango" panose="02000000000000000000" pitchFamily="2" charset="0"/>
                <a:cs typeface="Times New Roman" panose="02020603050405020304" pitchFamily="18" charset="0"/>
              </a:rPr>
              <a:t> CÙNG BÀN LUẬN</a:t>
            </a:r>
            <a:endParaRPr lang="vi-VN" sz="7200"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5C35F14-CF53-20D4-048C-1EA7A2F29D65}"/>
              </a:ext>
            </a:extLst>
          </p:cNvPr>
          <p:cNvSpPr/>
          <p:nvPr/>
        </p:nvSpPr>
        <p:spPr>
          <a:xfrm>
            <a:off x="838200" y="3140837"/>
            <a:ext cx="16840200" cy="2800767"/>
          </a:xfrm>
          <a:prstGeom prst="rect">
            <a:avLst/>
          </a:prstGeom>
          <a:solidFill>
            <a:schemeClr val="bg1">
              <a:lumMod val="95000"/>
            </a:schemeClr>
          </a:solid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1. </a:t>
            </a:r>
            <a:r>
              <a:rPr lang="vi-VN" sz="4400" i="1" dirty="0">
                <a:latin typeface="Times New Roman" panose="02020603050405020304" pitchFamily="18" charset="0"/>
                <a:cs typeface="Times New Roman" panose="02020603050405020304" pitchFamily="18" charset="0"/>
              </a:rPr>
              <a:t>Truyện lạ nhà thuyền chài</a:t>
            </a:r>
            <a:r>
              <a:rPr lang="vi-VN" sz="4400" dirty="0">
                <a:latin typeface="Times New Roman" panose="02020603050405020304" pitchFamily="18" charset="0"/>
                <a:cs typeface="Times New Roman" panose="02020603050405020304" pitchFamily="18" charset="0"/>
              </a:rPr>
              <a:t> có phải là truyện truyền kì hay không? Dựa vào đâu để em khẳng định như vậy?</a:t>
            </a:r>
            <a:endParaRPr lang="en-US" sz="88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Lời bàn của Sơn Nam Thúc ở cuối truyện có tác dụng hỗ trợ em đọc hiểu văn bản </a:t>
            </a:r>
            <a:r>
              <a:rPr lang="vi-VN" sz="4400" i="1" dirty="0">
                <a:solidFill>
                  <a:schemeClr val="tx1">
                    <a:lumMod val="95000"/>
                    <a:lumOff val="5000"/>
                  </a:schemeClr>
                </a:solidFill>
                <a:latin typeface="Times New Roman" panose="02020603050405020304" pitchFamily="18" charset="0"/>
                <a:cs typeface="Times New Roman" panose="02020603050405020304" pitchFamily="18" charset="0"/>
              </a:rPr>
              <a:t>Truyện lạ nhà thuyền chài</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như thế nào?</a:t>
            </a:r>
          </a:p>
        </p:txBody>
      </p:sp>
      <p:sp>
        <p:nvSpPr>
          <p:cNvPr id="4" name="Freeform 2">
            <a:extLst>
              <a:ext uri="{FF2B5EF4-FFF2-40B4-BE49-F238E27FC236}">
                <a16:creationId xmlns:a16="http://schemas.microsoft.com/office/drawing/2014/main" id="{15FDE4C7-B613-4F2C-11FB-2C7697333E3F}"/>
              </a:ext>
            </a:extLst>
          </p:cNvPr>
          <p:cNvSpPr/>
          <p:nvPr/>
        </p:nvSpPr>
        <p:spPr>
          <a:xfrm>
            <a:off x="304800" y="266700"/>
            <a:ext cx="2362200" cy="2371092"/>
          </a:xfrm>
          <a:custGeom>
            <a:avLst/>
            <a:gdLst/>
            <a:ahLst/>
            <a:cxnLst/>
            <a:rect l="l" t="t" r="r" b="b"/>
            <a:pathLst>
              <a:path w="3905472" h="3920173">
                <a:moveTo>
                  <a:pt x="0" y="0"/>
                </a:moveTo>
                <a:lnTo>
                  <a:pt x="3905472" y="0"/>
                </a:lnTo>
                <a:lnTo>
                  <a:pt x="3905472" y="3920173"/>
                </a:lnTo>
                <a:lnTo>
                  <a:pt x="0" y="3920173"/>
                </a:lnTo>
                <a:lnTo>
                  <a:pt x="0" y="0"/>
                </a:lnTo>
                <a:close/>
              </a:path>
            </a:pathLst>
          </a:custGeom>
          <a:blipFill>
            <a:blip r:embed="rId3"/>
            <a:stretch>
              <a:fillRect/>
            </a:stretch>
          </a:blipFill>
        </p:spPr>
        <p:txBody>
          <a:bodyPr/>
          <a:lstStyle/>
          <a:p>
            <a:endParaRPr lang="en-US"/>
          </a:p>
        </p:txBody>
      </p:sp>
      <p:sp>
        <p:nvSpPr>
          <p:cNvPr id="5" name="Freeform 3">
            <a:extLst>
              <a:ext uri="{FF2B5EF4-FFF2-40B4-BE49-F238E27FC236}">
                <a16:creationId xmlns:a16="http://schemas.microsoft.com/office/drawing/2014/main" id="{E079F5C5-7B47-08DA-E666-9B300CF7F4CF}"/>
              </a:ext>
            </a:extLst>
          </p:cNvPr>
          <p:cNvSpPr/>
          <p:nvPr/>
        </p:nvSpPr>
        <p:spPr>
          <a:xfrm>
            <a:off x="10134600" y="6382512"/>
            <a:ext cx="7315200" cy="3904488"/>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145226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13" y="0"/>
            <a:ext cx="18454514"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1870844" y="3151565"/>
            <a:ext cx="40307786" cy="7430838"/>
            <a:chOff x="1623273" y="1290633"/>
            <a:chExt cx="10967729" cy="5078083"/>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23273" y="1290633"/>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3073311" y="3608071"/>
            <a:ext cx="37771754" cy="7102373"/>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8609" y="-7104185"/>
            <a:ext cx="5715000" cy="5715000"/>
          </a:xfrm>
          <a:prstGeom prst="rect">
            <a:avLst/>
          </a:prstGeom>
        </p:spPr>
      </p:pic>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42778" y="2389118"/>
            <a:ext cx="6602444" cy="6602444"/>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a:hlinkClick r:id="rId6" action="ppaction://hlinksldjump"/>
          </p:cNvPr>
          <p:cNvSpPr/>
          <p:nvPr/>
        </p:nvSpPr>
        <p:spPr>
          <a:xfrm>
            <a:off x="7693234" y="8630906"/>
            <a:ext cx="2735018" cy="938649"/>
          </a:xfrm>
          <a:prstGeom prst="roundRect">
            <a:avLst>
              <a:gd name="adj" fmla="val 50000"/>
            </a:avLst>
          </a:prstGeom>
          <a:solidFill>
            <a:srgbClr val="DF95A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75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START</a:t>
            </a:r>
          </a:p>
        </p:txBody>
      </p:sp>
      <p:pic>
        <p:nvPicPr>
          <p:cNvPr id="5" name="Picture 4">
            <a:extLst>
              <a:ext uri="{FF2B5EF4-FFF2-40B4-BE49-F238E27FC236}">
                <a16:creationId xmlns:a16="http://schemas.microsoft.com/office/drawing/2014/main" id="{DE44C8D2-CDE2-3782-165E-044B523169E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761186" y="-249813"/>
            <a:ext cx="10335204" cy="5646768"/>
          </a:xfrm>
          <a:prstGeom prst="rect">
            <a:avLst/>
          </a:prstGeom>
        </p:spPr>
      </p:pic>
    </p:spTree>
    <p:extLst>
      <p:ext uri="{BB962C8B-B14F-4D97-AF65-F5344CB8AC3E}">
        <p14:creationId xmlns:p14="http://schemas.microsoft.com/office/powerpoint/2010/main" val="378297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32" presetClass="emph" presetSubtype="0" repeatCount="indefinite" fill="hold" nodeType="withEffect">
                                  <p:stCondLst>
                                    <p:cond delay="0"/>
                                  </p:stCondLst>
                                  <p:childTnLst>
                                    <p:animRot by="120000">
                                      <p:cBhvr>
                                        <p:cTn id="10" dur="200" fill="hold">
                                          <p:stCondLst>
                                            <p:cond delay="0"/>
                                          </p:stCondLst>
                                        </p:cTn>
                                        <p:tgtEl>
                                          <p:spTgt spid="1028"/>
                                        </p:tgtEl>
                                        <p:attrNameLst>
                                          <p:attrName>r</p:attrName>
                                        </p:attrNameLst>
                                      </p:cBhvr>
                                    </p:animRot>
                                    <p:animRot by="-240000">
                                      <p:cBhvr>
                                        <p:cTn id="11" dur="400" fill="hold">
                                          <p:stCondLst>
                                            <p:cond delay="400"/>
                                          </p:stCondLst>
                                        </p:cTn>
                                        <p:tgtEl>
                                          <p:spTgt spid="1028"/>
                                        </p:tgtEl>
                                        <p:attrNameLst>
                                          <p:attrName>r</p:attrName>
                                        </p:attrNameLst>
                                      </p:cBhvr>
                                    </p:animRot>
                                    <p:animRot by="240000">
                                      <p:cBhvr>
                                        <p:cTn id="12" dur="400" fill="hold">
                                          <p:stCondLst>
                                            <p:cond delay="800"/>
                                          </p:stCondLst>
                                        </p:cTn>
                                        <p:tgtEl>
                                          <p:spTgt spid="1028"/>
                                        </p:tgtEl>
                                        <p:attrNameLst>
                                          <p:attrName>r</p:attrName>
                                        </p:attrNameLst>
                                      </p:cBhvr>
                                    </p:animRot>
                                    <p:animRot by="-240000">
                                      <p:cBhvr>
                                        <p:cTn id="13" dur="400" fill="hold">
                                          <p:stCondLst>
                                            <p:cond delay="1200"/>
                                          </p:stCondLst>
                                        </p:cTn>
                                        <p:tgtEl>
                                          <p:spTgt spid="1028"/>
                                        </p:tgtEl>
                                        <p:attrNameLst>
                                          <p:attrName>r</p:attrName>
                                        </p:attrNameLst>
                                      </p:cBhvr>
                                    </p:animRot>
                                    <p:animRot by="120000">
                                      <p:cBhvr>
                                        <p:cTn id="14" dur="400" fill="hold">
                                          <p:stCondLst>
                                            <p:cond delay="1600"/>
                                          </p:stCondLst>
                                        </p:cTn>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F9676ACC-EC48-1D61-4C22-A44AAB58E541}"/>
              </a:ext>
            </a:extLst>
          </p:cNvPr>
          <p:cNvSpPr txBox="1"/>
          <p:nvPr/>
        </p:nvSpPr>
        <p:spPr>
          <a:xfrm>
            <a:off x="9296400" y="3771900"/>
            <a:ext cx="8779075" cy="3323987"/>
          </a:xfrm>
          <a:prstGeom prst="rect">
            <a:avLst/>
          </a:prstGeom>
        </p:spPr>
        <p:txBody>
          <a:bodyPr lIns="0" tIns="0" rIns="0" bIns="0" rtlCol="0" anchor="t">
            <a:spAutoFit/>
          </a:bodyPr>
          <a:lstStyle/>
          <a:p>
            <a:pPr algn="ctr"/>
            <a:r>
              <a:rPr lang="en-US" sz="7200" dirty="0">
                <a:latin typeface="#9Slide07 Baloo Tamma" panose="03080902040302020200" pitchFamily="66" charset="0"/>
                <a:cs typeface="#9Slide07 Baloo Tamma" panose="03080902040302020200" pitchFamily="66" charset="0"/>
              </a:rPr>
              <a:t>I. </a:t>
            </a:r>
          </a:p>
          <a:p>
            <a:pPr algn="ctr"/>
            <a:r>
              <a:rPr lang="en-US" sz="7200" dirty="0">
                <a:latin typeface="#9Slide07 Baloo Tamma" panose="03080902040302020200" pitchFamily="66" charset="0"/>
                <a:cs typeface="#9Slide07 Baloo Tamma" panose="03080902040302020200" pitchFamily="66" charset="0"/>
              </a:rPr>
              <a:t>TRẢI NGHIỆM </a:t>
            </a:r>
          </a:p>
          <a:p>
            <a:pPr algn="ctr"/>
            <a:r>
              <a:rPr lang="en-US" sz="7200" dirty="0">
                <a:latin typeface="#9Slide07 Baloo Tamma" panose="03080902040302020200" pitchFamily="66" charset="0"/>
                <a:cs typeface="#9Slide07 Baloo Tamma" panose="03080902040302020200" pitchFamily="66" charset="0"/>
              </a:rPr>
              <a:t>CÙNG VĂN BẢN</a:t>
            </a:r>
          </a:p>
        </p:txBody>
      </p:sp>
      <p:grpSp>
        <p:nvGrpSpPr>
          <p:cNvPr id="2" name="Group 2"/>
          <p:cNvGrpSpPr/>
          <p:nvPr/>
        </p:nvGrpSpPr>
        <p:grpSpPr>
          <a:xfrm>
            <a:off x="152400" y="342900"/>
            <a:ext cx="9982200" cy="9677400"/>
            <a:chOff x="0" y="0"/>
            <a:chExt cx="6349238" cy="5650357"/>
          </a:xfrm>
        </p:grpSpPr>
        <p:sp>
          <p:nvSpPr>
            <p:cNvPr id="3" name="Freeform 3"/>
            <p:cNvSpPr/>
            <p:nvPr/>
          </p:nvSpPr>
          <p:spPr>
            <a:xfrm>
              <a:off x="-1220470" y="-200914"/>
              <a:ext cx="7579741" cy="5919724"/>
            </a:xfrm>
            <a:custGeom>
              <a:avLst/>
              <a:gdLst/>
              <a:ahLst/>
              <a:cxnLst/>
              <a:rect l="l" t="t" r="r" b="b"/>
              <a:pathLst>
                <a:path w="7579741" h="5919724">
                  <a:moveTo>
                    <a:pt x="7563231" y="542290"/>
                  </a:moveTo>
                  <a:cubicBezTo>
                    <a:pt x="7547864" y="557530"/>
                    <a:pt x="7490206" y="686562"/>
                    <a:pt x="7507224" y="715264"/>
                  </a:cubicBezTo>
                  <a:cubicBezTo>
                    <a:pt x="7525639" y="709803"/>
                    <a:pt x="7436739" y="790321"/>
                    <a:pt x="7482586" y="888111"/>
                  </a:cubicBezTo>
                  <a:cubicBezTo>
                    <a:pt x="7469505" y="906018"/>
                    <a:pt x="7553833" y="924179"/>
                    <a:pt x="7546848" y="962025"/>
                  </a:cubicBezTo>
                  <a:cubicBezTo>
                    <a:pt x="7534529" y="981202"/>
                    <a:pt x="7489825" y="974979"/>
                    <a:pt x="7525639" y="1001014"/>
                  </a:cubicBezTo>
                  <a:cubicBezTo>
                    <a:pt x="7533132" y="1085469"/>
                    <a:pt x="7579233" y="1117346"/>
                    <a:pt x="7428357" y="1351280"/>
                  </a:cubicBezTo>
                  <a:cubicBezTo>
                    <a:pt x="7398639" y="1347343"/>
                    <a:pt x="7317740" y="1604645"/>
                    <a:pt x="7205980" y="1797050"/>
                  </a:cubicBezTo>
                  <a:cubicBezTo>
                    <a:pt x="7222109" y="1833372"/>
                    <a:pt x="7240016" y="1850009"/>
                    <a:pt x="7202297" y="1916684"/>
                  </a:cubicBezTo>
                  <a:cubicBezTo>
                    <a:pt x="7208901" y="1933448"/>
                    <a:pt x="7273036" y="1963420"/>
                    <a:pt x="7239635" y="2007743"/>
                  </a:cubicBezTo>
                  <a:cubicBezTo>
                    <a:pt x="7204202" y="2091436"/>
                    <a:pt x="7205853" y="2286381"/>
                    <a:pt x="7250049" y="2317750"/>
                  </a:cubicBezTo>
                  <a:cubicBezTo>
                    <a:pt x="7275576" y="2308987"/>
                    <a:pt x="7186168" y="2474976"/>
                    <a:pt x="7233031" y="2483866"/>
                  </a:cubicBezTo>
                  <a:cubicBezTo>
                    <a:pt x="7217791" y="2541143"/>
                    <a:pt x="7278497" y="2574417"/>
                    <a:pt x="7147941" y="2695575"/>
                  </a:cubicBezTo>
                  <a:cubicBezTo>
                    <a:pt x="7045960" y="2756535"/>
                    <a:pt x="7168642" y="2805176"/>
                    <a:pt x="7069074" y="2892044"/>
                  </a:cubicBezTo>
                  <a:cubicBezTo>
                    <a:pt x="7109587" y="2925826"/>
                    <a:pt x="7008622" y="2948432"/>
                    <a:pt x="7081139" y="3107690"/>
                  </a:cubicBezTo>
                  <a:cubicBezTo>
                    <a:pt x="7090664" y="3117088"/>
                    <a:pt x="7034657" y="3165983"/>
                    <a:pt x="7017766" y="3207639"/>
                  </a:cubicBezTo>
                  <a:cubicBezTo>
                    <a:pt x="7063232" y="3257296"/>
                    <a:pt x="7012940" y="3253994"/>
                    <a:pt x="6997446" y="3340354"/>
                  </a:cubicBezTo>
                  <a:cubicBezTo>
                    <a:pt x="6914515" y="3405251"/>
                    <a:pt x="6917309" y="3435350"/>
                    <a:pt x="6838696" y="3533013"/>
                  </a:cubicBezTo>
                  <a:cubicBezTo>
                    <a:pt x="6861556" y="3525774"/>
                    <a:pt x="6889496" y="3574161"/>
                    <a:pt x="6822313" y="3687572"/>
                  </a:cubicBezTo>
                  <a:cubicBezTo>
                    <a:pt x="6817868" y="3707257"/>
                    <a:pt x="6727190" y="3726307"/>
                    <a:pt x="6704838" y="3771265"/>
                  </a:cubicBezTo>
                  <a:cubicBezTo>
                    <a:pt x="6674739" y="3791585"/>
                    <a:pt x="6736080" y="3823716"/>
                    <a:pt x="6667881" y="3824732"/>
                  </a:cubicBezTo>
                  <a:cubicBezTo>
                    <a:pt x="6676517" y="3870960"/>
                    <a:pt x="6621399" y="3859911"/>
                    <a:pt x="6607683" y="3879977"/>
                  </a:cubicBezTo>
                  <a:cubicBezTo>
                    <a:pt x="6650990" y="3906901"/>
                    <a:pt x="6618478" y="3901313"/>
                    <a:pt x="6653657" y="3916553"/>
                  </a:cubicBezTo>
                  <a:cubicBezTo>
                    <a:pt x="6651371" y="3988689"/>
                    <a:pt x="6546469" y="4092829"/>
                    <a:pt x="6552819" y="4182491"/>
                  </a:cubicBezTo>
                  <a:cubicBezTo>
                    <a:pt x="6516370" y="4270502"/>
                    <a:pt x="6542786" y="4306443"/>
                    <a:pt x="6490208" y="4402836"/>
                  </a:cubicBezTo>
                  <a:cubicBezTo>
                    <a:pt x="6527419" y="4414266"/>
                    <a:pt x="6500749" y="4427982"/>
                    <a:pt x="6457696" y="4505960"/>
                  </a:cubicBezTo>
                  <a:cubicBezTo>
                    <a:pt x="6503289" y="4531741"/>
                    <a:pt x="6486271" y="4590542"/>
                    <a:pt x="6438519" y="4659376"/>
                  </a:cubicBezTo>
                  <a:cubicBezTo>
                    <a:pt x="6519418" y="4706620"/>
                    <a:pt x="6472682" y="4854575"/>
                    <a:pt x="6428232" y="4913630"/>
                  </a:cubicBezTo>
                  <a:cubicBezTo>
                    <a:pt x="6441440" y="4962525"/>
                    <a:pt x="6419596" y="5014341"/>
                    <a:pt x="6364732" y="5057902"/>
                  </a:cubicBezTo>
                  <a:cubicBezTo>
                    <a:pt x="6326251" y="5158740"/>
                    <a:pt x="6311773" y="5242179"/>
                    <a:pt x="6153531" y="5344668"/>
                  </a:cubicBezTo>
                  <a:cubicBezTo>
                    <a:pt x="6108954" y="5423535"/>
                    <a:pt x="6112764" y="5474843"/>
                    <a:pt x="6025007" y="5580126"/>
                  </a:cubicBezTo>
                  <a:cubicBezTo>
                    <a:pt x="5990082" y="5617337"/>
                    <a:pt x="5948299" y="5575808"/>
                    <a:pt x="5956046" y="5642229"/>
                  </a:cubicBezTo>
                  <a:cubicBezTo>
                    <a:pt x="5906770" y="5660898"/>
                    <a:pt x="5970270" y="5719572"/>
                    <a:pt x="5856605" y="5769483"/>
                  </a:cubicBezTo>
                  <a:cubicBezTo>
                    <a:pt x="5875401" y="5829681"/>
                    <a:pt x="5926582" y="5859272"/>
                    <a:pt x="5715762" y="5839333"/>
                  </a:cubicBezTo>
                  <a:cubicBezTo>
                    <a:pt x="4322445" y="5836539"/>
                    <a:pt x="2963291" y="5847588"/>
                    <a:pt x="1505204" y="5835142"/>
                  </a:cubicBezTo>
                  <a:cubicBezTo>
                    <a:pt x="1422400" y="5827522"/>
                    <a:pt x="1221740" y="5919724"/>
                    <a:pt x="1265555" y="5732399"/>
                  </a:cubicBezTo>
                  <a:cubicBezTo>
                    <a:pt x="1276477" y="4087495"/>
                    <a:pt x="1248029" y="2400427"/>
                    <a:pt x="1253236" y="760476"/>
                  </a:cubicBezTo>
                  <a:cubicBezTo>
                    <a:pt x="1408430" y="0"/>
                    <a:pt x="0" y="249174"/>
                    <a:pt x="6352667" y="210693"/>
                  </a:cubicBezTo>
                  <a:cubicBezTo>
                    <a:pt x="6709537" y="218821"/>
                    <a:pt x="7224776" y="185928"/>
                    <a:pt x="7545070" y="221488"/>
                  </a:cubicBezTo>
                  <a:cubicBezTo>
                    <a:pt x="7579741" y="234569"/>
                    <a:pt x="7569835" y="514604"/>
                    <a:pt x="7563231" y="542290"/>
                  </a:cubicBezTo>
                  <a:close/>
                </a:path>
              </a:pathLst>
            </a:custGeom>
            <a:blipFill>
              <a:blip r:embed="rId3"/>
              <a:stretch>
                <a:fillRect t="-3006" b="-9365"/>
              </a:stretch>
            </a:blipFill>
          </p:spPr>
          <p:txBody>
            <a:bodyPr/>
            <a:lstStyle/>
            <a:p>
              <a:endParaRPr lang="en-US"/>
            </a:p>
          </p:txBody>
        </p:sp>
      </p:gr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513" y="0"/>
            <a:ext cx="18454514"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1850374" y="2606040"/>
            <a:ext cx="40374279" cy="768096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979816" y="3209545"/>
            <a:ext cx="37771754" cy="7102373"/>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4553" y="2919897"/>
            <a:ext cx="3833490" cy="383349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032043" y="268267"/>
            <a:ext cx="2200094" cy="961625"/>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Box 4"/>
          <p:cNvSpPr txBox="1"/>
          <p:nvPr/>
        </p:nvSpPr>
        <p:spPr>
          <a:xfrm>
            <a:off x="3024080" y="434516"/>
            <a:ext cx="14762708" cy="2308324"/>
          </a:xfrm>
          <a:prstGeom prst="rect">
            <a:avLst/>
          </a:prstGeom>
          <a:noFill/>
        </p:spPr>
        <p:txBody>
          <a:bodyPr wrap="square" rtlCol="0">
            <a:spAutoFit/>
          </a:bodyPr>
          <a:lstStyle/>
          <a:p>
            <a:pPr algn="ctr"/>
            <a:r>
              <a:rPr lang="vi-VN" sz="4800" b="1" dirty="0">
                <a:solidFill>
                  <a:schemeClr val="bg1"/>
                </a:solidFill>
                <a:latin typeface="Times New Roman" panose="02020603050405020304" pitchFamily="18" charset="0"/>
                <a:cs typeface="Times New Roman" panose="02020603050405020304" pitchFamily="18" charset="0"/>
              </a:rPr>
              <a:t>Hành động </a:t>
            </a:r>
            <a:r>
              <a:rPr lang="vi-VN" sz="4800" b="1" i="1" dirty="0">
                <a:solidFill>
                  <a:schemeClr val="bg1"/>
                </a:solidFill>
                <a:latin typeface="Times New Roman" panose="02020603050405020304" pitchFamily="18" charset="0"/>
                <a:cs typeface="Times New Roman" panose="02020603050405020304" pitchFamily="18" charset="0"/>
              </a:rPr>
              <a:t>“nhổ một ít nước bọt trắng trao cho Thúc Ngư”</a:t>
            </a:r>
            <a:r>
              <a:rPr lang="vi-VN" sz="4800" b="1" dirty="0">
                <a:solidFill>
                  <a:schemeClr val="bg1"/>
                </a:solidFill>
                <a:latin typeface="Times New Roman" panose="02020603050405020304" pitchFamily="18" charset="0"/>
                <a:cs typeface="Times New Roman" panose="02020603050405020304" pitchFamily="18" charset="0"/>
              </a:rPr>
              <a:t>, hòa với nước mặn uống thì xuống nước không chìm, không bao giờ bị nạn chết đuối có ý nghĩa gì?</a:t>
            </a: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21474" y="373871"/>
            <a:ext cx="2814618" cy="990102"/>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Câu</a:t>
            </a:r>
            <a:r>
              <a:rPr kumimoji="0" lang="en-US" sz="48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1</a:t>
            </a:r>
            <a:endParaRPr kumimoji="0" sz="48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9282956" y="8183024"/>
            <a:ext cx="7025705" cy="18321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latin typeface="Times New Roman" panose="02020603050405020304" pitchFamily="18" charset="0"/>
                <a:cs typeface="Times New Roman" panose="02020603050405020304" pitchFamily="18" charset="0"/>
              </a:rPr>
              <a:t>D</a:t>
            </a:r>
            <a:r>
              <a:rPr lang="vi-VN" sz="4400" dirty="0">
                <a:latin typeface="Times New Roman" panose="02020603050405020304" pitchFamily="18" charset="0"/>
                <a:cs typeface="Times New Roman" panose="02020603050405020304" pitchFamily="18" charset="0"/>
              </a:rPr>
              <a:t>. Thể hiện ân nghĩa sâu nặng của nàng, của người vợ hiền thảo, thủy chung.</a:t>
            </a:r>
          </a:p>
        </p:txBody>
      </p:sp>
      <p:sp>
        <p:nvSpPr>
          <p:cNvPr id="46" name="Rectangle 45">
            <a:extLst>
              <a:ext uri="{FF2B5EF4-FFF2-40B4-BE49-F238E27FC236}">
                <a16:creationId xmlns:a16="http://schemas.microsoft.com/office/drawing/2014/main" id="{301BFC64-C6B5-4ECE-E8EE-63EC4E07A50D}"/>
              </a:ext>
            </a:extLst>
          </p:cNvPr>
          <p:cNvSpPr/>
          <p:nvPr/>
        </p:nvSpPr>
        <p:spPr>
          <a:xfrm>
            <a:off x="680012" y="8149674"/>
            <a:ext cx="7025705" cy="18321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400" dirty="0">
                <a:latin typeface="Times New Roman" panose="02020603050405020304" pitchFamily="18" charset="0"/>
                <a:cs typeface="Times New Roman" panose="02020603050405020304" pitchFamily="18" charset="0"/>
              </a:rPr>
              <a:t>C. Thể hiện sự đoạn tuyệt, không bao giờ còn gặp lại nhau được nữa.</a:t>
            </a:r>
          </a:p>
        </p:txBody>
      </p:sp>
      <p:sp>
        <p:nvSpPr>
          <p:cNvPr id="47" name="Rectangle 46">
            <a:extLst>
              <a:ext uri="{FF2B5EF4-FFF2-40B4-BE49-F238E27FC236}">
                <a16:creationId xmlns:a16="http://schemas.microsoft.com/office/drawing/2014/main" id="{8FA9B395-6775-1655-DFFF-64BF57EB69A9}"/>
              </a:ext>
            </a:extLst>
          </p:cNvPr>
          <p:cNvSpPr/>
          <p:nvPr/>
        </p:nvSpPr>
        <p:spPr>
          <a:xfrm>
            <a:off x="9411616" y="6123034"/>
            <a:ext cx="7025705" cy="16206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latin typeface="Times New Roman" panose="02020603050405020304" pitchFamily="18" charset="0"/>
                <a:cs typeface="Times New Roman" panose="02020603050405020304" pitchFamily="18" charset="0"/>
              </a:rPr>
              <a:t>B</a:t>
            </a:r>
            <a:r>
              <a:rPr lang="vi-VN" sz="4400" dirty="0">
                <a:latin typeface="Times New Roman" panose="02020603050405020304" pitchFamily="18" charset="0"/>
                <a:cs typeface="Times New Roman" panose="02020603050405020304" pitchFamily="18" charset="0"/>
              </a:rPr>
              <a:t>. Thay cho lời vĩnh biệt Thúc Ngư.</a:t>
            </a:r>
          </a:p>
        </p:txBody>
      </p:sp>
      <p:sp>
        <p:nvSpPr>
          <p:cNvPr id="48" name="Rectangle 47">
            <a:extLst>
              <a:ext uri="{FF2B5EF4-FFF2-40B4-BE49-F238E27FC236}">
                <a16:creationId xmlns:a16="http://schemas.microsoft.com/office/drawing/2014/main" id="{B133DC40-5E87-384F-2B7D-3351791998D2}"/>
              </a:ext>
            </a:extLst>
          </p:cNvPr>
          <p:cNvSpPr/>
          <p:nvPr/>
        </p:nvSpPr>
        <p:spPr>
          <a:xfrm>
            <a:off x="686044" y="6123034"/>
            <a:ext cx="7025705" cy="16206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400" dirty="0">
                <a:latin typeface="Times New Roman" panose="02020603050405020304" pitchFamily="18" charset="0"/>
                <a:cs typeface="Times New Roman" panose="02020603050405020304" pitchFamily="18" charset="0"/>
              </a:rPr>
              <a:t>A. Thể hiện năng lực làm phép mạnh mẽ của nàng.</a:t>
            </a: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838766" y="599822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22845" y="612303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62585" y="856597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322847" y="8647859"/>
            <a:ext cx="2009399" cy="176600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808534" y="3896944"/>
            <a:ext cx="6647111" cy="664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9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513" y="0"/>
            <a:ext cx="18454514"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1850374" y="2606040"/>
            <a:ext cx="40374279" cy="768096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979816" y="3209545"/>
            <a:ext cx="37771754" cy="7102373"/>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6464" y="2112445"/>
            <a:ext cx="3833490" cy="383349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032043" y="268267"/>
            <a:ext cx="2200094" cy="961625"/>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Box 4"/>
          <p:cNvSpPr txBox="1"/>
          <p:nvPr/>
        </p:nvSpPr>
        <p:spPr>
          <a:xfrm>
            <a:off x="3370270" y="361876"/>
            <a:ext cx="13992102" cy="1754326"/>
          </a:xfrm>
          <a:prstGeom prst="rect">
            <a:avLst/>
          </a:prstGeom>
          <a:noFill/>
        </p:spPr>
        <p:txBody>
          <a:bodyPr wrap="square" rtlCol="0">
            <a:spAutoFit/>
          </a:bodyPr>
          <a:lstStyle/>
          <a:p>
            <a:pPr algn="ctr"/>
            <a:r>
              <a:rPr lang="vi-VN" sz="5400" b="1" dirty="0">
                <a:solidFill>
                  <a:schemeClr val="bg1"/>
                </a:solidFill>
                <a:latin typeface="Times New Roman" panose="02020603050405020304" pitchFamily="18" charset="0"/>
                <a:cs typeface="Times New Roman" panose="02020603050405020304" pitchFamily="18" charset="0"/>
              </a:rPr>
              <a:t>Không gian truyền kì trong </a:t>
            </a:r>
            <a:r>
              <a:rPr lang="vi-VN" sz="5400" b="1" i="1" dirty="0">
                <a:solidFill>
                  <a:schemeClr val="bg1"/>
                </a:solidFill>
                <a:latin typeface="Times New Roman" panose="02020603050405020304" pitchFamily="18" charset="0"/>
                <a:cs typeface="Times New Roman" panose="02020603050405020304" pitchFamily="18" charset="0"/>
              </a:rPr>
              <a:t>Ngư gia chí dị </a:t>
            </a:r>
            <a:r>
              <a:rPr lang="vi-VN" sz="5400" b="1" dirty="0">
                <a:solidFill>
                  <a:schemeClr val="bg1"/>
                </a:solidFill>
                <a:latin typeface="Times New Roman" panose="02020603050405020304" pitchFamily="18" charset="0"/>
                <a:cs typeface="Times New Roman" panose="02020603050405020304" pitchFamily="18" charset="0"/>
              </a:rPr>
              <a:t>được thể hiện như thế nào?</a:t>
            </a: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21474" y="373871"/>
            <a:ext cx="2814618" cy="990102"/>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Câu</a:t>
            </a:r>
            <a:r>
              <a:rPr kumimoji="0" lang="en-US" sz="44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2</a:t>
            </a:r>
            <a:endParaRPr kumimoji="0" sz="44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9282956" y="4985301"/>
            <a:ext cx="7025705" cy="28535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a:latin typeface="Times New Roman" panose="02020603050405020304" pitchFamily="18" charset="0"/>
                <a:cs typeface="Times New Roman" panose="02020603050405020304" pitchFamily="18" charset="0"/>
              </a:rPr>
              <a:t>B</a:t>
            </a:r>
            <a:r>
              <a:rPr lang="vi-VN" sz="4800" dirty="0">
                <a:latin typeface="Times New Roman" panose="02020603050405020304" pitchFamily="18" charset="0"/>
                <a:cs typeface="Times New Roman" panose="02020603050405020304" pitchFamily="18" charset="0"/>
              </a:rPr>
              <a:t>. Thần linh có thể đi lại ở trần thế, có thể trò chuyện hoặc kết hôn cùng với con người.</a:t>
            </a:r>
          </a:p>
        </p:txBody>
      </p:sp>
      <p:sp>
        <p:nvSpPr>
          <p:cNvPr id="46" name="Rectangle 45">
            <a:extLst>
              <a:ext uri="{FF2B5EF4-FFF2-40B4-BE49-F238E27FC236}">
                <a16:creationId xmlns:a16="http://schemas.microsoft.com/office/drawing/2014/main" id="{301BFC64-C6B5-4ECE-E8EE-63EC4E07A50D}"/>
              </a:ext>
            </a:extLst>
          </p:cNvPr>
          <p:cNvSpPr/>
          <p:nvPr/>
        </p:nvSpPr>
        <p:spPr>
          <a:xfrm>
            <a:off x="680012" y="8149674"/>
            <a:ext cx="7025705" cy="18321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800" dirty="0">
                <a:latin typeface="Times New Roman" panose="02020603050405020304" pitchFamily="18" charset="0"/>
                <a:cs typeface="Times New Roman" panose="02020603050405020304" pitchFamily="18" charset="0"/>
              </a:rPr>
              <a:t>C. Con người có thể nhận năng lực đặc biệt từ thần linh.</a:t>
            </a:r>
          </a:p>
        </p:txBody>
      </p:sp>
      <p:sp>
        <p:nvSpPr>
          <p:cNvPr id="47" name="Rectangle 46">
            <a:extLst>
              <a:ext uri="{FF2B5EF4-FFF2-40B4-BE49-F238E27FC236}">
                <a16:creationId xmlns:a16="http://schemas.microsoft.com/office/drawing/2014/main" id="{8FA9B395-6775-1655-DFFF-64BF57EB69A9}"/>
              </a:ext>
            </a:extLst>
          </p:cNvPr>
          <p:cNvSpPr/>
          <p:nvPr/>
        </p:nvSpPr>
        <p:spPr>
          <a:xfrm>
            <a:off x="9282956" y="8078727"/>
            <a:ext cx="7154365" cy="194376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800" dirty="0">
                <a:latin typeface="Times New Roman" panose="02020603050405020304" pitchFamily="18" charset="0"/>
                <a:cs typeface="Times New Roman" panose="02020603050405020304" pitchFamily="18" charset="0"/>
              </a:rPr>
              <a:t>D. Thần linh khi đã ở lại trần thế sẽ không thể trở về cõi thần tiên.</a:t>
            </a:r>
          </a:p>
        </p:txBody>
      </p:sp>
      <p:sp>
        <p:nvSpPr>
          <p:cNvPr id="48" name="Rectangle 47">
            <a:extLst>
              <a:ext uri="{FF2B5EF4-FFF2-40B4-BE49-F238E27FC236}">
                <a16:creationId xmlns:a16="http://schemas.microsoft.com/office/drawing/2014/main" id="{B133DC40-5E87-384F-2B7D-3351791998D2}"/>
              </a:ext>
            </a:extLst>
          </p:cNvPr>
          <p:cNvSpPr/>
          <p:nvPr/>
        </p:nvSpPr>
        <p:spPr>
          <a:xfrm>
            <a:off x="686044" y="4985301"/>
            <a:ext cx="7025705" cy="27584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dirty="0">
                <a:latin typeface="Times New Roman" panose="02020603050405020304" pitchFamily="18" charset="0"/>
                <a:cs typeface="Times New Roman" panose="02020603050405020304" pitchFamily="18" charset="0"/>
              </a:rPr>
              <a:t>A</a:t>
            </a:r>
            <a:r>
              <a:rPr lang="vi-VN" sz="4800" dirty="0">
                <a:latin typeface="Times New Roman" panose="02020603050405020304" pitchFamily="18" charset="0"/>
                <a:cs typeface="Times New Roman" panose="02020603050405020304" pitchFamily="18" charset="0"/>
              </a:rPr>
              <a:t>. Con người có thể đi lại giữa thủy cung và trần thế.</a:t>
            </a: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838766" y="599822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916973" y="823133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62585" y="856597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4910988" y="6066689"/>
            <a:ext cx="2009399" cy="176600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371832" y="3343291"/>
            <a:ext cx="6647111" cy="664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71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513" y="0"/>
            <a:ext cx="18454514"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1321780" y="3872421"/>
            <a:ext cx="40374279" cy="768096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972430" y="4236274"/>
            <a:ext cx="37771754" cy="7102373"/>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4553" y="2919897"/>
            <a:ext cx="3833490" cy="383349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032043" y="268267"/>
            <a:ext cx="2200094" cy="961625"/>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Box 4"/>
          <p:cNvSpPr txBox="1"/>
          <p:nvPr/>
        </p:nvSpPr>
        <p:spPr>
          <a:xfrm>
            <a:off x="3018547" y="699131"/>
            <a:ext cx="14542305" cy="1938992"/>
          </a:xfrm>
          <a:prstGeom prst="rect">
            <a:avLst/>
          </a:prstGeom>
          <a:noFill/>
        </p:spPr>
        <p:txBody>
          <a:bodyPr wrap="square" rtlCol="0">
            <a:spAutoFit/>
          </a:bodyPr>
          <a:lstStyle/>
          <a:p>
            <a:pPr algn="ctr"/>
            <a:r>
              <a:rPr lang="vi-VN" sz="6000" b="1" dirty="0">
                <a:solidFill>
                  <a:schemeClr val="bg1"/>
                </a:solidFill>
                <a:latin typeface="Times New Roman" panose="02020603050405020304" pitchFamily="18" charset="0"/>
                <a:cs typeface="Times New Roman" panose="02020603050405020304" pitchFamily="18" charset="0"/>
              </a:rPr>
              <a:t>Phần bình luận của Sơn Nam Thúc đặt ở cuối truyện có tác dụng gì?</a:t>
            </a: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8708" y="1030799"/>
            <a:ext cx="2814618" cy="990102"/>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Câu</a:t>
            </a:r>
            <a:r>
              <a:rPr kumimoji="0" lang="en-US" sz="48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3</a:t>
            </a:r>
            <a:endParaRPr kumimoji="0" sz="48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61126" y="5955306"/>
            <a:ext cx="7025705" cy="18321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800" dirty="0">
                <a:latin typeface="Times New Roman" panose="02020603050405020304" pitchFamily="18" charset="0"/>
                <a:cs typeface="Times New Roman" panose="02020603050405020304" pitchFamily="18" charset="0"/>
              </a:rPr>
              <a:t>A. Đảm bảo tính khách quan cho giọng điệu kể chuyện.</a:t>
            </a:r>
          </a:p>
        </p:txBody>
      </p:sp>
      <p:sp>
        <p:nvSpPr>
          <p:cNvPr id="46" name="Rectangle 45">
            <a:extLst>
              <a:ext uri="{FF2B5EF4-FFF2-40B4-BE49-F238E27FC236}">
                <a16:creationId xmlns:a16="http://schemas.microsoft.com/office/drawing/2014/main" id="{301BFC64-C6B5-4ECE-E8EE-63EC4E07A50D}"/>
              </a:ext>
            </a:extLst>
          </p:cNvPr>
          <p:cNvSpPr/>
          <p:nvPr/>
        </p:nvSpPr>
        <p:spPr>
          <a:xfrm>
            <a:off x="680012" y="8149674"/>
            <a:ext cx="7025705" cy="18321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800" dirty="0">
                <a:latin typeface="Times New Roman" panose="02020603050405020304" pitchFamily="18" charset="0"/>
                <a:cs typeface="Times New Roman" panose="02020603050405020304" pitchFamily="18" charset="0"/>
              </a:rPr>
              <a:t>C. Tạo sức lôi cuốn, sâu sắc cho truyện.</a:t>
            </a:r>
          </a:p>
        </p:txBody>
      </p:sp>
      <p:sp>
        <p:nvSpPr>
          <p:cNvPr id="47" name="Rectangle 46">
            <a:extLst>
              <a:ext uri="{FF2B5EF4-FFF2-40B4-BE49-F238E27FC236}">
                <a16:creationId xmlns:a16="http://schemas.microsoft.com/office/drawing/2014/main" id="{8FA9B395-6775-1655-DFFF-64BF57EB69A9}"/>
              </a:ext>
            </a:extLst>
          </p:cNvPr>
          <p:cNvSpPr/>
          <p:nvPr/>
        </p:nvSpPr>
        <p:spPr>
          <a:xfrm>
            <a:off x="9342083" y="8176232"/>
            <a:ext cx="7025705" cy="17660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800" dirty="0">
                <a:latin typeface="Times New Roman" panose="02020603050405020304" pitchFamily="18" charset="0"/>
                <a:cs typeface="Times New Roman" panose="02020603050405020304" pitchFamily="18" charset="0"/>
              </a:rPr>
              <a:t>D. Tăng dung lượng cho câu chuyện.</a:t>
            </a:r>
          </a:p>
        </p:txBody>
      </p:sp>
      <p:sp>
        <p:nvSpPr>
          <p:cNvPr id="48" name="Rectangle 47">
            <a:extLst>
              <a:ext uri="{FF2B5EF4-FFF2-40B4-BE49-F238E27FC236}">
                <a16:creationId xmlns:a16="http://schemas.microsoft.com/office/drawing/2014/main" id="{B133DC40-5E87-384F-2B7D-3351791998D2}"/>
              </a:ext>
            </a:extLst>
          </p:cNvPr>
          <p:cNvSpPr/>
          <p:nvPr/>
        </p:nvSpPr>
        <p:spPr>
          <a:xfrm>
            <a:off x="9342083" y="5946896"/>
            <a:ext cx="7025705" cy="17660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800" dirty="0">
                <a:latin typeface="Times New Roman" panose="02020603050405020304" pitchFamily="18" charset="0"/>
                <a:cs typeface="Times New Roman" panose="02020603050405020304" pitchFamily="18" charset="0"/>
              </a:rPr>
              <a:t>B. Giúp giọng điệu kể thêm phong phú.</a:t>
            </a: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494805" y="5818537"/>
            <a:ext cx="1638300"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253313" y="8172680"/>
            <a:ext cx="1638300"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62585" y="856597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701017" y="6420142"/>
            <a:ext cx="2009399" cy="176600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605829" y="3399555"/>
            <a:ext cx="6647111" cy="664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5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57" y="-351194"/>
            <a:ext cx="18454514"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1850374" y="2606040"/>
            <a:ext cx="40374279" cy="768096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979816" y="3209545"/>
            <a:ext cx="37771754" cy="7102373"/>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4553" y="2919897"/>
            <a:ext cx="3833490" cy="383349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032043" y="268267"/>
            <a:ext cx="2200094" cy="961625"/>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Box 4"/>
          <p:cNvSpPr txBox="1"/>
          <p:nvPr/>
        </p:nvSpPr>
        <p:spPr>
          <a:xfrm>
            <a:off x="2940824" y="174385"/>
            <a:ext cx="14020321" cy="2308324"/>
          </a:xfrm>
          <a:prstGeom prst="rect">
            <a:avLst/>
          </a:prstGeom>
          <a:noFill/>
        </p:spPr>
        <p:txBody>
          <a:bodyPr wrap="square" rtlCol="0">
            <a:spAutoFit/>
          </a:bodyPr>
          <a:lstStyle/>
          <a:p>
            <a:pPr algn="ctr"/>
            <a:r>
              <a:rPr lang="vi-VN" sz="4800" b="1" dirty="0">
                <a:solidFill>
                  <a:schemeClr val="bg1"/>
                </a:solidFill>
                <a:latin typeface="Times New Roman" panose="02020603050405020304" pitchFamily="18" charset="0"/>
                <a:cs typeface="Times New Roman" panose="02020603050405020304" pitchFamily="18" charset="0"/>
              </a:rPr>
              <a:t>Khi không tìm được đường về, vợ chồng nhà thuyền chài đã ghé vào một nhà để xin ngủ nhờ một đêm. Ở đó, họ đã gặp ai?</a:t>
            </a: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21474" y="373871"/>
            <a:ext cx="2814618" cy="990102"/>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Câu</a:t>
            </a:r>
            <a:r>
              <a:rPr kumimoji="0" lang="en-US" sz="48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4</a:t>
            </a:r>
            <a:endParaRPr kumimoji="0" sz="48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9282956" y="6006699"/>
            <a:ext cx="7025705" cy="18321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latin typeface="Times New Roman" panose="02020603050405020304" pitchFamily="18" charset="0"/>
                <a:cs typeface="Times New Roman" panose="02020603050405020304" pitchFamily="18" charset="0"/>
              </a:rPr>
              <a:t>B</a:t>
            </a:r>
            <a:r>
              <a:rPr lang="vi-VN" sz="4400" dirty="0">
                <a:latin typeface="Times New Roman" panose="02020603050405020304" pitchFamily="18" charset="0"/>
                <a:cs typeface="Times New Roman" panose="02020603050405020304" pitchFamily="18" charset="0"/>
              </a:rPr>
              <a:t>. Một ông già dưới cằm có hai cái râu rất dài và nàng Ngọa Vân.</a:t>
            </a:r>
          </a:p>
        </p:txBody>
      </p:sp>
      <p:sp>
        <p:nvSpPr>
          <p:cNvPr id="46" name="Rectangle 45">
            <a:extLst>
              <a:ext uri="{FF2B5EF4-FFF2-40B4-BE49-F238E27FC236}">
                <a16:creationId xmlns:a16="http://schemas.microsoft.com/office/drawing/2014/main" id="{301BFC64-C6B5-4ECE-E8EE-63EC4E07A50D}"/>
              </a:ext>
            </a:extLst>
          </p:cNvPr>
          <p:cNvSpPr/>
          <p:nvPr/>
        </p:nvSpPr>
        <p:spPr>
          <a:xfrm>
            <a:off x="680012" y="8149674"/>
            <a:ext cx="7025705" cy="18321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400" dirty="0">
                <a:latin typeface="Times New Roman" panose="02020603050405020304" pitchFamily="18" charset="0"/>
                <a:cs typeface="Times New Roman" panose="02020603050405020304" pitchFamily="18" charset="0"/>
              </a:rPr>
              <a:t>C. Một sinh vật giống như rồng.</a:t>
            </a:r>
          </a:p>
        </p:txBody>
      </p:sp>
      <p:sp>
        <p:nvSpPr>
          <p:cNvPr id="47" name="Rectangle 46">
            <a:extLst>
              <a:ext uri="{FF2B5EF4-FFF2-40B4-BE49-F238E27FC236}">
                <a16:creationId xmlns:a16="http://schemas.microsoft.com/office/drawing/2014/main" id="{8FA9B395-6775-1655-DFFF-64BF57EB69A9}"/>
              </a:ext>
            </a:extLst>
          </p:cNvPr>
          <p:cNvSpPr/>
          <p:nvPr/>
        </p:nvSpPr>
        <p:spPr>
          <a:xfrm>
            <a:off x="9411616" y="8315110"/>
            <a:ext cx="7025705" cy="16206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latin typeface="Times New Roman" panose="02020603050405020304" pitchFamily="18" charset="0"/>
                <a:cs typeface="Times New Roman" panose="02020603050405020304" pitchFamily="18" charset="0"/>
              </a:rPr>
              <a:t>D</a:t>
            </a:r>
            <a:r>
              <a:rPr lang="vi-VN" sz="4400" dirty="0">
                <a:latin typeface="Times New Roman" panose="02020603050405020304" pitchFamily="18" charset="0"/>
                <a:cs typeface="Times New Roman" panose="02020603050405020304" pitchFamily="18" charset="0"/>
              </a:rPr>
              <a:t>. Một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endParaRPr lang="vi-VN" sz="4400" dirty="0">
              <a:latin typeface="Times New Roman" panose="02020603050405020304" pitchFamily="18" charset="0"/>
              <a:cs typeface="Times New Roman" panose="02020603050405020304" pitchFamily="18" charset="0"/>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686044" y="6123034"/>
            <a:ext cx="7025705" cy="16206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400" dirty="0">
                <a:latin typeface="Times New Roman" panose="02020603050405020304" pitchFamily="18" charset="0"/>
                <a:cs typeface="Times New Roman" panose="02020603050405020304" pitchFamily="18" charset="0"/>
              </a:rPr>
              <a:t>A. Thúc Ngư.</a:t>
            </a: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838766" y="599822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22845" y="8315108"/>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62585" y="856597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322847" y="6471535"/>
            <a:ext cx="2009399" cy="176600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725319" y="3318376"/>
            <a:ext cx="6647111" cy="664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99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513" y="0"/>
            <a:ext cx="18454514"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1850374" y="2606040"/>
            <a:ext cx="40374279" cy="768096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979816" y="3209545"/>
            <a:ext cx="37771754" cy="7102373"/>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4553" y="2919897"/>
            <a:ext cx="3833490" cy="383349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032043" y="268267"/>
            <a:ext cx="2200094" cy="961625"/>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Box 4"/>
          <p:cNvSpPr txBox="1"/>
          <p:nvPr/>
        </p:nvSpPr>
        <p:spPr>
          <a:xfrm>
            <a:off x="3049055" y="54847"/>
            <a:ext cx="14283191" cy="3477875"/>
          </a:xfrm>
          <a:prstGeom prst="rect">
            <a:avLst/>
          </a:prstGeom>
          <a:noFill/>
        </p:spPr>
        <p:txBody>
          <a:bodyPr wrap="square" rtlCol="0">
            <a:spAutoFit/>
          </a:bodyPr>
          <a:lstStyle/>
          <a:p>
            <a:r>
              <a:rPr lang="vi-VN" sz="4400" b="1" dirty="0">
                <a:solidFill>
                  <a:schemeClr val="bg1"/>
                </a:solidFill>
                <a:latin typeface="Times New Roman" panose="02020603050405020304" pitchFamily="18" charset="0"/>
                <a:cs typeface="Times New Roman" panose="02020603050405020304" pitchFamily="18" charset="0"/>
              </a:rPr>
              <a:t>Những câu thơ dưới đây là lời của ai?</a:t>
            </a:r>
          </a:p>
          <a:p>
            <a:pPr algn="ctr"/>
            <a:r>
              <a:rPr lang="vi-VN" sz="4400" i="1" dirty="0">
                <a:solidFill>
                  <a:schemeClr val="bg1"/>
                </a:solidFill>
                <a:latin typeface="Times New Roman" panose="02020603050405020304" pitchFamily="18" charset="0"/>
                <a:cs typeface="Times New Roman" panose="02020603050405020304" pitchFamily="18" charset="0"/>
              </a:rPr>
              <a:t>Chồng đem tấm lưới chặn dòng sâu,</a:t>
            </a:r>
            <a:endParaRPr lang="vi-VN" sz="4400" dirty="0">
              <a:solidFill>
                <a:schemeClr val="bg1"/>
              </a:solidFill>
              <a:latin typeface="Times New Roman" panose="02020603050405020304" pitchFamily="18" charset="0"/>
              <a:cs typeface="Times New Roman" panose="02020603050405020304" pitchFamily="18" charset="0"/>
            </a:endParaRPr>
          </a:p>
          <a:p>
            <a:pPr algn="ctr"/>
            <a:r>
              <a:rPr lang="vi-VN" sz="4400" i="1" dirty="0">
                <a:solidFill>
                  <a:schemeClr val="bg1"/>
                </a:solidFill>
                <a:latin typeface="Times New Roman" panose="02020603050405020304" pitchFamily="18" charset="0"/>
                <a:cs typeface="Times New Roman" panose="02020603050405020304" pitchFamily="18" charset="0"/>
              </a:rPr>
              <a:t>Vợ vác cần dài tới bế câu.</a:t>
            </a:r>
            <a:endParaRPr lang="vi-VN" sz="4400" dirty="0">
              <a:solidFill>
                <a:schemeClr val="bg1"/>
              </a:solidFill>
              <a:latin typeface="Times New Roman" panose="02020603050405020304" pitchFamily="18" charset="0"/>
              <a:cs typeface="Times New Roman" panose="02020603050405020304" pitchFamily="18" charset="0"/>
            </a:endParaRPr>
          </a:p>
          <a:p>
            <a:pPr algn="ctr"/>
            <a:r>
              <a:rPr lang="vi-VN" sz="4400" i="1" dirty="0">
                <a:solidFill>
                  <a:schemeClr val="bg1"/>
                </a:solidFill>
                <a:latin typeface="Times New Roman" panose="02020603050405020304" pitchFamily="18" charset="0"/>
                <a:cs typeface="Times New Roman" panose="02020603050405020304" pitchFamily="18" charset="0"/>
              </a:rPr>
              <a:t>Gió sớm đi ra, chèo một mái,</a:t>
            </a:r>
            <a:endParaRPr lang="vi-VN" sz="4400" dirty="0">
              <a:solidFill>
                <a:schemeClr val="bg1"/>
              </a:solidFill>
              <a:latin typeface="Times New Roman" panose="02020603050405020304" pitchFamily="18" charset="0"/>
              <a:cs typeface="Times New Roman" panose="02020603050405020304" pitchFamily="18" charset="0"/>
            </a:endParaRPr>
          </a:p>
          <a:p>
            <a:pPr algn="ctr"/>
            <a:r>
              <a:rPr lang="vi-VN" sz="4400" i="1" dirty="0">
                <a:solidFill>
                  <a:schemeClr val="bg1"/>
                </a:solidFill>
                <a:latin typeface="Times New Roman" panose="02020603050405020304" pitchFamily="18" charset="0"/>
                <a:cs typeface="Times New Roman" panose="02020603050405020304" pitchFamily="18" charset="0"/>
              </a:rPr>
              <a:t>Trăng đêm trở lại cá từng sâu.</a:t>
            </a:r>
            <a:endParaRPr lang="vi-VN" sz="4400" dirty="0">
              <a:solidFill>
                <a:schemeClr val="bg1"/>
              </a:solidFill>
              <a:latin typeface="Times New Roman" panose="02020603050405020304" pitchFamily="18"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21474" y="373871"/>
            <a:ext cx="2814618" cy="990102"/>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Câu</a:t>
            </a:r>
            <a:r>
              <a:rPr kumimoji="0" lang="en-US" sz="48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5</a:t>
            </a:r>
            <a:endParaRPr kumimoji="0" sz="48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9357295" y="6006699"/>
            <a:ext cx="7025705" cy="17370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latin typeface="Times New Roman" panose="02020603050405020304" pitchFamily="18" charset="0"/>
                <a:cs typeface="Times New Roman" panose="02020603050405020304" pitchFamily="18" charset="0"/>
              </a:rPr>
              <a:t>B</a:t>
            </a:r>
            <a:r>
              <a:rPr lang="vi-VN" sz="4400" dirty="0">
                <a:latin typeface="Times New Roman" panose="02020603050405020304" pitchFamily="18" charset="0"/>
                <a:cs typeface="Times New Roman" panose="02020603050405020304" pitchFamily="18" charset="0"/>
              </a:rPr>
              <a:t>. Lời của người kể chuyện.</a:t>
            </a:r>
          </a:p>
        </p:txBody>
      </p:sp>
      <p:sp>
        <p:nvSpPr>
          <p:cNvPr id="46" name="Rectangle 45">
            <a:extLst>
              <a:ext uri="{FF2B5EF4-FFF2-40B4-BE49-F238E27FC236}">
                <a16:creationId xmlns:a16="http://schemas.microsoft.com/office/drawing/2014/main" id="{301BFC64-C6B5-4ECE-E8EE-63EC4E07A50D}"/>
              </a:ext>
            </a:extLst>
          </p:cNvPr>
          <p:cNvSpPr/>
          <p:nvPr/>
        </p:nvSpPr>
        <p:spPr>
          <a:xfrm>
            <a:off x="680012" y="8149674"/>
            <a:ext cx="7025705" cy="18321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400" dirty="0">
                <a:latin typeface="Times New Roman" panose="02020603050405020304" pitchFamily="18" charset="0"/>
                <a:cs typeface="Times New Roman" panose="02020603050405020304" pitchFamily="18" charset="0"/>
              </a:rPr>
              <a:t>C. Lời của Ngoạ Vân.</a:t>
            </a:r>
          </a:p>
        </p:txBody>
      </p:sp>
      <p:sp>
        <p:nvSpPr>
          <p:cNvPr id="47" name="Rectangle 46">
            <a:extLst>
              <a:ext uri="{FF2B5EF4-FFF2-40B4-BE49-F238E27FC236}">
                <a16:creationId xmlns:a16="http://schemas.microsoft.com/office/drawing/2014/main" id="{8FA9B395-6775-1655-DFFF-64BF57EB69A9}"/>
              </a:ext>
            </a:extLst>
          </p:cNvPr>
          <p:cNvSpPr/>
          <p:nvPr/>
        </p:nvSpPr>
        <p:spPr>
          <a:xfrm>
            <a:off x="9411616" y="8149674"/>
            <a:ext cx="7025705" cy="17861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latin typeface="Times New Roman" panose="02020603050405020304" pitchFamily="18" charset="0"/>
                <a:cs typeface="Times New Roman" panose="02020603050405020304" pitchFamily="18" charset="0"/>
              </a:rPr>
              <a:t>D</a:t>
            </a:r>
            <a:r>
              <a:rPr lang="vi-VN" sz="4400" dirty="0">
                <a:latin typeface="Times New Roman" panose="02020603050405020304" pitchFamily="18" charset="0"/>
                <a:cs typeface="Times New Roman" panose="02020603050405020304" pitchFamily="18" charset="0"/>
              </a:rPr>
              <a:t>. Lời của vợ chồng nhà thuyền chài.</a:t>
            </a:r>
          </a:p>
        </p:txBody>
      </p:sp>
      <p:sp>
        <p:nvSpPr>
          <p:cNvPr id="48" name="Rectangle 47">
            <a:extLst>
              <a:ext uri="{FF2B5EF4-FFF2-40B4-BE49-F238E27FC236}">
                <a16:creationId xmlns:a16="http://schemas.microsoft.com/office/drawing/2014/main" id="{B133DC40-5E87-384F-2B7D-3351791998D2}"/>
              </a:ext>
            </a:extLst>
          </p:cNvPr>
          <p:cNvSpPr/>
          <p:nvPr/>
        </p:nvSpPr>
        <p:spPr>
          <a:xfrm>
            <a:off x="686044" y="6123034"/>
            <a:ext cx="7025705" cy="16206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400" dirty="0">
                <a:latin typeface="Times New Roman" panose="02020603050405020304" pitchFamily="18" charset="0"/>
                <a:cs typeface="Times New Roman" panose="02020603050405020304" pitchFamily="18" charset="0"/>
              </a:rPr>
              <a:t>A. Lời của nhân vật Thúc Ngư.</a:t>
            </a: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838766" y="599822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22845" y="8315108"/>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62585" y="856597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322847" y="6471535"/>
            <a:ext cx="2009399" cy="176600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528374" y="2919897"/>
            <a:ext cx="6647111" cy="664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91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513" y="0"/>
            <a:ext cx="18454514"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1850374" y="2606040"/>
            <a:ext cx="40374279" cy="768096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979816" y="3209545"/>
            <a:ext cx="37771754" cy="7102373"/>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07391" y="1667360"/>
            <a:ext cx="3833490" cy="383349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032043" y="268267"/>
            <a:ext cx="2200094" cy="961625"/>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Box 4"/>
          <p:cNvSpPr txBox="1"/>
          <p:nvPr/>
        </p:nvSpPr>
        <p:spPr>
          <a:xfrm>
            <a:off x="3041800" y="562018"/>
            <a:ext cx="14911214" cy="1569660"/>
          </a:xfrm>
          <a:prstGeom prst="rect">
            <a:avLst/>
          </a:prstGeom>
          <a:noFill/>
        </p:spPr>
        <p:txBody>
          <a:bodyPr wrap="square" rtlCol="0">
            <a:spAutoFit/>
          </a:bodyPr>
          <a:lstStyle/>
          <a:p>
            <a:pPr algn="ctr"/>
            <a:r>
              <a:rPr lang="vi-VN" sz="4800" b="1" dirty="0">
                <a:solidFill>
                  <a:schemeClr val="bg1"/>
                </a:solidFill>
                <a:latin typeface="Times New Roman" panose="02020603050405020304" pitchFamily="18" charset="0"/>
                <a:cs typeface="Times New Roman" panose="02020603050405020304" pitchFamily="18" charset="0"/>
              </a:rPr>
              <a:t>Hành động hiện chân tướng là loài cá để cứu tính mạng gia đình nhà chồng thể hiện điều gì?</a:t>
            </a: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21474" y="373871"/>
            <a:ext cx="2814618" cy="990102"/>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marL="0" marR="0" lvl="0" indent="0" algn="just" defTabSz="1828755"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Câu</a:t>
            </a:r>
            <a:r>
              <a:rPr kumimoji="0" lang="en-US" sz="48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6</a:t>
            </a:r>
            <a:endParaRPr kumimoji="0" sz="48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61126" y="4963709"/>
            <a:ext cx="7025705" cy="28237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a:latin typeface="Times New Roman" panose="02020603050405020304" pitchFamily="18" charset="0"/>
                <a:cs typeface="Times New Roman" panose="02020603050405020304" pitchFamily="18" charset="0"/>
              </a:rPr>
              <a:t>A</a:t>
            </a:r>
            <a:r>
              <a:rPr lang="vi-VN" sz="4400" dirty="0">
                <a:latin typeface="Times New Roman" panose="02020603050405020304" pitchFamily="18" charset="0"/>
                <a:cs typeface="Times New Roman" panose="02020603050405020304" pitchFamily="18" charset="0"/>
              </a:rPr>
              <a:t>. Sự hi sinh của Ngọa Vân, nàng chấp nhận sự chia lìa với chồng, chấp nhận sự đau khổ, xót xa.</a:t>
            </a:r>
          </a:p>
        </p:txBody>
      </p:sp>
      <p:sp>
        <p:nvSpPr>
          <p:cNvPr id="46" name="Rectangle 45">
            <a:extLst>
              <a:ext uri="{FF2B5EF4-FFF2-40B4-BE49-F238E27FC236}">
                <a16:creationId xmlns:a16="http://schemas.microsoft.com/office/drawing/2014/main" id="{301BFC64-C6B5-4ECE-E8EE-63EC4E07A50D}"/>
              </a:ext>
            </a:extLst>
          </p:cNvPr>
          <p:cNvSpPr/>
          <p:nvPr/>
        </p:nvSpPr>
        <p:spPr>
          <a:xfrm>
            <a:off x="680012" y="7997462"/>
            <a:ext cx="7025705" cy="19843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C. Sự yếu đuối của người phàm trần.</a:t>
            </a:r>
          </a:p>
        </p:txBody>
      </p:sp>
      <p:sp>
        <p:nvSpPr>
          <p:cNvPr id="47" name="Rectangle 46">
            <a:extLst>
              <a:ext uri="{FF2B5EF4-FFF2-40B4-BE49-F238E27FC236}">
                <a16:creationId xmlns:a16="http://schemas.microsoft.com/office/drawing/2014/main" id="{8FA9B395-6775-1655-DFFF-64BF57EB69A9}"/>
              </a:ext>
            </a:extLst>
          </p:cNvPr>
          <p:cNvSpPr/>
          <p:nvPr/>
        </p:nvSpPr>
        <p:spPr>
          <a:xfrm>
            <a:off x="9342083" y="7962900"/>
            <a:ext cx="7025705" cy="19127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000" dirty="0">
                <a:latin typeface="Times New Roman" panose="02020603050405020304" pitchFamily="18" charset="0"/>
                <a:cs typeface="Times New Roman" panose="02020603050405020304" pitchFamily="18" charset="0"/>
              </a:rPr>
              <a:t>D. Sự dữ dội của thiên tai, bão lũ.</a:t>
            </a:r>
          </a:p>
        </p:txBody>
      </p:sp>
      <p:sp>
        <p:nvSpPr>
          <p:cNvPr id="48" name="Rectangle 47">
            <a:extLst>
              <a:ext uri="{FF2B5EF4-FFF2-40B4-BE49-F238E27FC236}">
                <a16:creationId xmlns:a16="http://schemas.microsoft.com/office/drawing/2014/main" id="{B133DC40-5E87-384F-2B7D-3351791998D2}"/>
              </a:ext>
            </a:extLst>
          </p:cNvPr>
          <p:cNvSpPr/>
          <p:nvPr/>
        </p:nvSpPr>
        <p:spPr>
          <a:xfrm>
            <a:off x="9342083" y="4991100"/>
            <a:ext cx="7025705" cy="27218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000" dirty="0">
                <a:latin typeface="Times New Roman" panose="02020603050405020304" pitchFamily="18" charset="0"/>
                <a:cs typeface="Times New Roman" panose="02020603050405020304" pitchFamily="18" charset="0"/>
              </a:rPr>
              <a:t>B</a:t>
            </a:r>
            <a:r>
              <a:rPr lang="vi-VN" sz="4000" dirty="0">
                <a:latin typeface="Times New Roman" panose="02020603050405020304" pitchFamily="18" charset="0"/>
                <a:cs typeface="Times New Roman" panose="02020603050405020304" pitchFamily="18" charset="0"/>
              </a:rPr>
              <a:t>. Sự tài giỏi trong việc sử dụng phép biến hóa.</a:t>
            </a: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494805" y="5818537"/>
            <a:ext cx="1638300"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253313" y="8172680"/>
            <a:ext cx="1638300"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62585" y="856597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701017" y="6420142"/>
            <a:ext cx="2009399" cy="176600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361929" y="2910784"/>
            <a:ext cx="6647111" cy="664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7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513" y="0"/>
            <a:ext cx="18454514"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1850374" y="2606040"/>
            <a:ext cx="40374279" cy="768096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979816" y="3209545"/>
            <a:ext cx="37771754" cy="7102373"/>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4553" y="2919897"/>
            <a:ext cx="3833490" cy="383349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032043" y="268267"/>
            <a:ext cx="2200094" cy="961625"/>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TextBox 4"/>
          <p:cNvSpPr txBox="1"/>
          <p:nvPr/>
        </p:nvSpPr>
        <p:spPr>
          <a:xfrm>
            <a:off x="3024080" y="344764"/>
            <a:ext cx="14109025" cy="1754326"/>
          </a:xfrm>
          <a:prstGeom prst="rect">
            <a:avLst/>
          </a:prstGeom>
          <a:noFill/>
        </p:spPr>
        <p:txBody>
          <a:bodyPr wrap="square" rtlCol="0">
            <a:spAutoFit/>
          </a:bodyPr>
          <a:lstStyle/>
          <a:p>
            <a:pPr algn="ctr"/>
            <a:r>
              <a:rPr lang="vi-VN" sz="5400" b="1" dirty="0">
                <a:solidFill>
                  <a:schemeClr val="bg1"/>
                </a:solidFill>
                <a:latin typeface="Times New Roman" panose="02020603050405020304" pitchFamily="18" charset="0"/>
                <a:cs typeface="Times New Roman" panose="02020603050405020304" pitchFamily="18" charset="0"/>
              </a:rPr>
              <a:t>Ngọa Vân </a:t>
            </a:r>
            <a:r>
              <a:rPr lang="en-US" sz="5400" b="1" dirty="0" err="1">
                <a:solidFill>
                  <a:schemeClr val="bg1"/>
                </a:solidFill>
                <a:latin typeface="Times New Roman" panose="02020603050405020304" pitchFamily="18" charset="0"/>
                <a:cs typeface="Times New Roman" panose="02020603050405020304" pitchFamily="18" charset="0"/>
              </a:rPr>
              <a:t>thuộc</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kiểu</a:t>
            </a:r>
            <a:r>
              <a:rPr lang="vi-VN" sz="5400" b="1" dirty="0">
                <a:solidFill>
                  <a:schemeClr val="bg1"/>
                </a:solidFill>
                <a:latin typeface="Times New Roman" panose="02020603050405020304" pitchFamily="18" charset="0"/>
                <a:cs typeface="Times New Roman" panose="02020603050405020304" pitchFamily="18" charset="0"/>
              </a:rPr>
              <a:t> nhân vật nào trong truyện truyền kì?</a:t>
            </a: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21474" y="373871"/>
            <a:ext cx="2814618" cy="990102"/>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Câu</a:t>
            </a:r>
            <a:r>
              <a:rPr kumimoji="0" lang="en-US" sz="44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7</a:t>
            </a:r>
            <a:endParaRPr kumimoji="0" sz="4400" b="1" i="0" u="none" strike="noStrike" kern="0" cap="none" spc="0" normalizeH="0" baseline="0" noProof="0" dirty="0">
              <a:ln>
                <a:noFill/>
              </a:ln>
              <a:solidFill>
                <a:srgbClr val="E7E6E6">
                  <a:lumMod val="10000"/>
                </a:srgbClr>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61126" y="5955306"/>
            <a:ext cx="7025705" cy="18321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A</a:t>
            </a:r>
            <a:r>
              <a:rPr lang="vi-VN" sz="4800" dirty="0">
                <a:latin typeface="Times New Roman" panose="02020603050405020304" pitchFamily="18" charset="0"/>
                <a:cs typeface="Times New Roman" panose="02020603050405020304" pitchFamily="18" charset="0"/>
              </a:rPr>
              <a:t>. Tiên nữ.</a:t>
            </a:r>
          </a:p>
        </p:txBody>
      </p:sp>
      <p:sp>
        <p:nvSpPr>
          <p:cNvPr id="46" name="Rectangle 45">
            <a:extLst>
              <a:ext uri="{FF2B5EF4-FFF2-40B4-BE49-F238E27FC236}">
                <a16:creationId xmlns:a16="http://schemas.microsoft.com/office/drawing/2014/main" id="{301BFC64-C6B5-4ECE-E8EE-63EC4E07A50D}"/>
              </a:ext>
            </a:extLst>
          </p:cNvPr>
          <p:cNvSpPr/>
          <p:nvPr/>
        </p:nvSpPr>
        <p:spPr>
          <a:xfrm>
            <a:off x="680012" y="8149674"/>
            <a:ext cx="7025705" cy="183215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800" dirty="0">
                <a:latin typeface="Times New Roman" panose="02020603050405020304" pitchFamily="18" charset="0"/>
                <a:cs typeface="Times New Roman" panose="02020603050405020304" pitchFamily="18" charset="0"/>
              </a:rPr>
              <a:t>C</a:t>
            </a:r>
            <a:r>
              <a:rPr lang="vi-VN" sz="4800" dirty="0">
                <a:latin typeface="Times New Roman" panose="02020603050405020304" pitchFamily="18" charset="0"/>
                <a:cs typeface="Times New Roman" panose="02020603050405020304" pitchFamily="18" charset="0"/>
              </a:rPr>
              <a:t>. Ma.</a:t>
            </a:r>
          </a:p>
        </p:txBody>
      </p:sp>
      <p:sp>
        <p:nvSpPr>
          <p:cNvPr id="47" name="Rectangle 46">
            <a:extLst>
              <a:ext uri="{FF2B5EF4-FFF2-40B4-BE49-F238E27FC236}">
                <a16:creationId xmlns:a16="http://schemas.microsoft.com/office/drawing/2014/main" id="{8FA9B395-6775-1655-DFFF-64BF57EB69A9}"/>
              </a:ext>
            </a:extLst>
          </p:cNvPr>
          <p:cNvSpPr/>
          <p:nvPr/>
        </p:nvSpPr>
        <p:spPr>
          <a:xfrm>
            <a:off x="9342083" y="8176232"/>
            <a:ext cx="7025705" cy="17660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D. Quỷ.</a:t>
            </a:r>
          </a:p>
        </p:txBody>
      </p:sp>
      <p:sp>
        <p:nvSpPr>
          <p:cNvPr id="48" name="Rectangle 47">
            <a:extLst>
              <a:ext uri="{FF2B5EF4-FFF2-40B4-BE49-F238E27FC236}">
                <a16:creationId xmlns:a16="http://schemas.microsoft.com/office/drawing/2014/main" id="{B133DC40-5E87-384F-2B7D-3351791998D2}"/>
              </a:ext>
            </a:extLst>
          </p:cNvPr>
          <p:cNvSpPr/>
          <p:nvPr/>
        </p:nvSpPr>
        <p:spPr>
          <a:xfrm>
            <a:off x="9342083" y="5946896"/>
            <a:ext cx="7025705" cy="17660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4800" dirty="0">
                <a:latin typeface="Times New Roman" panose="02020603050405020304" pitchFamily="18" charset="0"/>
                <a:cs typeface="Times New Roman" panose="02020603050405020304" pitchFamily="18" charset="0"/>
              </a:rPr>
              <a:t>B. Người thường.</a:t>
            </a: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494805" y="5818537"/>
            <a:ext cx="1638300"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253313" y="8172680"/>
            <a:ext cx="1638300" cy="180914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62585" y="856597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701017" y="6420142"/>
            <a:ext cx="2009399" cy="176600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611876" y="3429831"/>
            <a:ext cx="6647111" cy="664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24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0">
            <a:extLst>
              <a:ext uri="{FF2B5EF4-FFF2-40B4-BE49-F238E27FC236}">
                <a16:creationId xmlns:a16="http://schemas.microsoft.com/office/drawing/2014/main" id="{C49F1BF0-55D3-4E8C-5B0B-E24B102EE8DC}"/>
              </a:ext>
            </a:extLst>
          </p:cNvPr>
          <p:cNvGrpSpPr/>
          <p:nvPr/>
        </p:nvGrpSpPr>
        <p:grpSpPr>
          <a:xfrm>
            <a:off x="-1143000" y="9091857"/>
            <a:ext cx="22427200" cy="1371756"/>
            <a:chOff x="0" y="0"/>
            <a:chExt cx="5906752" cy="361285"/>
          </a:xfrm>
        </p:grpSpPr>
        <p:sp>
          <p:nvSpPr>
            <p:cNvPr id="9" name="Freeform 11">
              <a:extLst>
                <a:ext uri="{FF2B5EF4-FFF2-40B4-BE49-F238E27FC236}">
                  <a16:creationId xmlns:a16="http://schemas.microsoft.com/office/drawing/2014/main" id="{A96E7865-2434-B219-F9AC-675043FAC269}"/>
                </a:ext>
              </a:extLst>
            </p:cNvPr>
            <p:cNvSpPr/>
            <p:nvPr/>
          </p:nvSpPr>
          <p:spPr>
            <a:xfrm>
              <a:off x="0" y="0"/>
              <a:ext cx="5906752" cy="361285"/>
            </a:xfrm>
            <a:custGeom>
              <a:avLst/>
              <a:gdLst/>
              <a:ahLst/>
              <a:cxnLst/>
              <a:rect l="l" t="t" r="r" b="b"/>
              <a:pathLst>
                <a:path w="5906752" h="361285">
                  <a:moveTo>
                    <a:pt x="0" y="0"/>
                  </a:moveTo>
                  <a:lnTo>
                    <a:pt x="5906752" y="0"/>
                  </a:lnTo>
                  <a:lnTo>
                    <a:pt x="5906752" y="361285"/>
                  </a:lnTo>
                  <a:lnTo>
                    <a:pt x="0" y="361285"/>
                  </a:lnTo>
                  <a:close/>
                </a:path>
              </a:pathLst>
            </a:custGeom>
            <a:solidFill>
              <a:srgbClr val="FCE5C4"/>
            </a:solidFill>
          </p:spPr>
          <p:txBody>
            <a:bodyPr/>
            <a:lstStyle/>
            <a:p>
              <a:endParaRPr lang="en-US"/>
            </a:p>
          </p:txBody>
        </p:sp>
        <p:sp>
          <p:nvSpPr>
            <p:cNvPr id="11" name="TextBox 12">
              <a:extLst>
                <a:ext uri="{FF2B5EF4-FFF2-40B4-BE49-F238E27FC236}">
                  <a16:creationId xmlns:a16="http://schemas.microsoft.com/office/drawing/2014/main" id="{97E937A3-43D4-BA89-38AD-AB1FB6A53A05}"/>
                </a:ext>
              </a:extLst>
            </p:cNvPr>
            <p:cNvSpPr txBox="1"/>
            <p:nvPr/>
          </p:nvSpPr>
          <p:spPr>
            <a:xfrm>
              <a:off x="0" y="-38100"/>
              <a:ext cx="5906752" cy="399385"/>
            </a:xfrm>
            <a:prstGeom prst="rect">
              <a:avLst/>
            </a:prstGeom>
          </p:spPr>
          <p:txBody>
            <a:bodyPr lIns="50800" tIns="50800" rIns="50800" bIns="50800" rtlCol="0" anchor="ctr"/>
            <a:lstStyle/>
            <a:p>
              <a:pPr algn="ctr">
                <a:lnSpc>
                  <a:spcPts val="2659"/>
                </a:lnSpc>
              </a:pPr>
              <a:endParaRPr/>
            </a:p>
          </p:txBody>
        </p:sp>
      </p:grpSp>
      <p:sp>
        <p:nvSpPr>
          <p:cNvPr id="3" name="Rectangle 2"/>
          <p:cNvSpPr/>
          <p:nvPr/>
        </p:nvSpPr>
        <p:spPr>
          <a:xfrm>
            <a:off x="685800" y="509265"/>
            <a:ext cx="5604153" cy="830997"/>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chú</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endParaRPr kumimoji="0" lang="vi-VN"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5"/>
          <p:cNvSpPr txBox="1"/>
          <p:nvPr/>
        </p:nvSpPr>
        <p:spPr>
          <a:xfrm>
            <a:off x="1295400" y="1564595"/>
            <a:ext cx="4156353" cy="73866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800" b="1" noProof="0" dirty="0">
                <a:solidFill>
                  <a:srgbClr val="271905"/>
                </a:solidFill>
                <a:latin typeface="Times New Roman" panose="02020603050405020304" pitchFamily="18" charset="0"/>
                <a:cs typeface="Times New Roman" panose="02020603050405020304" pitchFamily="18" charset="0"/>
              </a:rPr>
              <a:t>a. </a:t>
            </a:r>
            <a:r>
              <a:rPr lang="en-US" sz="4800" b="1" noProof="0" dirty="0" err="1">
                <a:solidFill>
                  <a:srgbClr val="271905"/>
                </a:solidFill>
                <a:latin typeface="Times New Roman" panose="02020603050405020304" pitchFamily="18" charset="0"/>
                <a:cs typeface="Times New Roman" panose="02020603050405020304" pitchFamily="18" charset="0"/>
              </a:rPr>
              <a:t>Đọc</a:t>
            </a:r>
            <a:endPar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4F415767-1B1F-E34E-89B6-2970BE8B3D80}"/>
              </a:ext>
            </a:extLst>
          </p:cNvPr>
          <p:cNvSpPr txBox="1"/>
          <p:nvPr/>
        </p:nvSpPr>
        <p:spPr>
          <a:xfrm>
            <a:off x="1775341" y="3433019"/>
            <a:ext cx="13705828"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dẫn</a:t>
            </a:r>
            <a:r>
              <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dirty="0" err="1">
                <a:ln>
                  <a:noFill/>
                </a:ln>
                <a:solidFill>
                  <a:prstClr val="black"/>
                </a:solidFill>
                <a:effectLst/>
                <a:uLnTx/>
                <a:uFillTx/>
                <a:latin typeface="Times New Roman" panose="02020603050405020304" pitchFamily="18" charset="0"/>
                <a:cs typeface="Times New Roman" panose="02020603050405020304" pitchFamily="18" charset="0"/>
              </a:rPr>
              <a:t>chuyện</a:t>
            </a:r>
            <a:endParaRPr kumimoji="0" lang="en-US" sz="4400" i="0" u="none" strike="noStrike" kern="1200" cap="none" spc="0" normalizeH="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noProof="0" dirty="0">
                <a:solidFill>
                  <a:prstClr val="black"/>
                </a:solidFill>
                <a:latin typeface="Times New Roman" panose="02020603050405020304" pitchFamily="18" charset="0"/>
                <a:cs typeface="Times New Roman" panose="02020603050405020304" pitchFamily="18" charset="0"/>
              </a:rPr>
              <a: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Thúc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a:t>
            </a:r>
            <a:endParaRPr lang="en-US" sz="44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Cha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Thúc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a:t>
            </a:r>
            <a:endPar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anose="02020603050405020304" pitchFamily="18" charset="0"/>
                <a:cs typeface="Times New Roman" panose="02020603050405020304" pitchFamily="18" charset="0"/>
              </a:rPr>
              <a: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già</a:t>
            </a:r>
            <a:r>
              <a:rPr lang="en-US" sz="4400" dirty="0">
                <a:solidFill>
                  <a:prstClr val="black"/>
                </a:solidFill>
                <a:latin typeface="Times New Roman" panose="02020603050405020304" pitchFamily="18" charset="0"/>
                <a:cs typeface="Times New Roman" panose="02020603050405020304" pitchFamily="18" charset="0"/>
              </a:rPr>
              <a:t> (cha </a:t>
            </a:r>
            <a:r>
              <a:rPr lang="en-US" sz="4400" dirty="0" err="1">
                <a:solidFill>
                  <a:prstClr val="black"/>
                </a:solidFill>
                <a:latin typeface="Times New Roman" panose="02020603050405020304" pitchFamily="18" charset="0"/>
                <a:cs typeface="Times New Roman" panose="02020603050405020304" pitchFamily="18" charset="0"/>
              </a:rPr>
              <a:t>Ngoạ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Vân</a:t>
            </a:r>
            <a:r>
              <a:rPr lang="en-US" sz="4400" dirty="0">
                <a:solidFill>
                  <a:prstClr val="black"/>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Gã</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bán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kinh</a:t>
            </a:r>
            <a:endPar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aseline="0" dirty="0">
                <a:solidFill>
                  <a:prstClr val="black"/>
                </a:solidFill>
                <a:latin typeface="Times New Roman" panose="02020603050405020304" pitchFamily="18" charset="0"/>
                <a:cs typeface="Times New Roman" panose="02020603050405020304" pitchFamily="18" charset="0"/>
              </a:rPr>
              <a: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Sơn</a:t>
            </a:r>
            <a:r>
              <a:rPr lang="en-US" sz="4400" dirty="0">
                <a:solidFill>
                  <a:prstClr val="black"/>
                </a:solidFill>
                <a:latin typeface="Times New Roman" panose="02020603050405020304" pitchFamily="18" charset="0"/>
                <a:cs typeface="Times New Roman" panose="02020603050405020304" pitchFamily="18" charset="0"/>
              </a:rPr>
              <a:t> Nam </a:t>
            </a:r>
            <a:r>
              <a:rPr lang="en-US" sz="4400" dirty="0" err="1">
                <a:solidFill>
                  <a:prstClr val="black"/>
                </a:solidFill>
                <a:latin typeface="Times New Roman" panose="02020603050405020304" pitchFamily="18" charset="0"/>
                <a:cs typeface="Times New Roman" panose="02020603050405020304" pitchFamily="18" charset="0"/>
              </a:rPr>
              <a:t>Thúc</a:t>
            </a:r>
            <a:endParaRPr lang="en-US" sz="4400"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 name="Freeform 2"/>
          <p:cNvSpPr/>
          <p:nvPr/>
        </p:nvSpPr>
        <p:spPr>
          <a:xfrm>
            <a:off x="8382000" y="3619500"/>
            <a:ext cx="9573165" cy="6370506"/>
          </a:xfrm>
          <a:custGeom>
            <a:avLst/>
            <a:gdLst/>
            <a:ahLst/>
            <a:cxnLst/>
            <a:rect l="l" t="t" r="r" b="b"/>
            <a:pathLst>
              <a:path w="6183443" h="4114800">
                <a:moveTo>
                  <a:pt x="0" y="0"/>
                </a:moveTo>
                <a:lnTo>
                  <a:pt x="6183443" y="0"/>
                </a:lnTo>
                <a:lnTo>
                  <a:pt x="618344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7">
            <a:extLst>
              <a:ext uri="{FF2B5EF4-FFF2-40B4-BE49-F238E27FC236}">
                <a16:creationId xmlns:a16="http://schemas.microsoft.com/office/drawing/2014/main" id="{CE0CBEC2-3743-48B5-796B-CCDB939401A0}"/>
              </a:ext>
            </a:extLst>
          </p:cNvPr>
          <p:cNvSpPr/>
          <p:nvPr/>
        </p:nvSpPr>
        <p:spPr>
          <a:xfrm>
            <a:off x="15481169" y="-2324100"/>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CBB1D159-B326-220E-1146-0128CFD88A02}"/>
              </a:ext>
            </a:extLst>
          </p:cNvPr>
          <p:cNvSpPr txBox="1"/>
          <p:nvPr/>
        </p:nvSpPr>
        <p:spPr>
          <a:xfrm>
            <a:off x="4724400" y="2083231"/>
            <a:ext cx="8305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err="1">
                <a:solidFill>
                  <a:srgbClr val="FF0000"/>
                </a:solidFill>
                <a:latin typeface="#9Slide07 Soup of Justice" pitchFamily="2" charset="0"/>
                <a:cs typeface="Times New Roman" panose="02020603050405020304" pitchFamily="18" charset="0"/>
              </a:rPr>
              <a:t>Đọc</a:t>
            </a:r>
            <a:r>
              <a:rPr lang="en-US" sz="5400" b="1" noProof="0" dirty="0">
                <a:solidFill>
                  <a:srgbClr val="FF0000"/>
                </a:solidFill>
                <a:latin typeface="#9Slide07 Soup of Justice" pitchFamily="2" charset="0"/>
                <a:cs typeface="Times New Roman" panose="02020603050405020304" pitchFamily="18" charset="0"/>
              </a:rPr>
              <a:t> </a:t>
            </a:r>
            <a:r>
              <a:rPr lang="en-US" sz="5400" b="1" noProof="0" dirty="0" err="1">
                <a:solidFill>
                  <a:srgbClr val="FF0000"/>
                </a:solidFill>
                <a:latin typeface="#9Slide07 Soup of Justice" pitchFamily="2" charset="0"/>
                <a:cs typeface="Times New Roman" panose="02020603050405020304" pitchFamily="18" charset="0"/>
              </a:rPr>
              <a:t>phân</a:t>
            </a:r>
            <a:r>
              <a:rPr lang="en-US" sz="5400" b="1" noProof="0" dirty="0">
                <a:solidFill>
                  <a:srgbClr val="FF0000"/>
                </a:solidFill>
                <a:latin typeface="#9Slide07 Soup of Justice" pitchFamily="2" charset="0"/>
                <a:cs typeface="Times New Roman" panose="02020603050405020304" pitchFamily="18" charset="0"/>
              </a:rPr>
              <a:t> </a:t>
            </a:r>
            <a:r>
              <a:rPr lang="en-US" sz="5400" b="1" noProof="0" dirty="0" err="1">
                <a:solidFill>
                  <a:srgbClr val="FF0000"/>
                </a:solidFill>
                <a:latin typeface="#9Slide07 Soup of Justice" pitchFamily="2" charset="0"/>
                <a:cs typeface="Times New Roman" panose="02020603050405020304" pitchFamily="18" charset="0"/>
              </a:rPr>
              <a:t>vai</a:t>
            </a:r>
            <a:endParaRPr kumimoji="0" lang="en-US" sz="5400" i="0" u="none" strike="noStrike" kern="1200" cap="none" spc="0" normalizeH="0" baseline="0" noProof="0" dirty="0">
              <a:ln>
                <a:noFill/>
              </a:ln>
              <a:solidFill>
                <a:srgbClr val="FF0000"/>
              </a:solidFill>
              <a:effectLst/>
              <a:uLnTx/>
              <a:uFillTx/>
              <a:latin typeface="#9Slide07 Soup of Justice" pitchFamily="2" charset="0"/>
              <a:cs typeface="Times New Roman" panose="02020603050405020304" pitchFamily="18" charset="0"/>
            </a:endParaRPr>
          </a:p>
        </p:txBody>
      </p:sp>
    </p:spTree>
    <p:extLst>
      <p:ext uri="{BB962C8B-B14F-4D97-AF65-F5344CB8AC3E}">
        <p14:creationId xmlns:p14="http://schemas.microsoft.com/office/powerpoint/2010/main" val="377562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barn(inVertical)">
                                      <p:cBhvr>
                                        <p:cTn id="21" dur="500"/>
                                        <p:tgtEl>
                                          <p:spTgt spid="10">
                                            <p:txEl>
                                              <p:pRg st="1" end="1"/>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barn(inVertical)">
                                      <p:cBhvr>
                                        <p:cTn id="24" dur="500"/>
                                        <p:tgtEl>
                                          <p:spTgt spid="10">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barn(inVertical)">
                                      <p:cBhvr>
                                        <p:cTn id="27" dur="500"/>
                                        <p:tgtEl>
                                          <p:spTgt spid="10">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xEl>
                                              <p:pRg st="4" end="4"/>
                                            </p:txEl>
                                          </p:spTgt>
                                        </p:tgtEl>
                                        <p:attrNameLst>
                                          <p:attrName>style.visibility</p:attrName>
                                        </p:attrNameLst>
                                      </p:cBhvr>
                                      <p:to>
                                        <p:strVal val="visible"/>
                                      </p:to>
                                    </p:set>
                                    <p:animEffect transition="in" filter="barn(inVertical)">
                                      <p:cBhvr>
                                        <p:cTn id="30" dur="500"/>
                                        <p:tgtEl>
                                          <p:spTgt spid="10">
                                            <p:txEl>
                                              <p:pRg st="4" end="4"/>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10">
                                            <p:txEl>
                                              <p:pRg st="5" end="5"/>
                                            </p:txEl>
                                          </p:spTgt>
                                        </p:tgtEl>
                                        <p:attrNameLst>
                                          <p:attrName>style.visibility</p:attrName>
                                        </p:attrNameLst>
                                      </p:cBhvr>
                                      <p:to>
                                        <p:strVal val="visible"/>
                                      </p:to>
                                    </p:set>
                                    <p:animEffect transition="in" filter="barn(inVertical)">
                                      <p:cBhvr>
                                        <p:cTn id="33" dur="500"/>
                                        <p:tgtEl>
                                          <p:spTgt spid="10">
                                            <p:txEl>
                                              <p:pRg st="5" end="5"/>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10">
                                            <p:txEl>
                                              <p:pRg st="6" end="6"/>
                                            </p:txEl>
                                          </p:spTgt>
                                        </p:tgtEl>
                                        <p:attrNameLst>
                                          <p:attrName>style.visibility</p:attrName>
                                        </p:attrNameLst>
                                      </p:cBhvr>
                                      <p:to>
                                        <p:strVal val="visible"/>
                                      </p:to>
                                    </p:set>
                                    <p:animEffect transition="in" filter="barn(inVertical)">
                                      <p:cBhvr>
                                        <p:cTn id="36"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8133709"/>
              </p:ext>
            </p:extLst>
          </p:nvPr>
        </p:nvGraphicFramePr>
        <p:xfrm>
          <a:off x="304800" y="190500"/>
          <a:ext cx="17754600" cy="9677400"/>
        </p:xfrm>
        <a:graphic>
          <a:graphicData uri="http://schemas.openxmlformats.org/drawingml/2006/table">
            <a:tbl>
              <a:tblPr firstRow="1" bandRow="1">
                <a:tableStyleId>{5940675A-B579-460E-94D1-54222C63F5DA}</a:tableStyleId>
              </a:tblPr>
              <a:tblGrid>
                <a:gridCol w="6596893">
                  <a:extLst>
                    <a:ext uri="{9D8B030D-6E8A-4147-A177-3AD203B41FA5}">
                      <a16:colId xmlns:a16="http://schemas.microsoft.com/office/drawing/2014/main" val="755850487"/>
                    </a:ext>
                  </a:extLst>
                </a:gridCol>
                <a:gridCol w="11157707">
                  <a:extLst>
                    <a:ext uri="{9D8B030D-6E8A-4147-A177-3AD203B41FA5}">
                      <a16:colId xmlns:a16="http://schemas.microsoft.com/office/drawing/2014/main" val="3572911041"/>
                    </a:ext>
                  </a:extLst>
                </a:gridCol>
              </a:tblGrid>
              <a:tr h="326513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b="1" kern="1200" dirty="0">
                          <a:effectLst/>
                          <a:latin typeface="+mj-lt"/>
                        </a:rPr>
                        <a:t>1. Theo dõi</a:t>
                      </a:r>
                      <a:r>
                        <a:rPr lang="vi-VN" sz="4000" kern="1200" dirty="0">
                          <a:effectLst/>
                          <a:latin typeface="+mj-lt"/>
                        </a:rPr>
                        <a:t>: Những câu thơ trong đoạn 1 là lời của người kể chuyện hay là lời của nhânvật?</a:t>
                      </a:r>
                      <a:endParaRPr lang="vi-VN" sz="4000" b="0" i="0" kern="1200" dirty="0">
                        <a:solidFill>
                          <a:schemeClr val="dk1"/>
                        </a:solidFill>
                        <a:effectLst/>
                        <a:latin typeface="+mj-lt"/>
                        <a:ea typeface="+mn-ea"/>
                        <a:cs typeface="+mn-cs"/>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vi-VN" sz="4000" kern="1200" dirty="0">
                        <a:effectLst/>
                        <a:latin typeface="+mj-lt"/>
                      </a:endParaRPr>
                    </a:p>
                    <a:p>
                      <a:pPr algn="just"/>
                      <a:endParaRPr lang="en-US" sz="4000" dirty="0">
                        <a:latin typeface="+mj-lt"/>
                      </a:endParaRPr>
                    </a:p>
                  </a:txBody>
                  <a:tcPr>
                    <a:solidFill>
                      <a:schemeClr val="bg1"/>
                    </a:solidFill>
                  </a:tcPr>
                </a:tc>
                <a:extLst>
                  <a:ext uri="{0D108BD9-81ED-4DB2-BD59-A6C34878D82A}">
                    <a16:rowId xmlns:a16="http://schemas.microsoft.com/office/drawing/2014/main" val="3044096923"/>
                  </a:ext>
                </a:extLst>
              </a:tr>
              <a:tr h="6412261">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000" b="1" kern="1200" dirty="0">
                          <a:effectLst/>
                          <a:latin typeface="+mj-lt"/>
                        </a:rPr>
                        <a:t>2. Suy luận:</a:t>
                      </a:r>
                      <a:r>
                        <a:rPr lang="vi-VN" sz="4000" kern="1200" dirty="0">
                          <a:effectLst/>
                          <a:latin typeface="+mj-lt"/>
                        </a:rPr>
                        <a:t> Các lời thoại của cha và Thúc Ngư trong đoạn 2 cho thấy quan niệm về việc học hành giữa hai cha con khác nhau như thế nào?</a:t>
                      </a:r>
                      <a:endParaRPr lang="vi-VN" sz="4000" b="0" i="0" kern="1200" dirty="0">
                        <a:solidFill>
                          <a:schemeClr val="dk1"/>
                        </a:solidFill>
                        <a:effectLst/>
                        <a:latin typeface="+mj-lt"/>
                        <a:ea typeface="+mn-ea"/>
                        <a:cs typeface="+mn-cs"/>
                      </a:endParaRPr>
                    </a:p>
                  </a:txBody>
                  <a:tcPr>
                    <a:solidFill>
                      <a:schemeClr val="accent1">
                        <a:lumMod val="20000"/>
                        <a:lumOff val="80000"/>
                      </a:schemeClr>
                    </a:solidFill>
                  </a:tcPr>
                </a:tc>
                <a:tc>
                  <a:txBody>
                    <a:bodyPr/>
                    <a:lstStyle/>
                    <a:p>
                      <a:pPr algn="just"/>
                      <a:endParaRPr lang="vi-VN" sz="4000" b="0" i="0" kern="1200" dirty="0">
                        <a:solidFill>
                          <a:schemeClr val="dk1"/>
                        </a:solidFill>
                        <a:effectLst/>
                        <a:latin typeface="+mj-lt"/>
                        <a:ea typeface="+mn-ea"/>
                        <a:cs typeface="+mn-cs"/>
                      </a:endParaRPr>
                    </a:p>
                  </a:txBody>
                  <a:tcPr>
                    <a:solidFill>
                      <a:schemeClr val="bg1"/>
                    </a:solidFill>
                  </a:tcPr>
                </a:tc>
                <a:extLst>
                  <a:ext uri="{0D108BD9-81ED-4DB2-BD59-A6C34878D82A}">
                    <a16:rowId xmlns:a16="http://schemas.microsoft.com/office/drawing/2014/main" val="3182481270"/>
                  </a:ext>
                </a:extLst>
              </a:tr>
            </a:tbl>
          </a:graphicData>
        </a:graphic>
      </p:graphicFrame>
      <p:sp>
        <p:nvSpPr>
          <p:cNvPr id="4" name="TextBox 3">
            <a:extLst>
              <a:ext uri="{FF2B5EF4-FFF2-40B4-BE49-F238E27FC236}">
                <a16:creationId xmlns:a16="http://schemas.microsoft.com/office/drawing/2014/main" id="{0A623EDF-6484-5DFF-DF89-887661491DE7}"/>
              </a:ext>
            </a:extLst>
          </p:cNvPr>
          <p:cNvSpPr txBox="1"/>
          <p:nvPr/>
        </p:nvSpPr>
        <p:spPr>
          <a:xfrm>
            <a:off x="7315200" y="402771"/>
            <a:ext cx="10363200" cy="707886"/>
          </a:xfrm>
          <a:prstGeom prst="rect">
            <a:avLst/>
          </a:prstGeom>
          <a:noFill/>
        </p:spPr>
        <p:txBody>
          <a:bodyPr wrap="square">
            <a:spAutoFit/>
          </a:bodyPr>
          <a:lstStyle/>
          <a:p>
            <a:pPr algn="just"/>
            <a:r>
              <a:rPr lang="vi-VN" sz="4000" kern="1200" dirty="0">
                <a:effectLst/>
                <a:latin typeface="+mj-lt"/>
              </a:rPr>
              <a:t>- Những câu thơ là lời của người kể chuyện.</a:t>
            </a:r>
            <a:endParaRPr lang="en-US" sz="4000" dirty="0"/>
          </a:p>
        </p:txBody>
      </p:sp>
      <p:sp>
        <p:nvSpPr>
          <p:cNvPr id="6" name="TextBox 5">
            <a:extLst>
              <a:ext uri="{FF2B5EF4-FFF2-40B4-BE49-F238E27FC236}">
                <a16:creationId xmlns:a16="http://schemas.microsoft.com/office/drawing/2014/main" id="{3401B0E5-42E1-D243-EF18-5861EEE607E1}"/>
              </a:ext>
            </a:extLst>
          </p:cNvPr>
          <p:cNvSpPr txBox="1"/>
          <p:nvPr/>
        </p:nvSpPr>
        <p:spPr>
          <a:xfrm>
            <a:off x="7315200" y="3771900"/>
            <a:ext cx="10363200" cy="5016758"/>
          </a:xfrm>
          <a:prstGeom prst="rect">
            <a:avLst/>
          </a:prstGeom>
          <a:noFill/>
        </p:spPr>
        <p:txBody>
          <a:bodyPr wrap="square">
            <a:spAutoFit/>
          </a:bodyPr>
          <a:lstStyle/>
          <a:p>
            <a:pPr algn="just"/>
            <a:r>
              <a:rPr lang="vi-VN" sz="4000" b="1" kern="1200" dirty="0">
                <a:effectLst/>
                <a:latin typeface="+mj-lt"/>
              </a:rPr>
              <a:t>Quan niệm học hành của hai cha con khác nhau:</a:t>
            </a:r>
          </a:p>
          <a:p>
            <a:pPr algn="just"/>
            <a:r>
              <a:rPr lang="vi-VN" sz="4000" kern="1200" dirty="0">
                <a:effectLst/>
                <a:latin typeface="+mj-lt"/>
              </a:rPr>
              <a:t>- </a:t>
            </a:r>
            <a:r>
              <a:rPr lang="vi-VN" sz="4000" b="1" kern="1200" dirty="0">
                <a:effectLst/>
                <a:latin typeface="+mj-lt"/>
              </a:rPr>
              <a:t>Với người cha</a:t>
            </a:r>
            <a:r>
              <a:rPr lang="vi-VN" sz="4000" kern="1200" dirty="0">
                <a:effectLst/>
                <a:latin typeface="+mj-lt"/>
              </a:rPr>
              <a:t>: Đi học để học những lời nói, việc làm của thánh hiền đời xưa, chép trong sách, học học mới biết mà bắt chước.</a:t>
            </a:r>
          </a:p>
          <a:p>
            <a:pPr algn="just"/>
            <a:r>
              <a:rPr lang="vi-VN" sz="4000" b="1" kern="1200" dirty="0">
                <a:effectLst/>
                <a:latin typeface="+mj-lt"/>
              </a:rPr>
              <a:t>- Với Thúc Ngư</a:t>
            </a:r>
            <a:r>
              <a:rPr lang="vi-VN" sz="4000" kern="1200" dirty="0">
                <a:effectLst/>
                <a:latin typeface="+mj-lt"/>
              </a:rPr>
              <a:t>: Trong sách không có cá, lời nói lại không thể đem đá cá được, và cậu không chịu đi học.</a:t>
            </a:r>
            <a:endParaRPr lang="vi-VN" sz="4000" b="0" i="0" kern="1200" dirty="0">
              <a:solidFill>
                <a:schemeClr val="dk1"/>
              </a:solidFill>
              <a:effectLst/>
              <a:latin typeface="+mj-lt"/>
              <a:ea typeface="+mn-ea"/>
              <a:cs typeface="+mn-cs"/>
            </a:endParaRPr>
          </a:p>
        </p:txBody>
      </p:sp>
    </p:spTree>
    <p:extLst>
      <p:ext uri="{BB962C8B-B14F-4D97-AF65-F5344CB8AC3E}">
        <p14:creationId xmlns:p14="http://schemas.microsoft.com/office/powerpoint/2010/main" val="517706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95585037"/>
              </p:ext>
            </p:extLst>
          </p:nvPr>
        </p:nvGraphicFramePr>
        <p:xfrm>
          <a:off x="304800" y="144780"/>
          <a:ext cx="17754600" cy="10027920"/>
        </p:xfrm>
        <a:graphic>
          <a:graphicData uri="http://schemas.openxmlformats.org/drawingml/2006/table">
            <a:tbl>
              <a:tblPr firstRow="1" bandRow="1">
                <a:tableStyleId>{5940675A-B579-460E-94D1-54222C63F5DA}</a:tableStyleId>
              </a:tblPr>
              <a:tblGrid>
                <a:gridCol w="5863905">
                  <a:extLst>
                    <a:ext uri="{9D8B030D-6E8A-4147-A177-3AD203B41FA5}">
                      <a16:colId xmlns:a16="http://schemas.microsoft.com/office/drawing/2014/main" val="755850487"/>
                    </a:ext>
                  </a:extLst>
                </a:gridCol>
                <a:gridCol w="11890695">
                  <a:extLst>
                    <a:ext uri="{9D8B030D-6E8A-4147-A177-3AD203B41FA5}">
                      <a16:colId xmlns:a16="http://schemas.microsoft.com/office/drawing/2014/main" val="3572911041"/>
                    </a:ext>
                  </a:extLst>
                </a:gridCol>
              </a:tblGrid>
              <a:tr h="741155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800" b="1" kern="1200" dirty="0">
                          <a:effectLst/>
                          <a:latin typeface="+mj-lt"/>
                        </a:rPr>
                        <a:t>3. Theo dõi:</a:t>
                      </a:r>
                      <a:r>
                        <a:rPr lang="vi-VN" sz="3800" kern="1200" dirty="0">
                          <a:effectLst/>
                          <a:latin typeface="+mj-lt"/>
                        </a:rPr>
                        <a:t> Lưu ý yếu tố kì ảo và tác dụng của yếu tố kì ảo trong đoạn 3.</a:t>
                      </a:r>
                    </a:p>
                    <a:p>
                      <a:pPr algn="just"/>
                      <a:endParaRPr lang="en-US" sz="3800" dirty="0">
                        <a:latin typeface="+mj-lt"/>
                      </a:endParaRPr>
                    </a:p>
                  </a:txBody>
                  <a:tcPr>
                    <a:solidFill>
                      <a:schemeClr val="accent1">
                        <a:lumMod val="20000"/>
                        <a:lumOff val="80000"/>
                      </a:schemeClr>
                    </a:solidFill>
                  </a:tcPr>
                </a:tc>
                <a:tc>
                  <a:txBody>
                    <a:bodyPr/>
                    <a:lstStyle/>
                    <a:p>
                      <a:pPr algn="just"/>
                      <a:endParaRPr lang="en-US" sz="3800" b="0" i="0" kern="1200" dirty="0">
                        <a:solidFill>
                          <a:schemeClr val="dk1"/>
                        </a:solidFill>
                        <a:effectLst/>
                        <a:latin typeface="+mj-lt"/>
                        <a:ea typeface="+mn-ea"/>
                        <a:cs typeface="+mn-cs"/>
                      </a:endParaRPr>
                    </a:p>
                    <a:p>
                      <a:pPr algn="just"/>
                      <a:endParaRPr lang="en-US" sz="3800" b="0" i="0" kern="1200" dirty="0">
                        <a:solidFill>
                          <a:schemeClr val="dk1"/>
                        </a:solidFill>
                        <a:effectLst/>
                        <a:latin typeface="+mj-lt"/>
                        <a:ea typeface="+mn-ea"/>
                        <a:cs typeface="+mn-cs"/>
                      </a:endParaRPr>
                    </a:p>
                    <a:p>
                      <a:pPr algn="just"/>
                      <a:endParaRPr lang="en-US" sz="3800" b="0" i="0" kern="1200" dirty="0">
                        <a:solidFill>
                          <a:schemeClr val="dk1"/>
                        </a:solidFill>
                        <a:effectLst/>
                        <a:latin typeface="+mj-lt"/>
                        <a:ea typeface="+mn-ea"/>
                        <a:cs typeface="+mn-cs"/>
                      </a:endParaRPr>
                    </a:p>
                    <a:p>
                      <a:pPr algn="just"/>
                      <a:endParaRPr lang="en-US" sz="3800" b="0" i="0" kern="1200" dirty="0">
                        <a:solidFill>
                          <a:schemeClr val="dk1"/>
                        </a:solidFill>
                        <a:effectLst/>
                        <a:latin typeface="+mj-lt"/>
                        <a:ea typeface="+mn-ea"/>
                        <a:cs typeface="+mn-cs"/>
                      </a:endParaRPr>
                    </a:p>
                    <a:p>
                      <a:pPr algn="just"/>
                      <a:endParaRPr lang="en-US" sz="3800" b="0" i="0" kern="1200" dirty="0">
                        <a:solidFill>
                          <a:schemeClr val="dk1"/>
                        </a:solidFill>
                        <a:effectLst/>
                        <a:latin typeface="+mj-lt"/>
                        <a:ea typeface="+mn-ea"/>
                        <a:cs typeface="+mn-cs"/>
                      </a:endParaRPr>
                    </a:p>
                    <a:p>
                      <a:pPr algn="just"/>
                      <a:endParaRPr lang="en-US" sz="3800" b="0" i="0" kern="1200" dirty="0">
                        <a:solidFill>
                          <a:schemeClr val="dk1"/>
                        </a:solidFill>
                        <a:effectLst/>
                        <a:latin typeface="+mj-lt"/>
                        <a:ea typeface="+mn-ea"/>
                        <a:cs typeface="+mn-cs"/>
                      </a:endParaRPr>
                    </a:p>
                    <a:p>
                      <a:pPr algn="just"/>
                      <a:endParaRPr lang="en-US" sz="3800" b="0" i="0" kern="1200" dirty="0">
                        <a:solidFill>
                          <a:schemeClr val="dk1"/>
                        </a:solidFill>
                        <a:effectLst/>
                        <a:latin typeface="+mj-lt"/>
                        <a:ea typeface="+mn-ea"/>
                        <a:cs typeface="+mn-cs"/>
                      </a:endParaRPr>
                    </a:p>
                    <a:p>
                      <a:pPr algn="just"/>
                      <a:endParaRPr lang="en-US" sz="3800" b="0" i="0" kern="1200" dirty="0">
                        <a:solidFill>
                          <a:schemeClr val="dk1"/>
                        </a:solidFill>
                        <a:effectLst/>
                        <a:latin typeface="+mj-lt"/>
                        <a:ea typeface="+mn-ea"/>
                        <a:cs typeface="+mn-cs"/>
                      </a:endParaRPr>
                    </a:p>
                    <a:p>
                      <a:pPr algn="just"/>
                      <a:endParaRPr lang="en-US" sz="3800" b="0" i="0" kern="1200" dirty="0">
                        <a:solidFill>
                          <a:schemeClr val="dk1"/>
                        </a:solidFill>
                        <a:effectLst/>
                        <a:latin typeface="+mj-lt"/>
                        <a:ea typeface="+mn-ea"/>
                        <a:cs typeface="+mn-cs"/>
                      </a:endParaRPr>
                    </a:p>
                    <a:p>
                      <a:pPr algn="just"/>
                      <a:endParaRPr lang="en-US" sz="3800" b="0" i="0" kern="1200" dirty="0">
                        <a:solidFill>
                          <a:schemeClr val="dk1"/>
                        </a:solidFill>
                        <a:effectLst/>
                        <a:latin typeface="+mj-lt"/>
                        <a:ea typeface="+mn-ea"/>
                        <a:cs typeface="+mn-cs"/>
                      </a:endParaRPr>
                    </a:p>
                    <a:p>
                      <a:pPr algn="just"/>
                      <a:endParaRPr lang="en-US" sz="3800" b="0" i="0" kern="1200" dirty="0">
                        <a:solidFill>
                          <a:schemeClr val="dk1"/>
                        </a:solidFill>
                        <a:effectLst/>
                        <a:latin typeface="+mj-lt"/>
                        <a:ea typeface="+mn-ea"/>
                        <a:cs typeface="+mn-cs"/>
                      </a:endParaRPr>
                    </a:p>
                    <a:p>
                      <a:pPr algn="just"/>
                      <a:endParaRPr lang="en-US" sz="3800" b="0" i="0" kern="1200" dirty="0">
                        <a:solidFill>
                          <a:schemeClr val="dk1"/>
                        </a:solidFill>
                        <a:effectLst/>
                        <a:latin typeface="+mj-lt"/>
                        <a:ea typeface="+mn-ea"/>
                        <a:cs typeface="+mn-cs"/>
                      </a:endParaRPr>
                    </a:p>
                    <a:p>
                      <a:pPr algn="just"/>
                      <a:endParaRPr lang="en-US" sz="3800" b="0" i="0" kern="1200" dirty="0">
                        <a:solidFill>
                          <a:schemeClr val="dk1"/>
                        </a:solidFill>
                        <a:effectLst/>
                        <a:latin typeface="+mj-lt"/>
                        <a:ea typeface="+mn-ea"/>
                        <a:cs typeface="+mn-cs"/>
                      </a:endParaRPr>
                    </a:p>
                  </a:txBody>
                  <a:tcPr/>
                </a:tc>
                <a:extLst>
                  <a:ext uri="{0D108BD9-81ED-4DB2-BD59-A6C34878D82A}">
                    <a16:rowId xmlns:a16="http://schemas.microsoft.com/office/drawing/2014/main" val="2775218276"/>
                  </a:ext>
                </a:extLst>
              </a:tr>
              <a:tr h="2342050">
                <a:tc>
                  <a:txBody>
                    <a:bodyPr/>
                    <a:lstStyle/>
                    <a:p>
                      <a:pPr algn="just"/>
                      <a:r>
                        <a:rPr lang="vi-VN" sz="3800" b="1" kern="1200" dirty="0">
                          <a:effectLst/>
                          <a:latin typeface="+mj-lt"/>
                        </a:rPr>
                        <a:t>4. Suy luận:</a:t>
                      </a:r>
                      <a:r>
                        <a:rPr lang="en-US" sz="3800" b="1" kern="1200" dirty="0">
                          <a:effectLst/>
                          <a:latin typeface="+mj-lt"/>
                        </a:rPr>
                        <a:t> </a:t>
                      </a:r>
                      <a:r>
                        <a:rPr lang="vi-VN" sz="3800" kern="1200" dirty="0">
                          <a:effectLst/>
                          <a:latin typeface="+mj-lt"/>
                        </a:rPr>
                        <a:t>Việc làm và lời nói, lời hát của Ngọa Vân trong đoạn 4 cho thấy nàng là người như thế nào?</a:t>
                      </a: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vi-VN" sz="3800" kern="1200" dirty="0">
                        <a:effectLst/>
                        <a:latin typeface="+mj-lt"/>
                      </a:endParaRPr>
                    </a:p>
                  </a:txBody>
                  <a:tcPr/>
                </a:tc>
                <a:extLst>
                  <a:ext uri="{0D108BD9-81ED-4DB2-BD59-A6C34878D82A}">
                    <a16:rowId xmlns:a16="http://schemas.microsoft.com/office/drawing/2014/main" val="1961676333"/>
                  </a:ext>
                </a:extLst>
              </a:tr>
            </a:tbl>
          </a:graphicData>
        </a:graphic>
      </p:graphicFrame>
      <p:sp>
        <p:nvSpPr>
          <p:cNvPr id="4" name="TextBox 3">
            <a:extLst>
              <a:ext uri="{FF2B5EF4-FFF2-40B4-BE49-F238E27FC236}">
                <a16:creationId xmlns:a16="http://schemas.microsoft.com/office/drawing/2014/main" id="{5592DC84-F76B-4FA8-8570-399D115668CC}"/>
              </a:ext>
            </a:extLst>
          </p:cNvPr>
          <p:cNvSpPr txBox="1"/>
          <p:nvPr/>
        </p:nvSpPr>
        <p:spPr>
          <a:xfrm>
            <a:off x="6324600" y="114300"/>
            <a:ext cx="11506200" cy="7694414"/>
          </a:xfrm>
          <a:prstGeom prst="rect">
            <a:avLst/>
          </a:prstGeom>
          <a:noFill/>
        </p:spPr>
        <p:txBody>
          <a:bodyPr wrap="square">
            <a:spAutoFit/>
          </a:bodyPr>
          <a:lstStyle/>
          <a:p>
            <a:pPr algn="just"/>
            <a:r>
              <a:rPr lang="vi-VN" sz="3800" b="1" kern="1200" dirty="0">
                <a:effectLst/>
                <a:latin typeface="+mj-lt"/>
              </a:rPr>
              <a:t>- Các yếu tố kì ảo trong đoạn này:</a:t>
            </a:r>
          </a:p>
          <a:p>
            <a:pPr algn="just"/>
            <a:r>
              <a:rPr lang="vi-VN" sz="3800" kern="1200" dirty="0">
                <a:effectLst/>
                <a:latin typeface="+mj-lt"/>
              </a:rPr>
              <a:t>+ </a:t>
            </a:r>
            <a:r>
              <a:rPr lang="en-US" sz="3800" kern="1200" dirty="0">
                <a:effectLst/>
                <a:latin typeface="Times New Roman" panose="02020603050405020304" pitchFamily="18" charset="0"/>
                <a:cs typeface="Times New Roman" panose="02020603050405020304" pitchFamily="18" charset="0"/>
              </a:rPr>
              <a:t>N</a:t>
            </a:r>
            <a:r>
              <a:rPr lang="vi-VN" sz="3800" kern="1200" dirty="0">
                <a:effectLst/>
                <a:latin typeface="+mj-lt"/>
              </a:rPr>
              <a:t>hững món ăn ngon tuyệt phẩm thơm lạ thường mà cha Ngọa Vân thết đã thông gia.</a:t>
            </a:r>
          </a:p>
          <a:p>
            <a:pPr algn="just"/>
            <a:r>
              <a:rPr lang="vi-VN" sz="3800" kern="1200" dirty="0">
                <a:effectLst/>
                <a:latin typeface="+mj-lt"/>
              </a:rPr>
              <a:t>+ </a:t>
            </a:r>
            <a:r>
              <a:rPr lang="en-US" sz="3800" kern="1200" dirty="0">
                <a:effectLst/>
                <a:latin typeface="Times New Roman" panose="02020603050405020304" pitchFamily="18" charset="0"/>
                <a:cs typeface="Times New Roman" panose="02020603050405020304" pitchFamily="18" charset="0"/>
              </a:rPr>
              <a:t>Đ</a:t>
            </a:r>
            <a:r>
              <a:rPr lang="vi-VN" sz="3800" kern="1200" dirty="0">
                <a:effectLst/>
                <a:latin typeface="+mj-lt"/>
              </a:rPr>
              <a:t>oạn văn nói về sự quay trở về nhà của vợ chồng ông thuyền chài, nhắm mắt ngồi trong thuyền, phó mặc hai người đẩy, kéo thuyền đi,.... hai gã đi sau, đi trước, tựa người nhưng không phải người, vảy rồng mồm giải, mặt thú thân xà, nổi chìm lên xuống nhanh như mây bay; nàng có thuật rút đường kì diệu, đường xa vạn dặm sẽ được rút ngắn lại bằng gang tấc.</a:t>
            </a:r>
          </a:p>
          <a:p>
            <a:pPr algn="just"/>
            <a:r>
              <a:rPr lang="vi-VN" sz="3800" kern="1200" dirty="0">
                <a:effectLst/>
                <a:latin typeface="+mj-lt"/>
              </a:rPr>
              <a:t>- </a:t>
            </a:r>
            <a:r>
              <a:rPr lang="vi-VN" sz="3800" b="1" kern="1200" dirty="0">
                <a:effectLst/>
                <a:latin typeface="+mj-lt"/>
              </a:rPr>
              <a:t>Tác dụng: </a:t>
            </a:r>
            <a:r>
              <a:rPr lang="vi-VN" sz="3800" kern="1200" dirty="0">
                <a:effectLst/>
                <a:latin typeface="+mj-lt"/>
              </a:rPr>
              <a:t>làm tăng thêm sự kì bí, hấp dẫn cho câu chuyện; đồng thời, cũng đề cao vị thế dòng dõi hải tiên của người vợ.</a:t>
            </a:r>
            <a:endParaRPr lang="vi-VN" sz="3800" b="0" i="0" kern="1200" dirty="0">
              <a:solidFill>
                <a:schemeClr val="dk1"/>
              </a:solidFill>
              <a:effectLst/>
              <a:latin typeface="+mj-lt"/>
              <a:ea typeface="+mn-ea"/>
              <a:cs typeface="+mn-cs"/>
            </a:endParaRPr>
          </a:p>
        </p:txBody>
      </p:sp>
      <p:sp>
        <p:nvSpPr>
          <p:cNvPr id="6" name="TextBox 5">
            <a:extLst>
              <a:ext uri="{FF2B5EF4-FFF2-40B4-BE49-F238E27FC236}">
                <a16:creationId xmlns:a16="http://schemas.microsoft.com/office/drawing/2014/main" id="{9B50B699-83DB-77EA-88BD-6345BE9D2668}"/>
              </a:ext>
            </a:extLst>
          </p:cNvPr>
          <p:cNvSpPr txBox="1"/>
          <p:nvPr/>
        </p:nvSpPr>
        <p:spPr>
          <a:xfrm>
            <a:off x="6324600" y="7810500"/>
            <a:ext cx="11582400" cy="2431435"/>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800" kern="1200" dirty="0">
                <a:effectLst/>
                <a:latin typeface="+mj-lt"/>
              </a:rPr>
              <a:t>Tiếng khóc của Ngọa Vân, một điểm rãi gửi lại cho chồng trước lúc hóa rồng bay về phương Tây Bắc cũng thể hiện tình nghĩa sâu nặng của Ngọa Vân, người vợ hiền thảo thủy chung.</a:t>
            </a:r>
          </a:p>
        </p:txBody>
      </p:sp>
    </p:spTree>
    <p:extLst>
      <p:ext uri="{BB962C8B-B14F-4D97-AF65-F5344CB8AC3E}">
        <p14:creationId xmlns:p14="http://schemas.microsoft.com/office/powerpoint/2010/main" val="1198918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7D354CE1-C13C-5CB1-9692-B93BE5CD25B0}"/>
              </a:ext>
            </a:extLst>
          </p:cNvPr>
          <p:cNvGrpSpPr/>
          <p:nvPr/>
        </p:nvGrpSpPr>
        <p:grpSpPr>
          <a:xfrm>
            <a:off x="-914400" y="9091857"/>
            <a:ext cx="22427200" cy="1371756"/>
            <a:chOff x="0" y="0"/>
            <a:chExt cx="5906752" cy="361285"/>
          </a:xfrm>
        </p:grpSpPr>
        <p:sp>
          <p:nvSpPr>
            <p:cNvPr id="7" name="Freeform 11">
              <a:extLst>
                <a:ext uri="{FF2B5EF4-FFF2-40B4-BE49-F238E27FC236}">
                  <a16:creationId xmlns:a16="http://schemas.microsoft.com/office/drawing/2014/main" id="{12CF9F69-D8B6-873E-2FA9-5436A95E54C2}"/>
                </a:ext>
              </a:extLst>
            </p:cNvPr>
            <p:cNvSpPr/>
            <p:nvPr/>
          </p:nvSpPr>
          <p:spPr>
            <a:xfrm>
              <a:off x="0" y="0"/>
              <a:ext cx="5906752" cy="361285"/>
            </a:xfrm>
            <a:custGeom>
              <a:avLst/>
              <a:gdLst/>
              <a:ahLst/>
              <a:cxnLst/>
              <a:rect l="l" t="t" r="r" b="b"/>
              <a:pathLst>
                <a:path w="5906752" h="361285">
                  <a:moveTo>
                    <a:pt x="0" y="0"/>
                  </a:moveTo>
                  <a:lnTo>
                    <a:pt x="5906752" y="0"/>
                  </a:lnTo>
                  <a:lnTo>
                    <a:pt x="5906752" y="361285"/>
                  </a:lnTo>
                  <a:lnTo>
                    <a:pt x="0" y="361285"/>
                  </a:lnTo>
                  <a:close/>
                </a:path>
              </a:pathLst>
            </a:custGeom>
            <a:solidFill>
              <a:srgbClr val="FCE5C4"/>
            </a:solidFill>
          </p:spPr>
          <p:txBody>
            <a:bodyPr/>
            <a:lstStyle/>
            <a:p>
              <a:endParaRPr lang="en-US"/>
            </a:p>
          </p:txBody>
        </p:sp>
        <p:sp>
          <p:nvSpPr>
            <p:cNvPr id="9" name="TextBox 12">
              <a:extLst>
                <a:ext uri="{FF2B5EF4-FFF2-40B4-BE49-F238E27FC236}">
                  <a16:creationId xmlns:a16="http://schemas.microsoft.com/office/drawing/2014/main" id="{25913434-28D9-5CAB-5959-48E48164B493}"/>
                </a:ext>
              </a:extLst>
            </p:cNvPr>
            <p:cNvSpPr txBox="1"/>
            <p:nvPr/>
          </p:nvSpPr>
          <p:spPr>
            <a:xfrm>
              <a:off x="0" y="-38100"/>
              <a:ext cx="5906752" cy="399385"/>
            </a:xfrm>
            <a:prstGeom prst="rect">
              <a:avLst/>
            </a:prstGeom>
          </p:spPr>
          <p:txBody>
            <a:bodyPr lIns="50800" tIns="50800" rIns="50800" bIns="50800" rtlCol="0" anchor="ctr"/>
            <a:lstStyle/>
            <a:p>
              <a:pPr algn="ctr">
                <a:lnSpc>
                  <a:spcPts val="2659"/>
                </a:lnSpc>
              </a:pPr>
              <a:endParaRPr/>
            </a:p>
          </p:txBody>
        </p:sp>
      </p:grpSp>
      <p:sp>
        <p:nvSpPr>
          <p:cNvPr id="3" name="Rectangle 2"/>
          <p:cNvSpPr/>
          <p:nvPr/>
        </p:nvSpPr>
        <p:spPr>
          <a:xfrm>
            <a:off x="685800" y="509265"/>
            <a:ext cx="5604153" cy="830997"/>
          </a:xfrm>
          <a:prstGeom prst="rect">
            <a:avLst/>
          </a:prstGeom>
        </p:spPr>
        <p:txBody>
          <a:bodyPr wrap="square">
            <a:spAutoFit/>
          </a:bodyPr>
          <a:lstStyle/>
          <a:p>
            <a:pPr algn="just" fontAlgn="base"/>
            <a:r>
              <a:rPr lang="en-US" sz="4800" b="1" dirty="0">
                <a:solidFill>
                  <a:srgbClr val="000000"/>
                </a:solidFill>
                <a:latin typeface="Times New Roman" panose="02020603050405020304" pitchFamily="18" charset="0"/>
                <a:cs typeface="Times New Roman" panose="02020603050405020304" pitchFamily="18" charset="0"/>
              </a:rPr>
              <a:t>1. </a:t>
            </a:r>
            <a:r>
              <a:rPr lang="en-US" sz="4800" b="1" dirty="0" err="1">
                <a:solidFill>
                  <a:srgbClr val="000000"/>
                </a:solidFill>
                <a:latin typeface="Times New Roman" panose="02020603050405020304" pitchFamily="18" charset="0"/>
                <a:cs typeface="Times New Roman" panose="02020603050405020304" pitchFamily="18" charset="0"/>
              </a:rPr>
              <a:t>Đọc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chú</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thích</a:t>
            </a:r>
            <a:endParaRPr lang="vi-VN" sz="4800" b="1" dirty="0">
              <a:solidFill>
                <a:srgbClr val="000000"/>
              </a:solidFill>
              <a:latin typeface="Times New Roman" panose="02020603050405020304" pitchFamily="18" charset="0"/>
              <a:cs typeface="Times New Roman" panose="02020603050405020304" pitchFamily="18" charset="0"/>
            </a:endParaRPr>
          </a:p>
        </p:txBody>
      </p:sp>
      <p:sp>
        <p:nvSpPr>
          <p:cNvPr id="5" name="TextBox 15"/>
          <p:cNvSpPr txBox="1"/>
          <p:nvPr/>
        </p:nvSpPr>
        <p:spPr>
          <a:xfrm>
            <a:off x="1295400" y="1564595"/>
            <a:ext cx="4156353" cy="73866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b. </a:t>
            </a:r>
            <a:r>
              <a:rPr kumimoji="0" lang="en-US" sz="4800" b="1" i="0" u="none" strike="noStrike" kern="1200" cap="none" spc="0" normalizeH="0" baseline="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Chú</a:t>
            </a:r>
            <a:r>
              <a:rPr kumimoji="0" lang="en-US" sz="4800" b="1" i="0" u="none" strike="noStrike" kern="1200" cap="none" spc="0" normalizeH="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thích</a:t>
            </a:r>
            <a:endPar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endParaRPr>
          </a:p>
        </p:txBody>
      </p:sp>
      <p:sp>
        <p:nvSpPr>
          <p:cNvPr id="8" name="Freeform 2">
            <a:extLst>
              <a:ext uri="{FF2B5EF4-FFF2-40B4-BE49-F238E27FC236}">
                <a16:creationId xmlns:a16="http://schemas.microsoft.com/office/drawing/2014/main" id="{7EC120A6-99B8-7145-C14E-85DFA00D4AFB}"/>
              </a:ext>
            </a:extLst>
          </p:cNvPr>
          <p:cNvSpPr/>
          <p:nvPr/>
        </p:nvSpPr>
        <p:spPr>
          <a:xfrm>
            <a:off x="13944600" y="5105400"/>
            <a:ext cx="4158234" cy="5715785"/>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3"/>
            <a:stretch>
              <a:fillRect/>
            </a:stretch>
          </a:blipFill>
        </p:spPr>
        <p:txBody>
          <a:bodyPr/>
          <a:lstStyle/>
          <a:p>
            <a:endParaRPr lang="en-US"/>
          </a:p>
        </p:txBody>
      </p:sp>
      <p:sp>
        <p:nvSpPr>
          <p:cNvPr id="10" name="TextBox 9">
            <a:extLst>
              <a:ext uri="{FF2B5EF4-FFF2-40B4-BE49-F238E27FC236}">
                <a16:creationId xmlns:a16="http://schemas.microsoft.com/office/drawing/2014/main" id="{4F415767-1B1F-E34E-89B6-2970BE8B3D80}"/>
              </a:ext>
            </a:extLst>
          </p:cNvPr>
          <p:cNvSpPr txBox="1"/>
          <p:nvPr/>
        </p:nvSpPr>
        <p:spPr>
          <a:xfrm>
            <a:off x="1828800" y="2727454"/>
            <a:ext cx="127254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i="0" u="none" strike="noStrike" kern="1200" cap="none" spc="0" normalizeH="0" baseline="0" noProof="0" dirty="0" err="1">
                <a:ln>
                  <a:noFill/>
                </a:ln>
                <a:solidFill>
                  <a:srgbClr val="FF0000"/>
                </a:solidFill>
                <a:effectLst/>
                <a:uLnTx/>
                <a:uFillTx/>
                <a:latin typeface="#9Slide05 SVNHollie Script Pro" pitchFamily="2" charset="0"/>
                <a:cs typeface="Times New Roman" panose="02020603050405020304" pitchFamily="18" charset="0"/>
              </a:rPr>
              <a:t>Chú</a:t>
            </a:r>
            <a:r>
              <a:rPr kumimoji="0" lang="en-US" sz="8000" i="0" u="none" strike="noStrike" kern="1200" cap="none" spc="0" normalizeH="0" noProof="0" dirty="0">
                <a:ln>
                  <a:noFill/>
                </a:ln>
                <a:solidFill>
                  <a:srgbClr val="FF0000"/>
                </a:solidFill>
                <a:effectLst/>
                <a:uLnTx/>
                <a:uFillTx/>
                <a:latin typeface="#9Slide05 SVNHollie Script Pro" pitchFamily="2" charset="0"/>
                <a:cs typeface="Times New Roman" panose="02020603050405020304" pitchFamily="18" charset="0"/>
              </a:rPr>
              <a:t> </a:t>
            </a:r>
            <a:r>
              <a:rPr kumimoji="0" lang="en-US" sz="8000" i="0" u="none" strike="noStrike" kern="1200" cap="none" spc="0" normalizeH="0" noProof="0" dirty="0" err="1">
                <a:ln>
                  <a:noFill/>
                </a:ln>
                <a:solidFill>
                  <a:srgbClr val="FF0000"/>
                </a:solidFill>
                <a:effectLst/>
                <a:uLnTx/>
                <a:uFillTx/>
                <a:latin typeface="#9Slide05 SVNHollie Script Pro" pitchFamily="2" charset="0"/>
                <a:cs typeface="Times New Roman" panose="02020603050405020304" pitchFamily="18" charset="0"/>
              </a:rPr>
              <a:t>thích</a:t>
            </a:r>
            <a:r>
              <a:rPr kumimoji="0" lang="en-US" sz="8000" i="0" u="none" strike="noStrike" kern="1200" cap="none" spc="0" normalizeH="0" noProof="0" dirty="0">
                <a:ln>
                  <a:noFill/>
                </a:ln>
                <a:solidFill>
                  <a:srgbClr val="FF0000"/>
                </a:solidFill>
                <a:effectLst/>
                <a:uLnTx/>
                <a:uFillTx/>
                <a:latin typeface="#9Slide05 SVNHollie Script Pro" pitchFamily="2" charset="0"/>
                <a:cs typeface="Times New Roman" panose="02020603050405020304" pitchFamily="18" charset="0"/>
              </a:rPr>
              <a:t> </a:t>
            </a:r>
            <a:r>
              <a:rPr kumimoji="0" lang="en-US" sz="8000" i="0" u="none" strike="noStrike" kern="1200" cap="none" spc="0" normalizeH="0" noProof="0" dirty="0" err="1">
                <a:ln>
                  <a:noFill/>
                </a:ln>
                <a:solidFill>
                  <a:srgbClr val="FF0000"/>
                </a:solidFill>
                <a:effectLst/>
                <a:uLnTx/>
                <a:uFillTx/>
                <a:latin typeface="#9Slide05 SVNHollie Script Pro" pitchFamily="2" charset="0"/>
                <a:cs typeface="Times New Roman" panose="02020603050405020304" pitchFamily="18" charset="0"/>
              </a:rPr>
              <a:t>nối</a:t>
            </a:r>
            <a:r>
              <a:rPr kumimoji="0" lang="en-US" sz="8000" i="0" u="none" strike="noStrike" kern="1200" cap="none" spc="0" normalizeH="0" noProof="0" dirty="0">
                <a:ln>
                  <a:noFill/>
                </a:ln>
                <a:solidFill>
                  <a:srgbClr val="FF0000"/>
                </a:solidFill>
                <a:effectLst/>
                <a:uLnTx/>
                <a:uFillTx/>
                <a:latin typeface="#9Slide05 SVNHollie Script Pro" pitchFamily="2" charset="0"/>
                <a:cs typeface="Times New Roman" panose="02020603050405020304" pitchFamily="18" charset="0"/>
              </a:rPr>
              <a:t> </a:t>
            </a:r>
            <a:r>
              <a:rPr kumimoji="0" lang="en-US" sz="8000" i="0" u="none" strike="noStrike" kern="1200" cap="none" spc="0" normalizeH="0" noProof="0" dirty="0" err="1">
                <a:ln>
                  <a:noFill/>
                </a:ln>
                <a:solidFill>
                  <a:srgbClr val="FF0000"/>
                </a:solidFill>
                <a:effectLst/>
                <a:uLnTx/>
                <a:uFillTx/>
                <a:latin typeface="#9Slide05 SVNHollie Script Pro" pitchFamily="2" charset="0"/>
                <a:cs typeface="Times New Roman" panose="02020603050405020304" pitchFamily="18" charset="0"/>
              </a:rPr>
              <a:t>tiếp</a:t>
            </a:r>
            <a:endParaRPr kumimoji="0" lang="en-US" sz="8000" i="0" u="none" strike="noStrike" kern="1200" cap="none" spc="0" normalizeH="0" baseline="0" noProof="0" dirty="0">
              <a:ln>
                <a:noFill/>
              </a:ln>
              <a:solidFill>
                <a:srgbClr val="FF0000"/>
              </a:solidFill>
              <a:effectLst/>
              <a:uLnTx/>
              <a:uFillTx/>
              <a:latin typeface="#9Slide05 SVNHollie Script Pro" pitchFamily="2" charset="0"/>
              <a:cs typeface="Times New Roman" panose="02020603050405020304" pitchFamily="18" charset="0"/>
            </a:endParaRPr>
          </a:p>
        </p:txBody>
      </p:sp>
      <p:sp>
        <p:nvSpPr>
          <p:cNvPr id="11" name="Rectangle 10">
            <a:extLst>
              <a:ext uri="{FF2B5EF4-FFF2-40B4-BE49-F238E27FC236}">
                <a16:creationId xmlns:a16="http://schemas.microsoft.com/office/drawing/2014/main" id="{641ADA4B-1033-7EE3-97E5-FF75957426FC}"/>
              </a:ext>
            </a:extLst>
          </p:cNvPr>
          <p:cNvSpPr/>
          <p:nvPr/>
        </p:nvSpPr>
        <p:spPr>
          <a:xfrm>
            <a:off x="1828800" y="4375386"/>
            <a:ext cx="12725400" cy="2123658"/>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Gv</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gọi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thích</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ngẫu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chỉ</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điểm</a:t>
            </a:r>
            <a:r>
              <a:rPr lang="en-US" sz="4400" dirty="0">
                <a:solidFill>
                  <a:srgbClr val="000000"/>
                </a:solidFill>
                <a:latin typeface="Times New Roman" panose="02020603050405020304" pitchFamily="18" charset="0"/>
                <a:cs typeface="Times New Roman" panose="02020603050405020304" pitchFamily="18" charset="0"/>
              </a:rPr>
              <a:t> 1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thích</a:t>
            </a:r>
            <a:r>
              <a:rPr lang="en-US" sz="44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0937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0">
            <a:extLst>
              <a:ext uri="{FF2B5EF4-FFF2-40B4-BE49-F238E27FC236}">
                <a16:creationId xmlns:a16="http://schemas.microsoft.com/office/drawing/2014/main" id="{E89B9F3C-C603-D9ED-B3B9-17E31506D8E1}"/>
              </a:ext>
            </a:extLst>
          </p:cNvPr>
          <p:cNvGrpSpPr/>
          <p:nvPr/>
        </p:nvGrpSpPr>
        <p:grpSpPr>
          <a:xfrm>
            <a:off x="-914400" y="9091857"/>
            <a:ext cx="22427200" cy="1371756"/>
            <a:chOff x="0" y="0"/>
            <a:chExt cx="5906752" cy="361285"/>
          </a:xfrm>
        </p:grpSpPr>
        <p:sp>
          <p:nvSpPr>
            <p:cNvPr id="6" name="Freeform 11">
              <a:extLst>
                <a:ext uri="{FF2B5EF4-FFF2-40B4-BE49-F238E27FC236}">
                  <a16:creationId xmlns:a16="http://schemas.microsoft.com/office/drawing/2014/main" id="{9CF82E46-0B92-AACA-D69A-F11CD12305A5}"/>
                </a:ext>
              </a:extLst>
            </p:cNvPr>
            <p:cNvSpPr/>
            <p:nvPr/>
          </p:nvSpPr>
          <p:spPr>
            <a:xfrm>
              <a:off x="0" y="0"/>
              <a:ext cx="5906752" cy="361285"/>
            </a:xfrm>
            <a:custGeom>
              <a:avLst/>
              <a:gdLst/>
              <a:ahLst/>
              <a:cxnLst/>
              <a:rect l="l" t="t" r="r" b="b"/>
              <a:pathLst>
                <a:path w="5906752" h="361285">
                  <a:moveTo>
                    <a:pt x="0" y="0"/>
                  </a:moveTo>
                  <a:lnTo>
                    <a:pt x="5906752" y="0"/>
                  </a:lnTo>
                  <a:lnTo>
                    <a:pt x="5906752" y="361285"/>
                  </a:lnTo>
                  <a:lnTo>
                    <a:pt x="0" y="361285"/>
                  </a:lnTo>
                  <a:close/>
                </a:path>
              </a:pathLst>
            </a:custGeom>
            <a:solidFill>
              <a:srgbClr val="FCE5C4"/>
            </a:solidFill>
          </p:spPr>
          <p:txBody>
            <a:bodyPr/>
            <a:lstStyle/>
            <a:p>
              <a:endParaRPr lang="en-US"/>
            </a:p>
          </p:txBody>
        </p:sp>
        <p:sp>
          <p:nvSpPr>
            <p:cNvPr id="8" name="TextBox 12">
              <a:extLst>
                <a:ext uri="{FF2B5EF4-FFF2-40B4-BE49-F238E27FC236}">
                  <a16:creationId xmlns:a16="http://schemas.microsoft.com/office/drawing/2014/main" id="{3786C398-4D0D-D1E0-B243-30F41549DA0B}"/>
                </a:ext>
              </a:extLst>
            </p:cNvPr>
            <p:cNvSpPr txBox="1"/>
            <p:nvPr/>
          </p:nvSpPr>
          <p:spPr>
            <a:xfrm>
              <a:off x="0" y="-38100"/>
              <a:ext cx="5906752" cy="39938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ectangle 6">
            <a:extLst>
              <a:ext uri="{FF2B5EF4-FFF2-40B4-BE49-F238E27FC236}">
                <a16:creationId xmlns:a16="http://schemas.microsoft.com/office/drawing/2014/main" id="{05E0D498-3DE7-DAD8-A919-86E2AC001E42}"/>
              </a:ext>
            </a:extLst>
          </p:cNvPr>
          <p:cNvSpPr/>
          <p:nvPr/>
        </p:nvSpPr>
        <p:spPr>
          <a:xfrm>
            <a:off x="762000" y="571500"/>
            <a:ext cx="5604153" cy="830997"/>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vi-VN"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5"/>
          <p:cNvSpPr txBox="1"/>
          <p:nvPr/>
        </p:nvSpPr>
        <p:spPr>
          <a:xfrm>
            <a:off x="1295400" y="1564595"/>
            <a:ext cx="4156353" cy="73866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800" b="1" noProof="0" dirty="0">
                <a:solidFill>
                  <a:srgbClr val="271905"/>
                </a:solidFill>
                <a:latin typeface="Times New Roman" panose="02020603050405020304" pitchFamily="18" charset="0"/>
                <a:cs typeface="Times New Roman" panose="02020603050405020304" pitchFamily="18" charset="0"/>
              </a:rPr>
              <a:t>a. </a:t>
            </a:r>
            <a:r>
              <a:rPr lang="en-US" sz="4800" b="1" noProof="0" dirty="0" err="1">
                <a:solidFill>
                  <a:srgbClr val="271905"/>
                </a:solidFill>
                <a:latin typeface="Times New Roman" panose="02020603050405020304" pitchFamily="18" charset="0"/>
                <a:cs typeface="Times New Roman" panose="02020603050405020304" pitchFamily="18" charset="0"/>
              </a:rPr>
              <a:t>Tác</a:t>
            </a:r>
            <a:r>
              <a:rPr lang="en-US" sz="4800" b="1" noProof="0" dirty="0">
                <a:solidFill>
                  <a:srgbClr val="271905"/>
                </a:solidFill>
                <a:latin typeface="Times New Roman" panose="02020603050405020304" pitchFamily="18" charset="0"/>
                <a:cs typeface="Times New Roman" panose="02020603050405020304" pitchFamily="18" charset="0"/>
              </a:rPr>
              <a:t> </a:t>
            </a:r>
            <a:r>
              <a:rPr lang="en-US" sz="4800" b="1" noProof="0" dirty="0" err="1">
                <a:solidFill>
                  <a:srgbClr val="271905"/>
                </a:solidFill>
                <a:latin typeface="Times New Roman" panose="02020603050405020304" pitchFamily="18" charset="0"/>
                <a:cs typeface="Times New Roman" panose="02020603050405020304" pitchFamily="18" charset="0"/>
              </a:rPr>
              <a:t>giả</a:t>
            </a:r>
            <a:endPar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5867400" y="3009900"/>
            <a:ext cx="11813949" cy="5509200"/>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Lê</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Tông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1442</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 1497)</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tên là Lê Tư Thành, con thứ 4 của vua Lê Thái Tông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L</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à 1 ông vua thông minh và rất có hiếu, ở với bề tôi đãi lấy lòng thành. </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Ô</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ng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sáng lập ra hội Tao Đàn tập hợp 28 nhà thơ lớn đương thời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để lại nhiều bài thơ xướng hoạ, đẹp đẽ, đánh dấu 1 giai đoạn phát triển của thơ ca Việt Nam.</a:t>
            </a:r>
          </a:p>
        </p:txBody>
      </p:sp>
      <p:pic>
        <p:nvPicPr>
          <p:cNvPr id="3" name="Picture 2">
            <a:extLst>
              <a:ext uri="{FF2B5EF4-FFF2-40B4-BE49-F238E27FC236}">
                <a16:creationId xmlns:a16="http://schemas.microsoft.com/office/drawing/2014/main" id="{AE161AA0-61A7-4B39-C000-95E9AAEBEFB9}"/>
              </a:ext>
            </a:extLst>
          </p:cNvPr>
          <p:cNvPicPr>
            <a:picLocks noChangeAspect="1"/>
          </p:cNvPicPr>
          <p:nvPr/>
        </p:nvPicPr>
        <p:blipFill>
          <a:blip r:embed="rId3"/>
          <a:stretch>
            <a:fillRect/>
          </a:stretch>
        </p:blipFill>
        <p:spPr>
          <a:xfrm>
            <a:off x="1262743" y="2748678"/>
            <a:ext cx="4182473" cy="6305079"/>
          </a:xfrm>
          <a:prstGeom prst="rect">
            <a:avLst/>
          </a:prstGeom>
        </p:spPr>
      </p:pic>
      <p:sp>
        <p:nvSpPr>
          <p:cNvPr id="4" name="Freeform 9">
            <a:extLst>
              <a:ext uri="{FF2B5EF4-FFF2-40B4-BE49-F238E27FC236}">
                <a16:creationId xmlns:a16="http://schemas.microsoft.com/office/drawing/2014/main" id="{49D0EC90-778C-7F99-0C71-41324931A498}"/>
              </a:ext>
            </a:extLst>
          </p:cNvPr>
          <p:cNvSpPr/>
          <p:nvPr/>
        </p:nvSpPr>
        <p:spPr>
          <a:xfrm>
            <a:off x="16383000" y="-1908601"/>
            <a:ext cx="4137367" cy="4114800"/>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342646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1">
            <a:extLst>
              <a:ext uri="{FF2B5EF4-FFF2-40B4-BE49-F238E27FC236}">
                <a16:creationId xmlns:a16="http://schemas.microsoft.com/office/drawing/2014/main" id="{B8036378-7760-A561-BB21-B522B1ADA54E}"/>
              </a:ext>
            </a:extLst>
          </p:cNvPr>
          <p:cNvGrpSpPr>
            <a:grpSpLocks noChangeAspect="1"/>
          </p:cNvGrpSpPr>
          <p:nvPr/>
        </p:nvGrpSpPr>
        <p:grpSpPr>
          <a:xfrm>
            <a:off x="6520490" y="2893011"/>
            <a:ext cx="3638185" cy="3638185"/>
            <a:chOff x="0" y="0"/>
            <a:chExt cx="4572000" cy="4572000"/>
          </a:xfrm>
        </p:grpSpPr>
        <p:sp>
          <p:nvSpPr>
            <p:cNvPr id="11" name="Freeform 12">
              <a:extLst>
                <a:ext uri="{FF2B5EF4-FFF2-40B4-BE49-F238E27FC236}">
                  <a16:creationId xmlns:a16="http://schemas.microsoft.com/office/drawing/2014/main" id="{B3EEED98-974F-35AE-2D13-A3F6239E20FC}"/>
                </a:ext>
              </a:extLst>
            </p:cNvPr>
            <p:cNvSpPr/>
            <p:nvPr/>
          </p:nvSpPr>
          <p:spPr>
            <a:xfrm>
              <a:off x="-1524" y="0"/>
              <a:ext cx="4572000" cy="4572000"/>
            </a:xfrm>
            <a:custGeom>
              <a:avLst/>
              <a:gdLst/>
              <a:ahLst/>
              <a:cxnLst/>
              <a:rect l="l" t="t" r="r" b="b"/>
              <a:pathLst>
                <a:path w="4572000" h="4572000">
                  <a:moveTo>
                    <a:pt x="4572000" y="2286000"/>
                  </a:moveTo>
                  <a:cubicBezTo>
                    <a:pt x="4572000" y="3548507"/>
                    <a:pt x="3548507" y="4572000"/>
                    <a:pt x="2286000" y="4572000"/>
                  </a:cubicBezTo>
                  <a:cubicBezTo>
                    <a:pt x="1023493" y="4572000"/>
                    <a:pt x="0" y="3548507"/>
                    <a:pt x="0" y="2286000"/>
                  </a:cubicBezTo>
                  <a:cubicBezTo>
                    <a:pt x="0" y="1023493"/>
                    <a:pt x="1023493" y="0"/>
                    <a:pt x="2286000" y="0"/>
                  </a:cubicBezTo>
                  <a:cubicBezTo>
                    <a:pt x="3548507" y="0"/>
                    <a:pt x="4572000" y="1023493"/>
                    <a:pt x="4572000" y="2286000"/>
                  </a:cubicBezTo>
                  <a:close/>
                </a:path>
              </a:pathLst>
            </a:custGeom>
            <a:blipFill>
              <a:blip r:embed="rId3"/>
              <a:stretch>
                <a:fillRect/>
              </a:stretch>
            </a:blipFill>
          </p:spPr>
          <p:txBody>
            <a:bodyPr/>
            <a:lstStyle/>
            <a:p>
              <a:endParaRPr lang="en-US"/>
            </a:p>
          </p:txBody>
        </p:sp>
        <p:sp>
          <p:nvSpPr>
            <p:cNvPr id="12" name="Freeform 13">
              <a:extLst>
                <a:ext uri="{FF2B5EF4-FFF2-40B4-BE49-F238E27FC236}">
                  <a16:creationId xmlns:a16="http://schemas.microsoft.com/office/drawing/2014/main" id="{ED95D27C-8801-936F-C016-EB1AA92FF38B}"/>
                </a:ext>
              </a:extLst>
            </p:cNvPr>
            <p:cNvSpPr/>
            <p:nvPr/>
          </p:nvSpPr>
          <p:spPr>
            <a:xfrm>
              <a:off x="0" y="0"/>
              <a:ext cx="4570476" cy="4572000"/>
            </a:xfrm>
            <a:custGeom>
              <a:avLst/>
              <a:gdLst/>
              <a:ahLst/>
              <a:cxnLst/>
              <a:rect l="l" t="t" r="r" b="b"/>
              <a:pathLst>
                <a:path w="4570476" h="4572000">
                  <a:moveTo>
                    <a:pt x="4570476" y="4572000"/>
                  </a:moveTo>
                  <a:lnTo>
                    <a:pt x="0" y="4572000"/>
                  </a:lnTo>
                  <a:lnTo>
                    <a:pt x="0" y="0"/>
                  </a:lnTo>
                  <a:lnTo>
                    <a:pt x="4570476" y="0"/>
                  </a:lnTo>
                  <a:lnTo>
                    <a:pt x="4570476" y="4572000"/>
                  </a:lnTo>
                  <a:close/>
                </a:path>
              </a:pathLst>
            </a:custGeom>
            <a:blipFill>
              <a:blip r:embed="rId4"/>
              <a:stretch>
                <a:fillRect r="-33"/>
              </a:stretch>
            </a:blipFill>
          </p:spPr>
          <p:txBody>
            <a:bodyPr/>
            <a:lstStyle/>
            <a:p>
              <a:endParaRPr lang="en-US"/>
            </a:p>
          </p:txBody>
        </p:sp>
      </p:grpSp>
      <p:grpSp>
        <p:nvGrpSpPr>
          <p:cNvPr id="5" name="Group 10">
            <a:extLst>
              <a:ext uri="{FF2B5EF4-FFF2-40B4-BE49-F238E27FC236}">
                <a16:creationId xmlns:a16="http://schemas.microsoft.com/office/drawing/2014/main" id="{E89B9F3C-C603-D9ED-B3B9-17E31506D8E1}"/>
              </a:ext>
            </a:extLst>
          </p:cNvPr>
          <p:cNvGrpSpPr/>
          <p:nvPr/>
        </p:nvGrpSpPr>
        <p:grpSpPr>
          <a:xfrm>
            <a:off x="-914400" y="9091857"/>
            <a:ext cx="22427200" cy="1371756"/>
            <a:chOff x="0" y="0"/>
            <a:chExt cx="5906752" cy="361285"/>
          </a:xfrm>
        </p:grpSpPr>
        <p:sp>
          <p:nvSpPr>
            <p:cNvPr id="6" name="Freeform 11">
              <a:extLst>
                <a:ext uri="{FF2B5EF4-FFF2-40B4-BE49-F238E27FC236}">
                  <a16:creationId xmlns:a16="http://schemas.microsoft.com/office/drawing/2014/main" id="{9CF82E46-0B92-AACA-D69A-F11CD12305A5}"/>
                </a:ext>
              </a:extLst>
            </p:cNvPr>
            <p:cNvSpPr/>
            <p:nvPr/>
          </p:nvSpPr>
          <p:spPr>
            <a:xfrm>
              <a:off x="0" y="0"/>
              <a:ext cx="5906752" cy="361285"/>
            </a:xfrm>
            <a:custGeom>
              <a:avLst/>
              <a:gdLst/>
              <a:ahLst/>
              <a:cxnLst/>
              <a:rect l="l" t="t" r="r" b="b"/>
              <a:pathLst>
                <a:path w="5906752" h="361285">
                  <a:moveTo>
                    <a:pt x="0" y="0"/>
                  </a:moveTo>
                  <a:lnTo>
                    <a:pt x="5906752" y="0"/>
                  </a:lnTo>
                  <a:lnTo>
                    <a:pt x="5906752" y="361285"/>
                  </a:lnTo>
                  <a:lnTo>
                    <a:pt x="0" y="361285"/>
                  </a:lnTo>
                  <a:close/>
                </a:path>
              </a:pathLst>
            </a:custGeom>
            <a:solidFill>
              <a:srgbClr val="FCE5C4"/>
            </a:solidFill>
          </p:spPr>
          <p:txBody>
            <a:bodyPr/>
            <a:lstStyle/>
            <a:p>
              <a:endParaRPr lang="en-US"/>
            </a:p>
          </p:txBody>
        </p:sp>
        <p:sp>
          <p:nvSpPr>
            <p:cNvPr id="8" name="TextBox 12">
              <a:extLst>
                <a:ext uri="{FF2B5EF4-FFF2-40B4-BE49-F238E27FC236}">
                  <a16:creationId xmlns:a16="http://schemas.microsoft.com/office/drawing/2014/main" id="{3786C398-4D0D-D1E0-B243-30F41549DA0B}"/>
                </a:ext>
              </a:extLst>
            </p:cNvPr>
            <p:cNvSpPr txBox="1"/>
            <p:nvPr/>
          </p:nvSpPr>
          <p:spPr>
            <a:xfrm>
              <a:off x="0" y="-38100"/>
              <a:ext cx="5906752" cy="39938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Rectangle 6">
            <a:extLst>
              <a:ext uri="{FF2B5EF4-FFF2-40B4-BE49-F238E27FC236}">
                <a16:creationId xmlns:a16="http://schemas.microsoft.com/office/drawing/2014/main" id="{05E0D498-3DE7-DAD8-A919-86E2AC001E42}"/>
              </a:ext>
            </a:extLst>
          </p:cNvPr>
          <p:cNvSpPr/>
          <p:nvPr/>
        </p:nvSpPr>
        <p:spPr>
          <a:xfrm>
            <a:off x="762000" y="571500"/>
            <a:ext cx="5604153" cy="830997"/>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vi-VN"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9DAD45BF-C6B8-E814-88D9-ACA7A5149025}"/>
              </a:ext>
            </a:extLst>
          </p:cNvPr>
          <p:cNvSpPr/>
          <p:nvPr/>
        </p:nvSpPr>
        <p:spPr>
          <a:xfrm>
            <a:off x="10244583" y="2010402"/>
            <a:ext cx="2819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xứ</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641ADA4B-1033-7EE3-97E5-FF75957426FC}"/>
              </a:ext>
            </a:extLst>
          </p:cNvPr>
          <p:cNvSpPr/>
          <p:nvPr/>
        </p:nvSpPr>
        <p:spPr>
          <a:xfrm>
            <a:off x="10972800" y="3150071"/>
            <a:ext cx="6556652"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tập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thảo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cxnSp>
        <p:nvCxnSpPr>
          <p:cNvPr id="18" name="Connector: Elbow 17">
            <a:extLst>
              <a:ext uri="{FF2B5EF4-FFF2-40B4-BE49-F238E27FC236}">
                <a16:creationId xmlns:a16="http://schemas.microsoft.com/office/drawing/2014/main" id="{CC46E907-FCCF-9A68-F2E0-B5B4ABC270A3}"/>
              </a:ext>
            </a:extLst>
          </p:cNvPr>
          <p:cNvCxnSpPr>
            <a:endCxn id="10" idx="1"/>
          </p:cNvCxnSpPr>
          <p:nvPr/>
        </p:nvCxnSpPr>
        <p:spPr>
          <a:xfrm flipV="1">
            <a:off x="9067800" y="2395123"/>
            <a:ext cx="1176783" cy="995777"/>
          </a:xfrm>
          <a:prstGeom prst="bentConnector3">
            <a:avLst/>
          </a:prstGeom>
        </p:spPr>
        <p:style>
          <a:lnRef idx="1">
            <a:schemeClr val="dk1"/>
          </a:lnRef>
          <a:fillRef idx="0">
            <a:schemeClr val="dk1"/>
          </a:fillRef>
          <a:effectRef idx="0">
            <a:schemeClr val="dk1"/>
          </a:effectRef>
          <a:fontRef idx="minor">
            <a:schemeClr val="tx1"/>
          </a:fontRef>
        </p:style>
      </p:cxnSp>
      <p:sp>
        <p:nvSpPr>
          <p:cNvPr id="20" name="TextBox 15"/>
          <p:cNvSpPr txBox="1"/>
          <p:nvPr/>
        </p:nvSpPr>
        <p:spPr>
          <a:xfrm>
            <a:off x="1295400" y="1564595"/>
            <a:ext cx="4156353" cy="73866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800" b="1" noProof="0" dirty="0">
                <a:solidFill>
                  <a:srgbClr val="271905"/>
                </a:solidFill>
                <a:latin typeface="Times New Roman" panose="02020603050405020304" pitchFamily="18" charset="0"/>
                <a:cs typeface="Times New Roman" panose="02020603050405020304" pitchFamily="18" charset="0"/>
              </a:rPr>
              <a:t>b. </a:t>
            </a:r>
            <a:r>
              <a:rPr lang="en-US" sz="4800" b="1" noProof="0" dirty="0" err="1">
                <a:solidFill>
                  <a:srgbClr val="271905"/>
                </a:solidFill>
                <a:latin typeface="Times New Roman" panose="02020603050405020304" pitchFamily="18" charset="0"/>
                <a:cs typeface="Times New Roman" panose="02020603050405020304" pitchFamily="18" charset="0"/>
              </a:rPr>
              <a:t>Tác</a:t>
            </a:r>
            <a:r>
              <a:rPr lang="en-US" sz="4800" b="1" noProof="0" dirty="0">
                <a:solidFill>
                  <a:srgbClr val="271905"/>
                </a:solidFill>
                <a:latin typeface="Times New Roman" panose="02020603050405020304" pitchFamily="18" charset="0"/>
                <a:cs typeface="Times New Roman" panose="02020603050405020304" pitchFamily="18" charset="0"/>
              </a:rPr>
              <a:t> </a:t>
            </a:r>
            <a:r>
              <a:rPr lang="en-US" sz="4800" b="1" noProof="0" dirty="0" err="1">
                <a:solidFill>
                  <a:srgbClr val="271905"/>
                </a:solidFill>
                <a:latin typeface="Times New Roman" panose="02020603050405020304" pitchFamily="18" charset="0"/>
                <a:cs typeface="Times New Roman" panose="02020603050405020304" pitchFamily="18" charset="0"/>
              </a:rPr>
              <a:t>phẩm</a:t>
            </a:r>
            <a:endPar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endParaRPr>
          </a:p>
        </p:txBody>
      </p:sp>
      <p:grpSp>
        <p:nvGrpSpPr>
          <p:cNvPr id="14" name="Group 5">
            <a:extLst>
              <a:ext uri="{FF2B5EF4-FFF2-40B4-BE49-F238E27FC236}">
                <a16:creationId xmlns:a16="http://schemas.microsoft.com/office/drawing/2014/main" id="{33D1FCCD-DF8C-B1DE-C623-9F72750BE526}"/>
              </a:ext>
            </a:extLst>
          </p:cNvPr>
          <p:cNvGrpSpPr>
            <a:grpSpLocks noChangeAspect="1"/>
          </p:cNvGrpSpPr>
          <p:nvPr/>
        </p:nvGrpSpPr>
        <p:grpSpPr>
          <a:xfrm>
            <a:off x="12344400" y="4893693"/>
            <a:ext cx="3534534" cy="5246370"/>
            <a:chOff x="0" y="0"/>
            <a:chExt cx="3304032" cy="4904232"/>
          </a:xfrm>
        </p:grpSpPr>
        <p:sp>
          <p:nvSpPr>
            <p:cNvPr id="15" name="Freeform 6">
              <a:extLst>
                <a:ext uri="{FF2B5EF4-FFF2-40B4-BE49-F238E27FC236}">
                  <a16:creationId xmlns:a16="http://schemas.microsoft.com/office/drawing/2014/main" id="{35728A98-DA54-15F6-F2C3-541E24E9A56B}"/>
                </a:ext>
              </a:extLst>
            </p:cNvPr>
            <p:cNvSpPr/>
            <p:nvPr/>
          </p:nvSpPr>
          <p:spPr>
            <a:xfrm>
              <a:off x="0" y="0"/>
              <a:ext cx="3304032" cy="4904232"/>
            </a:xfrm>
            <a:custGeom>
              <a:avLst/>
              <a:gdLst/>
              <a:ahLst/>
              <a:cxnLst/>
              <a:rect l="l" t="t" r="r" b="b"/>
              <a:pathLst>
                <a:path w="3304032" h="4904232">
                  <a:moveTo>
                    <a:pt x="3304032" y="4904232"/>
                  </a:moveTo>
                  <a:lnTo>
                    <a:pt x="0" y="4904232"/>
                  </a:lnTo>
                  <a:lnTo>
                    <a:pt x="0" y="0"/>
                  </a:lnTo>
                  <a:lnTo>
                    <a:pt x="3304032" y="0"/>
                  </a:lnTo>
                  <a:lnTo>
                    <a:pt x="3304032" y="4904232"/>
                  </a:lnTo>
                  <a:close/>
                </a:path>
              </a:pathLst>
            </a:custGeom>
            <a:blipFill>
              <a:blip r:embed="rId5"/>
              <a:stretch>
                <a:fillRect t="-654" b="-654"/>
              </a:stretch>
            </a:blipFill>
          </p:spPr>
          <p:txBody>
            <a:bodyPr/>
            <a:lstStyle/>
            <a:p>
              <a:endParaRPr lang="en-US"/>
            </a:p>
          </p:txBody>
        </p:sp>
        <p:sp>
          <p:nvSpPr>
            <p:cNvPr id="16" name="Freeform 7">
              <a:extLst>
                <a:ext uri="{FF2B5EF4-FFF2-40B4-BE49-F238E27FC236}">
                  <a16:creationId xmlns:a16="http://schemas.microsoft.com/office/drawing/2014/main" id="{80B25D01-0BD7-2396-E1A0-EEBE3C4760A6}"/>
                </a:ext>
              </a:extLst>
            </p:cNvPr>
            <p:cNvSpPr/>
            <p:nvPr/>
          </p:nvSpPr>
          <p:spPr>
            <a:xfrm>
              <a:off x="77287" y="70236"/>
              <a:ext cx="3150561" cy="3968517"/>
            </a:xfrm>
            <a:custGeom>
              <a:avLst/>
              <a:gdLst/>
              <a:ahLst/>
              <a:cxnLst/>
              <a:rect l="l" t="t" r="r" b="b"/>
              <a:pathLst>
                <a:path w="3150561" h="3968517">
                  <a:moveTo>
                    <a:pt x="3150562" y="0"/>
                  </a:moveTo>
                  <a:lnTo>
                    <a:pt x="3127307" y="3968517"/>
                  </a:lnTo>
                  <a:lnTo>
                    <a:pt x="0" y="3951752"/>
                  </a:lnTo>
                  <a:lnTo>
                    <a:pt x="34018" y="0"/>
                  </a:lnTo>
                  <a:lnTo>
                    <a:pt x="3150562" y="0"/>
                  </a:lnTo>
                  <a:close/>
                </a:path>
              </a:pathLst>
            </a:custGeom>
            <a:blipFill>
              <a:blip r:embed="rId6"/>
              <a:stretch>
                <a:fillRect t="-11798" b="-11798"/>
              </a:stretch>
            </a:blipFill>
          </p:spPr>
          <p:txBody>
            <a:bodyPr/>
            <a:lstStyle/>
            <a:p>
              <a:endParaRPr lang="en-US"/>
            </a:p>
          </p:txBody>
        </p:sp>
      </p:grpSp>
    </p:spTree>
    <p:extLst>
      <p:ext uri="{BB962C8B-B14F-4D97-AF65-F5344CB8AC3E}">
        <p14:creationId xmlns:p14="http://schemas.microsoft.com/office/powerpoint/2010/main" val="43444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1442</TotalTime>
  <Words>2802</Words>
  <Application>Microsoft Office PowerPoint</Application>
  <PresentationFormat>Custom</PresentationFormat>
  <Paragraphs>260</Paragraphs>
  <Slides>36</Slides>
  <Notes>34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36</vt:i4>
      </vt:variant>
    </vt:vector>
  </HeadingPairs>
  <TitlesOfParts>
    <vt:vector size="53" baseType="lpstr">
      <vt:lpstr>#9Slide07 Baloo Tamma</vt:lpstr>
      <vt:lpstr>Aptos</vt:lpstr>
      <vt:lpstr>#9Slide07 Soup of Justice</vt:lpstr>
      <vt:lpstr>Calibri Light</vt:lpstr>
      <vt:lpstr>#9Slide07 SVNBango</vt:lpstr>
      <vt:lpstr>Times New Roman</vt:lpstr>
      <vt:lpstr>Wingdings</vt:lpstr>
      <vt:lpstr>Nunito Bold</vt:lpstr>
      <vt:lpstr>Calibri</vt:lpstr>
      <vt:lpstr>Fira Sans Extra Condensed</vt:lpstr>
      <vt:lpstr>Arial</vt:lpstr>
      <vt:lpstr>#9Slide05 SVNHollie Script Pro</vt:lpstr>
      <vt:lpstr>#9Slide04 Pridi SemiBold</vt:lpstr>
      <vt:lpstr>Segoe UI Black</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And Orange Minimalist Travel To Bali Presentation</dc:title>
  <cp:lastModifiedBy>DELL</cp:lastModifiedBy>
  <cp:revision>78</cp:revision>
  <dcterms:created xsi:type="dcterms:W3CDTF">2006-08-16T00:00:00Z</dcterms:created>
  <dcterms:modified xsi:type="dcterms:W3CDTF">2026-02-25T08:34:19Z</dcterms:modified>
  <dc:identifier>DAGLwTF6IUM</dc:identifier>
</cp:coreProperties>
</file>