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1.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07" r:id="rId2"/>
    <p:sldId id="451" r:id="rId3"/>
    <p:sldId id="450" r:id="rId4"/>
    <p:sldId id="313" r:id="rId5"/>
    <p:sldId id="312" r:id="rId6"/>
    <p:sldId id="452" r:id="rId7"/>
    <p:sldId id="459" r:id="rId8"/>
    <p:sldId id="460" r:id="rId9"/>
    <p:sldId id="453" r:id="rId10"/>
    <p:sldId id="358" r:id="rId11"/>
    <p:sldId id="455" r:id="rId12"/>
    <p:sldId id="456" r:id="rId13"/>
    <p:sldId id="457" r:id="rId14"/>
    <p:sldId id="449" r:id="rId15"/>
    <p:sldId id="458" r:id="rId16"/>
    <p:sldId id="328" r:id="rId17"/>
    <p:sldId id="416" r:id="rId18"/>
    <p:sldId id="423" r:id="rId19"/>
    <p:sldId id="424" r:id="rId20"/>
    <p:sldId id="426" r:id="rId21"/>
    <p:sldId id="427" r:id="rId22"/>
    <p:sldId id="429" r:id="rId23"/>
    <p:sldId id="430" r:id="rId24"/>
    <p:sldId id="431" r:id="rId25"/>
    <p:sldId id="365" r:id="rId26"/>
    <p:sldId id="448" r:id="rId27"/>
    <p:sldId id="373" r:id="rId28"/>
    <p:sldId id="350" r:id="rId29"/>
    <p:sldId id="377" r:id="rId30"/>
    <p:sldId id="3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7">
          <p15:clr>
            <a:srgbClr val="A4A3A4"/>
          </p15:clr>
        </p15:guide>
        <p15:guide id="2" pos="38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 DINH" initials="MD" lastIdx="7" clrIdx="0"/>
  <p:cmAuthor id="2" name="Sa Nguyễn" initials="SN" lastIdx="1" clrIdx="1"/>
  <p:cmAuthor id="3" name="Thien Vo" initials="TV"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6600CC"/>
    <a:srgbClr val="00CC00"/>
    <a:srgbClr val="FFFF66"/>
    <a:srgbClr val="CCCC00"/>
    <a:srgbClr val="FF66FF"/>
    <a:srgbClr val="FFCCFF"/>
    <a:srgbClr val="CC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82"/>
      </p:cViewPr>
      <p:guideLst>
        <p:guide orient="horz" pos="2207"/>
        <p:guide pos="38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B1FC-2A0D-45A8-A2D3-07DECA68E130}"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909C0-7EAB-4FF6-AA13-3DCEEB0AE676}" type="slidenum">
              <a:rPr lang="en-US" smtClean="0"/>
              <a:t>‹#›</a:t>
            </a:fld>
            <a:endParaRPr lang="en-US"/>
          </a:p>
        </p:txBody>
      </p:sp>
    </p:spTree>
    <p:extLst>
      <p:ext uri="{BB962C8B-B14F-4D97-AF65-F5344CB8AC3E}">
        <p14:creationId xmlns:p14="http://schemas.microsoft.com/office/powerpoint/2010/main" val="258089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DB4961-5944-45E4-859B-0226209DDE1C}" type="slidenum">
              <a:rPr lang="en-US" altLang="zh-CN"/>
              <a:t>27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2024/11/25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a:fillRect/>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êu đề và Nội dun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2024/11/25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5.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hemeOverride" Target="../theme/themeOverride14.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a:fillRect/>
          </a:stretch>
        </p:blipFill>
        <p:spPr>
          <a:xfrm>
            <a:off x="0" y="-9760"/>
            <a:ext cx="12192001" cy="685800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10" name="文本框 11"/>
          <p:cNvSpPr txBox="1"/>
          <p:nvPr/>
        </p:nvSpPr>
        <p:spPr>
          <a:xfrm>
            <a:off x="-693456" y="1342661"/>
            <a:ext cx="11414235"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BÀI</a:t>
            </a:r>
            <a:r>
              <a:rPr kumimoji="0" lang="en-US" altLang="zh-CN" sz="3600" b="1" i="0" u="none" strike="noStrike" kern="1200" cap="none" spc="0" normalizeH="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4:    SẮC THÁI CỦA TIẾNG CƯỜI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1" u="none" strike="noStrike" kern="1200" cap="none" spc="0" normalizeH="0" baseline="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TRI</a:t>
            </a:r>
            <a:r>
              <a:rPr kumimoji="0" lang="en-US" altLang="zh-CN" sz="3200" b="1" i="1" u="none" strike="noStrike" kern="1200" cap="none" spc="0" normalizeH="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THỨC TIẾNG VIỆT VÀ </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b="1" i="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1" u="none" strike="noStrike" kern="1200" cap="none" spc="0" normalizeH="0" baseline="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THỰC</a:t>
            </a:r>
            <a:r>
              <a:rPr kumimoji="0" lang="en-US" altLang="zh-CN" sz="3200" b="1" i="1" u="none" strike="noStrike" kern="1200" cap="none" spc="0" normalizeH="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1" u="none" strike="noStrike" kern="1200" cap="none" spc="0" normalizeH="0" noProof="0" dirty="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HÀNH TIẾNG VIỆT</a:t>
            </a:r>
            <a:endParaRPr kumimoji="0" lang="zh-CN" altLang="en-US" sz="3200" b="1" i="1" u="none" strike="noStrike" kern="1200" cap="none" spc="0" normalizeH="0" baseline="0" noProof="0" dirty="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a:off x="10164726" y="-124528"/>
            <a:ext cx="2027274" cy="18682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5147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 name="椭圆 5"/>
          <p:cNvSpPr/>
          <p:nvPr/>
        </p:nvSpPr>
        <p:spPr>
          <a:xfrm>
            <a:off x="1042624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0543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a:fillRect/>
          </a:stretch>
        </p:blipFill>
        <p:spPr>
          <a:xfrm>
            <a:off x="9402934" y="-61878"/>
            <a:ext cx="2346661" cy="979237"/>
          </a:xfrm>
          <a:prstGeom prst="rect">
            <a:avLst/>
          </a:prstGeom>
        </p:spPr>
      </p:pic>
      <p:sp>
        <p:nvSpPr>
          <p:cNvPr id="22" name="椭圆 21"/>
          <p:cNvSpPr/>
          <p:nvPr/>
        </p:nvSpPr>
        <p:spPr>
          <a:xfrm>
            <a:off x="41192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6667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grpSp>
        <p:nvGrpSpPr>
          <p:cNvPr id="12" name="组合 2"/>
          <p:cNvGrpSpPr/>
          <p:nvPr/>
        </p:nvGrpSpPr>
        <p:grpSpPr>
          <a:xfrm>
            <a:off x="2762423" y="5544439"/>
            <a:ext cx="6965448" cy="503056"/>
            <a:chOff x="2453503" y="5381090"/>
            <a:chExt cx="6965448" cy="503056"/>
          </a:xfrm>
        </p:grpSpPr>
        <p:sp>
          <p:nvSpPr>
            <p:cNvPr id="13"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Unicode MS" panose="020B0604020202020204" charset="-122"/>
                <a:ea typeface="黑体"/>
                <a:cs typeface="+mn-cs"/>
              </a:endParaRPr>
            </a:p>
          </p:txBody>
        </p:sp>
        <p:sp>
          <p:nvSpPr>
            <p:cNvPr id="14"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5"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grpSp>
      <p:pic>
        <p:nvPicPr>
          <p:cNvPr id="74" name="图片 59"/>
          <p:cNvPicPr>
            <a:picLocks noChangeAspect="1"/>
          </p:cNvPicPr>
          <p:nvPr/>
        </p:nvPicPr>
        <p:blipFill>
          <a:blip r:embed="rId3"/>
          <a:stretch>
            <a:fillRect/>
          </a:stretch>
        </p:blipFill>
        <p:spPr>
          <a:xfrm>
            <a:off x="51476" y="0"/>
            <a:ext cx="5243538" cy="2979420"/>
          </a:xfrm>
          <a:prstGeom prst="rect">
            <a:avLst/>
          </a:prstGeom>
        </p:spPr>
      </p:pic>
      <p:sp>
        <p:nvSpPr>
          <p:cNvPr id="75" name="Rectangle 74"/>
          <p:cNvSpPr/>
          <p:nvPr/>
        </p:nvSpPr>
        <p:spPr>
          <a:xfrm>
            <a:off x="678525" y="418702"/>
            <a:ext cx="3946638" cy="2185214"/>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Thế nào là từ ngữ địa phương?</a:t>
            </a:r>
          </a:p>
          <a:p>
            <a:r>
              <a:rPr lang="en-US" sz="2800" b="1">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sym typeface="+mn-ea"/>
              </a:rPr>
              <a:t>? Thế nào là từ  ngữ toàn dân?</a:t>
            </a:r>
            <a:endParaRPr lang="en-US" sz="2800" b="1">
              <a:solidFill>
                <a:srgbClr val="FF0000"/>
              </a:solidFill>
              <a:latin typeface="Times New Roman" panose="02020603050405020304" pitchFamily="18" charset="0"/>
              <a:cs typeface="Times New Roman" panose="02020603050405020304" pitchFamily="18" charset="0"/>
            </a:endParaRPr>
          </a:p>
          <a:p>
            <a:endParaRPr lang="en-US" sz="2400" b="1">
              <a:solidFill>
                <a:srgbClr val="FF0000"/>
              </a:solidFill>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5337544" y="2374763"/>
            <a:ext cx="944549" cy="64385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881423" y="3158003"/>
            <a:ext cx="9037675" cy="2923877"/>
          </a:xfrm>
          <a:prstGeom prst="rect">
            <a:avLst/>
          </a:prstGeom>
        </p:spPr>
        <p:txBody>
          <a:bodyPr wrap="square">
            <a:spAutoFit/>
          </a:bodyPr>
          <a:lstStyle/>
          <a:p>
            <a:pPr algn="l"/>
            <a:r>
              <a:rPr lang="en-US" sz="3200" b="1">
                <a:solidFill>
                  <a:srgbClr val="0000FF"/>
                </a:solidFill>
                <a:latin typeface="Times New Roman" panose="02020603050405020304" pitchFamily="18" charset="0"/>
                <a:cs typeface="Times New Roman" panose="02020603050405020304" pitchFamily="18" charset="0"/>
                <a:sym typeface="+mn-ea"/>
              </a:rPr>
              <a:t>- Từ ngữ địa phương là từ ngữ chỉ được sử dụng ở một hoặc một số địa phương nhất định.</a:t>
            </a:r>
          </a:p>
          <a:p>
            <a:pPr algn="l"/>
            <a:r>
              <a:rPr lang="en-US" sz="3200" b="1">
                <a:solidFill>
                  <a:srgbClr val="0000FF"/>
                </a:solidFill>
                <a:latin typeface="Times New Roman" panose="02020603050405020304" pitchFamily="18" charset="0"/>
                <a:cs typeface="Times New Roman" panose="02020603050405020304" pitchFamily="18" charset="0"/>
                <a:sym typeface="+mn-ea"/>
              </a:rPr>
              <a:t>- Từ ngữ toàn dân là từ ngữ được toàn dân biết, chấp nhận và sử dụng rộng rãi trong giao tiếp.</a:t>
            </a:r>
            <a:endParaRPr lang="en-US" sz="3200" b="1">
              <a:solidFill>
                <a:srgbClr val="0000FF"/>
              </a:solidFill>
              <a:latin typeface="Times New Roman" panose="02020603050405020304" pitchFamily="18" charset="0"/>
              <a:cs typeface="Times New Roman" panose="02020603050405020304" pitchFamily="18" charset="0"/>
            </a:endParaRPr>
          </a:p>
          <a:p>
            <a:pPr algn="l"/>
            <a:endParaRPr lang="en-US" sz="3200" b="1">
              <a:solidFill>
                <a:srgbClr val="0000FF"/>
              </a:solidFill>
              <a:latin typeface="Times New Roman" panose="02020603050405020304" pitchFamily="18" charset="0"/>
              <a:cs typeface="Times New Roman" panose="02020603050405020304" pitchFamily="18" charset="0"/>
            </a:endParaRPr>
          </a:p>
          <a:p>
            <a:pPr algn="l"/>
            <a:endParaRPr lang="en-US" sz="24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par>
                                <p:cTn id="15" presetID="16" presetClass="entr" presetSubtype="21"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arn(inVertical)">
                                      <p:cBhvr>
                                        <p:cTn id="27" dur="500"/>
                                        <p:tgtEl>
                                          <p:spTgt spid="7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22"/>
                                        </p:tgtEl>
                                      </p:cBhvr>
                                    </p:animEffect>
                                    <p:animScale>
                                      <p:cBhvr>
                                        <p:cTn id="55" dur="500" autoRev="1" fill="hold"/>
                                        <p:tgtEl>
                                          <p:spTgt spid="22"/>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23"/>
                                        </p:tgtEl>
                                      </p:cBhvr>
                                    </p:animEffect>
                                    <p:animScale>
                                      <p:cBhvr>
                                        <p:cTn id="58" dur="500" autoRev="1" fill="hold"/>
                                        <p:tgtEl>
                                          <p:spTgt spid="23"/>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6"/>
                                        </p:tgtEl>
                                      </p:cBhvr>
                                    </p:animEffect>
                                    <p:animScale>
                                      <p:cBhvr>
                                        <p:cTn id="61" dur="500" autoRev="1" fill="hold"/>
                                        <p:tgtEl>
                                          <p:spTgt spid="6"/>
                                        </p:tgtEl>
                                      </p:cBhvr>
                                      <p:by x="105000" y="105000"/>
                                    </p:animScale>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1000" tmFilter="0, 0; .2, .5; .8, .5; 1, 0"/>
                                        <p:tgtEl>
                                          <p:spTgt spid="10"/>
                                        </p:tgtEl>
                                      </p:cBhvr>
                                    </p:animEffect>
                                    <p:animScale>
                                      <p:cBhvr>
                                        <p:cTn id="64" dur="500" autoRev="1" fill="hold"/>
                                        <p:tgtEl>
                                          <p:spTgt spid="10"/>
                                        </p:tgtEl>
                                      </p:cBhvr>
                                      <p:by x="105000" y="105000"/>
                                    </p:animScale>
                                  </p:childTnLst>
                                </p:cTn>
                              </p:par>
                              <p:par>
                                <p:cTn id="65" presetID="26" presetClass="emph" presetSubtype="0" repeatCount="indefinite" fill="hold" grpId="1" nodeType="withEffect">
                                  <p:stCondLst>
                                    <p:cond delay="0"/>
                                  </p:stCondLst>
                                  <p:endCondLst>
                                    <p:cond evt="onNext" delay="0">
                                      <p:tgtEl>
                                        <p:sldTgt/>
                                      </p:tgtEl>
                                    </p:cond>
                                  </p:endCondLst>
                                  <p:childTnLst>
                                    <p:animEffect transition="out" filter="fade">
                                      <p:cBhvr>
                                        <p:cTn id="66" dur="1000" tmFilter="0, 0; .2, .5; .8, .5; 1, 0"/>
                                        <p:tgtEl>
                                          <p:spTgt spid="5"/>
                                        </p:tgtEl>
                                      </p:cBhvr>
                                    </p:animEffect>
                                    <p:animScale>
                                      <p:cBhvr>
                                        <p:cTn id="6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8" name="文本框 17"/>
          <p:cNvSpPr txBox="1"/>
          <p:nvPr/>
        </p:nvSpPr>
        <p:spPr>
          <a:xfrm>
            <a:off x="444981" y="604209"/>
            <a:ext cx="11132476" cy="452431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600" b="1" noProof="0">
                <a:solidFill>
                  <a:srgbClr val="C00000"/>
                </a:solidFill>
                <a:latin typeface="Times New Roman" panose="02020603050405020304" pitchFamily="18" charset="0"/>
                <a:ea typeface="黑体"/>
                <a:cs typeface="Times New Roman" panose="02020603050405020304" pitchFamily="18" charset="0"/>
              </a:rPr>
              <a:t>I. TRI THỨC TIẾNG VIỆT</a:t>
            </a:r>
          </a:p>
          <a:p>
            <a:pPr marL="514350" marR="0" lvl="0" indent="-514350" defTabSz="914400" rtl="0" eaLnBrk="1" fontAlgn="auto" latinLnBrk="0" hangingPunct="1">
              <a:lnSpc>
                <a:spcPct val="100000"/>
              </a:lnSpc>
              <a:spcBef>
                <a:spcPts val="0"/>
              </a:spcBef>
              <a:spcAft>
                <a:spcPts val="0"/>
              </a:spcAft>
              <a:buClrTx/>
              <a:buSzTx/>
              <a:buFontTx/>
              <a:buAutoNum type="arabicPeriod"/>
              <a:defRPr/>
            </a:pPr>
            <a:r>
              <a:rPr kumimoji="0" lang="en-US" altLang="zh-CN" sz="32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Nghĩa</a:t>
            </a:r>
            <a:r>
              <a:rPr kumimoji="0" lang="en-US" altLang="zh-CN" sz="32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tường minh và nghĩa hàm ẩn của câu : </a:t>
            </a:r>
          </a:p>
          <a:p>
            <a:pPr marR="0" lvl="0" defTabSz="914400" rtl="0" eaLnBrk="1" fontAlgn="auto" latinLnBrk="0" hangingPunct="1">
              <a:lnSpc>
                <a:spcPct val="100000"/>
              </a:lnSpc>
              <a:spcBef>
                <a:spcPts val="0"/>
              </a:spcBef>
              <a:spcAft>
                <a:spcPts val="0"/>
              </a:spcAft>
              <a:buClrTx/>
              <a:buSzTx/>
              <a:defRPr/>
            </a:pPr>
            <a:r>
              <a:rPr kumimoji="0" lang="en-US" altLang="zh-CN" sz="32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2.</a:t>
            </a:r>
            <a:r>
              <a:rPr kumimoji="0" lang="en-US" altLang="zh-CN" sz="32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Từ ngữ toàn dân và từ ngữ địa phương: chức năng và giá trị</a:t>
            </a:r>
          </a:p>
          <a:p>
            <a:r>
              <a:rPr lang="en-US" sz="3200" b="1">
                <a:solidFill>
                  <a:srgbClr val="0000FF"/>
                </a:solidFill>
                <a:latin typeface="Times New Roman" panose="02020603050405020304" pitchFamily="18" charset="0"/>
                <a:cs typeface="Times New Roman" panose="02020603050405020304" pitchFamily="18" charset="0"/>
                <a:sym typeface="+mn-ea"/>
              </a:rPr>
              <a:t>- Từ ngữ địa phương là từ ngữ chỉ được sử dụng ở một hoặc một số địa phương nhất định.</a:t>
            </a:r>
          </a:p>
          <a:p>
            <a:r>
              <a:rPr lang="en-US" sz="3200" b="1">
                <a:solidFill>
                  <a:srgbClr val="0000FF"/>
                </a:solidFill>
                <a:latin typeface="Times New Roman" panose="02020603050405020304" pitchFamily="18" charset="0"/>
                <a:cs typeface="Times New Roman" panose="02020603050405020304" pitchFamily="18" charset="0"/>
                <a:sym typeface="+mn-ea"/>
              </a:rPr>
              <a:t>- Từ ngữ toàn dân là từ ngữ được toàn dân biết, chấp nhận và sử dụng rộng rãi trong giao tiếp.</a:t>
            </a:r>
          </a:p>
          <a:p>
            <a:endParaRPr lang="en-US" sz="3200" b="1">
              <a:solidFill>
                <a:srgbClr val="0000FF"/>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defRPr/>
            </a:pP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Tree>
    <p:extLst>
      <p:ext uri="{BB962C8B-B14F-4D97-AF65-F5344CB8AC3E}">
        <p14:creationId xmlns:p14="http://schemas.microsoft.com/office/powerpoint/2010/main" val="149632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22"/>
                                        </p:tgtEl>
                                      </p:cBhvr>
                                    </p:animEffect>
                                    <p:animScale>
                                      <p:cBhvr>
                                        <p:cTn id="17" dur="500" autoRev="1" fill="hold"/>
                                        <p:tgtEl>
                                          <p:spTgt spid="22"/>
                                        </p:tgtEl>
                                      </p:cBhvr>
                                      <p:by x="105000" y="105000"/>
                                    </p:animScale>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10"/>
                                        </p:tgtEl>
                                      </p:cBhvr>
                                    </p:animEffect>
                                    <p:animScale>
                                      <p:cBhvr>
                                        <p:cTn id="20" dur="500" autoRev="1" fill="hold"/>
                                        <p:tgtEl>
                                          <p:spTgt spid="1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042624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0543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a:fillRect/>
          </a:stretch>
        </p:blipFill>
        <p:spPr>
          <a:xfrm>
            <a:off x="9402934" y="-61878"/>
            <a:ext cx="2346661" cy="979237"/>
          </a:xfrm>
          <a:prstGeom prst="rect">
            <a:avLst/>
          </a:prstGeom>
        </p:spPr>
      </p:pic>
      <p:sp>
        <p:nvSpPr>
          <p:cNvPr id="22" name="椭圆 21"/>
          <p:cNvSpPr/>
          <p:nvPr/>
        </p:nvSpPr>
        <p:spPr>
          <a:xfrm>
            <a:off x="41192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6667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74" name="图片 59"/>
          <p:cNvPicPr>
            <a:picLocks noChangeAspect="1"/>
          </p:cNvPicPr>
          <p:nvPr/>
        </p:nvPicPr>
        <p:blipFill>
          <a:blip r:embed="rId3"/>
          <a:stretch>
            <a:fillRect/>
          </a:stretch>
        </p:blipFill>
        <p:spPr>
          <a:xfrm>
            <a:off x="0" y="393700"/>
            <a:ext cx="4756203" cy="2584450"/>
          </a:xfrm>
          <a:prstGeom prst="rect">
            <a:avLst/>
          </a:prstGeom>
        </p:spPr>
      </p:pic>
      <p:sp>
        <p:nvSpPr>
          <p:cNvPr id="75" name="Rectangle 74"/>
          <p:cNvSpPr/>
          <p:nvPr/>
        </p:nvSpPr>
        <p:spPr>
          <a:xfrm>
            <a:off x="525434" y="838008"/>
            <a:ext cx="3780752" cy="1384995"/>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Nêu chức năng và giá trị của từ ngữ địa phương? </a:t>
            </a:r>
          </a:p>
        </p:txBody>
      </p:sp>
      <p:cxnSp>
        <p:nvCxnSpPr>
          <p:cNvPr id="3" name="Straight Arrow Connector 2"/>
          <p:cNvCxnSpPr/>
          <p:nvPr/>
        </p:nvCxnSpPr>
        <p:spPr>
          <a:xfrm>
            <a:off x="4756203" y="2115879"/>
            <a:ext cx="645137" cy="86227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120507" y="3202741"/>
            <a:ext cx="9537403" cy="2062103"/>
          </a:xfrm>
          <a:prstGeom prst="rect">
            <a:avLst/>
          </a:prstGeom>
        </p:spPr>
        <p:txBody>
          <a:bodyPr wrap="square">
            <a:spAutoFit/>
          </a:bodyPr>
          <a:lstStyle/>
          <a:p>
            <a:pPr algn="l"/>
            <a:r>
              <a:rPr lang="en-US" sz="2400" b="1">
                <a:solidFill>
                  <a:srgbClr val="0000FF"/>
                </a:solidFill>
                <a:latin typeface="Times New Roman" panose="02020603050405020304" pitchFamily="18" charset="0"/>
                <a:cs typeface="Times New Roman" panose="02020603050405020304" pitchFamily="18" charset="0"/>
                <a:sym typeface="+mn-ea"/>
              </a:rPr>
              <a:t>     </a:t>
            </a:r>
            <a:r>
              <a:rPr lang="en-US" sz="3200" b="1">
                <a:solidFill>
                  <a:srgbClr val="0000FF"/>
                </a:solidFill>
                <a:latin typeface="Times New Roman" panose="02020603050405020304" pitchFamily="18" charset="0"/>
                <a:cs typeface="Times New Roman" panose="02020603050405020304" pitchFamily="18" charset="0"/>
                <a:sym typeface="+mn-ea"/>
              </a:rPr>
              <a:t>Trong các tác phẩm văn chương, điện ảnh, từ ngữ địa phương được dùng như một phương tiện tu từ với mục đích tô đậm màu sắc địa phương và làm cho nhân vật trở nên chân thật hơn, sinh động hơn.</a:t>
            </a:r>
          </a:p>
        </p:txBody>
      </p:sp>
    </p:spTree>
    <p:extLst>
      <p:ext uri="{BB962C8B-B14F-4D97-AF65-F5344CB8AC3E}">
        <p14:creationId xmlns:p14="http://schemas.microsoft.com/office/powerpoint/2010/main" val="4205804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barn(inVertical)">
                                      <p:cBhvr>
                                        <p:cTn id="14" dur="500"/>
                                        <p:tgtEl>
                                          <p:spTgt spid="75"/>
                                        </p:tgtEl>
                                      </p:cBhvr>
                                    </p:animEffect>
                                  </p:childTnLst>
                                </p:cTn>
                              </p:par>
                              <p:par>
                                <p:cTn id="15" presetID="16" presetClass="entr" presetSubtype="21"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arn(inVertical)">
                                      <p:cBhvr>
                                        <p:cTn id="27" dur="500"/>
                                        <p:tgtEl>
                                          <p:spTgt spid="7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26" presetClass="emph" presetSubtype="0" repeatCount="indefinite" fill="hold" grpId="1" nodeType="withEffect">
                                  <p:stCondLst>
                                    <p:cond delay="0"/>
                                  </p:stCondLst>
                                  <p:endCondLst>
                                    <p:cond evt="onNext" delay="0">
                                      <p:tgtEl>
                                        <p:sldTgt/>
                                      </p:tgtEl>
                                    </p:cond>
                                  </p:endCondLst>
                                  <p:childTnLst>
                                    <p:animEffect transition="out" filter="fade">
                                      <p:cBhvr>
                                        <p:cTn id="49" dur="1000" tmFilter="0, 0; .2, .5; .8, .5; 1, 0"/>
                                        <p:tgtEl>
                                          <p:spTgt spid="22"/>
                                        </p:tgtEl>
                                      </p:cBhvr>
                                    </p:animEffect>
                                    <p:animScale>
                                      <p:cBhvr>
                                        <p:cTn id="50" dur="500" autoRev="1" fill="hold"/>
                                        <p:tgtEl>
                                          <p:spTgt spid="22"/>
                                        </p:tgtEl>
                                      </p:cBhvr>
                                      <p:by x="105000" y="105000"/>
                                    </p:animScale>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3"/>
                                        </p:tgtEl>
                                      </p:cBhvr>
                                    </p:animEffect>
                                    <p:animScale>
                                      <p:cBhvr>
                                        <p:cTn id="53" dur="500" autoRev="1" fill="hold"/>
                                        <p:tgtEl>
                                          <p:spTgt spid="23"/>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6"/>
                                        </p:tgtEl>
                                      </p:cBhvr>
                                    </p:animEffect>
                                    <p:animScale>
                                      <p:cBhvr>
                                        <p:cTn id="56" dur="500" autoRev="1" fill="hold"/>
                                        <p:tgtEl>
                                          <p:spTgt spid="6"/>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10"/>
                                        </p:tgtEl>
                                      </p:cBhvr>
                                    </p:animEffect>
                                    <p:animScale>
                                      <p:cBhvr>
                                        <p:cTn id="59"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8" name="文本框 17"/>
          <p:cNvSpPr txBox="1"/>
          <p:nvPr/>
        </p:nvSpPr>
        <p:spPr>
          <a:xfrm>
            <a:off x="181911" y="139004"/>
            <a:ext cx="11132476" cy="649408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600" b="1" noProof="0">
                <a:solidFill>
                  <a:srgbClr val="C00000"/>
                </a:solidFill>
                <a:latin typeface="Times New Roman" panose="02020603050405020304" pitchFamily="18" charset="0"/>
                <a:ea typeface="黑体"/>
                <a:cs typeface="Times New Roman" panose="02020603050405020304" pitchFamily="18" charset="0"/>
              </a:rPr>
              <a:t>I. TRI THỨC TIẾNG VIỆT</a:t>
            </a:r>
          </a:p>
          <a:p>
            <a:pPr marR="0" lvl="0" defTabSz="914400" rtl="0" eaLnBrk="1" fontAlgn="auto" latinLnBrk="0" hangingPunct="1">
              <a:lnSpc>
                <a:spcPct val="100000"/>
              </a:lnSpc>
              <a:spcBef>
                <a:spcPts val="0"/>
              </a:spcBef>
              <a:spcAft>
                <a:spcPts val="0"/>
              </a:spcAft>
              <a:buClrTx/>
              <a:buSzTx/>
              <a:defRPr/>
            </a:pPr>
            <a:r>
              <a:rPr kumimoji="0" lang="en-US" altLang="zh-CN" sz="32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2.</a:t>
            </a:r>
            <a:r>
              <a:rPr kumimoji="0" lang="en-US" altLang="zh-CN" sz="32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Từ ngữ toàn dân và từ ngữ địa phương: chức năng và giá trị</a:t>
            </a:r>
          </a:p>
          <a:p>
            <a:r>
              <a:rPr lang="en-US" sz="3200" b="1">
                <a:solidFill>
                  <a:srgbClr val="0000FF"/>
                </a:solidFill>
                <a:latin typeface="Times New Roman" panose="02020603050405020304" pitchFamily="18" charset="0"/>
                <a:cs typeface="Times New Roman" panose="02020603050405020304" pitchFamily="18" charset="0"/>
                <a:sym typeface="+mn-ea"/>
              </a:rPr>
              <a:t>- Từ ngữ địa phương là từ ngữ chỉ được sử dụng ở một hoặc một số địa phương nhất định.</a:t>
            </a:r>
          </a:p>
          <a:p>
            <a:r>
              <a:rPr lang="en-US" sz="3200" b="1">
                <a:solidFill>
                  <a:srgbClr val="0000FF"/>
                </a:solidFill>
                <a:latin typeface="Times New Roman" panose="02020603050405020304" pitchFamily="18" charset="0"/>
                <a:cs typeface="Times New Roman" panose="02020603050405020304" pitchFamily="18" charset="0"/>
                <a:sym typeface="+mn-ea"/>
              </a:rPr>
              <a:t>- Từ ngữ toàn dân là từ ngữ được toàn dân biết, chấp nhận và sử dụng rộng rãi trong giao tiếp.</a:t>
            </a:r>
          </a:p>
          <a:p>
            <a:r>
              <a:rPr lang="en-US" altLang="zh-CN" sz="3200" b="1">
                <a:solidFill>
                  <a:srgbClr val="C00000"/>
                </a:solidFill>
                <a:latin typeface="Times New Roman" panose="02020603050405020304" pitchFamily="18" charset="0"/>
                <a:cs typeface="Times New Roman" panose="02020603050405020304" pitchFamily="18" charset="0"/>
              </a:rPr>
              <a:t>* Chức năng và giá trị: </a:t>
            </a:r>
          </a:p>
          <a:p>
            <a:r>
              <a:rPr lang="en-US" sz="3200" b="1">
                <a:solidFill>
                  <a:srgbClr val="0000FF"/>
                </a:solidFill>
                <a:latin typeface="Times New Roman" panose="02020603050405020304" pitchFamily="18" charset="0"/>
                <a:cs typeface="Times New Roman" panose="02020603050405020304" pitchFamily="18" charset="0"/>
                <a:sym typeface="+mn-ea"/>
              </a:rPr>
              <a:t>       Trong các tác phẩm văn chương, điện ảnh, từ ngữ địa phương được dùng như một phương tiện tu từ với mục đích tô đậm màu sắc địa phương và làm cho nhân vật trở nên chân thật hơn, sinh động hơn.</a:t>
            </a:r>
          </a:p>
          <a:p>
            <a:endParaRPr lang="en-US" sz="3200" b="1">
              <a:solidFill>
                <a:srgbClr val="0000FF"/>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defRPr/>
            </a:pP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Tree>
    <p:extLst>
      <p:ext uri="{BB962C8B-B14F-4D97-AF65-F5344CB8AC3E}">
        <p14:creationId xmlns:p14="http://schemas.microsoft.com/office/powerpoint/2010/main" val="101958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22"/>
                                        </p:tgtEl>
                                      </p:cBhvr>
                                    </p:animEffect>
                                    <p:animScale>
                                      <p:cBhvr>
                                        <p:cTn id="17" dur="500" autoRev="1" fill="hold"/>
                                        <p:tgtEl>
                                          <p:spTgt spid="22"/>
                                        </p:tgtEl>
                                      </p:cBhvr>
                                      <p:by x="105000" y="105000"/>
                                    </p:animScale>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10"/>
                                        </p:tgtEl>
                                      </p:cBhvr>
                                    </p:animEffect>
                                    <p:animScale>
                                      <p:cBhvr>
                                        <p:cTn id="20" dur="500" autoRev="1" fill="hold"/>
                                        <p:tgtEl>
                                          <p:spTgt spid="1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7067"/>
            <a:ext cx="7315200" cy="5539978"/>
          </a:xfrm>
          <a:prstGeom prst="rect">
            <a:avLst/>
          </a:prstGeom>
          <a:noFill/>
        </p:spPr>
        <p:txBody>
          <a:bodyPr wrap="square" rtlCol="0">
            <a:spAutoFit/>
          </a:bodyPr>
          <a:lstStyle/>
          <a:p>
            <a:r>
              <a:rPr lang="en-US" b="1" dirty="0"/>
              <a:t>                </a:t>
            </a:r>
            <a:r>
              <a:rPr lang="vi-VN" sz="2800" b="1" dirty="0"/>
              <a:t>TIẾNG NGHỆ</a:t>
            </a:r>
            <a:br>
              <a:rPr lang="vi-VN" sz="2800" i="1" dirty="0"/>
            </a:br>
            <a:r>
              <a:rPr lang="vi-VN" sz="2800" i="1" dirty="0"/>
              <a:t> </a:t>
            </a:r>
            <a:br>
              <a:rPr lang="vi-VN" sz="2800" i="1" dirty="0"/>
            </a:br>
            <a:r>
              <a:rPr lang="vi-VN" sz="2800" i="1" dirty="0"/>
              <a:t>Cái gầu thì bảo cái đài</a:t>
            </a:r>
            <a:br>
              <a:rPr lang="vi-VN" sz="2800" i="1" dirty="0"/>
            </a:br>
            <a:r>
              <a:rPr lang="vi-VN" sz="2800" i="1" dirty="0"/>
              <a:t>Ra sân thì bảo ra ngoài cái cươi</a:t>
            </a:r>
            <a:br>
              <a:rPr lang="vi-VN" sz="2800" i="1" dirty="0"/>
            </a:br>
            <a:r>
              <a:rPr lang="vi-VN" sz="2800" i="1" dirty="0"/>
              <a:t>Chộ tức là thấy </a:t>
            </a:r>
            <a:r>
              <a:rPr lang="en-US" sz="2800" i="1" dirty="0" err="1"/>
              <a:t>em</a:t>
            </a:r>
            <a:r>
              <a:rPr lang="vi-VN" sz="2800" i="1" dirty="0"/>
              <a:t> ơi</a:t>
            </a:r>
            <a:br>
              <a:rPr lang="vi-VN" sz="2800" i="1" dirty="0"/>
            </a:br>
            <a:r>
              <a:rPr lang="vi-VN" sz="2800" i="1" dirty="0"/>
              <a:t>Trụng là nhúng đấy đừng cười nghe em</a:t>
            </a:r>
            <a:br>
              <a:rPr lang="vi-VN" sz="2800" i="1" dirty="0"/>
            </a:br>
            <a:r>
              <a:rPr lang="vi-VN" sz="2800" i="1" dirty="0"/>
              <a:t> </a:t>
            </a:r>
            <a:br>
              <a:rPr lang="vi-VN" sz="2800" i="1" dirty="0"/>
            </a:br>
            <a:r>
              <a:rPr lang="vi-VN" sz="2800" i="1" dirty="0"/>
              <a:t>Thích chi thì bảo là sèm</a:t>
            </a:r>
            <a:br>
              <a:rPr lang="vi-VN" sz="2800" i="1" dirty="0"/>
            </a:br>
            <a:r>
              <a:rPr lang="vi-VN" sz="2800" i="1" dirty="0"/>
              <a:t>Nghe ai bảo đọi thì đem bát vào</a:t>
            </a:r>
            <a:br>
              <a:rPr lang="vi-VN" sz="2800" i="1" dirty="0"/>
            </a:br>
            <a:r>
              <a:rPr lang="vi-VN" sz="2800" i="1" dirty="0"/>
              <a:t>Cá quả lại gọi cá tràu</a:t>
            </a:r>
            <a:br>
              <a:rPr lang="vi-VN" sz="2800" i="1" dirty="0"/>
            </a:br>
            <a:r>
              <a:rPr lang="vi-VN" sz="2800" i="1"/>
              <a:t>Vo trốc </a:t>
            </a:r>
            <a:r>
              <a:rPr lang="vi-VN" sz="2800" i="1" dirty="0"/>
              <a:t>là bảo gội đầu đấy em…</a:t>
            </a:r>
            <a:br>
              <a:rPr lang="vi-VN" sz="2800" i="1" dirty="0"/>
            </a:br>
            <a:r>
              <a:rPr lang="vi-VN" sz="2800" i="1" dirty="0"/>
              <a:t> </a:t>
            </a:r>
            <a:endParaRPr lang="vi-VN" sz="2800" dirty="0"/>
          </a:p>
          <a:p>
            <a:endParaRPr lang="en-US" dirty="0"/>
          </a:p>
        </p:txBody>
      </p:sp>
      <p:sp>
        <p:nvSpPr>
          <p:cNvPr id="3" name="TextBox 2"/>
          <p:cNvSpPr txBox="1"/>
          <p:nvPr/>
        </p:nvSpPr>
        <p:spPr>
          <a:xfrm>
            <a:off x="6321777" y="0"/>
            <a:ext cx="6208889" cy="6401753"/>
          </a:xfrm>
          <a:prstGeom prst="rect">
            <a:avLst/>
          </a:prstGeom>
          <a:noFill/>
        </p:spPr>
        <p:txBody>
          <a:bodyPr wrap="square" rtlCol="0">
            <a:spAutoFit/>
          </a:bodyPr>
          <a:lstStyle/>
          <a:p>
            <a:r>
              <a:rPr lang="vi-VN" sz="2800" i="1" dirty="0"/>
              <a:t>Nghe em giọng Bắc êm êm</a:t>
            </a:r>
            <a:br>
              <a:rPr lang="vi-VN" sz="2800" i="1" dirty="0"/>
            </a:br>
            <a:r>
              <a:rPr lang="vi-VN" sz="2800" i="1" dirty="0"/>
              <a:t>Bà con hàng xóm đến xem chật nhà</a:t>
            </a:r>
            <a:br>
              <a:rPr lang="vi-VN" sz="2800" i="1" dirty="0"/>
            </a:br>
            <a:r>
              <a:rPr lang="vi-VN" sz="2800" i="1" dirty="0"/>
              <a:t>Răng chưa sang nhởi nhà choa</a:t>
            </a:r>
            <a:br>
              <a:rPr lang="vi-VN" sz="2800" i="1" dirty="0"/>
            </a:br>
            <a:r>
              <a:rPr lang="vi-VN" sz="2800" i="1" dirty="0"/>
              <a:t>Bà o đã nhốt con ga trong truồng</a:t>
            </a:r>
            <a:br>
              <a:rPr lang="vi-VN" sz="2800" i="1" dirty="0"/>
            </a:br>
            <a:r>
              <a:rPr lang="vi-VN" sz="2800" i="1"/>
              <a:t> Em </a:t>
            </a:r>
            <a:r>
              <a:rPr lang="vi-VN" sz="2800" i="1" dirty="0"/>
              <a:t>cười bối rối mà thương</a:t>
            </a:r>
            <a:br>
              <a:rPr lang="vi-VN" sz="2800" i="1" dirty="0"/>
            </a:br>
            <a:r>
              <a:rPr lang="vi-VN" sz="2800" i="1" dirty="0"/>
              <a:t>Thương em một lại trăm đường thương quê</a:t>
            </a:r>
            <a:br>
              <a:rPr lang="vi-VN" sz="2800" i="1" dirty="0"/>
            </a:br>
            <a:r>
              <a:rPr lang="vi-VN" sz="2800" i="1" dirty="0"/>
              <a:t>Gió Lào thổi rạc bờ tre</a:t>
            </a:r>
            <a:br>
              <a:rPr lang="vi-VN" sz="2800" i="1" dirty="0"/>
            </a:br>
            <a:r>
              <a:rPr lang="vi-VN" sz="2800" i="1" dirty="0"/>
              <a:t>Chỉ nghe giọng nói đã nghe nhọc nhằn</a:t>
            </a:r>
            <a:br>
              <a:rPr lang="vi-VN" sz="2800" i="1" dirty="0"/>
            </a:br>
            <a:r>
              <a:rPr lang="vi-VN" sz="2800" i="1"/>
              <a:t> Chắt </a:t>
            </a:r>
            <a:r>
              <a:rPr lang="vi-VN" sz="2800" i="1" dirty="0"/>
              <a:t>từ đã sỏi đất cằn</a:t>
            </a:r>
            <a:br>
              <a:rPr lang="vi-VN" sz="2800" i="1" dirty="0"/>
            </a:br>
            <a:r>
              <a:rPr lang="vi-VN" sz="2800" i="1" dirty="0"/>
              <a:t>Nên yêu thương mới sâu đằm đó em...</a:t>
            </a:r>
            <a:endParaRPr lang="vi-VN" sz="2800" dirty="0"/>
          </a:p>
          <a:p>
            <a:r>
              <a:rPr lang="en-US" sz="2800" b="1"/>
              <a:t>           </a:t>
            </a:r>
            <a:r>
              <a:rPr lang="vi-VN" sz="2800" b="1" dirty="0"/>
              <a:t>(Nguyễn Bùi Vợi)</a:t>
            </a:r>
            <a:endParaRPr lang="vi-VN" sz="2800" dirty="0"/>
          </a:p>
          <a:p>
            <a:endParaRPr lang="en-US" dirty="0"/>
          </a:p>
        </p:txBody>
      </p:sp>
    </p:spTree>
    <p:extLst>
      <p:ext uri="{BB962C8B-B14F-4D97-AF65-F5344CB8AC3E}">
        <p14:creationId xmlns:p14="http://schemas.microsoft.com/office/powerpoint/2010/main" val="1113973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8" name="文本框 17"/>
          <p:cNvSpPr txBox="1"/>
          <p:nvPr/>
        </p:nvSpPr>
        <p:spPr>
          <a:xfrm>
            <a:off x="444981" y="604209"/>
            <a:ext cx="11132476"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600" b="1" noProof="0">
                <a:solidFill>
                  <a:srgbClr val="C00000"/>
                </a:solidFill>
                <a:latin typeface="Times New Roman" panose="02020603050405020304" pitchFamily="18" charset="0"/>
                <a:ea typeface="黑体"/>
                <a:cs typeface="Times New Roman" panose="02020603050405020304" pitchFamily="18" charset="0"/>
              </a:rPr>
              <a:t>I. TRI THỨC TIẾNG VIỆT</a:t>
            </a:r>
          </a:p>
          <a:p>
            <a:r>
              <a:rPr lang="en-US" sz="3200" b="1">
                <a:solidFill>
                  <a:srgbClr val="C00000"/>
                </a:solidFill>
                <a:latin typeface="Times New Roman" panose="02020603050405020304" pitchFamily="18" charset="0"/>
                <a:cs typeface="Times New Roman" panose="02020603050405020304" pitchFamily="18" charset="0"/>
              </a:rPr>
              <a:t>II. THỰC HÀNH TIẾNG VIỆT</a:t>
            </a:r>
          </a:p>
          <a:p>
            <a:pPr marR="0" lvl="0" defTabSz="914400" rtl="0" eaLnBrk="1" fontAlgn="auto" latinLnBrk="0" hangingPunct="1">
              <a:lnSpc>
                <a:spcPct val="100000"/>
              </a:lnSpc>
              <a:spcBef>
                <a:spcPts val="0"/>
              </a:spcBef>
              <a:spcAft>
                <a:spcPts val="0"/>
              </a:spcAft>
              <a:buClrTx/>
              <a:buSzTx/>
              <a:defRPr/>
            </a:pP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Tree>
    <p:extLst>
      <p:ext uri="{BB962C8B-B14F-4D97-AF65-F5344CB8AC3E}">
        <p14:creationId xmlns:p14="http://schemas.microsoft.com/office/powerpoint/2010/main" val="1930074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22"/>
                                        </p:tgtEl>
                                      </p:cBhvr>
                                    </p:animEffect>
                                    <p:animScale>
                                      <p:cBhvr>
                                        <p:cTn id="17" dur="500" autoRev="1" fill="hold"/>
                                        <p:tgtEl>
                                          <p:spTgt spid="22"/>
                                        </p:tgtEl>
                                      </p:cBhvr>
                                      <p:by x="105000" y="105000"/>
                                    </p:animScale>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10"/>
                                        </p:tgtEl>
                                      </p:cBhvr>
                                    </p:animEffect>
                                    <p:animScale>
                                      <p:cBhvr>
                                        <p:cTn id="20" dur="500" autoRev="1" fill="hold"/>
                                        <p:tgtEl>
                                          <p:spTgt spid="1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26" name="图片 75"/>
          <p:cNvPicPr>
            <a:picLocks noChangeAspect="1"/>
          </p:cNvPicPr>
          <p:nvPr/>
        </p:nvPicPr>
        <p:blipFill>
          <a:blip r:embed="rId4">
            <a:clrChange>
              <a:clrFrom>
                <a:srgbClr val="FFFFFF"/>
              </a:clrFrom>
              <a:clrTo>
                <a:srgbClr val="FFFFFF">
                  <a:alpha val="0"/>
                </a:srgbClr>
              </a:clrTo>
            </a:clrChange>
          </a:blip>
          <a:stretch>
            <a:fillRect/>
          </a:stretch>
        </p:blipFill>
        <p:spPr>
          <a:xfrm>
            <a:off x="-19426" y="5397275"/>
            <a:ext cx="1345950" cy="1300440"/>
          </a:xfrm>
          <a:prstGeom prst="rect">
            <a:avLst/>
          </a:prstGeom>
        </p:spPr>
      </p:pic>
      <p:grpSp>
        <p:nvGrpSpPr>
          <p:cNvPr id="12" name="组合 2"/>
          <p:cNvGrpSpPr/>
          <p:nvPr/>
        </p:nvGrpSpPr>
        <p:grpSpPr>
          <a:xfrm>
            <a:off x="2777663" y="5544439"/>
            <a:ext cx="6965448" cy="503056"/>
            <a:chOff x="2453503" y="5381090"/>
            <a:chExt cx="6965448" cy="503056"/>
          </a:xfrm>
        </p:grpSpPr>
        <p:sp>
          <p:nvSpPr>
            <p:cNvPr id="13"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Unicode MS" panose="020B0604020202020204" charset="-122"/>
                <a:ea typeface="黑体"/>
                <a:cs typeface="+mn-cs"/>
              </a:endParaRPr>
            </a:p>
          </p:txBody>
        </p:sp>
        <p:sp>
          <p:nvSpPr>
            <p:cNvPr id="14"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5"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grpSp>
      <p:sp>
        <p:nvSpPr>
          <p:cNvPr id="65" name="文本框 17"/>
          <p:cNvSpPr txBox="1"/>
          <p:nvPr/>
        </p:nvSpPr>
        <p:spPr>
          <a:xfrm>
            <a:off x="427164" y="503606"/>
            <a:ext cx="11132477" cy="5016758"/>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Bài</a:t>
            </a:r>
            <a:r>
              <a:rPr lang="en-US" sz="3200" b="1" u="sng" dirty="0">
                <a:solidFill>
                  <a:srgbClr val="FF0000"/>
                </a:solidFill>
                <a:latin typeface="Times New Roman" panose="02020603050405020304" pitchFamily="18" charset="0"/>
                <a:cs typeface="Times New Roman" panose="02020603050405020304" pitchFamily="18" charset="0"/>
              </a:rPr>
              <a:t> 1</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tường</a:t>
            </a:r>
            <a:r>
              <a:rPr lang="en-US" sz="3200" b="1" dirty="0">
                <a:solidFill>
                  <a:srgbClr val="FF0000"/>
                </a:solidFill>
                <a:latin typeface="Times New Roman" panose="02020603050405020304" pitchFamily="18" charset="0"/>
                <a:cs typeface="Times New Roman" panose="02020603050405020304" pitchFamily="18" charset="0"/>
              </a:rPr>
              <a:t> minh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đây</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a:solidFill>
                  <a:srgbClr val="0000FF"/>
                </a:solidFill>
                <a:latin typeface="Times New Roman" panose="02020603050405020304" pitchFamily="18" charset="0"/>
                <a:cs typeface="Times New Roman" panose="02020603050405020304" pitchFamily="18" charset="0"/>
              </a:rPr>
              <a:t>a.- </a:t>
            </a:r>
            <a:r>
              <a:rPr lang="en-US" sz="3200" b="1" dirty="0" err="1">
                <a:solidFill>
                  <a:srgbClr val="0000FF"/>
                </a:solidFill>
                <a:latin typeface="Times New Roman" panose="02020603050405020304" pitchFamily="18" charset="0"/>
                <a:cs typeface="Times New Roman" panose="02020603050405020304" pitchFamily="18" charset="0"/>
              </a:rPr>
              <a:t>Bác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thấy</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lợn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cưới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 qua </a:t>
            </a:r>
            <a:r>
              <a:rPr lang="en-US" sz="3200" b="1" dirty="0" err="1">
                <a:solidFill>
                  <a:srgbClr val="0000FF"/>
                </a:solidFill>
                <a:latin typeface="Times New Roman" panose="02020603050405020304" pitchFamily="18" charset="0"/>
                <a:cs typeface="Times New Roman" panose="02020603050405020304" pitchFamily="18" charset="0"/>
              </a:rPr>
              <a:t>đây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a:t>
            </a:r>
          </a:p>
          <a:p>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Từ</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lúc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chẳng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thấy</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lợn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 qua </a:t>
            </a:r>
            <a:r>
              <a:rPr lang="en-US" sz="3200" b="1" dirty="0" err="1">
                <a:solidFill>
                  <a:srgbClr val="0000FF"/>
                </a:solidFill>
                <a:latin typeface="Times New Roman" panose="02020603050405020304" pitchFamily="18" charset="0"/>
                <a:cs typeface="Times New Roman" panose="02020603050405020304" pitchFamily="18" charset="0"/>
              </a:rPr>
              <a:t>đây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a:t>
            </a:r>
            <a:r>
              <a:rPr lang="en-US" sz="3200" b="1" dirty="0">
                <a:solidFill>
                  <a:srgbClr val="0000FF"/>
                </a:solidFill>
                <a:latin typeface="Times New Roman" panose="02020603050405020304" pitchFamily="18" charset="0"/>
                <a:cs typeface="Times New Roman" panose="02020603050405020304" pitchFamily="18" charset="0"/>
              </a:rPr>
              <a:t>!</a:t>
            </a: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a:solidFill>
                  <a:srgbClr val="0000FF"/>
                </a:solidFill>
                <a:latin typeface="Times New Roman" panose="02020603050405020304" pitchFamily="18" charset="0"/>
                <a:cs typeface="Times New Roman" panose="02020603050405020304" pitchFamily="18" charset="0"/>
              </a:rPr>
              <a:t>(</a:t>
            </a:r>
            <a:r>
              <a:rPr lang="en-US" sz="3200" b="1" i="1" dirty="0" err="1">
                <a:solidFill>
                  <a:srgbClr val="0000FF"/>
                </a:solidFill>
                <a:latin typeface="Times New Roman" panose="02020603050405020304" pitchFamily="18" charset="0"/>
                <a:cs typeface="Times New Roman" panose="02020603050405020304" pitchFamily="18" charset="0"/>
              </a:rPr>
              <a:t>Truyện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cười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dân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gian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Việt</a:t>
            </a:r>
            <a:r>
              <a:rPr lang="en-US" sz="3200" b="1" i="1" dirty="0">
                <a:solidFill>
                  <a:srgbClr val="0000FF"/>
                </a:solidFill>
                <a:latin typeface="Times New Roman" panose="02020603050405020304" pitchFamily="18" charset="0"/>
                <a:cs typeface="Times New Roman" panose="02020603050405020304" pitchFamily="18" charset="0"/>
              </a:rPr>
              <a:t> Nam, </a:t>
            </a:r>
            <a:r>
              <a:rPr lang="en-US" sz="3200" b="1" i="1" dirty="0" err="1">
                <a:solidFill>
                  <a:srgbClr val="0000FF"/>
                </a:solidFill>
                <a:latin typeface="Times New Roman" panose="02020603050405020304" pitchFamily="18" charset="0"/>
                <a:cs typeface="Times New Roman" panose="02020603050405020304" pitchFamily="18" charset="0"/>
              </a:rPr>
              <a:t>Khoe</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của</a:t>
            </a:r>
            <a:r>
              <a:rPr lang="en-US" sz="3200" b="1" i="1" dirty="0">
                <a:solidFill>
                  <a:srgbClr val="0000FF"/>
                </a:solidFill>
                <a:latin typeface="Times New Roman" panose="02020603050405020304" pitchFamily="18" charset="0"/>
                <a:cs typeface="Times New Roman" panose="02020603050405020304" pitchFamily="18" charset="0"/>
              </a:rPr>
              <a:t>)</a:t>
            </a:r>
          </a:p>
          <a:p>
            <a:r>
              <a:rPr lang="en-US" sz="3200" b="1">
                <a:solidFill>
                  <a:srgbClr val="0000FF"/>
                </a:solidFill>
                <a:latin typeface="Times New Roman" panose="02020603050405020304" pitchFamily="18" charset="0"/>
                <a:cs typeface="Times New Roman" panose="02020603050405020304" pitchFamily="18" charset="0"/>
              </a:rPr>
              <a:t>b.-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ngang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mươi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thước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mươi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thước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đúng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rắn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vuông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bốn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góc</a:t>
            </a:r>
            <a:r>
              <a:rPr lang="en-US" sz="3200" b="1" dirty="0">
                <a:solidFill>
                  <a:srgbClr val="0000FF"/>
                </a:solidFill>
                <a:latin typeface="Times New Roman" panose="02020603050405020304" pitchFamily="18" charset="0"/>
                <a:cs typeface="Times New Roman" panose="02020603050405020304" pitchFamily="18" charset="0"/>
              </a:rPr>
              <a:t> à ?</a:t>
            </a: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a:solidFill>
                  <a:srgbClr val="0000FF"/>
                </a:solidFill>
                <a:latin typeface="Times New Roman" panose="02020603050405020304" pitchFamily="18" charset="0"/>
                <a:cs typeface="Times New Roman" panose="02020603050405020304" pitchFamily="18" charset="0"/>
              </a:rPr>
              <a:t>(</a:t>
            </a:r>
            <a:r>
              <a:rPr lang="en-US" sz="3200" b="1" i="1" dirty="0" err="1">
                <a:solidFill>
                  <a:srgbClr val="0000FF"/>
                </a:solidFill>
                <a:latin typeface="Times New Roman" panose="02020603050405020304" pitchFamily="18" charset="0"/>
                <a:cs typeface="Times New Roman" panose="02020603050405020304" pitchFamily="18" charset="0"/>
              </a:rPr>
              <a:t>Truyện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cười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dân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gian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Việt</a:t>
            </a:r>
            <a:r>
              <a:rPr lang="en-US" sz="3200" b="1" i="1" dirty="0">
                <a:solidFill>
                  <a:srgbClr val="0000FF"/>
                </a:solidFill>
                <a:latin typeface="Times New Roman" panose="02020603050405020304" pitchFamily="18" charset="0"/>
                <a:cs typeface="Times New Roman" panose="02020603050405020304" pitchFamily="18" charset="0"/>
              </a:rPr>
              <a:t> Nam, Con </a:t>
            </a:r>
            <a:r>
              <a:rPr lang="en-US" sz="3200" b="1" i="1" dirty="0" err="1">
                <a:solidFill>
                  <a:srgbClr val="0000FF"/>
                </a:solidFill>
                <a:latin typeface="Times New Roman" panose="02020603050405020304" pitchFamily="18" charset="0"/>
                <a:cs typeface="Times New Roman" panose="02020603050405020304" pitchFamily="18" charset="0"/>
              </a:rPr>
              <a:t>rắn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vuông</a:t>
            </a:r>
            <a:r>
              <a:rPr lang="en-US" sz="3200" b="1" i="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childTnLst>
                          </p:cTn>
                        </p:par>
                        <p:par>
                          <p:cTn id="50" fill="hold">
                            <p:stCondLst>
                              <p:cond delay="10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65"/>
                                        </p:tgtEl>
                                        <p:attrNameLst>
                                          <p:attrName>style.visibility</p:attrName>
                                        </p:attrNameLst>
                                      </p:cBhvr>
                                      <p:to>
                                        <p:strVal val="visible"/>
                                      </p:to>
                                    </p:set>
                                    <p:anim by="(-#ppt_w*2)" calcmode="lin" valueType="num">
                                      <p:cBhvr rctx="PPT">
                                        <p:cTn id="53" dur="500" autoRev="1" fill="hold">
                                          <p:stCondLst>
                                            <p:cond delay="0"/>
                                          </p:stCondLst>
                                        </p:cTn>
                                        <p:tgtEl>
                                          <p:spTgt spid="65"/>
                                        </p:tgtEl>
                                        <p:attrNameLst>
                                          <p:attrName>ppt_w</p:attrName>
                                        </p:attrNameLst>
                                      </p:cBhvr>
                                    </p:anim>
                                    <p:anim by="(#ppt_w*0.50)" calcmode="lin" valueType="num">
                                      <p:cBhvr>
                                        <p:cTn id="54" dur="500" decel="50000" autoRev="1" fill="hold">
                                          <p:stCondLst>
                                            <p:cond delay="0"/>
                                          </p:stCondLst>
                                        </p:cTn>
                                        <p:tgtEl>
                                          <p:spTgt spid="65"/>
                                        </p:tgtEl>
                                        <p:attrNameLst>
                                          <p:attrName>ppt_x</p:attrName>
                                        </p:attrNameLst>
                                      </p:cBhvr>
                                    </p:anim>
                                    <p:anim from="(-#ppt_h/2)" to="(#ppt_y)" calcmode="lin" valueType="num">
                                      <p:cBhvr>
                                        <p:cTn id="55" dur="1000" fill="hold">
                                          <p:stCondLst>
                                            <p:cond delay="0"/>
                                          </p:stCondLst>
                                        </p:cTn>
                                        <p:tgtEl>
                                          <p:spTgt spid="65"/>
                                        </p:tgtEl>
                                        <p:attrNameLst>
                                          <p:attrName>ppt_y</p:attrName>
                                        </p:attrNameLst>
                                      </p:cBhvr>
                                    </p:anim>
                                    <p:animRot by="21600000">
                                      <p:cBhvr>
                                        <p:cTn id="56" dur="1000" fill="hold">
                                          <p:stCondLst>
                                            <p:cond delay="0"/>
                                          </p:stCondLst>
                                        </p:cTn>
                                        <p:tgtEl>
                                          <p:spTgt spid="65"/>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5">
                                            <p:txEl>
                                              <p:pRg st="0" end="0"/>
                                            </p:txEl>
                                          </p:spTgt>
                                        </p:tgtEl>
                                        <p:attrNameLst>
                                          <p:attrName>style.visibility</p:attrName>
                                        </p:attrNameLst>
                                      </p:cBhvr>
                                      <p:to>
                                        <p:strVal val="visible"/>
                                      </p:to>
                                    </p:set>
                                    <p:animEffect transition="in" filter="fade">
                                      <p:cBhvr>
                                        <p:cTn id="61" dur="1000"/>
                                        <p:tgtEl>
                                          <p:spTgt spid="65">
                                            <p:txEl>
                                              <p:pRg st="0" end="0"/>
                                            </p:txEl>
                                          </p:spTgt>
                                        </p:tgtEl>
                                      </p:cBhvr>
                                    </p:animEffect>
                                    <p:anim calcmode="lin" valueType="num">
                                      <p:cBhvr>
                                        <p:cTn id="62"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65">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65">
                                            <p:txEl>
                                              <p:pRg st="1" end="1"/>
                                            </p:txEl>
                                          </p:spTgt>
                                        </p:tgtEl>
                                        <p:attrNameLst>
                                          <p:attrName>style.visibility</p:attrName>
                                        </p:attrNameLst>
                                      </p:cBhvr>
                                      <p:to>
                                        <p:strVal val="visible"/>
                                      </p:to>
                                    </p:set>
                                    <p:animEffect transition="in" filter="fade">
                                      <p:cBhvr>
                                        <p:cTn id="66" dur="1000"/>
                                        <p:tgtEl>
                                          <p:spTgt spid="65">
                                            <p:txEl>
                                              <p:pRg st="1" end="1"/>
                                            </p:txEl>
                                          </p:spTgt>
                                        </p:tgtEl>
                                      </p:cBhvr>
                                    </p:animEffect>
                                    <p:anim calcmode="lin" valueType="num">
                                      <p:cBhvr>
                                        <p:cTn id="67" dur="1000" fill="hold"/>
                                        <p:tgtEl>
                                          <p:spTgt spid="65">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65">
                                            <p:txEl>
                                              <p:pRg st="1" end="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65">
                                            <p:txEl>
                                              <p:pRg st="2" end="2"/>
                                            </p:txEl>
                                          </p:spTgt>
                                        </p:tgtEl>
                                        <p:attrNameLst>
                                          <p:attrName>style.visibility</p:attrName>
                                        </p:attrNameLst>
                                      </p:cBhvr>
                                      <p:to>
                                        <p:strVal val="visible"/>
                                      </p:to>
                                    </p:set>
                                    <p:animEffect transition="in" filter="fade">
                                      <p:cBhvr>
                                        <p:cTn id="71" dur="1000"/>
                                        <p:tgtEl>
                                          <p:spTgt spid="65">
                                            <p:txEl>
                                              <p:pRg st="2" end="2"/>
                                            </p:txEl>
                                          </p:spTgt>
                                        </p:tgtEl>
                                      </p:cBhvr>
                                    </p:animEffect>
                                    <p:anim calcmode="lin" valueType="num">
                                      <p:cBhvr>
                                        <p:cTn id="72" dur="1000" fill="hold"/>
                                        <p:tgtEl>
                                          <p:spTgt spid="65">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65">
                                            <p:txEl>
                                              <p:pRg st="2" end="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5">
                                            <p:txEl>
                                              <p:pRg st="3" end="3"/>
                                            </p:txEl>
                                          </p:spTgt>
                                        </p:tgtEl>
                                        <p:attrNameLst>
                                          <p:attrName>style.visibility</p:attrName>
                                        </p:attrNameLst>
                                      </p:cBhvr>
                                      <p:to>
                                        <p:strVal val="visible"/>
                                      </p:to>
                                    </p:set>
                                    <p:animEffect transition="in" filter="fade">
                                      <p:cBhvr>
                                        <p:cTn id="76" dur="1000"/>
                                        <p:tgtEl>
                                          <p:spTgt spid="65">
                                            <p:txEl>
                                              <p:pRg st="3" end="3"/>
                                            </p:txEl>
                                          </p:spTgt>
                                        </p:tgtEl>
                                      </p:cBhvr>
                                    </p:animEffect>
                                    <p:anim calcmode="lin" valueType="num">
                                      <p:cBhvr>
                                        <p:cTn id="77" dur="1000" fill="hold"/>
                                        <p:tgtEl>
                                          <p:spTgt spid="6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65">
                                            <p:txEl>
                                              <p:pRg st="3" end="3"/>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65">
                                            <p:txEl>
                                              <p:pRg st="4" end="4"/>
                                            </p:txEl>
                                          </p:spTgt>
                                        </p:tgtEl>
                                        <p:attrNameLst>
                                          <p:attrName>style.visibility</p:attrName>
                                        </p:attrNameLst>
                                      </p:cBhvr>
                                      <p:to>
                                        <p:strVal val="visible"/>
                                      </p:to>
                                    </p:set>
                                    <p:animEffect transition="in" filter="fade">
                                      <p:cBhvr>
                                        <p:cTn id="81" dur="1000"/>
                                        <p:tgtEl>
                                          <p:spTgt spid="65">
                                            <p:txEl>
                                              <p:pRg st="4" end="4"/>
                                            </p:txEl>
                                          </p:spTgt>
                                        </p:tgtEl>
                                      </p:cBhvr>
                                    </p:animEffect>
                                    <p:anim calcmode="lin" valueType="num">
                                      <p:cBhvr>
                                        <p:cTn id="82" dur="1000" fill="hold"/>
                                        <p:tgtEl>
                                          <p:spTgt spid="65">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65">
                                            <p:txEl>
                                              <p:pRg st="4" end="4"/>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65">
                                            <p:txEl>
                                              <p:pRg st="5" end="5"/>
                                            </p:txEl>
                                          </p:spTgt>
                                        </p:tgtEl>
                                        <p:attrNameLst>
                                          <p:attrName>style.visibility</p:attrName>
                                        </p:attrNameLst>
                                      </p:cBhvr>
                                      <p:to>
                                        <p:strVal val="visible"/>
                                      </p:to>
                                    </p:set>
                                    <p:animEffect transition="in" filter="fade">
                                      <p:cBhvr>
                                        <p:cTn id="86" dur="1000"/>
                                        <p:tgtEl>
                                          <p:spTgt spid="65">
                                            <p:txEl>
                                              <p:pRg st="5" end="5"/>
                                            </p:txEl>
                                          </p:spTgt>
                                        </p:tgtEl>
                                      </p:cBhvr>
                                    </p:animEffect>
                                    <p:anim calcmode="lin" valueType="num">
                                      <p:cBhvr>
                                        <p:cTn id="87" dur="1000" fill="hold"/>
                                        <p:tgtEl>
                                          <p:spTgt spid="65">
                                            <p:txEl>
                                              <p:pRg st="5" end="5"/>
                                            </p:txEl>
                                          </p:spTgt>
                                        </p:tgtEl>
                                        <p:attrNameLst>
                                          <p:attrName>ppt_x</p:attrName>
                                        </p:attrNameLst>
                                      </p:cBhvr>
                                      <p:tavLst>
                                        <p:tav tm="0">
                                          <p:val>
                                            <p:strVal val="#ppt_x"/>
                                          </p:val>
                                        </p:tav>
                                        <p:tav tm="100000">
                                          <p:val>
                                            <p:strVal val="#ppt_x"/>
                                          </p:val>
                                        </p:tav>
                                      </p:tavLst>
                                    </p:anim>
                                    <p:anim calcmode="lin" valueType="num">
                                      <p:cBhvr>
                                        <p:cTn id="88" dur="1000" fill="hold"/>
                                        <p:tgtEl>
                                          <p:spTgt spid="65">
                                            <p:txEl>
                                              <p:pRg st="5" end="5"/>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65">
                                            <p:txEl>
                                              <p:pRg st="6" end="6"/>
                                            </p:txEl>
                                          </p:spTgt>
                                        </p:tgtEl>
                                        <p:attrNameLst>
                                          <p:attrName>style.visibility</p:attrName>
                                        </p:attrNameLst>
                                      </p:cBhvr>
                                      <p:to>
                                        <p:strVal val="visible"/>
                                      </p:to>
                                    </p:set>
                                    <p:animEffect transition="in" filter="fade">
                                      <p:cBhvr>
                                        <p:cTn id="91" dur="1000"/>
                                        <p:tgtEl>
                                          <p:spTgt spid="65">
                                            <p:txEl>
                                              <p:pRg st="6" end="6"/>
                                            </p:txEl>
                                          </p:spTgt>
                                        </p:tgtEl>
                                      </p:cBhvr>
                                    </p:animEffect>
                                    <p:anim calcmode="lin" valueType="num">
                                      <p:cBhvr>
                                        <p:cTn id="92" dur="1000" fill="hold"/>
                                        <p:tgtEl>
                                          <p:spTgt spid="65">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6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5" name="文本框 17"/>
          <p:cNvSpPr txBox="1"/>
          <p:nvPr/>
        </p:nvSpPr>
        <p:spPr>
          <a:xfrm>
            <a:off x="181911" y="571251"/>
            <a:ext cx="11886042" cy="5016758"/>
          </a:xfrm>
          <a:prstGeom prst="rect">
            <a:avLst/>
          </a:prstGeom>
          <a:noFill/>
        </p:spPr>
        <p:txBody>
          <a:bodyPr wrap="squar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 </a:t>
            </a:r>
            <a:r>
              <a:rPr lang="en-US" sz="3200" b="1" i="1" u="sng" dirty="0" err="1">
                <a:solidFill>
                  <a:srgbClr val="C00000"/>
                </a:solidFill>
                <a:latin typeface="Times New Roman" panose="02020603050405020304" pitchFamily="18" charset="0"/>
                <a:cs typeface="Times New Roman" panose="02020603050405020304" pitchFamily="18" charset="0"/>
              </a:rPr>
              <a:t>Bài</a:t>
            </a:r>
            <a:r>
              <a:rPr lang="en-US" sz="3200" b="1" i="1" u="sng" dirty="0">
                <a:solidFill>
                  <a:srgbClr val="C00000"/>
                </a:solidFill>
                <a:latin typeface="Times New Roman" panose="02020603050405020304" pitchFamily="18" charset="0"/>
                <a:cs typeface="Times New Roman" panose="02020603050405020304" pitchFamily="18" charset="0"/>
              </a:rPr>
              <a:t> 1</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Xác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định</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nghĩa</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tường</a:t>
            </a:r>
            <a:r>
              <a:rPr lang="en-US" sz="3200" b="1" i="1" dirty="0">
                <a:solidFill>
                  <a:srgbClr val="C00000"/>
                </a:solidFill>
                <a:latin typeface="Times New Roman" panose="02020603050405020304" pitchFamily="18" charset="0"/>
                <a:cs typeface="Times New Roman" panose="02020603050405020304" pitchFamily="18" charset="0"/>
              </a:rPr>
              <a:t> minh </a:t>
            </a:r>
            <a:r>
              <a:rPr lang="en-US" sz="3200" b="1" i="1" dirty="0" err="1">
                <a:solidFill>
                  <a:srgbClr val="C00000"/>
                </a:solidFill>
                <a:latin typeface="Times New Roman" panose="02020603050405020304" pitchFamily="18" charset="0"/>
                <a:cs typeface="Times New Roman" panose="02020603050405020304" pitchFamily="18" charset="0"/>
              </a:rPr>
              <a:t>và</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nghĩa</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hàm</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ẩn</a:t>
            </a:r>
            <a:r>
              <a:rPr lang="en-US" sz="3200" b="1" i="1" dirty="0">
                <a:solidFill>
                  <a:srgbClr val="C00000"/>
                </a:solidFill>
                <a:latin typeface="Times New Roman" panose="02020603050405020304" pitchFamily="18" charset="0"/>
                <a:cs typeface="Times New Roman" panose="02020603050405020304" pitchFamily="18" charset="0"/>
              </a:rPr>
              <a:t>:  </a:t>
            </a:r>
          </a:p>
          <a:p>
            <a:r>
              <a:rPr lang="en-US" sz="3200" b="1">
                <a:solidFill>
                  <a:srgbClr val="C00000"/>
                </a:solidFill>
                <a:latin typeface="Times New Roman" panose="02020603050405020304" pitchFamily="18" charset="0"/>
                <a:cs typeface="Times New Roman" panose="02020603050405020304" pitchFamily="18" charset="0"/>
              </a:rPr>
              <a:t>a) </a:t>
            </a:r>
            <a:r>
              <a:rPr lang="en-US" sz="3200" b="1">
                <a:solidFill>
                  <a:srgbClr val="0000FF"/>
                </a:solidFill>
                <a:latin typeface="Times New Roman" panose="02020603050405020304" pitchFamily="18" charset="0"/>
                <a:cs typeface="Times New Roman" panose="02020603050405020304" pitchFamily="18" charset="0"/>
              </a:rPr>
              <a:t>- Nghĩa tường minh: Hỏi tìm lợn và trả lời về việc không thấy lợn.</a:t>
            </a:r>
          </a:p>
          <a:p>
            <a:r>
              <a:rPr lang="en-US" sz="3200" b="1">
                <a:solidFill>
                  <a:srgbClr val="0000FF"/>
                </a:solidFill>
                <a:latin typeface="Times New Roman" panose="02020603050405020304" pitchFamily="18" charset="0"/>
                <a:cs typeface="Times New Roman" panose="02020603050405020304" pitchFamily="18" charset="0"/>
              </a:rPr>
              <a:t>    -  Nghĩa hàm ẩn: khoe </a:t>
            </a:r>
            <a:r>
              <a:rPr lang="en-US" sz="3200" b="1" dirty="0">
                <a:solidFill>
                  <a:srgbClr val="0000FF"/>
                </a:solidFill>
                <a:latin typeface="Times New Roman" panose="02020603050405020304" pitchFamily="18" charset="0"/>
                <a:cs typeface="Times New Roman" panose="02020603050405020304" pitchFamily="18" charset="0"/>
              </a:rPr>
              <a:t>con </a:t>
            </a:r>
            <a:r>
              <a:rPr lang="en-US" sz="3200" b="1" dirty="0" err="1">
                <a:solidFill>
                  <a:srgbClr val="0000FF"/>
                </a:solidFill>
                <a:latin typeface="Times New Roman" panose="02020603050405020304" pitchFamily="18" charset="0"/>
                <a:cs typeface="Times New Roman" panose="02020603050405020304" pitchFamily="18" charset="0"/>
              </a:rPr>
              <a:t>lợn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cưới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chiếc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Chúng</a:t>
            </a:r>
            <a:r>
              <a:rPr lang="en-US" sz="3200" b="1" dirty="0">
                <a:solidFill>
                  <a:srgbClr val="0000FF"/>
                </a:solidFill>
                <a:latin typeface="Times New Roman" panose="02020603050405020304" pitchFamily="18" charset="0"/>
                <a:cs typeface="Times New Roman" panose="02020603050405020304" pitchFamily="18" charset="0"/>
              </a:rPr>
              <a:t> ta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ẩn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nhờ</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thông</a:t>
            </a:r>
            <a:r>
              <a:rPr lang="en-US" sz="3200" b="1" dirty="0">
                <a:solidFill>
                  <a:srgbClr val="0000FF"/>
                </a:solidFill>
                <a:latin typeface="Times New Roman" panose="02020603050405020304" pitchFamily="18" charset="0"/>
                <a:cs typeface="Times New Roman" panose="02020603050405020304" pitchFamily="18" charset="0"/>
              </a:rPr>
              <a:t> tin </a:t>
            </a:r>
            <a:r>
              <a:rPr lang="en-US" sz="3200" b="1" err="1">
                <a:solidFill>
                  <a:srgbClr val="0000FF"/>
                </a:solidFill>
                <a:latin typeface="Times New Roman" panose="02020603050405020304" pitchFamily="18" charset="0"/>
                <a:cs typeface="Times New Roman" panose="02020603050405020304" pitchFamily="18" charset="0"/>
              </a:rPr>
              <a:t>thừa</a:t>
            </a:r>
            <a:r>
              <a:rPr lang="en-US" sz="3200" b="1">
                <a:solidFill>
                  <a:srgbClr val="0000FF"/>
                </a:solidFill>
                <a:latin typeface="Times New Roman" panose="02020603050405020304" pitchFamily="18" charset="0"/>
                <a:cs typeface="Times New Roman" panose="02020603050405020304" pitchFamily="18" charset="0"/>
              </a:rPr>
              <a:t> ( </a:t>
            </a:r>
            <a:r>
              <a:rPr lang="en-US" sz="3200" b="1" i="1" dirty="0">
                <a:solidFill>
                  <a:srgbClr val="0000FF"/>
                </a:solidFill>
                <a:latin typeface="Times New Roman" panose="02020603050405020304" pitchFamily="18" charset="0"/>
                <a:cs typeface="Times New Roman" panose="02020603050405020304" pitchFamily="18" charset="0"/>
              </a:rPr>
              <a:t>“</a:t>
            </a:r>
            <a:r>
              <a:rPr lang="en-US" sz="3200" b="1" i="1" err="1">
                <a:solidFill>
                  <a:srgbClr val="0000FF"/>
                </a:solidFill>
                <a:latin typeface="Times New Roman" panose="02020603050405020304" pitchFamily="18" charset="0"/>
                <a:cs typeface="Times New Roman" panose="02020603050405020304" pitchFamily="18" charset="0"/>
              </a:rPr>
              <a:t>cưới</a:t>
            </a:r>
            <a:r>
              <a:rPr lang="en-US" sz="3200" b="1" i="1">
                <a:solidFill>
                  <a:srgbClr val="0000FF"/>
                </a:solidFill>
                <a:latin typeface="Times New Roman" panose="02020603050405020304" pitchFamily="18" charset="0"/>
                <a:cs typeface="Times New Roman" panose="02020603050405020304" pitchFamily="18" charset="0"/>
              </a:rPr>
              <a:t>”,</a:t>
            </a:r>
            <a:r>
              <a:rPr lang="en-US" sz="3200" b="1">
                <a:solidFill>
                  <a:srgbClr val="0000FF"/>
                </a:solidFill>
                <a:latin typeface="Times New Roman" panose="02020603050405020304" pitchFamily="18" charset="0"/>
                <a:cs typeface="Times New Roman" panose="02020603050405020304" pitchFamily="18" charset="0"/>
              </a:rPr>
              <a:t> </a:t>
            </a:r>
            <a:r>
              <a:rPr lang="en-US" sz="3200" b="1" i="1">
                <a:solidFill>
                  <a:srgbClr val="0000FF"/>
                </a:solidFill>
                <a:latin typeface="Times New Roman" panose="02020603050405020304" pitchFamily="18" charset="0"/>
                <a:cs typeface="Times New Roman" panose="02020603050405020304" pitchFamily="18" charset="0"/>
              </a:rPr>
              <a:t>“mới”)</a:t>
            </a:r>
            <a:r>
              <a:rPr lang="en-US" sz="3200" b="1">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thêm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câu</a:t>
            </a:r>
            <a:r>
              <a:rPr lang="en-US" sz="3200" b="1">
                <a:solidFill>
                  <a:srgbClr val="0000FF"/>
                </a:solidFill>
                <a:latin typeface="Times New Roman" panose="02020603050405020304" pitchFamily="18" charset="0"/>
                <a:cs typeface="Times New Roman" panose="02020603050405020304" pitchFamily="18" charset="0"/>
              </a:rPr>
              <a:t> nói.</a:t>
            </a:r>
          </a:p>
          <a:p>
            <a:r>
              <a:rPr lang="en-US" sz="3200" b="1">
                <a:solidFill>
                  <a:srgbClr val="C00000"/>
                </a:solidFill>
                <a:latin typeface="Times New Roman" panose="02020603050405020304" pitchFamily="18" charset="0"/>
                <a:cs typeface="Times New Roman" panose="02020603050405020304" pitchFamily="18" charset="0"/>
              </a:rPr>
              <a:t>b)</a:t>
            </a:r>
            <a:r>
              <a:rPr lang="en-US" sz="3200" b="1">
                <a:solidFill>
                  <a:srgbClr val="0000FF"/>
                </a:solidFill>
                <a:latin typeface="Times New Roman" panose="02020603050405020304" pitchFamily="18" charset="0"/>
                <a:cs typeface="Times New Roman" panose="02020603050405020304" pitchFamily="18" charset="0"/>
              </a:rPr>
              <a:t> </a:t>
            </a:r>
          </a:p>
          <a:p>
            <a:r>
              <a:rPr lang="en-US" sz="3200" b="1">
                <a:solidFill>
                  <a:srgbClr val="0000FF"/>
                </a:solidFill>
                <a:latin typeface="Times New Roman" panose="02020603050405020304" pitchFamily="18" charset="0"/>
                <a:cs typeface="Times New Roman" panose="02020603050405020304" pitchFamily="18" charset="0"/>
              </a:rPr>
              <a:t>- Nghĩa tường minh: Kết luận con rắn được nói đến là con rắn vuông.</a:t>
            </a:r>
          </a:p>
          <a:p>
            <a:r>
              <a:rPr lang="en-US" sz="3200" b="1">
                <a:solidFill>
                  <a:srgbClr val="0000FF"/>
                </a:solidFill>
                <a:latin typeface="Times New Roman" panose="02020603050405020304" pitchFamily="18" charset="0"/>
                <a:cs typeface="Times New Roman" panose="02020603050405020304" pitchFamily="18" charset="0"/>
              </a:rPr>
              <a:t>- Nghĩa hàm ẩn: Trên </a:t>
            </a:r>
            <a:r>
              <a:rPr lang="en-US" sz="3200" b="1" dirty="0" err="1">
                <a:solidFill>
                  <a:srgbClr val="0000FF"/>
                </a:solidFill>
                <a:latin typeface="Times New Roman" panose="02020603050405020304" pitchFamily="18" charset="0"/>
                <a:cs typeface="Times New Roman" panose="02020603050405020304" pitchFamily="18" charset="0"/>
              </a:rPr>
              <a:t>đời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rắn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vuông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bốn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góc</a:t>
            </a:r>
            <a:r>
              <a:rPr 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26" presetClass="emph" presetSubtype="0" repeatCount="indefinite" fill="hold" grpId="1" nodeType="withEffect">
                                  <p:stCondLst>
                                    <p:cond delay="0"/>
                                  </p:stCondLst>
                                  <p:endCondLst>
                                    <p:cond evt="onNext" delay="0">
                                      <p:tgtEl>
                                        <p:sldTgt/>
                                      </p:tgtEl>
                                    </p:cond>
                                  </p:endCondLst>
                                  <p:childTnLst>
                                    <p:animEffect transition="out" filter="fade">
                                      <p:cBhvr>
                                        <p:cTn id="21" dur="1000" tmFilter="0, 0; .2, .5; .8, .5; 1, 0"/>
                                        <p:tgtEl>
                                          <p:spTgt spid="22"/>
                                        </p:tgtEl>
                                      </p:cBhvr>
                                    </p:animEffect>
                                    <p:animScale>
                                      <p:cBhvr>
                                        <p:cTn id="22" dur="500" autoRev="1" fill="hold"/>
                                        <p:tgtEl>
                                          <p:spTgt spid="22"/>
                                        </p:tgtEl>
                                      </p:cBhvr>
                                      <p:by x="105000" y="105000"/>
                                    </p:animScale>
                                  </p:childTnLst>
                                </p:cTn>
                              </p:par>
                              <p:par>
                                <p:cTn id="23" presetID="26" presetClass="emph" presetSubtype="0" repeatCount="indefinite" fill="hold" grpId="1" nodeType="withEffect">
                                  <p:stCondLst>
                                    <p:cond delay="0"/>
                                  </p:stCondLst>
                                  <p:endCondLst>
                                    <p:cond evt="onNext" delay="0">
                                      <p:tgtEl>
                                        <p:sldTgt/>
                                      </p:tgtEl>
                                    </p:cond>
                                  </p:endCondLst>
                                  <p:childTnLst>
                                    <p:animEffect transition="out" filter="fade">
                                      <p:cBhvr>
                                        <p:cTn id="24" dur="1000" tmFilter="0, 0; .2, .5; .8, .5; 1, 0"/>
                                        <p:tgtEl>
                                          <p:spTgt spid="23"/>
                                        </p:tgtEl>
                                      </p:cBhvr>
                                    </p:animEffect>
                                    <p:animScale>
                                      <p:cBhvr>
                                        <p:cTn id="25" dur="500" autoRev="1" fill="hold"/>
                                        <p:tgtEl>
                                          <p:spTgt spid="23"/>
                                        </p:tgtEl>
                                      </p:cBhvr>
                                      <p:by x="105000" y="105000"/>
                                    </p:animScale>
                                  </p:childTnLst>
                                </p:cTn>
                              </p:par>
                            </p:childTnLst>
                          </p:cTn>
                        </p:par>
                        <p:par>
                          <p:cTn id="26" fill="hold">
                            <p:stCondLst>
                              <p:cond delay="1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65"/>
                                        </p:tgtEl>
                                        <p:attrNameLst>
                                          <p:attrName>style.visibility</p:attrName>
                                        </p:attrNameLst>
                                      </p:cBhvr>
                                      <p:to>
                                        <p:strVal val="visible"/>
                                      </p:to>
                                    </p:set>
                                    <p:anim by="(-#ppt_w*2)" calcmode="lin" valueType="num">
                                      <p:cBhvr rctx="PPT">
                                        <p:cTn id="29" dur="500" autoRev="1" fill="hold">
                                          <p:stCondLst>
                                            <p:cond delay="0"/>
                                          </p:stCondLst>
                                        </p:cTn>
                                        <p:tgtEl>
                                          <p:spTgt spid="65"/>
                                        </p:tgtEl>
                                        <p:attrNameLst>
                                          <p:attrName>ppt_w</p:attrName>
                                        </p:attrNameLst>
                                      </p:cBhvr>
                                    </p:anim>
                                    <p:anim by="(#ppt_w*0.50)" calcmode="lin" valueType="num">
                                      <p:cBhvr>
                                        <p:cTn id="30" dur="500" decel="50000" autoRev="1" fill="hold">
                                          <p:stCondLst>
                                            <p:cond delay="0"/>
                                          </p:stCondLst>
                                        </p:cTn>
                                        <p:tgtEl>
                                          <p:spTgt spid="65"/>
                                        </p:tgtEl>
                                        <p:attrNameLst>
                                          <p:attrName>ppt_x</p:attrName>
                                        </p:attrNameLst>
                                      </p:cBhvr>
                                    </p:anim>
                                    <p:anim from="(-#ppt_h/2)" to="(#ppt_y)" calcmode="lin" valueType="num">
                                      <p:cBhvr>
                                        <p:cTn id="31" dur="1000" fill="hold">
                                          <p:stCondLst>
                                            <p:cond delay="0"/>
                                          </p:stCondLst>
                                        </p:cTn>
                                        <p:tgtEl>
                                          <p:spTgt spid="65"/>
                                        </p:tgtEl>
                                        <p:attrNameLst>
                                          <p:attrName>ppt_y</p:attrName>
                                        </p:attrNameLst>
                                      </p:cBhvr>
                                    </p:anim>
                                    <p:animRot by="21600000">
                                      <p:cBhvr>
                                        <p:cTn id="32"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bldLvl="0" animBg="1"/>
      <p:bldP spid="23" grpId="0" bldLvl="0" animBg="1"/>
      <p:bldP spid="23" grpId="1" bldLvl="0" animBg="1"/>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5" name="文本框 17"/>
          <p:cNvSpPr txBox="1"/>
          <p:nvPr/>
        </p:nvSpPr>
        <p:spPr>
          <a:xfrm>
            <a:off x="404037" y="571251"/>
            <a:ext cx="11360798" cy="5632311"/>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3600" b="1" u="sng" err="1">
                <a:solidFill>
                  <a:srgbClr val="C00000"/>
                </a:solidFill>
                <a:latin typeface="Times New Roman" panose="02020603050405020304" pitchFamily="18" charset="0"/>
                <a:cs typeface="Times New Roman" panose="02020603050405020304" pitchFamily="18" charset="0"/>
              </a:rPr>
              <a:t>Bài</a:t>
            </a:r>
            <a:r>
              <a:rPr lang="en-US" sz="3600" b="1" u="sng">
                <a:solidFill>
                  <a:srgbClr val="C00000"/>
                </a:solidFill>
                <a:latin typeface="Times New Roman" panose="02020603050405020304" pitchFamily="18" charset="0"/>
                <a:cs typeface="Times New Roman" panose="02020603050405020304" pitchFamily="18" charset="0"/>
              </a:rPr>
              <a:t> </a:t>
            </a:r>
            <a:r>
              <a:rPr lang="en-US" sz="3600" b="1" i="1" u="sng">
                <a:solidFill>
                  <a:srgbClr val="C00000"/>
                </a:solidFill>
                <a:latin typeface="Times New Roman" panose="02020603050405020304" pitchFamily="18" charset="0"/>
                <a:cs typeface="Times New Roman" panose="02020603050405020304" pitchFamily="18" charset="0"/>
              </a:rPr>
              <a:t>2/86</a:t>
            </a:r>
            <a:r>
              <a:rPr lang="en-US" sz="3600" b="1" i="1">
                <a:solidFill>
                  <a:srgbClr val="C00000"/>
                </a:solidFill>
                <a:latin typeface="Times New Roman" panose="02020603050405020304" pitchFamily="18" charset="0"/>
                <a:cs typeface="Times New Roman" panose="02020603050405020304" pitchFamily="18" charset="0"/>
              </a:rPr>
              <a:t>:  Đọc </a:t>
            </a:r>
            <a:r>
              <a:rPr lang="en-US" sz="3600" b="1" i="1" dirty="0" err="1">
                <a:solidFill>
                  <a:srgbClr val="C00000"/>
                </a:solidFill>
                <a:latin typeface="Times New Roman" panose="02020603050405020304" pitchFamily="18" charset="0"/>
                <a:cs typeface="Times New Roman" panose="02020603050405020304" pitchFamily="18" charset="0"/>
              </a:rPr>
              <a:t>lại</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truyện</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vắt</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cổ</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chày</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ra</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nước</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và</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thực</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hiện</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các</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yêu</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cầu</a:t>
            </a:r>
            <a:r>
              <a:rPr lang="en-US" sz="3600" b="1" i="1" dirty="0">
                <a:solidFill>
                  <a:srgbClr val="C00000"/>
                </a:solidFill>
                <a:latin typeface="Times New Roman" panose="02020603050405020304" pitchFamily="18" charset="0"/>
                <a:cs typeface="Times New Roman" panose="02020603050405020304" pitchFamily="18" charset="0"/>
              </a:rPr>
              <a:t> </a:t>
            </a:r>
            <a:r>
              <a:rPr lang="en-US" sz="3600" b="1" i="1" dirty="0" err="1">
                <a:solidFill>
                  <a:srgbClr val="C00000"/>
                </a:solidFill>
                <a:latin typeface="Times New Roman" panose="02020603050405020304" pitchFamily="18" charset="0"/>
                <a:cs typeface="Times New Roman" panose="02020603050405020304" pitchFamily="18" charset="0"/>
              </a:rPr>
              <a:t>sau</a:t>
            </a:r>
            <a:r>
              <a:rPr lang="en-US" sz="3600" b="1" i="1" dirty="0">
                <a:solidFill>
                  <a:srgbClr val="C00000"/>
                </a:solidFill>
                <a:latin typeface="Times New Roman" panose="02020603050405020304" pitchFamily="18" charset="0"/>
                <a:cs typeface="Times New Roman" panose="02020603050405020304" pitchFamily="18" charset="0"/>
              </a:rPr>
              <a:t>:</a:t>
            </a:r>
          </a:p>
          <a:p>
            <a:r>
              <a:rPr lang="en-US" sz="3600" b="1">
                <a:solidFill>
                  <a:srgbClr val="C00000"/>
                </a:solidFill>
                <a:latin typeface="Times New Roman" panose="02020603050405020304" pitchFamily="18" charset="0"/>
                <a:cs typeface="Times New Roman" panose="02020603050405020304" pitchFamily="18" charset="0"/>
              </a:rPr>
              <a:t>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định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ẩn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nói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thì</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mượn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chủ</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Nghĩa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ẩn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nói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sau</a:t>
            </a:r>
            <a:r>
              <a:rPr lang="en-US" sz="3600" b="1">
                <a:solidFill>
                  <a:srgbClr val="0000FF"/>
                </a:solidFill>
                <a:latin typeface="Times New Roman" panose="02020603050405020304" pitchFamily="18" charset="0"/>
                <a:cs typeface="Times New Roman" panose="02020603050405020304" pitchFamily="18" charset="0"/>
              </a:rPr>
              <a:t> đó?</a:t>
            </a:r>
          </a:p>
          <a:p>
            <a:r>
              <a:rPr lang="en-US" sz="3600" b="1">
                <a:solidFill>
                  <a:srgbClr val="C00000"/>
                </a:solidFill>
                <a:latin typeface="Times New Roman" panose="02020603050405020304" pitchFamily="18" charset="0"/>
                <a:cs typeface="Times New Roman" panose="02020603050405020304" pitchFamily="18" charset="0"/>
              </a:rPr>
              <a:t>b</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tớ</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muốn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nói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gì</a:t>
            </a:r>
            <a:r>
              <a:rPr lang="en-US" sz="3600" b="1" dirty="0">
                <a:solidFill>
                  <a:srgbClr val="0000FF"/>
                </a:solidFill>
                <a:latin typeface="Times New Roman" panose="02020603050405020304" pitchFamily="18" charset="0"/>
                <a:cs typeface="Times New Roman" panose="02020603050405020304" pitchFamily="18" charset="0"/>
              </a:rPr>
              <a:t> qua </a:t>
            </a:r>
            <a:r>
              <a:rPr lang="en-US" sz="3600" b="1" err="1">
                <a:solidFill>
                  <a:srgbClr val="0000FF"/>
                </a:solidFill>
                <a:latin typeface="Times New Roman" panose="02020603050405020304" pitchFamily="18" charset="0"/>
                <a:cs typeface="Times New Roman" panose="02020603050405020304" pitchFamily="18" charset="0"/>
              </a:rPr>
              <a:t>câu</a:t>
            </a:r>
            <a:r>
              <a:rPr lang="en-US" sz="3600" b="1">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Hay </a:t>
            </a:r>
            <a:r>
              <a:rPr lang="en-US" sz="3600" b="1" dirty="0" err="1">
                <a:solidFill>
                  <a:srgbClr val="0000FF"/>
                </a:solidFill>
                <a:latin typeface="Times New Roman" panose="02020603050405020304" pitchFamily="18" charset="0"/>
                <a:cs typeface="Times New Roman" panose="02020603050405020304" pitchFamily="18" charset="0"/>
              </a:rPr>
              <a:t>là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mượn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cua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vậy</a:t>
            </a:r>
            <a:r>
              <a:rPr lang="en-US" sz="3600" b="1" dirty="0">
                <a:solidFill>
                  <a:srgbClr val="0000FF"/>
                </a:solidFill>
                <a:latin typeface="Times New Roman" panose="02020603050405020304" pitchFamily="18" charset="0"/>
                <a:cs typeface="Times New Roman" panose="02020603050405020304" pitchFamily="18" charset="0"/>
              </a:rPr>
              <a:t>!”?</a:t>
            </a:r>
          </a:p>
          <a:p>
            <a:r>
              <a:rPr lang="en-US" sz="3600" b="1" dirty="0">
                <a:solidFill>
                  <a:srgbClr val="C00000"/>
                </a:solidFill>
                <a:latin typeface="Times New Roman" panose="02020603050405020304" pitchFamily="18" charset="0"/>
                <a:cs typeface="Times New Roman" panose="02020603050405020304" pitchFamily="18" charset="0"/>
              </a:rPr>
              <a:t>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truyện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cười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thành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nước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thành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này</a:t>
            </a:r>
            <a:r>
              <a:rPr lang="en-US" sz="3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23"/>
                                        </p:tgtEl>
                                      </p:cBhvr>
                                    </p:animEffect>
                                    <p:animScale>
                                      <p:cBhvr>
                                        <p:cTn id="17" dur="500" autoRev="1" fill="hold"/>
                                        <p:tgtEl>
                                          <p:spTgt spid="23"/>
                                        </p:tgtEl>
                                      </p:cBhvr>
                                      <p:by x="105000" y="105000"/>
                                    </p:animScale>
                                  </p:childTnLst>
                                </p:cTn>
                              </p:par>
                            </p:childTnLst>
                          </p:cTn>
                        </p:par>
                        <p:par>
                          <p:cTn id="18" fill="hold">
                            <p:stCondLst>
                              <p:cond delay="1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5"/>
                                        </p:tgtEl>
                                        <p:attrNameLst>
                                          <p:attrName>style.visibility</p:attrName>
                                        </p:attrNameLst>
                                      </p:cBhvr>
                                      <p:to>
                                        <p:strVal val="visible"/>
                                      </p:to>
                                    </p:set>
                                    <p:anim by="(-#ppt_w*2)" calcmode="lin" valueType="num">
                                      <p:cBhvr rctx="PPT">
                                        <p:cTn id="21" dur="500" autoRev="1" fill="hold">
                                          <p:stCondLst>
                                            <p:cond delay="0"/>
                                          </p:stCondLst>
                                        </p:cTn>
                                        <p:tgtEl>
                                          <p:spTgt spid="65"/>
                                        </p:tgtEl>
                                        <p:attrNameLst>
                                          <p:attrName>ppt_w</p:attrName>
                                        </p:attrNameLst>
                                      </p:cBhvr>
                                    </p:anim>
                                    <p:anim by="(#ppt_w*0.50)" calcmode="lin" valueType="num">
                                      <p:cBhvr>
                                        <p:cTn id="22" dur="500" decel="50000" autoRev="1" fill="hold">
                                          <p:stCondLst>
                                            <p:cond delay="0"/>
                                          </p:stCondLst>
                                        </p:cTn>
                                        <p:tgtEl>
                                          <p:spTgt spid="65"/>
                                        </p:tgtEl>
                                        <p:attrNameLst>
                                          <p:attrName>ppt_x</p:attrName>
                                        </p:attrNameLst>
                                      </p:cBhvr>
                                    </p:anim>
                                    <p:anim from="(-#ppt_h/2)" to="(#ppt_y)" calcmode="lin" valueType="num">
                                      <p:cBhvr>
                                        <p:cTn id="23" dur="1000" fill="hold">
                                          <p:stCondLst>
                                            <p:cond delay="0"/>
                                          </p:stCondLst>
                                        </p:cTn>
                                        <p:tgtEl>
                                          <p:spTgt spid="65"/>
                                        </p:tgtEl>
                                        <p:attrNameLst>
                                          <p:attrName>ppt_y</p:attrName>
                                        </p:attrNameLst>
                                      </p:cBhvr>
                                    </p:anim>
                                    <p:animRot by="21600000">
                                      <p:cBhvr>
                                        <p:cTn id="24"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3" grpId="1" bldLvl="0" animBg="1"/>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5" name="文本框 17"/>
          <p:cNvSpPr txBox="1"/>
          <p:nvPr/>
        </p:nvSpPr>
        <p:spPr>
          <a:xfrm>
            <a:off x="0" y="571251"/>
            <a:ext cx="12191999" cy="5078313"/>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Bài</a:t>
            </a:r>
            <a:r>
              <a:rPr lang="en-US" sz="3600" b="1" u="sng" dirty="0">
                <a:solidFill>
                  <a:srgbClr val="C00000"/>
                </a:solidFill>
                <a:latin typeface="Times New Roman" panose="02020603050405020304" pitchFamily="18" charset="0"/>
                <a:cs typeface="Times New Roman" panose="02020603050405020304" pitchFamily="18" charset="0"/>
              </a:rPr>
              <a:t> 2</a:t>
            </a:r>
            <a:r>
              <a:rPr lang="en-US" sz="3600" b="1" dirty="0">
                <a:solidFill>
                  <a:srgbClr val="C00000"/>
                </a:solidFill>
                <a:latin typeface="Times New Roman" panose="02020603050405020304" pitchFamily="18" charset="0"/>
                <a:cs typeface="Times New Roman" panose="02020603050405020304" pitchFamily="18" charset="0"/>
              </a:rPr>
              <a:t>:</a:t>
            </a:r>
          </a:p>
          <a:p>
            <a:r>
              <a:rPr lang="en-US" sz="3200" b="1" dirty="0">
                <a:solidFill>
                  <a:srgbClr val="C00000"/>
                </a:solidFill>
                <a:latin typeface="Times New Roman" panose="02020603050405020304" pitchFamily="18" charset="0"/>
                <a:cs typeface="Times New Roman" panose="02020603050405020304" pitchFamily="18" charset="0"/>
              </a:rPr>
              <a:t>a</a:t>
            </a:r>
            <a:r>
              <a:rPr lang="en-US" sz="3200" b="1">
                <a:solidFill>
                  <a:srgbClr val="C00000"/>
                </a:solidFill>
                <a:latin typeface="Times New Roman" panose="02020603050405020304" pitchFamily="18" charset="0"/>
                <a:cs typeface="Times New Roman" panose="02020603050405020304" pitchFamily="18" charset="0"/>
              </a:rPr>
              <a:t>)</a:t>
            </a:r>
            <a:r>
              <a:rPr lang="en-US" sz="3200" b="1">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ẩn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câu</a:t>
            </a:r>
            <a:r>
              <a:rPr lang="en-US" sz="3200" b="1">
                <a:solidFill>
                  <a:srgbClr val="0000FF"/>
                </a:solidFill>
                <a:latin typeface="Times New Roman" panose="02020603050405020304" pitchFamily="18" charset="0"/>
                <a:cs typeface="Times New Roman" panose="02020603050405020304" pitchFamily="18" charset="0"/>
              </a:rPr>
              <a:t> nói:Tao không cho tiền uống nước đâu, mày tự mà lo lấy đi.</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ẩn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ngay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uống</a:t>
            </a:r>
            <a:r>
              <a:rPr lang="en-US" sz="3200" b="1" dirty="0">
                <a:solidFill>
                  <a:srgbClr val="0000FF"/>
                </a:solidFill>
                <a:latin typeface="Times New Roman" panose="02020603050405020304" pitchFamily="18" charset="0"/>
                <a:cs typeface="Times New Roman" panose="02020603050405020304" pitchFamily="18" charset="0"/>
              </a:rPr>
              <a:t>”.</a:t>
            </a:r>
          </a:p>
          <a:p>
            <a:r>
              <a:rPr lang="en-US" sz="3200" b="1" dirty="0">
                <a:solidFill>
                  <a:srgbClr val="C00000"/>
                </a:solidFill>
                <a:latin typeface="Times New Roman" panose="02020603050405020304" pitchFamily="18" charset="0"/>
                <a:cs typeface="Times New Roman" panose="02020603050405020304" pitchFamily="18" charset="0"/>
              </a:rPr>
              <a:t>b)</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ý trong câu nói của </a:t>
            </a:r>
            <a:r>
              <a:rPr lang="en-US" sz="3200" b="1" err="1">
                <a:solidFill>
                  <a:srgbClr val="0000FF"/>
                </a:solidFill>
                <a:latin typeface="Times New Roman" panose="02020603050405020304" pitchFamily="18" charset="0"/>
                <a:cs typeface="Times New Roman" panose="02020603050405020304" pitchFamily="18" charset="0"/>
              </a:rPr>
              <a:t>người</a:t>
            </a:r>
            <a:r>
              <a:rPr lang="en-US" sz="3200" b="1">
                <a:solidFill>
                  <a:srgbClr val="0000FF"/>
                </a:solidFill>
                <a:latin typeface="Times New Roman" panose="02020603050405020304" pitchFamily="18" charset="0"/>
                <a:cs typeface="Times New Roman" panose="02020603050405020304" pitchFamily="18" charset="0"/>
              </a:rPr>
              <a:t> đầy tớ: Ông chủ thật keo kiệt, bủn xỉn.(Thể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tiếp</a:t>
            </a:r>
            <a:r>
              <a:rPr lang="en-US" sz="3200" b="1">
                <a:solidFill>
                  <a:srgbClr val="0000FF"/>
                </a:solidFill>
                <a:latin typeface="Times New Roman" panose="02020603050405020304" pitchFamily="18" charset="0"/>
                <a:cs typeface="Times New Roman" panose="02020603050405020304" pitchFamily="18" charset="0"/>
              </a:rPr>
              <a:t> theo:“ </a:t>
            </a:r>
            <a:r>
              <a:rPr lang="en-US" sz="3200" b="1" dirty="0" err="1">
                <a:solidFill>
                  <a:srgbClr val="0000FF"/>
                </a:solidFill>
                <a:latin typeface="Times New Roman" panose="02020603050405020304" pitchFamily="18" charset="0"/>
                <a:cs typeface="Times New Roman" panose="02020603050405020304" pitchFamily="18" charset="0"/>
              </a:rPr>
              <a:t>Dạ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vắt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cổ</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cũng</a:t>
            </a:r>
            <a:r>
              <a:rPr lang="en-US" sz="3200" b="1">
                <a:solidFill>
                  <a:srgbClr val="0000FF"/>
                </a:solidFill>
                <a:latin typeface="Times New Roman" panose="02020603050405020304" pitchFamily="18" charset="0"/>
                <a:cs typeface="Times New Roman" panose="02020603050405020304" pitchFamily="18" charset="0"/>
              </a:rPr>
              <a:t> ra</a:t>
            </a:r>
          </a:p>
          <a:p>
            <a:r>
              <a:rPr lang="en-US" sz="3200" b="1">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nước</a:t>
            </a:r>
            <a:r>
              <a:rPr lang="en-US" sz="3200" b="1">
                <a:solidFill>
                  <a:srgbClr val="0000FF"/>
                </a:solidFill>
                <a:latin typeface="Times New Roman" panose="02020603050405020304" pitchFamily="18" charset="0"/>
                <a:cs typeface="Times New Roman" panose="02020603050405020304" pitchFamily="18" charset="0"/>
              </a:rPr>
              <a:t> !”</a:t>
            </a:r>
          </a:p>
          <a:p>
            <a:r>
              <a:rPr lang="en-US" sz="3200" b="1">
                <a:solidFill>
                  <a:srgbClr val="C00000"/>
                </a:solidFill>
                <a:latin typeface="Times New Roman" panose="02020603050405020304" pitchFamily="18" charset="0"/>
                <a:cs typeface="Times New Roman" panose="02020603050405020304" pitchFamily="18" charset="0"/>
              </a:rPr>
              <a:t>c)</a:t>
            </a:r>
            <a:r>
              <a:rPr lang="en-US" sz="3200" b="1">
                <a:solidFill>
                  <a:srgbClr val="0000FF"/>
                </a:solidFill>
                <a:latin typeface="Times New Roman" panose="02020603050405020304" pitchFamily="18" charset="0"/>
                <a:cs typeface="Times New Roman" panose="02020603050405020304" pitchFamily="18" charset="0"/>
              </a:rPr>
              <a:t> Truyện </a:t>
            </a:r>
            <a:r>
              <a:rPr lang="en-US" sz="3200" b="1" dirty="0" err="1">
                <a:solidFill>
                  <a:srgbClr val="0000FF"/>
                </a:solidFill>
                <a:latin typeface="Times New Roman" panose="02020603050405020304" pitchFamily="18" charset="0"/>
                <a:cs typeface="Times New Roman" panose="02020603050405020304" pitchFamily="18" charset="0"/>
              </a:rPr>
              <a:t>cười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Vắt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cổ</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nước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giúp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chúng</a:t>
            </a:r>
            <a:r>
              <a:rPr lang="en-US" sz="3200" b="1" dirty="0">
                <a:solidFill>
                  <a:srgbClr val="0000FF"/>
                </a:solidFill>
                <a:latin typeface="Times New Roman" panose="02020603050405020304" pitchFamily="18" charset="0"/>
                <a:cs typeface="Times New Roman" panose="02020603050405020304" pitchFamily="18" charset="0"/>
              </a:rPr>
              <a:t> ta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sắc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hơn</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Vắt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cổ</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nước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kiệt</a:t>
            </a:r>
            <a:r>
              <a:rPr 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26" presetClass="emph" presetSubtype="0" repeatCount="indefinite" fill="hold" grpId="1" nodeType="withEffect">
                                  <p:stCondLst>
                                    <p:cond delay="0"/>
                                  </p:stCondLst>
                                  <p:endCondLst>
                                    <p:cond evt="onNext" delay="0">
                                      <p:tgtEl>
                                        <p:sldTgt/>
                                      </p:tgtEl>
                                    </p:cond>
                                  </p:endCondLst>
                                  <p:childTnLst>
                                    <p:animEffect transition="out" filter="fade">
                                      <p:cBhvr>
                                        <p:cTn id="21" dur="1000" tmFilter="0, 0; .2, .5; .8, .5; 1, 0"/>
                                        <p:tgtEl>
                                          <p:spTgt spid="22"/>
                                        </p:tgtEl>
                                      </p:cBhvr>
                                    </p:animEffect>
                                    <p:animScale>
                                      <p:cBhvr>
                                        <p:cTn id="22" dur="500" autoRev="1" fill="hold"/>
                                        <p:tgtEl>
                                          <p:spTgt spid="22"/>
                                        </p:tgtEl>
                                      </p:cBhvr>
                                      <p:by x="105000" y="105000"/>
                                    </p:animScale>
                                  </p:childTnLst>
                                </p:cTn>
                              </p:par>
                              <p:par>
                                <p:cTn id="23" presetID="26" presetClass="emph" presetSubtype="0" repeatCount="indefinite" fill="hold" grpId="1" nodeType="withEffect">
                                  <p:stCondLst>
                                    <p:cond delay="0"/>
                                  </p:stCondLst>
                                  <p:endCondLst>
                                    <p:cond evt="onNext" delay="0">
                                      <p:tgtEl>
                                        <p:sldTgt/>
                                      </p:tgtEl>
                                    </p:cond>
                                  </p:endCondLst>
                                  <p:childTnLst>
                                    <p:animEffect transition="out" filter="fade">
                                      <p:cBhvr>
                                        <p:cTn id="24" dur="1000" tmFilter="0, 0; .2, .5; .8, .5; 1, 0"/>
                                        <p:tgtEl>
                                          <p:spTgt spid="23"/>
                                        </p:tgtEl>
                                      </p:cBhvr>
                                    </p:animEffect>
                                    <p:animScale>
                                      <p:cBhvr>
                                        <p:cTn id="25" dur="500" autoRev="1" fill="hold"/>
                                        <p:tgtEl>
                                          <p:spTgt spid="23"/>
                                        </p:tgtEl>
                                      </p:cBhvr>
                                      <p:by x="105000" y="105000"/>
                                    </p:animScale>
                                  </p:childTnLst>
                                </p:cTn>
                              </p:par>
                            </p:childTnLst>
                          </p:cTn>
                        </p:par>
                        <p:par>
                          <p:cTn id="26" fill="hold">
                            <p:stCondLst>
                              <p:cond delay="1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65"/>
                                        </p:tgtEl>
                                        <p:attrNameLst>
                                          <p:attrName>style.visibility</p:attrName>
                                        </p:attrNameLst>
                                      </p:cBhvr>
                                      <p:to>
                                        <p:strVal val="visible"/>
                                      </p:to>
                                    </p:set>
                                    <p:anim by="(-#ppt_w*2)" calcmode="lin" valueType="num">
                                      <p:cBhvr rctx="PPT">
                                        <p:cTn id="29" dur="500" autoRev="1" fill="hold">
                                          <p:stCondLst>
                                            <p:cond delay="0"/>
                                          </p:stCondLst>
                                        </p:cTn>
                                        <p:tgtEl>
                                          <p:spTgt spid="65"/>
                                        </p:tgtEl>
                                        <p:attrNameLst>
                                          <p:attrName>ppt_w</p:attrName>
                                        </p:attrNameLst>
                                      </p:cBhvr>
                                    </p:anim>
                                    <p:anim by="(#ppt_w*0.50)" calcmode="lin" valueType="num">
                                      <p:cBhvr>
                                        <p:cTn id="30" dur="500" decel="50000" autoRev="1" fill="hold">
                                          <p:stCondLst>
                                            <p:cond delay="0"/>
                                          </p:stCondLst>
                                        </p:cTn>
                                        <p:tgtEl>
                                          <p:spTgt spid="65"/>
                                        </p:tgtEl>
                                        <p:attrNameLst>
                                          <p:attrName>ppt_x</p:attrName>
                                        </p:attrNameLst>
                                      </p:cBhvr>
                                    </p:anim>
                                    <p:anim from="(-#ppt_h/2)" to="(#ppt_y)" calcmode="lin" valueType="num">
                                      <p:cBhvr>
                                        <p:cTn id="31" dur="1000" fill="hold">
                                          <p:stCondLst>
                                            <p:cond delay="0"/>
                                          </p:stCondLst>
                                        </p:cTn>
                                        <p:tgtEl>
                                          <p:spTgt spid="65"/>
                                        </p:tgtEl>
                                        <p:attrNameLst>
                                          <p:attrName>ppt_y</p:attrName>
                                        </p:attrNameLst>
                                      </p:cBhvr>
                                    </p:anim>
                                    <p:animRot by="21600000">
                                      <p:cBhvr>
                                        <p:cTn id="32"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bldLvl="0" animBg="1"/>
      <p:bldP spid="23" grpId="0" bldLvl="0" animBg="1"/>
      <p:bldP spid="23" grpId="1" bldLvl="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8" name="文本框 17"/>
          <p:cNvSpPr txBox="1"/>
          <p:nvPr/>
        </p:nvSpPr>
        <p:spPr>
          <a:xfrm>
            <a:off x="899434" y="338395"/>
            <a:ext cx="10773715" cy="193899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600" b="1" noProof="0">
                <a:solidFill>
                  <a:srgbClr val="C00000"/>
                </a:solidFill>
                <a:latin typeface="Times New Roman" panose="02020603050405020304" pitchFamily="18" charset="0"/>
                <a:ea typeface="黑体"/>
                <a:cs typeface="Times New Roman" panose="02020603050405020304" pitchFamily="18" charset="0"/>
              </a:rPr>
              <a:t>I. TRI THỨC TIẾNG VIỆT</a:t>
            </a:r>
          </a:p>
          <a:p>
            <a:pPr marL="514350" marR="0" lvl="0" indent="-514350" defTabSz="914400" rtl="0" eaLnBrk="1" fontAlgn="auto" latinLnBrk="0" hangingPunct="1">
              <a:lnSpc>
                <a:spcPct val="100000"/>
              </a:lnSpc>
              <a:spcBef>
                <a:spcPts val="0"/>
              </a:spcBef>
              <a:spcAft>
                <a:spcPts val="0"/>
              </a:spcAft>
              <a:buClrTx/>
              <a:buSzTx/>
              <a:buFontTx/>
              <a:buAutoNum type="arabicPeriod"/>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Nghĩa</a:t>
            </a: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tường minh và nghĩa hàm ẩn của câu : </a:t>
            </a:r>
          </a:p>
          <a:p>
            <a:pPr marR="0" lvl="0" defTabSz="914400" rtl="0" eaLnBrk="1" fontAlgn="auto" latinLnBrk="0" hangingPunct="1">
              <a:lnSpc>
                <a:spcPct val="100000"/>
              </a:lnSpc>
              <a:spcBef>
                <a:spcPts val="0"/>
              </a:spcBef>
              <a:spcAft>
                <a:spcPts val="0"/>
              </a:spcAft>
              <a:buClrTx/>
              <a:buSzTx/>
              <a:defRPr/>
            </a:pPr>
            <a:r>
              <a:rPr lang="en-US" altLang="zh-CN" sz="2800" b="1" baseline="0">
                <a:solidFill>
                  <a:srgbClr val="C00000"/>
                </a:solidFill>
                <a:latin typeface="Times New Roman" panose="02020603050405020304" pitchFamily="18" charset="0"/>
                <a:ea typeface="黑体"/>
                <a:cs typeface="Times New Roman" panose="02020603050405020304" pitchFamily="18" charset="0"/>
              </a:rPr>
              <a:t>1.1 Nghĩa</a:t>
            </a:r>
            <a:r>
              <a:rPr lang="en-US" altLang="zh-CN" sz="2800" b="1">
                <a:solidFill>
                  <a:srgbClr val="C00000"/>
                </a:solidFill>
                <a:latin typeface="Times New Roman" panose="02020603050405020304" pitchFamily="18" charset="0"/>
                <a:ea typeface="黑体"/>
                <a:cs typeface="Times New Roman" panose="02020603050405020304" pitchFamily="18" charset="0"/>
              </a:rPr>
              <a:t> tường minh: </a:t>
            </a:r>
          </a:p>
          <a:p>
            <a:pPr marR="0" lvl="0" defTabSz="914400" rtl="0" eaLnBrk="1" fontAlgn="auto" latinLnBrk="0" hangingPunct="1">
              <a:lnSpc>
                <a:spcPct val="100000"/>
              </a:lnSpc>
              <a:spcBef>
                <a:spcPts val="0"/>
              </a:spcBef>
              <a:spcAft>
                <a:spcPts val="0"/>
              </a:spcAft>
              <a:buClrTx/>
              <a:buSzTx/>
              <a:defRPr/>
            </a:pP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Tree>
    <p:extLst>
      <p:ext uri="{BB962C8B-B14F-4D97-AF65-F5344CB8AC3E}">
        <p14:creationId xmlns:p14="http://schemas.microsoft.com/office/powerpoint/2010/main" val="3068133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22"/>
                                        </p:tgtEl>
                                      </p:cBhvr>
                                    </p:animEffect>
                                    <p:animScale>
                                      <p:cBhvr>
                                        <p:cTn id="17" dur="500" autoRev="1" fill="hold"/>
                                        <p:tgtEl>
                                          <p:spTgt spid="22"/>
                                        </p:tgtEl>
                                      </p:cBhvr>
                                      <p:by x="105000" y="105000"/>
                                    </p:animScale>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10"/>
                                        </p:tgtEl>
                                      </p:cBhvr>
                                    </p:animEffect>
                                    <p:animScale>
                                      <p:cBhvr>
                                        <p:cTn id="20" dur="500" autoRev="1" fill="hold"/>
                                        <p:tgtEl>
                                          <p:spTgt spid="1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p:bldP spid="22" grpId="0" animBg="1"/>
      <p:bldP spid="2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65" name="文本框 17"/>
          <p:cNvSpPr txBox="1"/>
          <p:nvPr/>
        </p:nvSpPr>
        <p:spPr>
          <a:xfrm>
            <a:off x="191387" y="571251"/>
            <a:ext cx="11674548" cy="5016758"/>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3200" b="1" i="1" u="sng" dirty="0" err="1">
                <a:solidFill>
                  <a:srgbClr val="C00000"/>
                </a:solidFill>
                <a:latin typeface="Times New Roman" panose="02020603050405020304" pitchFamily="18" charset="0"/>
                <a:cs typeface="Times New Roman" panose="02020603050405020304" pitchFamily="18" charset="0"/>
              </a:rPr>
              <a:t>Bài</a:t>
            </a:r>
            <a:r>
              <a:rPr lang="en-US" sz="3200" b="1" i="1" u="sng" dirty="0">
                <a:solidFill>
                  <a:srgbClr val="C00000"/>
                </a:solidFill>
                <a:latin typeface="Times New Roman" panose="02020603050405020304" pitchFamily="18" charset="0"/>
                <a:cs typeface="Times New Roman" panose="02020603050405020304" pitchFamily="18" charset="0"/>
              </a:rPr>
              <a:t> 3/87</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Đọc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truyện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cười</a:t>
            </a:r>
            <a:r>
              <a:rPr lang="en-US" sz="3200" b="1" i="1" dirty="0">
                <a:solidFill>
                  <a:srgbClr val="C00000"/>
                </a:solidFill>
                <a:latin typeface="Times New Roman" panose="02020603050405020304" pitchFamily="18" charset="0"/>
                <a:cs typeface="Times New Roman" panose="02020603050405020304" pitchFamily="18" charset="0"/>
              </a:rPr>
              <a:t> Văn hay </a:t>
            </a:r>
            <a:r>
              <a:rPr lang="en-US" sz="3200" b="1" i="1" dirty="0" err="1">
                <a:solidFill>
                  <a:srgbClr val="C00000"/>
                </a:solidFill>
                <a:latin typeface="Times New Roman" panose="02020603050405020304" pitchFamily="18" charset="0"/>
                <a:cs typeface="Times New Roman" panose="02020603050405020304" pitchFamily="18" charset="0"/>
              </a:rPr>
              <a:t>trong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mục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Đọc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mở</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rộng</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theo</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thể</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loại</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và</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thực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hiện</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các</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yêu</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cầu</a:t>
            </a:r>
            <a:r>
              <a:rPr lang="en-US" sz="3200" b="1" i="1" dirty="0">
                <a:solidFill>
                  <a:srgbClr val="C00000"/>
                </a:solidFill>
                <a:latin typeface="Times New Roman" panose="02020603050405020304" pitchFamily="18" charset="0"/>
                <a:cs typeface="Times New Roman" panose="02020603050405020304" pitchFamily="18" charset="0"/>
              </a:rPr>
              <a:t> </a:t>
            </a:r>
            <a:r>
              <a:rPr lang="en-US" sz="3200" b="1" i="1" dirty="0" err="1">
                <a:solidFill>
                  <a:srgbClr val="C00000"/>
                </a:solidFill>
                <a:latin typeface="Times New Roman" panose="02020603050405020304" pitchFamily="18" charset="0"/>
                <a:cs typeface="Times New Roman" panose="02020603050405020304" pitchFamily="18" charset="0"/>
              </a:rPr>
              <a:t>sau</a:t>
            </a:r>
            <a:r>
              <a:rPr lang="en-US" sz="3200" b="1" i="1" dirty="0">
                <a:solidFill>
                  <a:srgbClr val="C00000"/>
                </a:solidFill>
                <a:latin typeface="Times New Roman" panose="02020603050405020304" pitchFamily="18" charset="0"/>
                <a:cs typeface="Times New Roman" panose="02020603050405020304" pitchFamily="18" charset="0"/>
              </a:rPr>
              <a:t>:</a:t>
            </a:r>
          </a:p>
          <a:p>
            <a:r>
              <a:rPr lang="en-US" sz="3200" b="1" dirty="0">
                <a:solidFill>
                  <a:srgbClr val="C00000"/>
                </a:solidFill>
                <a:latin typeface="Times New Roman" panose="02020603050405020304" pitchFamily="18" charset="0"/>
                <a:cs typeface="Times New Roman" panose="02020603050405020304" pitchFamily="18" charset="0"/>
              </a:rPr>
              <a:t>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khổ</a:t>
            </a:r>
            <a:r>
              <a:rPr lang="en-US" sz="3200" b="1" dirty="0">
                <a:solidFill>
                  <a:srgbClr val="0000FF"/>
                </a:solidFill>
                <a:latin typeface="Times New Roman" panose="02020603050405020304" pitchFamily="18" charset="0"/>
                <a:cs typeface="Times New Roman" panose="02020603050405020304" pitchFamily="18" charset="0"/>
              </a:rPr>
              <a:t> to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ẩn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a:t>
            </a:r>
          </a:p>
          <a:p>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C00000"/>
                </a:solidFill>
                <a:latin typeface="Times New Roman" panose="02020603050405020304" pitchFamily="18" charset="0"/>
                <a:cs typeface="Times New Roman" panose="02020603050405020304" pitchFamily="18" charset="0"/>
              </a:rPr>
              <a:t>b</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Thầy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đúng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mình</a:t>
            </a:r>
            <a:r>
              <a:rPr lang="en-US" sz="3200" b="1" dirty="0">
                <a:solidFill>
                  <a:srgbClr val="0000FF"/>
                </a:solidFill>
                <a:latin typeface="Times New Roman" panose="02020603050405020304" pitchFamily="18" charset="0"/>
                <a:cs typeface="Times New Roman" panose="02020603050405020304" pitchFamily="18" charset="0"/>
              </a:rPr>
              <a:t> hay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Dựa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a:t>
            </a:r>
          </a:p>
          <a:p>
            <a:r>
              <a:rPr lang="en-US" sz="3200" b="1" dirty="0" err="1">
                <a:solidFill>
                  <a:srgbClr val="FF0000"/>
                </a:solidFill>
                <a:latin typeface="Times New Roman" panose="02020603050405020304" pitchFamily="18" charset="0"/>
                <a:cs typeface="Times New Roman" panose="02020603050405020304" pitchFamily="18" charset="0"/>
              </a:rPr>
              <a:t>c</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ẩn</a:t>
            </a:r>
            <a:r>
              <a:rPr lang="en-US" sz="3200" b="1" dirty="0">
                <a:solidFill>
                  <a:srgbClr val="0000FF"/>
                </a:solidFill>
                <a:latin typeface="Times New Roman" panose="02020603050405020304" pitchFamily="18" charset="0"/>
                <a:cs typeface="Times New Roman" panose="02020603050405020304" pitchFamily="18" charset="0"/>
              </a:rPr>
              <a:t> do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ẩn</a:t>
            </a:r>
            <a:r>
              <a:rPr lang="en-US" sz="3200" b="1" dirty="0">
                <a:solidFill>
                  <a:srgbClr val="0000FF"/>
                </a:solidFill>
                <a:latin typeface="Times New Roman" panose="02020603050405020304" pitchFamily="18" charset="0"/>
                <a:cs typeface="Times New Roman" panose="02020603050405020304" pitchFamily="18" charset="0"/>
              </a:rPr>
              <a:t> do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lúc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cũng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trùng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sao</a:t>
            </a:r>
            <a:r>
              <a:rPr 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5"/>
                                        </p:tgtEl>
                                        <p:attrNameLst>
                                          <p:attrName>style.visibility</p:attrName>
                                        </p:attrNameLst>
                                      </p:cBhvr>
                                      <p:to>
                                        <p:strVal val="visible"/>
                                      </p:to>
                                    </p:set>
                                    <p:anim by="(-#ppt_w*2)" calcmode="lin" valueType="num">
                                      <p:cBhvr rctx="PPT">
                                        <p:cTn id="13" dur="500" autoRev="1" fill="hold">
                                          <p:stCondLst>
                                            <p:cond delay="0"/>
                                          </p:stCondLst>
                                        </p:cTn>
                                        <p:tgtEl>
                                          <p:spTgt spid="65"/>
                                        </p:tgtEl>
                                        <p:attrNameLst>
                                          <p:attrName>ppt_w</p:attrName>
                                        </p:attrNameLst>
                                      </p:cBhvr>
                                    </p:anim>
                                    <p:anim by="(#ppt_w*0.50)" calcmode="lin" valueType="num">
                                      <p:cBhvr>
                                        <p:cTn id="14" dur="500" decel="50000" autoRev="1" fill="hold">
                                          <p:stCondLst>
                                            <p:cond delay="0"/>
                                          </p:stCondLst>
                                        </p:cTn>
                                        <p:tgtEl>
                                          <p:spTgt spid="65"/>
                                        </p:tgtEl>
                                        <p:attrNameLst>
                                          <p:attrName>ppt_x</p:attrName>
                                        </p:attrNameLst>
                                      </p:cBhvr>
                                    </p:anim>
                                    <p:anim from="(-#ppt_h/2)" to="(#ppt_y)" calcmode="lin" valueType="num">
                                      <p:cBhvr>
                                        <p:cTn id="15" dur="1000" fill="hold">
                                          <p:stCondLst>
                                            <p:cond delay="0"/>
                                          </p:stCondLst>
                                        </p:cTn>
                                        <p:tgtEl>
                                          <p:spTgt spid="65"/>
                                        </p:tgtEl>
                                        <p:attrNameLst>
                                          <p:attrName>ppt_y</p:attrName>
                                        </p:attrNameLst>
                                      </p:cBhvr>
                                    </p:anim>
                                    <p:animRot by="21600000">
                                      <p:cBhvr>
                                        <p:cTn id="16"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65" name="文本框 17"/>
          <p:cNvSpPr txBox="1"/>
          <p:nvPr/>
        </p:nvSpPr>
        <p:spPr>
          <a:xfrm>
            <a:off x="308344" y="571251"/>
            <a:ext cx="11610753" cy="5509200"/>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Bài</a:t>
            </a:r>
            <a:r>
              <a:rPr lang="en-US" sz="3200" b="1" u="sng" dirty="0">
                <a:solidFill>
                  <a:srgbClr val="C00000"/>
                </a:solidFill>
                <a:latin typeface="Times New Roman" panose="02020603050405020304" pitchFamily="18" charset="0"/>
                <a:cs typeface="Times New Roman" panose="02020603050405020304" pitchFamily="18" charset="0"/>
              </a:rPr>
              <a:t> 3/87</a:t>
            </a:r>
            <a:r>
              <a:rPr lang="en-US" sz="3200" b="1" dirty="0">
                <a:solidFill>
                  <a:srgbClr val="C00000"/>
                </a:solidFill>
                <a:latin typeface="Times New Roman" panose="02020603050405020304" pitchFamily="18" charset="0"/>
                <a:cs typeface="Times New Roman" panose="02020603050405020304" pitchFamily="18" charset="0"/>
              </a:rPr>
              <a:t>:</a:t>
            </a: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ẩn</a:t>
            </a:r>
            <a:r>
              <a:rPr lang="en-US" sz="3200" b="1">
                <a:solidFill>
                  <a:srgbClr val="0000FF"/>
                </a:solidFill>
                <a:latin typeface="Times New Roman" panose="02020603050405020304" pitchFamily="18" charset="0"/>
                <a:cs typeface="Times New Roman" panose="02020603050405020304" pitchFamily="18" charset="0"/>
              </a:rPr>
              <a:t> trong câu nói của bà vợ : Khả năng viết của ông chưa tốt.( Được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qua </a:t>
            </a:r>
            <a:r>
              <a:rPr lang="en-US" sz="3200" b="1" dirty="0" err="1">
                <a:solidFill>
                  <a:srgbClr val="0000FF"/>
                </a:solidFill>
                <a:latin typeface="Times New Roman" panose="02020603050405020304" pitchFamily="18" charset="0"/>
                <a:cs typeface="Times New Roman" panose="02020603050405020304" pitchFamily="18" charset="0"/>
              </a:rPr>
              <a:t>lượt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theo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vợ</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toán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khổ</a:t>
            </a:r>
            <a:r>
              <a:rPr lang="en-US" sz="3200" b="1" dirty="0">
                <a:solidFill>
                  <a:srgbClr val="0000FF"/>
                </a:solidFill>
                <a:latin typeface="Times New Roman" panose="02020603050405020304" pitchFamily="18" charset="0"/>
                <a:cs typeface="Times New Roman" panose="02020603050405020304" pitchFamily="18" charset="0"/>
              </a:rPr>
              <a:t> to </a:t>
            </a:r>
            <a:r>
              <a:rPr lang="en-US" sz="3200" b="1" dirty="0" err="1">
                <a:solidFill>
                  <a:srgbClr val="0000FF"/>
                </a:solidFill>
                <a:latin typeface="Times New Roman" panose="02020603050405020304" pitchFamily="18" charset="0"/>
                <a:cs typeface="Times New Roman" panose="02020603050405020304" pitchFamily="18" charset="0"/>
              </a:rPr>
              <a:t>bỏ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còn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khổ</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dùng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được</a:t>
            </a:r>
            <a:r>
              <a:rPr lang="en-US" sz="3200" b="1">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a:solidFill>
                  <a:srgbClr val="C00000"/>
                </a:solidFill>
                <a:latin typeface="Times New Roman" panose="02020603050405020304" pitchFamily="18" charset="0"/>
                <a:cs typeface="Times New Roman" panose="02020603050405020304" pitchFamily="18" charset="0"/>
              </a:rPr>
              <a:t>b</a:t>
            </a:r>
            <a:r>
              <a:rPr lang="en-US" sz="3200" b="1" dirty="0">
                <a:solidFill>
                  <a:srgbClr val="C00000"/>
                </a:solidFill>
                <a:latin typeface="Times New Roman" panose="02020603050405020304" pitchFamily="18" charset="0"/>
                <a:cs typeface="Times New Roman" panose="02020603050405020304" pitchFamily="18" charset="0"/>
              </a:rPr>
              <a: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Thầy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đúng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qua chi </a:t>
            </a:r>
            <a:r>
              <a:rPr lang="en-US" sz="3200" b="1" dirty="0" err="1">
                <a:solidFill>
                  <a:srgbClr val="0000FF"/>
                </a:solidFill>
                <a:latin typeface="Times New Roman" panose="02020603050405020304" pitchFamily="18" charset="0"/>
                <a:cs typeface="Times New Roman" panose="02020603050405020304" pitchFamily="18" charset="0"/>
              </a:rPr>
              <a:t>tiết</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Thầy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đắc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chí</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khổ</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đủ</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chép</a:t>
            </a:r>
            <a:r>
              <a:rPr lang="en-US" sz="3200" b="1" dirty="0">
                <a:solidFill>
                  <a:srgbClr val="0000FF"/>
                </a:solidFill>
                <a:latin typeface="Times New Roman" panose="02020603050405020304" pitchFamily="18" charset="0"/>
                <a:cs typeface="Times New Roman" panose="02020603050405020304" pitchFamily="18" charset="0"/>
              </a:rPr>
              <a:t>”. </a:t>
            </a:r>
          </a:p>
          <a:p>
            <a:r>
              <a:rPr lang="en-US" sz="3200" b="1">
                <a:solidFill>
                  <a:srgbClr val="C00000"/>
                </a:solidFill>
                <a:latin typeface="Times New Roman" panose="02020603050405020304" pitchFamily="18" charset="0"/>
                <a:cs typeface="Times New Roman" panose="02020603050405020304" pitchFamily="18" charset="0"/>
              </a:rPr>
              <a:t>c)</a:t>
            </a:r>
            <a:r>
              <a:rPr lang="en-US" sz="3200" b="1">
                <a:solidFill>
                  <a:srgbClr val="0000FF"/>
                </a:solidFill>
                <a:latin typeface="Times New Roman" panose="02020603050405020304" pitchFamily="18" charset="0"/>
                <a:cs typeface="Times New Roman" panose="02020603050405020304" pitchFamily="18" charset="0"/>
              </a:rPr>
              <a:t> Không phải lúc nào cũng trùng nhau . </a:t>
            </a:r>
            <a:r>
              <a:rPr lang="en-US" sz="3200" b="1" dirty="0" err="1">
                <a:solidFill>
                  <a:srgbClr val="0000FF"/>
                </a:solidFill>
                <a:latin typeface="Times New Roman" panose="02020603050405020304" pitchFamily="18" charset="0"/>
                <a:cs typeface="Times New Roman" panose="02020603050405020304" pitchFamily="18" charset="0"/>
              </a:rPr>
              <a:t>Vì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Hàm</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suy</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phụ</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nền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năng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ngôn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ngữ</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mỗi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5"/>
                                        </p:tgtEl>
                                        <p:attrNameLst>
                                          <p:attrName>style.visibility</p:attrName>
                                        </p:attrNameLst>
                                      </p:cBhvr>
                                      <p:to>
                                        <p:strVal val="visible"/>
                                      </p:to>
                                    </p:set>
                                    <p:anim by="(-#ppt_w*2)" calcmode="lin" valueType="num">
                                      <p:cBhvr rctx="PPT">
                                        <p:cTn id="13" dur="500" autoRev="1" fill="hold">
                                          <p:stCondLst>
                                            <p:cond delay="0"/>
                                          </p:stCondLst>
                                        </p:cTn>
                                        <p:tgtEl>
                                          <p:spTgt spid="65"/>
                                        </p:tgtEl>
                                        <p:attrNameLst>
                                          <p:attrName>ppt_w</p:attrName>
                                        </p:attrNameLst>
                                      </p:cBhvr>
                                    </p:anim>
                                    <p:anim by="(#ppt_w*0.50)" calcmode="lin" valueType="num">
                                      <p:cBhvr>
                                        <p:cTn id="14" dur="500" decel="50000" autoRev="1" fill="hold">
                                          <p:stCondLst>
                                            <p:cond delay="0"/>
                                          </p:stCondLst>
                                        </p:cTn>
                                        <p:tgtEl>
                                          <p:spTgt spid="65"/>
                                        </p:tgtEl>
                                        <p:attrNameLst>
                                          <p:attrName>ppt_x</p:attrName>
                                        </p:attrNameLst>
                                      </p:cBhvr>
                                    </p:anim>
                                    <p:anim from="(-#ppt_h/2)" to="(#ppt_y)" calcmode="lin" valueType="num">
                                      <p:cBhvr>
                                        <p:cTn id="15" dur="1000" fill="hold">
                                          <p:stCondLst>
                                            <p:cond delay="0"/>
                                          </p:stCondLst>
                                        </p:cTn>
                                        <p:tgtEl>
                                          <p:spTgt spid="65"/>
                                        </p:tgtEl>
                                        <p:attrNameLst>
                                          <p:attrName>ppt_y</p:attrName>
                                        </p:attrNameLst>
                                      </p:cBhvr>
                                    </p:anim>
                                    <p:animRot by="21600000">
                                      <p:cBhvr>
                                        <p:cTn id="16"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26" name="图片 75"/>
          <p:cNvPicPr>
            <a:picLocks noChangeAspect="1"/>
          </p:cNvPicPr>
          <p:nvPr/>
        </p:nvPicPr>
        <p:blipFill>
          <a:blip r:embed="rId4">
            <a:clrChange>
              <a:clrFrom>
                <a:srgbClr val="FFFFFF"/>
              </a:clrFrom>
              <a:clrTo>
                <a:srgbClr val="FFFFFF">
                  <a:alpha val="0"/>
                </a:srgbClr>
              </a:clrTo>
            </a:clrChange>
          </a:blip>
          <a:stretch>
            <a:fillRect/>
          </a:stretch>
        </p:blipFill>
        <p:spPr>
          <a:xfrm>
            <a:off x="-19426" y="5397275"/>
            <a:ext cx="1345950" cy="1300440"/>
          </a:xfrm>
          <a:prstGeom prst="rect">
            <a:avLst/>
          </a:prstGeom>
        </p:spPr>
      </p:pic>
      <p:grpSp>
        <p:nvGrpSpPr>
          <p:cNvPr id="12" name="组合 2"/>
          <p:cNvGrpSpPr/>
          <p:nvPr/>
        </p:nvGrpSpPr>
        <p:grpSpPr>
          <a:xfrm>
            <a:off x="2777663" y="5544439"/>
            <a:ext cx="6965448" cy="503056"/>
            <a:chOff x="2453503" y="5381090"/>
            <a:chExt cx="6965448" cy="503056"/>
          </a:xfrm>
        </p:grpSpPr>
        <p:sp>
          <p:nvSpPr>
            <p:cNvPr id="13"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AE7F4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Unicode MS" panose="020B0604020202020204" charset="-122"/>
                <a:ea typeface="黑体"/>
                <a:cs typeface="+mn-cs"/>
              </a:endParaRPr>
            </a:p>
          </p:txBody>
        </p:sp>
        <p:sp>
          <p:nvSpPr>
            <p:cNvPr id="14" name="任意多边形 98"/>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5" name="任意多边形 99"/>
            <p:cNvSpPr/>
            <p:nvPr/>
          </p:nvSpPr>
          <p:spPr>
            <a:xfrm>
              <a:off x="2453503" y="5467647"/>
              <a:ext cx="988875" cy="416499"/>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1" fmla="*/ 754492 w 754492"/>
                <a:gd name="connsiteY0-2" fmla="*/ 358346 h 392510"/>
                <a:gd name="connsiteX1-3" fmla="*/ 730 w 754492"/>
                <a:gd name="connsiteY1-4" fmla="*/ 358346 h 392510"/>
                <a:gd name="connsiteX2-5" fmla="*/ 618568 w 754492"/>
                <a:gd name="connsiteY2-6" fmla="*/ 0 h 392510"/>
                <a:gd name="connsiteX0-7" fmla="*/ 1458409 w 1458409"/>
                <a:gd name="connsiteY0-8" fmla="*/ 358346 h 379568"/>
                <a:gd name="connsiteX1-9" fmla="*/ 312 w 1458409"/>
                <a:gd name="connsiteY1-10" fmla="*/ 333633 h 379568"/>
                <a:gd name="connsiteX2-11" fmla="*/ 1322485 w 1458409"/>
                <a:gd name="connsiteY2-12" fmla="*/ 0 h 379568"/>
                <a:gd name="connsiteX0-13" fmla="*/ 1483885 w 1483885"/>
                <a:gd name="connsiteY0-14" fmla="*/ 457200 h 484234"/>
                <a:gd name="connsiteX1-15" fmla="*/ 25788 w 1483885"/>
                <a:gd name="connsiteY1-16" fmla="*/ 432487 h 484234"/>
                <a:gd name="connsiteX2-17" fmla="*/ 569485 w 1483885"/>
                <a:gd name="connsiteY2-18" fmla="*/ 0 h 484234"/>
                <a:gd name="connsiteX0-19" fmla="*/ 1475175 w 1475175"/>
                <a:gd name="connsiteY0-20" fmla="*/ 469557 h 497359"/>
                <a:gd name="connsiteX1-21" fmla="*/ 17078 w 1475175"/>
                <a:gd name="connsiteY1-22" fmla="*/ 444844 h 497359"/>
                <a:gd name="connsiteX2-23" fmla="*/ 684342 w 1475175"/>
                <a:gd name="connsiteY2-24" fmla="*/ 0 h 497359"/>
                <a:gd name="connsiteX0-25" fmla="*/ 1482176 w 1482176"/>
                <a:gd name="connsiteY0-26" fmla="*/ 469557 h 497359"/>
                <a:gd name="connsiteX1-27" fmla="*/ 24079 w 1482176"/>
                <a:gd name="connsiteY1-28" fmla="*/ 444844 h 497359"/>
                <a:gd name="connsiteX2-29" fmla="*/ 691343 w 1482176"/>
                <a:gd name="connsiteY2-30" fmla="*/ 0 h 497359"/>
                <a:gd name="connsiteX0-31" fmla="*/ 1496003 w 1496003"/>
                <a:gd name="connsiteY0-32" fmla="*/ 383060 h 405670"/>
                <a:gd name="connsiteX1-33" fmla="*/ 37906 w 1496003"/>
                <a:gd name="connsiteY1-34" fmla="*/ 358347 h 405670"/>
                <a:gd name="connsiteX2-35" fmla="*/ 581603 w 1496003"/>
                <a:gd name="connsiteY2-36" fmla="*/ 0 h 405670"/>
                <a:gd name="connsiteX0-37" fmla="*/ 1498863 w 1498863"/>
                <a:gd name="connsiteY0-38" fmla="*/ 383060 h 405670"/>
                <a:gd name="connsiteX1-39" fmla="*/ 40766 w 1498863"/>
                <a:gd name="connsiteY1-40" fmla="*/ 358347 h 405670"/>
                <a:gd name="connsiteX2-41" fmla="*/ 584463 w 1498863"/>
                <a:gd name="connsiteY2-42" fmla="*/ 0 h 405670"/>
                <a:gd name="connsiteX0-43" fmla="*/ 1473706 w 1473706"/>
                <a:gd name="connsiteY0-44" fmla="*/ 383060 h 440354"/>
                <a:gd name="connsiteX1-45" fmla="*/ 15609 w 1473706"/>
                <a:gd name="connsiteY1-46" fmla="*/ 358347 h 440354"/>
                <a:gd name="connsiteX2-47" fmla="*/ 559306 w 1473706"/>
                <a:gd name="connsiteY2-48" fmla="*/ 0 h 440354"/>
                <a:gd name="connsiteX0-49" fmla="*/ 1682620 w 1682620"/>
                <a:gd name="connsiteY0-50" fmla="*/ 383060 h 405670"/>
                <a:gd name="connsiteX1-51" fmla="*/ 51528 w 1682620"/>
                <a:gd name="connsiteY1-52" fmla="*/ 358347 h 405670"/>
                <a:gd name="connsiteX2-53" fmla="*/ 595225 w 1682620"/>
                <a:gd name="connsiteY2-54" fmla="*/ 0 h 405670"/>
                <a:gd name="connsiteX0-55" fmla="*/ 1653020 w 1653020"/>
                <a:gd name="connsiteY0-56" fmla="*/ 320540 h 339742"/>
                <a:gd name="connsiteX1-57" fmla="*/ 21928 w 1653020"/>
                <a:gd name="connsiteY1-58" fmla="*/ 295827 h 339742"/>
                <a:gd name="connsiteX2-59" fmla="*/ 825980 w 1653020"/>
                <a:gd name="connsiteY2-60" fmla="*/ 0 h 339742"/>
                <a:gd name="connsiteX0-61" fmla="*/ 1717144 w 1717144"/>
                <a:gd name="connsiteY0-62" fmla="*/ 381397 h 403200"/>
                <a:gd name="connsiteX1-63" fmla="*/ 86052 w 1717144"/>
                <a:gd name="connsiteY1-64" fmla="*/ 356684 h 403200"/>
                <a:gd name="connsiteX2-65" fmla="*/ 296123 w 1717144"/>
                <a:gd name="connsiteY2-66" fmla="*/ 12588 h 403200"/>
                <a:gd name="connsiteX3-67" fmla="*/ 890104 w 1717144"/>
                <a:gd name="connsiteY3-68" fmla="*/ 60857 h 403200"/>
                <a:gd name="connsiteX0-69" fmla="*/ 1717144 w 1717144"/>
                <a:gd name="connsiteY0-70" fmla="*/ 376649 h 398452"/>
                <a:gd name="connsiteX1-71" fmla="*/ 86052 w 1717144"/>
                <a:gd name="connsiteY1-72" fmla="*/ 351936 h 398452"/>
                <a:gd name="connsiteX2-73" fmla="*/ 296123 w 1717144"/>
                <a:gd name="connsiteY2-74" fmla="*/ 7840 h 398452"/>
                <a:gd name="connsiteX3-75" fmla="*/ 651445 w 1717144"/>
                <a:gd name="connsiteY3-76" fmla="*/ 143636 h 398452"/>
                <a:gd name="connsiteX0-77" fmla="*/ 1717144 w 1717144"/>
                <a:gd name="connsiteY0-78" fmla="*/ 384043 h 405846"/>
                <a:gd name="connsiteX1-79" fmla="*/ 86052 w 1717144"/>
                <a:gd name="connsiteY1-80" fmla="*/ 359330 h 405846"/>
                <a:gd name="connsiteX2-81" fmla="*/ 296123 w 1717144"/>
                <a:gd name="connsiteY2-82" fmla="*/ 15234 h 405846"/>
                <a:gd name="connsiteX3-83" fmla="*/ 1237241 w 1717144"/>
                <a:gd name="connsiteY3-84" fmla="*/ 38495 h 405846"/>
                <a:gd name="connsiteX0-85" fmla="*/ 1717144 w 1717144"/>
                <a:gd name="connsiteY0-86" fmla="*/ 377444 h 399247"/>
                <a:gd name="connsiteX1-87" fmla="*/ 86052 w 1717144"/>
                <a:gd name="connsiteY1-88" fmla="*/ 352731 h 399247"/>
                <a:gd name="connsiteX2-89" fmla="*/ 296123 w 1717144"/>
                <a:gd name="connsiteY2-90" fmla="*/ 8635 h 399247"/>
                <a:gd name="connsiteX3-91" fmla="*/ 1237241 w 1717144"/>
                <a:gd name="connsiteY3-92" fmla="*/ 31896 h 399247"/>
                <a:gd name="connsiteX0-93" fmla="*/ 1717144 w 1717144"/>
                <a:gd name="connsiteY0-94" fmla="*/ 416694 h 438497"/>
                <a:gd name="connsiteX1-95" fmla="*/ 86052 w 1717144"/>
                <a:gd name="connsiteY1-96" fmla="*/ 391981 h 438497"/>
                <a:gd name="connsiteX2-97" fmla="*/ 296123 w 1717144"/>
                <a:gd name="connsiteY2-98" fmla="*/ 47885 h 438497"/>
                <a:gd name="connsiteX3-99" fmla="*/ 1237241 w 1717144"/>
                <a:gd name="connsiteY3-100" fmla="*/ 71146 h 438497"/>
                <a:gd name="connsiteX0-101" fmla="*/ 1717144 w 1717144"/>
                <a:gd name="connsiteY0-102" fmla="*/ 385519 h 407322"/>
                <a:gd name="connsiteX1-103" fmla="*/ 86052 w 1717144"/>
                <a:gd name="connsiteY1-104" fmla="*/ 360806 h 407322"/>
                <a:gd name="connsiteX2-105" fmla="*/ 296123 w 1717144"/>
                <a:gd name="connsiteY2-106" fmla="*/ 16710 h 407322"/>
                <a:gd name="connsiteX3-107" fmla="*/ 751724 w 1717144"/>
                <a:gd name="connsiteY3-108" fmla="*/ 141722 h 407322"/>
                <a:gd name="connsiteX0-109" fmla="*/ 1717144 w 1717144"/>
                <a:gd name="connsiteY0-110" fmla="*/ 385132 h 406935"/>
                <a:gd name="connsiteX1-111" fmla="*/ 86052 w 1717144"/>
                <a:gd name="connsiteY1-112" fmla="*/ 360419 h 406935"/>
                <a:gd name="connsiteX2-113" fmla="*/ 296123 w 1717144"/>
                <a:gd name="connsiteY2-114" fmla="*/ 16323 h 406935"/>
                <a:gd name="connsiteX3-115" fmla="*/ 751724 w 1717144"/>
                <a:gd name="connsiteY3-116" fmla="*/ 141335 h 406935"/>
                <a:gd name="connsiteX0-117" fmla="*/ 1717144 w 1717144"/>
                <a:gd name="connsiteY0-118" fmla="*/ 402465 h 424268"/>
                <a:gd name="connsiteX1-119" fmla="*/ 86052 w 1717144"/>
                <a:gd name="connsiteY1-120" fmla="*/ 377752 h 424268"/>
                <a:gd name="connsiteX2-121" fmla="*/ 296123 w 1717144"/>
                <a:gd name="connsiteY2-122" fmla="*/ 33656 h 424268"/>
                <a:gd name="connsiteX3-123" fmla="*/ 751724 w 1717144"/>
                <a:gd name="connsiteY3-124" fmla="*/ 158668 h 424268"/>
                <a:gd name="connsiteX0-125" fmla="*/ 1703068 w 1703068"/>
                <a:gd name="connsiteY0-126" fmla="*/ 402465 h 433569"/>
                <a:gd name="connsiteX1-127" fmla="*/ 71976 w 1703068"/>
                <a:gd name="connsiteY1-128" fmla="*/ 377752 h 433569"/>
                <a:gd name="connsiteX2-129" fmla="*/ 282047 w 1703068"/>
                <a:gd name="connsiteY2-130" fmla="*/ 33656 h 433569"/>
                <a:gd name="connsiteX3-131" fmla="*/ 737648 w 1703068"/>
                <a:gd name="connsiteY3-132" fmla="*/ 158668 h 433569"/>
                <a:gd name="connsiteX0-133" fmla="*/ 1703068 w 1703068"/>
                <a:gd name="connsiteY0-134" fmla="*/ 402465 h 433569"/>
                <a:gd name="connsiteX1-135" fmla="*/ 71976 w 1703068"/>
                <a:gd name="connsiteY1-136" fmla="*/ 377752 h 433569"/>
                <a:gd name="connsiteX2-137" fmla="*/ 282047 w 1703068"/>
                <a:gd name="connsiteY2-138" fmla="*/ 33656 h 433569"/>
                <a:gd name="connsiteX3-139" fmla="*/ 737648 w 1703068"/>
                <a:gd name="connsiteY3-140" fmla="*/ 158668 h 433569"/>
                <a:gd name="connsiteX0-141" fmla="*/ 1736283 w 1736283"/>
                <a:gd name="connsiteY0-142" fmla="*/ 399831 h 421458"/>
                <a:gd name="connsiteX1-143" fmla="*/ 105191 w 1736283"/>
                <a:gd name="connsiteY1-144" fmla="*/ 375118 h 421458"/>
                <a:gd name="connsiteX2-145" fmla="*/ 243539 w 1736283"/>
                <a:gd name="connsiteY2-146" fmla="*/ 34201 h 421458"/>
                <a:gd name="connsiteX3-147" fmla="*/ 770863 w 1736283"/>
                <a:gd name="connsiteY3-148" fmla="*/ 156034 h 421458"/>
              </a:gdLst>
              <a:ahLst/>
              <a:cxnLst>
                <a:cxn ang="0">
                  <a:pos x="connsiteX0-141" y="connsiteY0-142"/>
                </a:cxn>
                <a:cxn ang="0">
                  <a:pos x="connsiteX1-143" y="connsiteY1-144"/>
                </a:cxn>
                <a:cxn ang="0">
                  <a:pos x="connsiteX2-145" y="connsiteY2-146"/>
                </a:cxn>
                <a:cxn ang="0">
                  <a:pos x="connsiteX3-147" y="connsiteY3-148"/>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rgbClr val="AE7F4F"/>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grpSp>
      <p:sp>
        <p:nvSpPr>
          <p:cNvPr id="65" name="文本框 17"/>
          <p:cNvSpPr txBox="1"/>
          <p:nvPr/>
        </p:nvSpPr>
        <p:spPr>
          <a:xfrm>
            <a:off x="1152788" y="1065237"/>
            <a:ext cx="9694123" cy="2246769"/>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Bài</a:t>
            </a:r>
            <a:r>
              <a:rPr lang="en-US" sz="2800" b="1" u="sng" dirty="0">
                <a:solidFill>
                  <a:srgbClr val="C00000"/>
                </a:solidFill>
                <a:latin typeface="Times New Roman" panose="02020603050405020304" pitchFamily="18" charset="0"/>
                <a:cs typeface="Times New Roman" panose="02020603050405020304" pitchFamily="18" charset="0"/>
              </a:rPr>
              <a:t> 4/87</a:t>
            </a:r>
            <a:r>
              <a:rPr lang="en-US" sz="2800" b="1" dirty="0">
                <a:solidFill>
                  <a:srgbClr val="C00000"/>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Sưu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tầm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nghĩa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ẩn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tích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nghĩa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ẩn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err="1">
                <a:solidFill>
                  <a:srgbClr val="0000FF"/>
                </a:solidFill>
                <a:latin typeface="Times New Roman" panose="02020603050405020304" pitchFamily="18" charset="0"/>
                <a:cs typeface="Times New Roman" panose="02020603050405020304" pitchFamily="18" charset="0"/>
              </a:rPr>
              <a:t>Ví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Chiếm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chỗ</a:t>
            </a:r>
            <a:r>
              <a:rPr lang="en-US" sz="2800" b="1" dirty="0">
                <a:solidFill>
                  <a:srgbClr val="0000FF"/>
                </a:solidFill>
                <a:latin typeface="Times New Roman" panose="02020603050405020304" pitchFamily="18" charset="0"/>
                <a:cs typeface="Times New Roman" panose="02020603050405020304" pitchFamily="18" charset="0"/>
              </a:rPr>
              <a:t>.</a:t>
            </a:r>
          </a:p>
          <a:p>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childTnLst>
                          </p:cTn>
                        </p:par>
                        <p:par>
                          <p:cTn id="50" fill="hold">
                            <p:stCondLst>
                              <p:cond delay="100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65"/>
                                        </p:tgtEl>
                                        <p:attrNameLst>
                                          <p:attrName>style.visibility</p:attrName>
                                        </p:attrNameLst>
                                      </p:cBhvr>
                                      <p:to>
                                        <p:strVal val="visible"/>
                                      </p:to>
                                    </p:set>
                                    <p:anim by="(-#ppt_w*2)" calcmode="lin" valueType="num">
                                      <p:cBhvr rctx="PPT">
                                        <p:cTn id="53" dur="500" autoRev="1" fill="hold">
                                          <p:stCondLst>
                                            <p:cond delay="0"/>
                                          </p:stCondLst>
                                        </p:cTn>
                                        <p:tgtEl>
                                          <p:spTgt spid="65"/>
                                        </p:tgtEl>
                                        <p:attrNameLst>
                                          <p:attrName>ppt_w</p:attrName>
                                        </p:attrNameLst>
                                      </p:cBhvr>
                                    </p:anim>
                                    <p:anim by="(#ppt_w*0.50)" calcmode="lin" valueType="num">
                                      <p:cBhvr>
                                        <p:cTn id="54" dur="500" decel="50000" autoRev="1" fill="hold">
                                          <p:stCondLst>
                                            <p:cond delay="0"/>
                                          </p:stCondLst>
                                        </p:cTn>
                                        <p:tgtEl>
                                          <p:spTgt spid="65"/>
                                        </p:tgtEl>
                                        <p:attrNameLst>
                                          <p:attrName>ppt_x</p:attrName>
                                        </p:attrNameLst>
                                      </p:cBhvr>
                                    </p:anim>
                                    <p:anim from="(-#ppt_h/2)" to="(#ppt_y)" calcmode="lin" valueType="num">
                                      <p:cBhvr>
                                        <p:cTn id="55" dur="1000" fill="hold">
                                          <p:stCondLst>
                                            <p:cond delay="0"/>
                                          </p:stCondLst>
                                        </p:cTn>
                                        <p:tgtEl>
                                          <p:spTgt spid="65"/>
                                        </p:tgtEl>
                                        <p:attrNameLst>
                                          <p:attrName>ppt_y</p:attrName>
                                        </p:attrNameLst>
                                      </p:cBhvr>
                                    </p:anim>
                                    <p:animRot by="21600000">
                                      <p:cBhvr>
                                        <p:cTn id="56"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5" name="文本框 17"/>
          <p:cNvSpPr txBox="1"/>
          <p:nvPr/>
        </p:nvSpPr>
        <p:spPr>
          <a:xfrm>
            <a:off x="181911" y="571251"/>
            <a:ext cx="11673391" cy="6186309"/>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Bài</a:t>
            </a:r>
            <a:r>
              <a:rPr lang="en-US" sz="3600" b="1" u="sng" dirty="0">
                <a:solidFill>
                  <a:srgbClr val="C00000"/>
                </a:solidFill>
                <a:latin typeface="Times New Roman" panose="02020603050405020304" pitchFamily="18" charset="0"/>
                <a:cs typeface="Times New Roman" panose="02020603050405020304" pitchFamily="18" charset="0"/>
              </a:rPr>
              <a:t> </a:t>
            </a:r>
            <a:r>
              <a:rPr lang="en-US" sz="3600" b="1" u="sng">
                <a:solidFill>
                  <a:srgbClr val="C00000"/>
                </a:solidFill>
                <a:latin typeface="Times New Roman" panose="02020603050405020304" pitchFamily="18" charset="0"/>
                <a:cs typeface="Times New Roman" panose="02020603050405020304" pitchFamily="18" charset="0"/>
              </a:rPr>
              <a:t>5/87</a:t>
            </a:r>
            <a:r>
              <a:rPr lang="en-US" sz="3600" b="1">
                <a:solidFill>
                  <a:srgbClr val="C00000"/>
                </a:solidFill>
                <a:latin typeface="Times New Roman" panose="02020603050405020304" pitchFamily="18" charset="0"/>
                <a:cs typeface="Times New Roman" panose="02020603050405020304" pitchFamily="18" charset="0"/>
              </a:rPr>
              <a:t>:</a:t>
            </a:r>
            <a:r>
              <a:rPr lang="en-US" sz="360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Các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từ</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ngừ</a:t>
            </a:r>
            <a:r>
              <a:rPr lang="en-US" sz="3600" dirty="0">
                <a:solidFill>
                  <a:srgbClr val="0000FF"/>
                </a:solidFill>
                <a:latin typeface="Times New Roman" panose="02020603050405020304" pitchFamily="18" charset="0"/>
                <a:cs typeface="Times New Roman" panose="02020603050405020304" pitchFamily="18" charset="0"/>
              </a:rPr>
              <a:t> in </a:t>
            </a:r>
            <a:r>
              <a:rPr lang="en-US" sz="3600" dirty="0" err="1">
                <a:solidFill>
                  <a:srgbClr val="0000FF"/>
                </a:solidFill>
                <a:latin typeface="Times New Roman" panose="02020603050405020304" pitchFamily="18" charset="0"/>
                <a:cs typeface="Times New Roman" panose="02020603050405020304" pitchFamily="18" charset="0"/>
              </a:rPr>
              <a:t>đậm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dưới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đây</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được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sử</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dụng</a:t>
            </a:r>
            <a:r>
              <a:rPr lang="en-US" sz="3600" dirty="0">
                <a:solidFill>
                  <a:srgbClr val="0000FF"/>
                </a:solidFill>
                <a:latin typeface="Times New Roman" panose="02020603050405020304" pitchFamily="18" charset="0"/>
                <a:cs typeface="Times New Roman" panose="02020603050405020304" pitchFamily="18" charset="0"/>
              </a:rPr>
              <a:t> ở </a:t>
            </a:r>
            <a:r>
              <a:rPr lang="en-US" sz="3600" dirty="0" err="1">
                <a:solidFill>
                  <a:srgbClr val="0000FF"/>
                </a:solidFill>
                <a:latin typeface="Times New Roman" panose="02020603050405020304" pitchFamily="18" charset="0"/>
                <a:cs typeface="Times New Roman" panose="02020603050405020304" pitchFamily="18" charset="0"/>
              </a:rPr>
              <a:t>vùng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miền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Chúng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có</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tác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dụng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gì</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việc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biểu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đạt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giá</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trị</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tác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phẩm</a:t>
            </a:r>
            <a:r>
              <a:rPr lang="en-US" sz="3600" dirty="0">
                <a:solidFill>
                  <a:srgbClr val="0000FF"/>
                </a:solidFill>
                <a:latin typeface="Times New Roman" panose="02020603050405020304" pitchFamily="18" charset="0"/>
                <a:cs typeface="Times New Roman" panose="02020603050405020304" pitchFamily="18" charset="0"/>
              </a:rPr>
              <a:t>?</a:t>
            </a:r>
          </a:p>
          <a:p>
            <a:r>
              <a:rPr lang="en-US" sz="3600">
                <a:solidFill>
                  <a:srgbClr val="C00000"/>
                </a:solidFill>
                <a:latin typeface="Times New Roman" panose="02020603050405020304" pitchFamily="18" charset="0"/>
                <a:cs typeface="Times New Roman" panose="02020603050405020304" pitchFamily="18" charset="0"/>
              </a:rPr>
              <a:t>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Quả</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tôi</a:t>
            </a:r>
            <a:r>
              <a:rPr lang="en-US" sz="3600" dirty="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nom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thấy</a:t>
            </a:r>
            <a:r>
              <a:rPr lang="en-US" sz="3600" dirty="0">
                <a:solidFill>
                  <a:srgbClr val="0000FF"/>
                </a:solidFill>
                <a:latin typeface="Times New Roman" panose="02020603050405020304" pitchFamily="18" charset="0"/>
                <a:cs typeface="Times New Roman" panose="02020603050405020304" pitchFamily="18" charset="0"/>
              </a:rPr>
              <a:t> con </a:t>
            </a:r>
            <a:r>
              <a:rPr lang="en-US" sz="3600" dirty="0" err="1">
                <a:solidFill>
                  <a:srgbClr val="0000FF"/>
                </a:solidFill>
                <a:latin typeface="Times New Roman" panose="02020603050405020304" pitchFamily="18" charset="0"/>
                <a:cs typeface="Times New Roman" panose="02020603050405020304" pitchFamily="18" charset="0"/>
              </a:rPr>
              <a:t>rắn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dài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đúng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hai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mươi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thước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kém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tấc</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phân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nào</a:t>
            </a:r>
            <a:r>
              <a:rPr lang="en-US" sz="3600" dirty="0">
                <a:solidFill>
                  <a:srgbClr val="0000FF"/>
                </a:solidFill>
                <a:latin typeface="Times New Roman" panose="02020603050405020304" pitchFamily="18" charset="0"/>
                <a:cs typeface="Times New Roman" panose="02020603050405020304" pitchFamily="18" charset="0"/>
              </a:rPr>
              <a:t>!</a:t>
            </a:r>
          </a:p>
          <a:p>
            <a:pPr algn="ct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Truyện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cười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dân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gian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Việt</a:t>
            </a:r>
            <a:r>
              <a:rPr lang="en-US" sz="3600" dirty="0">
                <a:solidFill>
                  <a:srgbClr val="0000FF"/>
                </a:solidFill>
                <a:latin typeface="Times New Roman" panose="02020603050405020304" pitchFamily="18" charset="0"/>
                <a:cs typeface="Times New Roman" panose="02020603050405020304" pitchFamily="18" charset="0"/>
              </a:rPr>
              <a:t> Nam, Con </a:t>
            </a:r>
            <a:r>
              <a:rPr lang="en-US" sz="3600" dirty="0" err="1">
                <a:solidFill>
                  <a:srgbClr val="0000FF"/>
                </a:solidFill>
                <a:latin typeface="Times New Roman" panose="02020603050405020304" pitchFamily="18" charset="0"/>
                <a:cs typeface="Times New Roman" panose="02020603050405020304" pitchFamily="18" charset="0"/>
              </a:rPr>
              <a:t>rắn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vuông</a:t>
            </a:r>
            <a:r>
              <a:rPr lang="en-US" sz="3600" dirty="0">
                <a:solidFill>
                  <a:srgbClr val="0000FF"/>
                </a:solidFill>
                <a:latin typeface="Times New Roman" panose="02020603050405020304" pitchFamily="18" charset="0"/>
                <a:cs typeface="Times New Roman" panose="02020603050405020304" pitchFamily="18" charset="0"/>
              </a:rPr>
              <a:t>)</a:t>
            </a:r>
          </a:p>
          <a:p>
            <a:r>
              <a:rPr lang="en-US" sz="3600" dirty="0" err="1">
                <a:solidFill>
                  <a:srgbClr val="C00000"/>
                </a:solidFill>
                <a:latin typeface="Times New Roman" panose="02020603050405020304" pitchFamily="18" charset="0"/>
                <a:cs typeface="Times New Roman" panose="02020603050405020304" pitchFamily="18" charset="0"/>
              </a:rPr>
              <a:t>b</a:t>
            </a:r>
            <a:r>
              <a:rPr lang="en-US" sz="3600" dirty="0" err="1">
                <a:solidFill>
                  <a:srgbClr val="0000FF"/>
                </a:solidFill>
                <a:latin typeface="Times New Roman" panose="02020603050405020304" pitchFamily="18" charset="0"/>
                <a:cs typeface="Times New Roman" panose="02020603050405020304" pitchFamily="18" charset="0"/>
              </a:rPr>
              <a:t>.Khoai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sắn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quê</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rất</a:t>
            </a:r>
            <a:r>
              <a:rPr lang="en-US" sz="3600"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thà</a:t>
            </a:r>
            <a:r>
              <a:rPr lang="en-US" sz="3600" dirty="0">
                <a:solidFill>
                  <a:srgbClr val="0000FF"/>
                </a:solidFill>
                <a:latin typeface="Times New Roman" panose="02020603050405020304" pitchFamily="18" charset="0"/>
                <a:cs typeface="Times New Roman" panose="02020603050405020304" pitchFamily="18" charset="0"/>
              </a:rPr>
              <a:t>!</a:t>
            </a:r>
          </a:p>
          <a:p>
            <a:pPr algn="ctr"/>
            <a:r>
              <a:rPr lang="en-US" sz="3600" dirty="0">
                <a:solidFill>
                  <a:srgbClr val="0000FF"/>
                </a:solidFill>
                <a:latin typeface="Times New Roman" panose="02020603050405020304" pitchFamily="18" charset="0"/>
                <a:cs typeface="Times New Roman" panose="02020603050405020304" pitchFamily="18" charset="0"/>
              </a:rPr>
              <a:t>(</a:t>
            </a:r>
            <a:r>
              <a:rPr lang="en-US" sz="3600" dirty="0" err="1">
                <a:solidFill>
                  <a:srgbClr val="0000FF"/>
                </a:solidFill>
                <a:latin typeface="Times New Roman" panose="02020603050405020304" pitchFamily="18" charset="0"/>
                <a:cs typeface="Times New Roman" panose="02020603050405020304" pitchFamily="18" charset="0"/>
              </a:rPr>
              <a:t>Tố</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Hữu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Nhớ</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đồng</a:t>
            </a:r>
            <a:r>
              <a:rPr lang="en-US" sz="3600" dirty="0">
                <a:solidFill>
                  <a:srgbClr val="0000FF"/>
                </a:solidFill>
                <a:latin typeface="Times New Roman" panose="02020603050405020304" pitchFamily="18" charset="0"/>
                <a:cs typeface="Times New Roman" panose="02020603050405020304" pitchFamily="18" charset="0"/>
              </a:rPr>
              <a:t>)</a:t>
            </a:r>
          </a:p>
          <a:p>
            <a:r>
              <a:rPr lang="en-US" sz="3600" dirty="0" err="1">
                <a:solidFill>
                  <a:srgbClr val="C00000"/>
                </a:solidFill>
                <a:latin typeface="Times New Roman" panose="02020603050405020304" pitchFamily="18" charset="0"/>
                <a:cs typeface="Times New Roman" panose="02020603050405020304" pitchFamily="18" charset="0"/>
              </a:rPr>
              <a:t>c</a:t>
            </a:r>
            <a:r>
              <a:rPr lang="en-US" sz="3600" dirty="0" err="1">
                <a:solidFill>
                  <a:srgbClr val="0000FF"/>
                </a:solidFill>
                <a:latin typeface="Times New Roman" panose="02020603050405020304" pitchFamily="18" charset="0"/>
                <a:cs typeface="Times New Roman" panose="02020603050405020304" pitchFamily="18" charset="0"/>
              </a:rPr>
              <a:t>.Thò</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tay</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mà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bứt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cọng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ngò</a:t>
            </a:r>
            <a:endParaRPr lang="en-US" sz="3600" dirty="0">
              <a:solidFill>
                <a:srgbClr val="0000FF"/>
              </a:solidFill>
              <a:latin typeface="Times New Roman" panose="02020603050405020304" pitchFamily="18" charset="0"/>
              <a:cs typeface="Times New Roman" panose="02020603050405020304" pitchFamily="18" charset="0"/>
            </a:endParaRPr>
          </a:p>
          <a:p>
            <a:r>
              <a:rPr lang="en-US" sz="3600" dirty="0" err="1">
                <a:solidFill>
                  <a:srgbClr val="0000FF"/>
                </a:solidFill>
                <a:latin typeface="Times New Roman" panose="02020603050405020304" pitchFamily="18" charset="0"/>
                <a:cs typeface="Times New Roman" panose="02020603050405020304" pitchFamily="18" charset="0"/>
              </a:rPr>
              <a:t>Thương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em</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đứt</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ruột</a:t>
            </a:r>
            <a:r>
              <a:rPr lang="en-US" sz="3600"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đò</a:t>
            </a:r>
            <a:r>
              <a:rPr lang="en-US" sz="3600" b="1"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ngó</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lơ</a:t>
            </a:r>
            <a:r>
              <a:rPr lang="en-US" sz="3600" dirty="0">
                <a:solidFill>
                  <a:srgbClr val="0000FF"/>
                </a:solidFill>
                <a:latin typeface="Times New Roman" panose="02020603050405020304" pitchFamily="18" charset="0"/>
                <a:cs typeface="Times New Roman" panose="02020603050405020304" pitchFamily="18" charset="0"/>
              </a:rPr>
              <a:t>.</a:t>
            </a:r>
          </a:p>
          <a:p>
            <a:pPr algn="ctr"/>
            <a:r>
              <a:rPr lang="en-US" sz="3600" dirty="0">
                <a:solidFill>
                  <a:srgbClr val="0000FF"/>
                </a:solidFill>
                <a:latin typeface="Times New Roman" panose="02020603050405020304" pitchFamily="18" charset="0"/>
                <a:cs typeface="Times New Roman" panose="02020603050405020304" pitchFamily="18" charset="0"/>
              </a:rPr>
              <a:t>(Ca </a:t>
            </a:r>
            <a:r>
              <a:rPr lang="en-US" sz="3600" dirty="0" err="1">
                <a:solidFill>
                  <a:srgbClr val="0000FF"/>
                </a:solidFill>
                <a:latin typeface="Times New Roman" panose="02020603050405020304" pitchFamily="18" charset="0"/>
                <a:cs typeface="Times New Roman" panose="02020603050405020304" pitchFamily="18" charset="0"/>
              </a:rPr>
              <a:t>dao</a:t>
            </a:r>
            <a:r>
              <a:rPr lang="en-US" sz="3600" dirty="0">
                <a:solidFill>
                  <a:srgbClr val="0000FF"/>
                </a:solidFill>
                <a:latin typeface="Times New Roman" panose="02020603050405020304" pitchFamily="18" charset="0"/>
                <a:cs typeface="Times New Roman" panose="02020603050405020304" pitchFamily="18" charset="0"/>
              </a:rPr>
              <a:t>)</a:t>
            </a:r>
          </a:p>
        </p:txBody>
      </p:sp>
      <p:pic>
        <p:nvPicPr>
          <p:cNvPr id="66" name="图片 74"/>
          <p:cNvPicPr>
            <a:picLocks noChangeAspect="1"/>
          </p:cNvPicPr>
          <p:nvPr/>
        </p:nvPicPr>
        <p:blipFill>
          <a:blip r:embed="rId4">
            <a:clrChange>
              <a:clrFrom>
                <a:srgbClr val="FFFFFF"/>
              </a:clrFrom>
              <a:clrTo>
                <a:srgbClr val="FFFFFF">
                  <a:alpha val="0"/>
                </a:srgbClr>
              </a:clrTo>
            </a:clrChange>
          </a:blip>
          <a:stretch>
            <a:fillRect/>
          </a:stretch>
        </p:blipFill>
        <p:spPr>
          <a:xfrm>
            <a:off x="10145793" y="4855217"/>
            <a:ext cx="1247331" cy="162108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26" presetClass="emph" presetSubtype="0" repeatCount="indefinite" fill="hold" grpId="1" nodeType="withEffect">
                                  <p:stCondLst>
                                    <p:cond delay="0"/>
                                  </p:stCondLst>
                                  <p:endCondLst>
                                    <p:cond evt="onNext" delay="0">
                                      <p:tgtEl>
                                        <p:sldTgt/>
                                      </p:tgtEl>
                                    </p:cond>
                                  </p:endCondLst>
                                  <p:childTnLst>
                                    <p:animEffect transition="out" filter="fade">
                                      <p:cBhvr>
                                        <p:cTn id="21" dur="1000" tmFilter="0, 0; .2, .5; .8, .5; 1, 0"/>
                                        <p:tgtEl>
                                          <p:spTgt spid="22"/>
                                        </p:tgtEl>
                                      </p:cBhvr>
                                    </p:animEffect>
                                    <p:animScale>
                                      <p:cBhvr>
                                        <p:cTn id="22" dur="500" autoRev="1" fill="hold"/>
                                        <p:tgtEl>
                                          <p:spTgt spid="22"/>
                                        </p:tgtEl>
                                      </p:cBhvr>
                                      <p:by x="105000" y="105000"/>
                                    </p:animScale>
                                  </p:childTnLst>
                                </p:cTn>
                              </p:par>
                              <p:par>
                                <p:cTn id="23" presetID="26" presetClass="emph" presetSubtype="0" repeatCount="indefinite" fill="hold" grpId="1" nodeType="withEffect">
                                  <p:stCondLst>
                                    <p:cond delay="0"/>
                                  </p:stCondLst>
                                  <p:endCondLst>
                                    <p:cond evt="onNext" delay="0">
                                      <p:tgtEl>
                                        <p:sldTgt/>
                                      </p:tgtEl>
                                    </p:cond>
                                  </p:endCondLst>
                                  <p:childTnLst>
                                    <p:animEffect transition="out" filter="fade">
                                      <p:cBhvr>
                                        <p:cTn id="24" dur="1000" tmFilter="0, 0; .2, .5; .8, .5; 1, 0"/>
                                        <p:tgtEl>
                                          <p:spTgt spid="23"/>
                                        </p:tgtEl>
                                      </p:cBhvr>
                                    </p:animEffect>
                                    <p:animScale>
                                      <p:cBhvr>
                                        <p:cTn id="25" dur="500" autoRev="1" fill="hold"/>
                                        <p:tgtEl>
                                          <p:spTgt spid="23"/>
                                        </p:tgtEl>
                                      </p:cBhvr>
                                      <p:by x="105000" y="105000"/>
                                    </p:animScale>
                                  </p:childTnLst>
                                </p:cTn>
                              </p:par>
                            </p:childTnLst>
                          </p:cTn>
                        </p:par>
                        <p:par>
                          <p:cTn id="26" fill="hold">
                            <p:stCondLst>
                              <p:cond delay="1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65"/>
                                        </p:tgtEl>
                                        <p:attrNameLst>
                                          <p:attrName>style.visibility</p:attrName>
                                        </p:attrNameLst>
                                      </p:cBhvr>
                                      <p:to>
                                        <p:strVal val="visible"/>
                                      </p:to>
                                    </p:set>
                                    <p:anim by="(-#ppt_w*2)" calcmode="lin" valueType="num">
                                      <p:cBhvr rctx="PPT">
                                        <p:cTn id="29" dur="500" autoRev="1" fill="hold">
                                          <p:stCondLst>
                                            <p:cond delay="0"/>
                                          </p:stCondLst>
                                        </p:cTn>
                                        <p:tgtEl>
                                          <p:spTgt spid="65"/>
                                        </p:tgtEl>
                                        <p:attrNameLst>
                                          <p:attrName>ppt_w</p:attrName>
                                        </p:attrNameLst>
                                      </p:cBhvr>
                                    </p:anim>
                                    <p:anim by="(#ppt_w*0.50)" calcmode="lin" valueType="num">
                                      <p:cBhvr>
                                        <p:cTn id="30" dur="500" decel="50000" autoRev="1" fill="hold">
                                          <p:stCondLst>
                                            <p:cond delay="0"/>
                                          </p:stCondLst>
                                        </p:cTn>
                                        <p:tgtEl>
                                          <p:spTgt spid="65"/>
                                        </p:tgtEl>
                                        <p:attrNameLst>
                                          <p:attrName>ppt_x</p:attrName>
                                        </p:attrNameLst>
                                      </p:cBhvr>
                                    </p:anim>
                                    <p:anim from="(-#ppt_h/2)" to="(#ppt_y)" calcmode="lin" valueType="num">
                                      <p:cBhvr>
                                        <p:cTn id="31" dur="1000" fill="hold">
                                          <p:stCondLst>
                                            <p:cond delay="0"/>
                                          </p:stCondLst>
                                        </p:cTn>
                                        <p:tgtEl>
                                          <p:spTgt spid="65"/>
                                        </p:tgtEl>
                                        <p:attrNameLst>
                                          <p:attrName>ppt_y</p:attrName>
                                        </p:attrNameLst>
                                      </p:cBhvr>
                                    </p:anim>
                                    <p:animRot by="21600000">
                                      <p:cBhvr>
                                        <p:cTn id="32"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bldLvl="0" animBg="1"/>
      <p:bldP spid="23" grpId="0" bldLvl="0" animBg="1"/>
      <p:bldP spid="23" grpId="1" bldLvl="0" animBg="1"/>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65" name="文本框 17"/>
          <p:cNvSpPr txBox="1"/>
          <p:nvPr/>
        </p:nvSpPr>
        <p:spPr>
          <a:xfrm>
            <a:off x="189187" y="571251"/>
            <a:ext cx="11719034" cy="452431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3600" b="1" u="sng" dirty="0" err="1">
                <a:solidFill>
                  <a:srgbClr val="C00000"/>
                </a:solidFill>
                <a:latin typeface="Times New Roman" panose="02020603050405020304" pitchFamily="18" charset="0"/>
                <a:cs typeface="Times New Roman" panose="02020603050405020304" pitchFamily="18" charset="0"/>
              </a:rPr>
              <a:t>Bài</a:t>
            </a:r>
            <a:r>
              <a:rPr lang="en-US" sz="3600" b="1" u="sng" dirty="0">
                <a:solidFill>
                  <a:srgbClr val="C00000"/>
                </a:solidFill>
                <a:latin typeface="Times New Roman" panose="02020603050405020304" pitchFamily="18" charset="0"/>
                <a:cs typeface="Times New Roman" panose="02020603050405020304" pitchFamily="18" charset="0"/>
              </a:rPr>
              <a:t> 5/87</a:t>
            </a:r>
            <a:r>
              <a:rPr lang="en-US" sz="3600" b="1" dirty="0">
                <a:solidFill>
                  <a:srgbClr val="C00000"/>
                </a:solidFill>
                <a:latin typeface="Times New Roman" panose="02020603050405020304" pitchFamily="18" charset="0"/>
                <a:cs typeface="Times New Roman" panose="02020603050405020304" pitchFamily="18" charset="0"/>
              </a:rPr>
              <a:t>:</a:t>
            </a: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“nom”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miền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Bắc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tô</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đậm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sắc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địa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phương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a:t>
            </a: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b)</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miền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Trung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miền</a:t>
            </a:r>
            <a:r>
              <a:rPr lang="en-US" sz="3600" b="1" dirty="0">
                <a:solidFill>
                  <a:srgbClr val="0000FF"/>
                </a:solidFill>
                <a:latin typeface="Times New Roman" panose="02020603050405020304" pitchFamily="18" charset="0"/>
                <a:cs typeface="Times New Roman" panose="02020603050405020304" pitchFamily="18" charset="0"/>
              </a:rPr>
              <a:t> Nam: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màu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sắc</a:t>
            </a:r>
            <a:r>
              <a:rPr lang="en-US" sz="3600" b="1" dirty="0">
                <a:solidFill>
                  <a:srgbClr val="0000FF"/>
                </a:solidFill>
                <a:latin typeface="Times New Roman" panose="02020603050405020304" pitchFamily="18" charset="0"/>
                <a:cs typeface="Times New Roman" panose="02020603050405020304" pitchFamily="18" charset="0"/>
              </a:rPr>
              <a:t> Nam </a:t>
            </a:r>
            <a:r>
              <a:rPr lang="en-US" sz="3600" b="1" dirty="0" err="1">
                <a:solidFill>
                  <a:srgbClr val="0000FF"/>
                </a:solidFill>
                <a:latin typeface="Times New Roman" panose="02020603050405020304" pitchFamily="18" charset="0"/>
                <a:cs typeface="Times New Roman" panose="02020603050405020304" pitchFamily="18" charset="0"/>
              </a:rPr>
              <a:t>Bộ</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nét</a:t>
            </a:r>
            <a:r>
              <a:rPr lang="en-US" sz="3600" b="1" dirty="0">
                <a:solidFill>
                  <a:srgbClr val="0000FF"/>
                </a:solidFill>
                <a:latin typeface="Times New Roman" panose="02020603050405020304" pitchFamily="18" charset="0"/>
                <a:cs typeface="Times New Roman" panose="02020603050405020304" pitchFamily="18" charset="0"/>
              </a:rPr>
              <a:t>.</a:t>
            </a: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đò</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ngò</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vùng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miền</a:t>
            </a:r>
            <a:r>
              <a:rPr lang="en-US" sz="3600" b="1" dirty="0">
                <a:solidFill>
                  <a:srgbClr val="0000FF"/>
                </a:solidFill>
                <a:latin typeface="Times New Roman" panose="02020603050405020304" pitchFamily="18" charset="0"/>
                <a:cs typeface="Times New Roman" panose="02020603050405020304" pitchFamily="18" charset="0"/>
              </a:rPr>
              <a:t> Nam: </a:t>
            </a:r>
            <a:r>
              <a:rPr lang="en-US" sz="3600" b="1" dirty="0" err="1">
                <a:solidFill>
                  <a:srgbClr val="0000FF"/>
                </a:solidFill>
                <a:latin typeface="Times New Roman" panose="02020603050405020304" pitchFamily="18" charset="0"/>
                <a:cs typeface="Times New Roman" panose="02020603050405020304" pitchFamily="18" charset="0"/>
              </a:rPr>
              <a:t>đã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màu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sắc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riêng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ca </a:t>
            </a:r>
            <a:r>
              <a:rPr lang="en-US" sz="3600" b="1" dirty="0" err="1">
                <a:solidFill>
                  <a:srgbClr val="0000FF"/>
                </a:solidFill>
                <a:latin typeface="Times New Roman" panose="02020603050405020304" pitchFamily="18" charset="0"/>
                <a:cs typeface="Times New Roman" panose="02020603050405020304" pitchFamily="18" charset="0"/>
              </a:rPr>
              <a:t>dao</a:t>
            </a:r>
            <a:r>
              <a:rPr lang="en-US" sz="36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5"/>
                                        </p:tgtEl>
                                        <p:attrNameLst>
                                          <p:attrName>style.visibility</p:attrName>
                                        </p:attrNameLst>
                                      </p:cBhvr>
                                      <p:to>
                                        <p:strVal val="visible"/>
                                      </p:to>
                                    </p:set>
                                    <p:anim by="(-#ppt_w*2)" calcmode="lin" valueType="num">
                                      <p:cBhvr rctx="PPT">
                                        <p:cTn id="13" dur="500" autoRev="1" fill="hold">
                                          <p:stCondLst>
                                            <p:cond delay="0"/>
                                          </p:stCondLst>
                                        </p:cTn>
                                        <p:tgtEl>
                                          <p:spTgt spid="65"/>
                                        </p:tgtEl>
                                        <p:attrNameLst>
                                          <p:attrName>ppt_w</p:attrName>
                                        </p:attrNameLst>
                                      </p:cBhvr>
                                    </p:anim>
                                    <p:anim by="(#ppt_w*0.50)" calcmode="lin" valueType="num">
                                      <p:cBhvr>
                                        <p:cTn id="14" dur="500" decel="50000" autoRev="1" fill="hold">
                                          <p:stCondLst>
                                            <p:cond delay="0"/>
                                          </p:stCondLst>
                                        </p:cTn>
                                        <p:tgtEl>
                                          <p:spTgt spid="65"/>
                                        </p:tgtEl>
                                        <p:attrNameLst>
                                          <p:attrName>ppt_x</p:attrName>
                                        </p:attrNameLst>
                                      </p:cBhvr>
                                    </p:anim>
                                    <p:anim from="(-#ppt_h/2)" to="(#ppt_y)" calcmode="lin" valueType="num">
                                      <p:cBhvr>
                                        <p:cTn id="15" dur="1000" fill="hold">
                                          <p:stCondLst>
                                            <p:cond delay="0"/>
                                          </p:stCondLst>
                                        </p:cTn>
                                        <p:tgtEl>
                                          <p:spTgt spid="65"/>
                                        </p:tgtEl>
                                        <p:attrNameLst>
                                          <p:attrName>ppt_y</p:attrName>
                                        </p:attrNameLst>
                                      </p:cBhvr>
                                    </p:anim>
                                    <p:animRot by="21600000">
                                      <p:cBhvr>
                                        <p:cTn id="16" dur="1000" fill="hold">
                                          <p:stCondLst>
                                            <p:cond delay="0"/>
                                          </p:stCondLst>
                                        </p:cTn>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65" name="文本框 17"/>
          <p:cNvSpPr txBox="1"/>
          <p:nvPr/>
        </p:nvSpPr>
        <p:spPr>
          <a:xfrm>
            <a:off x="2467539" y="86013"/>
            <a:ext cx="7607748" cy="769441"/>
          </a:xfrm>
          <a:prstGeom prst="rect">
            <a:avLst/>
          </a:prstGeom>
          <a:noFill/>
        </p:spPr>
        <p:txBody>
          <a:bodyPr wrap="square" rtlCol="0">
            <a:spAutoFit/>
          </a:bodyPr>
          <a:lstStyle/>
          <a:p>
            <a:pPr lvl="0" algn="ctr">
              <a:defRPr/>
            </a:pPr>
            <a:r>
              <a:rPr lang="en-US" altLang="zh-CN" sz="4400" b="1" dirty="0">
                <a:solidFill>
                  <a:srgbClr val="C00000"/>
                </a:solidFill>
                <a:latin typeface="Times New Roman" panose="02020603050405020304" pitchFamily="18" charset="0"/>
                <a:cs typeface="Times New Roman" panose="02020603050405020304" pitchFamily="18" charset="0"/>
              </a:rPr>
              <a:t>II. LUYỆN TẬP</a:t>
            </a:r>
            <a:endParaRPr kumimoji="0" lang="zh-CN"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pic>
        <p:nvPicPr>
          <p:cNvPr id="74" name="图片 59"/>
          <p:cNvPicPr>
            <a:picLocks noChangeAspect="1"/>
          </p:cNvPicPr>
          <p:nvPr/>
        </p:nvPicPr>
        <p:blipFill>
          <a:blip r:embed="rId3"/>
          <a:stretch>
            <a:fillRect/>
          </a:stretch>
        </p:blipFill>
        <p:spPr>
          <a:xfrm>
            <a:off x="-110760" y="64560"/>
            <a:ext cx="3702676" cy="1705598"/>
          </a:xfrm>
          <a:prstGeom prst="rect">
            <a:avLst/>
          </a:prstGeom>
        </p:spPr>
      </p:pic>
      <p:sp>
        <p:nvSpPr>
          <p:cNvPr id="75" name="Rectangle 74"/>
          <p:cNvSpPr/>
          <p:nvPr/>
        </p:nvSpPr>
        <p:spPr>
          <a:xfrm>
            <a:off x="366473" y="446696"/>
            <a:ext cx="2748209" cy="523220"/>
          </a:xfrm>
          <a:prstGeom prst="rect">
            <a:avLst/>
          </a:prstGeom>
        </p:spPr>
        <p:txBody>
          <a:bodyPr wrap="square">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Bài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bổ trợ:</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76" name="Rectangle 75"/>
          <p:cNvSpPr/>
          <p:nvPr/>
        </p:nvSpPr>
        <p:spPr>
          <a:xfrm>
            <a:off x="4328576" y="1461903"/>
            <a:ext cx="4079799" cy="584775"/>
          </a:xfrm>
          <a:prstGeom prst="rect">
            <a:avLst/>
          </a:prstGeom>
        </p:spPr>
        <p:txBody>
          <a:bodyPr wrap="square">
            <a:spAutoFit/>
          </a:bodyPr>
          <a:lstStyle/>
          <a:p>
            <a:r>
              <a:rPr lang="en-US" sz="3200" b="1" dirty="0" err="1">
                <a:solidFill>
                  <a:srgbClr val="6600CC"/>
                </a:solidFill>
                <a:latin typeface="Times New Roman" panose="02020603050405020304" pitchFamily="18" charset="0"/>
                <a:cs typeface="Times New Roman" panose="02020603050405020304" pitchFamily="18" charset="0"/>
              </a:rPr>
              <a:t>Trò</a:t>
            </a:r>
            <a:r>
              <a:rPr lang="en-US" sz="3200" b="1" dirty="0">
                <a:solidFill>
                  <a:srgbClr val="6600CC"/>
                </a:solidFill>
                <a:latin typeface="Times New Roman" panose="02020603050405020304" pitchFamily="18" charset="0"/>
                <a:cs typeface="Times New Roman" panose="02020603050405020304" pitchFamily="18" charset="0"/>
              </a:rPr>
              <a:t> </a:t>
            </a:r>
            <a:r>
              <a:rPr lang="en-US" sz="3200" b="1" dirty="0" err="1">
                <a:solidFill>
                  <a:srgbClr val="6600CC"/>
                </a:solidFill>
                <a:latin typeface="Times New Roman" panose="02020603050405020304" pitchFamily="18" charset="0"/>
                <a:cs typeface="Times New Roman" panose="02020603050405020304" pitchFamily="18" charset="0"/>
              </a:rPr>
              <a:t>chơi</a:t>
            </a:r>
            <a:r>
              <a:rPr lang="en-US" sz="3200" b="1" dirty="0">
                <a:solidFill>
                  <a:srgbClr val="6600CC"/>
                </a:solidFill>
                <a:latin typeface="Times New Roman" panose="02020603050405020304" pitchFamily="18" charset="0"/>
                <a:cs typeface="Times New Roman" panose="02020603050405020304" pitchFamily="18" charset="0"/>
              </a:rPr>
              <a:t>: TIẾP SỨC</a:t>
            </a:r>
            <a:endParaRPr lang="en-US" sz="3200" dirty="0">
              <a:solidFill>
                <a:srgbClr val="66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03497" y="2409612"/>
            <a:ext cx="9101469" cy="3046988"/>
          </a:xfrm>
          <a:prstGeom prst="rect">
            <a:avLst/>
          </a:prstGeom>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Chia </a:t>
            </a:r>
            <a:r>
              <a:rPr lang="en-US" sz="3200" b="1" dirty="0" err="1">
                <a:solidFill>
                  <a:srgbClr val="0000FF"/>
                </a:solidFill>
                <a:latin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4 </a:t>
            </a:r>
            <a:r>
              <a:rPr lang="en-US" sz="3200" b="1" dirty="0" err="1">
                <a:solidFill>
                  <a:srgbClr val="0000FF"/>
                </a:solidFill>
                <a:latin typeface="Times New Roman" panose="02020603050405020304" pitchFamily="18" charset="0"/>
                <a:cs typeface="Times New Roman" panose="02020603050405020304" pitchFamily="18" charset="0"/>
              </a:rPr>
              <a:t>Đội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Mỗi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5 </a:t>
            </a:r>
            <a:r>
              <a:rPr lang="en-US" sz="3200" b="1" dirty="0" err="1">
                <a:solidFill>
                  <a:srgbClr val="0000FF"/>
                </a:solidFill>
                <a:latin typeface="Times New Roman" panose="02020603050405020304" pitchFamily="18" charset="0"/>
                <a:cs typeface="Times New Roman" panose="02020603050405020304" pitchFamily="18" charset="0"/>
              </a:rPr>
              <a:t>từ</a:t>
            </a:r>
            <a:r>
              <a:rPr lang="en-US" sz="3200" b="1" dirty="0">
                <a:solidFill>
                  <a:srgbClr val="0000FF"/>
                </a:solidFill>
                <a:latin typeface="Times New Roman" panose="02020603050405020304" pitchFamily="18" charset="0"/>
                <a:cs typeface="Times New Roman" panose="02020603050405020304" pitchFamily="18" charset="0"/>
              </a:rPr>
              <a:t> ngữ địa phương </a:t>
            </a:r>
            <a:r>
              <a:rPr lang="en-US" sz="3200" b="1" dirty="0" err="1">
                <a:solidFill>
                  <a:srgbClr val="0000FF"/>
                </a:solidFill>
                <a:latin typeface="Times New Roman" panose="02020603050405020304" pitchFamily="18" charset="0"/>
                <a:cs typeface="Times New Roman" panose="02020603050405020304" pitchFamily="18" charset="0"/>
              </a:rPr>
              <a:t>thời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gian</a:t>
            </a:r>
            <a:r>
              <a:rPr lang="en-US" sz="3200" b="1" dirty="0">
                <a:solidFill>
                  <a:srgbClr val="0000FF"/>
                </a:solidFill>
                <a:latin typeface="Times New Roman" panose="02020603050405020304" pitchFamily="18" charset="0"/>
                <a:cs typeface="Times New Roman" panose="02020603050405020304" pitchFamily="18" charset="0"/>
              </a:rPr>
              <a:t> 2 </a:t>
            </a:r>
            <a:r>
              <a:rPr lang="en-US" sz="3200" b="1" dirty="0" err="1">
                <a:solidFill>
                  <a:srgbClr val="0000FF"/>
                </a:solidFill>
                <a:latin typeface="Times New Roman" panose="02020603050405020304" pitchFamily="18" charset="0"/>
                <a:cs typeface="Times New Roman" panose="02020603050405020304" pitchFamily="18" charset="0"/>
              </a:rPr>
              <a:t>phút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thay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sym typeface="+mn-ea"/>
              </a:rPr>
              <a:t>từ</a:t>
            </a:r>
            <a:r>
              <a:rPr lang="en-US" sz="3200" b="1" dirty="0">
                <a:solidFill>
                  <a:srgbClr val="0000FF"/>
                </a:solidFill>
                <a:latin typeface="Times New Roman" panose="02020603050405020304" pitchFamily="18" charset="0"/>
                <a:cs typeface="Times New Roman" panose="02020603050405020304" pitchFamily="18" charset="0"/>
                <a:sym typeface="+mn-ea"/>
              </a:rPr>
              <a:t> ngữ địa phương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Sau</a:t>
            </a:r>
            <a:r>
              <a:rPr lang="en-US" sz="3200" b="1" dirty="0">
                <a:solidFill>
                  <a:srgbClr val="0000FF"/>
                </a:solidFill>
                <a:latin typeface="Times New Roman" panose="02020603050405020304" pitchFamily="18" charset="0"/>
                <a:cs typeface="Times New Roman" panose="02020603050405020304" pitchFamily="18" charset="0"/>
              </a:rPr>
              <a:t> 2 </a:t>
            </a:r>
            <a:r>
              <a:rPr lang="en-US" sz="3200" b="1" dirty="0" err="1">
                <a:solidFill>
                  <a:srgbClr val="0000FF"/>
                </a:solidFill>
                <a:latin typeface="Times New Roman" panose="02020603050405020304" pitchFamily="18" charset="0"/>
                <a:cs typeface="Times New Roman" panose="02020603050405020304" pitchFamily="18" charset="0"/>
              </a:rPr>
              <a:t>phút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đúng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chiến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1 </a:t>
            </a:r>
            <a:r>
              <a:rPr lang="en-US" sz="3200" b="1" dirty="0" err="1">
                <a:solidFill>
                  <a:srgbClr val="0000FF"/>
                </a:solidFill>
                <a:latin typeface="Times New Roman" panose="02020603050405020304" pitchFamily="18" charset="0"/>
                <a:cs typeface="Times New Roman" panose="02020603050405020304" pitchFamily="18" charset="0"/>
              </a:rPr>
              <a:t>phần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quà</a:t>
            </a:r>
            <a:r>
              <a:rPr lang="en-US" sz="3200" b="1" dirty="0">
                <a:solidFill>
                  <a:srgbClr val="0000FF"/>
                </a:solidFill>
                <a:latin typeface="Times New Roman" panose="02020603050405020304" pitchFamily="18" charset="0"/>
                <a:cs typeface="Times New Roman" panose="02020603050405020304" pitchFamily="18" charset="0"/>
              </a:rPr>
              <a:t>!</a:t>
            </a:r>
          </a:p>
        </p:txBody>
      </p:sp>
      <p:pic>
        <p:nvPicPr>
          <p:cNvPr id="26" name="图片 75"/>
          <p:cNvPicPr>
            <a:picLocks noChangeAspect="1"/>
          </p:cNvPicPr>
          <p:nvPr/>
        </p:nvPicPr>
        <p:blipFill>
          <a:blip r:embed="rId4">
            <a:clrChange>
              <a:clrFrom>
                <a:srgbClr val="FFFFFF"/>
              </a:clrFrom>
              <a:clrTo>
                <a:srgbClr val="FFFFFF">
                  <a:alpha val="0"/>
                </a:srgbClr>
              </a:clrTo>
            </a:clrChange>
          </a:blip>
          <a:stretch>
            <a:fillRect/>
          </a:stretch>
        </p:blipFill>
        <p:spPr>
          <a:xfrm>
            <a:off x="9072622" y="-187951"/>
            <a:ext cx="3119378" cy="2210620"/>
          </a:xfrm>
          <a:prstGeom prst="rect">
            <a:avLst/>
          </a:prstGeom>
        </p:spPr>
      </p:pic>
      <p:sp>
        <p:nvSpPr>
          <p:cNvPr id="27" name="Rectangle 26"/>
          <p:cNvSpPr/>
          <p:nvPr/>
        </p:nvSpPr>
        <p:spPr>
          <a:xfrm>
            <a:off x="9072622" y="554417"/>
            <a:ext cx="2608754" cy="830997"/>
          </a:xfrm>
          <a:prstGeom prst="rect">
            <a:avLst/>
          </a:prstGeom>
        </p:spPr>
        <p:txBody>
          <a:bodyPr wrap="square">
            <a:spAutoFit/>
          </a:bodyPr>
          <a:lstStyle/>
          <a:p>
            <a:r>
              <a:rPr lang="en-US" sz="4800" b="1">
                <a:solidFill>
                  <a:srgbClr val="FF0000"/>
                </a:solidFill>
                <a:latin typeface="Times New Roman" panose="02020603050405020304" pitchFamily="18" charset="0"/>
                <a:cs typeface="Times New Roman" panose="02020603050405020304" pitchFamily="18" charset="0"/>
              </a:rPr>
              <a:t> 5</a:t>
            </a:r>
            <a:r>
              <a:rPr lang="en-US" sz="4800" b="1">
                <a:solidFill>
                  <a:srgbClr val="6600CC"/>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PHÚT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47"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68675" y="1605012"/>
            <a:ext cx="732080" cy="592511"/>
            <a:chOff x="4517592" y="1132079"/>
            <a:chExt cx="640492" cy="640492"/>
          </a:xfrm>
        </p:grpSpPr>
        <p:sp>
          <p:nvSpPr>
            <p:cNvPr id="2" name="菱形 1"/>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3" name="文本框 2"/>
            <p:cNvSpPr txBox="1"/>
            <p:nvPr/>
          </p:nvSpPr>
          <p:spPr>
            <a:xfrm>
              <a:off x="4730532" y="1264608"/>
              <a:ext cx="161619" cy="4990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14" name="文本框 17"/>
          <p:cNvSpPr txBox="1"/>
          <p:nvPr/>
        </p:nvSpPr>
        <p:spPr>
          <a:xfrm>
            <a:off x="3127463" y="174176"/>
            <a:ext cx="5968813" cy="769441"/>
          </a:xfrm>
          <a:prstGeom prst="rect">
            <a:avLst/>
          </a:prstGeom>
          <a:noFill/>
        </p:spPr>
        <p:txBody>
          <a:bodyPr wrap="square" rtlCol="0">
            <a:spAutoFit/>
          </a:bodyPr>
          <a:lstStyle/>
          <a:p>
            <a:pPr lvl="0" algn="ctr">
              <a:defRPr/>
            </a:pPr>
            <a:r>
              <a:rPr lang="en-US" altLang="zh-CN" sz="4400" b="1" dirty="0">
                <a:solidFill>
                  <a:srgbClr val="C00000"/>
                </a:solidFill>
                <a:latin typeface="Times New Roman" panose="02020603050405020304" pitchFamily="18" charset="0"/>
                <a:cs typeface="Times New Roman" panose="02020603050405020304" pitchFamily="18" charset="0"/>
              </a:rPr>
              <a:t>II. LUYỆN TẬP</a:t>
            </a:r>
            <a:endParaRPr kumimoji="0" lang="zh-CN"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pic>
        <p:nvPicPr>
          <p:cNvPr id="15" name="图片 59"/>
          <p:cNvPicPr>
            <a:picLocks noChangeAspect="1"/>
          </p:cNvPicPr>
          <p:nvPr/>
        </p:nvPicPr>
        <p:blipFill>
          <a:blip r:embed="rId4"/>
          <a:stretch>
            <a:fillRect/>
          </a:stretch>
        </p:blipFill>
        <p:spPr>
          <a:xfrm>
            <a:off x="0" y="-33470"/>
            <a:ext cx="2800350" cy="875665"/>
          </a:xfrm>
          <a:prstGeom prst="rect">
            <a:avLst/>
          </a:prstGeom>
        </p:spPr>
      </p:pic>
      <p:sp>
        <p:nvSpPr>
          <p:cNvPr id="16" name="Rectangle 15"/>
          <p:cNvSpPr/>
          <p:nvPr/>
        </p:nvSpPr>
        <p:spPr>
          <a:xfrm>
            <a:off x="231228" y="174176"/>
            <a:ext cx="2896235" cy="46037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bổ trợ:</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69211" y="943617"/>
            <a:ext cx="10667999" cy="5386090"/>
          </a:xfrm>
          <a:prstGeom prst="rect">
            <a:avLst/>
          </a:prstGeom>
        </p:spPr>
        <p:txBody>
          <a:bodyPr wrap="square">
            <a:spAutoFit/>
          </a:bodyPr>
          <a:lstStyle/>
          <a:p>
            <a:r>
              <a:rPr lang="en-US" sz="2800" b="1" i="1">
                <a:solidFill>
                  <a:srgbClr val="0000FF"/>
                </a:solidFill>
                <a:latin typeface="Times New Roman" panose="02020603050405020304" pitchFamily="18" charset="0"/>
                <a:cs typeface="Times New Roman" panose="02020603050405020304" pitchFamily="18" charset="0"/>
              </a:rPr>
              <a:t>? </a:t>
            </a:r>
            <a:r>
              <a:rPr lang="en-US" sz="2800" b="1" i="1">
                <a:solidFill>
                  <a:srgbClr val="C00000"/>
                </a:solidFill>
                <a:latin typeface="Times New Roman" panose="02020603050405020304" pitchFamily="18" charset="0"/>
                <a:cs typeface="Times New Roman" panose="02020603050405020304" pitchFamily="18" charset="0"/>
              </a:rPr>
              <a:t>Viết một đoạn hội thoại (khoảng ba đến bốn câu) trong đó có ít nhất một câu có nghĩa hàm ẩn.</a:t>
            </a:r>
          </a:p>
          <a:p>
            <a:r>
              <a:rPr lang="en-US" sz="2800" b="1" u="sng">
                <a:solidFill>
                  <a:schemeClr val="accent1">
                    <a:lumMod val="60000"/>
                    <a:lumOff val="40000"/>
                  </a:schemeClr>
                </a:solidFill>
                <a:latin typeface="Times New Roman" panose="02020603050405020304" pitchFamily="18" charset="0"/>
                <a:cs typeface="Times New Roman" panose="02020603050405020304" pitchFamily="18" charset="0"/>
              </a:rPr>
              <a:t>Ví dụ :</a:t>
            </a:r>
          </a:p>
          <a:p>
            <a:r>
              <a:rPr lang="en-US" sz="2800" b="1">
                <a:latin typeface="Times New Roman" panose="02020603050405020304" pitchFamily="18" charset="0"/>
                <a:cs typeface="Times New Roman" panose="02020603050405020304" pitchFamily="18" charset="0"/>
              </a:rPr>
              <a:t>Giờ ra chơi, Hùng rủ Phong:</a:t>
            </a:r>
          </a:p>
          <a:p>
            <a:r>
              <a:rPr lang="en-US" sz="2800" b="1">
                <a:latin typeface="Times New Roman" panose="02020603050405020304" pitchFamily="18" charset="0"/>
                <a:cs typeface="Times New Roman" panose="02020603050405020304" pitchFamily="18" charset="0"/>
              </a:rPr>
              <a:t>- Chiều nay học có hai tiết, bạn có ở lại đá banh với tụi mình không?</a:t>
            </a:r>
          </a:p>
          <a:p>
            <a:r>
              <a:rPr lang="en-US" sz="2800" b="1">
                <a:latin typeface="Times New Roman" panose="02020603050405020304" pitchFamily="18" charset="0"/>
                <a:cs typeface="Times New Roman" panose="02020603050405020304" pitchFamily="18" charset="0"/>
              </a:rPr>
              <a:t>Phong nói:</a:t>
            </a:r>
          </a:p>
          <a:p>
            <a:r>
              <a:rPr lang="en-US" sz="2800" b="1">
                <a:latin typeface="Times New Roman" panose="02020603050405020304" pitchFamily="18" charset="0"/>
                <a:cs typeface="Times New Roman" panose="02020603050405020304" pitchFamily="18" charset="0"/>
              </a:rPr>
              <a:t>- Học xong, mẹ tớ đến đón rồi.</a:t>
            </a:r>
          </a:p>
          <a:p>
            <a:r>
              <a:rPr lang="en-US" sz="2800" b="1">
                <a:latin typeface="Times New Roman" panose="02020603050405020304" pitchFamily="18" charset="0"/>
                <a:cs typeface="Times New Roman" panose="02020603050405020304" pitchFamily="18" charset="0"/>
              </a:rPr>
              <a:t>Hùng tiếp lời:</a:t>
            </a:r>
          </a:p>
          <a:p>
            <a:r>
              <a:rPr lang="en-US" sz="2800" b="1">
                <a:latin typeface="Times New Roman" panose="02020603050405020304" pitchFamily="18" charset="0"/>
                <a:cs typeface="Times New Roman" panose="02020603050405020304" pitchFamily="18" charset="0"/>
              </a:rPr>
              <a:t>-Vậy thôi bạn về trước đi nhé!</a:t>
            </a:r>
          </a:p>
          <a:p>
            <a:r>
              <a:rPr lang="en-US" sz="2800" b="1">
                <a:latin typeface="Times New Roman" panose="02020603050405020304" pitchFamily="18" charset="0"/>
                <a:cs typeface="Times New Roman" panose="02020603050405020304" pitchFamily="18" charset="0"/>
              </a:rPr>
              <a:t>Thế rồi chúng em ra về.</a:t>
            </a:r>
          </a:p>
          <a:p>
            <a:r>
              <a:rPr lang="en-US" sz="2800" b="1">
                <a:solidFill>
                  <a:srgbClr val="0000FF"/>
                </a:solidFill>
                <a:latin typeface="Arial" panose="020B0604020202020204" pitchFamily="34" charset="0"/>
                <a:cs typeface="Arial" panose="020B0604020202020204" pitchFamily="34" charset="0"/>
              </a:rPr>
              <a:t>→ </a:t>
            </a:r>
            <a:r>
              <a:rPr lang="en-US" sz="2800" b="1">
                <a:solidFill>
                  <a:srgbClr val="0000FF"/>
                </a:solidFill>
                <a:latin typeface="Times New Roman" panose="02020603050405020304" pitchFamily="18" charset="0"/>
                <a:cs typeface="Times New Roman" panose="02020603050405020304" pitchFamily="18" charset="0"/>
              </a:rPr>
              <a:t>Câu văn có nghĩa hàm ẩn: Học xong, mẹ tớ đến đón rồi.</a:t>
            </a:r>
          </a:p>
          <a:p>
            <a:r>
              <a:rPr lang="en-US" sz="2800" b="1">
                <a:solidFill>
                  <a:srgbClr val="0000FF"/>
                </a:solidFill>
                <a:latin typeface="Times New Roman" panose="02020603050405020304" pitchFamily="18" charset="0"/>
                <a:cs typeface="Times New Roman" panose="02020603050405020304" pitchFamily="18" charset="0"/>
              </a:rPr>
              <a:t>Hàm ý: Tớ không ở lại đá banh với các cậu được.</a:t>
            </a:r>
          </a:p>
        </p:txBody>
      </p:sp>
      <p:pic>
        <p:nvPicPr>
          <p:cNvPr id="18" name="图片 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226566" y="125095"/>
            <a:ext cx="1821289" cy="79739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ppt_w</p:attrName>
                                        </p:attrNameLst>
                                      </p:cBhvr>
                                      <p:tavLst>
                                        <p:tav tm="0" fmla="#ppt_w*sin(2.5*pi*$)">
                                          <p:val>
                                            <p:fltVal val="0"/>
                                          </p:val>
                                        </p:tav>
                                        <p:tav tm="100000">
                                          <p:val>
                                            <p:fltVal val="1"/>
                                          </p:val>
                                        </p:tav>
                                      </p:tavLst>
                                    </p:anim>
                                    <p:anim calcmode="lin" valueType="num">
                                      <p:cBhvr>
                                        <p:cTn id="14" dur="2000" fill="hold"/>
                                        <p:tgtEl>
                                          <p:spTgt spid="1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393874" y="467153"/>
            <a:ext cx="4875530" cy="827259"/>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4800" b="1" spc="0">
                <a:solidFill>
                  <a:srgbClr val="0000FF"/>
                </a:solidFill>
                <a:latin typeface="Times New Roman" panose="02020603050405020304" pitchFamily="18" charset="0"/>
                <a:cs typeface="Times New Roman" panose="02020603050405020304" pitchFamily="18" charset="0"/>
              </a:rPr>
              <a:t>VẬN DỤNG</a:t>
            </a:r>
            <a:endParaRPr lang="en-US" sz="4800" spc="0" dirty="0">
              <a:solidFill>
                <a:srgbClr val="0000FF"/>
              </a:solidFill>
              <a:latin typeface="Times New Roman" panose="02020603050405020304" pitchFamily="18" charset="0"/>
              <a:cs typeface="Times New Roman" panose="02020603050405020304" pitchFamily="18" charset="0"/>
            </a:endParaRPr>
          </a:p>
        </p:txBody>
      </p:sp>
      <p:pic>
        <p:nvPicPr>
          <p:cNvPr id="15" name="图片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63995" y="3826401"/>
            <a:ext cx="2911869" cy="2343009"/>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935" y="1441601"/>
            <a:ext cx="6352832" cy="5388695"/>
          </a:xfrm>
          <a:prstGeom prst="rect">
            <a:avLst/>
          </a:prstGeom>
        </p:spPr>
      </p:pic>
      <p:sp>
        <p:nvSpPr>
          <p:cNvPr id="10" name="文本框 11"/>
          <p:cNvSpPr txBox="1"/>
          <p:nvPr/>
        </p:nvSpPr>
        <p:spPr bwMode="auto">
          <a:xfrm>
            <a:off x="5683594" y="2859847"/>
            <a:ext cx="4903514" cy="2552065"/>
          </a:xfrm>
          <a:prstGeom prst="rect">
            <a:avLst/>
          </a:prstGeom>
          <a:noFill/>
        </p:spPr>
        <p:txBody>
          <a:bodyPr wrap="square" lIns="91413" tIns="45706" rIns="91413" bIns="45706">
            <a:spAutoFit/>
            <a:scene3d>
              <a:camera prst="orthographicFront"/>
              <a:lightRig rig="threePt" dir="t"/>
            </a:scene3d>
            <a:sp3d contourW="12700"/>
          </a:bodyPr>
          <a:lstStyle/>
          <a:p>
            <a:r>
              <a:rPr lang="en-US" sz="3200">
                <a:solidFill>
                  <a:srgbClr val="FFFF00"/>
                </a:solidFill>
                <a:latin typeface="Times New Roman" panose="02020603050405020304" pitchFamily="18" charset="0"/>
                <a:cs typeface="Times New Roman" panose="02020603050405020304" pitchFamily="18" charset="0"/>
              </a:rPr>
              <a:t>Viết một đoạn hội thoại (khoảng ba đến bốn câu) trong đó có ít nhất một câu có nghĩa hàm ẩn và một từ ngữ địa phương nơi em sống.</a:t>
            </a:r>
            <a:r>
              <a:rPr lang="en-US" sz="3200" dirty="0">
                <a:solidFill>
                  <a:srgbClr val="FFFF00"/>
                </a:solidFill>
                <a:latin typeface="Times New Roman" panose="02020603050405020304" pitchFamily="18" charset="0"/>
                <a:cs typeface="Times New Roman" panose="02020603050405020304" pitchFamily="18" charset="0"/>
              </a:rPr>
              <a:t> </a:t>
            </a: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46" y="797510"/>
            <a:ext cx="5546521" cy="1814830"/>
          </a:xfrm>
          <a:prstGeom prst="rect">
            <a:avLst/>
          </a:prstGeom>
          <a:ln w="76200">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thức: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Viết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đoạn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đảm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bảo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số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câu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Đảm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bảo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thức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đoạn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Trình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bày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sạch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đẹp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a:t>
            </a:r>
          </a:p>
        </p:txBody>
      </p:sp>
      <p:pic>
        <p:nvPicPr>
          <p:cNvPr id="3" name="图片 69"/>
          <p:cNvPicPr>
            <a:picLocks noChangeAspect="1"/>
          </p:cNvPicPr>
          <p:nvPr/>
        </p:nvPicPr>
        <p:blipFill>
          <a:blip r:embed="rId2">
            <a:clrChange>
              <a:clrFrom>
                <a:srgbClr val="FFFFFF"/>
              </a:clrFrom>
              <a:clrTo>
                <a:srgbClr val="FFFFFF">
                  <a:alpha val="0"/>
                </a:srgbClr>
              </a:clrTo>
            </a:clrChange>
          </a:blip>
          <a:stretch>
            <a:fillRect/>
          </a:stretch>
        </p:blipFill>
        <p:spPr>
          <a:xfrm>
            <a:off x="109058" y="105315"/>
            <a:ext cx="1956356" cy="1384390"/>
          </a:xfrm>
          <a:prstGeom prst="rect">
            <a:avLst/>
          </a:prstGeom>
        </p:spPr>
      </p:pic>
      <p:pic>
        <p:nvPicPr>
          <p:cNvPr id="4" name="图片 69"/>
          <p:cNvPicPr>
            <a:picLocks noChangeAspect="1"/>
          </p:cNvPicPr>
          <p:nvPr/>
        </p:nvPicPr>
        <p:blipFill>
          <a:blip r:embed="rId2">
            <a:clrChange>
              <a:clrFrom>
                <a:srgbClr val="FFFFFF"/>
              </a:clrFrom>
              <a:clrTo>
                <a:srgbClr val="FFFFFF">
                  <a:alpha val="0"/>
                </a:srgbClr>
              </a:clrTo>
            </a:clrChange>
          </a:blip>
          <a:stretch>
            <a:fillRect/>
          </a:stretch>
        </p:blipFill>
        <p:spPr>
          <a:xfrm>
            <a:off x="10235644" y="-58167"/>
            <a:ext cx="1956356" cy="1384390"/>
          </a:xfrm>
          <a:prstGeom prst="rect">
            <a:avLst/>
          </a:prstGeom>
        </p:spPr>
      </p:pic>
      <p:pic>
        <p:nvPicPr>
          <p:cNvPr id="5" name="图片 74"/>
          <p:cNvPicPr>
            <a:picLocks noChangeAspect="1"/>
          </p:cNvPicPr>
          <p:nvPr/>
        </p:nvPicPr>
        <p:blipFill>
          <a:blip r:embed="rId3">
            <a:clrChange>
              <a:clrFrom>
                <a:srgbClr val="FFFFFF"/>
              </a:clrFrom>
              <a:clrTo>
                <a:srgbClr val="FFFFFF">
                  <a:alpha val="0"/>
                </a:srgbClr>
              </a:clrTo>
            </a:clrChange>
          </a:blip>
          <a:stretch>
            <a:fillRect/>
          </a:stretch>
        </p:blipFill>
        <p:spPr>
          <a:xfrm>
            <a:off x="327787" y="2458307"/>
            <a:ext cx="1247331" cy="1621087"/>
          </a:xfrm>
          <a:prstGeom prst="rect">
            <a:avLst/>
          </a:prstGeom>
        </p:spPr>
      </p:pic>
      <p:pic>
        <p:nvPicPr>
          <p:cNvPr id="6" name="图片 74"/>
          <p:cNvPicPr>
            <a:picLocks noChangeAspect="1"/>
          </p:cNvPicPr>
          <p:nvPr/>
        </p:nvPicPr>
        <p:blipFill>
          <a:blip r:embed="rId3">
            <a:clrChange>
              <a:clrFrom>
                <a:srgbClr val="FFFFFF"/>
              </a:clrFrom>
              <a:clrTo>
                <a:srgbClr val="FFFFFF">
                  <a:alpha val="0"/>
                </a:srgbClr>
              </a:clrTo>
            </a:clrChange>
          </a:blip>
          <a:stretch>
            <a:fillRect/>
          </a:stretch>
        </p:blipFill>
        <p:spPr>
          <a:xfrm>
            <a:off x="10862284" y="2458306"/>
            <a:ext cx="1247331" cy="1621087"/>
          </a:xfrm>
          <a:prstGeom prst="rect">
            <a:avLst/>
          </a:prstGeom>
        </p:spPr>
      </p:pic>
      <p:pic>
        <p:nvPicPr>
          <p:cNvPr id="7" name="图片 69"/>
          <p:cNvPicPr>
            <a:picLocks noChangeAspect="1"/>
          </p:cNvPicPr>
          <p:nvPr/>
        </p:nvPicPr>
        <p:blipFill>
          <a:blip r:embed="rId2">
            <a:clrChange>
              <a:clrFrom>
                <a:srgbClr val="FFFFFF"/>
              </a:clrFrom>
              <a:clrTo>
                <a:srgbClr val="FFFFFF">
                  <a:alpha val="0"/>
                </a:srgbClr>
              </a:clrTo>
            </a:clrChange>
          </a:blip>
          <a:stretch>
            <a:fillRect/>
          </a:stretch>
        </p:blipFill>
        <p:spPr>
          <a:xfrm>
            <a:off x="0" y="4865123"/>
            <a:ext cx="1698016" cy="1201579"/>
          </a:xfrm>
          <a:prstGeom prst="rect">
            <a:avLst/>
          </a:prstGeom>
        </p:spPr>
      </p:pic>
      <p:pic>
        <p:nvPicPr>
          <p:cNvPr id="8" name="图片 69"/>
          <p:cNvPicPr>
            <a:picLocks noChangeAspect="1"/>
          </p:cNvPicPr>
          <p:nvPr/>
        </p:nvPicPr>
        <p:blipFill>
          <a:blip r:embed="rId2">
            <a:clrChange>
              <a:clrFrom>
                <a:srgbClr val="FFFFFF"/>
              </a:clrFrom>
              <a:clrTo>
                <a:srgbClr val="FFFFFF">
                  <a:alpha val="0"/>
                </a:srgbClr>
              </a:clrTo>
            </a:clrChange>
          </a:blip>
          <a:stretch>
            <a:fillRect/>
          </a:stretch>
        </p:blipFill>
        <p:spPr>
          <a:xfrm>
            <a:off x="10411599" y="4865123"/>
            <a:ext cx="1698016" cy="1201579"/>
          </a:xfrm>
          <a:prstGeom prst="rect">
            <a:avLst/>
          </a:prstGeom>
        </p:spPr>
      </p:pic>
      <p:sp>
        <p:nvSpPr>
          <p:cNvPr id="9" name="Rectangle 8"/>
          <p:cNvSpPr/>
          <p:nvPr/>
        </p:nvSpPr>
        <p:spPr>
          <a:xfrm>
            <a:off x="4503490" y="3429000"/>
            <a:ext cx="5546521" cy="1814830"/>
          </a:xfrm>
          <a:prstGeom prst="rect">
            <a:avLst/>
          </a:prstGeom>
          <a:ln w="76200">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黑体"/>
                <a:cs typeface="Times New Roman" panose="02020603050405020304" pitchFamily="18" charset="0"/>
              </a:rPr>
              <a:t>nội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rPr>
              <a:t> dung:</a:t>
            </a:r>
          </a:p>
          <a:p>
            <a:pPr marL="457200" marR="0" lvl="0" indent="-457200" algn="just" defTabSz="914400" rtl="0" eaLnBrk="1" fontAlgn="auto" latinLnBrk="0" hangingPunct="1">
              <a:lnSpc>
                <a:spcPct val="100000"/>
              </a:lnSpc>
              <a:spcBef>
                <a:spcPts val="0"/>
              </a:spcBef>
              <a:spcAft>
                <a:spcPts val="0"/>
              </a:spcAft>
              <a:buClrTx/>
              <a:buSzTx/>
              <a:buFontTx/>
              <a:buChar char="-"/>
              <a:defRPr/>
            </a:pPr>
            <a:r>
              <a:rPr lang="vi-VN" sz="2800" noProof="0" dirty="0">
                <a:solidFill>
                  <a:srgbClr val="000000"/>
                </a:solidFill>
                <a:latin typeface="Times New Roman" panose="02020603050405020304" pitchFamily="18" charset="0"/>
                <a:ea typeface="黑体"/>
                <a:cs typeface="Times New Roman" panose="02020603050405020304" pitchFamily="18" charset="0"/>
              </a:rPr>
              <a:t>Chủ đề tự chọn</a:t>
            </a:r>
            <a:r>
              <a:rPr lang="en-US" altLang="vi-VN" sz="2800" noProof="0" dirty="0">
                <a:solidFill>
                  <a:srgbClr val="000000"/>
                </a:solidFill>
                <a:latin typeface="Times New Roman" panose="02020603050405020304" pitchFamily="18" charset="0"/>
                <a:ea typeface="黑体"/>
                <a:cs typeface="Times New Roman" panose="02020603050405020304" pitchFamily="18" charset="0"/>
              </a:rPr>
              <a:t>.</a:t>
            </a:r>
            <a:endParaRPr lang="vi-VN" sz="2800" noProof="0" dirty="0">
              <a:solidFill>
                <a:srgbClr val="000000"/>
              </a:solidFill>
              <a:latin typeface="Times New Roman" panose="02020603050405020304" pitchFamily="18" charset="0"/>
              <a:ea typeface="黑体"/>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defRPr/>
            </a:pPr>
            <a:r>
              <a:rPr lang="en-US" sz="2800" noProof="0" dirty="0" err="1">
                <a:solidFill>
                  <a:srgbClr val="000000"/>
                </a:solidFill>
                <a:latin typeface="Times New Roman" panose="02020603050405020304" pitchFamily="18" charset="0"/>
                <a:ea typeface="黑体"/>
                <a:cs typeface="Times New Roman" panose="02020603050405020304" pitchFamily="18" charset="0"/>
              </a:rPr>
              <a:t>Có</a:t>
            </a:r>
            <a:r>
              <a:rPr lang="en-US" sz="2800" noProof="0" dirty="0">
                <a:solidFill>
                  <a:srgbClr val="000000"/>
                </a:solidFill>
                <a:latin typeface="Times New Roman" panose="02020603050405020304" pitchFamily="18" charset="0"/>
                <a:ea typeface="黑体"/>
                <a:cs typeface="Times New Roman" panose="02020603050405020304" pitchFamily="18" charset="0"/>
              </a:rPr>
              <a:t> </a:t>
            </a:r>
            <a:r>
              <a:rPr lang="en-US" sz="2800" noProof="0" dirty="0" err="1">
                <a:solidFill>
                  <a:srgbClr val="000000"/>
                </a:solidFill>
                <a:latin typeface="Times New Roman" panose="02020603050405020304" pitchFamily="18" charset="0"/>
                <a:ea typeface="黑体"/>
                <a:cs typeface="Times New Roman" panose="02020603050405020304" pitchFamily="18" charset="0"/>
              </a:rPr>
              <a:t>sử</a:t>
            </a:r>
            <a:r>
              <a:rPr lang="en-US" sz="2800" noProof="0" dirty="0">
                <a:solidFill>
                  <a:srgbClr val="000000"/>
                </a:solidFill>
                <a:latin typeface="Times New Roman" panose="02020603050405020304" pitchFamily="18" charset="0"/>
                <a:ea typeface="黑体"/>
                <a:cs typeface="Times New Roman" panose="02020603050405020304" pitchFamily="18" charset="0"/>
              </a:rPr>
              <a:t> </a:t>
            </a:r>
            <a:r>
              <a:rPr lang="en-US" sz="2800" noProof="0" dirty="0" err="1">
                <a:solidFill>
                  <a:srgbClr val="000000"/>
                </a:solidFill>
                <a:latin typeface="Times New Roman" panose="02020603050405020304" pitchFamily="18" charset="0"/>
                <a:ea typeface="黑体"/>
                <a:cs typeface="Times New Roman" panose="02020603050405020304" pitchFamily="18" charset="0"/>
              </a:rPr>
              <a:t>dụng</a:t>
            </a:r>
            <a:r>
              <a:rPr lang="en-US" sz="2800" noProof="0" dirty="0">
                <a:solidFill>
                  <a:srgbClr val="000000"/>
                </a:solidFill>
                <a:latin typeface="Times New Roman" panose="02020603050405020304" pitchFamily="18" charset="0"/>
                <a:ea typeface="黑体"/>
                <a:cs typeface="Times New Roman" panose="02020603050405020304" pitchFamily="18" charset="0"/>
              </a:rPr>
              <a:t> </a:t>
            </a:r>
            <a:r>
              <a:rPr lang="en-US" sz="2800" noProof="0" dirty="0" err="1">
                <a:solidFill>
                  <a:srgbClr val="000000"/>
                </a:solidFill>
                <a:latin typeface="Times New Roman" panose="02020603050405020304" pitchFamily="18" charset="0"/>
                <a:ea typeface="黑体"/>
                <a:cs typeface="Times New Roman" panose="02020603050405020304" pitchFamily="18" charset="0"/>
              </a:rPr>
              <a:t>nghĩa hàm ẩn và từ địa phương.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黑体"/>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141668" y="-113873"/>
            <a:ext cx="1052482" cy="88949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 name="椭圆 5"/>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grpSp>
        <p:nvGrpSpPr>
          <p:cNvPr id="24" name="组合 23"/>
          <p:cNvGrpSpPr/>
          <p:nvPr/>
        </p:nvGrpSpPr>
        <p:grpSpPr>
          <a:xfrm>
            <a:off x="540673" y="-1092561"/>
            <a:ext cx="10708640" cy="5760000"/>
            <a:chOff x="3084810" y="-335112"/>
            <a:chExt cx="5809548"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2"/>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658"/>
              <a:ext cx="5809548" cy="1045210"/>
            </a:xfrm>
            <a:prstGeom prst="rect">
              <a:avLst/>
            </a:prstGeom>
          </p:spPr>
        </p:pic>
      </p:gr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8" name="文本框 17"/>
          <p:cNvSpPr txBox="1"/>
          <p:nvPr/>
        </p:nvSpPr>
        <p:spPr>
          <a:xfrm>
            <a:off x="932815" y="1536700"/>
            <a:ext cx="10565765" cy="5262245"/>
          </a:xfrm>
          <a:prstGeom prst="rect">
            <a:avLst/>
          </a:prstGeom>
          <a:noFill/>
        </p:spPr>
        <p:txBody>
          <a:bodyPr wrap="square" rtlCol="0">
            <a:spAutoFit/>
          </a:bodyPr>
          <a:lstStyle/>
          <a:p>
            <a:pPr algn="ctr"/>
            <a:r>
              <a:rPr lang="vi-VN" sz="2400" b="1" dirty="0">
                <a:solidFill>
                  <a:srgbClr val="0000FF"/>
                </a:solidFill>
                <a:latin typeface="Times New Roman" panose="02020603050405020304" pitchFamily="18" charset="0"/>
                <a:cs typeface="Times New Roman" panose="02020603050405020304" pitchFamily="18" charset="0"/>
              </a:rPr>
              <a:t>ĐOẠN VĂN THAM KHẢO</a:t>
            </a:r>
            <a:endParaRPr lang="en-US" sz="2400" b="1" dirty="0">
              <a:solidFill>
                <a:srgbClr val="0000FF"/>
              </a:solidFill>
              <a:latin typeface="Times New Roman" panose="02020603050405020304" pitchFamily="18" charset="0"/>
              <a:cs typeface="Times New Roman" panose="02020603050405020304" pitchFamily="18" charset="0"/>
            </a:endParaRPr>
          </a:p>
          <a:p>
            <a:pPr fontAlgn="base"/>
            <a:r>
              <a:rPr lang="vi-VN" b="1" dirty="0"/>
              <a:t>	</a:t>
            </a:r>
            <a:r>
              <a:rPr lang="en-US" sz="2400">
                <a:latin typeface="Times New Roman" panose="02020603050405020304" pitchFamily="18" charset="0"/>
                <a:cs typeface="Times New Roman" panose="02020603050405020304" pitchFamily="18" charset="0"/>
              </a:rPr>
              <a:t>Giờ tan học, Lan rủ Hoa:</a:t>
            </a:r>
          </a:p>
          <a:p>
            <a:pPr fontAlgn="base"/>
            <a:r>
              <a:rPr lang="en-US" sz="2400">
                <a:latin typeface="Times New Roman" panose="02020603050405020304" pitchFamily="18" charset="0"/>
                <a:cs typeface="Times New Roman" panose="02020603050405020304" pitchFamily="18" charset="0"/>
              </a:rPr>
              <a:t>- Mai được nghỉ học, bạn sang nhà tôi chơi nhé!</a:t>
            </a:r>
          </a:p>
          <a:p>
            <a:pPr fontAlgn="base"/>
            <a:r>
              <a:rPr lang="en-US" sz="2400">
                <a:latin typeface="Times New Roman" panose="02020603050405020304" pitchFamily="18" charset="0"/>
                <a:cs typeface="Times New Roman" panose="02020603050405020304" pitchFamily="18" charset="0"/>
              </a:rPr>
              <a:t>Hoa trả lời:</a:t>
            </a:r>
          </a:p>
          <a:p>
            <a:pPr fontAlgn="base"/>
            <a:r>
              <a:rPr lang="en-US" sz="2400">
                <a:latin typeface="Times New Roman" panose="02020603050405020304" pitchFamily="18" charset="0"/>
                <a:cs typeface="Times New Roman" panose="02020603050405020304" pitchFamily="18" charset="0"/>
              </a:rPr>
              <a:t>- Mai tui phải coi nhà cho mẹ rồi.</a:t>
            </a:r>
          </a:p>
          <a:p>
            <a:pPr fontAlgn="base"/>
            <a:r>
              <a:rPr lang="en-US" sz="2400">
                <a:latin typeface="Times New Roman" panose="02020603050405020304" pitchFamily="18" charset="0"/>
                <a:cs typeface="Times New Roman" panose="02020603050405020304" pitchFamily="18" charset="0"/>
              </a:rPr>
              <a:t> Lan nói tiếp:</a:t>
            </a:r>
          </a:p>
          <a:p>
            <a:pPr fontAlgn="base"/>
            <a:r>
              <a:rPr lang="en-US" sz="2400">
                <a:latin typeface="Times New Roman" panose="02020603050405020304" pitchFamily="18" charset="0"/>
                <a:cs typeface="Times New Roman" panose="02020603050405020304" pitchFamily="18" charset="0"/>
              </a:rPr>
              <a:t>- Vậy chủ nhật tuần sau nhé!</a:t>
            </a:r>
          </a:p>
          <a:p>
            <a:pPr fontAlgn="base"/>
            <a:r>
              <a:rPr lang="en-US" sz="2400">
                <a:latin typeface="Times New Roman" panose="02020603050405020304" pitchFamily="18" charset="0"/>
                <a:cs typeface="Times New Roman" panose="02020603050405020304" pitchFamily="18" charset="0"/>
              </a:rPr>
              <a:t>Hoa trả lời:</a:t>
            </a:r>
          </a:p>
          <a:p>
            <a:pPr fontAlgn="base"/>
            <a:r>
              <a:rPr lang="en-US" sz="2400">
                <a:latin typeface="Times New Roman" panose="02020603050405020304" pitchFamily="18" charset="0"/>
                <a:cs typeface="Times New Roman" panose="02020603050405020304" pitchFamily="18" charset="0"/>
              </a:rPr>
              <a:t>- Chắc được á!</a:t>
            </a:r>
          </a:p>
          <a:p>
            <a:pPr fontAlgn="base"/>
            <a:r>
              <a:rPr lang="en-US" sz="2400">
                <a:latin typeface="Times New Roman" panose="02020603050405020304" pitchFamily="18" charset="0"/>
                <a:cs typeface="Times New Roman" panose="02020603050405020304" pitchFamily="18" charset="0"/>
              </a:rPr>
              <a:t>Sau đó, chúng tôi trở về nhà với một tậm trạng thật vui!</a:t>
            </a:r>
          </a:p>
          <a:p>
            <a:pPr fontAlgn="base"/>
            <a:r>
              <a:rPr lang="en-US" sz="2400">
                <a:solidFill>
                  <a:srgbClr val="0000FF"/>
                </a:solidFill>
                <a:latin typeface="Arial" panose="020B0604020202020204" pitchFamily="34" charset="0"/>
                <a:cs typeface="Arial" panose="020B0604020202020204" pitchFamily="34" charset="0"/>
              </a:rPr>
              <a:t>→ </a:t>
            </a:r>
            <a:r>
              <a:rPr lang="en-US" sz="2400">
                <a:solidFill>
                  <a:srgbClr val="0000FF"/>
                </a:solidFill>
                <a:latin typeface="Times New Roman" panose="02020603050405020304" pitchFamily="18" charset="0"/>
                <a:cs typeface="Times New Roman" panose="02020603050405020304" pitchFamily="18" charset="0"/>
              </a:rPr>
              <a:t>Câu văn có nghĩa hàm ẩn và từ địa phương: Mai tui phải coi nhà cho mẹ rồi.</a:t>
            </a:r>
          </a:p>
          <a:p>
            <a:pPr fontAlgn="base"/>
            <a:r>
              <a:rPr lang="en-US" sz="2400">
                <a:solidFill>
                  <a:srgbClr val="0000FF"/>
                </a:solidFill>
                <a:latin typeface="Times New Roman" panose="02020603050405020304" pitchFamily="18" charset="0"/>
                <a:cs typeface="Times New Roman" panose="02020603050405020304" pitchFamily="18" charset="0"/>
              </a:rPr>
              <a:t>Nghĩa hàm ẩn: Tôi không đi chơi với bạn được.</a:t>
            </a:r>
          </a:p>
          <a:p>
            <a:pPr fontAlgn="base"/>
            <a:r>
              <a:rPr lang="en-US" sz="2400">
                <a:solidFill>
                  <a:srgbClr val="0000FF"/>
                </a:solidFill>
                <a:latin typeface="Times New Roman" panose="02020603050405020304" pitchFamily="18" charset="0"/>
                <a:cs typeface="Times New Roman" panose="02020603050405020304" pitchFamily="18" charset="0"/>
                <a:sym typeface="+mn-ea"/>
              </a:rPr>
              <a:t>- Từ địa phương: tui (tôi)</a:t>
            </a:r>
            <a:endParaRPr lang="en-US" sz="2400">
              <a:solidFill>
                <a:srgbClr val="0000FF"/>
              </a:solidFill>
              <a:latin typeface="Times New Roman" panose="02020603050405020304" pitchFamily="18" charset="0"/>
              <a:cs typeface="Times New Roman" panose="02020603050405020304" pitchFamily="18" charset="0"/>
            </a:endParaRPr>
          </a:p>
          <a:p>
            <a:pPr fontAlgn="base"/>
            <a:endParaRPr lang="en-US" sz="2400">
              <a:solidFill>
                <a:srgbClr val="0000FF"/>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20" name="Picture 19"/>
          <p:cNvPicPr>
            <a:picLocks noChangeAspect="1"/>
          </p:cNvPicPr>
          <p:nvPr/>
        </p:nvPicPr>
        <p:blipFill>
          <a:blip r:embed="rId6"/>
          <a:stretch>
            <a:fillRect/>
          </a:stretch>
        </p:blipFill>
        <p:spPr>
          <a:xfrm>
            <a:off x="-141668" y="-113873"/>
            <a:ext cx="1052482" cy="88949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7111"/>
          <a:stretch>
            <a:fillRect/>
          </a:stretch>
        </p:blipFill>
        <p:spPr>
          <a:xfrm>
            <a:off x="0" y="-9760"/>
            <a:ext cx="12192001"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10" name="文本框 11"/>
          <p:cNvSpPr txBox="1"/>
          <p:nvPr/>
        </p:nvSpPr>
        <p:spPr>
          <a:xfrm>
            <a:off x="393036" y="1342661"/>
            <a:ext cx="11294467" cy="4278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1" u="none" strike="noStrike" kern="1200" cap="none" spc="0" normalizeH="0" baseline="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Em</a:t>
            </a:r>
            <a:r>
              <a:rPr kumimoji="0" lang="en-US" altLang="zh-CN" sz="3200" b="1" i="1" u="none" strike="noStrike" kern="1200" cap="none" spc="0" normalizeH="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hiểu câu trả lời sau đây như thế nào?</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b="1" i="1" u="none" strike="noStrike" kern="1200" cap="none" spc="0" normalizeH="0" noProof="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600" u="none" strike="noStrike" kern="1200" cap="none" spc="0" normalizeH="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An hỏi  Nam : </a:t>
            </a:r>
          </a:p>
          <a:p>
            <a:pPr marR="0" lvl="0" defTabSz="914400" rtl="0" eaLnBrk="1" fontAlgn="auto" latinLnBrk="0" hangingPunct="1">
              <a:lnSpc>
                <a:spcPct val="100000"/>
              </a:lnSpc>
              <a:spcBef>
                <a:spcPts val="0"/>
              </a:spcBef>
              <a:spcAft>
                <a:spcPts val="0"/>
              </a:spcAft>
              <a:buClrTx/>
              <a:buSzTx/>
              <a:defRPr/>
            </a:pPr>
            <a:r>
              <a:rPr kumimoji="0" lang="en-US" altLang="zh-CN" sz="3600" u="none" strike="noStrike" kern="1200" cap="none" spc="0" normalizeH="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Cậu thấy đội văn nghệ của lớp 8A diễn có hay không?</a:t>
            </a:r>
          </a:p>
          <a:p>
            <a:pPr marR="0" lvl="0" defTabSz="914400" rtl="0" eaLnBrk="1" fontAlgn="auto" latinLnBrk="0" hangingPunct="1">
              <a:lnSpc>
                <a:spcPct val="100000"/>
              </a:lnSpc>
              <a:spcBef>
                <a:spcPts val="0"/>
              </a:spcBef>
              <a:spcAft>
                <a:spcPts val="0"/>
              </a:spcAft>
              <a:buClrTx/>
              <a:buSzTx/>
              <a:defRPr/>
            </a:pPr>
            <a:r>
              <a:rPr lang="en-US" altLang="zh-CN" sz="360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Nam im lặng một lát rồi trả lời :</a:t>
            </a:r>
          </a:p>
          <a:p>
            <a:pPr marL="0" marR="0" lvl="0" indent="0" defTabSz="914400" rtl="0" eaLnBrk="1" fontAlgn="auto" latinLnBrk="0" hangingPunct="1">
              <a:lnSpc>
                <a:spcPct val="100000"/>
              </a:lnSpc>
              <a:spcBef>
                <a:spcPts val="0"/>
              </a:spcBef>
              <a:spcAft>
                <a:spcPts val="0"/>
              </a:spcAft>
              <a:buClrTx/>
              <a:buSzTx/>
              <a:buFontTx/>
              <a:buNone/>
              <a:defRPr/>
            </a:pPr>
            <a:r>
              <a:rPr lang="en-US" altLang="zh-CN" sz="360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Tớ thấy trang phục của họ đẹp.</a:t>
            </a:r>
            <a:endParaRPr kumimoji="0" lang="en-US" altLang="zh-CN" sz="3600" u="none" strike="noStrike" kern="1200" cap="none" spc="0" normalizeH="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200" u="none" strike="noStrike" kern="1200" cap="none" spc="0" normalizeH="0" noProof="0">
              <a:ln>
                <a:noFill/>
              </a:ln>
              <a:solidFill>
                <a:srgbClr val="00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i="1" u="none" strike="noStrike" kern="1200" cap="none" spc="0" normalizeH="0" baseline="0" noProof="0" dirty="0">
              <a:ln>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10164726" y="-124528"/>
            <a:ext cx="2027274" cy="1868267"/>
          </a:xfrm>
          <a:prstGeom prst="rect">
            <a:avLst/>
          </a:prstGeom>
        </p:spPr>
      </p:pic>
    </p:spTree>
    <p:extLst>
      <p:ext uri="{BB962C8B-B14F-4D97-AF65-F5344CB8AC3E}">
        <p14:creationId xmlns:p14="http://schemas.microsoft.com/office/powerpoint/2010/main" val="2621750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a:fillRect/>
          </a:stretch>
        </p:blipFill>
        <p:spPr>
          <a:xfrm>
            <a:off x="0" y="-9760"/>
            <a:ext cx="12192001" cy="6858000"/>
          </a:xfrm>
          <a:prstGeom prst="rect">
            <a:avLst/>
          </a:prstGeom>
        </p:spPr>
      </p:pic>
      <p:pic>
        <p:nvPicPr>
          <p:cNvPr id="22" name="图片 21"/>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a:fillRect/>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10" name="文本框 11"/>
          <p:cNvSpPr txBox="1"/>
          <p:nvPr/>
        </p:nvSpPr>
        <p:spPr>
          <a:xfrm>
            <a:off x="3142446" y="1172415"/>
            <a:ext cx="8512934" cy="2122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CHÚC CÁC EM </a:t>
            </a:r>
            <a:endParaRPr kumimoji="0" lang="vi-VN" altLang="zh-CN" sz="6600" b="1" i="0" u="none" strike="noStrike" kern="1200" cap="none" spc="0" normalizeH="0" baseline="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HỌC TẬP</a:t>
            </a:r>
            <a:r>
              <a:rPr kumimoji="0" lang="en-US" altLang="zh-CN" sz="6600" b="1" i="0" u="none" strike="noStrike" kern="1200" cap="none" spc="0" normalizeH="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6600" b="1" i="0" u="none" strike="noStrike" kern="1200" cap="none" spc="0" normalizeH="0" baseline="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TỐT</a:t>
            </a:r>
            <a:r>
              <a:rPr kumimoji="0" lang="vi-VN" altLang="zh-CN" sz="6600" b="1" i="0" u="none" strike="noStrike" kern="1200" cap="none" spc="0" normalizeH="0" baseline="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6600" b="1" i="0" u="none" strike="noStrike" kern="1200" cap="none" spc="0" normalizeH="0" baseline="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a:t>
            </a:r>
            <a:endParaRPr kumimoji="0" lang="zh-CN" altLang="en-US" sz="6600" b="1" i="0" u="none" strike="noStrike" kern="1200" cap="none" spc="0" normalizeH="0" baseline="0" noProof="0" dirty="0">
              <a:ln>
                <a:noFill/>
              </a:ln>
              <a:solidFill>
                <a:srgbClr val="FF00FF"/>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9" name="Picture 8"/>
          <p:cNvPicPr>
            <a:picLocks noChangeAspect="1"/>
          </p:cNvPicPr>
          <p:nvPr/>
        </p:nvPicPr>
        <p:blipFill>
          <a:blip r:embed="rId9"/>
          <a:stretch>
            <a:fillRect/>
          </a:stretch>
        </p:blipFill>
        <p:spPr>
          <a:xfrm>
            <a:off x="-141668" y="-113873"/>
            <a:ext cx="1052482" cy="88949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pic>
        <p:nvPicPr>
          <p:cNvPr id="71" name="图片 69"/>
          <p:cNvPicPr>
            <a:picLocks noChangeAspect="1"/>
          </p:cNvPicPr>
          <p:nvPr/>
        </p:nvPicPr>
        <p:blipFill>
          <a:blip r:embed="rId4">
            <a:clrChange>
              <a:clrFrom>
                <a:srgbClr val="FFFFFF"/>
              </a:clrFrom>
              <a:clrTo>
                <a:srgbClr val="FFFFFF">
                  <a:alpha val="0"/>
                </a:srgbClr>
              </a:clrTo>
            </a:clrChange>
          </a:blip>
          <a:stretch>
            <a:fillRect/>
          </a:stretch>
        </p:blipFill>
        <p:spPr>
          <a:xfrm>
            <a:off x="282437" y="874264"/>
            <a:ext cx="1105092" cy="782004"/>
          </a:xfrm>
          <a:prstGeom prst="rect">
            <a:avLst/>
          </a:prstGeom>
        </p:spPr>
      </p:pic>
      <p:pic>
        <p:nvPicPr>
          <p:cNvPr id="72" name="图片 74"/>
          <p:cNvPicPr>
            <a:picLocks noChangeAspect="1"/>
          </p:cNvPicPr>
          <p:nvPr/>
        </p:nvPicPr>
        <p:blipFill>
          <a:blip r:embed="rId5">
            <a:clrChange>
              <a:clrFrom>
                <a:srgbClr val="FFFFFF"/>
              </a:clrFrom>
              <a:clrTo>
                <a:srgbClr val="FFFFFF">
                  <a:alpha val="0"/>
                </a:srgbClr>
              </a:clrTo>
            </a:clrChange>
          </a:blip>
          <a:stretch>
            <a:fillRect/>
          </a:stretch>
        </p:blipFill>
        <p:spPr>
          <a:xfrm>
            <a:off x="596115" y="479135"/>
            <a:ext cx="1247331" cy="1621087"/>
          </a:xfrm>
          <a:prstGeom prst="rect">
            <a:avLst/>
          </a:prstGeom>
        </p:spPr>
      </p:pic>
      <p:cxnSp>
        <p:nvCxnSpPr>
          <p:cNvPr id="3" name="Straight Arrow Connector 2"/>
          <p:cNvCxnSpPr/>
          <p:nvPr/>
        </p:nvCxnSpPr>
        <p:spPr>
          <a:xfrm>
            <a:off x="5080942" y="1976478"/>
            <a:ext cx="1251144" cy="23945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2995042" y="2875501"/>
            <a:ext cx="9019749" cy="2219838"/>
          </a:xfrm>
          <a:prstGeom prst="rect">
            <a:avLst/>
          </a:prstGeom>
        </p:spPr>
        <p:txBody>
          <a:bodyPr wrap="square">
            <a:spAutoFit/>
          </a:bodyPr>
          <a:lstStyle/>
          <a:p>
            <a:pPr lvl="0">
              <a:lnSpc>
                <a:spcPct val="150000"/>
              </a:lnSpc>
              <a:defRPr/>
            </a:pPr>
            <a:r>
              <a:rPr lang="en-US" sz="3200" b="1">
                <a:solidFill>
                  <a:srgbClr val="0000FF"/>
                </a:solidFill>
                <a:latin typeface="Times New Roman" panose="02020603050405020304" pitchFamily="18" charset="0"/>
                <a:cs typeface="Times New Roman" panose="02020603050405020304" pitchFamily="18" charset="0"/>
              </a:rPr>
              <a:t>Là phần thông báo được thể hiện trực tiếp bằng từ ngữ trong câu, là loại nghĩa chúng ta có thể nhận ra trên bề mặt câu chữ.</a:t>
            </a:r>
          </a:p>
        </p:txBody>
      </p:sp>
      <p:pic>
        <p:nvPicPr>
          <p:cNvPr id="77" name="图片 10"/>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a:fillRect/>
          </a:stretch>
        </p:blipFill>
        <p:spPr>
          <a:xfrm>
            <a:off x="-592265" y="-197798"/>
            <a:ext cx="7174614" cy="3073300"/>
          </a:xfrm>
          <a:prstGeom prst="rect">
            <a:avLst/>
          </a:prstGeom>
        </p:spPr>
      </p:pic>
      <p:sp>
        <p:nvSpPr>
          <p:cNvPr id="78" name="文本框 1"/>
          <p:cNvSpPr txBox="1"/>
          <p:nvPr/>
        </p:nvSpPr>
        <p:spPr>
          <a:xfrm>
            <a:off x="181911" y="403865"/>
            <a:ext cx="5102470" cy="1481175"/>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en-US" sz="3200" b="1">
                <a:solidFill>
                  <a:srgbClr val="FF0000"/>
                </a:solidFill>
                <a:latin typeface="Times New Roman" panose="02020603050405020304" pitchFamily="18" charset="0"/>
                <a:cs typeface="Times New Roman" panose="02020603050405020304" pitchFamily="18" charset="0"/>
              </a:rPr>
              <a:t>? Thế nào là nghĩa</a:t>
            </a:r>
          </a:p>
          <a:p>
            <a:pPr lvl="0" algn="ctr">
              <a:lnSpc>
                <a:spcPct val="150000"/>
              </a:lnSpc>
              <a:defRPr/>
            </a:pPr>
            <a:r>
              <a:rPr lang="en-US" sz="3200" b="1">
                <a:solidFill>
                  <a:srgbClr val="FF0000"/>
                </a:solidFill>
                <a:latin typeface="Times New Roman" panose="02020603050405020304" pitchFamily="18" charset="0"/>
                <a:cs typeface="Times New Roman" panose="02020603050405020304" pitchFamily="18" charset="0"/>
              </a:rPr>
              <a:t> tường minh?</a:t>
            </a:r>
            <a:r>
              <a:rPr lang="en-US" sz="2800" b="1">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wipe(down)">
                                      <p:cBhvr>
                                        <p:cTn id="14" dur="500"/>
                                        <p:tgtEl>
                                          <p:spTgt spid="7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barn(inVertical)">
                                      <p:cBhvr>
                                        <p:cTn id="26" dur="500"/>
                                        <p:tgtEl>
                                          <p:spTgt spid="7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22"/>
                                        </p:tgtEl>
                                      </p:cBhvr>
                                    </p:animEffect>
                                    <p:animScale>
                                      <p:cBhvr>
                                        <p:cTn id="54" dur="500" autoRev="1" fill="hold"/>
                                        <p:tgtEl>
                                          <p:spTgt spid="22"/>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23"/>
                                        </p:tgtEl>
                                      </p:cBhvr>
                                    </p:animEffect>
                                    <p:animScale>
                                      <p:cBhvr>
                                        <p:cTn id="57" dur="500" autoRev="1" fill="hold"/>
                                        <p:tgtEl>
                                          <p:spTgt spid="23"/>
                                        </p:tgtEl>
                                      </p:cBhvr>
                                      <p:by x="105000" y="105000"/>
                                    </p:animScale>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10"/>
                                        </p:tgtEl>
                                      </p:cBhvr>
                                    </p:animEffect>
                                    <p:animScale>
                                      <p:cBhvr>
                                        <p:cTn id="60" dur="500" autoRev="1" fill="hold"/>
                                        <p:tgtEl>
                                          <p:spTgt spid="10"/>
                                        </p:tgtEl>
                                      </p:cBhvr>
                                      <p:by x="105000" y="105000"/>
                                    </p:animScale>
                                  </p:childTnLst>
                                </p:cTn>
                              </p:par>
                              <p:par>
                                <p:cTn id="61" presetID="26" presetClass="emph" presetSubtype="0" repeatCount="indefinite" fill="hold" grpId="1" nodeType="withEffect">
                                  <p:stCondLst>
                                    <p:cond delay="0"/>
                                  </p:stCondLst>
                                  <p:endCondLst>
                                    <p:cond evt="onNext" delay="0">
                                      <p:tgtEl>
                                        <p:sldTgt/>
                                      </p:tgtEl>
                                    </p:cond>
                                  </p:endCondLst>
                                  <p:childTnLst>
                                    <p:animEffect transition="out" filter="fade">
                                      <p:cBhvr>
                                        <p:cTn id="62" dur="1000" tmFilter="0, 0; .2, .5; .8, .5; 1, 0"/>
                                        <p:tgtEl>
                                          <p:spTgt spid="5"/>
                                        </p:tgtEl>
                                      </p:cBhvr>
                                    </p:animEffect>
                                    <p:animScale>
                                      <p:cBhvr>
                                        <p:cTn id="6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22" grpId="0" animBg="1"/>
      <p:bldP spid="22" grpId="1" animBg="1"/>
      <p:bldP spid="23" grpId="0" animBg="1"/>
      <p:bldP spid="23" grpId="1" animBg="1"/>
      <p:bldP spid="76"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30919" y="1686942"/>
            <a:ext cx="732080" cy="608831"/>
            <a:chOff x="3959623" y="1220645"/>
            <a:chExt cx="640492" cy="658134"/>
          </a:xfrm>
        </p:grpSpPr>
        <p:sp>
          <p:nvSpPr>
            <p:cNvPr id="2" name="菱形 1"/>
            <p:cNvSpPr/>
            <p:nvPr/>
          </p:nvSpPr>
          <p:spPr>
            <a:xfrm>
              <a:off x="3959623" y="1238287"/>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sp>
          <p:nvSpPr>
            <p:cNvPr id="3" name="文本框 2"/>
            <p:cNvSpPr txBox="1"/>
            <p:nvPr/>
          </p:nvSpPr>
          <p:spPr>
            <a:xfrm>
              <a:off x="4227550" y="1220645"/>
              <a:ext cx="161620" cy="4990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pic>
        <p:nvPicPr>
          <p:cNvPr id="19" name="图片 59"/>
          <p:cNvPicPr>
            <a:picLocks noChangeAspect="1"/>
          </p:cNvPicPr>
          <p:nvPr/>
        </p:nvPicPr>
        <p:blipFill>
          <a:blip r:embed="rId4"/>
          <a:stretch>
            <a:fillRect/>
          </a:stretch>
        </p:blipFill>
        <p:spPr>
          <a:xfrm>
            <a:off x="220690" y="157952"/>
            <a:ext cx="4572000" cy="2166620"/>
          </a:xfrm>
          <a:prstGeom prst="rect">
            <a:avLst/>
          </a:prstGeom>
        </p:spPr>
      </p:pic>
      <p:sp>
        <p:nvSpPr>
          <p:cNvPr id="20" name="Rectangle 19"/>
          <p:cNvSpPr/>
          <p:nvPr/>
        </p:nvSpPr>
        <p:spPr>
          <a:xfrm>
            <a:off x="676942" y="429857"/>
            <a:ext cx="3402418" cy="1569660"/>
          </a:xfrm>
          <a:prstGeom prst="rect">
            <a:avLst/>
          </a:prstGeom>
        </p:spPr>
        <p:txBody>
          <a:bodyPr wrap="square">
            <a:spAutoFit/>
          </a:bodyPr>
          <a:lstStyle/>
          <a:p>
            <a:pPr lvl="0" algn="ctr">
              <a:lnSpc>
                <a:spcPct val="150000"/>
              </a:lnSpc>
              <a:defRPr/>
            </a:pPr>
            <a:r>
              <a:rPr lang="en-US" sz="3200" b="1" dirty="0" err="1">
                <a:solidFill>
                  <a:srgbClr val="FF0000"/>
                </a:solidFill>
                <a:latin typeface="Times New Roman" panose="02020603050405020304" pitchFamily="18" charset="0"/>
                <a:cs typeface="Times New Roman" panose="02020603050405020304" pitchFamily="18" charset="0"/>
                <a:sym typeface="+mn-ea"/>
              </a:rPr>
              <a:t>Thế</a:t>
            </a:r>
            <a:r>
              <a:rPr lang="en-US" sz="3200" b="1" dirty="0">
                <a:solidFill>
                  <a:srgbClr val="FF0000"/>
                </a:solidFill>
                <a:latin typeface="Times New Roman" panose="02020603050405020304" pitchFamily="18"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cs typeface="Times New Roman" panose="02020603050405020304" pitchFamily="18" charset="0"/>
                <a:sym typeface="+mn-ea"/>
              </a:rPr>
              <a:t>nào</a:t>
            </a:r>
            <a:r>
              <a:rPr lang="en-US" sz="3200" b="1" dirty="0">
                <a:solidFill>
                  <a:srgbClr val="FF0000"/>
                </a:solidFill>
                <a:latin typeface="Times New Roman" panose="02020603050405020304" pitchFamily="18"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cs typeface="Times New Roman" panose="02020603050405020304" pitchFamily="18" charset="0"/>
                <a:sym typeface="+mn-ea"/>
              </a:rPr>
              <a:t>là</a:t>
            </a:r>
            <a:r>
              <a:rPr lang="en-US" sz="3200" b="1" dirty="0">
                <a:solidFill>
                  <a:srgbClr val="FF0000"/>
                </a:solidFill>
                <a:latin typeface="Times New Roman" panose="02020603050405020304" pitchFamily="18"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cs typeface="Times New Roman" panose="02020603050405020304" pitchFamily="18" charset="0"/>
                <a:sym typeface="+mn-ea"/>
              </a:rPr>
              <a:t>nghĩa</a:t>
            </a:r>
            <a:r>
              <a:rPr lang="en-US" sz="3200" b="1" dirty="0">
                <a:solidFill>
                  <a:srgbClr val="FF0000"/>
                </a:solidFill>
                <a:latin typeface="Times New Roman" panose="02020603050405020304" pitchFamily="18"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cs typeface="Times New Roman" panose="02020603050405020304" pitchFamily="18" charset="0"/>
                <a:sym typeface="+mn-ea"/>
              </a:rPr>
              <a:t>hàm</a:t>
            </a:r>
            <a:r>
              <a:rPr lang="en-US" sz="3200" b="1" dirty="0">
                <a:solidFill>
                  <a:srgbClr val="FF0000"/>
                </a:solidFill>
                <a:latin typeface="Times New Roman" panose="02020603050405020304" pitchFamily="18"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cs typeface="Times New Roman" panose="02020603050405020304" pitchFamily="18" charset="0"/>
                <a:sym typeface="+mn-ea"/>
              </a:rPr>
              <a:t>ẩn</a:t>
            </a:r>
            <a:r>
              <a:rPr lang="en-US" sz="3200" b="1" dirty="0">
                <a:solidFill>
                  <a:srgbClr val="FF0000"/>
                </a:solidFill>
                <a:latin typeface="Times New Roman" panose="02020603050405020304" pitchFamily="18" charset="0"/>
                <a:cs typeface="Times New Roman" panose="02020603050405020304" pitchFamily="18" charset="0"/>
                <a:sym typeface="+mn-ea"/>
              </a:rPr>
              <a:t>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a:off x="4792690" y="1817500"/>
            <a:ext cx="1068445" cy="46793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966484" y="2572463"/>
            <a:ext cx="8506045" cy="2062103"/>
          </a:xfrm>
          <a:prstGeom prst="rect">
            <a:avLst/>
          </a:prstGeom>
        </p:spPr>
        <p:txBody>
          <a:bodyPr wrap="square">
            <a:spAutoFit/>
          </a:bodyPr>
          <a:lstStyle/>
          <a:p>
            <a:r>
              <a:rPr lang="en-US" sz="3200" b="1">
                <a:solidFill>
                  <a:srgbClr val="0000FF"/>
                </a:solidFill>
                <a:latin typeface="Times New Roman" panose="02020603050405020304" pitchFamily="18" charset="0"/>
                <a:cs typeface="Times New Roman" panose="02020603050405020304" pitchFamily="18" charset="0"/>
              </a:rPr>
              <a:t>      Là phần thông báo không được thể hiện trực tiếp bằng từ ngữ trong câu mà được suy ra từ câu chữ và ngữ cảnh.  Đây là loại nghĩa mà người nói, người viết thật sự muốn đề cập đến.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8" name="文本框 17"/>
          <p:cNvSpPr txBox="1"/>
          <p:nvPr/>
        </p:nvSpPr>
        <p:spPr>
          <a:xfrm>
            <a:off x="899434" y="338395"/>
            <a:ext cx="10773715" cy="513986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600" b="1" noProof="0">
                <a:solidFill>
                  <a:srgbClr val="C00000"/>
                </a:solidFill>
                <a:latin typeface="Times New Roman" panose="02020603050405020304" pitchFamily="18" charset="0"/>
                <a:ea typeface="黑体"/>
                <a:cs typeface="Times New Roman" panose="02020603050405020304" pitchFamily="18" charset="0"/>
              </a:rPr>
              <a:t>I. TRI THỨC TIẾNG VIỆT</a:t>
            </a:r>
          </a:p>
          <a:p>
            <a:pPr marL="514350" marR="0" lvl="0" indent="-514350" defTabSz="914400" rtl="0" eaLnBrk="1" fontAlgn="auto" latinLnBrk="0" hangingPunct="1">
              <a:lnSpc>
                <a:spcPct val="100000"/>
              </a:lnSpc>
              <a:spcBef>
                <a:spcPts val="0"/>
              </a:spcBef>
              <a:spcAft>
                <a:spcPts val="0"/>
              </a:spcAft>
              <a:buClrTx/>
              <a:buSzTx/>
              <a:buFontTx/>
              <a:buAutoNum type="arabicPeriod"/>
              <a:defRPr/>
            </a:pPr>
            <a:r>
              <a:rPr kumimoji="0" lang="en-US" altLang="zh-CN" sz="32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Nghĩa</a:t>
            </a:r>
            <a:r>
              <a:rPr kumimoji="0" lang="en-US" altLang="zh-CN" sz="32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tường minh và nghĩa hàm ẩn của câu : </a:t>
            </a:r>
          </a:p>
          <a:p>
            <a:pPr marR="0" lvl="0" defTabSz="914400" rtl="0" eaLnBrk="1" fontAlgn="auto" latinLnBrk="0" hangingPunct="1">
              <a:lnSpc>
                <a:spcPct val="100000"/>
              </a:lnSpc>
              <a:spcBef>
                <a:spcPts val="0"/>
              </a:spcBef>
              <a:spcAft>
                <a:spcPts val="0"/>
              </a:spcAft>
              <a:buClrTx/>
              <a:buSzTx/>
              <a:defRPr/>
            </a:pPr>
            <a:r>
              <a:rPr lang="en-US" altLang="zh-CN" sz="3200" b="1" baseline="0">
                <a:solidFill>
                  <a:srgbClr val="C00000"/>
                </a:solidFill>
                <a:latin typeface="Times New Roman" panose="02020603050405020304" pitchFamily="18" charset="0"/>
                <a:ea typeface="黑体"/>
                <a:cs typeface="Times New Roman" panose="02020603050405020304" pitchFamily="18" charset="0"/>
              </a:rPr>
              <a:t>1.1. Nghĩa</a:t>
            </a:r>
            <a:r>
              <a:rPr lang="en-US" altLang="zh-CN" sz="3200" b="1">
                <a:solidFill>
                  <a:srgbClr val="C00000"/>
                </a:solidFill>
                <a:latin typeface="Times New Roman" panose="02020603050405020304" pitchFamily="18" charset="0"/>
                <a:ea typeface="黑体"/>
                <a:cs typeface="Times New Roman" panose="02020603050405020304" pitchFamily="18" charset="0"/>
              </a:rPr>
              <a:t> tường minh: </a:t>
            </a:r>
          </a:p>
          <a:p>
            <a:pPr>
              <a:defRPr/>
            </a:pPr>
            <a:r>
              <a:rPr lang="en-US" sz="2800" b="1">
                <a:solidFill>
                  <a:srgbClr val="0000FF"/>
                </a:solidFill>
                <a:latin typeface="Times New Roman" panose="02020603050405020304" pitchFamily="18" charset="0"/>
                <a:cs typeface="Times New Roman" panose="02020603050405020304" pitchFamily="18" charset="0"/>
              </a:rPr>
              <a:t>           Là phần thông báo được thể hiện trực tiếp bằng từ ngữ trong câu, là loại nghĩa chúng ta có thể nhận ra trên bề mặt câu chữ.</a:t>
            </a:r>
          </a:p>
          <a:p>
            <a:pPr marR="0" lvl="0" defTabSz="914400" rtl="0" eaLnBrk="1" fontAlgn="auto" latinLnBrk="0" hangingPunct="1">
              <a:lnSpc>
                <a:spcPct val="100000"/>
              </a:lnSpc>
              <a:spcBef>
                <a:spcPts val="0"/>
              </a:spcBef>
              <a:spcAft>
                <a:spcPts val="0"/>
              </a:spcAft>
              <a:buClrTx/>
              <a:buSzTx/>
              <a:defRPr/>
            </a:pPr>
            <a:r>
              <a:rPr kumimoji="0" lang="en-US" altLang="zh-CN" sz="32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1.2. Nghĩa</a:t>
            </a:r>
            <a:r>
              <a:rPr kumimoji="0" lang="en-US" altLang="zh-CN" sz="32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hàm ẩn:</a:t>
            </a:r>
          </a:p>
          <a:p>
            <a:pPr>
              <a:defRPr/>
            </a:pPr>
            <a:r>
              <a:rPr lang="en-US" sz="2800" b="1">
                <a:solidFill>
                  <a:srgbClr val="0000FF"/>
                </a:solidFill>
                <a:latin typeface="Times New Roman" panose="02020603050405020304" pitchFamily="18" charset="0"/>
                <a:cs typeface="Times New Roman" panose="02020603050405020304" pitchFamily="18" charset="0"/>
              </a:rPr>
              <a:t>         Là phần thông báo không được thể hiện trực tiếp bằng từ ngữ trong câu mà được suy ra từ câu chữ và ngữ cảnh.  Đây là loại nghĩa mà người nói, người viết thật sự muốn đề cập đến.</a:t>
            </a:r>
          </a:p>
          <a:p>
            <a:pPr marR="0" lvl="0" defTabSz="914400" rtl="0" eaLnBrk="1" fontAlgn="auto" latinLnBrk="0" hangingPunct="1">
              <a:lnSpc>
                <a:spcPct val="100000"/>
              </a:lnSpc>
              <a:spcBef>
                <a:spcPts val="0"/>
              </a:spcBef>
              <a:spcAft>
                <a:spcPts val="0"/>
              </a:spcAft>
              <a:buClrTx/>
              <a:buSzTx/>
              <a:defRPr/>
            </a:pP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a:t>
            </a:r>
          </a:p>
          <a:p>
            <a:pPr marR="0" lvl="0" defTabSz="914400" rtl="0" eaLnBrk="1" fontAlgn="auto" latinLnBrk="0" hangingPunct="1">
              <a:lnSpc>
                <a:spcPct val="100000"/>
              </a:lnSpc>
              <a:spcBef>
                <a:spcPts val="0"/>
              </a:spcBef>
              <a:spcAft>
                <a:spcPts val="0"/>
              </a:spcAft>
              <a:buClrTx/>
              <a:buSzTx/>
              <a:defRPr/>
            </a:pP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Tree>
    <p:extLst>
      <p:ext uri="{BB962C8B-B14F-4D97-AF65-F5344CB8AC3E}">
        <p14:creationId xmlns:p14="http://schemas.microsoft.com/office/powerpoint/2010/main" val="985012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22"/>
                                        </p:tgtEl>
                                      </p:cBhvr>
                                    </p:animEffect>
                                    <p:animScale>
                                      <p:cBhvr>
                                        <p:cTn id="17" dur="500" autoRev="1" fill="hold"/>
                                        <p:tgtEl>
                                          <p:spTgt spid="22"/>
                                        </p:tgtEl>
                                      </p:cBhvr>
                                      <p:by x="105000" y="105000"/>
                                    </p:animScale>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10"/>
                                        </p:tgtEl>
                                      </p:cBhvr>
                                    </p:animEffect>
                                    <p:animScale>
                                      <p:cBhvr>
                                        <p:cTn id="20" dur="500" autoRev="1" fill="hold"/>
                                        <p:tgtEl>
                                          <p:spTgt spid="1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p:bldP spid="22" grpId="0"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1911" y="838007"/>
            <a:ext cx="11582924" cy="128714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0000FF"/>
                </a:solidFill>
                <a:latin typeface="Times New Roman" panose="02020603050405020304" pitchFamily="18" charset="0"/>
                <a:cs typeface="Times New Roman" panose="02020603050405020304" pitchFamily="18" charset="0"/>
              </a:rPr>
              <a:t>? Giải thích nghĩa của những từ gạch chân trong </a:t>
            </a:r>
          </a:p>
          <a:p>
            <a:pPr algn="ctr">
              <a:defRPr/>
            </a:pPr>
            <a:r>
              <a:rPr lang="en-US" sz="2800" b="1">
                <a:solidFill>
                  <a:srgbClr val="0000FF"/>
                </a:solidFill>
                <a:latin typeface="Times New Roman" panose="02020603050405020304" pitchFamily="18" charset="0"/>
                <a:cs typeface="Times New Roman" panose="02020603050405020304" pitchFamily="18" charset="0"/>
              </a:rPr>
              <a:t>ví dụ sau :</a:t>
            </a:r>
          </a:p>
        </p:txBody>
      </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5" name="文本框 17"/>
          <p:cNvSpPr txBox="1"/>
          <p:nvPr/>
        </p:nvSpPr>
        <p:spPr>
          <a:xfrm>
            <a:off x="2078448" y="187463"/>
            <a:ext cx="7607748" cy="583565"/>
          </a:xfrm>
          <a:prstGeom prst="rect">
            <a:avLst/>
          </a:prstGeom>
          <a:noFill/>
        </p:spPr>
        <p:txBody>
          <a:bodyPr wrap="square" rtlCol="0">
            <a:spAutoFit/>
          </a:bodyPr>
          <a:lstStyle/>
          <a:p>
            <a:pPr algn="ctr">
              <a:defRPr/>
            </a:pPr>
            <a:r>
              <a:rPr kumimoji="0" lang="en-US" altLang="zh-CN" sz="3200" b="1" i="0" kern="1200" cap="none" spc="0" normalizeH="0" baseline="0" noProof="0" dirty="0">
                <a:solidFill>
                  <a:srgbClr val="0000FF"/>
                </a:solidFill>
                <a:latin typeface="Times New Roman" panose="02020603050405020304" pitchFamily="18" charset="0"/>
                <a:ea typeface="黑体"/>
                <a:cs typeface="Times New Roman" panose="02020603050405020304" pitchFamily="18" charset="0"/>
              </a:rPr>
              <a:t>Phiếu học tập </a:t>
            </a:r>
            <a:r>
              <a:rPr kumimoji="0" lang="en-US" altLang="zh-CN" sz="3200" b="1" i="0" kern="1200" cap="none" spc="0" normalizeH="0" baseline="0" noProof="0">
                <a:solidFill>
                  <a:srgbClr val="0000FF"/>
                </a:solidFill>
                <a:latin typeface="Times New Roman" panose="02020603050405020304" pitchFamily="18" charset="0"/>
                <a:ea typeface="黑体"/>
                <a:cs typeface="Times New Roman" panose="02020603050405020304" pitchFamily="18" charset="0"/>
              </a:rPr>
              <a:t>số 1</a:t>
            </a:r>
            <a:endParaRPr kumimoji="0" lang="en-US" altLang="zh-CN" sz="3200" b="1" i="0" kern="1200" cap="none" spc="0" normalizeH="0" baseline="0" noProof="0" dirty="0">
              <a:solidFill>
                <a:srgbClr val="0000FF"/>
              </a:solidFill>
              <a:latin typeface="Times New Roman" panose="02020603050405020304" pitchFamily="18" charset="0"/>
              <a:ea typeface="黑体"/>
              <a:cs typeface="Times New Roman" panose="02020603050405020304" pitchFamily="18"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2464440107"/>
              </p:ext>
            </p:extLst>
          </p:nvPr>
        </p:nvGraphicFramePr>
        <p:xfrm>
          <a:off x="272518" y="2254103"/>
          <a:ext cx="10726932" cy="4008474"/>
        </p:xfrm>
        <a:graphic>
          <a:graphicData uri="http://schemas.openxmlformats.org/drawingml/2006/table">
            <a:tbl>
              <a:tblPr firstRow="1" firstCol="1" bandRow="1">
                <a:tableStyleId>{5C22544A-7EE6-4342-B048-85BDC9FD1C3A}</a:tableStyleId>
              </a:tblPr>
              <a:tblGrid>
                <a:gridCol w="5224354">
                  <a:extLst>
                    <a:ext uri="{9D8B030D-6E8A-4147-A177-3AD203B41FA5}">
                      <a16:colId xmlns:a16="http://schemas.microsoft.com/office/drawing/2014/main" val="20001"/>
                    </a:ext>
                  </a:extLst>
                </a:gridCol>
                <a:gridCol w="5502578">
                  <a:extLst>
                    <a:ext uri="{9D8B030D-6E8A-4147-A177-3AD203B41FA5}">
                      <a16:colId xmlns:a16="http://schemas.microsoft.com/office/drawing/2014/main" val="20002"/>
                    </a:ext>
                  </a:extLst>
                </a:gridCol>
              </a:tblGrid>
              <a:tr h="800374">
                <a:tc>
                  <a:txBody>
                    <a:bodyPr/>
                    <a:lstStyle/>
                    <a:p>
                      <a:pPr indent="0">
                        <a:buNone/>
                      </a:pPr>
                      <a:r>
                        <a:rPr lang="en-US" sz="3200" b="1">
                          <a:solidFill>
                            <a:srgbClr val="000000"/>
                          </a:solidFill>
                          <a:latin typeface="Times New Roman" panose="02020603050405020304" pitchFamily="18" charset="0"/>
                          <a:cs typeface="Times New Roman" panose="02020603050405020304" pitchFamily="18" charset="0"/>
                        </a:rPr>
                        <a:t>Lời bài hát</a:t>
                      </a:r>
                      <a:endPar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indent="0">
                        <a:buNone/>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b="1"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từ gạch chân</a:t>
                      </a:r>
                      <a:endPar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0000"/>
                  </a:ext>
                </a:extLst>
              </a:tr>
              <a:tr h="3208100">
                <a:tc>
                  <a:txBody>
                    <a:bodyPr/>
                    <a:lstStyle/>
                    <a:p>
                      <a:pPr indent="0">
                        <a:buNone/>
                      </a:pPr>
                      <a:r>
                        <a:rPr lang="en-US" sz="2400" b="1" u="sng">
                          <a:solidFill>
                            <a:srgbClr val="000000"/>
                          </a:solidFill>
                          <a:latin typeface="Times New Roman" panose="02020603050405020304" pitchFamily="18" charset="0"/>
                          <a:cs typeface="Times New Roman" panose="02020603050405020304" pitchFamily="18" charset="0"/>
                        </a:rPr>
                        <a:t>Má</a:t>
                      </a:r>
                      <a:r>
                        <a:rPr lang="en-US" sz="2400" b="1">
                          <a:solidFill>
                            <a:srgbClr val="000000"/>
                          </a:solidFill>
                          <a:latin typeface="Times New Roman" panose="02020603050405020304" pitchFamily="18" charset="0"/>
                          <a:cs typeface="Times New Roman" panose="02020603050405020304" pitchFamily="18" charset="0"/>
                        </a:rPr>
                        <a:t> trồng toàn những cây dễ thương</a:t>
                      </a:r>
                    </a:p>
                    <a:p>
                      <a:pPr indent="0">
                        <a:buNone/>
                      </a:pPr>
                      <a:r>
                        <a:rPr lang="en-US" sz="2400" b="1">
                          <a:solidFill>
                            <a:srgbClr val="000000"/>
                          </a:solidFill>
                          <a:latin typeface="Times New Roman" panose="02020603050405020304" pitchFamily="18" charset="0"/>
                          <a:cs typeface="Times New Roman" panose="02020603050405020304" pitchFamily="18" charset="0"/>
                        </a:rPr>
                        <a:t>Nào là hoa, là rau, là lúa</a:t>
                      </a:r>
                    </a:p>
                    <a:p>
                      <a:pPr indent="0">
                        <a:buNone/>
                      </a:pPr>
                      <a:r>
                        <a:rPr lang="en-US" sz="2400" b="1">
                          <a:solidFill>
                            <a:srgbClr val="000000"/>
                          </a:solidFill>
                          <a:latin typeface="Times New Roman" panose="02020603050405020304" pitchFamily="18" charset="0"/>
                          <a:cs typeface="Times New Roman" panose="02020603050405020304" pitchFamily="18" charset="0"/>
                        </a:rPr>
                        <a:t>Còn </a:t>
                      </a:r>
                      <a:r>
                        <a:rPr lang="en-US" sz="2400" b="1" u="sng">
                          <a:solidFill>
                            <a:srgbClr val="000000"/>
                          </a:solidFill>
                          <a:latin typeface="Times New Roman" panose="02020603050405020304" pitchFamily="18" charset="0"/>
                          <a:cs typeface="Times New Roman" panose="02020603050405020304" pitchFamily="18" charset="0"/>
                        </a:rPr>
                        <a:t>ba</a:t>
                      </a:r>
                      <a:r>
                        <a:rPr lang="en-US" sz="2400" b="1">
                          <a:solidFill>
                            <a:srgbClr val="000000"/>
                          </a:solidFill>
                          <a:latin typeface="Times New Roman" panose="02020603050405020304" pitchFamily="18" charset="0"/>
                          <a:cs typeface="Times New Roman" panose="02020603050405020304" pitchFamily="18" charset="0"/>
                        </a:rPr>
                        <a:t> trồng toàn cây dễ sợ</a:t>
                      </a:r>
                    </a:p>
                    <a:p>
                      <a:pPr indent="0">
                        <a:buNone/>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 xù xì, cây lại có gai</a:t>
                      </a:r>
                    </a:p>
                    <a:p>
                      <a:pPr indent="0" algn="ctr">
                        <a:buNone/>
                      </a:pPr>
                      <a:r>
                        <a:rPr lang="en-US" sz="2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Vườn cây của ba- Phan Nhân)</a:t>
                      </a:r>
                    </a:p>
                  </a:txBody>
                  <a:tcPr marL="68580" marR="68580" marT="0" marB="0">
                    <a:solidFill>
                      <a:srgbClr val="00B050"/>
                    </a:solidFill>
                  </a:tcPr>
                </a:tc>
                <a:tc>
                  <a:txBody>
                    <a:bodyPr/>
                    <a:lstStyle/>
                    <a:p>
                      <a:pPr indent="0">
                        <a:buNone/>
                      </a:pPr>
                      <a:r>
                        <a:rPr lang="en-US" sz="2000" b="0">
                          <a:solidFill>
                            <a:srgbClr val="000000"/>
                          </a:solidFill>
                          <a:latin typeface="Times New Roman" panose="02020603050405020304" pitchFamily="18" charset="0"/>
                          <a:cs typeface="Times New Roman" panose="02020603050405020304" pitchFamily="18" charset="0"/>
                        </a:rPr>
                        <a:t> </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0001"/>
                  </a:ext>
                </a:extLst>
              </a:tr>
            </a:tbl>
          </a:graphicData>
        </a:graphic>
      </p:graphicFrame>
      <p:pic>
        <p:nvPicPr>
          <p:cNvPr id="20" name="Picture 19"/>
          <p:cNvPicPr>
            <a:picLocks noChangeAspect="1"/>
          </p:cNvPicPr>
          <p:nvPr/>
        </p:nvPicPr>
        <p:blipFill>
          <a:blip r:embed="rId3"/>
          <a:stretch>
            <a:fillRect/>
          </a:stretch>
        </p:blipFill>
        <p:spPr>
          <a:xfrm>
            <a:off x="-141668" y="-113873"/>
            <a:ext cx="1052482" cy="889499"/>
          </a:xfrm>
          <a:prstGeom prst="rect">
            <a:avLst/>
          </a:prstGeom>
        </p:spPr>
      </p:pic>
    </p:spTree>
    <p:extLst>
      <p:ext uri="{BB962C8B-B14F-4D97-AF65-F5344CB8AC3E}">
        <p14:creationId xmlns:p14="http://schemas.microsoft.com/office/powerpoint/2010/main" val="4060382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by="(-#ppt_w*2)" calcmode="lin" valueType="num">
                                      <p:cBhvr rctx="PPT">
                                        <p:cTn id="7" dur="500" autoRev="1" fill="hold">
                                          <p:stCondLst>
                                            <p:cond delay="0"/>
                                          </p:stCondLst>
                                        </p:cTn>
                                        <p:tgtEl>
                                          <p:spTgt spid="65"/>
                                        </p:tgtEl>
                                        <p:attrNameLst>
                                          <p:attrName>ppt_w</p:attrName>
                                        </p:attrNameLst>
                                      </p:cBhvr>
                                    </p:anim>
                                    <p:anim by="(#ppt_w*0.50)" calcmode="lin" valueType="num">
                                      <p:cBhvr>
                                        <p:cTn id="8" dur="500" decel="50000" autoRev="1" fill="hold">
                                          <p:stCondLst>
                                            <p:cond delay="0"/>
                                          </p:stCondLst>
                                        </p:cTn>
                                        <p:tgtEl>
                                          <p:spTgt spid="65"/>
                                        </p:tgtEl>
                                        <p:attrNameLst>
                                          <p:attrName>ppt_x</p:attrName>
                                        </p:attrNameLst>
                                      </p:cBhvr>
                                    </p:anim>
                                    <p:anim from="(-#ppt_h/2)" to="(#ppt_y)" calcmode="lin" valueType="num">
                                      <p:cBhvr>
                                        <p:cTn id="9" dur="1000" fill="hold">
                                          <p:stCondLst>
                                            <p:cond delay="0"/>
                                          </p:stCondLst>
                                        </p:cTn>
                                        <p:tgtEl>
                                          <p:spTgt spid="65"/>
                                        </p:tgtEl>
                                        <p:attrNameLst>
                                          <p:attrName>ppt_y</p:attrName>
                                        </p:attrNameLst>
                                      </p:cBhvr>
                                    </p:anim>
                                    <p:animRot by="21600000">
                                      <p:cBhvr>
                                        <p:cTn id="10" dur="1000" fill="hold">
                                          <p:stCondLst>
                                            <p:cond delay="0"/>
                                          </p:stCondLst>
                                        </p:cTn>
                                        <p:tgtEl>
                                          <p:spTgt spid="6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5"/>
                                        </p:tgtEl>
                                      </p:cBhvr>
                                    </p:animEffect>
                                    <p:animScale>
                                      <p:cBhvr>
                                        <p:cTn id="20" dur="500" autoRev="1" fill="hold"/>
                                        <p:tgtEl>
                                          <p:spTgt spid="5"/>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000"/>
                                        <p:tgtEl>
                                          <p:spTgt spid="24"/>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22"/>
                                        </p:tgtEl>
                                      </p:cBhvr>
                                    </p:animEffect>
                                    <p:animScale>
                                      <p:cBhvr>
                                        <p:cTn id="43" dur="500" autoRev="1" fill="hold"/>
                                        <p:tgtEl>
                                          <p:spTgt spid="22"/>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3"/>
                                        </p:tgtEl>
                                      </p:cBhvr>
                                    </p:animEffect>
                                    <p:animScale>
                                      <p:cBhvr>
                                        <p:cTn id="46" dur="50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22" grpId="0" bldLvl="0" animBg="1"/>
      <p:bldP spid="22" grpId="1" bldLvl="0" animBg="1"/>
      <p:bldP spid="23" grpId="0" bldLvl="0" animBg="1"/>
      <p:bldP spid="23" grpId="1" bldLvl="0" animBg="1"/>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l="53606" t="-1143" r="26891" b="81649"/>
          <a:stretch>
            <a:fillRect/>
          </a:stretch>
        </p:blipFill>
        <p:spPr>
          <a:xfrm>
            <a:off x="9418174" y="-61878"/>
            <a:ext cx="2346661" cy="979237"/>
          </a:xfrm>
          <a:prstGeom prst="rect">
            <a:avLst/>
          </a:prstGeom>
        </p:spPr>
      </p:pic>
      <p:sp>
        <p:nvSpPr>
          <p:cNvPr id="22" name="椭圆 21"/>
          <p:cNvSpPr/>
          <p:nvPr/>
        </p:nvSpPr>
        <p:spPr>
          <a:xfrm>
            <a:off x="427165" y="13787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65" name="文本框 17"/>
          <p:cNvSpPr txBox="1"/>
          <p:nvPr/>
        </p:nvSpPr>
        <p:spPr>
          <a:xfrm>
            <a:off x="2078448" y="187463"/>
            <a:ext cx="7607748" cy="583565"/>
          </a:xfrm>
          <a:prstGeom prst="rect">
            <a:avLst/>
          </a:prstGeom>
          <a:noFill/>
        </p:spPr>
        <p:txBody>
          <a:bodyPr wrap="square" rtlCol="0">
            <a:spAutoFit/>
          </a:bodyPr>
          <a:lstStyle/>
          <a:p>
            <a:pPr algn="ctr">
              <a:defRPr/>
            </a:pPr>
            <a:r>
              <a:rPr kumimoji="0" lang="en-US" altLang="zh-CN" sz="3200" b="1" i="0" kern="1200" cap="none" spc="0" normalizeH="0" baseline="0" noProof="0" dirty="0">
                <a:solidFill>
                  <a:srgbClr val="0000FF"/>
                </a:solidFill>
                <a:latin typeface="Times New Roman" panose="02020603050405020304" pitchFamily="18" charset="0"/>
                <a:ea typeface="黑体"/>
                <a:cs typeface="Times New Roman" panose="02020603050405020304" pitchFamily="18" charset="0"/>
              </a:rPr>
              <a:t>Phiếu học tập </a:t>
            </a:r>
            <a:r>
              <a:rPr kumimoji="0" lang="en-US" altLang="zh-CN" sz="3200" b="1" i="0" kern="1200" cap="none" spc="0" normalizeH="0" baseline="0" noProof="0">
                <a:solidFill>
                  <a:srgbClr val="0000FF"/>
                </a:solidFill>
                <a:latin typeface="Times New Roman" panose="02020603050405020304" pitchFamily="18" charset="0"/>
                <a:ea typeface="黑体"/>
                <a:cs typeface="Times New Roman" panose="02020603050405020304" pitchFamily="18" charset="0"/>
              </a:rPr>
              <a:t>số 1</a:t>
            </a:r>
            <a:endParaRPr kumimoji="0" lang="en-US" altLang="zh-CN" sz="3200" b="1" i="0" kern="1200" cap="none" spc="0" normalizeH="0" baseline="0" noProof="0" dirty="0">
              <a:solidFill>
                <a:srgbClr val="0000FF"/>
              </a:solidFill>
              <a:latin typeface="Times New Roman" panose="02020603050405020304" pitchFamily="18" charset="0"/>
              <a:ea typeface="黑体"/>
              <a:cs typeface="Times New Roman" panose="02020603050405020304" pitchFamily="18"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164714065"/>
              </p:ext>
            </p:extLst>
          </p:nvPr>
        </p:nvGraphicFramePr>
        <p:xfrm>
          <a:off x="272518" y="1233377"/>
          <a:ext cx="10726932" cy="4922874"/>
        </p:xfrm>
        <a:graphic>
          <a:graphicData uri="http://schemas.openxmlformats.org/drawingml/2006/table">
            <a:tbl>
              <a:tblPr firstRow="1" firstCol="1" bandRow="1">
                <a:tableStyleId>{5C22544A-7EE6-4342-B048-85BDC9FD1C3A}</a:tableStyleId>
              </a:tblPr>
              <a:tblGrid>
                <a:gridCol w="5224354">
                  <a:extLst>
                    <a:ext uri="{9D8B030D-6E8A-4147-A177-3AD203B41FA5}">
                      <a16:colId xmlns:a16="http://schemas.microsoft.com/office/drawing/2014/main" val="20001"/>
                    </a:ext>
                  </a:extLst>
                </a:gridCol>
                <a:gridCol w="5502578">
                  <a:extLst>
                    <a:ext uri="{9D8B030D-6E8A-4147-A177-3AD203B41FA5}">
                      <a16:colId xmlns:a16="http://schemas.microsoft.com/office/drawing/2014/main" val="20002"/>
                    </a:ext>
                  </a:extLst>
                </a:gridCol>
              </a:tblGrid>
              <a:tr h="914400">
                <a:tc>
                  <a:txBody>
                    <a:bodyPr/>
                    <a:lstStyle/>
                    <a:p>
                      <a:pPr indent="0">
                        <a:buNone/>
                      </a:pPr>
                      <a:r>
                        <a:rPr lang="en-US" sz="3200" b="1">
                          <a:solidFill>
                            <a:srgbClr val="000000"/>
                          </a:solidFill>
                          <a:latin typeface="Times New Roman" panose="02020603050405020304" pitchFamily="18" charset="0"/>
                          <a:cs typeface="Times New Roman" panose="02020603050405020304" pitchFamily="18" charset="0"/>
                        </a:rPr>
                        <a:t>Lời bài hát</a:t>
                      </a:r>
                      <a:endPar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indent="0">
                        <a:buNone/>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b="1"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từ gạch chân</a:t>
                      </a:r>
                      <a:endPar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0000"/>
                  </a:ext>
                </a:extLst>
              </a:tr>
              <a:tr h="4008474">
                <a:tc>
                  <a:txBody>
                    <a:bodyPr/>
                    <a:lstStyle/>
                    <a:p>
                      <a:pPr indent="0">
                        <a:buNone/>
                      </a:pPr>
                      <a:r>
                        <a:rPr lang="en-US" sz="2400" b="1" u="sng">
                          <a:solidFill>
                            <a:srgbClr val="000000"/>
                          </a:solidFill>
                          <a:latin typeface="Times New Roman" panose="02020603050405020304" pitchFamily="18" charset="0"/>
                          <a:cs typeface="Times New Roman" panose="02020603050405020304" pitchFamily="18" charset="0"/>
                        </a:rPr>
                        <a:t>Má</a:t>
                      </a:r>
                      <a:r>
                        <a:rPr lang="en-US" sz="2400" b="1">
                          <a:solidFill>
                            <a:srgbClr val="000000"/>
                          </a:solidFill>
                          <a:latin typeface="Times New Roman" panose="02020603050405020304" pitchFamily="18" charset="0"/>
                          <a:cs typeface="Times New Roman" panose="02020603050405020304" pitchFamily="18" charset="0"/>
                        </a:rPr>
                        <a:t> trồng toàn những cây dễ thương</a:t>
                      </a:r>
                    </a:p>
                    <a:p>
                      <a:pPr indent="0">
                        <a:buNone/>
                      </a:pPr>
                      <a:r>
                        <a:rPr lang="en-US" sz="2400" b="1">
                          <a:solidFill>
                            <a:srgbClr val="000000"/>
                          </a:solidFill>
                          <a:latin typeface="Times New Roman" panose="02020603050405020304" pitchFamily="18" charset="0"/>
                          <a:cs typeface="Times New Roman" panose="02020603050405020304" pitchFamily="18" charset="0"/>
                        </a:rPr>
                        <a:t>Nào là hoa, là rau, là lúa</a:t>
                      </a:r>
                    </a:p>
                    <a:p>
                      <a:pPr indent="0">
                        <a:buNone/>
                      </a:pPr>
                      <a:r>
                        <a:rPr lang="en-US" sz="2400" b="1">
                          <a:solidFill>
                            <a:srgbClr val="000000"/>
                          </a:solidFill>
                          <a:latin typeface="Times New Roman" panose="02020603050405020304" pitchFamily="18" charset="0"/>
                          <a:cs typeface="Times New Roman" panose="02020603050405020304" pitchFamily="18" charset="0"/>
                        </a:rPr>
                        <a:t>Còn </a:t>
                      </a:r>
                      <a:r>
                        <a:rPr lang="en-US" sz="2400" b="1" u="sng">
                          <a:solidFill>
                            <a:srgbClr val="000000"/>
                          </a:solidFill>
                          <a:latin typeface="Times New Roman" panose="02020603050405020304" pitchFamily="18" charset="0"/>
                          <a:cs typeface="Times New Roman" panose="02020603050405020304" pitchFamily="18" charset="0"/>
                        </a:rPr>
                        <a:t>ba</a:t>
                      </a:r>
                      <a:r>
                        <a:rPr lang="en-US" sz="2400" b="1">
                          <a:solidFill>
                            <a:srgbClr val="000000"/>
                          </a:solidFill>
                          <a:latin typeface="Times New Roman" panose="02020603050405020304" pitchFamily="18" charset="0"/>
                          <a:cs typeface="Times New Roman" panose="02020603050405020304" pitchFamily="18" charset="0"/>
                        </a:rPr>
                        <a:t> trồng toàn cây dễ sợ</a:t>
                      </a:r>
                    </a:p>
                    <a:p>
                      <a:pPr indent="0">
                        <a:buNone/>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 xù xì, cây lại có gai</a:t>
                      </a:r>
                    </a:p>
                    <a:p>
                      <a:pPr indent="0" algn="ctr">
                        <a:buNone/>
                      </a:pPr>
                      <a:r>
                        <a:rPr lang="en-US" sz="2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Vườn cây của ba- Phan Nhân)</a:t>
                      </a:r>
                    </a:p>
                  </a:txBody>
                  <a:tcPr marL="68580" marR="68580" marT="0" marB="0">
                    <a:solidFill>
                      <a:srgbClr val="00B050"/>
                    </a:solidFill>
                  </a:tcPr>
                </a:tc>
                <a:tc>
                  <a:txBody>
                    <a:bodyPr/>
                    <a:lstStyle/>
                    <a:p>
                      <a:pPr indent="0">
                        <a:buNone/>
                      </a:pPr>
                      <a:r>
                        <a:rPr lang="en-US" sz="2000" b="0">
                          <a:solidFill>
                            <a:srgbClr val="000000"/>
                          </a:solidFill>
                          <a:latin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cs typeface="Times New Roman" panose="02020603050405020304" pitchFamily="18" charset="0"/>
                        </a:rPr>
                        <a:t>- Má ( mẹ): Người</a:t>
                      </a:r>
                      <a:r>
                        <a:rPr lang="en-US" sz="2800" b="1" baseline="0">
                          <a:solidFill>
                            <a:srgbClr val="000000"/>
                          </a:solidFill>
                          <a:latin typeface="Times New Roman" panose="02020603050405020304" pitchFamily="18" charset="0"/>
                          <a:cs typeface="Times New Roman" panose="02020603050405020304" pitchFamily="18" charset="0"/>
                        </a:rPr>
                        <a:t> phụ nữ sinh ra mình.</a:t>
                      </a:r>
                      <a:endParaRPr lang="en-US" sz="2800" b="1">
                        <a:solidFill>
                          <a:srgbClr val="000000"/>
                        </a:solidFill>
                        <a:latin typeface="Times New Roman" panose="02020603050405020304" pitchFamily="18" charset="0"/>
                        <a:cs typeface="Times New Roman" panose="02020603050405020304" pitchFamily="18" charset="0"/>
                      </a:endParaRPr>
                    </a:p>
                    <a:p>
                      <a:pPr indent="0">
                        <a:buNone/>
                      </a:pP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Ba ( cha, bố): Người</a:t>
                      </a:r>
                      <a:r>
                        <a:rPr lang="en-US" sz="2800" b="1"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đàn ông sinh ra mình.</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10001"/>
                  </a:ext>
                </a:extLst>
              </a:tr>
            </a:tbl>
          </a:graphicData>
        </a:graphic>
      </p:graphicFrame>
      <p:pic>
        <p:nvPicPr>
          <p:cNvPr id="20" name="Picture 19"/>
          <p:cNvPicPr>
            <a:picLocks noChangeAspect="1"/>
          </p:cNvPicPr>
          <p:nvPr/>
        </p:nvPicPr>
        <p:blipFill>
          <a:blip r:embed="rId3"/>
          <a:stretch>
            <a:fillRect/>
          </a:stretch>
        </p:blipFill>
        <p:spPr>
          <a:xfrm>
            <a:off x="-141668" y="-113873"/>
            <a:ext cx="1052482" cy="889499"/>
          </a:xfrm>
          <a:prstGeom prst="rect">
            <a:avLst/>
          </a:prstGeom>
        </p:spPr>
      </p:pic>
    </p:spTree>
    <p:extLst>
      <p:ext uri="{BB962C8B-B14F-4D97-AF65-F5344CB8AC3E}">
        <p14:creationId xmlns:p14="http://schemas.microsoft.com/office/powerpoint/2010/main" val="3623466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by="(-#ppt_w*2)" calcmode="lin" valueType="num">
                                      <p:cBhvr rctx="PPT">
                                        <p:cTn id="7" dur="500" autoRev="1" fill="hold">
                                          <p:stCondLst>
                                            <p:cond delay="0"/>
                                          </p:stCondLst>
                                        </p:cTn>
                                        <p:tgtEl>
                                          <p:spTgt spid="65"/>
                                        </p:tgtEl>
                                        <p:attrNameLst>
                                          <p:attrName>ppt_w</p:attrName>
                                        </p:attrNameLst>
                                      </p:cBhvr>
                                    </p:anim>
                                    <p:anim by="(#ppt_w*0.50)" calcmode="lin" valueType="num">
                                      <p:cBhvr>
                                        <p:cTn id="8" dur="500" decel="50000" autoRev="1" fill="hold">
                                          <p:stCondLst>
                                            <p:cond delay="0"/>
                                          </p:stCondLst>
                                        </p:cTn>
                                        <p:tgtEl>
                                          <p:spTgt spid="65"/>
                                        </p:tgtEl>
                                        <p:attrNameLst>
                                          <p:attrName>ppt_x</p:attrName>
                                        </p:attrNameLst>
                                      </p:cBhvr>
                                    </p:anim>
                                    <p:anim from="(-#ppt_h/2)" to="(#ppt_y)" calcmode="lin" valueType="num">
                                      <p:cBhvr>
                                        <p:cTn id="9" dur="1000" fill="hold">
                                          <p:stCondLst>
                                            <p:cond delay="0"/>
                                          </p:stCondLst>
                                        </p:cTn>
                                        <p:tgtEl>
                                          <p:spTgt spid="65"/>
                                        </p:tgtEl>
                                        <p:attrNameLst>
                                          <p:attrName>ppt_y</p:attrName>
                                        </p:attrNameLst>
                                      </p:cBhvr>
                                    </p:anim>
                                    <p:animRot by="21600000">
                                      <p:cBhvr>
                                        <p:cTn id="10" dur="1000" fill="hold">
                                          <p:stCondLst>
                                            <p:cond delay="0"/>
                                          </p:stCondLst>
                                        </p:cTn>
                                        <p:tgtEl>
                                          <p:spTgt spid="6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26" presetClass="emph" presetSubtype="0" repeatCount="indefinite" fill="hold" grpId="1" nodeType="withEffect">
                                  <p:stCondLst>
                                    <p:cond delay="0"/>
                                  </p:stCondLst>
                                  <p:endCondLst>
                                    <p:cond evt="onNext" delay="0">
                                      <p:tgtEl>
                                        <p:sldTgt/>
                                      </p:tgtEl>
                                    </p:cond>
                                  </p:endCondLst>
                                  <p:childTnLst>
                                    <p:animEffect transition="out" filter="fade">
                                      <p:cBhvr>
                                        <p:cTn id="32" dur="1000" tmFilter="0, 0; .2, .5; .8, .5; 1, 0"/>
                                        <p:tgtEl>
                                          <p:spTgt spid="22"/>
                                        </p:tgtEl>
                                      </p:cBhvr>
                                    </p:animEffect>
                                    <p:animScale>
                                      <p:cBhvr>
                                        <p:cTn id="33" dur="500" autoRev="1" fill="hold"/>
                                        <p:tgtEl>
                                          <p:spTgt spid="22"/>
                                        </p:tgtEl>
                                      </p:cBhvr>
                                      <p:by x="105000" y="105000"/>
                                    </p:animScale>
                                  </p:childTnLst>
                                </p:cTn>
                              </p:par>
                              <p:par>
                                <p:cTn id="34" presetID="26" presetClass="emph" presetSubtype="0" repeatCount="indefinite" fill="hold" grpId="1" nodeType="withEffect">
                                  <p:stCondLst>
                                    <p:cond delay="0"/>
                                  </p:stCondLst>
                                  <p:endCondLst>
                                    <p:cond evt="onNext" delay="0">
                                      <p:tgtEl>
                                        <p:sldTgt/>
                                      </p:tgtEl>
                                    </p:cond>
                                  </p:endCondLst>
                                  <p:childTnLst>
                                    <p:animEffect transition="out" filter="fade">
                                      <p:cBhvr>
                                        <p:cTn id="35" dur="1000" tmFilter="0, 0; .2, .5; .8, .5; 1, 0"/>
                                        <p:tgtEl>
                                          <p:spTgt spid="23"/>
                                        </p:tgtEl>
                                      </p:cBhvr>
                                    </p:animEffect>
                                    <p:animScale>
                                      <p:cBhvr>
                                        <p:cTn id="36" dur="50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bldLvl="0" animBg="1"/>
      <p:bldP spid="23" grpId="0" bldLvl="0" animBg="1"/>
      <p:bldP spid="23" grpId="1" bldLvl="0" animBg="1"/>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5" name="椭圆 4"/>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0" name="椭圆 9"/>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18" name="文本框 17"/>
          <p:cNvSpPr txBox="1"/>
          <p:nvPr/>
        </p:nvSpPr>
        <p:spPr>
          <a:xfrm>
            <a:off x="899434" y="338395"/>
            <a:ext cx="10773715" cy="150810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600" b="1" noProof="0">
                <a:solidFill>
                  <a:srgbClr val="C00000"/>
                </a:solidFill>
                <a:latin typeface="Times New Roman" panose="02020603050405020304" pitchFamily="18" charset="0"/>
                <a:ea typeface="黑体"/>
                <a:cs typeface="Times New Roman" panose="02020603050405020304" pitchFamily="18" charset="0"/>
              </a:rPr>
              <a:t>I. TRI THỨC TIẾNG VIỆT</a:t>
            </a:r>
          </a:p>
          <a:p>
            <a:pPr marL="514350" marR="0" lvl="0" indent="-514350" defTabSz="914400" rtl="0" eaLnBrk="1" fontAlgn="auto" latinLnBrk="0" hangingPunct="1">
              <a:lnSpc>
                <a:spcPct val="100000"/>
              </a:lnSpc>
              <a:spcBef>
                <a:spcPts val="0"/>
              </a:spcBef>
              <a:spcAft>
                <a:spcPts val="0"/>
              </a:spcAft>
              <a:buClrTx/>
              <a:buSzTx/>
              <a:buFontTx/>
              <a:buAutoNum type="arabicPeriod"/>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Nghĩa</a:t>
            </a: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tường minh và nghĩa hàm ẩn của câu : </a:t>
            </a:r>
          </a:p>
          <a:p>
            <a:pPr marR="0" lvl="0" defTabSz="914400" rtl="0" eaLnBrk="1" fontAlgn="auto" latinLnBrk="0" hangingPunct="1">
              <a:lnSpc>
                <a:spcPct val="100000"/>
              </a:lnSpc>
              <a:spcBef>
                <a:spcPts val="0"/>
              </a:spcBef>
              <a:spcAft>
                <a:spcPts val="0"/>
              </a:spcAft>
              <a:buClrTx/>
              <a:buSzTx/>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2.</a:t>
            </a: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黑体"/>
                <a:cs typeface="Times New Roman" panose="02020603050405020304" pitchFamily="18" charset="0"/>
              </a:rPr>
              <a:t>  Từ ngữ toàn dân và từ ngữ địa phương: chức năng và giá trị</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黑体"/>
              <a:cs typeface="Times New Roman" panose="02020603050405020304" pitchFamily="18" charset="0"/>
            </a:endParaRPr>
          </a:p>
        </p:txBody>
      </p:sp>
      <p:sp>
        <p:nvSpPr>
          <p:cNvPr id="22" name="椭圆 21"/>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
        <p:nvSpPr>
          <p:cNvPr id="23" name="椭圆 22"/>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panose="020B0604020202020204" charset="-122"/>
              <a:ea typeface="黑体"/>
              <a:cs typeface="+mn-cs"/>
            </a:endParaRPr>
          </a:p>
        </p:txBody>
      </p:sp>
    </p:spTree>
    <p:extLst>
      <p:ext uri="{BB962C8B-B14F-4D97-AF65-F5344CB8AC3E}">
        <p14:creationId xmlns:p14="http://schemas.microsoft.com/office/powerpoint/2010/main" val="1451604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endCondLst>
                                    <p:cond evt="onNext" delay="0">
                                      <p:tgtEl>
                                        <p:sldTgt/>
                                      </p:tgtEl>
                                    </p:cond>
                                  </p:endCondLst>
                                  <p:childTnLst>
                                    <p:animEffect transition="out" filter="fade">
                                      <p:cBhvr>
                                        <p:cTn id="16" dur="1000" tmFilter="0, 0; .2, .5; .8, .5; 1, 0"/>
                                        <p:tgtEl>
                                          <p:spTgt spid="22"/>
                                        </p:tgtEl>
                                      </p:cBhvr>
                                    </p:animEffect>
                                    <p:animScale>
                                      <p:cBhvr>
                                        <p:cTn id="17" dur="500" autoRev="1" fill="hold"/>
                                        <p:tgtEl>
                                          <p:spTgt spid="22"/>
                                        </p:tgtEl>
                                      </p:cBhvr>
                                      <p:by x="105000" y="105000"/>
                                    </p:animScale>
                                  </p:childTnLst>
                                </p:cTn>
                              </p:par>
                              <p:par>
                                <p:cTn id="18" presetID="26" presetClass="emph" presetSubtype="0" repeatCount="indefinite" fill="hold" grpId="1" nodeType="withEffect">
                                  <p:stCondLst>
                                    <p:cond delay="0"/>
                                  </p:stCondLst>
                                  <p:endCondLst>
                                    <p:cond evt="onNext" delay="0">
                                      <p:tgtEl>
                                        <p:sldTgt/>
                                      </p:tgtEl>
                                    </p:cond>
                                  </p:endCondLst>
                                  <p:childTnLst>
                                    <p:animEffect transition="out" filter="fade">
                                      <p:cBhvr>
                                        <p:cTn id="19" dur="1000" tmFilter="0, 0; .2, .5; .8, .5; 1, 0"/>
                                        <p:tgtEl>
                                          <p:spTgt spid="10"/>
                                        </p:tgtEl>
                                      </p:cBhvr>
                                    </p:animEffect>
                                    <p:animScale>
                                      <p:cBhvr>
                                        <p:cTn id="20" dur="500" autoRev="1" fill="hold"/>
                                        <p:tgtEl>
                                          <p:spTgt spid="10"/>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p:bldP spid="22" grpId="0" animBg="1"/>
      <p:bldP spid="22" grpId="1" animBg="1"/>
    </p:bld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300</TotalTime>
  <Words>2351</Words>
  <Application>Microsoft Office PowerPoint</Application>
  <PresentationFormat>Widescreen</PresentationFormat>
  <Paragraphs>161</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Unicode MS</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hoa khoa</cp:lastModifiedBy>
  <cp:revision>336</cp:revision>
  <dcterms:created xsi:type="dcterms:W3CDTF">2021-11-30T14:57:00Z</dcterms:created>
  <dcterms:modified xsi:type="dcterms:W3CDTF">2024-11-25T04:04:37Z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331FB5969EB54571B76FCEBB192A0486</vt:lpwstr>
  </property>
  <property fmtid="{D5CDD505-2E9C-101B-9397-08002B2CF9AE}" pid="3" name="KSOProductBuildVer">
    <vt:lpwstr>1033-11.2.0.11537</vt:lpwstr>
  </property>
</Properties>
</file>