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05" r:id="rId3"/>
    <p:sldId id="306" r:id="rId4"/>
    <p:sldId id="307" r:id="rId5"/>
    <p:sldId id="256" r:id="rId6"/>
    <p:sldId id="257" r:id="rId7"/>
    <p:sldId id="258" r:id="rId8"/>
    <p:sldId id="259" r:id="rId9"/>
    <p:sldId id="308" r:id="rId11"/>
    <p:sldId id="277" r:id="rId12"/>
    <p:sldId id="261" r:id="rId13"/>
    <p:sldId id="313" r:id="rId14"/>
    <p:sldId id="260" r:id="rId15"/>
    <p:sldId id="371" r:id="rId16"/>
    <p:sldId id="278" r:id="rId17"/>
    <p:sldId id="315" r:id="rId18"/>
    <p:sldId id="316" r:id="rId19"/>
    <p:sldId id="321" r:id="rId20"/>
    <p:sldId id="322" r:id="rId21"/>
    <p:sldId id="323" r:id="rId22"/>
    <p:sldId id="327" r:id="rId23"/>
    <p:sldId id="326" r:id="rId24"/>
    <p:sldId id="265" r:id="rId25"/>
    <p:sldId id="267" r:id="rId26"/>
    <p:sldId id="266" r:id="rId27"/>
    <p:sldId id="269" r:id="rId28"/>
    <p:sldId id="268" r:id="rId29"/>
    <p:sldId id="270" r:id="rId30"/>
    <p:sldId id="271" r:id="rId31"/>
    <p:sldId id="275" r:id="rId32"/>
    <p:sldId id="353" r:id="rId33"/>
    <p:sldId id="282" r:id="rId34"/>
    <p:sldId id="370" r:id="rId35"/>
    <p:sldId id="272" r:id="rId36"/>
    <p:sldId id="273" r:id="rId37"/>
    <p:sldId id="274" r:id="rId38"/>
    <p:sldId id="279" r:id="rId39"/>
    <p:sldId id="280" r:id="rId40"/>
    <p:sldId id="281" r:id="rId41"/>
    <p:sldId id="283" r:id="rId42"/>
    <p:sldId id="372" r:id="rId43"/>
    <p:sldId id="373" r:id="rId44"/>
    <p:sldId id="263" r:id="rId45"/>
    <p:sldId id="264" r:id="rId46"/>
    <p:sldId id="284" r:id="rId47"/>
    <p:sldId id="285" r:id="rId48"/>
    <p:sldId id="286" r:id="rId49"/>
    <p:sldId id="287" r:id="rId50"/>
    <p:sldId id="288" r:id="rId51"/>
    <p:sldId id="28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GB"/>
              <a:t>- </a:t>
            </a:r>
            <a:r>
              <a:rPr lang="en-US" altLang="en-US"/>
              <a:t>Đ</a:t>
            </a:r>
            <a:r>
              <a:rPr lang="en-US" altLang="en-GB"/>
              <a:t>iều hoà kh</a:t>
            </a:r>
            <a:r>
              <a:rPr lang="en-US" altLang="en-US"/>
              <a:t>í</a:t>
            </a:r>
            <a:r>
              <a:rPr lang="en-US" altLang="en-GB"/>
              <a:t> hậu.</a:t>
            </a:r>
            <a:endParaRPr lang="en-US" altLang="en-GB"/>
          </a:p>
          <a:p>
            <a:endParaRPr lang="en-US" altLang="en-GB"/>
          </a:p>
          <a:p>
            <a:r>
              <a:rPr lang="en-US" altLang="en-GB"/>
              <a:t>- Tạo ra nhiều n</a:t>
            </a:r>
            <a:r>
              <a:rPr lang="en-US" altLang="en-US"/>
              <a:t>ơ</a:t>
            </a:r>
            <a:r>
              <a:rPr lang="en-US" altLang="en-GB"/>
              <a:t>i du lịch, nghỉ m</a:t>
            </a:r>
            <a:r>
              <a:rPr lang="en-US" altLang="en-US"/>
              <a:t>á</a:t>
            </a:r>
            <a:r>
              <a:rPr lang="en-US" altLang="en-GB"/>
              <a:t>t.</a:t>
            </a:r>
            <a:endParaRPr lang="en-US" altLang="en-GB"/>
          </a:p>
          <a:p>
            <a:endParaRPr lang="en-US" altLang="en-GB"/>
          </a:p>
          <a:p>
            <a:r>
              <a:rPr lang="en-US" altLang="en-GB"/>
              <a:t>- Tạo </a:t>
            </a:r>
            <a:r>
              <a:rPr lang="en-US" altLang="en-US"/>
              <a:t>đ</a:t>
            </a:r>
            <a:r>
              <a:rPr lang="en-US" altLang="en-GB"/>
              <a:t>iều kiện ph</a:t>
            </a:r>
            <a:r>
              <a:rPr lang="en-US" altLang="en-US"/>
              <a:t>á</a:t>
            </a:r>
            <a:r>
              <a:rPr lang="en-US" altLang="en-GB"/>
              <a:t>t triển giao thông </a:t>
            </a:r>
            <a:r>
              <a:rPr lang="en-US" altLang="en-US"/>
              <a:t>đư</a:t>
            </a:r>
            <a:r>
              <a:rPr lang="en-US" altLang="en-GB"/>
              <a:t>ờng biển.</a:t>
            </a:r>
            <a:endParaRPr lang="en-US" altLang="en-GB"/>
          </a:p>
          <a:p>
            <a:endParaRPr lang="en-US" altLang="en-GB"/>
          </a:p>
          <a:p>
            <a:r>
              <a:rPr lang="en-US" altLang="en-GB"/>
              <a:t>- Cung cấp tài nguy</a:t>
            </a:r>
            <a:r>
              <a:rPr lang="en-US" altLang="en-US"/>
              <a:t>ê</a:t>
            </a:r>
            <a:r>
              <a:rPr lang="en-US" altLang="en-GB"/>
              <a:t>n: Dầu mỏ, thuỷ sản: c</a:t>
            </a:r>
            <a:r>
              <a:rPr lang="en-US" altLang="en-US"/>
              <a:t>á</a:t>
            </a:r>
            <a:r>
              <a:rPr lang="en-US" altLang="en-GB"/>
              <a:t>, tôm, muối,...</a:t>
            </a:r>
            <a:endParaRPr lang="en-US" alt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GB"/>
              <a:t>Việt Nam là quốc gia ven biển nằm b</a:t>
            </a:r>
            <a:r>
              <a:rPr lang="en-US" altLang="en-US"/>
              <a:t>ê</a:t>
            </a:r>
            <a:r>
              <a:rPr lang="en-US" altLang="en-GB"/>
              <a:t>n bờ T</a:t>
            </a:r>
            <a:r>
              <a:rPr lang="en-US" altLang="en-US"/>
              <a:t>â</a:t>
            </a:r>
            <a:r>
              <a:rPr lang="en-US" altLang="en-GB"/>
              <a:t>y của Biển </a:t>
            </a:r>
            <a:r>
              <a:rPr lang="en-US" altLang="en-US"/>
              <a:t>Đ</a:t>
            </a:r>
            <a:r>
              <a:rPr lang="en-US" altLang="en-GB"/>
              <a:t>ông, c</a:t>
            </a:r>
            <a:r>
              <a:rPr lang="en-US" altLang="en-US"/>
              <a:t>ó</a:t>
            </a:r>
            <a:r>
              <a:rPr lang="en-US" altLang="en-GB"/>
              <a:t> </a:t>
            </a:r>
            <a:r>
              <a:rPr lang="en-US" altLang="en-US"/>
              <a:t>đ</a:t>
            </a:r>
            <a:r>
              <a:rPr lang="en-US" altLang="en-GB"/>
              <a:t>ịa ch</a:t>
            </a:r>
            <a:r>
              <a:rPr lang="en-US" altLang="en-US"/>
              <a:t>í</a:t>
            </a:r>
            <a:r>
              <a:rPr lang="en-US" altLang="en-GB"/>
              <a:t>nh trị và </a:t>
            </a:r>
            <a:r>
              <a:rPr lang="en-US" altLang="en-US"/>
              <a:t>đ</a:t>
            </a:r>
            <a:r>
              <a:rPr lang="en-US" altLang="en-GB"/>
              <a:t>ịa kinh tế rất quan trọng không phải bất kỳ quốc gia nào c</a:t>
            </a:r>
            <a:r>
              <a:rPr lang="en-US" altLang="en-US"/>
              <a:t>ũ</a:t>
            </a:r>
            <a:r>
              <a:rPr lang="en-US" altLang="en-GB"/>
              <a:t>ng c</a:t>
            </a:r>
            <a:r>
              <a:rPr lang="en-US" altLang="en-US"/>
              <a:t>ó</a:t>
            </a:r>
            <a:r>
              <a:rPr lang="en-US" altLang="en-GB"/>
              <a:t>. Với bờ biển Việt Nam dài tr</a:t>
            </a:r>
            <a:r>
              <a:rPr lang="en-US" altLang="en-US"/>
              <a:t>ê</a:t>
            </a:r>
            <a:r>
              <a:rPr lang="en-US" altLang="en-GB"/>
              <a:t>n 3.260km trải dài từ Bắc xuống Nam, từ M</a:t>
            </a:r>
            <a:r>
              <a:rPr lang="en-US" altLang="en-US"/>
              <a:t>ó</a:t>
            </a:r>
            <a:r>
              <a:rPr lang="en-US" altLang="en-GB"/>
              <a:t>ng C</a:t>
            </a:r>
            <a:r>
              <a:rPr lang="en-US" altLang="en-US"/>
              <a:t>á</a:t>
            </a:r>
            <a:r>
              <a:rPr lang="en-US" altLang="en-GB"/>
              <a:t>i ở ph</a:t>
            </a:r>
            <a:r>
              <a:rPr lang="en-US" altLang="en-US"/>
              <a:t>í</a:t>
            </a:r>
            <a:r>
              <a:rPr lang="en-US" altLang="en-GB"/>
              <a:t>a Bắc </a:t>
            </a:r>
            <a:r>
              <a:rPr lang="en-US" altLang="en-US"/>
              <a:t>đ</a:t>
            </a:r>
            <a:r>
              <a:rPr lang="en-US" altLang="en-GB"/>
              <a:t>ến Hà Ti</a:t>
            </a:r>
            <a:r>
              <a:rPr lang="en-US" altLang="en-US"/>
              <a:t>ê</a:t>
            </a:r>
            <a:r>
              <a:rPr lang="en-US" altLang="en-GB"/>
              <a:t>n ở ph</a:t>
            </a:r>
            <a:r>
              <a:rPr lang="en-US" altLang="en-US"/>
              <a:t>í</a:t>
            </a:r>
            <a:r>
              <a:rPr lang="en-US" altLang="en-GB"/>
              <a:t>a T</a:t>
            </a:r>
            <a:r>
              <a:rPr lang="en-US" altLang="en-US"/>
              <a:t>â</a:t>
            </a:r>
            <a:r>
              <a:rPr lang="en-US" altLang="en-GB"/>
              <a:t>y Nam (ch</a:t>
            </a:r>
            <a:r>
              <a:rPr lang="en-US" altLang="en-US"/>
              <a:t>ư</a:t>
            </a:r>
            <a:r>
              <a:rPr lang="en-US" altLang="en-GB"/>
              <a:t>a kể bờ biển của c</a:t>
            </a:r>
            <a:r>
              <a:rPr lang="en-US" altLang="en-US"/>
              <a:t>á</a:t>
            </a:r>
            <a:r>
              <a:rPr lang="en-US" altLang="en-GB"/>
              <a:t>c hải </a:t>
            </a:r>
            <a:r>
              <a:rPr lang="en-US" altLang="en-US"/>
              <a:t>đ</a:t>
            </a:r>
            <a:r>
              <a:rPr lang="en-US" altLang="en-GB"/>
              <a:t>ảo, </a:t>
            </a:r>
            <a:r>
              <a:rPr lang="en-US" altLang="en-US"/>
              <a:t>đ</a:t>
            </a:r>
            <a:r>
              <a:rPr lang="en-US" altLang="en-GB"/>
              <a:t>ứng thứ 27 trong số 157 quốc gia ven biển, c</a:t>
            </a:r>
            <a:r>
              <a:rPr lang="en-US" altLang="en-US"/>
              <a:t>á</a:t>
            </a:r>
            <a:r>
              <a:rPr lang="en-US" altLang="en-GB"/>
              <a:t>c quốc </a:t>
            </a:r>
            <a:r>
              <a:rPr lang="en-US" altLang="en-US"/>
              <a:t>đ</a:t>
            </a:r>
            <a:r>
              <a:rPr lang="en-US" altLang="en-GB"/>
              <a:t>ảo và c</a:t>
            </a:r>
            <a:r>
              <a:rPr lang="en-US" altLang="en-US"/>
              <a:t>á</a:t>
            </a:r>
            <a:r>
              <a:rPr lang="en-US" altLang="en-GB"/>
              <a:t>c l</a:t>
            </a:r>
            <a:r>
              <a:rPr lang="en-US" altLang="en-US"/>
              <a:t>ã</a:t>
            </a:r>
            <a:r>
              <a:rPr lang="en-US" altLang="en-GB"/>
              <a:t>nh thổ tr</a:t>
            </a:r>
            <a:r>
              <a:rPr lang="en-US" altLang="en-US"/>
              <a:t>ê</a:t>
            </a:r>
            <a:r>
              <a:rPr lang="en-US" altLang="en-GB"/>
              <a:t>n thế giới. C</a:t>
            </a:r>
            <a:r>
              <a:rPr lang="en-US" altLang="en-US"/>
              <a:t>ù</a:t>
            </a:r>
            <a:r>
              <a:rPr lang="en-US" altLang="en-GB"/>
              <a:t>ng với tr</a:t>
            </a:r>
            <a:r>
              <a:rPr lang="en-US" altLang="en-US"/>
              <a:t>ê</a:t>
            </a:r>
            <a:r>
              <a:rPr lang="en-US" altLang="en-GB"/>
              <a:t>n 3.000 h</a:t>
            </a:r>
            <a:r>
              <a:rPr lang="en-US" altLang="en-US"/>
              <a:t>ò</a:t>
            </a:r>
            <a:r>
              <a:rPr lang="en-US" altLang="en-GB"/>
              <a:t>n </a:t>
            </a:r>
            <a:r>
              <a:rPr lang="en-US" altLang="en-US"/>
              <a:t>đ</a:t>
            </a:r>
            <a:r>
              <a:rPr lang="en-US" altLang="en-GB"/>
              <a:t>ảo lớn nhỏ, bao gồm 2 quần </a:t>
            </a:r>
            <a:r>
              <a:rPr lang="en-US" altLang="en-US"/>
              <a:t>đ</a:t>
            </a:r>
            <a:r>
              <a:rPr lang="en-US" altLang="en-GB"/>
              <a:t>ảo Hoàng Sa và Tr</a:t>
            </a:r>
            <a:r>
              <a:rPr lang="en-US" altLang="en-US"/>
              <a:t>ư</a:t>
            </a:r>
            <a:r>
              <a:rPr lang="en-US" altLang="en-GB"/>
              <a:t>ờng Sa, Việt Nam </a:t>
            </a:r>
            <a:r>
              <a:rPr lang="en-US" altLang="en-US"/>
              <a:t>đư</a:t>
            </a:r>
            <a:r>
              <a:rPr lang="en-US" altLang="en-GB"/>
              <a:t>ợc </a:t>
            </a:r>
            <a:r>
              <a:rPr lang="en-US" altLang="en-US"/>
              <a:t>đ</a:t>
            </a:r>
            <a:r>
              <a:rPr lang="en-US" altLang="en-US"/>
              <a:t>á</a:t>
            </a:r>
            <a:r>
              <a:rPr lang="en-US" altLang="en-GB"/>
              <a:t>nh gi</a:t>
            </a:r>
            <a:r>
              <a:rPr lang="en-US" altLang="en-US"/>
              <a:t>á</a:t>
            </a:r>
            <a:r>
              <a:rPr lang="en-US" altLang="en-GB"/>
              <a:t> là một trong những quốc gia c</a:t>
            </a:r>
            <a:r>
              <a:rPr lang="en-US" altLang="en-US"/>
              <a:t>ó</a:t>
            </a:r>
            <a:r>
              <a:rPr lang="en-US" altLang="en-GB"/>
              <a:t> tiềm n</a:t>
            </a:r>
            <a:r>
              <a:rPr lang="en-US" altLang="en-US"/>
              <a:t>ă</a:t>
            </a:r>
            <a:r>
              <a:rPr lang="en-US" altLang="en-GB"/>
              <a:t>ng và lợi thế lớn về tài nguy</a:t>
            </a:r>
            <a:r>
              <a:rPr lang="en-US" altLang="en-US"/>
              <a:t>ê</a:t>
            </a:r>
            <a:r>
              <a:rPr lang="en-US" altLang="en-GB"/>
              <a:t>n biển và hải </a:t>
            </a:r>
            <a:r>
              <a:rPr lang="en-US" altLang="en-US"/>
              <a:t>đ</a:t>
            </a:r>
            <a:r>
              <a:rPr lang="en-US" altLang="en-GB"/>
              <a:t>ảo.</a:t>
            </a:r>
            <a:endParaRPr lang="en-US" alt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GB"/>
              <a:t>V</a:t>
            </a:r>
            <a:r>
              <a:rPr lang="en-US" altLang="en-US"/>
              <a:t>ù</a:t>
            </a:r>
            <a:r>
              <a:rPr lang="en-US" altLang="en-GB"/>
              <a:t>ng biển quốc tế </a:t>
            </a:r>
            <a:r>
              <a:rPr lang="en-US" altLang="en-US"/>
              <a:t>đư</a:t>
            </a:r>
            <a:r>
              <a:rPr lang="en-US" altLang="en-GB"/>
              <a:t>ợc hiểu là tất cả c</a:t>
            </a:r>
            <a:r>
              <a:rPr lang="en-US" altLang="en-US"/>
              <a:t>á</a:t>
            </a:r>
            <a:r>
              <a:rPr lang="en-US" altLang="en-GB"/>
              <a:t>c v</a:t>
            </a:r>
            <a:r>
              <a:rPr lang="en-US" altLang="en-US"/>
              <a:t>ù</a:t>
            </a:r>
            <a:r>
              <a:rPr lang="en-US" altLang="en-GB"/>
              <a:t>ng biển nằm ngoài v</a:t>
            </a:r>
            <a:r>
              <a:rPr lang="en-US" altLang="en-US"/>
              <a:t>ù</a:t>
            </a:r>
            <a:r>
              <a:rPr lang="en-US" altLang="en-GB"/>
              <a:t>ng </a:t>
            </a:r>
            <a:r>
              <a:rPr lang="en-US" altLang="en-US"/>
              <a:t>đ</a:t>
            </a:r>
            <a:r>
              <a:rPr lang="en-US" altLang="en-GB"/>
              <a:t>ặc quyền kinh tế của Việt Nam và c</a:t>
            </a:r>
            <a:r>
              <a:rPr lang="en-US" altLang="en-US"/>
              <a:t>á</a:t>
            </a:r>
            <a:r>
              <a:rPr lang="en-US" altLang="en-GB"/>
              <a:t>c quốc gia kh</a:t>
            </a:r>
            <a:r>
              <a:rPr lang="en-US" altLang="en-US"/>
              <a:t>á</a:t>
            </a:r>
            <a:r>
              <a:rPr lang="en-US" altLang="en-GB"/>
              <a:t>c, nh</a:t>
            </a:r>
            <a:r>
              <a:rPr lang="en-US" altLang="en-US"/>
              <a:t>ư</a:t>
            </a:r>
            <a:r>
              <a:rPr lang="en-US" altLang="en-GB"/>
              <a:t>ng không bao gồm </a:t>
            </a:r>
            <a:r>
              <a:rPr lang="en-US" altLang="en-US"/>
              <a:t>đ</a:t>
            </a:r>
            <a:r>
              <a:rPr lang="en-US" altLang="en-US"/>
              <a:t>á</a:t>
            </a:r>
            <a:r>
              <a:rPr lang="en-US" altLang="en-GB"/>
              <a:t>y biển và l</a:t>
            </a:r>
            <a:r>
              <a:rPr lang="en-US" altLang="en-US"/>
              <a:t>ò</a:t>
            </a:r>
            <a:r>
              <a:rPr lang="en-US" altLang="en-GB"/>
              <a:t>ng </a:t>
            </a:r>
            <a:r>
              <a:rPr lang="en-US" altLang="en-US"/>
              <a:t>đ</a:t>
            </a:r>
            <a:r>
              <a:rPr lang="en-US" altLang="en-GB"/>
              <a:t>ất d</a:t>
            </a:r>
            <a:r>
              <a:rPr lang="en-US" altLang="en-US"/>
              <a:t>ư</a:t>
            </a:r>
            <a:r>
              <a:rPr lang="en-US" altLang="en-GB"/>
              <a:t>ới </a:t>
            </a:r>
            <a:r>
              <a:rPr lang="en-US" altLang="en-US"/>
              <a:t>đ</a:t>
            </a:r>
            <a:r>
              <a:rPr lang="en-US" altLang="en-US"/>
              <a:t>á</a:t>
            </a:r>
            <a:r>
              <a:rPr lang="en-US" altLang="en-GB"/>
              <a:t>y biển. </a:t>
            </a:r>
            <a:endParaRPr lang="en-US" alt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Đ</a:t>
            </a:r>
            <a:r>
              <a:rPr lang="en-US" altLang="en-GB"/>
              <a:t>ảo: Là v</a:t>
            </a:r>
            <a:r>
              <a:rPr lang="en-US" altLang="en-US"/>
              <a:t>ù</a:t>
            </a:r>
            <a:r>
              <a:rPr lang="en-US" altLang="en-GB"/>
              <a:t>ng </a:t>
            </a:r>
            <a:r>
              <a:rPr lang="en-US" altLang="en-US"/>
              <a:t>đ</a:t>
            </a:r>
            <a:r>
              <a:rPr lang="en-US" altLang="en-GB"/>
              <a:t>ất tự nhi</a:t>
            </a:r>
            <a:r>
              <a:rPr lang="en-US" altLang="en-US"/>
              <a:t>ê</a:t>
            </a:r>
            <a:r>
              <a:rPr lang="en-US" altLang="en-GB"/>
              <a:t>n c</a:t>
            </a:r>
            <a:r>
              <a:rPr lang="en-US" altLang="en-US"/>
              <a:t>ó</a:t>
            </a:r>
            <a:r>
              <a:rPr lang="en-US" altLang="en-GB"/>
              <a:t> n</a:t>
            </a:r>
            <a:r>
              <a:rPr lang="en-US" altLang="en-US"/>
              <a:t>ư</a:t>
            </a:r>
            <a:r>
              <a:rPr lang="en-US" altLang="en-GB"/>
              <a:t>ớc bao bọc, khi thuỷ triều l</a:t>
            </a:r>
            <a:r>
              <a:rPr lang="en-US" altLang="en-US"/>
              <a:t>ê</a:t>
            </a:r>
            <a:r>
              <a:rPr lang="en-US" altLang="en-GB"/>
              <a:t>n v</a:t>
            </a:r>
            <a:r>
              <a:rPr lang="en-US" altLang="en-US"/>
              <a:t>ù</a:t>
            </a:r>
            <a:r>
              <a:rPr lang="en-US" altLang="en-GB"/>
              <a:t>ng </a:t>
            </a:r>
            <a:r>
              <a:rPr lang="en-US" altLang="en-US"/>
              <a:t>đ</a:t>
            </a:r>
            <a:r>
              <a:rPr lang="en-US" altLang="en-GB"/>
              <a:t>ất này vẫn ở tr</a:t>
            </a:r>
            <a:r>
              <a:rPr lang="en-US" altLang="en-US"/>
              <a:t>ê</a:t>
            </a:r>
            <a:r>
              <a:rPr lang="en-US" altLang="en-GB"/>
              <a:t>n mặt n</a:t>
            </a:r>
            <a:r>
              <a:rPr lang="en-US" altLang="en-US"/>
              <a:t>ư</a:t>
            </a:r>
            <a:r>
              <a:rPr lang="en-US" altLang="en-GB"/>
              <a:t>ớc.</a:t>
            </a:r>
            <a:endParaRPr lang="en-US" altLang="en-GB"/>
          </a:p>
          <a:p>
            <a:r>
              <a:rPr lang="en-US" altLang="en-GB"/>
              <a:t>- Quần </a:t>
            </a:r>
            <a:r>
              <a:rPr lang="en-US" altLang="en-US"/>
              <a:t>đ</a:t>
            </a:r>
            <a:r>
              <a:rPr lang="en-US" altLang="en-GB"/>
              <a:t>ảo: Là một tập hợp c</a:t>
            </a:r>
            <a:r>
              <a:rPr lang="en-US" altLang="en-US"/>
              <a:t>á</a:t>
            </a:r>
            <a:r>
              <a:rPr lang="en-US" altLang="en-GB"/>
              <a:t>c </a:t>
            </a:r>
            <a:r>
              <a:rPr lang="en-US" altLang="en-US"/>
              <a:t>đ</a:t>
            </a:r>
            <a:r>
              <a:rPr lang="en-US" altLang="en-GB"/>
              <a:t>ảo, bao gồm cả bộ phận của c</a:t>
            </a:r>
            <a:r>
              <a:rPr lang="en-US" altLang="en-US"/>
              <a:t>á</a:t>
            </a:r>
            <a:r>
              <a:rPr lang="en-US" altLang="en-GB"/>
              <a:t>c </a:t>
            </a:r>
            <a:r>
              <a:rPr lang="en-US" altLang="en-US"/>
              <a:t>đ</a:t>
            </a:r>
            <a:r>
              <a:rPr lang="en-US" altLang="en-GB"/>
              <a:t>ảo, v</a:t>
            </a:r>
            <a:r>
              <a:rPr lang="en-US" altLang="en-US"/>
              <a:t>ù</a:t>
            </a:r>
            <a:r>
              <a:rPr lang="en-US" altLang="en-GB"/>
              <a:t>ng n</a:t>
            </a:r>
            <a:r>
              <a:rPr lang="en-US" altLang="en-US"/>
              <a:t>ư</a:t>
            </a:r>
            <a:r>
              <a:rPr lang="en-US" altLang="en-GB"/>
              <a:t>ớc tiếp liền và c</a:t>
            </a:r>
            <a:r>
              <a:rPr lang="en-US" altLang="en-US"/>
              <a:t>á</a:t>
            </a:r>
            <a:r>
              <a:rPr lang="en-US" altLang="en-GB"/>
              <a:t>c thành phần tự nhi</a:t>
            </a:r>
            <a:r>
              <a:rPr lang="en-US" altLang="en-US"/>
              <a:t>ê</a:t>
            </a:r>
            <a:r>
              <a:rPr lang="en-US" altLang="en-GB"/>
              <a:t>n kh</a:t>
            </a:r>
            <a:r>
              <a:rPr lang="en-US" altLang="en-US"/>
              <a:t>á</a:t>
            </a:r>
            <a:r>
              <a:rPr lang="en-US" altLang="en-GB"/>
              <a:t>c c</a:t>
            </a:r>
            <a:r>
              <a:rPr lang="en-US" altLang="en-US"/>
              <a:t>ó</a:t>
            </a:r>
            <a:r>
              <a:rPr lang="en-US" altLang="en-GB"/>
              <a:t> li</a:t>
            </a:r>
            <a:r>
              <a:rPr lang="en-US" altLang="en-US"/>
              <a:t>ê</a:t>
            </a:r>
            <a:r>
              <a:rPr lang="en-US" altLang="en-GB"/>
              <a:t>n quan chặt chẽ với nhau.</a:t>
            </a:r>
            <a:endParaRPr lang="en-US" alt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GB"/>
              <a:t>Biển </a:t>
            </a:r>
            <a:r>
              <a:rPr lang="en-US" altLang="en-US"/>
              <a:t>Đ</a:t>
            </a:r>
            <a:r>
              <a:rPr lang="en-US" altLang="en-GB"/>
              <a:t>ông nằm tr</a:t>
            </a:r>
            <a:r>
              <a:rPr lang="en-US" altLang="en-US"/>
              <a:t>ê</a:t>
            </a:r>
            <a:r>
              <a:rPr lang="en-US" altLang="en-GB"/>
              <a:t>n tuyến giao thông </a:t>
            </a:r>
            <a:r>
              <a:rPr lang="en-US" altLang="en-US"/>
              <a:t>đư</a:t>
            </a:r>
            <a:r>
              <a:rPr lang="en-US" altLang="en-GB"/>
              <a:t>ờng biển huyết mạch nối liền Th</a:t>
            </a:r>
            <a:r>
              <a:rPr lang="en-US" altLang="en-US"/>
              <a:t>á</a:t>
            </a:r>
            <a:r>
              <a:rPr lang="en-US" altLang="en-GB"/>
              <a:t>i B</a:t>
            </a:r>
            <a:r>
              <a:rPr lang="en-US" altLang="en-US"/>
              <a:t>ì</a:t>
            </a:r>
            <a:r>
              <a:rPr lang="en-US" altLang="en-GB"/>
              <a:t>nh D</a:t>
            </a:r>
            <a:r>
              <a:rPr lang="en-US" altLang="en-US"/>
              <a:t>ư</a:t>
            </a:r>
            <a:r>
              <a:rPr lang="en-US" altLang="en-US"/>
              <a:t>ơ</a:t>
            </a:r>
            <a:r>
              <a:rPr lang="en-US" altLang="en-GB"/>
              <a:t>ng - Ấn </a:t>
            </a:r>
            <a:r>
              <a:rPr lang="en-US" altLang="en-US"/>
              <a:t>Đ</a:t>
            </a:r>
            <a:r>
              <a:rPr lang="en-US" altLang="en-GB"/>
              <a:t>ộ D</a:t>
            </a:r>
            <a:r>
              <a:rPr lang="en-US" altLang="en-US"/>
              <a:t>ư</a:t>
            </a:r>
            <a:r>
              <a:rPr lang="en-US" altLang="en-US"/>
              <a:t>ơ</a:t>
            </a:r>
            <a:r>
              <a:rPr lang="en-US" altLang="en-GB"/>
              <a:t>ng, ch</a:t>
            </a:r>
            <a:r>
              <a:rPr lang="en-US" altLang="en-US"/>
              <a:t>â</a:t>
            </a:r>
            <a:r>
              <a:rPr lang="en-US" altLang="en-GB"/>
              <a:t>u </a:t>
            </a:r>
            <a:r>
              <a:rPr lang="en-US" altLang="en-US"/>
              <a:t>Á</a:t>
            </a:r>
            <a:r>
              <a:rPr lang="en-US" altLang="en-GB"/>
              <a:t> - ch</a:t>
            </a:r>
            <a:r>
              <a:rPr lang="en-US" altLang="en-US"/>
              <a:t>â</a:t>
            </a:r>
            <a:r>
              <a:rPr lang="en-US" altLang="en-GB"/>
              <a:t>u </a:t>
            </a:r>
            <a:r>
              <a:rPr lang="en-US" altLang="en-US"/>
              <a:t>Â</a:t>
            </a:r>
            <a:r>
              <a:rPr lang="en-US" altLang="en-GB"/>
              <a:t>u, ch</a:t>
            </a:r>
            <a:r>
              <a:rPr lang="en-US" altLang="en-US"/>
              <a:t>â</a:t>
            </a:r>
            <a:r>
              <a:rPr lang="en-US" altLang="en-GB"/>
              <a:t>u </a:t>
            </a:r>
            <a:r>
              <a:rPr lang="en-US" altLang="en-US"/>
              <a:t>Á</a:t>
            </a:r>
            <a:r>
              <a:rPr lang="en-US" altLang="en-GB"/>
              <a:t> - Trung </a:t>
            </a:r>
            <a:r>
              <a:rPr lang="en-US" altLang="en-US"/>
              <a:t>Đ</a:t>
            </a:r>
            <a:r>
              <a:rPr lang="en-US" altLang="en-GB"/>
              <a:t>ông</a:t>
            </a:r>
            <a:endParaRPr lang="en-US" altLang="en-GB"/>
          </a:p>
          <a:p>
            <a:r>
              <a:rPr lang="en-US" altLang="en-GB"/>
              <a:t>+ Trong lịch sử, Biển </a:t>
            </a:r>
            <a:r>
              <a:rPr lang="en-US" altLang="en-US"/>
              <a:t>Đ</a:t>
            </a:r>
            <a:r>
              <a:rPr lang="en-US" altLang="en-GB"/>
              <a:t>ông </a:t>
            </a:r>
            <a:r>
              <a:rPr lang="en-US" altLang="en-US"/>
              <a:t>đư</a:t>
            </a:r>
            <a:r>
              <a:rPr lang="en-US" altLang="en-GB"/>
              <a:t>ợc coi là tuyến </a:t>
            </a:r>
            <a:r>
              <a:rPr lang="en-US" altLang="en-US"/>
              <a:t>đư</a:t>
            </a:r>
            <a:r>
              <a:rPr lang="en-US" altLang="en-GB"/>
              <a:t>ờng thiết yếu trong giao thông, giao th</a:t>
            </a:r>
            <a:r>
              <a:rPr lang="en-US" altLang="en-US"/>
              <a:t>ư</a:t>
            </a:r>
            <a:r>
              <a:rPr lang="en-US" altLang="en-US"/>
              <a:t>ơ</a:t>
            </a:r>
            <a:r>
              <a:rPr lang="en-US" altLang="en-GB"/>
              <a:t>ng, di c</a:t>
            </a:r>
            <a:r>
              <a:rPr lang="en-US" altLang="en-US"/>
              <a:t>ư</a:t>
            </a:r>
            <a:r>
              <a:rPr lang="en-US" altLang="en-GB"/>
              <a:t>,... giữa Ấn </a:t>
            </a:r>
            <a:r>
              <a:rPr lang="en-US" altLang="en-US"/>
              <a:t>Đ</a:t>
            </a:r>
            <a:r>
              <a:rPr lang="en-US" altLang="en-GB"/>
              <a:t>ộ và Trung Quốc, </a:t>
            </a:r>
            <a:r>
              <a:rPr lang="en-US" altLang="en-US"/>
              <a:t>đ</a:t>
            </a:r>
            <a:r>
              <a:rPr lang="en-US" altLang="en-GB"/>
              <a:t>ồng thời là một phần quan trọng của con </a:t>
            </a:r>
            <a:r>
              <a:rPr lang="en-US" altLang="en-US"/>
              <a:t>đư</a:t>
            </a:r>
            <a:r>
              <a:rPr lang="en-US" altLang="en-GB"/>
              <a:t>ờng T</a:t>
            </a:r>
            <a:r>
              <a:rPr lang="en-US" altLang="en-US"/>
              <a:t>ơ</a:t>
            </a:r>
            <a:r>
              <a:rPr lang="en-US" altLang="en-GB"/>
              <a:t> lụa tr</a:t>
            </a:r>
            <a:r>
              <a:rPr lang="en-US" altLang="en-US"/>
              <a:t>ê</a:t>
            </a:r>
            <a:r>
              <a:rPr lang="en-US" altLang="en-GB"/>
              <a:t>n biển kết nối ph</a:t>
            </a:r>
            <a:r>
              <a:rPr lang="en-US" altLang="en-US"/>
              <a:t>ư</a:t>
            </a:r>
            <a:r>
              <a:rPr lang="en-US" altLang="en-US"/>
              <a:t>ơ</a:t>
            </a:r>
            <a:r>
              <a:rPr lang="en-US" altLang="en-GB"/>
              <a:t>ng </a:t>
            </a:r>
            <a:r>
              <a:rPr lang="en-US" altLang="en-US"/>
              <a:t>Đ</a:t>
            </a:r>
            <a:r>
              <a:rPr lang="en-US" altLang="en-GB"/>
              <a:t>ông với ph</a:t>
            </a:r>
            <a:r>
              <a:rPr lang="en-US" altLang="en-US"/>
              <a:t>ư</a:t>
            </a:r>
            <a:r>
              <a:rPr lang="en-US" altLang="en-US"/>
              <a:t>ơ</a:t>
            </a:r>
            <a:r>
              <a:rPr lang="en-US" altLang="en-GB"/>
              <a:t>ng T</a:t>
            </a:r>
            <a:r>
              <a:rPr lang="en-US" altLang="en-US"/>
              <a:t>â</a:t>
            </a:r>
            <a:r>
              <a:rPr lang="en-US" altLang="en-GB"/>
              <a:t>y.</a:t>
            </a:r>
            <a:endParaRPr lang="en-US" altLang="en-GB"/>
          </a:p>
          <a:p>
            <a:r>
              <a:rPr lang="en-US" altLang="en-GB"/>
              <a:t>+ Hiện nay, Biển </a:t>
            </a:r>
            <a:r>
              <a:rPr lang="en-US" altLang="en-US"/>
              <a:t>Đ</a:t>
            </a:r>
            <a:r>
              <a:rPr lang="en-US" altLang="en-GB"/>
              <a:t>ông giữ vị tr</a:t>
            </a:r>
            <a:r>
              <a:rPr lang="en-US" altLang="en-US"/>
              <a:t>í</a:t>
            </a:r>
            <a:r>
              <a:rPr lang="en-US" altLang="en-GB"/>
              <a:t> là tuyến hàng hải quốc tế nhộn nhịp thứ hai thế giới t</a:t>
            </a:r>
            <a:r>
              <a:rPr lang="en-US" altLang="en-US"/>
              <a:t>í</a:t>
            </a:r>
            <a:r>
              <a:rPr lang="en-US" altLang="en-GB"/>
              <a:t>nh theo tổng l</a:t>
            </a:r>
            <a:r>
              <a:rPr lang="en-US" altLang="en-US"/>
              <a:t>ư</a:t>
            </a:r>
            <a:r>
              <a:rPr lang="en-US" altLang="en-GB"/>
              <a:t>ợng hàng ho</a:t>
            </a:r>
            <a:r>
              <a:rPr lang="en-US" altLang="en-US"/>
              <a:t>á</a:t>
            </a:r>
            <a:r>
              <a:rPr lang="en-US" altLang="en-GB"/>
              <a:t> th</a:t>
            </a:r>
            <a:r>
              <a:rPr lang="en-US" altLang="en-US"/>
              <a:t>ư</a:t>
            </a:r>
            <a:r>
              <a:rPr lang="en-US" altLang="en-US"/>
              <a:t>ơ</a:t>
            </a:r>
            <a:r>
              <a:rPr lang="en-US" altLang="en-GB"/>
              <a:t>ng mại vận chuyển hàng n</a:t>
            </a:r>
            <a:r>
              <a:rPr lang="en-US" altLang="en-US"/>
              <a:t>ă</a:t>
            </a:r>
            <a:r>
              <a:rPr lang="en-US" altLang="en-GB"/>
              <a:t>m.</a:t>
            </a:r>
            <a:endParaRPr lang="en-US" altLang="en-GB"/>
          </a:p>
          <a:p>
            <a:r>
              <a:rPr lang="en-US" altLang="en-GB"/>
              <a:t>- Ở Biển </a:t>
            </a:r>
            <a:r>
              <a:rPr lang="en-US" altLang="en-US"/>
              <a:t>Đ</a:t>
            </a:r>
            <a:r>
              <a:rPr lang="en-US" altLang="en-GB"/>
              <a:t>ông c</a:t>
            </a:r>
            <a:r>
              <a:rPr lang="en-US" altLang="en-US"/>
              <a:t>ó</a:t>
            </a:r>
            <a:r>
              <a:rPr lang="en-US" altLang="en-GB"/>
              <a:t> những eo biển giữ vai tr</a:t>
            </a:r>
            <a:r>
              <a:rPr lang="en-US" altLang="en-US"/>
              <a:t>ò</a:t>
            </a:r>
            <a:r>
              <a:rPr lang="en-US" altLang="en-GB"/>
              <a:t> quan trọng </a:t>
            </a:r>
            <a:r>
              <a:rPr lang="en-US" altLang="en-US"/>
              <a:t>đ</a:t>
            </a:r>
            <a:r>
              <a:rPr lang="en-US" altLang="en-GB"/>
              <a:t>ối với nhiều quốc gia và nền kinh tế tr</a:t>
            </a:r>
            <a:r>
              <a:rPr lang="en-US" altLang="en-US"/>
              <a:t>ê</a:t>
            </a:r>
            <a:r>
              <a:rPr lang="en-US" altLang="en-GB"/>
              <a:t>n thế giới từ x</a:t>
            </a:r>
            <a:r>
              <a:rPr lang="en-US" altLang="en-US"/>
              <a:t>ư</a:t>
            </a:r>
            <a:r>
              <a:rPr lang="en-US" altLang="en-GB"/>
              <a:t>a </a:t>
            </a:r>
            <a:r>
              <a:rPr lang="en-US" altLang="en-US"/>
              <a:t>đ</a:t>
            </a:r>
            <a:r>
              <a:rPr lang="en-US" altLang="en-GB"/>
              <a:t>ến nay, nh</a:t>
            </a:r>
            <a:r>
              <a:rPr lang="en-US" altLang="en-US"/>
              <a:t>ư</a:t>
            </a:r>
            <a:r>
              <a:rPr lang="en-US" altLang="en-GB"/>
              <a:t>: eo biển Ma-lắc-ca</a:t>
            </a:r>
            <a:r>
              <a:rPr lang="vi-VN" altLang="en-US"/>
              <a:t>( quan trọng nhất)</a:t>
            </a:r>
            <a:r>
              <a:rPr lang="en-US" altLang="en-GB"/>
              <a:t>, eo biển Xun-</a:t>
            </a:r>
            <a:r>
              <a:rPr lang="en-US" altLang="en-US"/>
              <a:t>đ</a:t>
            </a:r>
            <a:r>
              <a:rPr lang="en-US" altLang="en-GB"/>
              <a:t>a, eo biển Lôm-bốc,... Những eo biển này gi</a:t>
            </a:r>
            <a:r>
              <a:rPr lang="en-US" altLang="en-US"/>
              <a:t>ú</a:t>
            </a:r>
            <a:r>
              <a:rPr lang="en-US" altLang="en-GB"/>
              <a:t>p cho </a:t>
            </a:r>
            <a:r>
              <a:rPr lang="en-US" altLang="en-US"/>
              <a:t>đư</a:t>
            </a:r>
            <a:r>
              <a:rPr lang="en-US" altLang="en-GB"/>
              <a:t>ờng giao thông tr</a:t>
            </a:r>
            <a:r>
              <a:rPr lang="en-US" altLang="en-US"/>
              <a:t>ê</a:t>
            </a:r>
            <a:r>
              <a:rPr lang="en-US" altLang="en-GB"/>
              <a:t>n biển qua c</a:t>
            </a:r>
            <a:r>
              <a:rPr lang="en-US" altLang="en-US"/>
              <a:t>á</a:t>
            </a:r>
            <a:r>
              <a:rPr lang="en-US" altLang="en-GB"/>
              <a:t>c </a:t>
            </a:r>
            <a:r>
              <a:rPr lang="en-US" altLang="en-US"/>
              <a:t>đ</a:t>
            </a:r>
            <a:r>
              <a:rPr lang="en-US" altLang="en-GB"/>
              <a:t>ại d</a:t>
            </a:r>
            <a:r>
              <a:rPr lang="en-US" altLang="en-US"/>
              <a:t>ư</a:t>
            </a:r>
            <a:r>
              <a:rPr lang="en-US" altLang="en-US"/>
              <a:t>ơ</a:t>
            </a:r>
            <a:r>
              <a:rPr lang="en-US" altLang="en-GB"/>
              <a:t>ng ngắn lại, tiết kiệm chi ph</a:t>
            </a:r>
            <a:r>
              <a:rPr lang="en-US" altLang="en-US"/>
              <a:t>í</a:t>
            </a:r>
            <a:r>
              <a:rPr lang="en-US" altLang="en-GB"/>
              <a:t> vận tải và hạn chế rủi ro.</a:t>
            </a:r>
            <a:endParaRPr lang="en-US" alt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GB"/>
              <a:t>Vai tr</a:t>
            </a:r>
            <a:r>
              <a:rPr lang="en-US" altLang="en-US"/>
              <a:t>ò</a:t>
            </a:r>
            <a:r>
              <a:rPr lang="en-US" altLang="en-GB"/>
              <a:t> của biển </a:t>
            </a:r>
            <a:r>
              <a:rPr lang="en-US" altLang="en-US"/>
              <a:t>Đ</a:t>
            </a:r>
            <a:r>
              <a:rPr lang="en-US" altLang="en-GB"/>
              <a:t>ông:</a:t>
            </a:r>
            <a:endParaRPr lang="en-US" altLang="en-GB"/>
          </a:p>
          <a:p>
            <a:endParaRPr lang="en-US" altLang="en-GB"/>
          </a:p>
          <a:p>
            <a:r>
              <a:rPr lang="en-US" altLang="en-GB"/>
              <a:t>- Biển và hải </a:t>
            </a:r>
            <a:r>
              <a:rPr lang="en-US" altLang="en-US"/>
              <a:t>đ</a:t>
            </a:r>
            <a:r>
              <a:rPr lang="en-US" altLang="en-GB"/>
              <a:t>ảo ngày càng trở thành nguồn lực kinh tế to lớn, mở ra một không gian sinh tồn mới, gắn b</a:t>
            </a:r>
            <a:r>
              <a:rPr lang="en-US" altLang="en-US"/>
              <a:t>ó</a:t>
            </a:r>
            <a:r>
              <a:rPr lang="en-US" altLang="en-GB"/>
              <a:t> mật thiết và ảnh h</a:t>
            </a:r>
            <a:r>
              <a:rPr lang="en-US" altLang="en-US"/>
              <a:t>ư</a:t>
            </a:r>
            <a:r>
              <a:rPr lang="en-US" altLang="en-GB"/>
              <a:t>ởng </a:t>
            </a:r>
            <a:r>
              <a:rPr lang="en-US" altLang="en-US"/>
              <a:t>đ</a:t>
            </a:r>
            <a:r>
              <a:rPr lang="en-US" altLang="en-GB"/>
              <a:t>ến sự ph</a:t>
            </a:r>
            <a:r>
              <a:rPr lang="en-US" altLang="en-US"/>
              <a:t>á</a:t>
            </a:r>
            <a:r>
              <a:rPr lang="en-US" altLang="en-GB"/>
              <a:t>t triển kinh tế - x</a:t>
            </a:r>
            <a:r>
              <a:rPr lang="en-US" altLang="en-US"/>
              <a:t>ã</a:t>
            </a:r>
            <a:r>
              <a:rPr lang="en-US" altLang="en-GB"/>
              <a:t> hội, bảo </a:t>
            </a:r>
            <a:r>
              <a:rPr lang="en-US" altLang="en-US"/>
              <a:t>đ</a:t>
            </a:r>
            <a:r>
              <a:rPr lang="en-US" altLang="en-GB"/>
              <a:t>ảm quốc ph</a:t>
            </a:r>
            <a:r>
              <a:rPr lang="en-US" altLang="en-US"/>
              <a:t>ò</a:t>
            </a:r>
            <a:r>
              <a:rPr lang="en-US" altLang="en-GB"/>
              <a:t>ng, an ninh, bảo vệ môi tr</a:t>
            </a:r>
            <a:r>
              <a:rPr lang="en-US" altLang="en-US"/>
              <a:t>ư</a:t>
            </a:r>
            <a:r>
              <a:rPr lang="en-US" altLang="en-GB"/>
              <a:t>ờng của mỗi n</a:t>
            </a:r>
            <a:r>
              <a:rPr lang="en-US" altLang="en-US"/>
              <a:t>ư</a:t>
            </a:r>
            <a:r>
              <a:rPr lang="en-US" altLang="en-GB"/>
              <a:t>ớc. Việt Nam c</a:t>
            </a:r>
            <a:r>
              <a:rPr lang="en-US" altLang="en-US"/>
              <a:t>ũ</a:t>
            </a:r>
            <a:r>
              <a:rPr lang="en-US" altLang="en-GB"/>
              <a:t>ng nằm trong xu h</a:t>
            </a:r>
            <a:r>
              <a:rPr lang="en-US" altLang="en-US"/>
              <a:t>ư</a:t>
            </a:r>
            <a:r>
              <a:rPr lang="en-US" altLang="en-GB"/>
              <a:t>ớng chung </a:t>
            </a:r>
            <a:r>
              <a:rPr lang="en-US" altLang="en-US"/>
              <a:t>đ</a:t>
            </a:r>
            <a:r>
              <a:rPr lang="en-US" altLang="en-US"/>
              <a:t>ó</a:t>
            </a:r>
            <a:r>
              <a:rPr lang="en-US" altLang="en-GB"/>
              <a:t> v</a:t>
            </a:r>
            <a:r>
              <a:rPr lang="en-US" altLang="en-US"/>
              <a:t>ì</a:t>
            </a:r>
            <a:r>
              <a:rPr lang="en-US" altLang="en-GB"/>
              <a:t> n</a:t>
            </a:r>
            <a:r>
              <a:rPr lang="en-US" altLang="en-US"/>
              <a:t>ư</a:t>
            </a:r>
            <a:r>
              <a:rPr lang="en-US" altLang="en-GB"/>
              <a:t>ớc ta là quốc gia c</a:t>
            </a:r>
            <a:r>
              <a:rPr lang="en-US" altLang="en-US"/>
              <a:t>ó</a:t>
            </a:r>
            <a:r>
              <a:rPr lang="en-US" altLang="en-GB"/>
              <a:t> v</a:t>
            </a:r>
            <a:r>
              <a:rPr lang="en-US" altLang="en-US"/>
              <a:t>ù</a:t>
            </a:r>
            <a:r>
              <a:rPr lang="en-US" altLang="en-GB"/>
              <a:t>ng biển và c</a:t>
            </a:r>
            <a:r>
              <a:rPr lang="en-US" altLang="en-US"/>
              <a:t>á</a:t>
            </a:r>
            <a:r>
              <a:rPr lang="en-US" altLang="en-GB"/>
              <a:t>c </a:t>
            </a:r>
            <a:r>
              <a:rPr lang="en-US" altLang="en-US"/>
              <a:t>đ</a:t>
            </a:r>
            <a:r>
              <a:rPr lang="en-US" altLang="en-GB"/>
              <a:t>ảo, gồm cả </a:t>
            </a:r>
            <a:r>
              <a:rPr lang="en-US" altLang="en-US"/>
              <a:t>đ</a:t>
            </a:r>
            <a:r>
              <a:rPr lang="en-US" altLang="en-GB"/>
              <a:t>ảo Hoàng Sa và Tr</a:t>
            </a:r>
            <a:r>
              <a:rPr lang="en-US" altLang="en-US"/>
              <a:t>ư</a:t>
            </a:r>
            <a:r>
              <a:rPr lang="en-US" altLang="en-GB"/>
              <a:t>ờng Sa trong biển </a:t>
            </a:r>
            <a:r>
              <a:rPr lang="en-US" altLang="en-US"/>
              <a:t>Đ</a:t>
            </a:r>
            <a:r>
              <a:rPr lang="en-US" altLang="en-GB"/>
              <a:t>ông.</a:t>
            </a:r>
            <a:endParaRPr lang="en-US" altLang="en-GB"/>
          </a:p>
          <a:p>
            <a:endParaRPr lang="en-US" altLang="en-GB"/>
          </a:p>
          <a:p>
            <a:r>
              <a:rPr lang="en-US" altLang="en-GB"/>
              <a:t>- Là tuyến </a:t>
            </a:r>
            <a:r>
              <a:rPr lang="en-US" altLang="en-US"/>
              <a:t>đư</a:t>
            </a:r>
            <a:r>
              <a:rPr lang="en-US" altLang="en-GB"/>
              <a:t>ờng hàng hải huyết mạch, giao thông nhộn nhịp </a:t>
            </a:r>
            <a:r>
              <a:rPr lang="en-US" altLang="en-US"/>
              <a:t>đ</a:t>
            </a:r>
            <a:r>
              <a:rPr lang="en-US" altLang="en-GB"/>
              <a:t>ứng thứ 2 thế giới. Hàng ngày c</a:t>
            </a:r>
            <a:r>
              <a:rPr lang="en-US" altLang="en-US"/>
              <a:t>ó</a:t>
            </a:r>
            <a:r>
              <a:rPr lang="en-US" altLang="en-GB"/>
              <a:t> khoảng 300 tàu vận tải loại lớn qua lại, chiếm </a:t>
            </a:r>
            <a:r>
              <a:rPr lang="en-US" altLang="en-US"/>
              <a:t>¼</a:t>
            </a:r>
            <a:r>
              <a:rPr lang="en-US" altLang="en-GB"/>
              <a:t> l</a:t>
            </a:r>
            <a:r>
              <a:rPr lang="en-US" altLang="en-US"/>
              <a:t>ư</a:t>
            </a:r>
            <a:r>
              <a:rPr lang="en-US" altLang="en-GB"/>
              <a:t>u l</a:t>
            </a:r>
            <a:r>
              <a:rPr lang="en-US" altLang="en-US"/>
              <a:t>ư</a:t>
            </a:r>
            <a:r>
              <a:rPr lang="en-US" altLang="en-GB"/>
              <a:t>ợng tàu hoạt </a:t>
            </a:r>
            <a:r>
              <a:rPr lang="en-US" altLang="en-US"/>
              <a:t>đ</a:t>
            </a:r>
            <a:r>
              <a:rPr lang="en-US" altLang="en-GB"/>
              <a:t>ộng tr</a:t>
            </a:r>
            <a:r>
              <a:rPr lang="en-US" altLang="en-US"/>
              <a:t>ê</a:t>
            </a:r>
            <a:r>
              <a:rPr lang="en-US" altLang="en-GB"/>
              <a:t>n biển của thế giới, chuy</a:t>
            </a:r>
            <a:r>
              <a:rPr lang="en-US" altLang="en-US"/>
              <a:t>ê</a:t>
            </a:r>
            <a:r>
              <a:rPr lang="en-US" altLang="en-GB"/>
              <a:t>n chở </a:t>
            </a:r>
            <a:r>
              <a:rPr lang="en-US" altLang="en-US"/>
              <a:t>½</a:t>
            </a:r>
            <a:r>
              <a:rPr lang="en-US" altLang="en-GB"/>
              <a:t> sản l</a:t>
            </a:r>
            <a:r>
              <a:rPr lang="en-US" altLang="en-US"/>
              <a:t>ư</a:t>
            </a:r>
            <a:r>
              <a:rPr lang="en-US" altLang="en-GB"/>
              <a:t>ợng dầu thô và c</a:t>
            </a:r>
            <a:r>
              <a:rPr lang="en-US" altLang="en-US"/>
              <a:t>á</a:t>
            </a:r>
            <a:r>
              <a:rPr lang="en-US" altLang="en-GB"/>
              <a:t>c sản phẩm toàn cầu, c</a:t>
            </a:r>
            <a:r>
              <a:rPr lang="en-US" altLang="en-US"/>
              <a:t>ó</a:t>
            </a:r>
            <a:r>
              <a:rPr lang="en-US" altLang="en-GB"/>
              <a:t> nguồn tài nguy</a:t>
            </a:r>
            <a:r>
              <a:rPr lang="en-US" altLang="en-US"/>
              <a:t>ê</a:t>
            </a:r>
            <a:r>
              <a:rPr lang="en-US" altLang="en-GB"/>
              <a:t>n thủy sản, dầu kh</a:t>
            </a:r>
            <a:r>
              <a:rPr lang="en-US" altLang="en-US"/>
              <a:t>í</a:t>
            </a:r>
            <a:r>
              <a:rPr lang="en-US" altLang="en-GB"/>
              <a:t> và kho</a:t>
            </a:r>
            <a:r>
              <a:rPr lang="en-US" altLang="en-US"/>
              <a:t>á</a:t>
            </a:r>
            <a:r>
              <a:rPr lang="en-US" altLang="en-GB"/>
              <a:t>ng sản rất lớn.</a:t>
            </a:r>
            <a:endParaRPr lang="en-US" alt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446C0A8-681B-4C5F-833B-0818DE3CE59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A446C0A8-681B-4C5F-833B-0818DE3CE59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A446C0A8-681B-4C5F-833B-0818DE3CE59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446C0A8-681B-4C5F-833B-0818DE3CE59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6C0A8-681B-4C5F-833B-0818DE3CE59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6C0A8-681B-4C5F-833B-0818DE3CE59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446C0A8-681B-4C5F-833B-0818DE3CE59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446C0A8-681B-4C5F-833B-0818DE3CE59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1ED1-8684-468C-8C79-A63C95217FD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6C0A8-681B-4C5F-833B-0818DE3CE595}"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31ED1-8684-468C-8C79-A63C95217FD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GIF"/><Relationship Id="rId2" Type="http://schemas.microsoft.com/office/2007/relationships/hdphoto" Target="../media/image10.wdp"/><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GIF"/><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GIF"/><Relationship Id="rId2" Type="http://schemas.microsoft.com/office/2007/relationships/hdphoto" Target="../media/image10.wdp"/><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GIF"/><Relationship Id="rId2" Type="http://schemas.microsoft.com/office/2007/relationships/hdphoto" Target="../media/image10.wdp"/><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0.wdp"/><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GIF"/><Relationship Id="rId2" Type="http://schemas.microsoft.com/office/2007/relationships/hdphoto" Target="../media/image10.wdp"/><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GIF"/><Relationship Id="rId2" Type="http://schemas.microsoft.com/office/2007/relationships/hdphoto" Target="../media/image10.wdp"/><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GIF"/><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7.GIF"/><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200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VƯỢT CHƯỚNG NGẠI VẬT</a:t>
            </a:r>
            <a:endParaRPr lang="en-US" sz="3500" b="1" dirty="0">
              <a:solidFill>
                <a:srgbClr val="FF0000"/>
              </a:solidFill>
              <a:latin typeface="Cambria" panose="02040503050406030204" pitchFamily="18" charset="0"/>
              <a:ea typeface="Cambria" panose="02040503050406030204" pitchFamily="18" charset="0"/>
            </a:endParaRPr>
          </a:p>
        </p:txBody>
      </p:sp>
      <p:sp>
        <p:nvSpPr>
          <p:cNvPr id="38" name="Rectangle 37"/>
          <p:cNvSpPr/>
          <p:nvPr/>
        </p:nvSpPr>
        <p:spPr>
          <a:xfrm>
            <a:off x="3886200" y="838200"/>
            <a:ext cx="2386330" cy="134048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1</a:t>
            </a:r>
            <a:endParaRPr lang="en-US" sz="1100">
              <a:effectLst/>
              <a:ea typeface="Calibri" panose="020F0502020204030204"/>
              <a:cs typeface="Times New Roman" panose="02020603050405020304"/>
            </a:endParaRPr>
          </a:p>
        </p:txBody>
      </p:sp>
      <p:sp>
        <p:nvSpPr>
          <p:cNvPr id="39" name="Rectangle 38"/>
          <p:cNvSpPr/>
          <p:nvPr/>
        </p:nvSpPr>
        <p:spPr>
          <a:xfrm>
            <a:off x="6269355" y="84328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2</a:t>
            </a:r>
            <a:endParaRPr lang="en-US" sz="1100">
              <a:effectLst/>
              <a:latin typeface="Calibri" panose="020F0502020204030204"/>
              <a:ea typeface="Calibri" panose="020F0502020204030204"/>
              <a:cs typeface="Times New Roman" panose="02020603050405020304"/>
            </a:endParaRPr>
          </a:p>
        </p:txBody>
      </p:sp>
      <p:sp>
        <p:nvSpPr>
          <p:cNvPr id="40" name="Rectangle 39"/>
          <p:cNvSpPr/>
          <p:nvPr/>
        </p:nvSpPr>
        <p:spPr>
          <a:xfrm>
            <a:off x="3890010" y="2183765"/>
            <a:ext cx="2379345"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3</a:t>
            </a:r>
            <a:endParaRPr lang="en-US" sz="1100">
              <a:effectLst/>
              <a:latin typeface="Calibri" panose="020F0502020204030204"/>
              <a:ea typeface="Calibri" panose="020F0502020204030204"/>
              <a:cs typeface="Times New Roman" panose="02020603050405020304"/>
            </a:endParaRPr>
          </a:p>
        </p:txBody>
      </p:sp>
      <p:sp>
        <p:nvSpPr>
          <p:cNvPr id="41" name="Rectangle 40"/>
          <p:cNvSpPr/>
          <p:nvPr/>
        </p:nvSpPr>
        <p:spPr>
          <a:xfrm>
            <a:off x="6272530" y="2183766"/>
            <a:ext cx="2383155" cy="1340484"/>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a:solidFill>
                  <a:srgbClr val="000000"/>
                </a:solidFill>
                <a:effectLst/>
                <a:latin typeface="Times New Roman" panose="02020603050405020304"/>
                <a:ea typeface="Calibri" panose="020F0502020204030204"/>
                <a:cs typeface="Times New Roman" panose="02020603050405020304"/>
              </a:rPr>
              <a:t>4</a:t>
            </a:r>
            <a:endParaRPr lang="en-US" sz="1100" dirty="0">
              <a:effectLst/>
              <a:latin typeface="Calibri" panose="020F0502020204030204"/>
              <a:ea typeface="Calibri" panose="020F0502020204030204"/>
              <a:cs typeface="Times New Roman" panose="02020603050405020304"/>
            </a:endParaRPr>
          </a:p>
        </p:txBody>
      </p:sp>
      <p:sp>
        <p:nvSpPr>
          <p:cNvPr id="2" name="Rounded Rectangle 1"/>
          <p:cNvSpPr/>
          <p:nvPr/>
        </p:nvSpPr>
        <p:spPr>
          <a:xfrm>
            <a:off x="2133600" y="3733800"/>
            <a:ext cx="8077200" cy="304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44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L</a:t>
            </a:r>
            <a:r>
              <a:rPr lang="vi-VN" sz="44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UẬT CHƠI</a:t>
            </a:r>
            <a:endParaRPr lang="vi-VN" sz="44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r>
              <a:rPr lang="vi-VN" b="1" dirty="0">
                <a:solidFill>
                  <a:srgbClr val="0D30DD"/>
                </a:solidFill>
                <a:latin typeface="Cambria" panose="02040503050406030204" pitchFamily="18" charset="0"/>
                <a:ea typeface="Cambria" panose="02040503050406030204" pitchFamily="18" charset="0"/>
                <a:sym typeface="+mn-ea"/>
              </a:rPr>
              <a:t>- “Chướng ngại vật” là tên hình ảnh ẩn sau 4 mảnh ghép được đánh số từ 1 đến 4 tương ứng với 4 câu hỏi.</a:t>
            </a:r>
            <a:endParaRPr lang="vi-VN" b="1" dirty="0">
              <a:solidFill>
                <a:srgbClr val="0D30DD"/>
              </a:solidFill>
              <a:latin typeface="Cambria" panose="02040503050406030204" pitchFamily="18" charset="0"/>
              <a:ea typeface="Cambria" panose="02040503050406030204" pitchFamily="18" charset="0"/>
            </a:endParaRPr>
          </a:p>
          <a:p>
            <a:pPr algn="just"/>
            <a:r>
              <a:rPr lang="vi-VN" b="1" dirty="0">
                <a:solidFill>
                  <a:srgbClr val="0D30DD"/>
                </a:solidFill>
                <a:latin typeface="Cambria" panose="02040503050406030204" pitchFamily="18" charset="0"/>
                <a:ea typeface="Cambria" panose="02040503050406030204" pitchFamily="18" charset="0"/>
                <a:sym typeface="+mn-ea"/>
              </a:rPr>
              <a:t>- Các em dựa vào </a:t>
            </a:r>
            <a:r>
              <a:rPr lang="en-US" b="1" dirty="0" err="1" smtClean="0">
                <a:solidFill>
                  <a:srgbClr val="0D30DD"/>
                </a:solidFill>
                <a:latin typeface="Cambria" panose="02040503050406030204" pitchFamily="18" charset="0"/>
                <a:ea typeface="Cambria" panose="02040503050406030204" pitchFamily="18" charset="0"/>
                <a:sym typeface="+mn-ea"/>
              </a:rPr>
              <a:t>Atlat</a:t>
            </a:r>
            <a:r>
              <a:rPr lang="en-US" b="1" dirty="0" smtClean="0">
                <a:solidFill>
                  <a:srgbClr val="0D30DD"/>
                </a:solidFill>
                <a:latin typeface="Cambria" panose="02040503050406030204" pitchFamily="18" charset="0"/>
                <a:ea typeface="Cambria" panose="02040503050406030204" pitchFamily="18" charset="0"/>
                <a:sym typeface="+mn-ea"/>
              </a:rPr>
              <a:t> </a:t>
            </a:r>
            <a:r>
              <a:rPr lang="en-US" b="1" dirty="0" err="1" smtClean="0">
                <a:solidFill>
                  <a:srgbClr val="0D30DD"/>
                </a:solidFill>
                <a:latin typeface="Cambria" panose="02040503050406030204" pitchFamily="18" charset="0"/>
                <a:ea typeface="Cambria" panose="02040503050406030204" pitchFamily="18" charset="0"/>
                <a:sym typeface="+mn-ea"/>
              </a:rPr>
              <a:t>Địa</a:t>
            </a:r>
            <a:r>
              <a:rPr lang="en-US" b="1" dirty="0" smtClean="0">
                <a:solidFill>
                  <a:srgbClr val="0D30DD"/>
                </a:solidFill>
                <a:latin typeface="Cambria" panose="02040503050406030204" pitchFamily="18" charset="0"/>
                <a:ea typeface="Cambria" panose="02040503050406030204" pitchFamily="18" charset="0"/>
                <a:sym typeface="+mn-ea"/>
              </a:rPr>
              <a:t> </a:t>
            </a:r>
            <a:r>
              <a:rPr lang="en-US" b="1" dirty="0" err="1" smtClean="0">
                <a:solidFill>
                  <a:srgbClr val="0D30DD"/>
                </a:solidFill>
                <a:latin typeface="Cambria" panose="02040503050406030204" pitchFamily="18" charset="0"/>
                <a:ea typeface="Cambria" panose="02040503050406030204" pitchFamily="18" charset="0"/>
                <a:sym typeface="+mn-ea"/>
              </a:rPr>
              <a:t>lí</a:t>
            </a:r>
            <a:r>
              <a:rPr lang="en-US" b="1" dirty="0" smtClean="0">
                <a:solidFill>
                  <a:srgbClr val="0D30DD"/>
                </a:solidFill>
                <a:latin typeface="Cambria" panose="02040503050406030204" pitchFamily="18" charset="0"/>
                <a:ea typeface="Cambria" panose="02040503050406030204" pitchFamily="18" charset="0"/>
                <a:sym typeface="+mn-ea"/>
              </a:rPr>
              <a:t> </a:t>
            </a:r>
            <a:r>
              <a:rPr lang="en-US" b="1" dirty="0" err="1" smtClean="0">
                <a:solidFill>
                  <a:srgbClr val="0D30DD"/>
                </a:solidFill>
                <a:latin typeface="Cambria" panose="02040503050406030204" pitchFamily="18" charset="0"/>
                <a:ea typeface="Cambria" panose="02040503050406030204" pitchFamily="18" charset="0"/>
                <a:sym typeface="+mn-ea"/>
              </a:rPr>
              <a:t>Việt</a:t>
            </a:r>
            <a:r>
              <a:rPr lang="en-US" b="1" dirty="0" smtClean="0">
                <a:solidFill>
                  <a:srgbClr val="0D30DD"/>
                </a:solidFill>
                <a:latin typeface="Cambria" panose="02040503050406030204" pitchFamily="18" charset="0"/>
                <a:ea typeface="Cambria" panose="02040503050406030204" pitchFamily="18" charset="0"/>
                <a:sym typeface="+mn-ea"/>
              </a:rPr>
              <a:t> Nam </a:t>
            </a:r>
            <a:r>
              <a:rPr lang="en-US" b="1" dirty="0" err="1" smtClean="0">
                <a:solidFill>
                  <a:srgbClr val="0D30DD"/>
                </a:solidFill>
                <a:latin typeface="Cambria" panose="02040503050406030204" pitchFamily="18" charset="0"/>
                <a:ea typeface="Cambria" panose="02040503050406030204" pitchFamily="18" charset="0"/>
                <a:sym typeface="+mn-ea"/>
              </a:rPr>
              <a:t>và</a:t>
            </a:r>
            <a:r>
              <a:rPr lang="en-US" b="1" dirty="0" smtClean="0">
                <a:solidFill>
                  <a:srgbClr val="0D30DD"/>
                </a:solidFill>
                <a:latin typeface="Cambria" panose="02040503050406030204" pitchFamily="18" charset="0"/>
                <a:ea typeface="Cambria" panose="02040503050406030204" pitchFamily="18" charset="0"/>
                <a:sym typeface="+mn-ea"/>
              </a:rPr>
              <a:t> </a:t>
            </a:r>
            <a:r>
              <a:rPr lang="vi-VN" b="1" dirty="0" smtClean="0">
                <a:solidFill>
                  <a:srgbClr val="0D30DD"/>
                </a:solidFill>
                <a:latin typeface="Cambria" panose="02040503050406030204" pitchFamily="18" charset="0"/>
                <a:ea typeface="Cambria" panose="02040503050406030204" pitchFamily="18" charset="0"/>
                <a:sym typeface="+mn-ea"/>
              </a:rPr>
              <a:t>kiến </a:t>
            </a:r>
            <a:r>
              <a:rPr lang="vi-VN" b="1" dirty="0">
                <a:solidFill>
                  <a:srgbClr val="0D30DD"/>
                </a:solidFill>
                <a:latin typeface="Cambria" panose="02040503050406030204" pitchFamily="18" charset="0"/>
                <a:ea typeface="Cambria" panose="02040503050406030204" pitchFamily="18" charset="0"/>
                <a:sym typeface="+mn-ea"/>
              </a:rPr>
              <a:t>thức đã học để trả </a:t>
            </a:r>
            <a:r>
              <a:rPr lang="vi-VN" b="1" dirty="0" smtClean="0">
                <a:solidFill>
                  <a:srgbClr val="0D30DD"/>
                </a:solidFill>
                <a:latin typeface="Cambria" panose="02040503050406030204" pitchFamily="18" charset="0"/>
                <a:ea typeface="Cambria" panose="02040503050406030204" pitchFamily="18" charset="0"/>
                <a:sym typeface="+mn-ea"/>
              </a:rPr>
              <a:t>lời, </a:t>
            </a:r>
            <a:r>
              <a:rPr lang="vi-VN" b="1" dirty="0">
                <a:solidFill>
                  <a:srgbClr val="0D30DD"/>
                </a:solidFill>
                <a:latin typeface="Cambria" panose="02040503050406030204" pitchFamily="18" charset="0"/>
                <a:ea typeface="Cambria" panose="02040503050406030204" pitchFamily="18" charset="0"/>
                <a:sym typeface="+mn-ea"/>
              </a:rPr>
              <a:t>mỗi câu hỏi có 1 lượt trả lời.</a:t>
            </a:r>
            <a:endParaRPr lang="vi-VN" b="1" dirty="0">
              <a:solidFill>
                <a:srgbClr val="0D30DD"/>
              </a:solidFill>
              <a:latin typeface="Cambria" panose="02040503050406030204" pitchFamily="18" charset="0"/>
              <a:ea typeface="Cambria" panose="02040503050406030204" pitchFamily="18" charset="0"/>
            </a:endParaRPr>
          </a:p>
          <a:p>
            <a:pPr algn="just"/>
            <a:r>
              <a:rPr lang="en-US" b="1" dirty="0" smtClean="0">
                <a:solidFill>
                  <a:srgbClr val="0D30DD"/>
                </a:solidFill>
                <a:latin typeface="Cambria" panose="02040503050406030204" pitchFamily="18" charset="0"/>
                <a:ea typeface="Cambria" panose="02040503050406030204" pitchFamily="18" charset="0"/>
                <a:sym typeface="+mn-ea"/>
              </a:rPr>
              <a:t>- </a:t>
            </a:r>
            <a:r>
              <a:rPr lang="vi-VN" b="1" dirty="0" smtClean="0">
                <a:solidFill>
                  <a:srgbClr val="0D30DD"/>
                </a:solidFill>
                <a:latin typeface="Cambria" panose="02040503050406030204" pitchFamily="18" charset="0"/>
                <a:ea typeface="Cambria" panose="02040503050406030204" pitchFamily="18" charset="0"/>
                <a:sym typeface="+mn-ea"/>
              </a:rPr>
              <a:t>Em </a:t>
            </a:r>
            <a:r>
              <a:rPr lang="vi-VN" b="1" dirty="0">
                <a:solidFill>
                  <a:srgbClr val="0D30DD"/>
                </a:solidFill>
                <a:latin typeface="Cambria" panose="02040503050406030204" pitchFamily="18" charset="0"/>
                <a:ea typeface="Cambria" panose="02040503050406030204" pitchFamily="18" charset="0"/>
                <a:sym typeface="+mn-ea"/>
              </a:rPr>
              <a:t>nào trả lời đúng</a:t>
            </a:r>
            <a:r>
              <a:rPr lang="vi-VN" b="1" dirty="0" smtClean="0">
                <a:solidFill>
                  <a:srgbClr val="0D30DD"/>
                </a:solidFill>
                <a:latin typeface="Cambria" panose="02040503050406030204" pitchFamily="18" charset="0"/>
                <a:ea typeface="Cambria" panose="02040503050406030204" pitchFamily="18" charset="0"/>
                <a:sym typeface="+mn-ea"/>
              </a:rPr>
              <a:t> </a:t>
            </a:r>
            <a:r>
              <a:rPr lang="vi-VN" b="1" dirty="0">
                <a:solidFill>
                  <a:srgbClr val="0D30DD"/>
                </a:solidFill>
                <a:latin typeface="Cambria" panose="02040503050406030204" pitchFamily="18" charset="0"/>
                <a:ea typeface="Cambria" panose="02040503050406030204" pitchFamily="18" charset="0"/>
                <a:sym typeface="+mn-ea"/>
              </a:rPr>
              <a:t>mảng ghép sẽ biến mất để hiện ra một góc của hình ảnh tương ứng, trả lời sai mảnh ghép sẽ bị khóa </a:t>
            </a:r>
            <a:r>
              <a:rPr lang="vi-VN" b="1" dirty="0" smtClean="0">
                <a:solidFill>
                  <a:srgbClr val="0D30DD"/>
                </a:solidFill>
                <a:latin typeface="Cambria" panose="02040503050406030204" pitchFamily="18" charset="0"/>
                <a:ea typeface="Cambria" panose="02040503050406030204" pitchFamily="18" charset="0"/>
                <a:sym typeface="+mn-ea"/>
              </a:rPr>
              <a:t>lại</a:t>
            </a:r>
            <a:r>
              <a:rPr lang="en-US" b="1" dirty="0" smtClean="0">
                <a:solidFill>
                  <a:srgbClr val="0D30DD"/>
                </a:solidFill>
                <a:latin typeface="Cambria" panose="02040503050406030204" pitchFamily="18" charset="0"/>
                <a:ea typeface="Cambria" panose="02040503050406030204" pitchFamily="18" charset="0"/>
                <a:sym typeface="+mn-ea"/>
              </a:rPr>
              <a:t>.</a:t>
            </a:r>
            <a:endParaRPr lang="en-US" b="1" dirty="0" smtClean="0">
              <a:solidFill>
                <a:srgbClr val="0D30DD"/>
              </a:solidFill>
              <a:latin typeface="Cambria" panose="02040503050406030204" pitchFamily="18" charset="0"/>
              <a:ea typeface="Cambria" panose="02040503050406030204" pitchFamily="18" charset="0"/>
            </a:endParaRPr>
          </a:p>
          <a:p>
            <a:pPr algn="just"/>
            <a:endParaRPr 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randombar(horizontal)">
                                      <p:cBhvr>
                                        <p:cTn id="1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912" y="-5861"/>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146136" y="152400"/>
            <a:ext cx="6135792"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1. Vị trí địa lí và phạm vi Biển Đông</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endParaRPr>
          </a:p>
        </p:txBody>
      </p:sp>
      <p:pic>
        <p:nvPicPr>
          <p:cNvPr id="6" name="Picture 5"/>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6402196" y="65024"/>
            <a:ext cx="5744083" cy="6701536"/>
          </a:xfrm>
          <a:prstGeom prst="rect">
            <a:avLst/>
          </a:prstGeom>
          <a:noFill/>
          <a:ln>
            <a:noFill/>
          </a:ln>
        </p:spPr>
      </p:pic>
      <p:sp>
        <p:nvSpPr>
          <p:cNvPr id="7" name="Rectangle 6"/>
          <p:cNvSpPr/>
          <p:nvPr/>
        </p:nvSpPr>
        <p:spPr>
          <a:xfrm>
            <a:off x="146136" y="990600"/>
            <a:ext cx="6135792" cy="2000548"/>
          </a:xfrm>
          <a:prstGeom prst="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Quan sát </a:t>
            </a:r>
            <a:r>
              <a:rPr kumimoji="0" lang="en-US" sz="2800" b="1" i="0" u="none" strike="noStrike" kern="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14.2 </a:t>
            </a:r>
            <a:r>
              <a:rPr kumimoji="0" lang="en-US" sz="2800" b="1" i="0" u="none" strike="noStrike" kern="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0" cap="none" spc="0" normalizeH="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thông</a:t>
            </a:r>
            <a:r>
              <a:rPr kumimoji="0" lang="en-US" sz="2800" b="1" i="0" u="none" strike="noStrike" kern="0" cap="none" spc="0" normalizeH="0" noProof="0" dirty="0" smtClean="0">
                <a:ln>
                  <a:noFill/>
                </a:ln>
                <a:solidFill>
                  <a:prstClr val="black"/>
                </a:solidFill>
                <a:effectLst/>
                <a:uLnTx/>
                <a:uFillTx/>
                <a:latin typeface="Cambria" panose="02040503050406030204" pitchFamily="18" charset="0"/>
                <a:ea typeface="Cambria" panose="02040503050406030204" pitchFamily="18" charset="0"/>
                <a:cs typeface="+mn-cs"/>
              </a:rPr>
              <a:t> tin </a:t>
            </a:r>
            <a:r>
              <a:rPr kumimoji="0" lang="en-US" sz="2800" b="1" i="0" u="none" strike="noStrike" kern="0" cap="none" spc="0" normalizeH="0" noProof="0" dirty="0" err="1" smtClean="0">
                <a:ln>
                  <a:noFill/>
                </a:ln>
                <a:solidFill>
                  <a:prstClr val="black"/>
                </a:solidFill>
                <a:effectLst/>
                <a:uLnTx/>
                <a:uFillTx/>
                <a:latin typeface="Cambria" panose="02040503050406030204" pitchFamily="18" charset="0"/>
                <a:ea typeface="Cambria" panose="02040503050406030204" pitchFamily="18" charset="0"/>
                <a:cs typeface="+mn-cs"/>
              </a:rPr>
              <a:t>sgk</a:t>
            </a: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vi-VN"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914400" eaLnBrk="1" fontAlgn="auto" latinLnBrk="0" hangingPunct="1">
              <a:lnSpc>
                <a:spcPct val="100000"/>
              </a:lnSpc>
              <a:spcBef>
                <a:spcPts val="0"/>
              </a:spcBef>
              <a:spcAft>
                <a:spcPts val="0"/>
              </a:spcAft>
              <a:buClrTx/>
              <a:buSzTx/>
              <a:defRPr/>
            </a:pPr>
            <a:r>
              <a:rPr kumimoji="0" lang="en-US" sz="3200" b="0"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Cho biết diện tích của phần biển Việt Nam trong biển Đông là bao nhiêu?</a:t>
            </a:r>
            <a:endPar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7"/>
          <p:cNvSpPr/>
          <p:nvPr/>
        </p:nvSpPr>
        <p:spPr>
          <a:xfrm>
            <a:off x="146136" y="3825475"/>
            <a:ext cx="6135792" cy="1569660"/>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vi-VN" sz="3200" dirty="0" smtClean="0">
                <a:solidFill>
                  <a:srgbClr val="7030A0"/>
                </a:solidFill>
                <a:latin typeface="Cambria" panose="02040503050406030204" pitchFamily="18" charset="0"/>
                <a:ea typeface="Cambria" panose="02040503050406030204" pitchFamily="18" charset="0"/>
              </a:rPr>
              <a:t>Vùng </a:t>
            </a:r>
            <a:r>
              <a:rPr lang="vi-VN" sz="3200" dirty="0">
                <a:solidFill>
                  <a:srgbClr val="7030A0"/>
                </a:solidFill>
                <a:latin typeface="Cambria" panose="02040503050406030204" pitchFamily="18" charset="0"/>
                <a:ea typeface="Cambria" panose="02040503050406030204" pitchFamily="18" charset="0"/>
              </a:rPr>
              <a:t>biển </a:t>
            </a:r>
            <a:r>
              <a:rPr lang="vi-VN" sz="3200" dirty="0" smtClean="0">
                <a:solidFill>
                  <a:srgbClr val="7030A0"/>
                </a:solidFill>
                <a:latin typeface="Cambria" panose="02040503050406030204" pitchFamily="18" charset="0"/>
                <a:ea typeface="Cambria" panose="02040503050406030204" pitchFamily="18" charset="0"/>
              </a:rPr>
              <a:t>V</a:t>
            </a:r>
            <a:r>
              <a:rPr lang="en-US" sz="3200" dirty="0" err="1" smtClean="0">
                <a:solidFill>
                  <a:srgbClr val="7030A0"/>
                </a:solidFill>
                <a:latin typeface="Cambria" panose="02040503050406030204" pitchFamily="18" charset="0"/>
                <a:ea typeface="Cambria" panose="02040503050406030204" pitchFamily="18" charset="0"/>
              </a:rPr>
              <a:t>iệt</a:t>
            </a:r>
            <a:r>
              <a:rPr lang="en-US" sz="3200" dirty="0" smtClean="0">
                <a:solidFill>
                  <a:srgbClr val="7030A0"/>
                </a:solidFill>
                <a:latin typeface="Cambria" panose="02040503050406030204" pitchFamily="18" charset="0"/>
                <a:ea typeface="Cambria" panose="02040503050406030204" pitchFamily="18" charset="0"/>
              </a:rPr>
              <a:t> Nam </a:t>
            </a:r>
            <a:r>
              <a:rPr lang="vi-VN" sz="3200" dirty="0" smtClean="0">
                <a:solidFill>
                  <a:srgbClr val="7030A0"/>
                </a:solidFill>
                <a:latin typeface="Cambria" panose="02040503050406030204" pitchFamily="18" charset="0"/>
                <a:ea typeface="Cambria" panose="02040503050406030204" pitchFamily="18" charset="0"/>
              </a:rPr>
              <a:t>là </a:t>
            </a:r>
            <a:r>
              <a:rPr lang="vi-VN" sz="3200" dirty="0">
                <a:solidFill>
                  <a:srgbClr val="7030A0"/>
                </a:solidFill>
                <a:latin typeface="Cambria" panose="02040503050406030204" pitchFamily="18" charset="0"/>
                <a:ea typeface="Cambria" panose="02040503050406030204" pitchFamily="18" charset="0"/>
              </a:rPr>
              <a:t>một phần của Biển Đông, có diện tích kho</a:t>
            </a:r>
            <a:r>
              <a:rPr lang="en-US" sz="3200" dirty="0">
                <a:solidFill>
                  <a:srgbClr val="7030A0"/>
                </a:solidFill>
                <a:latin typeface="Cambria" panose="02040503050406030204" pitchFamily="18" charset="0"/>
                <a:ea typeface="Cambria" panose="02040503050406030204" pitchFamily="18" charset="0"/>
              </a:rPr>
              <a:t>ả</a:t>
            </a:r>
            <a:r>
              <a:rPr lang="vi-VN" sz="3200" dirty="0">
                <a:solidFill>
                  <a:srgbClr val="7030A0"/>
                </a:solidFill>
                <a:latin typeface="Cambria" panose="02040503050406030204" pitchFamily="18" charset="0"/>
                <a:ea typeface="Cambria" panose="02040503050406030204" pitchFamily="18" charset="0"/>
              </a:rPr>
              <a:t>ng 1 triệu km</a:t>
            </a:r>
            <a:r>
              <a:rPr lang="vi-VN" sz="3200" baseline="30000" dirty="0">
                <a:solidFill>
                  <a:srgbClr val="7030A0"/>
                </a:solidFill>
                <a:latin typeface="Cambria" panose="02040503050406030204" pitchFamily="18" charset="0"/>
                <a:ea typeface="Cambria" panose="02040503050406030204" pitchFamily="18" charset="0"/>
              </a:rPr>
              <a:t>2</a:t>
            </a:r>
            <a:r>
              <a:rPr lang="vi-VN" sz="3200" dirty="0">
                <a:solidFill>
                  <a:srgbClr val="7030A0"/>
                </a:solidFill>
                <a:latin typeface="Cambria" panose="02040503050406030204" pitchFamily="18" charset="0"/>
                <a:ea typeface="Cambria" panose="02040503050406030204" pitchFamily="18" charset="0"/>
              </a:rPr>
              <a:t>.</a:t>
            </a:r>
            <a:endParaRPr lang="vi-VN" sz="3200" dirty="0">
              <a:solidFill>
                <a:srgbClr val="7030A0"/>
              </a:solidFill>
              <a:latin typeface="Cambria" panose="02040503050406030204" pitchFamily="18" charset="0"/>
              <a:ea typeface="Cambria" panose="02040503050406030204" pitchFamily="18" charset="0"/>
            </a:endParaRPr>
          </a:p>
        </p:txBody>
      </p:sp>
      <p:pic>
        <p:nvPicPr>
          <p:cNvPr id="9" name="Picture 8" descr="book9"/>
          <p:cNvPicPr>
            <a:picLocks noChangeAspect="1" noChangeArrowheads="1" noCrop="1"/>
          </p:cNvPicPr>
          <p:nvPr/>
        </p:nvPicPr>
        <p:blipFill>
          <a:blip r:embed="rId3"/>
          <a:srcRect/>
          <a:stretch>
            <a:fillRect/>
          </a:stretch>
        </p:blipFill>
        <p:spPr bwMode="auto">
          <a:xfrm>
            <a:off x="253586" y="3075432"/>
            <a:ext cx="999141" cy="64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 name="Rounded Rectangular Callout 35"/>
          <p:cNvSpPr/>
          <p:nvPr/>
        </p:nvSpPr>
        <p:spPr>
          <a:xfrm>
            <a:off x="133985" y="118110"/>
            <a:ext cx="11239500" cy="4569460"/>
          </a:xfrm>
          <a:prstGeom prst="wedgeRoundRectCallout">
            <a:avLst>
              <a:gd name="adj1" fmla="val 48134"/>
              <a:gd name="adj2" fmla="val 6675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p>
            <a:pPr algn="just">
              <a:spcBef>
                <a:spcPts val="600"/>
              </a:spcBef>
              <a:spcAft>
                <a:spcPts val="0"/>
              </a:spcAft>
            </a:pP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Biển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Đông</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thuộc</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Thái</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Bình</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Dương</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có</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diện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tích</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khoảng</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smtClean="0">
                <a:latin typeface="Times New Roman" panose="02020603050405020304" pitchFamily="18" charset="0"/>
                <a:ea typeface="Cambria" panose="02040503050406030204" pitchFamily="18" charset="0"/>
                <a:cs typeface="Times New Roman" panose="02020603050405020304" pitchFamily="18" charset="0"/>
                <a:sym typeface="+mn-ea"/>
              </a:rPr>
              <a:t>3,44 </a:t>
            </a:r>
            <a:r>
              <a:rPr lang="en-US" sz="3600" dirty="0" err="1" smtClean="0">
                <a:latin typeface="Times New Roman" panose="02020603050405020304" pitchFamily="18" charset="0"/>
                <a:ea typeface="Cambria" panose="02040503050406030204" pitchFamily="18" charset="0"/>
                <a:cs typeface="Times New Roman" panose="02020603050405020304" pitchFamily="18" charset="0"/>
                <a:sym typeface="+mn-ea"/>
              </a:rPr>
              <a:t>triệu</a:t>
            </a:r>
            <a:r>
              <a:rPr lang="en-US" sz="3600" dirty="0" smtClean="0">
                <a:latin typeface="Times New Roman" panose="02020603050405020304" pitchFamily="18" charset="0"/>
                <a:ea typeface="Cambria" panose="02040503050406030204" pitchFamily="18" charset="0"/>
                <a:cs typeface="Times New Roman" panose="02020603050405020304" pitchFamily="18" charset="0"/>
                <a:sym typeface="+mn-ea"/>
              </a:rPr>
              <a:t> km</a:t>
            </a:r>
            <a:r>
              <a:rPr lang="en-US" sz="3600" baseline="30000" dirty="0" smtClean="0">
                <a:latin typeface="Times New Roman" panose="02020603050405020304" pitchFamily="18" charset="0"/>
                <a:ea typeface="Cambria" panose="02040503050406030204" pitchFamily="18" charset="0"/>
                <a:cs typeface="Times New Roman" panose="02020603050405020304" pitchFamily="18" charset="0"/>
                <a:sym typeface="+mn-ea"/>
              </a:rPr>
              <a:t>2</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trải</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rộng</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từ</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vĩ</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độ</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3</a:t>
            </a:r>
            <a:r>
              <a:rPr lang="en-US" sz="3600" baseline="30000" dirty="0">
                <a:latin typeface="Times New Roman" panose="02020603050405020304" pitchFamily="18" charset="0"/>
                <a:ea typeface="Cambria" panose="02040503050406030204" pitchFamily="18" charset="0"/>
                <a:cs typeface="Times New Roman" panose="02020603050405020304" pitchFamily="18" charset="0"/>
                <a:sym typeface="+mn-ea"/>
              </a:rPr>
              <a:t>0</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N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đến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vĩ</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độ</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26</a:t>
            </a:r>
            <a:r>
              <a:rPr lang="en-US" sz="3600" baseline="30000" dirty="0">
                <a:latin typeface="Times New Roman" panose="02020603050405020304" pitchFamily="18" charset="0"/>
                <a:ea typeface="Cambria" panose="02040503050406030204" pitchFamily="18" charset="0"/>
                <a:cs typeface="Times New Roman" panose="02020603050405020304" pitchFamily="18" charset="0"/>
                <a:sym typeface="+mn-ea"/>
              </a:rPr>
              <a:t>0</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B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và</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từ</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kinh</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độ</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100</a:t>
            </a:r>
            <a:r>
              <a:rPr lang="en-US" sz="3600" baseline="30000" dirty="0">
                <a:latin typeface="Times New Roman" panose="02020603050405020304" pitchFamily="18" charset="0"/>
                <a:ea typeface="Cambria" panose="02040503050406030204" pitchFamily="18" charset="0"/>
                <a:cs typeface="Times New Roman" panose="02020603050405020304" pitchFamily="18" charset="0"/>
                <a:sym typeface="+mn-ea"/>
              </a:rPr>
              <a:t>0</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đến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121</a:t>
            </a:r>
            <a:r>
              <a:rPr lang="en-US" sz="3600" baseline="30000" dirty="0">
                <a:latin typeface="Times New Roman" panose="02020603050405020304" pitchFamily="18" charset="0"/>
                <a:ea typeface="Cambria" panose="02040503050406030204" pitchFamily="18" charset="0"/>
                <a:cs typeface="Times New Roman" panose="02020603050405020304" pitchFamily="18" charset="0"/>
                <a:sym typeface="+mn-ea"/>
              </a:rPr>
              <a:t>0</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Đ.</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600"/>
              </a:spcBef>
              <a:spcAft>
                <a:spcPts val="0"/>
              </a:spcAft>
            </a:pPr>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Các</a:t>
            </a:r>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nước</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có</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chung</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Biển</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Đông</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với</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Việt</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Nam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là</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Trung</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Quốc</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Phi-lip-pin, In-</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đô</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nê-xia</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Bru-nây</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Ma-lay-</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xia</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Xing-</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ga</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po</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Thái</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Lan</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Cam-</a:t>
            </a:r>
            <a:r>
              <a:rPr lang="en-US" sz="36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pu</a:t>
            </a:r>
            <a:r>
              <a:rPr lang="en-US" sz="36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-chia</a:t>
            </a:r>
            <a:r>
              <a:rPr lang="en-US" sz="360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a:t>
            </a:r>
            <a:endParaRPr lang="en-US" sz="3600" dirty="0" smtClean="0">
              <a:latin typeface="Times New Roman" panose="02020603050405020304" pitchFamily="18" charset="0"/>
              <a:ea typeface="Cambria" panose="02040503050406030204" pitchFamily="18" charset="0"/>
              <a:cs typeface="Times New Roman" panose="02020603050405020304" pitchFamily="18" charset="0"/>
            </a:endParaRPr>
          </a:p>
          <a:p>
            <a:pPr algn="just">
              <a:spcBef>
                <a:spcPts val="600"/>
              </a:spcBef>
              <a:spcAft>
                <a:spcPts val="0"/>
              </a:spcAft>
            </a:pPr>
            <a:r>
              <a:rPr lang="en-US" sz="3600" dirty="0" smtClean="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Vùng</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biển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VN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là</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một</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phần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của</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Biển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Đông</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có</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diện</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tích</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khoàng</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1 </a:t>
            </a:r>
            <a:r>
              <a:rPr lang="en-US" sz="3600" dirty="0" err="1">
                <a:latin typeface="Times New Roman" panose="02020603050405020304" pitchFamily="18" charset="0"/>
                <a:ea typeface="Cambria" panose="02040503050406030204" pitchFamily="18" charset="0"/>
                <a:cs typeface="Times New Roman" panose="02020603050405020304" pitchFamily="18" charset="0"/>
                <a:sym typeface="+mn-ea"/>
              </a:rPr>
              <a:t>triệu</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 km</a:t>
            </a:r>
            <a:r>
              <a:rPr lang="en-US" sz="3600" baseline="30000" dirty="0">
                <a:latin typeface="Times New Roman" panose="02020603050405020304" pitchFamily="18" charset="0"/>
                <a:ea typeface="Cambria" panose="02040503050406030204" pitchFamily="18" charset="0"/>
                <a:cs typeface="Times New Roman" panose="02020603050405020304" pitchFamily="18" charset="0"/>
                <a:sym typeface="+mn-ea"/>
              </a:rPr>
              <a:t>2</a:t>
            </a:r>
            <a:r>
              <a:rPr lang="en-US" sz="3600" dirty="0">
                <a:latin typeface="Times New Roman" panose="02020603050405020304" pitchFamily="18" charset="0"/>
                <a:ea typeface="Cambria" panose="02040503050406030204" pitchFamily="18" charset="0"/>
                <a:cs typeface="Times New Roman" panose="02020603050405020304" pitchFamily="18" charset="0"/>
                <a:sym typeface="+mn-ea"/>
              </a:rPr>
              <a:t>.</a:t>
            </a:r>
            <a:endParaRPr lang="en-US" sz="3600" dirty="0">
              <a:effectLst/>
              <a:latin typeface="Times New Roman" panose="02020603050405020304" pitchFamily="18" charset="0"/>
              <a:cs typeface="Times New Roman" panose="02020603050405020304" pitchFamily="18" charset="0"/>
            </a:endParaRPr>
          </a:p>
        </p:txBody>
      </p:sp>
      <p:pic>
        <p:nvPicPr>
          <p:cNvPr id="35" name="Picture 10" descr="http://thumbs.dreamstime.com/z/%E6%9C%89%E7%99%BD%E8%89%B2%E6%B3%A1%E5%BD%B1%E7%9A%84thinking%E6%95%99%E6%8E%88-36777654.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9869170" y="3938905"/>
            <a:ext cx="2615565" cy="2919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146136" y="152400"/>
            <a:ext cx="594986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1. Vị trí địa lí và phạm vi Biển Đông</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endParaRPr>
          </a:p>
        </p:txBody>
      </p:sp>
      <p:pic>
        <p:nvPicPr>
          <p:cNvPr id="6" name="Picture 5"/>
          <p:cNvPicPr>
            <a:picLocks noChangeAspect="1"/>
          </p:cNvPicPr>
          <p:nvPr/>
        </p:nvPicPr>
        <p:blipFill>
          <a:blip r:embed="rId1"/>
          <a:stretch>
            <a:fillRect/>
          </a:stretch>
        </p:blipFill>
        <p:spPr>
          <a:xfrm>
            <a:off x="6248400" y="53207"/>
            <a:ext cx="5878140" cy="6667633"/>
          </a:xfrm>
          <a:prstGeom prst="rect">
            <a:avLst/>
          </a:prstGeom>
        </p:spPr>
      </p:pic>
      <p:sp>
        <p:nvSpPr>
          <p:cNvPr id="7" name="Rectangle 6"/>
          <p:cNvSpPr/>
          <p:nvPr/>
        </p:nvSpPr>
        <p:spPr>
          <a:xfrm>
            <a:off x="146136" y="1200912"/>
            <a:ext cx="5949864" cy="1569660"/>
          </a:xfrm>
          <a:prstGeom prst="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Quan sát hình 14.1:</a:t>
            </a:r>
            <a:endParaRPr kumimoji="0" lang="en-US" sz="32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endParaRPr>
          </a:p>
          <a:p>
            <a:pPr marL="60325" marR="0" lvl="0" indent="-60325" algn="just" defTabSz="914400" eaLnBrk="1" fontAlgn="auto" latinLnBrk="0" hangingPunct="1">
              <a:lnSpc>
                <a:spcPct val="100000"/>
              </a:lnSpc>
              <a:spcBef>
                <a:spcPts val="0"/>
              </a:spcBef>
              <a:spcAft>
                <a:spcPts val="0"/>
              </a:spcAft>
              <a:buClrTx/>
              <a:buSzTx/>
              <a:buFontTx/>
              <a:buChar char="-"/>
              <a:defRPr/>
            </a:pPr>
            <a:r>
              <a:rPr lang="en-US" sz="3200" kern="0" dirty="0">
                <a:solidFill>
                  <a:srgbClr val="FF0000"/>
                </a:solidFill>
                <a:latin typeface="Cambria" panose="02040503050406030204" pitchFamily="18" charset="0"/>
                <a:ea typeface="Cambria" panose="02040503050406030204" pitchFamily="18" charset="0"/>
              </a:rPr>
              <a:t> C</a:t>
            </a:r>
            <a:r>
              <a:rPr lang="en-US" sz="3200" kern="0" dirty="0" smtClean="0">
                <a:solidFill>
                  <a:srgbClr val="FF0000"/>
                </a:solidFill>
                <a:latin typeface="Cambria" panose="02040503050406030204" pitchFamily="18" charset="0"/>
                <a:ea typeface="Cambria" panose="02040503050406030204" pitchFamily="18" charset="0"/>
              </a:rPr>
              <a:t>ho </a:t>
            </a:r>
            <a:r>
              <a:rPr lang="en-US" sz="3200" kern="0" dirty="0" err="1" smtClean="0">
                <a:solidFill>
                  <a:srgbClr val="FF0000"/>
                </a:solidFill>
                <a:latin typeface="Cambria" panose="02040503050406030204" pitchFamily="18" charset="0"/>
                <a:ea typeface="Cambria" panose="02040503050406030204" pitchFamily="18" charset="0"/>
              </a:rPr>
              <a:t>biết</a:t>
            </a:r>
            <a:r>
              <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2 vịnh biển lớn trong Biển Đông. </a:t>
            </a:r>
            <a:endPar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7"/>
          <p:cNvSpPr/>
          <p:nvPr/>
        </p:nvSpPr>
        <p:spPr>
          <a:xfrm>
            <a:off x="146136" y="3679171"/>
            <a:ext cx="5949864" cy="1723549"/>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a:solidFill>
                  <a:prstClr val="black"/>
                </a:solidFill>
                <a:latin typeface="Cambria" panose="02040503050406030204" pitchFamily="18" charset="0"/>
                <a:ea typeface="Cambria" panose="02040503050406030204" pitchFamily="18" charset="0"/>
              </a:rPr>
              <a:t> </a:t>
            </a:r>
            <a:r>
              <a:rPr lang="en-US" sz="3200" dirty="0">
                <a:solidFill>
                  <a:srgbClr val="002060"/>
                </a:solidFill>
                <a:latin typeface="Cambria" panose="02040503050406030204" pitchFamily="18" charset="0"/>
                <a:ea typeface="Cambria" panose="02040503050406030204" pitchFamily="18" charset="0"/>
              </a:rPr>
              <a:t>- H</a:t>
            </a:r>
            <a:r>
              <a:rPr lang="vi-VN" sz="3200" dirty="0">
                <a:solidFill>
                  <a:srgbClr val="002060"/>
                </a:solidFill>
                <a:latin typeface="Cambria" panose="02040503050406030204" pitchFamily="18" charset="0"/>
                <a:ea typeface="Cambria" panose="02040503050406030204" pitchFamily="18" charset="0"/>
              </a:rPr>
              <a:t>ai vịnh lớn </a:t>
            </a:r>
            <a:r>
              <a:rPr lang="vi-VN" sz="3200" dirty="0" smtClean="0">
                <a:solidFill>
                  <a:srgbClr val="002060"/>
                </a:solidFill>
                <a:latin typeface="Cambria" panose="02040503050406030204" pitchFamily="18" charset="0"/>
                <a:ea typeface="Cambria" panose="02040503050406030204" pitchFamily="18" charset="0"/>
              </a:rPr>
              <a:t>là</a:t>
            </a:r>
            <a:r>
              <a:rPr lang="en-US" sz="3200" dirty="0" smtClean="0">
                <a:solidFill>
                  <a:srgbClr val="002060"/>
                </a:solidFill>
                <a:latin typeface="Cambria" panose="02040503050406030204" pitchFamily="18" charset="0"/>
                <a:ea typeface="Cambria" panose="02040503050406030204" pitchFamily="18" charset="0"/>
              </a:rPr>
              <a:t>:</a:t>
            </a:r>
            <a:endParaRPr lang="vi-VN" sz="3200" dirty="0">
              <a:solidFill>
                <a:srgbClr val="002060"/>
              </a:solidFill>
              <a:latin typeface="Cambria" panose="02040503050406030204" pitchFamily="18" charset="0"/>
              <a:ea typeface="Cambria" panose="02040503050406030204" pitchFamily="18" charset="0"/>
            </a:endParaRPr>
          </a:p>
          <a:p>
            <a:pPr algn="just">
              <a:spcBef>
                <a:spcPts val="600"/>
              </a:spcBef>
            </a:pPr>
            <a:r>
              <a:rPr lang="en-US" sz="3200" dirty="0">
                <a:solidFill>
                  <a:srgbClr val="002060"/>
                </a:solidFill>
                <a:latin typeface="Cambria" panose="02040503050406030204" pitchFamily="18" charset="0"/>
                <a:ea typeface="Cambria" panose="02040503050406030204" pitchFamily="18" charset="0"/>
              </a:rPr>
              <a:t> </a:t>
            </a:r>
            <a:r>
              <a:rPr lang="en-US" sz="3200" dirty="0" smtClean="0">
                <a:solidFill>
                  <a:srgbClr val="002060"/>
                </a:solidFill>
                <a:latin typeface="Cambria" panose="02040503050406030204" pitchFamily="18" charset="0"/>
                <a:ea typeface="Cambria" panose="02040503050406030204" pitchFamily="18" charset="0"/>
              </a:rPr>
              <a:t> + </a:t>
            </a:r>
            <a:r>
              <a:rPr lang="en-US" sz="3200" dirty="0" err="1" smtClean="0">
                <a:solidFill>
                  <a:srgbClr val="002060"/>
                </a:solidFill>
                <a:latin typeface="Cambria" panose="02040503050406030204" pitchFamily="18" charset="0"/>
                <a:ea typeface="Cambria" panose="02040503050406030204" pitchFamily="18" charset="0"/>
              </a:rPr>
              <a:t>Vịnh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Bắc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Bộ</a:t>
            </a:r>
            <a:r>
              <a:rPr lang="en-US" sz="3200" dirty="0" smtClean="0">
                <a:solidFill>
                  <a:srgbClr val="002060"/>
                </a:solidFill>
                <a:latin typeface="Cambria" panose="02040503050406030204" pitchFamily="18" charset="0"/>
                <a:ea typeface="Cambria" panose="02040503050406030204" pitchFamily="18" charset="0"/>
              </a:rPr>
              <a:t>.</a:t>
            </a:r>
            <a:endParaRPr lang="en-US" sz="3200" dirty="0" smtClean="0">
              <a:solidFill>
                <a:srgbClr val="002060"/>
              </a:solidFill>
              <a:latin typeface="Cambria" panose="02040503050406030204" pitchFamily="18" charset="0"/>
              <a:ea typeface="Cambria" panose="02040503050406030204" pitchFamily="18" charset="0"/>
            </a:endParaRPr>
          </a:p>
          <a:p>
            <a:pPr algn="just">
              <a:spcBef>
                <a:spcPts val="600"/>
              </a:spcBef>
            </a:pPr>
            <a:r>
              <a:rPr lang="en-US" sz="3200" dirty="0">
                <a:solidFill>
                  <a:srgbClr val="002060"/>
                </a:solidFill>
                <a:latin typeface="Cambria" panose="02040503050406030204" pitchFamily="18" charset="0"/>
                <a:ea typeface="Cambria" panose="02040503050406030204" pitchFamily="18" charset="0"/>
              </a:rPr>
              <a:t> </a:t>
            </a:r>
            <a:r>
              <a:rPr lang="en-US" sz="3200" dirty="0" smtClean="0">
                <a:solidFill>
                  <a:srgbClr val="002060"/>
                </a:solidFill>
                <a:latin typeface="Cambria" panose="02040503050406030204" pitchFamily="18" charset="0"/>
                <a:ea typeface="Cambria" panose="02040503050406030204" pitchFamily="18" charset="0"/>
              </a:rPr>
              <a:t> + </a:t>
            </a:r>
            <a:r>
              <a:rPr lang="en-US" sz="3200" dirty="0" err="1" smtClean="0">
                <a:solidFill>
                  <a:srgbClr val="002060"/>
                </a:solidFill>
                <a:latin typeface="Cambria" panose="02040503050406030204" pitchFamily="18" charset="0"/>
                <a:ea typeface="Cambria" panose="02040503050406030204" pitchFamily="18" charset="0"/>
              </a:rPr>
              <a:t>Vịnh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Thái</a:t>
            </a:r>
            <a:r>
              <a:rPr lang="en-US" sz="3200" dirty="0" smtClean="0">
                <a:solidFill>
                  <a:srgbClr val="002060"/>
                </a:solidFill>
                <a:latin typeface="Cambria" panose="02040503050406030204" pitchFamily="18" charset="0"/>
                <a:ea typeface="Cambria" panose="02040503050406030204" pitchFamily="18" charset="0"/>
              </a:rPr>
              <a:t> Lan.</a:t>
            </a:r>
            <a:endParaRPr lang="vi-VN" sz="3200" dirty="0">
              <a:solidFill>
                <a:srgbClr val="002060"/>
              </a:solidFill>
              <a:latin typeface="Cambria" panose="02040503050406030204" pitchFamily="18" charset="0"/>
              <a:ea typeface="Cambria" panose="02040503050406030204" pitchFamily="18" charset="0"/>
            </a:endParaRPr>
          </a:p>
        </p:txBody>
      </p:sp>
      <p:sp>
        <p:nvSpPr>
          <p:cNvPr id="9" name="Oval 8"/>
          <p:cNvSpPr/>
          <p:nvPr/>
        </p:nvSpPr>
        <p:spPr>
          <a:xfrm>
            <a:off x="8305800" y="666750"/>
            <a:ext cx="685800" cy="55245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10" name="Oval 9"/>
          <p:cNvSpPr/>
          <p:nvPr/>
        </p:nvSpPr>
        <p:spPr>
          <a:xfrm>
            <a:off x="7162800" y="1991139"/>
            <a:ext cx="762000" cy="76200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smtClean="0">
              <a:ln>
                <a:noFill/>
              </a:ln>
              <a:solidFill>
                <a:prstClr val="white"/>
              </a:solidFill>
              <a:effectLst/>
              <a:uLnTx/>
              <a:uFillTx/>
              <a:latin typeface="Arial" panose="020B0604020202020204" pitchFamily="34" charset="0"/>
              <a:ea typeface="+mn-ea"/>
              <a:cs typeface="+mn-cs"/>
            </a:endParaRPr>
          </a:p>
        </p:txBody>
      </p:sp>
      <p:pic>
        <p:nvPicPr>
          <p:cNvPr id="11" name="Picture 10" descr="book9"/>
          <p:cNvPicPr>
            <a:picLocks noChangeAspect="1" noChangeArrowheads="1" noCrop="1"/>
          </p:cNvPicPr>
          <p:nvPr/>
        </p:nvPicPr>
        <p:blipFill>
          <a:blip r:embed="rId2"/>
          <a:srcRect/>
          <a:stretch>
            <a:fillRect/>
          </a:stretch>
        </p:blipFill>
        <p:spPr bwMode="auto">
          <a:xfrm>
            <a:off x="253586" y="2819400"/>
            <a:ext cx="1108869" cy="67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5" dur="500"/>
                                        <p:tgtEl>
                                          <p:spTgt spid="8">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8" dur="500"/>
                                        <p:tgtEl>
                                          <p:spTgt spid="8">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1" dur="500"/>
                                        <p:tgtEl>
                                          <p:spTgt spid="8">
                                            <p:txEl>
                                              <p:pRg st="2" end="2"/>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loud 3"/>
          <p:cNvSpPr/>
          <p:nvPr/>
        </p:nvSpPr>
        <p:spPr>
          <a:xfrm>
            <a:off x="2920365" y="1576705"/>
            <a:ext cx="6487795" cy="3470275"/>
          </a:xfrm>
          <a:prstGeom prst="cloud">
            <a:avLst/>
          </a:prstGeom>
          <a:solidFill>
            <a:schemeClr val="accent2">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Vai tr</a:t>
            </a:r>
            <a:r>
              <a:rPr lang="en-US" altLang="en-US" sz="4000">
                <a:solidFill>
                  <a:schemeClr val="tx1"/>
                </a:solidFill>
                <a:latin typeface="Times New Roman" panose="02020603050405020304" pitchFamily="18" charset="0"/>
                <a:cs typeface="Times New Roman" panose="02020603050405020304" pitchFamily="18" charset="0"/>
              </a:rPr>
              <a:t>ò</a:t>
            </a:r>
            <a:r>
              <a:rPr lang="en-US" altLang="en-GB" sz="4000">
                <a:solidFill>
                  <a:schemeClr val="tx1"/>
                </a:solidFill>
                <a:latin typeface="Times New Roman" panose="02020603050405020304" pitchFamily="18" charset="0"/>
                <a:cs typeface="Times New Roman" panose="02020603050405020304" pitchFamily="18" charset="0"/>
              </a:rPr>
              <a:t> của biển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 là g</a:t>
            </a:r>
            <a:r>
              <a:rPr lang="en-US" altLang="en-US" sz="4000">
                <a:solidFill>
                  <a:schemeClr val="tx1"/>
                </a:solidFill>
                <a:latin typeface="Times New Roman" panose="02020603050405020304" pitchFamily="18" charset="0"/>
                <a:cs typeface="Times New Roman" panose="02020603050405020304" pitchFamily="18" charset="0"/>
              </a:rPr>
              <a:t>ì</a:t>
            </a:r>
            <a:r>
              <a:rPr lang="en-US" altLang="en-GB" sz="4000">
                <a:solidFill>
                  <a:schemeClr val="tx1"/>
                </a:solidFill>
                <a:latin typeface="Times New Roman" panose="02020603050405020304" pitchFamily="18" charset="0"/>
                <a:cs typeface="Times New Roman" panose="02020603050405020304" pitchFamily="18" charset="0"/>
              </a:rPr>
              <a:t>?</a:t>
            </a:r>
            <a:endParaRPr lang="en-US" altLang="en-GB" sz="40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iển Đảo Vịnh Bắc B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056" y="1217992"/>
            <a:ext cx="6214872" cy="5493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ỊNH THÁI LAN NHƯNG ĐẢO LỚN NHẤT CỦA VIỆT NAM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648" y="1217992"/>
            <a:ext cx="5818632" cy="549370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p:nvPr/>
        </p:nvSpPr>
        <p:spPr>
          <a:xfrm>
            <a:off x="1005672" y="335280"/>
            <a:ext cx="4224696"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lang="en-US" sz="2800" b="1" dirty="0" smtClean="0">
                <a:solidFill>
                  <a:srgbClr val="FF0000"/>
                </a:solidFill>
                <a:latin typeface="Cambria" panose="02040503050406030204" pitchFamily="18" charset="0"/>
              </a:rPr>
              <a:t>BIỂN ĐẢO VỊNH BẮC BỘ</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ndParaRPr>
          </a:p>
        </p:txBody>
      </p:sp>
      <p:sp>
        <p:nvSpPr>
          <p:cNvPr id="8" name="Title 1"/>
          <p:cNvSpPr txBox="1"/>
          <p:nvPr/>
        </p:nvSpPr>
        <p:spPr>
          <a:xfrm>
            <a:off x="6620256" y="326136"/>
            <a:ext cx="50383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lang="en-US" sz="2800" b="1" dirty="0" smtClean="0">
                <a:solidFill>
                  <a:srgbClr val="FF0000"/>
                </a:solidFill>
                <a:latin typeface="Cambria" panose="02040503050406030204" pitchFamily="18" charset="0"/>
              </a:rPr>
              <a:t>VỊNH THÁI LAN – ĐIỂM A1 VN</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1"/>
          <p:cNvSpPr>
            <a:spLocks noGrp="1"/>
          </p:cNvSpPr>
          <p:nvPr/>
        </p:nvSpPr>
        <p:spPr>
          <a:xfrm>
            <a:off x="-635" y="0"/>
            <a:ext cx="12192635" cy="6733540"/>
          </a:xfrm>
          <a:prstGeom prst="rect">
            <a:avLst/>
          </a:prstGeom>
          <a:solidFill>
            <a:schemeClr val="accent2">
              <a:lumMod val="20000"/>
              <a:lumOff val="80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vi-VN" sz="6600">
                <a:latin typeface="Times New Roman" panose="02020603050405020304" pitchFamily="18" charset="0"/>
                <a:cs typeface="Times New Roman" panose="02020603050405020304" pitchFamily="18" charset="0"/>
              </a:rPr>
              <a:t>TRÒ CHƠI:</a:t>
            </a:r>
            <a:endParaRPr lang="vi-VN" sz="6600">
              <a:latin typeface="Times New Roman" panose="02020603050405020304" pitchFamily="18" charset="0"/>
              <a:cs typeface="Times New Roman" panose="02020603050405020304" pitchFamily="18" charset="0"/>
            </a:endParaRPr>
          </a:p>
          <a:p>
            <a:r>
              <a:rPr sz="9780">
                <a:latin typeface="Times New Roman" panose="02020603050405020304" pitchFamily="18" charset="0"/>
                <a:cs typeface="Times New Roman" panose="02020603050405020304" pitchFamily="18" charset="0"/>
              </a:rPr>
              <a:t>AI NHANH HƠN?</a:t>
            </a:r>
            <a:endParaRPr sz="978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Rounded Rectangle 1"/>
          <p:cNvSpPr/>
          <p:nvPr/>
        </p:nvSpPr>
        <p:spPr>
          <a:xfrm>
            <a:off x="1374140" y="1013460"/>
            <a:ext cx="8973820" cy="210058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Biển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 c</a:t>
            </a:r>
            <a:r>
              <a:rPr lang="en-US" altLang="en-US" sz="4000">
                <a:solidFill>
                  <a:schemeClr val="tx1"/>
                </a:solidFill>
                <a:latin typeface="Times New Roman" panose="02020603050405020304" pitchFamily="18" charset="0"/>
                <a:cs typeface="Times New Roman" panose="02020603050405020304" pitchFamily="18" charset="0"/>
              </a:rPr>
              <a:t>ó</a:t>
            </a:r>
            <a:r>
              <a:rPr lang="en-US" altLang="en-GB" sz="4000">
                <a:solidFill>
                  <a:schemeClr val="tx1"/>
                </a:solidFill>
                <a:latin typeface="Times New Roman" panose="02020603050405020304" pitchFamily="18" charset="0"/>
                <a:cs typeface="Times New Roman" panose="02020603050405020304" pitchFamily="18" charset="0"/>
              </a:rPr>
              <a:t> diện t</a:t>
            </a:r>
            <a:r>
              <a:rPr lang="en-US" altLang="en-US" sz="4000">
                <a:solidFill>
                  <a:schemeClr val="tx1"/>
                </a:solidFill>
                <a:latin typeface="Times New Roman" panose="02020603050405020304" pitchFamily="18" charset="0"/>
                <a:cs typeface="Times New Roman" panose="02020603050405020304" pitchFamily="18" charset="0"/>
              </a:rPr>
              <a:t>í</a:t>
            </a:r>
            <a:r>
              <a:rPr lang="en-US" altLang="en-GB" sz="4000">
                <a:solidFill>
                  <a:schemeClr val="tx1"/>
                </a:solidFill>
                <a:latin typeface="Times New Roman" panose="02020603050405020304" pitchFamily="18" charset="0"/>
                <a:cs typeface="Times New Roman" panose="02020603050405020304" pitchFamily="18" charset="0"/>
              </a:rPr>
              <a:t>ch bao nhi</a:t>
            </a:r>
            <a:r>
              <a:rPr lang="en-US" altLang="en-US" sz="4000">
                <a:solidFill>
                  <a:schemeClr val="tx1"/>
                </a:solidFill>
                <a:latin typeface="Times New Roman" panose="02020603050405020304" pitchFamily="18" charset="0"/>
                <a:cs typeface="Times New Roman" panose="02020603050405020304" pitchFamily="18" charset="0"/>
              </a:rPr>
              <a:t>ê</a:t>
            </a:r>
            <a:r>
              <a:rPr lang="en-US" altLang="en-GB" sz="4000">
                <a:solidFill>
                  <a:schemeClr val="tx1"/>
                </a:solidFill>
                <a:latin typeface="Times New Roman" panose="02020603050405020304" pitchFamily="18" charset="0"/>
                <a:cs typeface="Times New Roman" panose="02020603050405020304" pitchFamily="18" charset="0"/>
              </a:rPr>
              <a:t>u km</a:t>
            </a:r>
            <a:r>
              <a:rPr lang="en-US" altLang="en-US" sz="4000">
                <a:solidFill>
                  <a:schemeClr val="tx1"/>
                </a:solidFill>
                <a:latin typeface="Times New Roman" panose="02020603050405020304" pitchFamily="18" charset="0"/>
                <a:cs typeface="Times New Roman" panose="02020603050405020304" pitchFamily="18" charset="0"/>
              </a:rPr>
              <a:t>²</a:t>
            </a:r>
            <a:r>
              <a:rPr lang="en-US" altLang="en-GB" sz="4000">
                <a:solidFill>
                  <a:schemeClr val="tx1"/>
                </a:solidFill>
                <a:latin typeface="Times New Roman" panose="02020603050405020304" pitchFamily="18" charset="0"/>
                <a:cs typeface="Times New Roman" panose="02020603050405020304" pitchFamily="18" charset="0"/>
              </a:rPr>
              <a:t>?</a:t>
            </a:r>
            <a:endParaRPr lang="en-US" altLang="en-GB" sz="40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555105" y="3844925"/>
            <a:ext cx="4525645" cy="1699260"/>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48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mn-ea"/>
              </a:rPr>
              <a:t>3,44 </a:t>
            </a:r>
            <a:r>
              <a:rPr lang="en-US" sz="4800" dirty="0" err="1"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mn-ea"/>
              </a:rPr>
              <a:t>triệu</a:t>
            </a:r>
            <a:r>
              <a:rPr lang="en-US" sz="48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mn-ea"/>
              </a:rPr>
              <a:t> km</a:t>
            </a:r>
            <a:r>
              <a:rPr lang="en-US" sz="4800" baseline="300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mn-ea"/>
              </a:rPr>
              <a:t>2</a:t>
            </a:r>
            <a:endParaRPr lang="en-US" altLang="en-US" sz="4800" baseline="3000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Rounded Rectangle 1"/>
          <p:cNvSpPr/>
          <p:nvPr/>
        </p:nvSpPr>
        <p:spPr>
          <a:xfrm>
            <a:off x="1374140" y="1013460"/>
            <a:ext cx="8973820" cy="210058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Biển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 gi</a:t>
            </a:r>
            <a:r>
              <a:rPr lang="en-US" altLang="en-US" sz="4000">
                <a:solidFill>
                  <a:schemeClr val="tx1"/>
                </a:solidFill>
                <a:latin typeface="Times New Roman" panose="02020603050405020304" pitchFamily="18" charset="0"/>
                <a:cs typeface="Times New Roman" panose="02020603050405020304" pitchFamily="18" charset="0"/>
              </a:rPr>
              <a:t>á</a:t>
            </a:r>
            <a:r>
              <a:rPr lang="en-US" altLang="en-GB" sz="4000">
                <a:solidFill>
                  <a:schemeClr val="tx1"/>
                </a:solidFill>
                <a:latin typeface="Times New Roman" panose="02020603050405020304" pitchFamily="18" charset="0"/>
                <a:cs typeface="Times New Roman" panose="02020603050405020304" pitchFamily="18" charset="0"/>
              </a:rPr>
              <a:t>p với bao nhi</a:t>
            </a:r>
            <a:r>
              <a:rPr lang="en-US" altLang="en-US" sz="4000">
                <a:solidFill>
                  <a:schemeClr val="tx1"/>
                </a:solidFill>
                <a:latin typeface="Times New Roman" panose="02020603050405020304" pitchFamily="18" charset="0"/>
                <a:cs typeface="Times New Roman" panose="02020603050405020304" pitchFamily="18" charset="0"/>
              </a:rPr>
              <a:t>ê</a:t>
            </a:r>
            <a:r>
              <a:rPr lang="en-US" altLang="en-GB" sz="4000">
                <a:solidFill>
                  <a:schemeClr val="tx1"/>
                </a:solidFill>
                <a:latin typeface="Times New Roman" panose="02020603050405020304" pitchFamily="18" charset="0"/>
                <a:cs typeface="Times New Roman" panose="02020603050405020304" pitchFamily="18" charset="0"/>
              </a:rPr>
              <a:t>u quốc gia?</a:t>
            </a:r>
            <a:endParaRPr lang="en-US" altLang="en-GB" sz="40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555105" y="3844925"/>
            <a:ext cx="4525645" cy="1699260"/>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vi-VN" altLang="en-GB" sz="7200">
                <a:solidFill>
                  <a:schemeClr val="tx1"/>
                </a:solidFill>
                <a:latin typeface="Times New Roman" panose="02020603050405020304" pitchFamily="18" charset="0"/>
                <a:cs typeface="Times New Roman" panose="02020603050405020304" pitchFamily="18" charset="0"/>
              </a:rPr>
              <a:t>9</a:t>
            </a:r>
            <a:endParaRPr lang="vi-VN" altLang="en-GB" sz="7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Rounded Rectangle 1"/>
          <p:cNvSpPr/>
          <p:nvPr/>
        </p:nvSpPr>
        <p:spPr>
          <a:xfrm>
            <a:off x="1374140" y="1013460"/>
            <a:ext cx="8973820" cy="210058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Tuyến </a:t>
            </a:r>
            <a:r>
              <a:rPr lang="en-US" altLang="en-US" sz="4000">
                <a:solidFill>
                  <a:schemeClr val="tx1"/>
                </a:solidFill>
                <a:latin typeface="Times New Roman" panose="02020603050405020304" pitchFamily="18" charset="0"/>
                <a:cs typeface="Times New Roman" panose="02020603050405020304" pitchFamily="18" charset="0"/>
              </a:rPr>
              <a:t>đư</a:t>
            </a:r>
            <a:r>
              <a:rPr lang="en-US" altLang="en-GB" sz="4000">
                <a:solidFill>
                  <a:schemeClr val="tx1"/>
                </a:solidFill>
                <a:latin typeface="Times New Roman" panose="02020603050405020304" pitchFamily="18" charset="0"/>
                <a:cs typeface="Times New Roman" panose="02020603050405020304" pitchFamily="18" charset="0"/>
              </a:rPr>
              <a:t>ờng biển quan trọng nhất của Biển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i qua eo biển nào?</a:t>
            </a:r>
            <a:endParaRPr lang="en-US" altLang="en-GB" sz="40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555105" y="3844925"/>
            <a:ext cx="4525645" cy="1699260"/>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800">
                <a:solidFill>
                  <a:schemeClr val="tx1"/>
                </a:solidFill>
                <a:latin typeface="Times New Roman" panose="02020603050405020304" pitchFamily="18" charset="0"/>
                <a:cs typeface="Times New Roman" panose="02020603050405020304" pitchFamily="18" charset="0"/>
              </a:rPr>
              <a:t> Eo biển Malacca</a:t>
            </a:r>
            <a:endParaRPr lang="en-US" altLang="en-GB" sz="4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Rounded Rectangle 1"/>
          <p:cNvSpPr/>
          <p:nvPr/>
        </p:nvSpPr>
        <p:spPr>
          <a:xfrm>
            <a:off x="1374140" y="1013460"/>
            <a:ext cx="8973820" cy="210058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Biển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 c</a:t>
            </a:r>
            <a:r>
              <a:rPr lang="en-US" altLang="en-US" sz="4000">
                <a:solidFill>
                  <a:schemeClr val="tx1"/>
                </a:solidFill>
                <a:latin typeface="Times New Roman" panose="02020603050405020304" pitchFamily="18" charset="0"/>
                <a:cs typeface="Times New Roman" panose="02020603050405020304" pitchFamily="18" charset="0"/>
              </a:rPr>
              <a:t>ó</a:t>
            </a:r>
            <a:r>
              <a:rPr lang="en-US" altLang="en-GB" sz="4000">
                <a:solidFill>
                  <a:schemeClr val="tx1"/>
                </a:solidFill>
                <a:latin typeface="Times New Roman" panose="02020603050405020304" pitchFamily="18" charset="0"/>
                <a:cs typeface="Times New Roman" panose="02020603050405020304" pitchFamily="18" charset="0"/>
              </a:rPr>
              <a:t> c</a:t>
            </a:r>
            <a:r>
              <a:rPr lang="en-US" altLang="en-US" sz="4000">
                <a:solidFill>
                  <a:schemeClr val="tx1"/>
                </a:solidFill>
                <a:latin typeface="Times New Roman" panose="02020603050405020304" pitchFamily="18" charset="0"/>
                <a:cs typeface="Times New Roman" panose="02020603050405020304" pitchFamily="18" charset="0"/>
              </a:rPr>
              <a:t>á</a:t>
            </a:r>
            <a:r>
              <a:rPr lang="en-US" altLang="en-GB" sz="4000">
                <a:solidFill>
                  <a:schemeClr val="tx1"/>
                </a:solidFill>
                <a:latin typeface="Times New Roman" panose="02020603050405020304" pitchFamily="18" charset="0"/>
                <a:cs typeface="Times New Roman" panose="02020603050405020304" pitchFamily="18" charset="0"/>
              </a:rPr>
              <a:t>c vịnh biển lớn nào?</a:t>
            </a:r>
            <a:endParaRPr lang="en-US" altLang="en-GB" sz="40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095365" y="3844925"/>
            <a:ext cx="4985385" cy="1699260"/>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400">
                <a:solidFill>
                  <a:schemeClr val="tx1"/>
                </a:solidFill>
                <a:latin typeface="Times New Roman" panose="02020603050405020304" pitchFamily="18" charset="0"/>
                <a:cs typeface="Times New Roman" panose="02020603050405020304" pitchFamily="18" charset="0"/>
              </a:rPr>
              <a:t>Bắc Bộ và Th</a:t>
            </a:r>
            <a:r>
              <a:rPr lang="en-US" altLang="en-US" sz="4400">
                <a:solidFill>
                  <a:schemeClr val="tx1"/>
                </a:solidFill>
                <a:latin typeface="Times New Roman" panose="02020603050405020304" pitchFamily="18" charset="0"/>
                <a:cs typeface="Times New Roman" panose="02020603050405020304" pitchFamily="18" charset="0"/>
              </a:rPr>
              <a:t>á</a:t>
            </a:r>
            <a:r>
              <a:rPr lang="en-US" altLang="en-GB" sz="4400">
                <a:solidFill>
                  <a:schemeClr val="tx1"/>
                </a:solidFill>
                <a:latin typeface="Times New Roman" panose="02020603050405020304" pitchFamily="18" charset="0"/>
                <a:cs typeface="Times New Roman" panose="02020603050405020304" pitchFamily="18" charset="0"/>
              </a:rPr>
              <a:t>i Lan.</a:t>
            </a:r>
            <a:endParaRPr lang="en-US" altLang="en-GB" sz="4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429000" y="76200"/>
            <a:ext cx="5328268" cy="5334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latin typeface="Cambria" panose="02040503050406030204" pitchFamily="18" charset="0"/>
                <a:ea typeface="Cambria" panose="02040503050406030204" pitchFamily="18" charset="0"/>
              </a:rPr>
              <a:t>VƯỢT CHƯỚNG NGẠI VẬT</a:t>
            </a:r>
            <a:endParaRPr lang="en-US" sz="3000" b="1" dirty="0">
              <a:solidFill>
                <a:srgbClr val="FF0000"/>
              </a:solidFill>
              <a:latin typeface="Cambria" panose="02040503050406030204" pitchFamily="18" charset="0"/>
              <a:ea typeface="Cambria" panose="02040503050406030204" pitchFamily="18" charset="0"/>
            </a:endParaRPr>
          </a:p>
        </p:txBody>
      </p:sp>
      <p:grpSp>
        <p:nvGrpSpPr>
          <p:cNvPr id="13" name="Group 12"/>
          <p:cNvGrpSpPr/>
          <p:nvPr/>
        </p:nvGrpSpPr>
        <p:grpSpPr>
          <a:xfrm>
            <a:off x="5013317" y="968692"/>
            <a:ext cx="2159634" cy="2378405"/>
            <a:chOff x="0" y="0"/>
            <a:chExt cx="3101789" cy="3182471"/>
          </a:xfrm>
        </p:grpSpPr>
        <p:pic>
          <p:nvPicPr>
            <p:cNvPr id="14" name="Picture 13" descr="undefined"/>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3101789" cy="3182471"/>
            </a:xfrm>
            <a:prstGeom prst="rect">
              <a:avLst/>
            </a:prstGeom>
            <a:noFill/>
            <a:ln>
              <a:noFill/>
            </a:ln>
          </p:spPr>
        </p:pic>
        <p:pic>
          <p:nvPicPr>
            <p:cNvPr id="15" name="Picture 14" descr="Điểm Thẩm Vấn Dấu Hỏi Chấm - Miễn Phí vector hình ảnh trên Pixabay"/>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21224" y="995083"/>
              <a:ext cx="654423" cy="1057835"/>
            </a:xfrm>
            <a:prstGeom prst="rect">
              <a:avLst/>
            </a:prstGeom>
            <a:noFill/>
            <a:ln>
              <a:noFill/>
            </a:ln>
          </p:spPr>
        </p:pic>
      </p:grpSp>
      <p:sp>
        <p:nvSpPr>
          <p:cNvPr id="16" name="Rectangle 15"/>
          <p:cNvSpPr/>
          <p:nvPr/>
        </p:nvSpPr>
        <p:spPr>
          <a:xfrm>
            <a:off x="3688715" y="824230"/>
            <a:ext cx="2386330" cy="133540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a:solidFill>
                  <a:srgbClr val="000000"/>
                </a:solidFill>
                <a:effectLst/>
                <a:latin typeface="Times New Roman" panose="02020603050405020304"/>
                <a:ea typeface="Calibri" panose="020F0502020204030204"/>
                <a:cs typeface="Times New Roman" panose="02020603050405020304"/>
              </a:rPr>
              <a:t>1</a:t>
            </a:r>
            <a:endParaRPr lang="en-US" sz="1100">
              <a:effectLst/>
              <a:ea typeface="Calibri" panose="020F0502020204030204"/>
              <a:cs typeface="Times New Roman" panose="02020603050405020304"/>
            </a:endParaRPr>
          </a:p>
        </p:txBody>
      </p:sp>
      <p:sp>
        <p:nvSpPr>
          <p:cNvPr id="17" name="Rectangle 16"/>
          <p:cNvSpPr/>
          <p:nvPr/>
        </p:nvSpPr>
        <p:spPr>
          <a:xfrm>
            <a:off x="6071870" y="824230"/>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smtClean="0">
                <a:solidFill>
                  <a:srgbClr val="000000"/>
                </a:solidFill>
                <a:effectLst/>
                <a:latin typeface="Times New Roman" panose="02020603050405020304"/>
                <a:ea typeface="Calibri" panose="020F0502020204030204"/>
                <a:cs typeface="Times New Roman" panose="02020603050405020304"/>
              </a:rPr>
              <a:t>3</a:t>
            </a:r>
            <a:endParaRPr lang="en-US" sz="1100" dirty="0">
              <a:effectLst/>
              <a:latin typeface="Calibri" panose="020F0502020204030204"/>
              <a:ea typeface="Calibri" panose="020F0502020204030204"/>
              <a:cs typeface="Times New Roman" panose="02020603050405020304"/>
            </a:endParaRPr>
          </a:p>
        </p:txBody>
      </p:sp>
      <p:sp>
        <p:nvSpPr>
          <p:cNvPr id="19" name="Rectangle 18"/>
          <p:cNvSpPr/>
          <p:nvPr/>
        </p:nvSpPr>
        <p:spPr>
          <a:xfrm>
            <a:off x="3692525" y="2164715"/>
            <a:ext cx="2386330" cy="133540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smtClean="0">
                <a:solidFill>
                  <a:srgbClr val="000000"/>
                </a:solidFill>
                <a:effectLst/>
                <a:latin typeface="Times New Roman" panose="02020603050405020304"/>
                <a:ea typeface="Calibri" panose="020F0502020204030204"/>
                <a:cs typeface="Times New Roman" panose="02020603050405020304"/>
              </a:rPr>
              <a:t>2</a:t>
            </a:r>
            <a:endParaRPr lang="en-US" sz="1100" dirty="0">
              <a:effectLst/>
              <a:latin typeface="Calibri" panose="020F0502020204030204"/>
              <a:ea typeface="Calibri" panose="020F0502020204030204"/>
              <a:cs typeface="Times New Roman" panose="02020603050405020304"/>
            </a:endParaRPr>
          </a:p>
        </p:txBody>
      </p:sp>
      <p:sp>
        <p:nvSpPr>
          <p:cNvPr id="20" name="Rectangle 19"/>
          <p:cNvSpPr/>
          <p:nvPr/>
        </p:nvSpPr>
        <p:spPr>
          <a:xfrm>
            <a:off x="6071870" y="2159635"/>
            <a:ext cx="2386330" cy="1340485"/>
          </a:xfrm>
          <a:prstGeom prst="rect">
            <a:avLst/>
          </a:prstGeom>
          <a:solidFill>
            <a:sysClr val="window" lastClr="FFFFFF"/>
          </a:solidFill>
          <a:ln w="25400" cap="flat" cmpd="sng" algn="ctr">
            <a:solidFill>
              <a:srgbClr val="00B0F0"/>
            </a:solidFill>
            <a:prstDash val="solid"/>
          </a:ln>
          <a:effectLst/>
        </p:spPr>
        <p:txBody>
          <a:bodyPr rot="0" spcFirstLastPara="0" vert="horz" wrap="square" lIns="91440" tIns="45720" rIns="91440" bIns="45720" numCol="1" spcCol="0" rtlCol="0" fromWordArt="0" anchor="ctr" anchorCtr="0" forceAA="0" compatLnSpc="1">
            <a:noAutofit/>
          </a:bodyPr>
          <a:lstStyle/>
          <a:p>
            <a:pPr algn="ctr">
              <a:lnSpc>
                <a:spcPct val="115000"/>
              </a:lnSpc>
              <a:spcAft>
                <a:spcPts val="1000"/>
              </a:spcAft>
            </a:pPr>
            <a:r>
              <a:rPr lang="en-US" sz="2000" b="1" dirty="0" smtClean="0">
                <a:solidFill>
                  <a:srgbClr val="000000"/>
                </a:solidFill>
                <a:effectLst/>
                <a:latin typeface="Times New Roman" panose="02020603050405020304"/>
                <a:ea typeface="Calibri" panose="020F0502020204030204"/>
                <a:cs typeface="Times New Roman" panose="02020603050405020304"/>
              </a:rPr>
              <a:t>4</a:t>
            </a:r>
            <a:endParaRPr lang="en-US" sz="1100" dirty="0">
              <a:effectLst/>
              <a:latin typeface="Calibri" panose="020F0502020204030204"/>
              <a:ea typeface="Calibri" panose="020F0502020204030204"/>
              <a:cs typeface="Times New Roman" panose="02020603050405020304"/>
            </a:endParaRPr>
          </a:p>
        </p:txBody>
      </p:sp>
      <p:sp>
        <p:nvSpPr>
          <p:cNvPr id="2" name="Rounded Rectangle 1"/>
          <p:cNvSpPr/>
          <p:nvPr/>
        </p:nvSpPr>
        <p:spPr>
          <a:xfrm>
            <a:off x="2057400" y="3657600"/>
            <a:ext cx="8229600" cy="304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3" name="Rectangle 35"/>
          <p:cNvSpPr/>
          <p:nvPr/>
        </p:nvSpPr>
        <p:spPr>
          <a:xfrm>
            <a:off x="2057400" y="3767078"/>
            <a:ext cx="8382000" cy="2861310"/>
          </a:xfrm>
          <a:prstGeom prst="rect">
            <a:avLst/>
          </a:prstGeom>
        </p:spPr>
        <p:txBody>
          <a:bodyPr wrap="square">
            <a:spAutoFit/>
          </a:bodyPr>
          <a:p>
            <a:pPr algn="just"/>
            <a:r>
              <a:rPr lang="vi-VN" sz="2000" b="1" dirty="0">
                <a:solidFill>
                  <a:srgbClr val="FF0000"/>
                </a:solidFill>
                <a:latin typeface="Cambria" panose="02040503050406030204" pitchFamily="18" charset="0"/>
                <a:ea typeface="Cambria" panose="02040503050406030204" pitchFamily="18" charset="0"/>
              </a:rPr>
              <a:t>Câu 1</a:t>
            </a:r>
            <a:r>
              <a:rPr lang="vi-VN" sz="2000" dirty="0">
                <a:solidFill>
                  <a:srgbClr val="FF0000"/>
                </a:solidFill>
                <a:latin typeface="Cambria" panose="02040503050406030204" pitchFamily="18" charset="0"/>
                <a:ea typeface="Cambria" panose="02040503050406030204" pitchFamily="18" charset="0"/>
              </a:rPr>
              <a:t>: Kể tên 5 loài động vật của nước ta. </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Khỉ, vượn, hươu, voi, hổ,… </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2</a:t>
            </a:r>
            <a:r>
              <a:rPr lang="vi-VN" sz="2000" dirty="0">
                <a:solidFill>
                  <a:srgbClr val="FF0000"/>
                </a:solidFill>
                <a:latin typeface="Cambria" panose="02040503050406030204" pitchFamily="18" charset="0"/>
                <a:ea typeface="Cambria" panose="02040503050406030204" pitchFamily="18" charset="0"/>
              </a:rPr>
              <a:t>: Kể tên 5 loài thảm thực vật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Rừng kín thường xanh, rừng thưa, rừng tre nứa, rừng ngập mặn, rừng trên núi đá vôi</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3</a:t>
            </a:r>
            <a:r>
              <a:rPr lang="vi-VN" sz="2000" dirty="0">
                <a:solidFill>
                  <a:srgbClr val="FF0000"/>
                </a:solidFill>
                <a:latin typeface="Cambria" panose="02040503050406030204" pitchFamily="18" charset="0"/>
                <a:ea typeface="Cambria" panose="02040503050406030204" pitchFamily="18" charset="0"/>
              </a:rPr>
              <a:t>: Kể tên 5 vườn quốc gia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Ba Bể, Cúc Phương, Bạch Mã, Cát Tiên, Phú Quốc</a:t>
            </a:r>
            <a:r>
              <a:rPr lang="vi-VN" sz="2000" dirty="0" smtClean="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lgn="just"/>
            <a:r>
              <a:rPr lang="vi-VN" sz="2000" b="1" dirty="0" smtClean="0">
                <a:solidFill>
                  <a:srgbClr val="FF0000"/>
                </a:solidFill>
                <a:latin typeface="Cambria" panose="02040503050406030204" pitchFamily="18" charset="0"/>
                <a:ea typeface="Cambria" panose="02040503050406030204" pitchFamily="18" charset="0"/>
              </a:rPr>
              <a:t>Câu </a:t>
            </a:r>
            <a:r>
              <a:rPr lang="vi-VN" sz="2000" b="1" dirty="0">
                <a:solidFill>
                  <a:srgbClr val="FF0000"/>
                </a:solidFill>
                <a:latin typeface="Cambria" panose="02040503050406030204" pitchFamily="18" charset="0"/>
                <a:ea typeface="Cambria" panose="02040503050406030204" pitchFamily="18" charset="0"/>
              </a:rPr>
              <a:t>4</a:t>
            </a:r>
            <a:r>
              <a:rPr lang="vi-VN" sz="2000" dirty="0">
                <a:solidFill>
                  <a:srgbClr val="FF0000"/>
                </a:solidFill>
                <a:latin typeface="Cambria" panose="02040503050406030204" pitchFamily="18" charset="0"/>
                <a:ea typeface="Cambria" panose="02040503050406030204" pitchFamily="18" charset="0"/>
              </a:rPr>
              <a:t>: Kể tên 5 khu dự trữ sinh quyển của nước ta</a:t>
            </a:r>
            <a:r>
              <a:rPr lang="vi-VN" sz="2000" dirty="0" smtClean="0">
                <a:solidFill>
                  <a:srgbClr val="FF0000"/>
                </a:solidFill>
                <a:latin typeface="Cambria" panose="02040503050406030204" pitchFamily="18" charset="0"/>
                <a:ea typeface="Cambria" panose="02040503050406030204" pitchFamily="18" charset="0"/>
              </a:rPr>
              <a:t>.</a:t>
            </a:r>
            <a:endParaRPr lang="en-US" sz="2000" dirty="0" smtClean="0">
              <a:solidFill>
                <a:srgbClr val="FF0000"/>
              </a:solidFill>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Cát Bà, Cù lao Chàm, Cần Giờ, Kiên Giang, Cà Mau,…</a:t>
            </a:r>
            <a:endParaRPr lang="vi-VN" sz="2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arn(inVertic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arn(inVertic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7"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Rounded Rectangle 1"/>
          <p:cNvSpPr/>
          <p:nvPr/>
        </p:nvSpPr>
        <p:spPr>
          <a:xfrm>
            <a:off x="1374140" y="1013460"/>
            <a:ext cx="8973820" cy="210058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Biển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 thuộc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ại d</a:t>
            </a:r>
            <a:r>
              <a:rPr lang="en-US" altLang="en-US" sz="4000">
                <a:solidFill>
                  <a:schemeClr val="tx1"/>
                </a:solidFill>
                <a:latin typeface="Times New Roman" panose="02020603050405020304" pitchFamily="18" charset="0"/>
                <a:cs typeface="Times New Roman" panose="02020603050405020304" pitchFamily="18" charset="0"/>
              </a:rPr>
              <a:t>ư</a:t>
            </a:r>
            <a:r>
              <a:rPr lang="en-US" altLang="en-US" sz="4000">
                <a:solidFill>
                  <a:schemeClr val="tx1"/>
                </a:solidFill>
                <a:latin typeface="Times New Roman" panose="02020603050405020304" pitchFamily="18" charset="0"/>
                <a:cs typeface="Times New Roman" panose="02020603050405020304" pitchFamily="18" charset="0"/>
              </a:rPr>
              <a:t>ơ</a:t>
            </a:r>
            <a:r>
              <a:rPr lang="en-US" altLang="en-GB" sz="4000">
                <a:solidFill>
                  <a:schemeClr val="tx1"/>
                </a:solidFill>
                <a:latin typeface="Times New Roman" panose="02020603050405020304" pitchFamily="18" charset="0"/>
                <a:cs typeface="Times New Roman" panose="02020603050405020304" pitchFamily="18" charset="0"/>
              </a:rPr>
              <a:t>ng nào?</a:t>
            </a:r>
            <a:endParaRPr lang="en-US" altLang="en-GB" sz="40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555105" y="3844925"/>
            <a:ext cx="4525645" cy="1699260"/>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400">
                <a:solidFill>
                  <a:schemeClr val="tx1"/>
                </a:solidFill>
                <a:latin typeface="Times New Roman" panose="02020603050405020304" pitchFamily="18" charset="0"/>
                <a:cs typeface="Times New Roman" panose="02020603050405020304" pitchFamily="18" charset="0"/>
              </a:rPr>
              <a:t>Th</a:t>
            </a:r>
            <a:r>
              <a:rPr lang="en-US" altLang="en-US" sz="4400">
                <a:solidFill>
                  <a:schemeClr val="tx1"/>
                </a:solidFill>
                <a:latin typeface="Times New Roman" panose="02020603050405020304" pitchFamily="18" charset="0"/>
                <a:cs typeface="Times New Roman" panose="02020603050405020304" pitchFamily="18" charset="0"/>
              </a:rPr>
              <a:t>á</a:t>
            </a:r>
            <a:r>
              <a:rPr lang="en-US" altLang="en-GB" sz="4400">
                <a:solidFill>
                  <a:schemeClr val="tx1"/>
                </a:solidFill>
                <a:latin typeface="Times New Roman" panose="02020603050405020304" pitchFamily="18" charset="0"/>
                <a:cs typeface="Times New Roman" panose="02020603050405020304" pitchFamily="18" charset="0"/>
              </a:rPr>
              <a:t>i B</a:t>
            </a:r>
            <a:r>
              <a:rPr lang="en-US" altLang="en-US" sz="4400">
                <a:solidFill>
                  <a:schemeClr val="tx1"/>
                </a:solidFill>
                <a:latin typeface="Times New Roman" panose="02020603050405020304" pitchFamily="18" charset="0"/>
                <a:cs typeface="Times New Roman" panose="02020603050405020304" pitchFamily="18" charset="0"/>
              </a:rPr>
              <a:t>ì</a:t>
            </a:r>
            <a:r>
              <a:rPr lang="en-US" altLang="en-GB" sz="4400">
                <a:solidFill>
                  <a:schemeClr val="tx1"/>
                </a:solidFill>
                <a:latin typeface="Times New Roman" panose="02020603050405020304" pitchFamily="18" charset="0"/>
                <a:cs typeface="Times New Roman" panose="02020603050405020304" pitchFamily="18" charset="0"/>
              </a:rPr>
              <a:t>nh D</a:t>
            </a:r>
            <a:r>
              <a:rPr lang="en-US" altLang="en-US" sz="4400">
                <a:solidFill>
                  <a:schemeClr val="tx1"/>
                </a:solidFill>
                <a:latin typeface="Times New Roman" panose="02020603050405020304" pitchFamily="18" charset="0"/>
                <a:cs typeface="Times New Roman" panose="02020603050405020304" pitchFamily="18" charset="0"/>
              </a:rPr>
              <a:t>ư</a:t>
            </a:r>
            <a:r>
              <a:rPr lang="en-US" altLang="en-US" sz="4400">
                <a:solidFill>
                  <a:schemeClr val="tx1"/>
                </a:solidFill>
                <a:latin typeface="Times New Roman" panose="02020603050405020304" pitchFamily="18" charset="0"/>
                <a:cs typeface="Times New Roman" panose="02020603050405020304" pitchFamily="18" charset="0"/>
              </a:rPr>
              <a:t>ơ</a:t>
            </a:r>
            <a:r>
              <a:rPr lang="en-US" altLang="en-GB" sz="4400">
                <a:solidFill>
                  <a:schemeClr val="tx1"/>
                </a:solidFill>
                <a:latin typeface="Times New Roman" panose="02020603050405020304" pitchFamily="18" charset="0"/>
                <a:cs typeface="Times New Roman" panose="02020603050405020304" pitchFamily="18" charset="0"/>
              </a:rPr>
              <a:t>ng.</a:t>
            </a:r>
            <a:endParaRPr lang="en-US" altLang="en-GB" sz="4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Rounded Rectangle 1"/>
          <p:cNvSpPr/>
          <p:nvPr/>
        </p:nvSpPr>
        <p:spPr>
          <a:xfrm>
            <a:off x="1374140" y="1013460"/>
            <a:ext cx="9451975" cy="2100580"/>
          </a:xfrm>
          <a:prstGeom prst="roundRect">
            <a:avLst/>
          </a:prstGeom>
          <a:solidFill>
            <a:schemeClr val="accent4">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Quốc gia nào sau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US" sz="4000">
                <a:solidFill>
                  <a:schemeClr val="tx1"/>
                </a:solidFill>
                <a:latin typeface="Times New Roman" panose="02020603050405020304" pitchFamily="18" charset="0"/>
                <a:cs typeface="Times New Roman" panose="02020603050405020304" pitchFamily="18" charset="0"/>
              </a:rPr>
              <a:t>â</a:t>
            </a:r>
            <a:r>
              <a:rPr lang="en-US" altLang="en-GB" sz="4000">
                <a:solidFill>
                  <a:schemeClr val="tx1"/>
                </a:solidFill>
                <a:latin typeface="Times New Roman" panose="02020603050405020304" pitchFamily="18" charset="0"/>
                <a:cs typeface="Times New Roman" panose="02020603050405020304" pitchFamily="18" charset="0"/>
              </a:rPr>
              <a:t>y thuộc khu vực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 Nam </a:t>
            </a:r>
            <a:r>
              <a:rPr lang="en-US" altLang="en-US" sz="4000">
                <a:solidFill>
                  <a:schemeClr val="tx1"/>
                </a:solidFill>
                <a:latin typeface="Times New Roman" panose="02020603050405020304" pitchFamily="18" charset="0"/>
                <a:cs typeface="Times New Roman" panose="02020603050405020304" pitchFamily="18" charset="0"/>
              </a:rPr>
              <a:t>Á</a:t>
            </a:r>
            <a:r>
              <a:rPr lang="en-US" altLang="en-GB" sz="4000">
                <a:solidFill>
                  <a:schemeClr val="tx1"/>
                </a:solidFill>
                <a:latin typeface="Times New Roman" panose="02020603050405020304" pitchFamily="18" charset="0"/>
                <a:cs typeface="Times New Roman" panose="02020603050405020304" pitchFamily="18" charset="0"/>
              </a:rPr>
              <a:t> nh</a:t>
            </a:r>
            <a:r>
              <a:rPr lang="en-US" altLang="en-US" sz="4000">
                <a:solidFill>
                  <a:schemeClr val="tx1"/>
                </a:solidFill>
                <a:latin typeface="Times New Roman" panose="02020603050405020304" pitchFamily="18" charset="0"/>
                <a:cs typeface="Times New Roman" panose="02020603050405020304" pitchFamily="18" charset="0"/>
              </a:rPr>
              <a:t>ư</a:t>
            </a:r>
            <a:r>
              <a:rPr lang="en-US" altLang="en-GB" sz="4000">
                <a:solidFill>
                  <a:schemeClr val="tx1"/>
                </a:solidFill>
                <a:latin typeface="Times New Roman" panose="02020603050405020304" pitchFamily="18" charset="0"/>
                <a:cs typeface="Times New Roman" panose="02020603050405020304" pitchFamily="18" charset="0"/>
              </a:rPr>
              <a:t>ng không gi</a:t>
            </a:r>
            <a:r>
              <a:rPr lang="en-US" altLang="en-US" sz="4000">
                <a:solidFill>
                  <a:schemeClr val="tx1"/>
                </a:solidFill>
                <a:latin typeface="Times New Roman" panose="02020603050405020304" pitchFamily="18" charset="0"/>
                <a:cs typeface="Times New Roman" panose="02020603050405020304" pitchFamily="18" charset="0"/>
              </a:rPr>
              <a:t>á</a:t>
            </a:r>
            <a:r>
              <a:rPr lang="en-US" altLang="en-GB" sz="4000">
                <a:solidFill>
                  <a:schemeClr val="tx1"/>
                </a:solidFill>
                <a:latin typeface="Times New Roman" panose="02020603050405020304" pitchFamily="18" charset="0"/>
                <a:cs typeface="Times New Roman" panose="02020603050405020304" pitchFamily="18" charset="0"/>
              </a:rPr>
              <a:t>p với Biển </a:t>
            </a:r>
            <a:r>
              <a:rPr lang="en-US" altLang="en-US" sz="4000">
                <a:solidFill>
                  <a:schemeClr val="tx1"/>
                </a:solidFill>
                <a:latin typeface="Times New Roman" panose="02020603050405020304" pitchFamily="18" charset="0"/>
                <a:cs typeface="Times New Roman" panose="02020603050405020304" pitchFamily="18" charset="0"/>
              </a:rPr>
              <a:t>Đ</a:t>
            </a:r>
            <a:r>
              <a:rPr lang="en-US" altLang="en-GB" sz="4000">
                <a:solidFill>
                  <a:schemeClr val="tx1"/>
                </a:solidFill>
                <a:latin typeface="Times New Roman" panose="02020603050405020304" pitchFamily="18" charset="0"/>
                <a:cs typeface="Times New Roman" panose="02020603050405020304" pitchFamily="18" charset="0"/>
              </a:rPr>
              <a:t>ông?</a:t>
            </a:r>
            <a:endParaRPr lang="en-US" altLang="en-GB" sz="400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555105" y="3844925"/>
            <a:ext cx="4525645" cy="1699260"/>
          </a:xfrm>
          <a:prstGeom prst="roundRect">
            <a:avLst/>
          </a:prstGeom>
          <a:solidFill>
            <a:schemeClr val="accent6">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vi-VN" altLang="en-US" sz="4400">
                <a:solidFill>
                  <a:schemeClr val="tx1"/>
                </a:solidFill>
                <a:latin typeface="Times New Roman" panose="02020603050405020304" pitchFamily="18" charset="0"/>
                <a:cs typeface="Times New Roman" panose="02020603050405020304" pitchFamily="18" charset="0"/>
              </a:rPr>
              <a:t>LÀO</a:t>
            </a:r>
            <a:endParaRPr lang="vi-VN" altLang="en-US" sz="44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2. Vùng biển V</a:t>
            </a:r>
            <a:r>
              <a:rPr kumimoji="0" lang="en-US"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i</a:t>
            </a: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ệt </a:t>
            </a:r>
            <a:r>
              <a:rPr kumimoji="0" lang="en-US"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Nam </a:t>
            </a: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ở Biển </a:t>
            </a:r>
            <a:r>
              <a:rPr kumimoji="0" lang="vi-VN" sz="3000" b="1" i="0" u="none" strike="noStrike" kern="1200" cap="none" spc="0" normalizeH="0" baseline="0" noProof="0" dirty="0" smtClean="0">
                <a:ln>
                  <a:noFill/>
                </a:ln>
                <a:solidFill>
                  <a:srgbClr val="00B0F0"/>
                </a:solidFill>
                <a:effectLst/>
                <a:uLnTx/>
                <a:uFillTx/>
                <a:latin typeface="Cambria" panose="02040503050406030204" pitchFamily="18" charset="0"/>
                <a:ea typeface="+mj-ea"/>
                <a:cs typeface="+mj-cs"/>
              </a:rPr>
              <a:t>Đông</a:t>
            </a:r>
            <a:r>
              <a:rPr kumimoji="0" lang="en-US" sz="3000" b="1" i="0" u="none" strike="noStrike" kern="1200" cap="none" spc="0" normalizeH="0" baseline="0" noProof="0" dirty="0" smtClean="0">
                <a:ln>
                  <a:noFill/>
                </a:ln>
                <a:solidFill>
                  <a:srgbClr val="00B0F0"/>
                </a:solidFill>
                <a:effectLst/>
                <a:uLnTx/>
                <a:uFillTx/>
                <a:latin typeface="Cambria" panose="02040503050406030204" pitchFamily="18" charset="0"/>
                <a:ea typeface="+mj-ea"/>
                <a:cs typeface="+mj-cs"/>
              </a:rPr>
              <a:t> </a:t>
            </a:r>
            <a:endPar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endParaRPr>
          </a:p>
        </p:txBody>
      </p:sp>
      <p:pic>
        <p:nvPicPr>
          <p:cNvPr id="6" name="Picture 5"/>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6402196" y="65024"/>
            <a:ext cx="5744083" cy="6701536"/>
          </a:xfrm>
          <a:prstGeom prst="rect">
            <a:avLst/>
          </a:prstGeom>
          <a:noFill/>
          <a:ln>
            <a:noFill/>
          </a:ln>
        </p:spPr>
      </p:pic>
      <p:sp>
        <p:nvSpPr>
          <p:cNvPr id="7" name="Rectangle 6"/>
          <p:cNvSpPr/>
          <p:nvPr/>
        </p:nvSpPr>
        <p:spPr>
          <a:xfrm>
            <a:off x="88393" y="731520"/>
            <a:ext cx="6295514" cy="1938992"/>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14.2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bài</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endPar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smtClean="0">
                <a:solidFill>
                  <a:srgbClr val="FF0000"/>
                </a:solidFill>
                <a:latin typeface="Cambria" panose="02040503050406030204" pitchFamily="18" charset="0"/>
                <a:ea typeface="Cambria" panose="02040503050406030204" pitchFamily="18" charset="0"/>
              </a:rPr>
              <a:t>Cho </a:t>
            </a:r>
            <a:r>
              <a:rPr lang="en-US" sz="3000" kern="0" dirty="0" err="1" smtClean="0">
                <a:solidFill>
                  <a:srgbClr val="FF0000"/>
                </a:solidFill>
                <a:latin typeface="Cambria" panose="02040503050406030204" pitchFamily="18" charset="0"/>
                <a:ea typeface="Cambria" panose="02040503050406030204" pitchFamily="18" charset="0"/>
              </a:rPr>
              <a:t>biết</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đường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cơ</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sở</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là</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gì</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endParaRPr kumimoji="0" lang="en-US"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Đường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cơ</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sở</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dùng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để</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làm</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gì</a:t>
            </a:r>
            <a:r>
              <a:rPr lang="en-US" sz="3000" kern="0" dirty="0" smtClean="0">
                <a:solidFill>
                  <a:srgbClr val="FF0000"/>
                </a:solidFill>
                <a:latin typeface="Cambria" panose="02040503050406030204" pitchFamily="18" charset="0"/>
                <a:ea typeface="Cambria" panose="02040503050406030204" pitchFamily="18" charset="0"/>
              </a:rPr>
              <a:t> ?</a:t>
            </a:r>
            <a:endPar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7"/>
          <p:cNvSpPr/>
          <p:nvPr/>
        </p:nvSpPr>
        <p:spPr>
          <a:xfrm>
            <a:off x="146135" y="3386563"/>
            <a:ext cx="6237771" cy="1569660"/>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Đường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cơ</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sở</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là</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đường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thẳng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gãy</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khúc</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nối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liền</a:t>
            </a:r>
            <a:r>
              <a:rPr lang="en-US" sz="3200" dirty="0" smtClean="0">
                <a:solidFill>
                  <a:srgbClr val="7030A0"/>
                </a:solidFill>
                <a:latin typeface="Cambria" panose="02040503050406030204" pitchFamily="18" charset="0"/>
                <a:ea typeface="Cambria" panose="02040503050406030204" pitchFamily="18" charset="0"/>
              </a:rPr>
              <a:t> 12 </a:t>
            </a:r>
            <a:r>
              <a:rPr lang="en-US" sz="3200" dirty="0" err="1" smtClean="0">
                <a:solidFill>
                  <a:srgbClr val="7030A0"/>
                </a:solidFill>
                <a:latin typeface="Cambria" panose="02040503050406030204" pitchFamily="18" charset="0"/>
                <a:ea typeface="Cambria" panose="02040503050406030204" pitchFamily="18" charset="0"/>
              </a:rPr>
              <a:t>điểm</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từ</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điểm</a:t>
            </a:r>
            <a:r>
              <a:rPr lang="en-US" sz="3200" dirty="0" smtClean="0">
                <a:solidFill>
                  <a:srgbClr val="7030A0"/>
                </a:solidFill>
                <a:latin typeface="Cambria" panose="02040503050406030204" pitchFamily="18" charset="0"/>
                <a:ea typeface="Cambria" panose="02040503050406030204" pitchFamily="18" charset="0"/>
              </a:rPr>
              <a:t> 0 </a:t>
            </a:r>
            <a:r>
              <a:rPr lang="en-US" sz="3200" dirty="0" err="1" smtClean="0">
                <a:solidFill>
                  <a:srgbClr val="7030A0"/>
                </a:solidFill>
                <a:latin typeface="Cambria" panose="02040503050406030204" pitchFamily="18" charset="0"/>
                <a:ea typeface="Cambria" panose="02040503050406030204" pitchFamily="18" charset="0"/>
              </a:rPr>
              <a:t>đến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điểm</a:t>
            </a:r>
            <a:r>
              <a:rPr lang="en-US" sz="3200" dirty="0" smtClean="0">
                <a:solidFill>
                  <a:srgbClr val="7030A0"/>
                </a:solidFill>
                <a:latin typeface="Cambria" panose="02040503050406030204" pitchFamily="18" charset="0"/>
                <a:ea typeface="Cambria" panose="02040503050406030204" pitchFamily="18" charset="0"/>
              </a:rPr>
              <a:t> A11</a:t>
            </a:r>
            <a:r>
              <a:rPr lang="vi-VN" sz="3200" dirty="0" smtClean="0">
                <a:solidFill>
                  <a:srgbClr val="7030A0"/>
                </a:solidFill>
                <a:latin typeface="Cambria" panose="02040503050406030204" pitchFamily="18" charset="0"/>
                <a:ea typeface="Cambria" panose="02040503050406030204" pitchFamily="18" charset="0"/>
              </a:rPr>
              <a:t>.</a:t>
            </a:r>
            <a:endParaRPr lang="vi-VN" sz="3200" dirty="0">
              <a:solidFill>
                <a:srgbClr val="7030A0"/>
              </a:solidFill>
              <a:latin typeface="Cambria" panose="02040503050406030204" pitchFamily="18" charset="0"/>
              <a:ea typeface="Cambria" panose="02040503050406030204" pitchFamily="18" charset="0"/>
            </a:endParaRPr>
          </a:p>
        </p:txBody>
      </p:sp>
      <p:pic>
        <p:nvPicPr>
          <p:cNvPr id="9" name="Picture 8" descr="book9"/>
          <p:cNvPicPr>
            <a:picLocks noChangeAspect="1" noChangeArrowheads="1" noCrop="1"/>
          </p:cNvPicPr>
          <p:nvPr/>
        </p:nvPicPr>
        <p:blipFill>
          <a:blip r:embed="rId3"/>
          <a:srcRect/>
          <a:stretch>
            <a:fillRect/>
          </a:stretch>
        </p:blipFill>
        <p:spPr bwMode="auto">
          <a:xfrm>
            <a:off x="253586" y="2718816"/>
            <a:ext cx="1026573"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6136" y="5096491"/>
            <a:ext cx="6237770" cy="1077218"/>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Đường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cơ</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sở</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dùng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để</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tính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chiều</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rộng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lãnh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của</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lục</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địa</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Việt</a:t>
            </a:r>
            <a:r>
              <a:rPr lang="en-US" sz="3200" dirty="0" smtClean="0">
                <a:solidFill>
                  <a:srgbClr val="7030A0"/>
                </a:solidFill>
                <a:latin typeface="Cambria" panose="02040503050406030204" pitchFamily="18" charset="0"/>
                <a:ea typeface="Cambria" panose="02040503050406030204" pitchFamily="18" charset="0"/>
              </a:rPr>
              <a:t> Nam.</a:t>
            </a:r>
            <a:endParaRPr lang="vi-VN" sz="3200" dirty="0">
              <a:solidFill>
                <a:srgbClr val="7030A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2. Vùng biển V</a:t>
            </a:r>
            <a:r>
              <a:rPr kumimoji="0" lang="en-US"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i</a:t>
            </a: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ệt </a:t>
            </a:r>
            <a:r>
              <a:rPr kumimoji="0" lang="en-US"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Nam </a:t>
            </a: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ở Biển </a:t>
            </a:r>
            <a:r>
              <a:rPr kumimoji="0" lang="vi-VN" sz="3000" b="1" i="0" u="none" strike="noStrike" kern="1200" cap="none" spc="0" normalizeH="0" baseline="0" noProof="0" dirty="0" smtClean="0">
                <a:ln>
                  <a:noFill/>
                </a:ln>
                <a:solidFill>
                  <a:srgbClr val="00B0F0"/>
                </a:solidFill>
                <a:effectLst/>
                <a:uLnTx/>
                <a:uFillTx/>
                <a:latin typeface="Cambria" panose="02040503050406030204" pitchFamily="18" charset="0"/>
                <a:ea typeface="+mj-ea"/>
                <a:cs typeface="+mj-cs"/>
              </a:rPr>
              <a:t>Đông</a:t>
            </a:r>
            <a:r>
              <a:rPr kumimoji="0" lang="en-US" sz="3000" b="1" i="0" u="none" strike="noStrike" kern="1200" cap="none" spc="0" normalizeH="0" baseline="0" noProof="0" dirty="0" smtClean="0">
                <a:ln>
                  <a:noFill/>
                </a:ln>
                <a:solidFill>
                  <a:srgbClr val="00B0F0"/>
                </a:solidFill>
                <a:effectLst/>
                <a:uLnTx/>
                <a:uFillTx/>
                <a:latin typeface="Cambria" panose="02040503050406030204" pitchFamily="18" charset="0"/>
                <a:ea typeface="+mj-ea"/>
                <a:cs typeface="+mj-cs"/>
              </a:rPr>
              <a:t> </a:t>
            </a:r>
            <a:endPar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endParaRPr>
          </a:p>
        </p:txBody>
      </p:sp>
      <p:pic>
        <p:nvPicPr>
          <p:cNvPr id="6" name="Picture 5"/>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6402196" y="65024"/>
            <a:ext cx="5744083" cy="6701536"/>
          </a:xfrm>
          <a:prstGeom prst="rect">
            <a:avLst/>
          </a:prstGeom>
          <a:noFill/>
          <a:ln>
            <a:noFill/>
          </a:ln>
        </p:spPr>
      </p:pic>
      <p:sp>
        <p:nvSpPr>
          <p:cNvPr id="7" name="Rectangle 6"/>
          <p:cNvSpPr/>
          <p:nvPr/>
        </p:nvSpPr>
        <p:spPr>
          <a:xfrm>
            <a:off x="88393" y="914400"/>
            <a:ext cx="6295514" cy="1938992"/>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14.2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bài</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endPar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Chính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Phủ</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nước</a:t>
            </a:r>
            <a:r>
              <a:rPr lang="en-US" sz="3000" kern="0" dirty="0" smtClean="0">
                <a:solidFill>
                  <a:srgbClr val="FF0000"/>
                </a:solidFill>
                <a:latin typeface="Cambria" panose="02040503050406030204" pitchFamily="18" charset="0"/>
                <a:ea typeface="Cambria" panose="02040503050406030204" pitchFamily="18" charset="0"/>
              </a:rPr>
              <a:t> ta </a:t>
            </a:r>
            <a:r>
              <a:rPr lang="en-US" sz="3000" kern="0" dirty="0" err="1" smtClean="0">
                <a:solidFill>
                  <a:srgbClr val="FF0000"/>
                </a:solidFill>
                <a:latin typeface="Cambria" panose="02040503050406030204" pitchFamily="18" charset="0"/>
                <a:ea typeface="Cambria" panose="02040503050406030204" pitchFamily="18" charset="0"/>
              </a:rPr>
              <a:t>công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bố</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đường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cơ</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sở</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vào</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thời</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gian</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nào</a:t>
            </a:r>
            <a:r>
              <a:rPr lang="en-US" sz="3000" kern="0" dirty="0" smtClean="0">
                <a:solidFill>
                  <a:srgbClr val="FF0000"/>
                </a:solidFill>
                <a:latin typeface="Cambria" panose="02040503050406030204" pitchFamily="18" charset="0"/>
                <a:ea typeface="Cambria" panose="02040503050406030204" pitchFamily="18" charset="0"/>
              </a:rPr>
              <a:t> ? </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endParaRPr kumimoji="0" lang="en-US"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7"/>
          <p:cNvSpPr/>
          <p:nvPr/>
        </p:nvSpPr>
        <p:spPr>
          <a:xfrm>
            <a:off x="146135" y="3642595"/>
            <a:ext cx="6237771" cy="553998"/>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3000" dirty="0" smtClean="0">
                <a:solidFill>
                  <a:srgbClr val="7030A0"/>
                </a:solidFill>
                <a:latin typeface="Cambria" panose="02040503050406030204" pitchFamily="18" charset="0"/>
                <a:ea typeface="Cambria" panose="02040503050406030204" pitchFamily="18" charset="0"/>
              </a:rPr>
              <a:t>- </a:t>
            </a:r>
            <a:r>
              <a:rPr lang="en-US" sz="3000" dirty="0" err="1" smtClean="0">
                <a:solidFill>
                  <a:srgbClr val="7030A0"/>
                </a:solidFill>
                <a:latin typeface="Cambria" panose="02040503050406030204" pitchFamily="18" charset="0"/>
                <a:ea typeface="Cambria" panose="02040503050406030204" pitchFamily="18" charset="0"/>
              </a:rPr>
              <a:t>Công</a:t>
            </a:r>
            <a:r>
              <a:rPr lang="en-US" sz="3000" dirty="0" smtClean="0">
                <a:solidFill>
                  <a:srgbClr val="7030A0"/>
                </a:solidFill>
                <a:latin typeface="Cambria" panose="02040503050406030204" pitchFamily="18" charset="0"/>
                <a:ea typeface="Cambria" panose="02040503050406030204" pitchFamily="18" charset="0"/>
              </a:rPr>
              <a:t> </a:t>
            </a:r>
            <a:r>
              <a:rPr lang="en-US" sz="3000" dirty="0" err="1" smtClean="0">
                <a:solidFill>
                  <a:srgbClr val="7030A0"/>
                </a:solidFill>
                <a:latin typeface="Cambria" panose="02040503050406030204" pitchFamily="18" charset="0"/>
                <a:ea typeface="Cambria" panose="02040503050406030204" pitchFamily="18" charset="0"/>
              </a:rPr>
              <a:t>bố</a:t>
            </a:r>
            <a:r>
              <a:rPr lang="en-US" sz="3000" dirty="0" smtClean="0">
                <a:solidFill>
                  <a:srgbClr val="7030A0"/>
                </a:solidFill>
                <a:latin typeface="Cambria" panose="02040503050406030204" pitchFamily="18" charset="0"/>
                <a:ea typeface="Cambria" panose="02040503050406030204" pitchFamily="18" charset="0"/>
              </a:rPr>
              <a:t> </a:t>
            </a:r>
            <a:r>
              <a:rPr lang="en-US" sz="3000" dirty="0" err="1" smtClean="0">
                <a:solidFill>
                  <a:srgbClr val="7030A0"/>
                </a:solidFill>
                <a:latin typeface="Cambria" panose="02040503050406030204" pitchFamily="18" charset="0"/>
                <a:ea typeface="Cambria" panose="02040503050406030204" pitchFamily="18" charset="0"/>
              </a:rPr>
              <a:t>ngày</a:t>
            </a:r>
            <a:r>
              <a:rPr lang="en-US" sz="3000" dirty="0" smtClean="0">
                <a:solidFill>
                  <a:srgbClr val="7030A0"/>
                </a:solidFill>
                <a:latin typeface="Cambria" panose="02040503050406030204" pitchFamily="18" charset="0"/>
                <a:ea typeface="Cambria" panose="02040503050406030204" pitchFamily="18" charset="0"/>
              </a:rPr>
              <a:t> 12 – 11 – 1982.</a:t>
            </a:r>
            <a:endParaRPr lang="vi-VN" sz="3000" dirty="0">
              <a:solidFill>
                <a:srgbClr val="7030A0"/>
              </a:solidFill>
              <a:latin typeface="Cambria" panose="02040503050406030204" pitchFamily="18" charset="0"/>
              <a:ea typeface="Cambria" panose="02040503050406030204" pitchFamily="18" charset="0"/>
            </a:endParaRPr>
          </a:p>
        </p:txBody>
      </p:sp>
      <p:pic>
        <p:nvPicPr>
          <p:cNvPr id="10" name="Picture 9" descr="book9"/>
          <p:cNvPicPr>
            <a:picLocks noChangeAspect="1" noChangeArrowheads="1" noCrop="1"/>
          </p:cNvPicPr>
          <p:nvPr/>
        </p:nvPicPr>
        <p:blipFill>
          <a:blip r:embed="rId3"/>
          <a:srcRect/>
          <a:stretch>
            <a:fillRect/>
          </a:stretch>
        </p:blipFill>
        <p:spPr bwMode="auto">
          <a:xfrm>
            <a:off x="253586" y="2892552"/>
            <a:ext cx="1291750" cy="66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6402196" y="65024"/>
            <a:ext cx="5744083" cy="6701536"/>
          </a:xfrm>
          <a:prstGeom prst="rect">
            <a:avLst/>
          </a:prstGeom>
          <a:noFill/>
          <a:ln>
            <a:noFill/>
          </a:ln>
        </p:spPr>
      </p:pic>
      <p:sp>
        <p:nvSpPr>
          <p:cNvPr id="6" name="Title 1"/>
          <p:cNvSpPr txBox="1"/>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2. Vùng biển V</a:t>
            </a:r>
            <a:r>
              <a:rPr kumimoji="0" lang="en-US"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i</a:t>
            </a: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ệt </a:t>
            </a:r>
            <a:r>
              <a:rPr kumimoji="0" lang="en-US"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Nam </a:t>
            </a:r>
            <a:r>
              <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rPr>
              <a:t>ở Biển </a:t>
            </a:r>
            <a:r>
              <a:rPr kumimoji="0" lang="vi-VN" sz="3000" b="1" i="0" u="none" strike="noStrike" kern="1200" cap="none" spc="0" normalizeH="0" baseline="0" noProof="0" dirty="0" smtClean="0">
                <a:ln>
                  <a:noFill/>
                </a:ln>
                <a:solidFill>
                  <a:srgbClr val="00B0F0"/>
                </a:solidFill>
                <a:effectLst/>
                <a:uLnTx/>
                <a:uFillTx/>
                <a:latin typeface="Cambria" panose="02040503050406030204" pitchFamily="18" charset="0"/>
                <a:ea typeface="+mj-ea"/>
                <a:cs typeface="+mj-cs"/>
              </a:rPr>
              <a:t>Đông</a:t>
            </a:r>
            <a:r>
              <a:rPr kumimoji="0" lang="en-US" sz="3000" b="1" i="0" u="none" strike="noStrike" kern="1200" cap="none" spc="0" normalizeH="0" baseline="0" noProof="0" dirty="0" smtClean="0">
                <a:ln>
                  <a:noFill/>
                </a:ln>
                <a:solidFill>
                  <a:srgbClr val="00B0F0"/>
                </a:solidFill>
                <a:effectLst/>
                <a:uLnTx/>
                <a:uFillTx/>
                <a:latin typeface="Cambria" panose="02040503050406030204" pitchFamily="18" charset="0"/>
                <a:ea typeface="+mj-ea"/>
                <a:cs typeface="+mj-cs"/>
              </a:rPr>
              <a:t> </a:t>
            </a:r>
            <a:endParaRPr kumimoji="0" lang="vi-VN" sz="3000" b="1" i="0" u="none" strike="noStrike" kern="1200" cap="none" spc="0" normalizeH="0" baseline="0" noProof="0" dirty="0">
              <a:ln>
                <a:noFill/>
              </a:ln>
              <a:solidFill>
                <a:srgbClr val="00B0F0"/>
              </a:solidFill>
              <a:effectLst/>
              <a:uLnTx/>
              <a:uFillTx/>
              <a:latin typeface="Cambria" panose="02040503050406030204" pitchFamily="18" charset="0"/>
              <a:ea typeface="+mj-ea"/>
              <a:cs typeface="+mj-cs"/>
            </a:endParaRPr>
          </a:p>
        </p:txBody>
      </p:sp>
      <p:sp>
        <p:nvSpPr>
          <p:cNvPr id="7" name="Rectangle 6"/>
          <p:cNvSpPr/>
          <p:nvPr/>
        </p:nvSpPr>
        <p:spPr>
          <a:xfrm>
            <a:off x="88393" y="914400"/>
            <a:ext cx="6295514" cy="2400657"/>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14.2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bài</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endPar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Xác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định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các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mốc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đường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cơ</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sở</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trên</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biển</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dùng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để</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tính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chiều</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rộng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lãnh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hải</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của</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lục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địa</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nước</a:t>
            </a:r>
            <a:r>
              <a:rPr lang="en-US" sz="3000" kern="0" dirty="0" smtClean="0">
                <a:solidFill>
                  <a:srgbClr val="FF0000"/>
                </a:solidFill>
                <a:latin typeface="Cambria" panose="02040503050406030204" pitchFamily="18" charset="0"/>
                <a:ea typeface="Cambria" panose="02040503050406030204" pitchFamily="18" charset="0"/>
              </a:rPr>
              <a:t> ta.</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endPar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3329812" y="68072"/>
            <a:ext cx="5744083" cy="6701536"/>
          </a:xfrm>
          <a:prstGeom prst="rect">
            <a:avLst/>
          </a:prstGeom>
          <a:noFill/>
          <a:ln>
            <a:noFill/>
          </a:ln>
        </p:spPr>
      </p:pic>
      <p:sp>
        <p:nvSpPr>
          <p:cNvPr id="6" name="Line 11"/>
          <p:cNvSpPr>
            <a:spLocks noChangeShapeType="1"/>
          </p:cNvSpPr>
          <p:nvPr/>
        </p:nvSpPr>
        <p:spPr bwMode="auto">
          <a:xfrm flipV="1">
            <a:off x="2779776" y="5783580"/>
            <a:ext cx="874776" cy="4572"/>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dirty="0" smtClean="0">
              <a:solidFill>
                <a:srgbClr val="000000"/>
              </a:solidFill>
              <a:latin typeface="Arial" panose="020B0604020202020204" pitchFamily="34" charset="0"/>
            </a:endParaRPr>
          </a:p>
        </p:txBody>
      </p:sp>
      <p:sp>
        <p:nvSpPr>
          <p:cNvPr id="7" name="Text Box 8"/>
          <p:cNvSpPr txBox="1">
            <a:spLocks noChangeArrowheads="1"/>
          </p:cNvSpPr>
          <p:nvPr/>
        </p:nvSpPr>
        <p:spPr bwMode="auto">
          <a:xfrm>
            <a:off x="1749426" y="5525762"/>
            <a:ext cx="117665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0</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8" name="Line 11"/>
          <p:cNvSpPr>
            <a:spLocks noChangeShapeType="1"/>
          </p:cNvSpPr>
          <p:nvPr/>
        </p:nvSpPr>
        <p:spPr bwMode="auto">
          <a:xfrm flipV="1">
            <a:off x="1847088" y="6139500"/>
            <a:ext cx="2049780" cy="5268"/>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9" name="Text Box 8"/>
          <p:cNvSpPr txBox="1">
            <a:spLocks noChangeArrowheads="1"/>
          </p:cNvSpPr>
          <p:nvPr/>
        </p:nvSpPr>
        <p:spPr bwMode="auto">
          <a:xfrm>
            <a:off x="445008" y="5846572"/>
            <a:ext cx="134721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0070C0"/>
                </a:solidFill>
                <a:latin typeface="Times New Roman" panose="02020603050405020304" pitchFamily="18" charset="0"/>
              </a:rPr>
              <a:t>Điểm</a:t>
            </a:r>
            <a:r>
              <a:rPr lang="en-US" altLang="en-US" sz="2400" b="1" kern="0" dirty="0" smtClean="0">
                <a:solidFill>
                  <a:srgbClr val="0070C0"/>
                </a:solidFill>
                <a:latin typeface="Times New Roman" panose="02020603050405020304" pitchFamily="18" charset="0"/>
              </a:rPr>
              <a:t> A1</a:t>
            </a:r>
            <a:endParaRPr kumimoji="0" lang="en-US" altLang="en-US" sz="2400" b="1" i="0" u="none" strike="noStrike" kern="0" cap="none" spc="0" normalizeH="0" baseline="0" noProof="0" dirty="0" smtClean="0">
              <a:ln>
                <a:noFill/>
              </a:ln>
              <a:solidFill>
                <a:srgbClr val="0070C0"/>
              </a:solidFill>
              <a:effectLst/>
              <a:uLnTx/>
              <a:uFillTx/>
              <a:latin typeface="Times New Roman" panose="02020603050405020304" pitchFamily="18" charset="0"/>
            </a:endParaRPr>
          </a:p>
        </p:txBody>
      </p:sp>
      <p:sp>
        <p:nvSpPr>
          <p:cNvPr id="10" name="Line 11"/>
          <p:cNvSpPr>
            <a:spLocks noChangeShapeType="1"/>
          </p:cNvSpPr>
          <p:nvPr/>
        </p:nvSpPr>
        <p:spPr bwMode="auto">
          <a:xfrm flipV="1">
            <a:off x="2697480" y="6463632"/>
            <a:ext cx="1836293" cy="32484"/>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1" name="Text Box 8"/>
          <p:cNvSpPr txBox="1">
            <a:spLocks noChangeArrowheads="1"/>
          </p:cNvSpPr>
          <p:nvPr/>
        </p:nvSpPr>
        <p:spPr bwMode="auto">
          <a:xfrm>
            <a:off x="1335024" y="6257735"/>
            <a:ext cx="1399032"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A2</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2" name="Line 11"/>
          <p:cNvSpPr>
            <a:spLocks noChangeShapeType="1"/>
          </p:cNvSpPr>
          <p:nvPr/>
        </p:nvSpPr>
        <p:spPr bwMode="auto">
          <a:xfrm flipH="1">
            <a:off x="5741605" y="6463632"/>
            <a:ext cx="4481386" cy="0"/>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3" name="Text Box 8"/>
          <p:cNvSpPr txBox="1">
            <a:spLocks noChangeArrowheads="1"/>
          </p:cNvSpPr>
          <p:nvPr/>
        </p:nvSpPr>
        <p:spPr bwMode="auto">
          <a:xfrm>
            <a:off x="10332720" y="6239447"/>
            <a:ext cx="141732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A3</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4" name="Line 11"/>
          <p:cNvSpPr>
            <a:spLocks noChangeShapeType="1"/>
          </p:cNvSpPr>
          <p:nvPr/>
        </p:nvSpPr>
        <p:spPr bwMode="auto">
          <a:xfrm flipH="1">
            <a:off x="6108191" y="6069265"/>
            <a:ext cx="3520442" cy="292260"/>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5" name="Text Box 8"/>
          <p:cNvSpPr txBox="1">
            <a:spLocks noChangeArrowheads="1"/>
          </p:cNvSpPr>
          <p:nvPr/>
        </p:nvSpPr>
        <p:spPr bwMode="auto">
          <a:xfrm>
            <a:off x="9628633" y="5809679"/>
            <a:ext cx="1344167"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0070C0"/>
                </a:solidFill>
                <a:latin typeface="Times New Roman" panose="02020603050405020304" pitchFamily="18" charset="0"/>
              </a:rPr>
              <a:t>Điểm</a:t>
            </a:r>
            <a:r>
              <a:rPr lang="en-US" altLang="en-US" sz="2400" b="1" kern="0" dirty="0" smtClean="0">
                <a:solidFill>
                  <a:srgbClr val="0070C0"/>
                </a:solidFill>
                <a:latin typeface="Times New Roman" panose="02020603050405020304" pitchFamily="18" charset="0"/>
              </a:rPr>
              <a:t> A4</a:t>
            </a:r>
            <a:endParaRPr kumimoji="0" lang="en-US" altLang="en-US" sz="2400" b="1" i="0" u="none" strike="noStrike" kern="0" cap="none" spc="0" normalizeH="0" baseline="0" noProof="0" dirty="0" smtClean="0">
              <a:ln>
                <a:noFill/>
              </a:ln>
              <a:solidFill>
                <a:srgbClr val="0070C0"/>
              </a:solidFill>
              <a:effectLst/>
              <a:uLnTx/>
              <a:uFillTx/>
              <a:latin typeface="Times New Roman" panose="02020603050405020304" pitchFamily="18" charset="0"/>
            </a:endParaRPr>
          </a:p>
        </p:txBody>
      </p:sp>
      <p:sp>
        <p:nvSpPr>
          <p:cNvPr id="16" name="Line 11"/>
          <p:cNvSpPr>
            <a:spLocks noChangeShapeType="1"/>
          </p:cNvSpPr>
          <p:nvPr/>
        </p:nvSpPr>
        <p:spPr bwMode="auto">
          <a:xfrm flipH="1">
            <a:off x="6201851" y="5413247"/>
            <a:ext cx="4341180" cy="858097"/>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7" name="Text Box 8"/>
          <p:cNvSpPr txBox="1">
            <a:spLocks noChangeArrowheads="1"/>
          </p:cNvSpPr>
          <p:nvPr/>
        </p:nvSpPr>
        <p:spPr bwMode="auto">
          <a:xfrm>
            <a:off x="10543032" y="5160455"/>
            <a:ext cx="1344168"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FF0000"/>
                </a:solidFill>
                <a:latin typeface="Times New Roman" panose="02020603050405020304" pitchFamily="18" charset="0"/>
              </a:rPr>
              <a:t>Điểm</a:t>
            </a:r>
            <a:r>
              <a:rPr lang="en-US" altLang="en-US" sz="2400" b="1" kern="0" dirty="0" smtClean="0">
                <a:solidFill>
                  <a:srgbClr val="FF0000"/>
                </a:solidFill>
                <a:latin typeface="Times New Roman" panose="02020603050405020304" pitchFamily="18" charset="0"/>
              </a:rPr>
              <a:t> A5</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8" name="Line 11"/>
          <p:cNvSpPr>
            <a:spLocks noChangeShapeType="1"/>
          </p:cNvSpPr>
          <p:nvPr/>
        </p:nvSpPr>
        <p:spPr bwMode="auto">
          <a:xfrm flipH="1">
            <a:off x="6565519" y="5018881"/>
            <a:ext cx="3104131" cy="728216"/>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9" name="Text Box 8"/>
          <p:cNvSpPr txBox="1">
            <a:spLocks noChangeArrowheads="1"/>
          </p:cNvSpPr>
          <p:nvPr/>
        </p:nvSpPr>
        <p:spPr bwMode="auto">
          <a:xfrm>
            <a:off x="9683497" y="4767263"/>
            <a:ext cx="1362455"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0000FF"/>
                </a:solidFill>
                <a:latin typeface="Times New Roman" panose="02020603050405020304" pitchFamily="18" charset="0"/>
              </a:rPr>
              <a:t>Điểm</a:t>
            </a:r>
            <a:r>
              <a:rPr lang="en-US" altLang="en-US" sz="2400" b="1" kern="0" dirty="0" smtClean="0">
                <a:solidFill>
                  <a:srgbClr val="0000FF"/>
                </a:solidFill>
                <a:latin typeface="Times New Roman" panose="02020603050405020304" pitchFamily="18" charset="0"/>
              </a:rPr>
              <a:t> A6</a:t>
            </a:r>
            <a:endParaRPr kumimoji="0" lang="en-US" altLang="en-US" sz="2400" b="1" i="0" u="none" strike="noStrike" kern="0" cap="none" spc="0" normalizeH="0" baseline="0" noProof="0" dirty="0" smtClean="0">
              <a:ln>
                <a:noFill/>
              </a:ln>
              <a:solidFill>
                <a:srgbClr val="0000FF"/>
              </a:solidFill>
              <a:effectLst/>
              <a:uLnTx/>
              <a:uFillTx/>
              <a:latin typeface="Times New Roman" panose="02020603050405020304" pitchFamily="18" charset="0"/>
            </a:endParaRPr>
          </a:p>
        </p:txBody>
      </p:sp>
      <p:sp>
        <p:nvSpPr>
          <p:cNvPr id="20" name="Line 11"/>
          <p:cNvSpPr>
            <a:spLocks noChangeShapeType="1"/>
          </p:cNvSpPr>
          <p:nvPr/>
        </p:nvSpPr>
        <p:spPr bwMode="auto">
          <a:xfrm flipH="1">
            <a:off x="6656831" y="4337495"/>
            <a:ext cx="3319271" cy="287019"/>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1" name="Text Box 8"/>
          <p:cNvSpPr txBox="1">
            <a:spLocks noChangeArrowheads="1"/>
          </p:cNvSpPr>
          <p:nvPr/>
        </p:nvSpPr>
        <p:spPr bwMode="auto">
          <a:xfrm>
            <a:off x="10049256" y="4090607"/>
            <a:ext cx="1344168"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FF0000"/>
                </a:solidFill>
                <a:latin typeface="Times New Roman" panose="02020603050405020304" pitchFamily="18" charset="0"/>
              </a:rPr>
              <a:t>Điểm</a:t>
            </a:r>
            <a:r>
              <a:rPr lang="en-US" altLang="en-US" sz="2400" b="1" kern="0" dirty="0" smtClean="0">
                <a:solidFill>
                  <a:srgbClr val="FF0000"/>
                </a:solidFill>
                <a:latin typeface="Times New Roman" panose="02020603050405020304" pitchFamily="18" charset="0"/>
              </a:rPr>
              <a:t> A7</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2" name="Line 11"/>
          <p:cNvSpPr>
            <a:spLocks noChangeShapeType="1"/>
          </p:cNvSpPr>
          <p:nvPr/>
        </p:nvSpPr>
        <p:spPr bwMode="auto">
          <a:xfrm flipH="1">
            <a:off x="6656830" y="3768439"/>
            <a:ext cx="4041649" cy="721899"/>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3" name="Text Box 8"/>
          <p:cNvSpPr txBox="1">
            <a:spLocks noChangeArrowheads="1"/>
          </p:cNvSpPr>
          <p:nvPr/>
        </p:nvSpPr>
        <p:spPr bwMode="auto">
          <a:xfrm>
            <a:off x="10759440" y="3505708"/>
            <a:ext cx="134721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000099"/>
                </a:solidFill>
                <a:latin typeface="Times New Roman" panose="02020603050405020304" pitchFamily="18" charset="0"/>
              </a:rPr>
              <a:t>Điểm</a:t>
            </a:r>
            <a:r>
              <a:rPr lang="en-US" altLang="en-US" sz="2400" b="1" kern="0" dirty="0" smtClean="0">
                <a:solidFill>
                  <a:srgbClr val="000099"/>
                </a:solidFill>
                <a:latin typeface="Times New Roman" panose="02020603050405020304" pitchFamily="18" charset="0"/>
              </a:rPr>
              <a:t> A8</a:t>
            </a:r>
            <a:endParaRPr kumimoji="0" lang="en-US" altLang="en-US" sz="2400" b="1" i="0" u="none" strike="noStrike" kern="0" cap="none" spc="0" normalizeH="0" baseline="0" noProof="0" dirty="0" smtClean="0">
              <a:ln>
                <a:noFill/>
              </a:ln>
              <a:solidFill>
                <a:srgbClr val="000099"/>
              </a:solidFill>
              <a:effectLst/>
              <a:uLnTx/>
              <a:uFillTx/>
              <a:latin typeface="Times New Roman" panose="02020603050405020304" pitchFamily="18" charset="0"/>
            </a:endParaRPr>
          </a:p>
        </p:txBody>
      </p:sp>
      <p:sp>
        <p:nvSpPr>
          <p:cNvPr id="24" name="Line 11"/>
          <p:cNvSpPr>
            <a:spLocks noChangeShapeType="1"/>
          </p:cNvSpPr>
          <p:nvPr/>
        </p:nvSpPr>
        <p:spPr bwMode="auto">
          <a:xfrm flipH="1">
            <a:off x="6565518" y="3374072"/>
            <a:ext cx="3209417" cy="744872"/>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5" name="Text Box 8"/>
          <p:cNvSpPr txBox="1">
            <a:spLocks noChangeArrowheads="1"/>
          </p:cNvSpPr>
          <p:nvPr/>
        </p:nvSpPr>
        <p:spPr bwMode="auto">
          <a:xfrm>
            <a:off x="9692641" y="3139631"/>
            <a:ext cx="1353311"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0000FF"/>
                </a:solidFill>
                <a:latin typeface="Times New Roman" panose="02020603050405020304" pitchFamily="18" charset="0"/>
              </a:rPr>
              <a:t>Điểm</a:t>
            </a:r>
            <a:r>
              <a:rPr lang="en-US" altLang="en-US" sz="2400" b="1" kern="0" dirty="0" smtClean="0">
                <a:solidFill>
                  <a:srgbClr val="0000FF"/>
                </a:solidFill>
                <a:latin typeface="Times New Roman" panose="02020603050405020304" pitchFamily="18" charset="0"/>
              </a:rPr>
              <a:t> A9</a:t>
            </a:r>
            <a:endParaRPr kumimoji="0" lang="en-US" altLang="en-US" sz="2400" b="1" i="0" u="none" strike="noStrike" kern="0" cap="none" spc="0" normalizeH="0" baseline="0" noProof="0" dirty="0" smtClean="0">
              <a:ln>
                <a:noFill/>
              </a:ln>
              <a:solidFill>
                <a:srgbClr val="0000FF"/>
              </a:solidFill>
              <a:effectLst/>
              <a:uLnTx/>
              <a:uFillTx/>
              <a:latin typeface="Times New Roman" panose="02020603050405020304" pitchFamily="18" charset="0"/>
            </a:endParaRPr>
          </a:p>
        </p:txBody>
      </p:sp>
      <p:sp>
        <p:nvSpPr>
          <p:cNvPr id="26" name="Line 11"/>
          <p:cNvSpPr>
            <a:spLocks noChangeShapeType="1"/>
          </p:cNvSpPr>
          <p:nvPr/>
        </p:nvSpPr>
        <p:spPr bwMode="auto">
          <a:xfrm flipH="1">
            <a:off x="6660003" y="2768237"/>
            <a:ext cx="3951479" cy="712833"/>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7" name="Text Box 8"/>
          <p:cNvSpPr txBox="1">
            <a:spLocks noChangeArrowheads="1"/>
          </p:cNvSpPr>
          <p:nvPr/>
        </p:nvSpPr>
        <p:spPr bwMode="auto">
          <a:xfrm>
            <a:off x="10597896" y="2508695"/>
            <a:ext cx="150876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noProof="0" dirty="0" err="1" smtClean="0">
                <a:solidFill>
                  <a:srgbClr val="FF0000"/>
                </a:solidFill>
                <a:latin typeface="Times New Roman" panose="02020603050405020304" pitchFamily="18" charset="0"/>
              </a:rPr>
              <a:t>Điểm</a:t>
            </a:r>
            <a:r>
              <a:rPr lang="en-US" altLang="en-US" sz="2400" b="1" kern="0" noProof="0" dirty="0" smtClean="0">
                <a:solidFill>
                  <a:srgbClr val="FF0000"/>
                </a:solidFill>
                <a:latin typeface="Times New Roman" panose="02020603050405020304" pitchFamily="18" charset="0"/>
              </a:rPr>
              <a:t> A10</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28" name="Line 11"/>
          <p:cNvSpPr>
            <a:spLocks noChangeShapeType="1"/>
          </p:cNvSpPr>
          <p:nvPr/>
        </p:nvSpPr>
        <p:spPr bwMode="auto">
          <a:xfrm flipH="1">
            <a:off x="5865937" y="2239694"/>
            <a:ext cx="3817560" cy="502522"/>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29" name="Text Box 8"/>
          <p:cNvSpPr txBox="1">
            <a:spLocks noChangeArrowheads="1"/>
          </p:cNvSpPr>
          <p:nvPr/>
        </p:nvSpPr>
        <p:spPr bwMode="auto">
          <a:xfrm>
            <a:off x="9738360" y="1978343"/>
            <a:ext cx="1591056"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err="1" smtClean="0">
                <a:solidFill>
                  <a:srgbClr val="FF0000"/>
                </a:solidFill>
                <a:latin typeface="Times New Roman" panose="02020603050405020304" pitchFamily="18" charset="0"/>
              </a:rPr>
              <a:t>Điểm</a:t>
            </a:r>
            <a:r>
              <a:rPr lang="en-US" altLang="en-US" sz="2400" b="1" kern="0" dirty="0" smtClean="0">
                <a:solidFill>
                  <a:srgbClr val="FF0000"/>
                </a:solidFill>
                <a:latin typeface="Times New Roman" panose="02020603050405020304" pitchFamily="18" charset="0"/>
              </a:rPr>
              <a:t> A11</a:t>
            </a:r>
            <a:endParaRPr kumimoji="0" lang="en-US" altLang="en-US" sz="24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30" name="Line 11"/>
          <p:cNvSpPr>
            <a:spLocks noChangeShapeType="1"/>
          </p:cNvSpPr>
          <p:nvPr/>
        </p:nvSpPr>
        <p:spPr bwMode="auto">
          <a:xfrm flipH="1">
            <a:off x="6125749" y="1231691"/>
            <a:ext cx="3297936" cy="1306996"/>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31" name="Text Box 8"/>
          <p:cNvSpPr txBox="1">
            <a:spLocks noChangeArrowheads="1"/>
          </p:cNvSpPr>
          <p:nvPr/>
        </p:nvSpPr>
        <p:spPr bwMode="auto">
          <a:xfrm>
            <a:off x="9442704" y="533908"/>
            <a:ext cx="2663952" cy="13234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defRPr/>
            </a:pPr>
            <a:r>
              <a:rPr lang="en-US" altLang="en-US" sz="2000" b="1" kern="0" noProof="0" dirty="0" err="1" smtClean="0">
                <a:solidFill>
                  <a:srgbClr val="00B050"/>
                </a:solidFill>
                <a:latin typeface="Times New Roman" panose="02020603050405020304" pitchFamily="18" charset="0"/>
              </a:rPr>
              <a:t>Toạ</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độ</a:t>
            </a:r>
            <a:r>
              <a:rPr lang="en-US" altLang="en-US" sz="2000" b="1" kern="0" noProof="0" dirty="0" smtClean="0">
                <a:solidFill>
                  <a:srgbClr val="00B050"/>
                </a:solidFill>
                <a:latin typeface="Times New Roman" panose="02020603050405020304" pitchFamily="18" charset="0"/>
              </a:rPr>
              <a:t> 21 </a:t>
            </a:r>
            <a:r>
              <a:rPr lang="en-US" altLang="en-US" sz="2000" b="1" kern="0" noProof="0" dirty="0" err="1" smtClean="0">
                <a:solidFill>
                  <a:srgbClr val="00B050"/>
                </a:solidFill>
                <a:latin typeface="Times New Roman" panose="02020603050405020304" pitchFamily="18" charset="0"/>
              </a:rPr>
              <a:t>điểm</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của</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đường</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phân</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định</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lãnh</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hải</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giữa</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Việt</a:t>
            </a:r>
            <a:r>
              <a:rPr lang="en-US" altLang="en-US" sz="2000" b="1" kern="0" noProof="0" dirty="0" smtClean="0">
                <a:solidFill>
                  <a:srgbClr val="00B050"/>
                </a:solidFill>
                <a:latin typeface="Times New Roman" panose="02020603050405020304" pitchFamily="18" charset="0"/>
              </a:rPr>
              <a:t> Nam </a:t>
            </a:r>
            <a:r>
              <a:rPr lang="en-US" altLang="en-US" sz="2000" b="1" kern="0" noProof="0" dirty="0" err="1" smtClean="0">
                <a:solidFill>
                  <a:srgbClr val="00B050"/>
                </a:solidFill>
                <a:latin typeface="Times New Roman" panose="02020603050405020304" pitchFamily="18" charset="0"/>
              </a:rPr>
              <a:t>và</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Trung</a:t>
            </a:r>
            <a:r>
              <a:rPr lang="en-US" altLang="en-US" sz="2000" b="1" kern="0" noProof="0" dirty="0" smtClean="0">
                <a:solidFill>
                  <a:srgbClr val="00B050"/>
                </a:solidFill>
                <a:latin typeface="Times New Roman" panose="02020603050405020304" pitchFamily="18" charset="0"/>
              </a:rPr>
              <a:t> </a:t>
            </a:r>
            <a:r>
              <a:rPr lang="en-US" altLang="en-US" sz="2000" b="1" kern="0" noProof="0" dirty="0" err="1" smtClean="0">
                <a:solidFill>
                  <a:srgbClr val="00B050"/>
                </a:solidFill>
                <a:latin typeface="Times New Roman" panose="02020603050405020304" pitchFamily="18" charset="0"/>
              </a:rPr>
              <a:t>Quốc</a:t>
            </a:r>
            <a:r>
              <a:rPr lang="en-US" altLang="en-US" sz="2000" b="1" kern="0" noProof="0" dirty="0" smtClean="0">
                <a:solidFill>
                  <a:srgbClr val="00B050"/>
                </a:solidFill>
                <a:latin typeface="Times New Roman" panose="02020603050405020304" pitchFamily="18" charset="0"/>
              </a:rPr>
              <a:t>.</a:t>
            </a:r>
            <a:endParaRPr kumimoji="0" lang="en-US" altLang="en-US" sz="2000" b="1" i="0" u="none" strike="noStrike" kern="0" cap="none" spc="0" normalizeH="0" baseline="0" noProof="0" dirty="0" smtClean="0">
              <a:ln>
                <a:noFill/>
              </a:ln>
              <a:solidFill>
                <a:srgbClr val="00B050"/>
              </a:solidFill>
              <a:effectLst/>
              <a:uLnTx/>
              <a:uFillTx/>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ox(in)">
                                      <p:cBhvr>
                                        <p:cTn id="51" dur="500"/>
                                        <p:tgtEl>
                                          <p:spTgt spid="14"/>
                                        </p:tgtEl>
                                      </p:cBhvr>
                                    </p:animEffect>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ox(in)">
                                      <p:cBhvr>
                                        <p:cTn id="62" dur="500"/>
                                        <p:tgtEl>
                                          <p:spTgt spid="16"/>
                                        </p:tgtEl>
                                      </p:cBhvr>
                                    </p:animEffect>
                                  </p:childTnLst>
                                </p:cTn>
                              </p:par>
                            </p:childTnLst>
                          </p:cTn>
                        </p:par>
                        <p:par>
                          <p:cTn id="63" fill="hold">
                            <p:stCondLst>
                              <p:cond delay="500"/>
                            </p:stCondLst>
                            <p:childTnLst>
                              <p:par>
                                <p:cTn id="64" presetID="47"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ox(in)">
                                      <p:cBhvr>
                                        <p:cTn id="73" dur="500"/>
                                        <p:tgtEl>
                                          <p:spTgt spid="18"/>
                                        </p:tgtEl>
                                      </p:cBhvr>
                                    </p:animEffect>
                                  </p:childTnLst>
                                </p:cTn>
                              </p:par>
                            </p:childTnLst>
                          </p:cTn>
                        </p:par>
                        <p:par>
                          <p:cTn id="74" fill="hold">
                            <p:stCondLst>
                              <p:cond delay="500"/>
                            </p:stCondLst>
                            <p:childTnLst>
                              <p:par>
                                <p:cTn id="75" presetID="47" presetClass="entr" presetSubtype="0"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ox(in)">
                                      <p:cBhvr>
                                        <p:cTn id="84" dur="500"/>
                                        <p:tgtEl>
                                          <p:spTgt spid="20"/>
                                        </p:tgtEl>
                                      </p:cBhvr>
                                    </p:animEffect>
                                  </p:childTnLst>
                                </p:cTn>
                              </p:par>
                            </p:childTnLst>
                          </p:cTn>
                        </p:par>
                        <p:par>
                          <p:cTn id="85" fill="hold">
                            <p:stCondLst>
                              <p:cond delay="500"/>
                            </p:stCondLst>
                            <p:childTnLst>
                              <p:par>
                                <p:cTn id="86" presetID="47"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000"/>
                                        <p:tgtEl>
                                          <p:spTgt spid="21"/>
                                        </p:tgtEl>
                                      </p:cBhvr>
                                    </p:animEffect>
                                    <p:anim calcmode="lin" valueType="num">
                                      <p:cBhvr>
                                        <p:cTn id="89" dur="1000" fill="hold"/>
                                        <p:tgtEl>
                                          <p:spTgt spid="21"/>
                                        </p:tgtEl>
                                        <p:attrNameLst>
                                          <p:attrName>ppt_x</p:attrName>
                                        </p:attrNameLst>
                                      </p:cBhvr>
                                      <p:tavLst>
                                        <p:tav tm="0">
                                          <p:val>
                                            <p:strVal val="#ppt_x"/>
                                          </p:val>
                                        </p:tav>
                                        <p:tav tm="100000">
                                          <p:val>
                                            <p:strVal val="#ppt_x"/>
                                          </p:val>
                                        </p:tav>
                                      </p:tavLst>
                                    </p:anim>
                                    <p:anim calcmode="lin" valueType="num">
                                      <p:cBhvr>
                                        <p:cTn id="9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500"/>
                                        <p:tgtEl>
                                          <p:spTgt spid="22"/>
                                        </p:tgtEl>
                                      </p:cBhvr>
                                    </p:animEffect>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 presetClass="entr" presetSubtype="16" fill="hold"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box(in)">
                                      <p:cBhvr>
                                        <p:cTn id="106" dur="500"/>
                                        <p:tgtEl>
                                          <p:spTgt spid="24"/>
                                        </p:tgtEl>
                                      </p:cBhvr>
                                    </p:animEffect>
                                  </p:childTnLst>
                                </p:cTn>
                              </p:par>
                            </p:childTnLst>
                          </p:cTn>
                        </p:par>
                        <p:par>
                          <p:cTn id="107" fill="hold">
                            <p:stCondLst>
                              <p:cond delay="500"/>
                            </p:stCondLst>
                            <p:childTnLst>
                              <p:par>
                                <p:cTn id="108" presetID="47" presetClass="entr" presetSubtype="0" fill="hold" grpId="0"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16" fill="hold"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ox(in)">
                                      <p:cBhvr>
                                        <p:cTn id="117" dur="500"/>
                                        <p:tgtEl>
                                          <p:spTgt spid="26"/>
                                        </p:tgtEl>
                                      </p:cBhvr>
                                    </p:animEffect>
                                  </p:childTnLst>
                                </p:cTn>
                              </p:par>
                            </p:childTnLst>
                          </p:cTn>
                        </p:par>
                        <p:par>
                          <p:cTn id="118" fill="hold">
                            <p:stCondLst>
                              <p:cond delay="500"/>
                            </p:stCondLst>
                            <p:childTnLst>
                              <p:par>
                                <p:cTn id="119" presetID="47" presetClass="entr" presetSubtype="0"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1000"/>
                                        <p:tgtEl>
                                          <p:spTgt spid="27"/>
                                        </p:tgtEl>
                                      </p:cBhvr>
                                    </p:animEffect>
                                    <p:anim calcmode="lin" valueType="num">
                                      <p:cBhvr>
                                        <p:cTn id="122" dur="1000" fill="hold"/>
                                        <p:tgtEl>
                                          <p:spTgt spid="27"/>
                                        </p:tgtEl>
                                        <p:attrNameLst>
                                          <p:attrName>ppt_x</p:attrName>
                                        </p:attrNameLst>
                                      </p:cBhvr>
                                      <p:tavLst>
                                        <p:tav tm="0">
                                          <p:val>
                                            <p:strVal val="#ppt_x"/>
                                          </p:val>
                                        </p:tav>
                                        <p:tav tm="100000">
                                          <p:val>
                                            <p:strVal val="#ppt_x"/>
                                          </p:val>
                                        </p:tav>
                                      </p:tavLst>
                                    </p:anim>
                                    <p:anim calcmode="lin" valueType="num">
                                      <p:cBhvr>
                                        <p:cTn id="1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 presetClass="entr" presetSubtype="16" fill="hold" nodeType="click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box(in)">
                                      <p:cBhvr>
                                        <p:cTn id="128" dur="500"/>
                                        <p:tgtEl>
                                          <p:spTgt spid="28"/>
                                        </p:tgtEl>
                                      </p:cBhvr>
                                    </p:animEffect>
                                  </p:childTnLst>
                                </p:cTn>
                              </p:par>
                            </p:childTnLst>
                          </p:cTn>
                        </p:par>
                        <p:par>
                          <p:cTn id="129" fill="hold">
                            <p:stCondLst>
                              <p:cond delay="500"/>
                            </p:stCondLst>
                            <p:childTnLst>
                              <p:par>
                                <p:cTn id="130" presetID="47" presetClass="entr" presetSubtype="0"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 presetClass="entr" presetSubtype="16" fill="hold" nodeType="click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box(in)">
                                      <p:cBhvr>
                                        <p:cTn id="139" dur="500"/>
                                        <p:tgtEl>
                                          <p:spTgt spid="30"/>
                                        </p:tgtEl>
                                      </p:cBhvr>
                                    </p:animEffect>
                                  </p:childTnLst>
                                </p:cTn>
                              </p:par>
                            </p:childTnLst>
                          </p:cTn>
                        </p:par>
                        <p:par>
                          <p:cTn id="140" fill="hold">
                            <p:stCondLst>
                              <p:cond delay="500"/>
                            </p:stCondLst>
                            <p:childTnLst>
                              <p:par>
                                <p:cTn id="141" presetID="47" presetClass="entr" presetSubtype="0" fill="hold" grpId="0" nodeType="after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anose="02040503050406030204"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anose="02040503050406030204"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endParaRPr>
          </a:p>
        </p:txBody>
      </p:sp>
      <p:pic>
        <p:nvPicPr>
          <p:cNvPr id="6" name="Picture 5"/>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6402196" y="4064"/>
            <a:ext cx="5744083" cy="6701536"/>
          </a:xfrm>
          <a:prstGeom prst="rect">
            <a:avLst/>
          </a:prstGeom>
          <a:noFill/>
          <a:ln>
            <a:noFill/>
          </a:ln>
        </p:spPr>
      </p:pic>
      <p:sp>
        <p:nvSpPr>
          <p:cNvPr id="8" name="Rectangle 7"/>
          <p:cNvSpPr/>
          <p:nvPr/>
        </p:nvSpPr>
        <p:spPr>
          <a:xfrm>
            <a:off x="91272" y="857845"/>
            <a:ext cx="6310924" cy="5847755"/>
          </a:xfrm>
          <a:prstGeom prst="rect">
            <a:avLst/>
          </a:prstGeom>
          <a:solidFill>
            <a:srgbClr val="FFCCFF"/>
          </a:solidFill>
          <a:ln w="12700">
            <a:solidFill>
              <a:srgbClr val="009900"/>
            </a:solidFill>
          </a:ln>
        </p:spPr>
        <p:txBody>
          <a:bodyPr wrap="square">
            <a:spAutoFit/>
          </a:bodyPr>
          <a:lstStyle/>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0</a:t>
            </a:r>
            <a:r>
              <a:rPr lang="vi-VN" sz="2200" dirty="0">
                <a:solidFill>
                  <a:prstClr val="black"/>
                </a:solidFill>
                <a:latin typeface="Cambria" panose="02040503050406030204" pitchFamily="18" charset="0"/>
                <a:ea typeface="Cambria" panose="02040503050406030204" pitchFamily="18" charset="0"/>
              </a:rPr>
              <a:t> - nằm trên ranh giới phía Tây Nam của vùng nước lịch sử của nước Cộng hòa xã hội chủ nghĩa Việt Nam và Cộng hòa nhân dân Campuchia.</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A1 </a:t>
            </a:r>
            <a:r>
              <a:rPr lang="vi-VN" sz="2200" dirty="0">
                <a:solidFill>
                  <a:prstClr val="black"/>
                </a:solidFill>
                <a:latin typeface="Cambria" panose="02040503050406030204" pitchFamily="18" charset="0"/>
                <a:ea typeface="Cambria" panose="02040503050406030204" pitchFamily="18" charset="0"/>
              </a:rPr>
              <a:t>- tại hòn Nhạn, quần đảo Thổ Chu, tỉnh Kiên Giang.</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A2 </a:t>
            </a:r>
            <a:r>
              <a:rPr lang="vi-VN" sz="2200" dirty="0">
                <a:solidFill>
                  <a:prstClr val="black"/>
                </a:solidFill>
                <a:latin typeface="Cambria" panose="02040503050406030204" pitchFamily="18" charset="0"/>
                <a:ea typeface="Cambria" panose="02040503050406030204" pitchFamily="18" charset="0"/>
              </a:rPr>
              <a:t>- tại hòn Đá Lẻ ở Đông Nam Hòn Khoai, tỉnh Cà Mau.</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A3 </a:t>
            </a:r>
            <a:r>
              <a:rPr lang="vi-VN" sz="2200" dirty="0">
                <a:solidFill>
                  <a:prstClr val="black"/>
                </a:solidFill>
                <a:latin typeface="Cambria" panose="02040503050406030204" pitchFamily="18" charset="0"/>
                <a:ea typeface="Cambria" panose="02040503050406030204" pitchFamily="18" charset="0"/>
              </a:rPr>
              <a:t>- tại hòn Tài Lớn, Côn Đảo.</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A4 </a:t>
            </a:r>
            <a:r>
              <a:rPr lang="vi-VN" sz="2200" dirty="0">
                <a:solidFill>
                  <a:prstClr val="black"/>
                </a:solidFill>
                <a:latin typeface="Cambria" panose="02040503050406030204" pitchFamily="18" charset="0"/>
                <a:ea typeface="Cambria" panose="02040503050406030204" pitchFamily="18" charset="0"/>
              </a:rPr>
              <a:t>- tại hòn Bông Lang, Côn Đảo.</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A5 </a:t>
            </a:r>
            <a:r>
              <a:rPr lang="vi-VN" sz="2200" dirty="0">
                <a:solidFill>
                  <a:prstClr val="black"/>
                </a:solidFill>
                <a:latin typeface="Cambria" panose="02040503050406030204" pitchFamily="18" charset="0"/>
                <a:ea typeface="Cambria" panose="02040503050406030204" pitchFamily="18" charset="0"/>
              </a:rPr>
              <a:t>- tại hòn Bảy Cạnh, Côn Đảo.</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A6 </a:t>
            </a:r>
            <a:r>
              <a:rPr lang="vi-VN" sz="2200" dirty="0">
                <a:solidFill>
                  <a:prstClr val="black"/>
                </a:solidFill>
                <a:latin typeface="Cambria" panose="02040503050406030204" pitchFamily="18" charset="0"/>
                <a:ea typeface="Cambria" panose="02040503050406030204" pitchFamily="18" charset="0"/>
              </a:rPr>
              <a:t>- hòn Hải (nhóm đảo Phú Quý), tỉnh Bình Thuận.</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A7 </a:t>
            </a:r>
            <a:r>
              <a:rPr lang="vi-VN" sz="2200" dirty="0">
                <a:solidFill>
                  <a:prstClr val="black"/>
                </a:solidFill>
                <a:latin typeface="Cambria" panose="02040503050406030204" pitchFamily="18" charset="0"/>
                <a:ea typeface="Cambria" panose="02040503050406030204" pitchFamily="18" charset="0"/>
              </a:rPr>
              <a:t>- hòn Đôi, tỉnh Khánh Hòa.</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A8 </a:t>
            </a:r>
            <a:r>
              <a:rPr lang="vi-VN" sz="2200" dirty="0">
                <a:solidFill>
                  <a:prstClr val="black"/>
                </a:solidFill>
                <a:latin typeface="Cambria" panose="02040503050406030204" pitchFamily="18" charset="0"/>
                <a:ea typeface="Cambria" panose="02040503050406030204" pitchFamily="18" charset="0"/>
              </a:rPr>
              <a:t>- mũi Đại Lãnh, tỉnh Phú Yên.</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A9 </a:t>
            </a:r>
            <a:r>
              <a:rPr lang="vi-VN" sz="2200" dirty="0">
                <a:solidFill>
                  <a:prstClr val="black"/>
                </a:solidFill>
                <a:latin typeface="Cambria" panose="02040503050406030204" pitchFamily="18" charset="0"/>
                <a:ea typeface="Cambria" panose="02040503050406030204" pitchFamily="18" charset="0"/>
              </a:rPr>
              <a:t>- hòn Ông Căn, tỉnh Bình Định.</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A10 </a:t>
            </a:r>
            <a:r>
              <a:rPr lang="vi-VN" sz="2200" dirty="0">
                <a:solidFill>
                  <a:prstClr val="black"/>
                </a:solidFill>
                <a:latin typeface="Cambria" panose="02040503050406030204" pitchFamily="18" charset="0"/>
                <a:ea typeface="Cambria" panose="02040503050406030204" pitchFamily="18" charset="0"/>
              </a:rPr>
              <a:t>- đảo Lý Sơn, tỉnh Quảng Ngãi.</a:t>
            </a:r>
            <a:endParaRPr lang="vi-VN" sz="2200" dirty="0">
              <a:solidFill>
                <a:prstClr val="black"/>
              </a:solidFill>
              <a:latin typeface="Cambria" panose="02040503050406030204" pitchFamily="18" charset="0"/>
              <a:ea typeface="Cambria" panose="02040503050406030204" pitchFamily="18" charset="0"/>
            </a:endParaRPr>
          </a:p>
          <a:p>
            <a:pPr algn="just"/>
            <a:r>
              <a:rPr lang="vi-VN" sz="2200" dirty="0">
                <a:solidFill>
                  <a:prstClr val="black"/>
                </a:solidFill>
                <a:latin typeface="Cambria" panose="02040503050406030204" pitchFamily="18" charset="0"/>
                <a:ea typeface="Cambria" panose="02040503050406030204" pitchFamily="18" charset="0"/>
              </a:rPr>
              <a:t>- </a:t>
            </a:r>
            <a:r>
              <a:rPr lang="en-US" sz="2200" b="1" dirty="0" err="1" smtClean="0">
                <a:solidFill>
                  <a:prstClr val="black"/>
                </a:solidFill>
                <a:latin typeface="Cambria" panose="02040503050406030204" pitchFamily="18" charset="0"/>
                <a:ea typeface="Cambria" panose="02040503050406030204" pitchFamily="18" charset="0"/>
              </a:rPr>
              <a:t>Điểm</a:t>
            </a:r>
            <a:r>
              <a:rPr lang="vi-VN" sz="2200" b="1" dirty="0" smtClean="0">
                <a:solidFill>
                  <a:prstClr val="black"/>
                </a:solidFill>
                <a:latin typeface="Cambria" panose="02040503050406030204" pitchFamily="18" charset="0"/>
                <a:ea typeface="Cambria" panose="02040503050406030204" pitchFamily="18" charset="0"/>
              </a:rPr>
              <a:t> </a:t>
            </a:r>
            <a:r>
              <a:rPr lang="vi-VN" sz="2200" b="1" dirty="0">
                <a:solidFill>
                  <a:prstClr val="black"/>
                </a:solidFill>
                <a:latin typeface="Cambria" panose="02040503050406030204" pitchFamily="18" charset="0"/>
                <a:ea typeface="Cambria" panose="02040503050406030204" pitchFamily="18" charset="0"/>
              </a:rPr>
              <a:t>A11 </a:t>
            </a:r>
            <a:r>
              <a:rPr lang="vi-VN" sz="2200" dirty="0">
                <a:solidFill>
                  <a:prstClr val="black"/>
                </a:solidFill>
                <a:latin typeface="Cambria" panose="02040503050406030204" pitchFamily="18" charset="0"/>
                <a:ea typeface="Cambria" panose="02040503050406030204" pitchFamily="18" charset="0"/>
              </a:rPr>
              <a:t>- đảo Cồn Cỏ, tỉnh Quảng Trị.</a:t>
            </a:r>
            <a:endParaRPr lang="vi-VN" sz="2200" dirty="0">
              <a:solidFill>
                <a:prstClr val="black"/>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5" dur="500"/>
                                        <p:tgtEl>
                                          <p:spTgt spid="8">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8" dur="500"/>
                                        <p:tgtEl>
                                          <p:spTgt spid="8">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1" dur="500"/>
                                        <p:tgtEl>
                                          <p:spTgt spid="8">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4" dur="500"/>
                                        <p:tgtEl>
                                          <p:spTgt spid="8">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7" dur="500"/>
                                        <p:tgtEl>
                                          <p:spTgt spid="8">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randombar(horizontal)">
                                      <p:cBhvr>
                                        <p:cTn id="30" dur="500"/>
                                        <p:tgtEl>
                                          <p:spTgt spid="8">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randombar(horizontal)">
                                      <p:cBhvr>
                                        <p:cTn id="33" dur="500"/>
                                        <p:tgtEl>
                                          <p:spTgt spid="8">
                                            <p:txEl>
                                              <p:pRg st="7" end="7"/>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randombar(horizontal)">
                                      <p:cBhvr>
                                        <p:cTn id="36" dur="500"/>
                                        <p:tgtEl>
                                          <p:spTgt spid="8">
                                            <p:txEl>
                                              <p:pRg st="8" end="8"/>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randombar(horizontal)">
                                      <p:cBhvr>
                                        <p:cTn id="39" dur="500"/>
                                        <p:tgtEl>
                                          <p:spTgt spid="8">
                                            <p:txEl>
                                              <p:pRg st="9" end="9"/>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randombar(horizontal)">
                                      <p:cBhvr>
                                        <p:cTn id="42" dur="500"/>
                                        <p:tgtEl>
                                          <p:spTgt spid="8">
                                            <p:txEl>
                                              <p:pRg st="10" end="1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Effect transition="in" filter="randombar(horizontal)">
                                      <p:cBhvr>
                                        <p:cTn id="45"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anose="02040503050406030204"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anose="02040503050406030204"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endParaRPr>
          </a:p>
        </p:txBody>
      </p:sp>
      <p:pic>
        <p:nvPicPr>
          <p:cNvPr id="6" name="Picture 5"/>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6408125" y="0"/>
            <a:ext cx="5744083" cy="6701536"/>
          </a:xfrm>
          <a:prstGeom prst="rect">
            <a:avLst/>
          </a:prstGeom>
          <a:noFill/>
          <a:ln>
            <a:noFill/>
          </a:ln>
        </p:spPr>
      </p:pic>
      <p:sp>
        <p:nvSpPr>
          <p:cNvPr id="7" name="Rectangle 6"/>
          <p:cNvSpPr/>
          <p:nvPr/>
        </p:nvSpPr>
        <p:spPr>
          <a:xfrm>
            <a:off x="88393" y="914400"/>
            <a:ext cx="6295514" cy="1938020"/>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14.2 14.3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bài</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endPar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smtClean="0">
                <a:solidFill>
                  <a:srgbClr val="FF0000"/>
                </a:solidFill>
                <a:latin typeface="Cambria" panose="02040503050406030204" pitchFamily="18" charset="0"/>
                <a:ea typeface="Cambria" panose="02040503050406030204" pitchFamily="18" charset="0"/>
              </a:rPr>
              <a:t>Cho </a:t>
            </a:r>
            <a:r>
              <a:rPr lang="en-US" sz="3000" kern="0" dirty="0" err="1" smtClean="0">
                <a:solidFill>
                  <a:srgbClr val="FF0000"/>
                </a:solidFill>
                <a:latin typeface="Cambria" panose="02040503050406030204" pitchFamily="18" charset="0"/>
                <a:ea typeface="Cambria" panose="02040503050406030204" pitchFamily="18" charset="0"/>
              </a:rPr>
              <a:t>biết</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ngày</a:t>
            </a:r>
            <a:r>
              <a:rPr lang="en-US" sz="3000" kern="0" dirty="0" smtClean="0">
                <a:solidFill>
                  <a:srgbClr val="FF0000"/>
                </a:solidFill>
                <a:latin typeface="Cambria" panose="02040503050406030204" pitchFamily="18" charset="0"/>
                <a:ea typeface="Cambria" panose="02040503050406030204" pitchFamily="18" charset="0"/>
              </a:rPr>
              <a:t> 25/12/2000 </a:t>
            </a:r>
            <a:r>
              <a:rPr lang="en-US" sz="3000" kern="0" dirty="0" err="1" smtClean="0">
                <a:solidFill>
                  <a:srgbClr val="FF0000"/>
                </a:solidFill>
                <a:latin typeface="Cambria" panose="02040503050406030204" pitchFamily="18" charset="0"/>
                <a:ea typeface="Cambria" panose="02040503050406030204" pitchFamily="18" charset="0"/>
              </a:rPr>
              <a:t>Hiệp</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định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gì</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đã</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được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kí</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kết</a:t>
            </a:r>
            <a:r>
              <a:rPr lang="en-US" sz="3000" kern="0" dirty="0">
                <a:solidFill>
                  <a:srgbClr val="FF0000"/>
                </a:solidFill>
                <a:latin typeface="Cambria" panose="02040503050406030204" pitchFamily="18" charset="0"/>
                <a:ea typeface="Cambria" panose="02040503050406030204" pitchFamily="18" charset="0"/>
              </a:rPr>
              <a:t> </a:t>
            </a:r>
            <a:r>
              <a:rPr lang="en-US" sz="3000" kern="0" dirty="0" smtClean="0">
                <a:solidFill>
                  <a:srgbClr val="FF0000"/>
                </a:solidFill>
                <a:latin typeface="Cambria" panose="02040503050406030204" pitchFamily="18" charset="0"/>
                <a:ea typeface="Cambria" panose="02040503050406030204" pitchFamily="18" charset="0"/>
              </a:rPr>
              <a:t>?</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endPar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7"/>
          <p:cNvSpPr/>
          <p:nvPr/>
        </p:nvSpPr>
        <p:spPr>
          <a:xfrm>
            <a:off x="146135" y="3898627"/>
            <a:ext cx="6237771" cy="2553335"/>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Ngày</a:t>
            </a:r>
            <a:r>
              <a:rPr lang="en-US" sz="3200" dirty="0" smtClean="0">
                <a:solidFill>
                  <a:srgbClr val="7030A0"/>
                </a:solidFill>
                <a:latin typeface="Cambria" panose="02040503050406030204" pitchFamily="18" charset="0"/>
                <a:ea typeface="Cambria" panose="02040503050406030204" pitchFamily="18" charset="0"/>
              </a:rPr>
              <a:t> 25/12/2000</a:t>
            </a:r>
            <a:r>
              <a:rPr lang="en-US" sz="2300" dirty="0" smtClean="0">
                <a:solidFill>
                  <a:prstClr val="black"/>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Hiệp</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định</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về</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phân</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định</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lãnh</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hải</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vùng</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đặc</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quyền</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kinh</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tế</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và</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thềm</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lục</a:t>
            </a:r>
            <a:r>
              <a:rPr lang="en-US" sz="3200" b="1" u="sng" dirty="0" smtClean="0">
                <a:solidFill>
                  <a:srgbClr val="7030A0"/>
                </a:solidFill>
                <a:latin typeface="Cambria" panose="02040503050406030204" pitchFamily="18" charset="0"/>
                <a:ea typeface="Cambria" panose="02040503050406030204" pitchFamily="18" charset="0"/>
              </a:rPr>
              <a:t> </a:t>
            </a:r>
            <a:r>
              <a:rPr lang="en-US" sz="3200" b="1" u="sng" dirty="0" err="1" smtClean="0">
                <a:solidFill>
                  <a:srgbClr val="7030A0"/>
                </a:solidFill>
                <a:latin typeface="Cambria" panose="02040503050406030204" pitchFamily="18" charset="0"/>
                <a:ea typeface="Cambria" panose="02040503050406030204" pitchFamily="18" charset="0"/>
              </a:rPr>
              <a:t>địa</a:t>
            </a:r>
            <a:r>
              <a:rPr lang="en-US" sz="3200" b="1" u="sng"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Việt</a:t>
            </a:r>
            <a:r>
              <a:rPr lang="en-US" sz="3200" dirty="0" smtClean="0">
                <a:solidFill>
                  <a:srgbClr val="7030A0"/>
                </a:solidFill>
                <a:latin typeface="Cambria" panose="02040503050406030204" pitchFamily="18" charset="0"/>
                <a:ea typeface="Cambria" panose="02040503050406030204" pitchFamily="18" charset="0"/>
              </a:rPr>
              <a:t> Nam </a:t>
            </a:r>
            <a:r>
              <a:rPr lang="en-US" sz="3200" dirty="0" err="1" smtClean="0">
                <a:solidFill>
                  <a:srgbClr val="7030A0"/>
                </a:solidFill>
                <a:latin typeface="Cambria" panose="02040503050406030204" pitchFamily="18" charset="0"/>
                <a:ea typeface="Cambria" panose="02040503050406030204" pitchFamily="18" charset="0"/>
              </a:rPr>
              <a:t>với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Trung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Quốc</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đã</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được</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kí</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kết</a:t>
            </a:r>
            <a:r>
              <a:rPr lang="vi-VN" sz="3200" dirty="0" smtClean="0">
                <a:solidFill>
                  <a:srgbClr val="7030A0"/>
                </a:solidFill>
                <a:latin typeface="Cambria" panose="02040503050406030204" pitchFamily="18" charset="0"/>
                <a:ea typeface="Cambria" panose="02040503050406030204" pitchFamily="18" charset="0"/>
              </a:rPr>
              <a:t>.</a:t>
            </a:r>
            <a:endParaRPr lang="vi-VN" sz="3200" dirty="0">
              <a:solidFill>
                <a:srgbClr val="7030A0"/>
              </a:solidFill>
              <a:latin typeface="Cambria" panose="02040503050406030204" pitchFamily="18" charset="0"/>
              <a:ea typeface="Cambria" panose="02040503050406030204" pitchFamily="18" charset="0"/>
            </a:endParaRPr>
          </a:p>
        </p:txBody>
      </p:sp>
      <p:pic>
        <p:nvPicPr>
          <p:cNvPr id="9" name="Picture 8" descr="book9"/>
          <p:cNvPicPr>
            <a:picLocks noChangeAspect="1" noChangeArrowheads="1" noCrop="1"/>
          </p:cNvPicPr>
          <p:nvPr/>
        </p:nvPicPr>
        <p:blipFill>
          <a:blip r:embed="rId3"/>
          <a:srcRect/>
          <a:stretch>
            <a:fillRect/>
          </a:stretch>
        </p:blipFill>
        <p:spPr bwMode="auto">
          <a:xfrm>
            <a:off x="253586" y="2993136"/>
            <a:ext cx="1291750" cy="66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82128" y="97536"/>
            <a:ext cx="632006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2. Vùng biển V</a:t>
            </a: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i</a:t>
            </a: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ệt </a:t>
            </a:r>
            <a:r>
              <a:rPr kumimoji="0" lang="en-US"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Nam </a:t>
            </a:r>
            <a:r>
              <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rPr>
              <a:t>ở Biển </a:t>
            </a:r>
            <a:r>
              <a:rPr kumimoji="0" lang="vi-VN" sz="3000" b="1" i="0" u="none" strike="noStrike" kern="1200" cap="none" spc="0" normalizeH="0" baseline="0" noProof="0" dirty="0" smtClean="0">
                <a:ln>
                  <a:noFill/>
                </a:ln>
                <a:solidFill>
                  <a:srgbClr val="0070C0"/>
                </a:solidFill>
                <a:effectLst/>
                <a:uLnTx/>
                <a:uFillTx/>
                <a:latin typeface="Cambria" panose="02040503050406030204" pitchFamily="18" charset="0"/>
                <a:ea typeface="+mj-ea"/>
                <a:cs typeface="+mj-cs"/>
              </a:rPr>
              <a:t>Đông</a:t>
            </a:r>
            <a:r>
              <a:rPr kumimoji="0" lang="en-US" sz="3000" b="1" i="0" u="none" strike="noStrike" kern="1200" cap="none" spc="0" normalizeH="0" baseline="0" noProof="0" dirty="0" smtClean="0">
                <a:ln>
                  <a:noFill/>
                </a:ln>
                <a:solidFill>
                  <a:srgbClr val="0070C0"/>
                </a:solidFill>
                <a:effectLst/>
                <a:uLnTx/>
                <a:uFillTx/>
                <a:latin typeface="Cambria" panose="02040503050406030204" pitchFamily="18" charset="0"/>
                <a:ea typeface="+mj-ea"/>
                <a:cs typeface="+mj-cs"/>
              </a:rPr>
              <a:t> </a:t>
            </a:r>
            <a:endParaRPr kumimoji="0" lang="vi-VN" sz="3000" b="1" i="0" u="none" strike="noStrike" kern="1200" cap="none" spc="0" normalizeH="0" baseline="0" noProof="0" dirty="0">
              <a:ln>
                <a:noFill/>
              </a:ln>
              <a:solidFill>
                <a:srgbClr val="0070C0"/>
              </a:solidFill>
              <a:effectLst/>
              <a:uLnTx/>
              <a:uFillTx/>
              <a:latin typeface="Cambria" panose="02040503050406030204" pitchFamily="18" charset="0"/>
              <a:ea typeface="+mj-ea"/>
              <a:cs typeface="+mj-cs"/>
            </a:endParaRPr>
          </a:p>
        </p:txBody>
      </p:sp>
      <p:pic>
        <p:nvPicPr>
          <p:cNvPr id="6" name="Picture 5"/>
          <p:cNvPicPr/>
          <p:nvPr/>
        </p:nvPicPr>
        <p:blipFill>
          <a:blip r:embed="rId1" cstate="email">
            <a:extLst>
              <a:ext uri="{BEBA8EAE-BF5A-486C-A8C5-ECC9F3942E4B}">
                <a14:imgProps xmlns:a14="http://schemas.microsoft.com/office/drawing/2010/main">
                  <a14:imgLayer r:embed="rId2">
                    <a14:imgEffect>
                      <a14:sharpenSoften amount="50000"/>
                    </a14:imgEffect>
                  </a14:imgLayer>
                </a14:imgProps>
              </a:ext>
            </a:extLst>
          </a:blip>
          <a:srcRect/>
          <a:stretch>
            <a:fillRect/>
          </a:stretch>
        </p:blipFill>
        <p:spPr>
          <a:xfrm>
            <a:off x="6398981" y="64008"/>
            <a:ext cx="5744083" cy="6701536"/>
          </a:xfrm>
          <a:prstGeom prst="rect">
            <a:avLst/>
          </a:prstGeom>
          <a:noFill/>
          <a:ln>
            <a:noFill/>
          </a:ln>
        </p:spPr>
      </p:pic>
      <p:sp>
        <p:nvSpPr>
          <p:cNvPr id="7" name="Rectangle 6"/>
          <p:cNvSpPr/>
          <p:nvPr/>
        </p:nvSpPr>
        <p:spPr>
          <a:xfrm>
            <a:off x="88393" y="914400"/>
            <a:ext cx="6295514" cy="1938992"/>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14.2 14.3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bài</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endPar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Xác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định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đường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phân</a:t>
            </a:r>
            <a:r>
              <a:rPr lang="en-US" sz="3000" kern="0" dirty="0" smtClean="0">
                <a:solidFill>
                  <a:srgbClr val="FF0000"/>
                </a:solidFill>
                <a:latin typeface="Cambria" panose="02040503050406030204" pitchFamily="18" charset="0"/>
                <a:ea typeface="Cambria" panose="02040503050406030204" pitchFamily="18" charset="0"/>
              </a:rPr>
              <a:t> chia </a:t>
            </a:r>
            <a:r>
              <a:rPr lang="en-US" sz="3000" kern="0" dirty="0" err="1" smtClean="0">
                <a:solidFill>
                  <a:srgbClr val="FF0000"/>
                </a:solidFill>
                <a:latin typeface="Cambria" panose="02040503050406030204" pitchFamily="18" charset="0"/>
                <a:ea typeface="Cambria" panose="02040503050406030204" pitchFamily="18" charset="0"/>
              </a:rPr>
              <a:t>vịnh</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Bắc</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Bộ</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giữa</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Việt</a:t>
            </a:r>
            <a:r>
              <a:rPr lang="en-US" sz="3000" kern="0" dirty="0" smtClean="0">
                <a:solidFill>
                  <a:srgbClr val="FF0000"/>
                </a:solidFill>
                <a:latin typeface="Cambria" panose="02040503050406030204" pitchFamily="18" charset="0"/>
                <a:ea typeface="Cambria" panose="02040503050406030204" pitchFamily="18" charset="0"/>
              </a:rPr>
              <a:t> Nam </a:t>
            </a:r>
            <a:r>
              <a:rPr lang="en-US" sz="3000" kern="0" dirty="0" err="1" smtClean="0">
                <a:solidFill>
                  <a:srgbClr val="FF0000"/>
                </a:solidFill>
                <a:latin typeface="Cambria" panose="02040503050406030204" pitchFamily="18" charset="0"/>
                <a:ea typeface="Cambria" panose="02040503050406030204" pitchFamily="18" charset="0"/>
              </a:rPr>
              <a:t>và</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Trung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Quốc</a:t>
            </a:r>
            <a:r>
              <a:rPr lang="en-US" sz="3000" kern="0" dirty="0" smtClean="0">
                <a:solidFill>
                  <a:srgbClr val="FF0000"/>
                </a:solidFill>
                <a:latin typeface="Cambria" panose="02040503050406030204" pitchFamily="18" charset="0"/>
                <a:ea typeface="Cambria" panose="02040503050406030204" pitchFamily="18" charset="0"/>
              </a:rPr>
              <a:t>.</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endPar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Line 11"/>
          <p:cNvSpPr>
            <a:spLocks noChangeShapeType="1"/>
          </p:cNvSpPr>
          <p:nvPr/>
        </p:nvSpPr>
        <p:spPr bwMode="auto">
          <a:xfrm flipV="1">
            <a:off x="6377477" y="1069848"/>
            <a:ext cx="2629363" cy="612648"/>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9" name="Line 11"/>
          <p:cNvSpPr>
            <a:spLocks noChangeShapeType="1"/>
          </p:cNvSpPr>
          <p:nvPr/>
        </p:nvSpPr>
        <p:spPr bwMode="auto">
          <a:xfrm>
            <a:off x="6377477" y="1746504"/>
            <a:ext cx="2574163" cy="813816"/>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0" name="Rectangle 9"/>
          <p:cNvSpPr/>
          <p:nvPr/>
        </p:nvSpPr>
        <p:spPr>
          <a:xfrm>
            <a:off x="100583" y="3956304"/>
            <a:ext cx="6298397" cy="2554545"/>
          </a:xfrm>
          <a:prstGeom prst="rect">
            <a:avLst/>
          </a:prstGeom>
          <a:solidFill>
            <a:srgbClr val="FFCCFF"/>
          </a:solidFill>
          <a:ln w="12700">
            <a:solidFill>
              <a:srgbClr val="0070C0"/>
            </a:solidFill>
          </a:ln>
        </p:spPr>
        <p:txBody>
          <a:bodyPr wrap="square">
            <a:spAutoFit/>
          </a:bodyPr>
          <a:lstStyle/>
          <a:p>
            <a:pPr algn="just">
              <a:spcBef>
                <a:spcPts val="600"/>
              </a:spcBef>
            </a:pPr>
            <a:r>
              <a:rPr lang="vi-VN" sz="3200" dirty="0" smtClean="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Đường phân định vịnh Bắc Bộ giữa Việt Nam và Trung Quốc được xác định bằng </a:t>
            </a:r>
            <a:r>
              <a:rPr lang="vi-VN" sz="3200" b="1" u="sng" dirty="0">
                <a:solidFill>
                  <a:srgbClr val="7030A0"/>
                </a:solidFill>
                <a:latin typeface="Cambria" panose="02040503050406030204" pitchFamily="18" charset="0"/>
                <a:ea typeface="Cambria" panose="02040503050406030204" pitchFamily="18" charset="0"/>
              </a:rPr>
              <a:t>21 điểm</a:t>
            </a:r>
            <a:r>
              <a:rPr lang="vi-VN" sz="3200" b="1"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có tọa độ xác định, nối tuần tự với nhau bằng các</a:t>
            </a:r>
            <a:r>
              <a:rPr lang="en-US" sz="3200"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đoạn thẳng.</a:t>
            </a:r>
            <a:endParaRPr lang="vi-VN" sz="3200" dirty="0">
              <a:solidFill>
                <a:srgbClr val="7030A0"/>
              </a:solidFill>
              <a:latin typeface="Cambria" panose="02040503050406030204" pitchFamily="18" charset="0"/>
              <a:ea typeface="Cambria" panose="02040503050406030204" pitchFamily="18" charset="0"/>
            </a:endParaRPr>
          </a:p>
        </p:txBody>
      </p:sp>
      <p:pic>
        <p:nvPicPr>
          <p:cNvPr id="11" name="Picture 10" descr="book9"/>
          <p:cNvPicPr>
            <a:picLocks noChangeAspect="1" noChangeArrowheads="1" noCrop="1"/>
          </p:cNvPicPr>
          <p:nvPr/>
        </p:nvPicPr>
        <p:blipFill>
          <a:blip r:embed="rId3"/>
          <a:srcRect/>
          <a:stretch>
            <a:fillRect/>
          </a:stretch>
        </p:blipFill>
        <p:spPr bwMode="auto">
          <a:xfrm>
            <a:off x="253586" y="2974848"/>
            <a:ext cx="1456342" cy="7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1"/>
          <a:stretch>
            <a:fillRect/>
          </a:stretch>
        </p:blipFill>
        <p:spPr>
          <a:xfrm>
            <a:off x="89661" y="0"/>
            <a:ext cx="7503541" cy="5925312"/>
          </a:xfrm>
          <a:prstGeom prst="rect">
            <a:avLst/>
          </a:prstGeom>
        </p:spPr>
      </p:pic>
      <p:sp>
        <p:nvSpPr>
          <p:cNvPr id="7" name="Rounded Rectangle 6"/>
          <p:cNvSpPr/>
          <p:nvPr/>
        </p:nvSpPr>
        <p:spPr>
          <a:xfrm>
            <a:off x="43942" y="5993200"/>
            <a:ext cx="12074906" cy="809936"/>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sz="3200" b="1" kern="0" dirty="0" err="1" smtClean="0">
                <a:solidFill>
                  <a:srgbClr val="002060"/>
                </a:solidFill>
                <a:latin typeface="Cambria" panose="02040503050406030204" pitchFamily="18" charset="0"/>
                <a:ea typeface="Cambria" panose="02040503050406030204" pitchFamily="18" charset="0"/>
                <a:sym typeface="+mn-ea"/>
              </a:rPr>
              <a:t>Toạ</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độ</a:t>
            </a:r>
            <a:r>
              <a:rPr lang="en-US" sz="3200" b="1" kern="0" dirty="0" smtClean="0">
                <a:solidFill>
                  <a:srgbClr val="002060"/>
                </a:solidFill>
                <a:latin typeface="Cambria" panose="02040503050406030204" pitchFamily="18" charset="0"/>
                <a:ea typeface="Cambria" panose="02040503050406030204" pitchFamily="18" charset="0"/>
                <a:sym typeface="+mn-ea"/>
              </a:rPr>
              <a:t> 21 </a:t>
            </a:r>
            <a:r>
              <a:rPr lang="en-US" sz="3200" b="1" kern="0" dirty="0" err="1" smtClean="0">
                <a:solidFill>
                  <a:srgbClr val="002060"/>
                </a:solidFill>
                <a:latin typeface="Cambria" panose="02040503050406030204" pitchFamily="18" charset="0"/>
                <a:ea typeface="Cambria" panose="02040503050406030204" pitchFamily="18" charset="0"/>
                <a:sym typeface="+mn-ea"/>
              </a:rPr>
              <a:t>điểm</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của</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đường</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phân</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định</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lãnh</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hải</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vùng</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đặc</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quyền</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kinh</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tế</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và</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thềm</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lục</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địa</a:t>
            </a:r>
            <a:r>
              <a:rPr lang="en-US" sz="3200" b="1" kern="0" dirty="0" smtClean="0">
                <a:solidFill>
                  <a:srgbClr val="002060"/>
                </a:solidFill>
                <a:latin typeface="Cambria" panose="02040503050406030204" pitchFamily="18" charset="0"/>
                <a:ea typeface="Cambria" panose="02040503050406030204" pitchFamily="18" charset="0"/>
                <a:sym typeface="+mn-ea"/>
              </a:rPr>
              <a:t> </a:t>
            </a:r>
            <a:r>
              <a:rPr lang="en-US" sz="3200" b="1" kern="0" dirty="0" err="1" smtClean="0">
                <a:solidFill>
                  <a:srgbClr val="002060"/>
                </a:solidFill>
                <a:latin typeface="Cambria" panose="02040503050406030204" pitchFamily="18" charset="0"/>
                <a:ea typeface="Cambria" panose="02040503050406030204" pitchFamily="18" charset="0"/>
                <a:sym typeface="+mn-ea"/>
              </a:rPr>
              <a:t>giữa</a:t>
            </a:r>
            <a:r>
              <a:rPr lang="en-US" sz="3200" b="1" kern="0" dirty="0" smtClean="0">
                <a:solidFill>
                  <a:srgbClr val="002060"/>
                </a:solidFill>
                <a:latin typeface="Cambria" panose="02040503050406030204" pitchFamily="18" charset="0"/>
                <a:ea typeface="Cambria" panose="02040503050406030204" pitchFamily="18" charset="0"/>
                <a:sym typeface="+mn-ea"/>
              </a:rPr>
              <a:t> VIỆT NAM &amp; TRUNG QUỐC</a:t>
            </a:r>
            <a:endParaRPr kumimoji="0" lang="en-US" sz="3200" b="1" i="0" u="none" strike="noStrike" kern="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Line 11"/>
          <p:cNvSpPr>
            <a:spLocks noChangeShapeType="1"/>
          </p:cNvSpPr>
          <p:nvPr/>
        </p:nvSpPr>
        <p:spPr bwMode="auto">
          <a:xfrm flipH="1">
            <a:off x="3663059" y="1699127"/>
            <a:ext cx="4309873" cy="6611"/>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9" name="Text Box 6"/>
          <p:cNvSpPr txBox="1">
            <a:spLocks noChangeArrowheads="1"/>
          </p:cNvSpPr>
          <p:nvPr/>
        </p:nvSpPr>
        <p:spPr bwMode="auto">
          <a:xfrm>
            <a:off x="8028433" y="1491032"/>
            <a:ext cx="4005072"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vi-VN" sz="1800" b="1" dirty="0" smtClean="0">
                <a:solidFill>
                  <a:srgbClr val="FF0000"/>
                </a:solidFill>
                <a:latin typeface="Cambria" panose="02040503050406030204" pitchFamily="18" charset="0"/>
                <a:ea typeface="Cambria" panose="02040503050406030204" pitchFamily="18" charset="0"/>
              </a:rPr>
              <a:t>2</a:t>
            </a:r>
            <a:r>
              <a:rPr lang="en-US" sz="1800" b="1" dirty="0" smtClean="0">
                <a:solidFill>
                  <a:srgbClr val="FF0000"/>
                </a:solidFill>
                <a:latin typeface="Cambria" panose="02040503050406030204" pitchFamily="18" charset="0"/>
                <a:ea typeface="Cambria" panose="02040503050406030204" pitchFamily="18" charset="0"/>
              </a:rPr>
              <a:t>1</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28.12”.5 </a:t>
            </a:r>
            <a:r>
              <a:rPr lang="en-US" sz="1800" b="1" dirty="0" smtClean="0">
                <a:solidFill>
                  <a:srgbClr val="002060"/>
                </a:solidFill>
                <a:latin typeface="Cambria" panose="02040503050406030204" pitchFamily="18" charset="0"/>
                <a:ea typeface="Cambria" panose="02040503050406030204" pitchFamily="18" charset="0"/>
              </a:rPr>
              <a:t>VĐB.</a:t>
            </a:r>
            <a:r>
              <a:rPr lang="en-US" sz="1800" b="1" dirty="0" smtClean="0">
                <a:solidFill>
                  <a:srgbClr val="FF0000"/>
                </a:solidFill>
                <a:latin typeface="Cambria" panose="02040503050406030204" pitchFamily="18" charset="0"/>
                <a:ea typeface="Cambria" panose="02040503050406030204" pitchFamily="18" charset="0"/>
              </a:rPr>
              <a:t> 108</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06.04”.3 </a:t>
            </a:r>
            <a:r>
              <a:rPr lang="en-US" sz="1800" b="1" dirty="0" smtClean="0">
                <a:solidFill>
                  <a:srgbClr val="002060"/>
                </a:solidFill>
                <a:latin typeface="Cambria" panose="02040503050406030204" pitchFamily="18" charset="0"/>
                <a:ea typeface="Cambria" panose="02040503050406030204" pitchFamily="18" charset="0"/>
              </a:rPr>
              <a:t>KĐĐ</a:t>
            </a:r>
            <a:r>
              <a:rPr lang="en-US" sz="1800" b="1" dirty="0" smtClean="0">
                <a:solidFill>
                  <a:srgbClr val="FF0000"/>
                </a:solidFill>
                <a:latin typeface="Cambria" panose="02040503050406030204" pitchFamily="18" charset="0"/>
                <a:ea typeface="Cambria" panose="02040503050406030204" pitchFamily="18" charset="0"/>
              </a:rPr>
              <a:t> </a:t>
            </a:r>
            <a:endParaRPr kumimoji="0" lang="en-US" altLang="en-US" sz="1800" b="1" i="0" u="none" strike="noStrike" kern="0" cap="none" spc="0" normalizeH="0" baseline="0" noProof="0" dirty="0" smtClean="0">
              <a:ln>
                <a:noFill/>
              </a:ln>
              <a:solidFill>
                <a:srgbClr val="FF0000"/>
              </a:solidFill>
              <a:effectLst/>
              <a:uLnTx/>
              <a:uFillTx/>
              <a:latin typeface="Times New Roman" panose="02020603050405020304" pitchFamily="18" charset="0"/>
            </a:endParaRPr>
          </a:p>
        </p:txBody>
      </p:sp>
      <p:sp>
        <p:nvSpPr>
          <p:cNvPr id="10" name="Line 11"/>
          <p:cNvSpPr>
            <a:spLocks noChangeShapeType="1"/>
          </p:cNvSpPr>
          <p:nvPr/>
        </p:nvSpPr>
        <p:spPr bwMode="auto">
          <a:xfrm flipH="1" flipV="1">
            <a:off x="3867910" y="2551175"/>
            <a:ext cx="4151378" cy="10225"/>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1" name="Text Box 8"/>
          <p:cNvSpPr txBox="1">
            <a:spLocks noChangeArrowheads="1"/>
          </p:cNvSpPr>
          <p:nvPr/>
        </p:nvSpPr>
        <p:spPr bwMode="auto">
          <a:xfrm>
            <a:off x="8010144" y="2298383"/>
            <a:ext cx="4069080"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vi-VN" sz="1800" b="1" dirty="0" smtClean="0">
                <a:solidFill>
                  <a:srgbClr val="FF0000"/>
                </a:solidFill>
                <a:latin typeface="Cambria" panose="02040503050406030204" pitchFamily="18" charset="0"/>
                <a:ea typeface="Cambria" panose="02040503050406030204" pitchFamily="18" charset="0"/>
              </a:rPr>
              <a:t>2</a:t>
            </a:r>
            <a:r>
              <a:rPr lang="en-US" sz="1800" b="1" dirty="0" smtClean="0">
                <a:solidFill>
                  <a:srgbClr val="FF0000"/>
                </a:solidFill>
                <a:latin typeface="Cambria" panose="02040503050406030204" pitchFamily="18" charset="0"/>
                <a:ea typeface="Cambria" panose="02040503050406030204" pitchFamily="18" charset="0"/>
              </a:rPr>
              <a:t>0</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24.05” </a:t>
            </a:r>
            <a:r>
              <a:rPr lang="en-US" sz="1800" b="1" dirty="0">
                <a:solidFill>
                  <a:srgbClr val="002060"/>
                </a:solidFill>
                <a:latin typeface="Cambria" panose="02040503050406030204" pitchFamily="18" charset="0"/>
                <a:ea typeface="Cambria" panose="02040503050406030204" pitchFamily="18" charset="0"/>
              </a:rPr>
              <a:t>VĐB.</a:t>
            </a:r>
            <a:r>
              <a:rPr lang="en-US" sz="1800" b="1" dirty="0">
                <a:solidFill>
                  <a:srgbClr val="FF0000"/>
                </a:solidFill>
                <a:latin typeface="Cambria" panose="02040503050406030204" pitchFamily="18" charset="0"/>
                <a:ea typeface="Cambria" panose="02040503050406030204" pitchFamily="18" charset="0"/>
              </a:rPr>
              <a:t> 108</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22.45” </a:t>
            </a:r>
            <a:r>
              <a:rPr lang="en-US" sz="1800" b="1" dirty="0">
                <a:solidFill>
                  <a:srgbClr val="002060"/>
                </a:solidFill>
                <a:latin typeface="Cambria" panose="02040503050406030204" pitchFamily="18" charset="0"/>
                <a:ea typeface="Cambria" panose="02040503050406030204" pitchFamily="18" charset="0"/>
              </a:rPr>
              <a:t>KĐĐ </a:t>
            </a:r>
            <a:endParaRPr lang="en-US" altLang="en-US" sz="1800" b="1" kern="0" dirty="0">
              <a:solidFill>
                <a:srgbClr val="002060"/>
              </a:solidFill>
              <a:latin typeface="Times New Roman" panose="02020603050405020304" pitchFamily="18" charset="0"/>
            </a:endParaRPr>
          </a:p>
        </p:txBody>
      </p:sp>
      <p:sp>
        <p:nvSpPr>
          <p:cNvPr id="12" name="Line 11"/>
          <p:cNvSpPr>
            <a:spLocks noChangeShapeType="1"/>
          </p:cNvSpPr>
          <p:nvPr/>
        </p:nvSpPr>
        <p:spPr bwMode="auto">
          <a:xfrm flipH="1" flipV="1">
            <a:off x="3191254" y="3529582"/>
            <a:ext cx="4846322" cy="9146"/>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3" name="Text Box 6"/>
          <p:cNvSpPr txBox="1">
            <a:spLocks noChangeArrowheads="1"/>
          </p:cNvSpPr>
          <p:nvPr/>
        </p:nvSpPr>
        <p:spPr bwMode="auto">
          <a:xfrm>
            <a:off x="7972932" y="3331464"/>
            <a:ext cx="398742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en-US" sz="1800" b="1" dirty="0" smtClean="0">
                <a:solidFill>
                  <a:srgbClr val="FF0000"/>
                </a:solidFill>
                <a:latin typeface="Cambria" panose="02040503050406030204" pitchFamily="18" charset="0"/>
                <a:ea typeface="Cambria" panose="02040503050406030204" pitchFamily="18" charset="0"/>
              </a:rPr>
              <a:t>19</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12.55” </a:t>
            </a:r>
            <a:r>
              <a:rPr lang="en-US" sz="1800" b="1" dirty="0">
                <a:solidFill>
                  <a:srgbClr val="002060"/>
                </a:solidFill>
                <a:latin typeface="Cambria" panose="02040503050406030204" pitchFamily="18" charset="0"/>
                <a:ea typeface="Cambria" panose="02040503050406030204" pitchFamily="18" charset="0"/>
              </a:rPr>
              <a:t>VĐB.</a:t>
            </a:r>
            <a:r>
              <a:rPr lang="en-US" sz="1800" b="1" dirty="0">
                <a:solidFill>
                  <a:srgbClr val="FF0000"/>
                </a:solidFill>
                <a:latin typeface="Cambria" panose="02040503050406030204" pitchFamily="18" charset="0"/>
                <a:ea typeface="Cambria" panose="02040503050406030204" pitchFamily="18" charset="0"/>
              </a:rPr>
              <a:t> </a:t>
            </a:r>
            <a:r>
              <a:rPr lang="en-US" sz="1800" b="1" dirty="0" smtClean="0">
                <a:solidFill>
                  <a:srgbClr val="FF0000"/>
                </a:solidFill>
                <a:latin typeface="Cambria" panose="02040503050406030204" pitchFamily="18" charset="0"/>
                <a:ea typeface="Cambria" panose="02040503050406030204" pitchFamily="18" charset="0"/>
              </a:rPr>
              <a:t>107</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09.34” </a:t>
            </a:r>
            <a:r>
              <a:rPr lang="en-US" sz="1800" b="1" dirty="0">
                <a:solidFill>
                  <a:srgbClr val="002060"/>
                </a:solidFill>
                <a:latin typeface="Cambria" panose="02040503050406030204" pitchFamily="18" charset="0"/>
                <a:ea typeface="Cambria" panose="02040503050406030204" pitchFamily="18" charset="0"/>
              </a:rPr>
              <a:t>KĐĐ </a:t>
            </a:r>
            <a:endParaRPr lang="en-US" altLang="en-US" sz="1800" b="1" kern="0" dirty="0">
              <a:solidFill>
                <a:srgbClr val="002060"/>
              </a:solidFill>
              <a:latin typeface="Times New Roman" panose="02020603050405020304" pitchFamily="18" charset="0"/>
            </a:endParaRPr>
          </a:p>
        </p:txBody>
      </p:sp>
      <p:sp>
        <p:nvSpPr>
          <p:cNvPr id="14" name="Line 11"/>
          <p:cNvSpPr>
            <a:spLocks noChangeShapeType="1"/>
          </p:cNvSpPr>
          <p:nvPr/>
        </p:nvSpPr>
        <p:spPr bwMode="auto">
          <a:xfrm flipH="1">
            <a:off x="3666743" y="4471416"/>
            <a:ext cx="4370833" cy="27431"/>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5" name="Text Box 6"/>
          <p:cNvSpPr txBox="1">
            <a:spLocks noChangeArrowheads="1"/>
          </p:cNvSpPr>
          <p:nvPr/>
        </p:nvSpPr>
        <p:spPr bwMode="auto">
          <a:xfrm>
            <a:off x="8010143" y="4309872"/>
            <a:ext cx="3794760"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ct val="50000"/>
              </a:spcBef>
              <a:spcAft>
                <a:spcPct val="0"/>
              </a:spcAft>
              <a:buNone/>
              <a:defRPr/>
            </a:pPr>
            <a:r>
              <a:rPr lang="en-US" sz="1800" b="1" dirty="0" smtClean="0">
                <a:solidFill>
                  <a:srgbClr val="FF0000"/>
                </a:solidFill>
                <a:latin typeface="Cambria" panose="02040503050406030204" pitchFamily="18" charset="0"/>
                <a:ea typeface="Cambria" panose="02040503050406030204" pitchFamily="18" charset="0"/>
              </a:rPr>
              <a:t>17</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47.00” </a:t>
            </a:r>
            <a:r>
              <a:rPr lang="en-US" sz="1800" b="1" dirty="0">
                <a:solidFill>
                  <a:srgbClr val="002060"/>
                </a:solidFill>
                <a:latin typeface="Cambria" panose="02040503050406030204" pitchFamily="18" charset="0"/>
                <a:ea typeface="Cambria" panose="02040503050406030204" pitchFamily="18" charset="0"/>
              </a:rPr>
              <a:t>VĐB.</a:t>
            </a:r>
            <a:r>
              <a:rPr lang="en-US" sz="1800" b="1" dirty="0">
                <a:solidFill>
                  <a:srgbClr val="FF0000"/>
                </a:solidFill>
                <a:latin typeface="Cambria" panose="02040503050406030204" pitchFamily="18" charset="0"/>
                <a:ea typeface="Cambria" panose="02040503050406030204" pitchFamily="18" charset="0"/>
              </a:rPr>
              <a:t> 107</a:t>
            </a:r>
            <a:r>
              <a:rPr lang="vi-VN" sz="1800" b="1" baseline="30000" dirty="0" smtClean="0">
                <a:solidFill>
                  <a:srgbClr val="FF0000"/>
                </a:solidFill>
                <a:latin typeface="Cambria" panose="02040503050406030204" pitchFamily="18" charset="0"/>
                <a:ea typeface="Cambria" panose="02040503050406030204" pitchFamily="18" charset="0"/>
              </a:rPr>
              <a:t>0</a:t>
            </a:r>
            <a:r>
              <a:rPr lang="en-US" sz="1800" b="1" dirty="0" smtClean="0">
                <a:solidFill>
                  <a:srgbClr val="FF0000"/>
                </a:solidFill>
                <a:latin typeface="Cambria" panose="02040503050406030204" pitchFamily="18" charset="0"/>
                <a:ea typeface="Cambria" panose="02040503050406030204" pitchFamily="18" charset="0"/>
              </a:rPr>
              <a:t>58.00” </a:t>
            </a:r>
            <a:r>
              <a:rPr lang="en-US" sz="1800" b="1" dirty="0">
                <a:solidFill>
                  <a:srgbClr val="002060"/>
                </a:solidFill>
                <a:latin typeface="Cambria" panose="02040503050406030204" pitchFamily="18" charset="0"/>
                <a:ea typeface="Cambria" panose="02040503050406030204" pitchFamily="18" charset="0"/>
              </a:rPr>
              <a:t>KĐĐ </a:t>
            </a:r>
            <a:endParaRPr lang="en-US" altLang="en-US" sz="1800" b="1" kern="0" dirty="0">
              <a:solidFill>
                <a:srgbClr val="002060"/>
              </a:solidFill>
              <a:latin typeface="Times New Roman" panose="02020603050405020304" pitchFamily="18" charset="0"/>
            </a:endParaRPr>
          </a:p>
        </p:txBody>
      </p:sp>
      <p:sp>
        <p:nvSpPr>
          <p:cNvPr id="16" name="Oval 15"/>
          <p:cNvSpPr/>
          <p:nvPr/>
        </p:nvSpPr>
        <p:spPr>
          <a:xfrm>
            <a:off x="3283329" y="1591056"/>
            <a:ext cx="248667" cy="226949"/>
          </a:xfrm>
          <a:prstGeom prst="ellipse">
            <a:avLst/>
          </a:prstGeom>
          <a:solidFill>
            <a:srgbClr val="F0A22E"/>
          </a:solidFill>
          <a:ln w="25400" cap="flat" cmpd="sng" algn="ctr">
            <a:solidFill>
              <a:srgbClr val="F0A22E">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Oval 16"/>
          <p:cNvSpPr/>
          <p:nvPr/>
        </p:nvSpPr>
        <p:spPr>
          <a:xfrm>
            <a:off x="3099816" y="4309873"/>
            <a:ext cx="283464" cy="271271"/>
          </a:xfrm>
          <a:prstGeom prst="ellipse">
            <a:avLst/>
          </a:prstGeom>
          <a:solidFill>
            <a:srgbClr val="F0A22E"/>
          </a:solidFill>
          <a:ln w="25400" cap="flat" cmpd="sng" algn="ctr">
            <a:solidFill>
              <a:srgbClr val="F0A22E">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a:ln>
                <a:noFill/>
              </a:ln>
              <a:solidFill>
                <a:prstClr val="white"/>
              </a:solidFill>
              <a:effectLst/>
              <a:uLnTx/>
              <a:uFillTx/>
              <a:latin typeface="Franklin Gothic Book" panose="020B050302010202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par>
                          <p:cTn id="35" fill="hold">
                            <p:stCondLst>
                              <p:cond delay="500"/>
                            </p:stCondLst>
                            <p:childTnLst>
                              <p:par>
                                <p:cTn id="36" presetID="47"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ox(in)">
                                      <p:cBhvr>
                                        <p:cTn id="45" dur="500"/>
                                        <p:tgtEl>
                                          <p:spTgt spid="14"/>
                                        </p:tgtEl>
                                      </p:cBhvr>
                                    </p:animEffect>
                                  </p:childTnLst>
                                </p:cTn>
                              </p:par>
                            </p:childTnLst>
                          </p:cTn>
                        </p:par>
                        <p:par>
                          <p:cTn id="46" fill="hold">
                            <p:stCondLst>
                              <p:cond delay="500"/>
                            </p:stCondLst>
                            <p:childTnLst>
                              <p:par>
                                <p:cTn id="47" presetID="47"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500" fill="hold"/>
                                        <p:tgtEl>
                                          <p:spTgt spid="16"/>
                                        </p:tgtEl>
                                        <p:attrNameLst>
                                          <p:attrName>style.color</p:attrName>
                                        </p:attrNameLst>
                                      </p:cBhvr>
                                      <p:to>
                                        <a:schemeClr val="accent2"/>
                                      </p:to>
                                    </p:animClr>
                                    <p:animClr clrSpc="rgb" dir="cw">
                                      <p:cBhvr>
                                        <p:cTn id="56" dur="500" fill="hold"/>
                                        <p:tgtEl>
                                          <p:spTgt spid="16"/>
                                        </p:tgtEl>
                                        <p:attrNameLst>
                                          <p:attrName>fillcolor</p:attrName>
                                        </p:attrNameLst>
                                      </p:cBhvr>
                                      <p:to>
                                        <a:schemeClr val="accent2"/>
                                      </p:to>
                                    </p:animClr>
                                    <p:set>
                                      <p:cBhvr>
                                        <p:cTn id="57" dur="500" fill="hold"/>
                                        <p:tgtEl>
                                          <p:spTgt spid="16"/>
                                        </p:tgtEl>
                                        <p:attrNameLst>
                                          <p:attrName>fill.type</p:attrName>
                                        </p:attrNameLst>
                                      </p:cBhvr>
                                      <p:to>
                                        <p:strVal val="solid"/>
                                      </p:to>
                                    </p:set>
                                    <p:set>
                                      <p:cBhvr>
                                        <p:cTn id="58" dur="500" fill="hold"/>
                                        <p:tgtEl>
                                          <p:spTgt spid="16"/>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0" nodeType="clickEffect">
                                  <p:stCondLst>
                                    <p:cond delay="0"/>
                                  </p:stCondLst>
                                  <p:childTnLst>
                                    <p:animClr clrSpc="hsl" dir="cw">
                                      <p:cBhvr override="childStyle">
                                        <p:cTn id="62" dur="500" fill="hold"/>
                                        <p:tgtEl>
                                          <p:spTgt spid="17"/>
                                        </p:tgtEl>
                                        <p:attrNameLst>
                                          <p:attrName>style.color</p:attrName>
                                        </p:attrNameLst>
                                      </p:cBhvr>
                                      <p:by>
                                        <p:hsl h="7200000" s="0" l="0"/>
                                      </p:by>
                                    </p:animClr>
                                    <p:animClr clrSpc="hsl" dir="cw">
                                      <p:cBhvr>
                                        <p:cTn id="63" dur="500" fill="hold"/>
                                        <p:tgtEl>
                                          <p:spTgt spid="17"/>
                                        </p:tgtEl>
                                        <p:attrNameLst>
                                          <p:attrName>fillcolor</p:attrName>
                                        </p:attrNameLst>
                                      </p:cBhvr>
                                      <p:by>
                                        <p:hsl h="7200000" s="0" l="0"/>
                                      </p:by>
                                    </p:animClr>
                                    <p:animClr clrSpc="hsl" dir="cw">
                                      <p:cBhvr>
                                        <p:cTn id="64" dur="500" fill="hold"/>
                                        <p:tgtEl>
                                          <p:spTgt spid="17"/>
                                        </p:tgtEl>
                                        <p:attrNameLst>
                                          <p:attrName>stroke.color</p:attrName>
                                        </p:attrNameLst>
                                      </p:cBhvr>
                                      <p:by>
                                        <p:hsl h="7200000" s="0" l="0"/>
                                      </p:by>
                                    </p:animClr>
                                    <p:set>
                                      <p:cBhvr>
                                        <p:cTn id="65"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animBg="1"/>
      <p:bldP spid="11" grpId="0" animBg="1"/>
      <p:bldP spid="13"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0" y="76200"/>
            <a:ext cx="5867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CHƯỚNG NGẠI VẬT</a:t>
            </a:r>
            <a:endParaRPr lang="en-US" sz="3500" b="1" dirty="0">
              <a:solidFill>
                <a:srgbClr val="FF0000"/>
              </a:solidFill>
              <a:latin typeface="Cambria" panose="02040503050406030204" pitchFamily="18" charset="0"/>
              <a:ea typeface="Cambria" panose="02040503050406030204" pitchFamily="18" charset="0"/>
            </a:endParaRPr>
          </a:p>
        </p:txBody>
      </p:sp>
      <p:sp>
        <p:nvSpPr>
          <p:cNvPr id="6" name="TextBox 5"/>
          <p:cNvSpPr txBox="1"/>
          <p:nvPr/>
        </p:nvSpPr>
        <p:spPr>
          <a:xfrm>
            <a:off x="3429000" y="5922258"/>
            <a:ext cx="5486400" cy="629920"/>
          </a:xfrm>
          <a:prstGeom prst="rect">
            <a:avLst/>
          </a:prstGeom>
          <a:noFill/>
        </p:spPr>
        <p:txBody>
          <a:bodyPr wrap="square" rtlCol="0">
            <a:spAutoFit/>
          </a:bodyPr>
          <a:lstStyle/>
          <a:p>
            <a:pPr algn="ctr"/>
            <a:r>
              <a:rPr lang="en-US" sz="3500" b="1" dirty="0" smtClean="0">
                <a:solidFill>
                  <a:srgbClr val="0D30DD"/>
                </a:solidFill>
                <a:latin typeface="Cambria" panose="02040503050406030204" pitchFamily="18" charset="0"/>
                <a:ea typeface="Cambria" panose="02040503050406030204" pitchFamily="18" charset="0"/>
              </a:rPr>
              <a:t>BIỂN ĐÔNG</a:t>
            </a:r>
            <a:endParaRPr lang="en-US" sz="3500" b="1" dirty="0">
              <a:solidFill>
                <a:srgbClr val="0D30DD"/>
              </a:solidFill>
              <a:latin typeface="Cambria" panose="02040503050406030204" pitchFamily="18" charset="0"/>
              <a:ea typeface="Cambria" panose="02040503050406030204" pitchFamily="18" charset="0"/>
            </a:endParaRPr>
          </a:p>
        </p:txBody>
      </p:sp>
      <p:pic>
        <p:nvPicPr>
          <p:cNvPr id="7" name="Picture 6" descr="undefined"/>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990600"/>
            <a:ext cx="5791200" cy="4858349"/>
          </a:xfrm>
          <a:prstGeom prst="rect">
            <a:avLst/>
          </a:prstGeom>
          <a:noFill/>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508635" y="591820"/>
            <a:ext cx="10410825" cy="3965575"/>
          </a:xfrm>
          <a:prstGeom prst="roundRect">
            <a:avLst/>
          </a:prstGeom>
        </p:spPr>
        <p:style>
          <a:lnRef idx="3">
            <a:schemeClr val="accent4"/>
          </a:lnRef>
          <a:fillRef idx="0">
            <a:srgbClr val="FFFFFF"/>
          </a:fillRef>
          <a:effectRef idx="0">
            <a:srgbClr val="FFFFFF"/>
          </a:effectRef>
          <a:fontRef idx="minor">
            <a:schemeClr val="tx1"/>
          </a:fontRef>
        </p:style>
        <p:txBody>
          <a:bodyPr rtlCol="0" anchor="ctr"/>
          <a:p>
            <a:pPr algn="ctr"/>
            <a:endParaRPr lang="en-GB" altLang="en-US"/>
          </a:p>
        </p:txBody>
      </p:sp>
      <p:sp>
        <p:nvSpPr>
          <p:cNvPr id="5" name="Text Box 4"/>
          <p:cNvSpPr txBox="1"/>
          <p:nvPr/>
        </p:nvSpPr>
        <p:spPr>
          <a:xfrm>
            <a:off x="968375" y="855345"/>
            <a:ext cx="9951085" cy="3542665"/>
          </a:xfrm>
          <a:prstGeom prst="rect">
            <a:avLst/>
          </a:prstGeom>
        </p:spPr>
        <p:txBody>
          <a:bodyPr>
            <a:noAutofit/>
          </a:bodyPr>
          <a:p>
            <a:pPr marL="0" indent="0" algn="just">
              <a:lnSpc>
                <a:spcPct val="125000"/>
              </a:lnSpc>
              <a:spcBef>
                <a:spcPts val="0"/>
              </a:spcBef>
              <a:spcAft>
                <a:spcPts val="0"/>
              </a:spcAft>
            </a:pPr>
            <a:r>
              <a:rPr sz="2400" b="0" i="0">
                <a:solidFill>
                  <a:srgbClr val="212529"/>
                </a:solidFill>
                <a:latin typeface="Times New Roman" panose="02020603050405020304" pitchFamily="18" charset="0"/>
                <a:ea typeface="Open Sans"/>
                <a:cs typeface="Times New Roman" panose="02020603050405020304" pitchFamily="18" charset="0"/>
              </a:rPr>
              <a:t>- Ngày 12 – 11 – 1982, Chính phủ nước ta công bố đường cơ sở dùng để tính chiều rộng lãnh hải của lục địa Việt Nam: đường cơ sở là đường thẳng gãy khúc nối liền 12 điểm có toạ độ xác định.</a:t>
            </a:r>
            <a:endParaRPr sz="2400" b="0" i="0">
              <a:solidFill>
                <a:srgbClr val="212529"/>
              </a:solidFill>
              <a:latin typeface="Times New Roman" panose="02020603050405020304" pitchFamily="18" charset="0"/>
              <a:ea typeface="Open Sans"/>
              <a:cs typeface="Times New Roman" panose="02020603050405020304" pitchFamily="18" charset="0"/>
            </a:endParaRPr>
          </a:p>
          <a:p>
            <a:pPr marL="0" indent="0" algn="just">
              <a:lnSpc>
                <a:spcPct val="125000"/>
              </a:lnSpc>
              <a:spcBef>
                <a:spcPts val="0"/>
              </a:spcBef>
              <a:spcAft>
                <a:spcPts val="0"/>
              </a:spcAft>
            </a:pPr>
            <a:r>
              <a:rPr sz="2400" b="0" i="0">
                <a:solidFill>
                  <a:srgbClr val="212529"/>
                </a:solidFill>
                <a:latin typeface="Times New Roman" panose="02020603050405020304" pitchFamily="18" charset="0"/>
                <a:ea typeface="Open Sans"/>
                <a:cs typeface="Times New Roman" panose="02020603050405020304" pitchFamily="18" charset="0"/>
              </a:rPr>
              <a:t>- Ngày 25 – 12 – 2000, Hiệp định về phân định lãnh hải, vùng đặc quyền kinh tế và thềm lục địa của Cộng hoà xã hội chủ nghĩa Việt Nam và Cộng hoà nhân dân Trung Hoa trong vịnh Bắc Bộ đã được kí kết.</a:t>
            </a:r>
            <a:endParaRPr sz="2400" b="0" i="0">
              <a:solidFill>
                <a:srgbClr val="212529"/>
              </a:solidFill>
              <a:latin typeface="Times New Roman" panose="02020603050405020304" pitchFamily="18" charset="0"/>
              <a:ea typeface="Open Sans"/>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3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864" y="36576"/>
            <a:ext cx="12082272" cy="678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p:cNvSpPr>
            <a:spLocks noChangeArrowheads="1"/>
          </p:cNvSpPr>
          <p:nvPr/>
        </p:nvSpPr>
        <p:spPr bwMode="auto">
          <a:xfrm>
            <a:off x="1690256" y="1856509"/>
            <a:ext cx="9213272" cy="3255818"/>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7" name="WordArt 6"/>
          <p:cNvSpPr>
            <a:spLocks noChangeArrowheads="1" noChangeShapeType="1" noTextEdit="1"/>
          </p:cNvSpPr>
          <p:nvPr/>
        </p:nvSpPr>
        <p:spPr bwMode="auto">
          <a:xfrm>
            <a:off x="2121408" y="3136392"/>
            <a:ext cx="8403336" cy="752856"/>
          </a:xfrm>
          <a:prstGeom prst="rect">
            <a:avLst/>
          </a:prstGeom>
        </p:spPr>
        <p:txBody>
          <a:bodyPr wrap="none" fromWordArt="1">
            <a:prstTxWarp prst="textPlain">
              <a:avLst>
                <a:gd name="adj" fmla="val 49768"/>
              </a:avLst>
            </a:prstTxWarp>
          </a:bodyPr>
          <a:lstStyle/>
          <a:p>
            <a:pPr algn="ctr" eaLnBrk="0" fontAlgn="base" hangingPunct="0">
              <a:spcBef>
                <a:spcPct val="0"/>
              </a:spcBef>
              <a:spcAft>
                <a:spcPct val="0"/>
              </a:spcAft>
            </a:pP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THẢO LUẬN THEO BÀN</a:t>
            </a:r>
            <a:endPar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loud 3"/>
          <p:cNvSpPr/>
          <p:nvPr/>
        </p:nvSpPr>
        <p:spPr>
          <a:xfrm>
            <a:off x="2796540" y="1137920"/>
            <a:ext cx="7489190" cy="3497580"/>
          </a:xfrm>
          <a:prstGeom prst="cloud">
            <a:avLst/>
          </a:prstGeom>
          <a:solidFill>
            <a:schemeClr val="accent2">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en-GB" sz="4000">
                <a:solidFill>
                  <a:schemeClr val="tx1"/>
                </a:solidFill>
                <a:latin typeface="Times New Roman" panose="02020603050405020304" pitchFamily="18" charset="0"/>
                <a:cs typeface="Times New Roman" panose="02020603050405020304" pitchFamily="18" charset="0"/>
              </a:rPr>
              <a:t>Em h</a:t>
            </a:r>
            <a:r>
              <a:rPr lang="en-US" altLang="en-US" sz="4000">
                <a:solidFill>
                  <a:schemeClr val="tx1"/>
                </a:solidFill>
                <a:latin typeface="Times New Roman" panose="02020603050405020304" pitchFamily="18" charset="0"/>
                <a:cs typeface="Times New Roman" panose="02020603050405020304" pitchFamily="18" charset="0"/>
              </a:rPr>
              <a:t>ã</a:t>
            </a:r>
            <a:r>
              <a:rPr lang="en-US" altLang="en-GB" sz="4000">
                <a:solidFill>
                  <a:schemeClr val="tx1"/>
                </a:solidFill>
                <a:latin typeface="Times New Roman" panose="02020603050405020304" pitchFamily="18" charset="0"/>
                <a:cs typeface="Times New Roman" panose="02020603050405020304" pitchFamily="18" charset="0"/>
              </a:rPr>
              <a:t>y n</a:t>
            </a:r>
            <a:r>
              <a:rPr lang="en-US" altLang="en-US" sz="4000">
                <a:solidFill>
                  <a:schemeClr val="tx1"/>
                </a:solidFill>
                <a:latin typeface="Times New Roman" panose="02020603050405020304" pitchFamily="18" charset="0"/>
                <a:cs typeface="Times New Roman" panose="02020603050405020304" pitchFamily="18" charset="0"/>
              </a:rPr>
              <a:t>ê</a:t>
            </a:r>
            <a:r>
              <a:rPr lang="en-US" altLang="en-GB" sz="4000">
                <a:solidFill>
                  <a:schemeClr val="tx1"/>
                </a:solidFill>
                <a:latin typeface="Times New Roman" panose="02020603050405020304" pitchFamily="18" charset="0"/>
                <a:cs typeface="Times New Roman" panose="02020603050405020304" pitchFamily="18" charset="0"/>
              </a:rPr>
              <a:t>u vai tr</a:t>
            </a:r>
            <a:r>
              <a:rPr lang="en-US" altLang="en-US" sz="4000">
                <a:solidFill>
                  <a:schemeClr val="tx1"/>
                </a:solidFill>
                <a:latin typeface="Times New Roman" panose="02020603050405020304" pitchFamily="18" charset="0"/>
                <a:cs typeface="Times New Roman" panose="02020603050405020304" pitchFamily="18" charset="0"/>
              </a:rPr>
              <a:t>ò</a:t>
            </a:r>
            <a:r>
              <a:rPr lang="en-US" altLang="en-GB" sz="4000">
                <a:solidFill>
                  <a:schemeClr val="tx1"/>
                </a:solidFill>
                <a:latin typeface="Times New Roman" panose="02020603050405020304" pitchFamily="18" charset="0"/>
                <a:cs typeface="Times New Roman" panose="02020603050405020304" pitchFamily="18" charset="0"/>
              </a:rPr>
              <a:t> của v</a:t>
            </a:r>
            <a:r>
              <a:rPr lang="en-US" altLang="en-US" sz="4000">
                <a:solidFill>
                  <a:schemeClr val="tx1"/>
                </a:solidFill>
                <a:latin typeface="Times New Roman" panose="02020603050405020304" pitchFamily="18" charset="0"/>
                <a:cs typeface="Times New Roman" panose="02020603050405020304" pitchFamily="18" charset="0"/>
              </a:rPr>
              <a:t>ù</a:t>
            </a:r>
            <a:r>
              <a:rPr lang="en-US" altLang="en-GB" sz="4000">
                <a:solidFill>
                  <a:schemeClr val="tx1"/>
                </a:solidFill>
                <a:latin typeface="Times New Roman" panose="02020603050405020304" pitchFamily="18" charset="0"/>
                <a:cs typeface="Times New Roman" panose="02020603050405020304" pitchFamily="18" charset="0"/>
              </a:rPr>
              <a:t>ng biển n</a:t>
            </a:r>
            <a:r>
              <a:rPr lang="en-US" altLang="en-US" sz="4000">
                <a:solidFill>
                  <a:schemeClr val="tx1"/>
                </a:solidFill>
                <a:latin typeface="Times New Roman" panose="02020603050405020304" pitchFamily="18" charset="0"/>
                <a:cs typeface="Times New Roman" panose="02020603050405020304" pitchFamily="18" charset="0"/>
              </a:rPr>
              <a:t>ư</a:t>
            </a:r>
            <a:r>
              <a:rPr lang="en-US" altLang="en-GB" sz="4000">
                <a:solidFill>
                  <a:schemeClr val="tx1"/>
                </a:solidFill>
                <a:latin typeface="Times New Roman" panose="02020603050405020304" pitchFamily="18" charset="0"/>
                <a:cs typeface="Times New Roman" panose="02020603050405020304" pitchFamily="18" charset="0"/>
              </a:rPr>
              <a:t>ớc ta? </a:t>
            </a:r>
            <a:endParaRPr lang="en-US" altLang="en-GB" sz="40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2157816" y="97536"/>
            <a:ext cx="7406808"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lang="en-US" sz="3000" b="1" dirty="0">
                <a:solidFill>
                  <a:srgbClr val="00B050"/>
                </a:solidFill>
                <a:latin typeface="Cambria" panose="02040503050406030204" pitchFamily="18" charset="0"/>
              </a:rPr>
              <a:t>3</a:t>
            </a:r>
            <a:r>
              <a:rPr kumimoji="0" lang="vi-VN" sz="3000" b="1" i="0" u="none" strike="noStrike" kern="1200" cap="none" spc="0" normalizeH="0" baseline="0" noProof="0" dirty="0" smtClean="0">
                <a:ln>
                  <a:noFill/>
                </a:ln>
                <a:solidFill>
                  <a:srgbClr val="00B050"/>
                </a:solidFill>
                <a:effectLst/>
                <a:uLnTx/>
                <a:uFillTx/>
                <a:latin typeface="Cambria" panose="02040503050406030204" pitchFamily="18" charset="0"/>
                <a:ea typeface="+mj-ea"/>
                <a:cs typeface="+mj-cs"/>
              </a:rPr>
              <a:t>. </a:t>
            </a:r>
            <a:r>
              <a:rPr kumimoji="0" lang="en-US" sz="3200" b="1" i="0" u="none" strike="noStrike" kern="1200" cap="none" spc="0" normalizeH="0" baseline="0" noProof="0" dirty="0" err="1" smtClean="0">
                <a:ln>
                  <a:noFill/>
                </a:ln>
                <a:solidFill>
                  <a:srgbClr val="00B050"/>
                </a:solidFill>
                <a:effectLst/>
                <a:uLnTx/>
                <a:uFillTx/>
                <a:latin typeface="Cambria" panose="02040503050406030204" pitchFamily="18" charset="0"/>
                <a:ea typeface="+mj-ea"/>
                <a:cs typeface="+mj-cs"/>
              </a:rPr>
              <a:t>Các</a:t>
            </a:r>
            <a:r>
              <a:rPr kumimoji="0" lang="en-US" sz="3200" b="1" i="0" u="none" strike="noStrike" kern="1200" cap="none" spc="0" normalizeH="0" noProof="0" dirty="0" smtClean="0">
                <a:ln>
                  <a:noFill/>
                </a:ln>
                <a:solidFill>
                  <a:srgbClr val="00B050"/>
                </a:solidFill>
                <a:effectLst/>
                <a:uLnTx/>
                <a:uFillTx/>
                <a:latin typeface="Cambria" panose="02040503050406030204" pitchFamily="18" charset="0"/>
                <a:ea typeface="+mj-ea"/>
                <a:cs typeface="+mj-cs"/>
              </a:rPr>
              <a:t> </a:t>
            </a:r>
            <a:r>
              <a:rPr kumimoji="0" lang="en-US" sz="3200" b="1" i="0" u="none" strike="noStrike" kern="1200" cap="none" spc="0" normalizeH="0" baseline="0" noProof="0" dirty="0" smtClean="0">
                <a:ln>
                  <a:noFill/>
                </a:ln>
                <a:solidFill>
                  <a:srgbClr val="00B050"/>
                </a:solidFill>
                <a:effectLst/>
                <a:uLnTx/>
                <a:uFillTx/>
                <a:latin typeface="Cambria" panose="02040503050406030204" pitchFamily="18" charset="0"/>
                <a:ea typeface="+mj-ea"/>
                <a:cs typeface="+mj-cs"/>
              </a:rPr>
              <a:t>v</a:t>
            </a:r>
            <a:r>
              <a:rPr kumimoji="0" lang="vi-VN" sz="3200" b="1" i="0" u="none" strike="noStrike" kern="1200" cap="none" spc="0" normalizeH="0" baseline="0" noProof="0" dirty="0" smtClean="0">
                <a:ln>
                  <a:noFill/>
                </a:ln>
                <a:solidFill>
                  <a:srgbClr val="00B050"/>
                </a:solidFill>
                <a:effectLst/>
                <a:uLnTx/>
                <a:uFillTx/>
                <a:latin typeface="Cambria" panose="02040503050406030204" pitchFamily="18" charset="0"/>
                <a:ea typeface="+mj-ea"/>
                <a:cs typeface="+mj-cs"/>
              </a:rPr>
              <a:t>ùng </a:t>
            </a:r>
            <a:r>
              <a:rPr kumimoji="0" lang="vi-VN" sz="3200" b="1" i="0" u="none" strike="noStrike" kern="1200" cap="none" spc="0" normalizeH="0" baseline="0" noProof="0" dirty="0">
                <a:ln>
                  <a:noFill/>
                </a:ln>
                <a:solidFill>
                  <a:srgbClr val="00B050"/>
                </a:solidFill>
                <a:effectLst/>
                <a:uLnTx/>
                <a:uFillTx/>
                <a:latin typeface="Cambria" panose="02040503050406030204" pitchFamily="18" charset="0"/>
                <a:ea typeface="+mj-ea"/>
                <a:cs typeface="+mj-cs"/>
              </a:rPr>
              <a:t>biển V</a:t>
            </a:r>
            <a:r>
              <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mj-ea"/>
                <a:cs typeface="+mj-cs"/>
              </a:rPr>
              <a:t>i</a:t>
            </a:r>
            <a:r>
              <a:rPr kumimoji="0" lang="vi-VN" sz="3200" b="1" i="0" u="none" strike="noStrike" kern="1200" cap="none" spc="0" normalizeH="0" baseline="0" noProof="0" dirty="0">
                <a:ln>
                  <a:noFill/>
                </a:ln>
                <a:solidFill>
                  <a:srgbClr val="00B050"/>
                </a:solidFill>
                <a:effectLst/>
                <a:uLnTx/>
                <a:uFillTx/>
                <a:latin typeface="Cambria" panose="02040503050406030204" pitchFamily="18" charset="0"/>
                <a:ea typeface="+mj-ea"/>
                <a:cs typeface="+mj-cs"/>
              </a:rPr>
              <a:t>ệt </a:t>
            </a:r>
            <a:r>
              <a:rPr kumimoji="0" lang="en-US" sz="3200" b="1" i="0" u="none" strike="noStrike" kern="1200" cap="none" spc="0" normalizeH="0" baseline="0" noProof="0" dirty="0">
                <a:ln>
                  <a:noFill/>
                </a:ln>
                <a:solidFill>
                  <a:srgbClr val="00B050"/>
                </a:solidFill>
                <a:effectLst/>
                <a:uLnTx/>
                <a:uFillTx/>
                <a:latin typeface="Cambria" panose="02040503050406030204" pitchFamily="18" charset="0"/>
                <a:ea typeface="+mj-ea"/>
                <a:cs typeface="+mj-cs"/>
              </a:rPr>
              <a:t>Nam </a:t>
            </a:r>
            <a:r>
              <a:rPr kumimoji="0" lang="vi-VN" sz="3200" b="1" i="0" u="none" strike="noStrike" kern="1200" cap="none" spc="0" normalizeH="0" baseline="0" noProof="0" dirty="0">
                <a:ln>
                  <a:noFill/>
                </a:ln>
                <a:solidFill>
                  <a:srgbClr val="00B050"/>
                </a:solidFill>
                <a:effectLst/>
                <a:uLnTx/>
                <a:uFillTx/>
                <a:latin typeface="Cambria" panose="02040503050406030204" pitchFamily="18" charset="0"/>
                <a:ea typeface="+mj-ea"/>
                <a:cs typeface="+mj-cs"/>
              </a:rPr>
              <a:t>ở Biển </a:t>
            </a:r>
            <a:r>
              <a:rPr kumimoji="0" lang="vi-VN" sz="3200" b="1" i="0" u="none" strike="noStrike" kern="1200" cap="none" spc="0" normalizeH="0" baseline="0" noProof="0" dirty="0" smtClean="0">
                <a:ln>
                  <a:noFill/>
                </a:ln>
                <a:solidFill>
                  <a:srgbClr val="00B050"/>
                </a:solidFill>
                <a:effectLst/>
                <a:uLnTx/>
                <a:uFillTx/>
                <a:latin typeface="Cambria" panose="02040503050406030204" pitchFamily="18" charset="0"/>
                <a:ea typeface="+mj-ea"/>
                <a:cs typeface="+mj-cs"/>
              </a:rPr>
              <a:t>Đông</a:t>
            </a:r>
            <a:r>
              <a:rPr kumimoji="0" lang="en-US" sz="3200" b="1" i="0" u="none" strike="noStrike" kern="1200" cap="none" spc="0" normalizeH="0" baseline="0" noProof="0" dirty="0" smtClean="0">
                <a:ln>
                  <a:noFill/>
                </a:ln>
                <a:solidFill>
                  <a:srgbClr val="00B050"/>
                </a:solidFill>
                <a:effectLst/>
                <a:uLnTx/>
                <a:uFillTx/>
                <a:latin typeface="Cambria" panose="02040503050406030204" pitchFamily="18" charset="0"/>
                <a:ea typeface="+mj-ea"/>
                <a:cs typeface="+mj-cs"/>
              </a:rPr>
              <a:t> </a:t>
            </a:r>
            <a:endParaRPr kumimoji="0" lang="vi-VN" sz="3200" b="1" i="0" u="none" strike="noStrike" kern="1200" cap="none" spc="0" normalizeH="0" baseline="0" noProof="0" dirty="0">
              <a:ln>
                <a:noFill/>
              </a:ln>
              <a:solidFill>
                <a:srgbClr val="00B050"/>
              </a:solidFill>
              <a:effectLst/>
              <a:uLnTx/>
              <a:uFillTx/>
              <a:latin typeface="Cambria" panose="02040503050406030204" pitchFamily="18" charset="0"/>
              <a:ea typeface="+mj-ea"/>
              <a:cs typeface="+mj-cs"/>
            </a:endParaRPr>
          </a:p>
        </p:txBody>
      </p:sp>
      <p:pic>
        <p:nvPicPr>
          <p:cNvPr id="7" name="Picture 4" descr="Đường cơ sở là gì? Các loại đường cơ sở và cách xác đị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 y="2020824"/>
            <a:ext cx="11934444" cy="48371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6680" y="795528"/>
            <a:ext cx="11871959" cy="1015663"/>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en-US" sz="3000" b="1" kern="0" dirty="0" err="1" smtClean="0">
                <a:latin typeface="Cambria" panose="02040503050406030204" pitchFamily="18" charset="0"/>
                <a:ea typeface="Cambria" panose="02040503050406030204" pitchFamily="18" charset="0"/>
              </a:rPr>
              <a:t>Dựa</a:t>
            </a:r>
            <a:r>
              <a:rPr lang="en-US" sz="3000" b="1" kern="0" dirty="0" smtClean="0">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vào</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hình</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14.4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và</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baseline="0" noProof="0" dirty="0" err="1" smtClean="0">
                <a:ln>
                  <a:noFill/>
                </a:ln>
                <a:effectLst/>
                <a:uLnTx/>
                <a:uFillTx/>
                <a:latin typeface="Cambria" panose="02040503050406030204" pitchFamily="18" charset="0"/>
                <a:ea typeface="Cambria" panose="02040503050406030204" pitchFamily="18" charset="0"/>
              </a:rPr>
              <a:t>thông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tin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trong</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lang="en-US" sz="3000" b="1" kern="0" dirty="0" err="1" smtClean="0">
                <a:latin typeface="Cambria" panose="02040503050406030204" pitchFamily="18" charset="0"/>
                <a:ea typeface="Cambria" panose="02040503050406030204" pitchFamily="18" charset="0"/>
              </a:rPr>
              <a:t>sgk</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em</a:t>
            </a:r>
            <a:r>
              <a:rPr kumimoji="0" lang="en-US" sz="3000" b="1" i="0" u="none" strike="noStrike" kern="0" cap="none" spc="0" normalizeH="0" noProof="0" dirty="0" smtClean="0">
                <a:ln>
                  <a:noFill/>
                </a:ln>
                <a:effectLst/>
                <a:uLnTx/>
                <a:uFillTx/>
                <a:latin typeface="Cambria" panose="02040503050406030204" pitchFamily="18" charset="0"/>
                <a:ea typeface="Cambria" panose="02040503050406030204" pitchFamily="18" charset="0"/>
              </a:rPr>
              <a:t> </a:t>
            </a:r>
            <a:r>
              <a:rPr kumimoji="0" lang="en-US" sz="3000" b="1" i="0" u="none" strike="noStrike" kern="0" cap="none" spc="0" normalizeH="0" noProof="0" dirty="0" err="1" smtClean="0">
                <a:ln>
                  <a:noFill/>
                </a:ln>
                <a:effectLst/>
                <a:uLnTx/>
                <a:uFillTx/>
                <a:latin typeface="Cambria" panose="02040503050406030204" pitchFamily="18" charset="0"/>
                <a:ea typeface="Cambria" panose="02040503050406030204" pitchFamily="18" charset="0"/>
              </a:rPr>
              <a:t>hãy</a:t>
            </a:r>
            <a:r>
              <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rPr>
              <a:t>:</a:t>
            </a:r>
            <a:endParaRPr kumimoji="0" lang="en-US" sz="3000" b="1" i="0" u="none" strike="noStrike" kern="0" cap="none" spc="0" normalizeH="0" baseline="0" noProof="0" dirty="0" smtClean="0">
              <a:ln>
                <a:noFill/>
              </a:ln>
              <a:effectLst/>
              <a:uLnTx/>
              <a:uFillTx/>
              <a:latin typeface="Cambria" panose="02040503050406030204" pitchFamily="18" charset="0"/>
              <a:ea typeface="Cambria" panose="02040503050406030204" pitchFamily="18" charset="0"/>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lang="en-US" sz="3000" kern="0" dirty="0">
                <a:solidFill>
                  <a:srgbClr val="FF0000"/>
                </a:solidFill>
                <a:latin typeface="Cambria" panose="02040503050406030204" pitchFamily="18" charset="0"/>
                <a:ea typeface="Cambria" panose="02040503050406030204" pitchFamily="18" charset="0"/>
              </a:rPr>
              <a:t> </a:t>
            </a:r>
            <a:r>
              <a:rPr lang="en-US" sz="3000" kern="0" dirty="0" smtClean="0">
                <a:solidFill>
                  <a:srgbClr val="FF0000"/>
                </a:solidFill>
                <a:latin typeface="Cambria" panose="02040503050406030204" pitchFamily="18" charset="0"/>
                <a:ea typeface="Cambria" panose="02040503050406030204" pitchFamily="18" charset="0"/>
              </a:rPr>
              <a:t>Cho </a:t>
            </a:r>
            <a:r>
              <a:rPr lang="en-US" sz="3000" kern="0" dirty="0" err="1" smtClean="0">
                <a:solidFill>
                  <a:srgbClr val="FF0000"/>
                </a:solidFill>
                <a:latin typeface="Cambria" panose="02040503050406030204" pitchFamily="18" charset="0"/>
                <a:ea typeface="Cambria" panose="02040503050406030204" pitchFamily="18" charset="0"/>
              </a:rPr>
              <a:t>biết</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vùng</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biển</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Việt</a:t>
            </a:r>
            <a:r>
              <a:rPr lang="en-US" sz="3000" kern="0" dirty="0" smtClean="0">
                <a:solidFill>
                  <a:srgbClr val="FF0000"/>
                </a:solidFill>
                <a:latin typeface="Cambria" panose="02040503050406030204" pitchFamily="18" charset="0"/>
                <a:ea typeface="Cambria" panose="02040503050406030204" pitchFamily="18" charset="0"/>
              </a:rPr>
              <a:t> Nam </a:t>
            </a:r>
            <a:r>
              <a:rPr lang="en-US" sz="3000" kern="0" dirty="0" err="1" smtClean="0">
                <a:solidFill>
                  <a:srgbClr val="FF0000"/>
                </a:solidFill>
                <a:latin typeface="Cambria" panose="02040503050406030204" pitchFamily="18" charset="0"/>
                <a:ea typeface="Cambria" panose="02040503050406030204" pitchFamily="18" charset="0"/>
              </a:rPr>
              <a:t>bao</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gồm</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mấy</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bộ</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phận</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Kể</a:t>
            </a:r>
            <a:r>
              <a:rPr lang="en-US" sz="3000" kern="0" dirty="0" smtClean="0">
                <a:solidFill>
                  <a:srgbClr val="FF0000"/>
                </a:solidFill>
                <a:latin typeface="Cambria" panose="02040503050406030204" pitchFamily="18" charset="0"/>
                <a:ea typeface="Cambria" panose="02040503050406030204" pitchFamily="18" charset="0"/>
              </a:rPr>
              <a:t> </a:t>
            </a:r>
            <a:r>
              <a:rPr lang="en-US" sz="3000" kern="0" dirty="0" err="1" smtClean="0">
                <a:solidFill>
                  <a:srgbClr val="FF0000"/>
                </a:solidFill>
                <a:latin typeface="Cambria" panose="02040503050406030204" pitchFamily="18" charset="0"/>
                <a:ea typeface="Cambria" panose="02040503050406030204" pitchFamily="18" charset="0"/>
              </a:rPr>
              <a:t>tên</a:t>
            </a:r>
            <a:r>
              <a:rPr lang="en-US" sz="3000" kern="0" dirty="0" smtClean="0">
                <a:solidFill>
                  <a:srgbClr val="FF0000"/>
                </a:solidFill>
                <a:latin typeface="Cambria" panose="02040503050406030204" pitchFamily="18" charset="0"/>
                <a:ea typeface="Cambria" panose="02040503050406030204" pitchFamily="18" charset="0"/>
              </a:rPr>
              <a:t>?</a:t>
            </a:r>
            <a:r>
              <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endParaRPr kumimoji="0" lang="vi-VN" sz="30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Line 11"/>
          <p:cNvSpPr>
            <a:spLocks noChangeShapeType="1"/>
          </p:cNvSpPr>
          <p:nvPr/>
        </p:nvSpPr>
        <p:spPr bwMode="auto">
          <a:xfrm flipH="1">
            <a:off x="2606040" y="3832016"/>
            <a:ext cx="0" cy="429088"/>
          </a:xfrm>
          <a:prstGeom prst="line">
            <a:avLst/>
          </a:prstGeom>
          <a:noFill/>
          <a:ln w="9525">
            <a:solidFill>
              <a:srgbClr val="CC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800" b="1" smtClean="0">
              <a:solidFill>
                <a:srgbClr val="000000"/>
              </a:solidFill>
              <a:latin typeface="Arial" panose="020B0604020202020204" pitchFamily="34" charset="0"/>
            </a:endParaRPr>
          </a:p>
        </p:txBody>
      </p:sp>
      <p:sp>
        <p:nvSpPr>
          <p:cNvPr id="10" name="Text Box 8"/>
          <p:cNvSpPr txBox="1">
            <a:spLocks noChangeArrowheads="1"/>
          </p:cNvSpPr>
          <p:nvPr/>
        </p:nvSpPr>
        <p:spPr bwMode="auto">
          <a:xfrm>
            <a:off x="2418588" y="3362099"/>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noProof="0" dirty="0">
                <a:solidFill>
                  <a:srgbClr val="7030A0"/>
                </a:solidFill>
                <a:latin typeface="Times New Roman" panose="02020603050405020304" pitchFamily="18" charset="0"/>
              </a:rPr>
              <a:t>1</a:t>
            </a:r>
            <a:endParaRPr kumimoji="0" lang="en-US" altLang="en-US" sz="2400" b="1" i="0" u="none" strike="noStrike" kern="0" cap="none" spc="0" normalizeH="0" baseline="0" noProof="0" dirty="0" smtClean="0">
              <a:ln>
                <a:noFill/>
              </a:ln>
              <a:solidFill>
                <a:srgbClr val="7030A0"/>
              </a:solidFill>
              <a:effectLst/>
              <a:uLnTx/>
              <a:uFillTx/>
              <a:latin typeface="Times New Roman" panose="02020603050405020304" pitchFamily="18" charset="0"/>
            </a:endParaRPr>
          </a:p>
        </p:txBody>
      </p:sp>
      <p:sp>
        <p:nvSpPr>
          <p:cNvPr id="11" name="Text Box 8"/>
          <p:cNvSpPr txBox="1">
            <a:spLocks noChangeArrowheads="1"/>
          </p:cNvSpPr>
          <p:nvPr/>
        </p:nvSpPr>
        <p:spPr bwMode="auto">
          <a:xfrm>
            <a:off x="4791456" y="3185351"/>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smtClean="0">
                <a:solidFill>
                  <a:srgbClr val="7030A0"/>
                </a:solidFill>
                <a:latin typeface="Times New Roman" panose="02020603050405020304" pitchFamily="18" charset="0"/>
              </a:rPr>
              <a:t>2</a:t>
            </a:r>
            <a:endParaRPr kumimoji="0" lang="en-US" altLang="en-US" sz="2400" b="1" i="0" u="none" strike="noStrike" kern="0" cap="none" spc="0" normalizeH="0" baseline="0" noProof="0" dirty="0" smtClean="0">
              <a:ln>
                <a:noFill/>
              </a:ln>
              <a:solidFill>
                <a:srgbClr val="7030A0"/>
              </a:solidFill>
              <a:effectLst/>
              <a:uLnTx/>
              <a:uFillTx/>
              <a:latin typeface="Times New Roman" panose="02020603050405020304" pitchFamily="18" charset="0"/>
            </a:endParaRPr>
          </a:p>
        </p:txBody>
      </p:sp>
      <p:sp>
        <p:nvSpPr>
          <p:cNvPr id="12" name="Text Box 8"/>
          <p:cNvSpPr txBox="1">
            <a:spLocks noChangeArrowheads="1"/>
          </p:cNvSpPr>
          <p:nvPr/>
        </p:nvSpPr>
        <p:spPr bwMode="auto">
          <a:xfrm>
            <a:off x="5852160" y="4447223"/>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noProof="0" dirty="0">
                <a:solidFill>
                  <a:srgbClr val="7030A0"/>
                </a:solidFill>
                <a:latin typeface="Times New Roman" panose="02020603050405020304" pitchFamily="18" charset="0"/>
              </a:rPr>
              <a:t>3</a:t>
            </a:r>
            <a:endParaRPr kumimoji="0" lang="en-US" altLang="en-US" sz="2400" b="1" i="0" u="none" strike="noStrike" kern="0" cap="none" spc="0" normalizeH="0" baseline="0" noProof="0" dirty="0" smtClean="0">
              <a:ln>
                <a:noFill/>
              </a:ln>
              <a:solidFill>
                <a:srgbClr val="7030A0"/>
              </a:solidFill>
              <a:effectLst/>
              <a:uLnTx/>
              <a:uFillTx/>
              <a:latin typeface="Times New Roman" panose="02020603050405020304" pitchFamily="18" charset="0"/>
            </a:endParaRPr>
          </a:p>
        </p:txBody>
      </p:sp>
      <p:sp>
        <p:nvSpPr>
          <p:cNvPr id="13" name="Text Box 8"/>
          <p:cNvSpPr txBox="1">
            <a:spLocks noChangeArrowheads="1"/>
          </p:cNvSpPr>
          <p:nvPr/>
        </p:nvSpPr>
        <p:spPr bwMode="auto">
          <a:xfrm>
            <a:off x="7635240" y="3797999"/>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dirty="0" smtClean="0">
                <a:solidFill>
                  <a:srgbClr val="7030A0"/>
                </a:solidFill>
                <a:latin typeface="Times New Roman" panose="02020603050405020304" pitchFamily="18" charset="0"/>
              </a:rPr>
              <a:t>4</a:t>
            </a:r>
            <a:endParaRPr kumimoji="0" lang="en-US" altLang="en-US" sz="2400" b="1" i="0" u="none" strike="noStrike" kern="0" cap="none" spc="0" normalizeH="0" baseline="0" noProof="0" dirty="0" smtClean="0">
              <a:ln>
                <a:noFill/>
              </a:ln>
              <a:solidFill>
                <a:srgbClr val="7030A0"/>
              </a:solidFill>
              <a:effectLst/>
              <a:uLnTx/>
              <a:uFillTx/>
              <a:latin typeface="Times New Roman" panose="02020603050405020304" pitchFamily="18" charset="0"/>
            </a:endParaRPr>
          </a:p>
        </p:txBody>
      </p:sp>
      <p:sp>
        <p:nvSpPr>
          <p:cNvPr id="14" name="Text Box 8"/>
          <p:cNvSpPr txBox="1">
            <a:spLocks noChangeArrowheads="1"/>
          </p:cNvSpPr>
          <p:nvPr/>
        </p:nvSpPr>
        <p:spPr bwMode="auto">
          <a:xfrm>
            <a:off x="7232904" y="6157151"/>
            <a:ext cx="37490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2400" b="1" kern="0" noProof="0" dirty="0">
                <a:solidFill>
                  <a:srgbClr val="7030A0"/>
                </a:solidFill>
                <a:latin typeface="Times New Roman" panose="02020603050405020304" pitchFamily="18" charset="0"/>
              </a:rPr>
              <a:t>5</a:t>
            </a:r>
            <a:endParaRPr kumimoji="0" lang="en-US" altLang="en-US" sz="2400" b="1" i="0" u="none" strike="noStrike" kern="0" cap="none" spc="0" normalizeH="0" baseline="0" noProof="0" dirty="0" smtClean="0">
              <a:ln>
                <a:noFill/>
              </a:ln>
              <a:solidFill>
                <a:srgbClr val="7030A0"/>
              </a:solidFill>
              <a:effectLst/>
              <a:uLnTx/>
              <a:uFillTx/>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7"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7"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329015" y="97536"/>
            <a:ext cx="11576473"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defRPr/>
            </a:pPr>
            <a:r>
              <a:rPr lang="en-US" sz="3000" b="1" noProof="0" dirty="0" err="1" smtClean="0">
                <a:solidFill>
                  <a:srgbClr val="FF0000"/>
                </a:solidFill>
                <a:latin typeface="Cambria" panose="02040503050406030204" pitchFamily="18" charset="0"/>
              </a:rPr>
              <a:t>Dựa</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vào</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thông</a:t>
            </a:r>
            <a:r>
              <a:rPr lang="en-US" sz="3000" b="1" noProof="0" dirty="0" smtClean="0">
                <a:solidFill>
                  <a:srgbClr val="FF0000"/>
                </a:solidFill>
                <a:latin typeface="Cambria" panose="02040503050406030204" pitchFamily="18" charset="0"/>
              </a:rPr>
              <a:t> tin </a:t>
            </a:r>
            <a:r>
              <a:rPr lang="en-US" sz="3000" b="1" noProof="0" dirty="0" err="1" smtClean="0">
                <a:solidFill>
                  <a:srgbClr val="FF0000"/>
                </a:solidFill>
                <a:latin typeface="Cambria" panose="02040503050406030204" pitchFamily="18" charset="0"/>
              </a:rPr>
              <a:t>sgk</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hãy</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cho</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biết</a:t>
            </a:r>
            <a:r>
              <a:rPr lang="en-US" sz="3000" b="1"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vùng</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nội</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thuỷ</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là</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gì</a:t>
            </a:r>
            <a:r>
              <a:rPr lang="en-US" sz="3000" b="1" noProof="0" dirty="0" smtClean="0">
                <a:solidFill>
                  <a:srgbClr val="FF0000"/>
                </a:solidFill>
                <a:latin typeface="Cambria" panose="02040503050406030204" pitchFamily="18" charset="0"/>
              </a:rPr>
              <a:t> ?</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 </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6" name="Picture 4" descr="Đường cơ sở là gì? Các loại đường cơ sở và cách xác đị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776598"/>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a:spLocks noChangeArrowheads="1"/>
          </p:cNvSpPr>
          <p:nvPr/>
        </p:nvSpPr>
        <p:spPr bwMode="auto">
          <a:xfrm>
            <a:off x="2418588" y="2145947"/>
            <a:ext cx="374904" cy="58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b="1" kern="0" noProof="0" dirty="0">
                <a:solidFill>
                  <a:srgbClr val="002060"/>
                </a:solidFill>
                <a:latin typeface="Times New Roman" panose="02020603050405020304" pitchFamily="18" charset="0"/>
              </a:rPr>
              <a:t>1</a:t>
            </a:r>
            <a:endParaRPr kumimoji="0" lang="en-US" altLang="en-US"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13" name="Rectangle 12"/>
          <p:cNvSpPr/>
          <p:nvPr/>
        </p:nvSpPr>
        <p:spPr>
          <a:xfrm>
            <a:off x="329015" y="5562835"/>
            <a:ext cx="11704489" cy="1077218"/>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2300" b="1" dirty="0" smtClean="0">
                <a:solidFill>
                  <a:prstClr val="black"/>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Nội</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thuỷ</a:t>
            </a:r>
            <a:r>
              <a:rPr lang="en-US" sz="3200" b="1"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là</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vùng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nước</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tiếp</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giáp</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với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bờ</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biển</a:t>
            </a:r>
            <a:r>
              <a:rPr lang="en-US" sz="3200" dirty="0" smtClean="0">
                <a:solidFill>
                  <a:srgbClr val="7030A0"/>
                </a:solidFill>
                <a:latin typeface="Cambria" panose="02040503050406030204" pitchFamily="18" charset="0"/>
                <a:ea typeface="Cambria" panose="02040503050406030204" pitchFamily="18" charset="0"/>
              </a:rPr>
              <a:t>, ở </a:t>
            </a:r>
            <a:r>
              <a:rPr lang="en-US" sz="3200" dirty="0" err="1" smtClean="0">
                <a:solidFill>
                  <a:srgbClr val="7030A0"/>
                </a:solidFill>
                <a:latin typeface="Cambria" panose="02040503050406030204" pitchFamily="18" charset="0"/>
                <a:ea typeface="Cambria" panose="02040503050406030204" pitchFamily="18" charset="0"/>
              </a:rPr>
              <a:t>phía</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trong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đường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cơ</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sở</a:t>
            </a:r>
            <a:r>
              <a:rPr lang="en-US" sz="3200" dirty="0" smtClean="0">
                <a:solidFill>
                  <a:srgbClr val="7030A0"/>
                </a:solidFill>
                <a:latin typeface="Cambria" panose="02040503050406030204" pitchFamily="18" charset="0"/>
                <a:ea typeface="Cambria" panose="02040503050406030204" pitchFamily="18" charset="0"/>
              </a:rPr>
              <a:t> </a:t>
            </a:r>
            <a:r>
              <a:rPr lang="vi-VN" sz="3200" dirty="0" smtClean="0">
                <a:solidFill>
                  <a:srgbClr val="7030A0"/>
                </a:solidFill>
                <a:latin typeface="Cambria" panose="02040503050406030204" pitchFamily="18" charset="0"/>
                <a:ea typeface="Cambria" panose="02040503050406030204" pitchFamily="18" charset="0"/>
              </a:rPr>
              <a:t>.</a:t>
            </a:r>
            <a:endParaRPr lang="vi-VN" sz="3200" dirty="0">
              <a:solidFill>
                <a:srgbClr val="7030A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99060" y="130714"/>
            <a:ext cx="119344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defRPr/>
            </a:pPr>
            <a:r>
              <a:rPr lang="en-US" sz="3000" b="1" noProof="0" dirty="0" err="1" smtClean="0">
                <a:solidFill>
                  <a:srgbClr val="FF0000"/>
                </a:solidFill>
                <a:latin typeface="Cambria" panose="02040503050406030204" pitchFamily="18" charset="0"/>
              </a:rPr>
              <a:t>Dựa</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vào</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thông</a:t>
            </a:r>
            <a:r>
              <a:rPr lang="en-US" sz="3000" b="1" noProof="0" dirty="0" smtClean="0">
                <a:solidFill>
                  <a:srgbClr val="FF0000"/>
                </a:solidFill>
                <a:latin typeface="Cambria" panose="02040503050406030204" pitchFamily="18" charset="0"/>
              </a:rPr>
              <a:t> tin </a:t>
            </a:r>
            <a:r>
              <a:rPr lang="en-US" sz="3000" b="1" noProof="0" dirty="0" err="1" smtClean="0">
                <a:solidFill>
                  <a:srgbClr val="FF0000"/>
                </a:solidFill>
                <a:latin typeface="Cambria" panose="02040503050406030204" pitchFamily="18" charset="0"/>
              </a:rPr>
              <a:t>sgk</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hãy</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nêu</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khái</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niệm</a:t>
            </a:r>
            <a:r>
              <a:rPr lang="en-US" sz="3000" b="1"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vùng</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lãnh</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hải</a:t>
            </a:r>
            <a:r>
              <a:rPr lang="en-US" sz="3000" b="1" noProof="0" dirty="0" smtClean="0">
                <a:solidFill>
                  <a:srgbClr val="FF0000"/>
                </a:solidFill>
                <a:latin typeface="Cambria" panose="02040503050406030204" pitchFamily="18" charset="0"/>
              </a:rPr>
              <a:t>  ?</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 </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6" name="Picture 4" descr="Đường cơ sở là gì? Các loại đường cơ sở và cách xác đị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396" y="832928"/>
            <a:ext cx="11963400" cy="4568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4768596" y="2776883"/>
            <a:ext cx="374904" cy="58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b="1" kern="0" dirty="0" smtClean="0">
                <a:solidFill>
                  <a:srgbClr val="002060"/>
                </a:solidFill>
                <a:latin typeface="Times New Roman" panose="02020603050405020304" pitchFamily="18" charset="0"/>
              </a:rPr>
              <a:t>2</a:t>
            </a:r>
            <a:endParaRPr kumimoji="0" lang="en-US" altLang="en-US"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8" name="Rectangle 7"/>
          <p:cNvSpPr/>
          <p:nvPr/>
        </p:nvSpPr>
        <p:spPr>
          <a:xfrm>
            <a:off x="99061" y="5562835"/>
            <a:ext cx="11934444" cy="584775"/>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2300" b="1" dirty="0" smtClean="0">
                <a:solidFill>
                  <a:prstClr val="black"/>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Lãnh</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hải</a:t>
            </a:r>
            <a:r>
              <a:rPr lang="en-US" sz="3200" b="1"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là</a:t>
            </a:r>
            <a:r>
              <a:rPr lang="en-US" sz="3200" dirty="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vùng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biển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có</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chiều</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rộng</a:t>
            </a:r>
            <a:r>
              <a:rPr lang="en-US" sz="3200" dirty="0" smtClean="0">
                <a:solidFill>
                  <a:srgbClr val="7030A0"/>
                </a:solidFill>
                <a:latin typeface="Cambria" panose="02040503050406030204" pitchFamily="18" charset="0"/>
                <a:ea typeface="Cambria" panose="02040503050406030204" pitchFamily="18" charset="0"/>
              </a:rPr>
              <a:t> 12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lí</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tính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từ</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đường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cơ</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sở</a:t>
            </a:r>
            <a:r>
              <a:rPr lang="en-US" sz="3200" dirty="0" smtClean="0">
                <a:solidFill>
                  <a:srgbClr val="7030A0"/>
                </a:solidFill>
                <a:latin typeface="Cambria" panose="02040503050406030204" pitchFamily="18" charset="0"/>
                <a:ea typeface="Cambria" panose="02040503050406030204" pitchFamily="18" charset="0"/>
              </a:rPr>
              <a:t> </a:t>
            </a:r>
            <a:r>
              <a:rPr lang="vi-VN" sz="3200" dirty="0" smtClean="0">
                <a:solidFill>
                  <a:srgbClr val="7030A0"/>
                </a:solidFill>
                <a:latin typeface="Cambria" panose="02040503050406030204" pitchFamily="18" charset="0"/>
                <a:ea typeface="Cambria" panose="02040503050406030204" pitchFamily="18" charset="0"/>
              </a:rPr>
              <a:t>.</a:t>
            </a:r>
            <a:endParaRPr lang="vi-VN" sz="3200" dirty="0">
              <a:solidFill>
                <a:srgbClr val="7030A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99060" y="130714"/>
            <a:ext cx="119344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defRPr/>
            </a:pPr>
            <a:r>
              <a:rPr lang="en-US" sz="3000" b="1" noProof="0" dirty="0" err="1" smtClean="0">
                <a:solidFill>
                  <a:srgbClr val="FF0000"/>
                </a:solidFill>
                <a:latin typeface="Cambria" panose="02040503050406030204" pitchFamily="18" charset="0"/>
              </a:rPr>
              <a:t>Dựa</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vào</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thông</a:t>
            </a:r>
            <a:r>
              <a:rPr lang="en-US" sz="3000" b="1" noProof="0" dirty="0" smtClean="0">
                <a:solidFill>
                  <a:srgbClr val="FF0000"/>
                </a:solidFill>
                <a:latin typeface="Cambria" panose="02040503050406030204" pitchFamily="18" charset="0"/>
              </a:rPr>
              <a:t> tin </a:t>
            </a:r>
            <a:r>
              <a:rPr lang="en-US" sz="3000" b="1" noProof="0" dirty="0" err="1" smtClean="0">
                <a:solidFill>
                  <a:srgbClr val="FF0000"/>
                </a:solidFill>
                <a:latin typeface="Cambria" panose="02040503050406030204" pitchFamily="18" charset="0"/>
              </a:rPr>
              <a:t>sgk</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hãy</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nêu</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khái</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niệm</a:t>
            </a:r>
            <a:r>
              <a:rPr lang="en-US" sz="3000" b="1"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vùng</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tiếp</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giáp</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lãnh</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hải</a:t>
            </a:r>
            <a:r>
              <a:rPr lang="en-US" sz="3000" b="1" u="sng" noProof="0" dirty="0" smtClean="0">
                <a:solidFill>
                  <a:srgbClr val="FF0000"/>
                </a:solidFill>
                <a:latin typeface="Cambria" panose="02040503050406030204" pitchFamily="18" charset="0"/>
              </a:rPr>
              <a:t> </a:t>
            </a:r>
            <a:r>
              <a:rPr lang="en-US" sz="3000" b="1"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 </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6" name="Picture 4" descr="Đường cơ sở là gì? Các loại đường cơ sở và cách xác đị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785125"/>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5824728" y="2993327"/>
            <a:ext cx="420624"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3600" b="1" kern="0" dirty="0">
                <a:solidFill>
                  <a:srgbClr val="7030A0"/>
                </a:solidFill>
                <a:latin typeface="Times New Roman" panose="02020603050405020304" pitchFamily="18" charset="0"/>
              </a:rPr>
              <a:t>3</a:t>
            </a:r>
            <a:endParaRPr kumimoji="0" lang="en-US" altLang="en-US" sz="3600" b="1" i="0" u="none" strike="noStrike" kern="0" cap="none" spc="0" normalizeH="0" baseline="0" noProof="0" dirty="0" smtClean="0">
              <a:ln>
                <a:noFill/>
              </a:ln>
              <a:solidFill>
                <a:srgbClr val="7030A0"/>
              </a:solidFill>
              <a:effectLst/>
              <a:uLnTx/>
              <a:uFillTx/>
              <a:latin typeface="Times New Roman" panose="02020603050405020304" pitchFamily="18" charset="0"/>
            </a:endParaRPr>
          </a:p>
        </p:txBody>
      </p:sp>
      <p:sp>
        <p:nvSpPr>
          <p:cNvPr id="9" name="Rectangle 8"/>
          <p:cNvSpPr/>
          <p:nvPr/>
        </p:nvSpPr>
        <p:spPr>
          <a:xfrm>
            <a:off x="99061" y="5562835"/>
            <a:ext cx="11934444" cy="1077218"/>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2300" b="1" dirty="0" smtClean="0">
                <a:solidFill>
                  <a:prstClr val="black"/>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Vùng</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tiếp</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giáp</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lãnh</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hải</a:t>
            </a:r>
            <a:r>
              <a:rPr lang="en-US" sz="3200" b="1"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là</a:t>
            </a:r>
            <a:r>
              <a:rPr lang="en-US" sz="3200" dirty="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vùng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biển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tiếp</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liền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và</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nằm</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ngoài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lãnh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VN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có</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chiều</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rộng</a:t>
            </a:r>
            <a:r>
              <a:rPr lang="en-US" sz="3200" dirty="0" smtClean="0">
                <a:solidFill>
                  <a:srgbClr val="7030A0"/>
                </a:solidFill>
                <a:latin typeface="Cambria" panose="02040503050406030204" pitchFamily="18" charset="0"/>
                <a:ea typeface="Cambria" panose="02040503050406030204" pitchFamily="18" charset="0"/>
              </a:rPr>
              <a:t> 12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lí</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tính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từ</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ranh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giới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ngoài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của</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lãnh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vi-VN" sz="3200" dirty="0" smtClean="0">
                <a:solidFill>
                  <a:srgbClr val="7030A0"/>
                </a:solidFill>
                <a:latin typeface="Cambria" panose="02040503050406030204" pitchFamily="18" charset="0"/>
                <a:ea typeface="Cambria" panose="02040503050406030204" pitchFamily="18" charset="0"/>
              </a:rPr>
              <a:t>.</a:t>
            </a:r>
            <a:endParaRPr lang="vi-VN" sz="3200" dirty="0">
              <a:solidFill>
                <a:srgbClr val="7030A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Đường cơ sở là gì? Các loại đường cơ sở và cách xác đị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629677"/>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p:nvPr/>
        </p:nvSpPr>
        <p:spPr>
          <a:xfrm>
            <a:off x="99060" y="57562"/>
            <a:ext cx="119344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defRPr/>
            </a:pPr>
            <a:r>
              <a:rPr lang="en-US" sz="3000" b="1" noProof="0" dirty="0" err="1" smtClean="0">
                <a:solidFill>
                  <a:srgbClr val="FF0000"/>
                </a:solidFill>
                <a:latin typeface="Cambria" panose="02040503050406030204" pitchFamily="18" charset="0"/>
              </a:rPr>
              <a:t>Dựa</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vào</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thông</a:t>
            </a:r>
            <a:r>
              <a:rPr lang="en-US" sz="3000" b="1" noProof="0" dirty="0" smtClean="0">
                <a:solidFill>
                  <a:srgbClr val="FF0000"/>
                </a:solidFill>
                <a:latin typeface="Cambria" panose="02040503050406030204" pitchFamily="18" charset="0"/>
              </a:rPr>
              <a:t> tin </a:t>
            </a:r>
            <a:r>
              <a:rPr lang="en-US" sz="3000" b="1" noProof="0" dirty="0" err="1" smtClean="0">
                <a:solidFill>
                  <a:srgbClr val="FF0000"/>
                </a:solidFill>
                <a:latin typeface="Cambria" panose="02040503050406030204" pitchFamily="18" charset="0"/>
              </a:rPr>
              <a:t>sgk</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hãy</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nêu</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khái</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niệm</a:t>
            </a:r>
            <a:r>
              <a:rPr lang="en-US" sz="3000" b="1"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vùng</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đặc</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quyền</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kinh</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tế</a:t>
            </a:r>
            <a:r>
              <a:rPr lang="en-US" sz="3000" b="1" u="sng" noProof="0" dirty="0" smtClean="0">
                <a:solidFill>
                  <a:srgbClr val="FF0000"/>
                </a:solidFill>
                <a:latin typeface="Cambria" panose="02040503050406030204" pitchFamily="18" charset="0"/>
              </a:rPr>
              <a:t> </a:t>
            </a:r>
            <a:r>
              <a:rPr lang="en-US" sz="3000" b="1" noProof="0" dirty="0" smtClean="0">
                <a:solidFill>
                  <a:srgbClr val="FF0000"/>
                </a:solidFill>
                <a:latin typeface="Cambria" panose="02040503050406030204" pitchFamily="18" charset="0"/>
              </a:rPr>
              <a:t>?</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 </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sp>
        <p:nvSpPr>
          <p:cNvPr id="7" name="Text Box 8"/>
          <p:cNvSpPr txBox="1">
            <a:spLocks noChangeArrowheads="1"/>
          </p:cNvSpPr>
          <p:nvPr/>
        </p:nvSpPr>
        <p:spPr bwMode="auto">
          <a:xfrm>
            <a:off x="7548372" y="2164235"/>
            <a:ext cx="434340"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3600" b="1" kern="0" noProof="0" dirty="0">
                <a:solidFill>
                  <a:srgbClr val="002060"/>
                </a:solidFill>
                <a:latin typeface="Times New Roman" panose="02020603050405020304" pitchFamily="18" charset="0"/>
              </a:rPr>
              <a:t>4</a:t>
            </a:r>
            <a:endParaRPr kumimoji="0" lang="en-US" altLang="en-US" sz="3600"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8" name="Rectangle 7"/>
          <p:cNvSpPr/>
          <p:nvPr/>
        </p:nvSpPr>
        <p:spPr>
          <a:xfrm>
            <a:off x="99061" y="5233651"/>
            <a:ext cx="11934444" cy="1569660"/>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2300" b="1" dirty="0" smtClean="0">
                <a:solidFill>
                  <a:prstClr val="black"/>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Vùng</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đặc</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quyền</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kinh</a:t>
            </a:r>
            <a:r>
              <a:rPr lang="en-US" sz="3200" b="1" dirty="0" smtClean="0">
                <a:solidFill>
                  <a:srgbClr val="7030A0"/>
                </a:solidFill>
                <a:latin typeface="Cambria" panose="02040503050406030204" pitchFamily="18" charset="0"/>
                <a:ea typeface="Cambria" panose="02040503050406030204" pitchFamily="18" charset="0"/>
              </a:rPr>
              <a:t> </a:t>
            </a:r>
            <a:r>
              <a:rPr lang="en-US" sz="3200" b="1" dirty="0" err="1" smtClean="0">
                <a:solidFill>
                  <a:srgbClr val="7030A0"/>
                </a:solidFill>
                <a:latin typeface="Cambria" panose="02040503050406030204" pitchFamily="18" charset="0"/>
                <a:ea typeface="Cambria" panose="02040503050406030204" pitchFamily="18" charset="0"/>
              </a:rPr>
              <a:t>tế</a:t>
            </a:r>
            <a:r>
              <a:rPr lang="en-US" sz="3200" b="1"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là</a:t>
            </a:r>
            <a:r>
              <a:rPr lang="en-US" sz="3200" dirty="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vùng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biển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tiếp</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liền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và</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nằm</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ngoài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lãnh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en-US" sz="3200" b="1" dirty="0" smtClean="0">
                <a:solidFill>
                  <a:srgbClr val="7030A0"/>
                </a:solidFill>
                <a:latin typeface="Cambria" panose="02040503050406030204" pitchFamily="18" charset="0"/>
                <a:ea typeface="Cambria" panose="02040503050406030204" pitchFamily="18" charset="0"/>
              </a:rPr>
              <a:t>VN, </a:t>
            </a:r>
            <a:r>
              <a:rPr lang="en-US" sz="3200" dirty="0" err="1" smtClean="0">
                <a:solidFill>
                  <a:srgbClr val="7030A0"/>
                </a:solidFill>
                <a:latin typeface="Cambria" panose="02040503050406030204" pitchFamily="18" charset="0"/>
                <a:ea typeface="Cambria" panose="02040503050406030204" pitchFamily="18" charset="0"/>
              </a:rPr>
              <a:t>hợp</a:t>
            </a:r>
            <a:r>
              <a:rPr lang="en-US" sz="3200" b="1"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với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lãnh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thành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một</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vùng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biển</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có</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chiều</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rộng</a:t>
            </a:r>
            <a:r>
              <a:rPr lang="en-US" sz="3200" dirty="0" smtClean="0">
                <a:solidFill>
                  <a:srgbClr val="7030A0"/>
                </a:solidFill>
                <a:latin typeface="Cambria" panose="02040503050406030204" pitchFamily="18" charset="0"/>
                <a:ea typeface="Cambria" panose="02040503050406030204" pitchFamily="18" charset="0"/>
              </a:rPr>
              <a:t> 200 </a:t>
            </a:r>
            <a:r>
              <a:rPr lang="en-US" sz="3200" dirty="0" err="1" smtClean="0">
                <a:solidFill>
                  <a:srgbClr val="7030A0"/>
                </a:solidFill>
                <a:latin typeface="Cambria" panose="02040503050406030204" pitchFamily="18" charset="0"/>
                <a:ea typeface="Cambria" panose="02040503050406030204" pitchFamily="18" charset="0"/>
              </a:rPr>
              <a:t>hải</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lí</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tính</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từ</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đường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cơ</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sở</a:t>
            </a:r>
            <a:r>
              <a:rPr lang="en-US" sz="3200" dirty="0" smtClean="0">
                <a:solidFill>
                  <a:srgbClr val="7030A0"/>
                </a:solidFill>
                <a:latin typeface="Cambria" panose="02040503050406030204" pitchFamily="18" charset="0"/>
                <a:ea typeface="Cambria" panose="02040503050406030204" pitchFamily="18" charset="0"/>
              </a:rPr>
              <a:t>. </a:t>
            </a:r>
            <a:endParaRPr lang="vi-VN" sz="3200" dirty="0">
              <a:solidFill>
                <a:srgbClr val="7030A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24"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99060" y="57562"/>
            <a:ext cx="119344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defRPr/>
            </a:pPr>
            <a:r>
              <a:rPr lang="en-US" sz="3000" b="1" noProof="0" dirty="0" err="1" smtClean="0">
                <a:solidFill>
                  <a:srgbClr val="FF0000"/>
                </a:solidFill>
                <a:latin typeface="Cambria" panose="02040503050406030204" pitchFamily="18" charset="0"/>
              </a:rPr>
              <a:t>Dựa</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vào</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thông</a:t>
            </a:r>
            <a:r>
              <a:rPr lang="en-US" sz="3000" b="1" noProof="0" dirty="0" smtClean="0">
                <a:solidFill>
                  <a:srgbClr val="FF0000"/>
                </a:solidFill>
                <a:latin typeface="Cambria" panose="02040503050406030204" pitchFamily="18" charset="0"/>
              </a:rPr>
              <a:t> tin </a:t>
            </a:r>
            <a:r>
              <a:rPr lang="en-US" sz="3000" b="1" noProof="0" dirty="0" err="1" smtClean="0">
                <a:solidFill>
                  <a:srgbClr val="FF0000"/>
                </a:solidFill>
                <a:latin typeface="Cambria" panose="02040503050406030204" pitchFamily="18" charset="0"/>
              </a:rPr>
              <a:t>sgk</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hãy</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nêu</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khái</a:t>
            </a:r>
            <a:r>
              <a:rPr lang="en-US" sz="3000" b="1" noProof="0" dirty="0" smtClean="0">
                <a:solidFill>
                  <a:srgbClr val="FF0000"/>
                </a:solidFill>
                <a:latin typeface="Cambria" panose="02040503050406030204" pitchFamily="18" charset="0"/>
              </a:rPr>
              <a:t> </a:t>
            </a:r>
            <a:r>
              <a:rPr lang="en-US" sz="3000" b="1" noProof="0" dirty="0" err="1" smtClean="0">
                <a:solidFill>
                  <a:srgbClr val="FF0000"/>
                </a:solidFill>
                <a:latin typeface="Cambria" panose="02040503050406030204" pitchFamily="18" charset="0"/>
              </a:rPr>
              <a:t>niệm</a:t>
            </a:r>
            <a:r>
              <a:rPr lang="en-US" sz="3000" b="1" noProof="0" dirty="0" smtClean="0">
                <a:solidFill>
                  <a:srgbClr val="FF0000"/>
                </a:solidFill>
                <a:latin typeface="Cambria" panose="02040503050406030204" pitchFamily="18" charset="0"/>
              </a:rPr>
              <a:t> </a:t>
            </a:r>
            <a:r>
              <a:rPr lang="en-US" sz="3000" b="1" u="sng" dirty="0" err="1">
                <a:solidFill>
                  <a:srgbClr val="FF0000"/>
                </a:solidFill>
                <a:latin typeface="Cambria" panose="02040503050406030204" pitchFamily="18" charset="0"/>
              </a:rPr>
              <a:t>T</a:t>
            </a:r>
            <a:r>
              <a:rPr lang="en-US" sz="3000" b="1" u="sng" noProof="0" dirty="0" err="1" smtClean="0">
                <a:solidFill>
                  <a:srgbClr val="FF0000"/>
                </a:solidFill>
                <a:latin typeface="Cambria" panose="02040503050406030204" pitchFamily="18" charset="0"/>
              </a:rPr>
              <a:t>hềm</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lục</a:t>
            </a:r>
            <a:r>
              <a:rPr lang="en-US" sz="3000" b="1" u="sng" noProof="0" dirty="0" smtClean="0">
                <a:solidFill>
                  <a:srgbClr val="FF0000"/>
                </a:solidFill>
                <a:latin typeface="Cambria" panose="02040503050406030204" pitchFamily="18" charset="0"/>
              </a:rPr>
              <a:t> </a:t>
            </a:r>
            <a:r>
              <a:rPr lang="en-US" sz="3000" b="1" u="sng" noProof="0" dirty="0" err="1" smtClean="0">
                <a:solidFill>
                  <a:srgbClr val="FF0000"/>
                </a:solidFill>
                <a:latin typeface="Cambria" panose="02040503050406030204" pitchFamily="18" charset="0"/>
              </a:rPr>
              <a:t>địa</a:t>
            </a:r>
            <a:r>
              <a:rPr lang="en-US" sz="3000" b="1" noProof="0" dirty="0" smtClean="0">
                <a:solidFill>
                  <a:srgbClr val="FF0000"/>
                </a:solidFill>
                <a:latin typeface="Cambria" panose="02040503050406030204" pitchFamily="18" charset="0"/>
              </a:rPr>
              <a:t> VIỆT </a:t>
            </a:r>
            <a:r>
              <a:rPr lang="en-US" sz="3000" b="1" dirty="0">
                <a:solidFill>
                  <a:srgbClr val="FF0000"/>
                </a:solidFill>
                <a:latin typeface="Cambria" panose="02040503050406030204" pitchFamily="18" charset="0"/>
              </a:rPr>
              <a:t>N</a:t>
            </a:r>
            <a:r>
              <a:rPr lang="en-US" sz="3000" b="1" noProof="0" dirty="0" smtClean="0">
                <a:solidFill>
                  <a:srgbClr val="FF0000"/>
                </a:solidFill>
                <a:latin typeface="Cambria" panose="02040503050406030204" pitchFamily="18" charset="0"/>
              </a:rPr>
              <a:t>AM ?</a:t>
            </a:r>
            <a:r>
              <a:rPr kumimoji="0" lang="en-US" sz="3200" b="1" i="0" u="none" strike="noStrike" kern="1200" cap="none" spc="0" normalizeH="0" baseline="0" noProof="0" dirty="0" smtClean="0">
                <a:ln>
                  <a:noFill/>
                </a:ln>
                <a:solidFill>
                  <a:srgbClr val="FF0000"/>
                </a:solidFill>
                <a:effectLst/>
                <a:uLnTx/>
                <a:uFillTx/>
                <a:latin typeface="Cambria" panose="02040503050406030204" pitchFamily="18" charset="0"/>
                <a:ea typeface="+mj-ea"/>
                <a:cs typeface="+mj-cs"/>
              </a:rPr>
              <a:t> </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j-ea"/>
              <a:cs typeface="+mj-cs"/>
            </a:endParaRPr>
          </a:p>
        </p:txBody>
      </p:sp>
      <p:pic>
        <p:nvPicPr>
          <p:cNvPr id="6" name="Picture 5" descr="Đường cơ sở là gì? Các loại đường cơ sở và cách xác đị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 y="629677"/>
            <a:ext cx="11934444" cy="4568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8545068" y="4148483"/>
            <a:ext cx="434340"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defRPr/>
            </a:pPr>
            <a:r>
              <a:rPr lang="en-US" altLang="en-US" sz="3600" b="1" kern="0" dirty="0" smtClean="0">
                <a:solidFill>
                  <a:srgbClr val="002060"/>
                </a:solidFill>
                <a:latin typeface="Times New Roman" panose="02020603050405020304" pitchFamily="18" charset="0"/>
              </a:rPr>
              <a:t>5</a:t>
            </a:r>
            <a:endParaRPr kumimoji="0" lang="en-US" altLang="en-US" sz="3600" b="1" i="0" u="none" strike="noStrike" kern="0" cap="none" spc="0" normalizeH="0" baseline="0" noProof="0" dirty="0" smtClean="0">
              <a:ln>
                <a:noFill/>
              </a:ln>
              <a:solidFill>
                <a:srgbClr val="002060"/>
              </a:solidFill>
              <a:effectLst/>
              <a:uLnTx/>
              <a:uFillTx/>
              <a:latin typeface="Times New Roman" panose="02020603050405020304" pitchFamily="18" charset="0"/>
            </a:endParaRPr>
          </a:p>
        </p:txBody>
      </p:sp>
      <p:sp>
        <p:nvSpPr>
          <p:cNvPr id="8" name="Rectangle 7"/>
          <p:cNvSpPr/>
          <p:nvPr/>
        </p:nvSpPr>
        <p:spPr>
          <a:xfrm>
            <a:off x="99061" y="5233651"/>
            <a:ext cx="11934444" cy="1384995"/>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2800" b="1" dirty="0" smtClean="0">
                <a:solidFill>
                  <a:prstClr val="black"/>
                </a:solidFill>
                <a:latin typeface="Cambria" panose="02040503050406030204" pitchFamily="18" charset="0"/>
                <a:ea typeface="Cambria" panose="02040503050406030204" pitchFamily="18" charset="0"/>
              </a:rPr>
              <a:t>- </a:t>
            </a:r>
            <a:r>
              <a:rPr lang="en-US" sz="2800" b="1" dirty="0" err="1" smtClean="0">
                <a:solidFill>
                  <a:srgbClr val="7030A0"/>
                </a:solidFill>
                <a:latin typeface="Cambria" panose="02040503050406030204" pitchFamily="18" charset="0"/>
                <a:ea typeface="Cambria" panose="02040503050406030204" pitchFamily="18" charset="0"/>
              </a:rPr>
              <a:t>Thềm</a:t>
            </a:r>
            <a:r>
              <a:rPr lang="en-US" sz="2800" b="1" dirty="0" smtClean="0">
                <a:solidFill>
                  <a:srgbClr val="7030A0"/>
                </a:solidFill>
                <a:latin typeface="Cambria" panose="02040503050406030204" pitchFamily="18" charset="0"/>
                <a:ea typeface="Cambria" panose="02040503050406030204" pitchFamily="18" charset="0"/>
              </a:rPr>
              <a:t> </a:t>
            </a:r>
            <a:r>
              <a:rPr lang="en-US" sz="2800" b="1" dirty="0" err="1" smtClean="0">
                <a:solidFill>
                  <a:srgbClr val="7030A0"/>
                </a:solidFill>
                <a:latin typeface="Cambria" panose="02040503050406030204" pitchFamily="18" charset="0"/>
                <a:ea typeface="Cambria" panose="02040503050406030204" pitchFamily="18" charset="0"/>
              </a:rPr>
              <a:t>lục</a:t>
            </a:r>
            <a:r>
              <a:rPr lang="en-US" sz="2800" b="1" dirty="0" smtClean="0">
                <a:solidFill>
                  <a:srgbClr val="7030A0"/>
                </a:solidFill>
                <a:latin typeface="Cambria" panose="02040503050406030204" pitchFamily="18" charset="0"/>
                <a:ea typeface="Cambria" panose="02040503050406030204" pitchFamily="18" charset="0"/>
              </a:rPr>
              <a:t> </a:t>
            </a:r>
            <a:r>
              <a:rPr lang="en-US" sz="2800" b="1" dirty="0" err="1" smtClean="0">
                <a:solidFill>
                  <a:srgbClr val="7030A0"/>
                </a:solidFill>
                <a:latin typeface="Cambria" panose="02040503050406030204" pitchFamily="18" charset="0"/>
                <a:ea typeface="Cambria" panose="02040503050406030204" pitchFamily="18" charset="0"/>
              </a:rPr>
              <a:t>địa</a:t>
            </a:r>
            <a:r>
              <a:rPr lang="en-US" sz="2800" b="1"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là</a:t>
            </a:r>
            <a:r>
              <a:rPr lang="en-US" sz="2800" dirty="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vùng</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đáy</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biển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và</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lòng</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đất</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dưới</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đáy</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biển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tiếp</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liền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và</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nằm</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ngoài</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lãnh</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hải</a:t>
            </a:r>
            <a:r>
              <a:rPr lang="en-US" sz="2800" dirty="0" smtClean="0">
                <a:solidFill>
                  <a:srgbClr val="7030A0"/>
                </a:solidFill>
                <a:latin typeface="Cambria" panose="02040503050406030204" pitchFamily="18" charset="0"/>
                <a:ea typeface="Cambria" panose="02040503050406030204" pitchFamily="18" charset="0"/>
              </a:rPr>
              <a:t> </a:t>
            </a:r>
            <a:r>
              <a:rPr lang="en-US" sz="2800" b="1" dirty="0" smtClean="0">
                <a:solidFill>
                  <a:srgbClr val="7030A0"/>
                </a:solidFill>
                <a:latin typeface="Cambria" panose="02040503050406030204" pitchFamily="18" charset="0"/>
                <a:ea typeface="Cambria" panose="02040503050406030204" pitchFamily="18" charset="0"/>
              </a:rPr>
              <a:t>VN, </a:t>
            </a:r>
            <a:r>
              <a:rPr lang="en-US" sz="2800" dirty="0" err="1" smtClean="0">
                <a:solidFill>
                  <a:srgbClr val="7030A0"/>
                </a:solidFill>
                <a:latin typeface="Cambria" panose="02040503050406030204" pitchFamily="18" charset="0"/>
                <a:ea typeface="Cambria" panose="02040503050406030204" pitchFamily="18" charset="0"/>
              </a:rPr>
              <a:t>trên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toàn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bộ</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phần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kéo</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dài</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tự</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nhiên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của</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lãnh</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thổ</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đất</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liền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các</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đảo</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và</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quần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đảo</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của</a:t>
            </a:r>
            <a:r>
              <a:rPr lang="en-US" sz="2800" dirty="0" smtClean="0">
                <a:solidFill>
                  <a:srgbClr val="7030A0"/>
                </a:solidFill>
                <a:latin typeface="Cambria" panose="02040503050406030204" pitchFamily="18" charset="0"/>
                <a:ea typeface="Cambria" panose="02040503050406030204" pitchFamily="18" charset="0"/>
              </a:rPr>
              <a:t> </a:t>
            </a:r>
            <a:r>
              <a:rPr lang="en-US" sz="2800" b="1" dirty="0" smtClean="0">
                <a:solidFill>
                  <a:srgbClr val="7030A0"/>
                </a:solidFill>
                <a:latin typeface="Cambria" panose="02040503050406030204" pitchFamily="18" charset="0"/>
                <a:ea typeface="Cambria" panose="02040503050406030204" pitchFamily="18" charset="0"/>
              </a:rPr>
              <a:t>VN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cho</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đến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mép</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ngoài</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của</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lục</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địa</a:t>
            </a:r>
            <a:r>
              <a:rPr lang="en-US" sz="2800" dirty="0" smtClean="0">
                <a:solidFill>
                  <a:srgbClr val="7030A0"/>
                </a:solidFill>
                <a:latin typeface="Cambria" panose="02040503050406030204" pitchFamily="18" charset="0"/>
                <a:ea typeface="Cambria" panose="02040503050406030204" pitchFamily="18" charset="0"/>
              </a:rPr>
              <a:t>. </a:t>
            </a:r>
            <a:endParaRPr lang="vi-VN" sz="2800" dirty="0">
              <a:solidFill>
                <a:srgbClr val="7030A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WordArt 6"/>
          <p:cNvSpPr>
            <a:spLocks noChangeArrowheads="1" noChangeShapeType="1" noTextEdit="1"/>
          </p:cNvSpPr>
          <p:nvPr/>
        </p:nvSpPr>
        <p:spPr bwMode="auto">
          <a:xfrm>
            <a:off x="384048" y="91440"/>
            <a:ext cx="11430000" cy="147523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Một</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số</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điểm</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cần</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lưu</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ý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Thềm</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lục</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địa</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Việt</a:t>
            </a: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Nam</a:t>
            </a:r>
            <a:endPar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99061" y="1969243"/>
            <a:ext cx="11934444" cy="1569660"/>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prstClr val="black"/>
                </a:solidFill>
                <a:latin typeface="Cambria" panose="02040503050406030204" pitchFamily="18" charset="0"/>
                <a:ea typeface="Cambria" panose="02040503050406030204" pitchFamily="18" charset="0"/>
              </a:rPr>
              <a:t> </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Trường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hợp</a:t>
            </a:r>
            <a:r>
              <a:rPr lang="en-US" sz="3200" b="1" dirty="0" smtClean="0">
                <a:solidFill>
                  <a:srgbClr val="002060"/>
                </a:solidFill>
                <a:latin typeface="Cambria" panose="02040503050406030204" pitchFamily="18" charset="0"/>
                <a:ea typeface="Cambria" panose="02040503050406030204" pitchFamily="18" charset="0"/>
              </a:rPr>
              <a:t> 1: </a:t>
            </a:r>
            <a:r>
              <a:rPr lang="en-US" sz="3200" dirty="0" err="1" smtClean="0">
                <a:solidFill>
                  <a:srgbClr val="002060"/>
                </a:solidFill>
                <a:latin typeface="Cambria" panose="02040503050406030204" pitchFamily="18" charset="0"/>
                <a:ea typeface="Cambria" panose="02040503050406030204" pitchFamily="18" charset="0"/>
              </a:rPr>
              <a:t>mép</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ngoài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của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rìa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lục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địa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này</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cách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đường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cơ</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sở</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chưa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đủ</a:t>
            </a:r>
            <a:r>
              <a:rPr lang="en-US" sz="3200" dirty="0" smtClean="0">
                <a:solidFill>
                  <a:srgbClr val="002060"/>
                </a:solidFill>
                <a:latin typeface="Cambria" panose="02040503050406030204" pitchFamily="18" charset="0"/>
                <a:ea typeface="Cambria" panose="02040503050406030204" pitchFamily="18" charset="0"/>
              </a:rPr>
              <a:t> 200 </a:t>
            </a:r>
            <a:r>
              <a:rPr lang="en-US" sz="3200" dirty="0" err="1" smtClean="0">
                <a:solidFill>
                  <a:srgbClr val="002060"/>
                </a:solidFill>
                <a:latin typeface="Cambria" panose="02040503050406030204" pitchFamily="18" charset="0"/>
                <a:ea typeface="Cambria" panose="02040503050406030204" pitchFamily="18" charset="0"/>
              </a:rPr>
              <a:t>hải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lí</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thì</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thềm</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lục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địa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nơi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đó</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kéo</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dài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đến</a:t>
            </a:r>
            <a:r>
              <a:rPr lang="en-US" sz="3200" dirty="0" smtClean="0">
                <a:solidFill>
                  <a:srgbClr val="002060"/>
                </a:solidFill>
                <a:latin typeface="Cambria" panose="02040503050406030204" pitchFamily="18" charset="0"/>
                <a:ea typeface="Cambria" panose="02040503050406030204" pitchFamily="18" charset="0"/>
              </a:rPr>
              <a:t> 200 </a:t>
            </a:r>
            <a:r>
              <a:rPr lang="en-US" sz="3200" dirty="0" err="1" smtClean="0">
                <a:solidFill>
                  <a:srgbClr val="002060"/>
                </a:solidFill>
                <a:latin typeface="Cambria" panose="02040503050406030204" pitchFamily="18" charset="0"/>
                <a:ea typeface="Cambria" panose="02040503050406030204" pitchFamily="18" charset="0"/>
              </a:rPr>
              <a:t>hải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lí</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tính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từ</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đường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cơ</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sở</a:t>
            </a:r>
            <a:r>
              <a:rPr lang="en-US" sz="3200" dirty="0" smtClean="0">
                <a:solidFill>
                  <a:srgbClr val="002060"/>
                </a:solidFill>
                <a:latin typeface="Cambria" panose="02040503050406030204" pitchFamily="18" charset="0"/>
                <a:ea typeface="Cambria" panose="02040503050406030204" pitchFamily="18" charset="0"/>
              </a:rPr>
              <a:t>. </a:t>
            </a:r>
            <a:endParaRPr lang="vi-VN" sz="3200" dirty="0">
              <a:solidFill>
                <a:srgbClr val="002060"/>
              </a:solidFill>
              <a:latin typeface="Cambria" panose="02040503050406030204" pitchFamily="18" charset="0"/>
              <a:ea typeface="Cambria" panose="02040503050406030204" pitchFamily="18" charset="0"/>
            </a:endParaRPr>
          </a:p>
        </p:txBody>
      </p:sp>
      <p:sp>
        <p:nvSpPr>
          <p:cNvPr id="11" name="Rectangle 10"/>
          <p:cNvSpPr/>
          <p:nvPr/>
        </p:nvSpPr>
        <p:spPr>
          <a:xfrm>
            <a:off x="99061" y="4127227"/>
            <a:ext cx="11934444" cy="2062103"/>
          </a:xfrm>
          <a:prstGeom prst="rect">
            <a:avLst/>
          </a:prstGeom>
          <a:solidFill>
            <a:srgbClr val="FFCCFF"/>
          </a:solidFill>
          <a:ln w="12700">
            <a:solidFill>
              <a:srgbClr val="0070C0"/>
            </a:solidFill>
          </a:ln>
        </p:spPr>
        <p:txBody>
          <a:bodyPr wrap="square">
            <a:spAutoFit/>
          </a:bodyPr>
          <a:lstStyle/>
          <a:p>
            <a:pPr algn="just">
              <a:spcBef>
                <a:spcPts val="600"/>
              </a:spcBef>
            </a:pPr>
            <a:r>
              <a:rPr lang="en-US" sz="2300" dirty="0" smtClean="0">
                <a:solidFill>
                  <a:srgbClr val="002060"/>
                </a:solidFill>
                <a:latin typeface="Cambria" panose="02040503050406030204" pitchFamily="18" charset="0"/>
                <a:ea typeface="Cambria" panose="02040503050406030204" pitchFamily="18" charset="0"/>
              </a:rPr>
              <a:t> </a:t>
            </a:r>
            <a:r>
              <a:rPr lang="en-US" sz="23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Trường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hợp</a:t>
            </a:r>
            <a:r>
              <a:rPr lang="en-US" sz="3200" b="1" dirty="0" smtClean="0">
                <a:solidFill>
                  <a:srgbClr val="002060"/>
                </a:solidFill>
                <a:latin typeface="Cambria" panose="02040503050406030204" pitchFamily="18" charset="0"/>
                <a:ea typeface="Cambria" panose="02040503050406030204" pitchFamily="18" charset="0"/>
              </a:rPr>
              <a:t> 2: </a:t>
            </a:r>
            <a:r>
              <a:rPr lang="en-US" sz="3200" dirty="0" err="1" smtClean="0">
                <a:solidFill>
                  <a:srgbClr val="002060"/>
                </a:solidFill>
                <a:latin typeface="Cambria" panose="02040503050406030204" pitchFamily="18" charset="0"/>
                <a:ea typeface="Cambria" panose="02040503050406030204" pitchFamily="18" charset="0"/>
              </a:rPr>
              <a:t>mép</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ngoài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của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rìa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lục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địa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này</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vượt</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quá</a:t>
            </a:r>
            <a:r>
              <a:rPr lang="en-US" sz="3200" dirty="0" smtClean="0">
                <a:solidFill>
                  <a:srgbClr val="002060"/>
                </a:solidFill>
                <a:latin typeface="Cambria" panose="02040503050406030204" pitchFamily="18" charset="0"/>
                <a:ea typeface="Cambria" panose="02040503050406030204" pitchFamily="18" charset="0"/>
              </a:rPr>
              <a:t> 200 </a:t>
            </a:r>
            <a:r>
              <a:rPr lang="en-US" sz="3200" dirty="0" err="1" smtClean="0">
                <a:solidFill>
                  <a:srgbClr val="002060"/>
                </a:solidFill>
                <a:latin typeface="Cambria" panose="02040503050406030204" pitchFamily="18" charset="0"/>
                <a:ea typeface="Cambria" panose="02040503050406030204" pitchFamily="18" charset="0"/>
              </a:rPr>
              <a:t>hải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lí</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tính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từ</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đường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cơ</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sở</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thì</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thềm</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lục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địa</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nơi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đó</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được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kéo</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dài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không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quá</a:t>
            </a:r>
            <a:r>
              <a:rPr lang="en-US" sz="3200" dirty="0" smtClean="0">
                <a:solidFill>
                  <a:srgbClr val="002060"/>
                </a:solidFill>
                <a:latin typeface="Cambria" panose="02040503050406030204" pitchFamily="18" charset="0"/>
                <a:ea typeface="Cambria" panose="02040503050406030204" pitchFamily="18" charset="0"/>
              </a:rPr>
              <a:t> 350 </a:t>
            </a:r>
            <a:r>
              <a:rPr lang="en-US" sz="3200" dirty="0" err="1" smtClean="0">
                <a:solidFill>
                  <a:srgbClr val="002060"/>
                </a:solidFill>
                <a:latin typeface="Cambria" panose="02040503050406030204" pitchFamily="18" charset="0"/>
                <a:ea typeface="Cambria" panose="02040503050406030204" pitchFamily="18" charset="0"/>
              </a:rPr>
              <a:t>hải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lí</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tính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từ</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đường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cơ</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sở</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hoặc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không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quá</a:t>
            </a:r>
            <a:r>
              <a:rPr lang="en-US" sz="3200" dirty="0" smtClean="0">
                <a:solidFill>
                  <a:srgbClr val="002060"/>
                </a:solidFill>
                <a:latin typeface="Cambria" panose="02040503050406030204" pitchFamily="18" charset="0"/>
                <a:ea typeface="Cambria" panose="02040503050406030204" pitchFamily="18" charset="0"/>
              </a:rPr>
              <a:t> 100 </a:t>
            </a:r>
            <a:r>
              <a:rPr lang="en-US" sz="3200" dirty="0" err="1" smtClean="0">
                <a:solidFill>
                  <a:srgbClr val="002060"/>
                </a:solidFill>
                <a:latin typeface="Cambria" panose="02040503050406030204" pitchFamily="18" charset="0"/>
                <a:ea typeface="Cambria" panose="02040503050406030204" pitchFamily="18" charset="0"/>
              </a:rPr>
              <a:t>hải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lí</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tính</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từ</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đường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đẳng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sâu</a:t>
            </a:r>
            <a:r>
              <a:rPr lang="en-US" sz="3200" dirty="0" smtClean="0">
                <a:solidFill>
                  <a:srgbClr val="002060"/>
                </a:solidFill>
                <a:latin typeface="Cambria" panose="02040503050406030204" pitchFamily="18" charset="0"/>
                <a:ea typeface="Cambria" panose="02040503050406030204" pitchFamily="18" charset="0"/>
              </a:rPr>
              <a:t> 2.500m. </a:t>
            </a:r>
            <a:endParaRPr lang="vi-VN" sz="32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J14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336" y="1"/>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8768" y="18288"/>
            <a:ext cx="12124944" cy="683971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txBox="1"/>
          <p:nvPr/>
        </p:nvSpPr>
        <p:spPr>
          <a:xfrm>
            <a:off x="2048256" y="3175889"/>
            <a:ext cx="7924800" cy="1335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C000"/>
                </a:solidFill>
                <a:effectLst>
                  <a:outerShdw blurRad="38100" dist="38100" dir="2700000" algn="tl">
                    <a:srgbClr val="000000">
                      <a:alpha val="43137"/>
                    </a:srgbClr>
                  </a:outerShdw>
                </a:effectLst>
                <a:latin typeface="Cambria" panose="02040503050406030204" pitchFamily="18" charset="0"/>
              </a:rPr>
              <a:t>BÀI 1</a:t>
            </a:r>
            <a:r>
              <a:rPr lang="en-US" sz="3600" b="1" dirty="0">
                <a:solidFill>
                  <a:srgbClr val="FFC000"/>
                </a:solidFill>
                <a:effectLst>
                  <a:outerShdw blurRad="38100" dist="38100" dir="2700000" algn="tl">
                    <a:srgbClr val="000000">
                      <a:alpha val="43137"/>
                    </a:srgbClr>
                  </a:outerShdw>
                </a:effectLst>
                <a:latin typeface="Cambria" panose="02040503050406030204" pitchFamily="18" charset="0"/>
              </a:rPr>
              <a:t>4</a:t>
            </a:r>
            <a:r>
              <a:rPr lang="en-US" sz="3600" b="1" dirty="0" smtClean="0">
                <a:solidFill>
                  <a:srgbClr val="FFC000"/>
                </a:solidFill>
                <a:effectLst>
                  <a:outerShdw blurRad="38100" dist="38100" dir="2700000" algn="tl">
                    <a:srgbClr val="000000">
                      <a:alpha val="43137"/>
                    </a:srgbClr>
                  </a:outerShdw>
                </a:effectLst>
                <a:latin typeface="Cambria" panose="02040503050406030204" pitchFamily="18" charset="0"/>
              </a:rPr>
              <a:t>: </a:t>
            </a:r>
            <a:r>
              <a:rPr lang="en-US" sz="3600" b="1" dirty="0" smtClean="0">
                <a:solidFill>
                  <a:srgbClr val="FF0000"/>
                </a:solidFill>
                <a:effectLst>
                  <a:outerShdw blurRad="38100" dist="38100" dir="2700000" algn="tl">
                    <a:srgbClr val="000000">
                      <a:alpha val="43137"/>
                    </a:srgbClr>
                  </a:outerShdw>
                </a:effectLst>
                <a:latin typeface="Cambria" panose="02040503050406030204" pitchFamily="18" charset="0"/>
              </a:rPr>
              <a:t>VỊ TRÍ ĐỊA LÍ BIỂN ĐÔNG</a:t>
            </a:r>
            <a:endParaRPr lang="en-US" sz="3600" b="1" dirty="0" smtClean="0">
              <a:solidFill>
                <a:srgbClr val="FF0000"/>
              </a:solidFill>
              <a:effectLst>
                <a:outerShdw blurRad="38100" dist="38100" dir="2700000" algn="tl">
                  <a:srgbClr val="000000">
                    <a:alpha val="43137"/>
                  </a:srgbClr>
                </a:outerShdw>
              </a:effectLst>
              <a:latin typeface="Cambria" panose="02040503050406030204" pitchFamily="18" charset="0"/>
            </a:endParaRPr>
          </a:p>
          <a:p>
            <a:r>
              <a:rPr lang="en-US" sz="3600" b="1" dirty="0" smtClean="0">
                <a:solidFill>
                  <a:srgbClr val="FF0000"/>
                </a:solidFill>
                <a:effectLst>
                  <a:outerShdw blurRad="38100" dist="38100" dir="2700000" algn="tl">
                    <a:srgbClr val="000000">
                      <a:alpha val="43137"/>
                    </a:srgbClr>
                  </a:outerShdw>
                </a:effectLst>
                <a:latin typeface="Cambria" panose="02040503050406030204" pitchFamily="18" charset="0"/>
              </a:rPr>
              <a:t>CÁC VÙNG BIỂN CỦA VIỆT NAM</a:t>
            </a:r>
            <a:r>
              <a:rPr lang="vi-VN" sz="3600" b="1" dirty="0" smtClean="0">
                <a:solidFill>
                  <a:srgbClr val="FF0000"/>
                </a:solidFill>
                <a:effectLst>
                  <a:outerShdw blurRad="38100" dist="38100" dir="2700000" algn="tl">
                    <a:srgbClr val="000000">
                      <a:alpha val="43137"/>
                    </a:srgbClr>
                  </a:outerShdw>
                </a:effectLst>
                <a:latin typeface="Cambria" panose="02040503050406030204" pitchFamily="18" charset="0"/>
              </a:rPr>
              <a:t>  </a:t>
            </a:r>
            <a:endParaRPr lang="en-US" sz="3600" b="1" dirty="0" smtClean="0">
              <a:solidFill>
                <a:srgbClr val="FF0000"/>
              </a:solidFill>
              <a:effectLst>
                <a:outerShdw blurRad="38100" dist="38100" dir="2700000" algn="tl">
                  <a:srgbClr val="000000">
                    <a:alpha val="43137"/>
                  </a:srgbClr>
                </a:outerShdw>
              </a:effectLst>
              <a:latin typeface="Cambria" panose="02040503050406030204" pitchFamily="18" charset="0"/>
            </a:endParaRPr>
          </a:p>
          <a:p>
            <a:endParaRPr lang="vi-VN" sz="2400" b="1" dirty="0">
              <a:solidFill>
                <a:srgbClr val="00B050"/>
              </a:solidFill>
              <a:effectLst>
                <a:outerShdw blurRad="38100" dist="38100" dir="2700000" algn="tl">
                  <a:srgbClr val="000000">
                    <a:alpha val="43137"/>
                  </a:srgbClr>
                </a:outerShdw>
              </a:effectLst>
              <a:latin typeface="Cambria" panose="02040503050406030204" pitchFamily="18" charset="0"/>
            </a:endParaRPr>
          </a:p>
        </p:txBody>
      </p:sp>
      <p:sp>
        <p:nvSpPr>
          <p:cNvPr id="7" name="Title 1"/>
          <p:cNvSpPr txBox="1"/>
          <p:nvPr/>
        </p:nvSpPr>
        <p:spPr>
          <a:xfrm>
            <a:off x="2118319" y="2091182"/>
            <a:ext cx="785486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lang="vi-VN" altLang="en-US" sz="2800" b="1" noProof="0" dirty="0" err="1" smtClean="0">
                <a:solidFill>
                  <a:srgbClr val="002060"/>
                </a:solidFill>
                <a:latin typeface="Cambria" panose="02040503050406030204" pitchFamily="18" charset="0"/>
              </a:rPr>
              <a:t>CHƯƠNG 4. BIỂN ĐẢO VIỆT </a:t>
            </a:r>
            <a:r>
              <a:rPr lang="vi-VN" altLang="en-US" sz="2800" b="1" noProof="0" dirty="0" err="1" smtClean="0">
                <a:solidFill>
                  <a:srgbClr val="002060"/>
                </a:solidFill>
                <a:latin typeface="Cambria" panose="02040503050406030204" pitchFamily="18" charset="0"/>
              </a:rPr>
              <a:t>NAM</a:t>
            </a:r>
            <a:endParaRPr lang="vi-VN" altLang="en-US" sz="2800" b="1" noProof="0" dirty="0" err="1" smtClean="0">
              <a:solidFill>
                <a:srgbClr val="002060"/>
              </a:solidFill>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295910" y="274955"/>
            <a:ext cx="11137900" cy="4838700"/>
          </a:xfrm>
          <a:prstGeom prst="rect">
            <a:avLst/>
          </a:prstGeom>
        </p:spPr>
        <p:txBody>
          <a:bodyPr wrap="square">
            <a:noAutofit/>
          </a:bodyPr>
          <a:p>
            <a:pPr marL="0" indent="0" algn="l"/>
            <a:r>
              <a:rPr sz="2400" b="0" i="0">
                <a:solidFill>
                  <a:srgbClr val="212529"/>
                </a:solidFill>
                <a:latin typeface="Times New Roman" panose="02020603050405020304" pitchFamily="18" charset="0"/>
                <a:ea typeface="Open Sans"/>
                <a:cs typeface="Times New Roman" panose="02020603050405020304" pitchFamily="18" charset="0"/>
              </a:rPr>
              <a:t>- Vùng biển của nước ta bao gồm: nội thuỷ, lãnh hải, vùng tiếp giáp lãnh hải, vùng đặc quyền kinh tế và thềm lục địa, được xác định theo pháp luật Việt Nam, điều ước Quốc tế về biên giới lãnh thổ.</a:t>
            </a:r>
            <a:endParaRPr sz="2400" b="0" i="0">
              <a:solidFill>
                <a:srgbClr val="212529"/>
              </a:solidFill>
              <a:latin typeface="Times New Roman" panose="02020603050405020304" pitchFamily="18" charset="0"/>
              <a:ea typeface="Open Sans"/>
              <a:cs typeface="Times New Roman" panose="02020603050405020304" pitchFamily="18" charset="0"/>
            </a:endParaRPr>
          </a:p>
          <a:p>
            <a:pPr marL="0" indent="0" algn="l"/>
            <a:r>
              <a:rPr lang="en-US" altLang="en-GB" sz="2400" b="0" i="0">
                <a:solidFill>
                  <a:srgbClr val="212529"/>
                </a:solidFill>
                <a:latin typeface="Times New Roman" panose="02020603050405020304" pitchFamily="18" charset="0"/>
                <a:ea typeface="Open Sans"/>
                <a:cs typeface="Times New Roman" panose="02020603050405020304" pitchFamily="18" charset="0"/>
              </a:rPr>
              <a:t>+ Nội thuỷ là v</a:t>
            </a:r>
            <a:r>
              <a:rPr lang="en-US" altLang="en-US" sz="2400" b="0" i="0">
                <a:solidFill>
                  <a:srgbClr val="212529"/>
                </a:solidFill>
                <a:latin typeface="Times New Roman" panose="02020603050405020304" pitchFamily="18" charset="0"/>
                <a:ea typeface="Open Sans"/>
                <a:cs typeface="Times New Roman" panose="02020603050405020304" pitchFamily="18" charset="0"/>
              </a:rPr>
              <a:t>ù</a:t>
            </a:r>
            <a:r>
              <a:rPr lang="en-US" altLang="en-GB" sz="2400" b="0" i="0">
                <a:solidFill>
                  <a:srgbClr val="212529"/>
                </a:solidFill>
                <a:latin typeface="Times New Roman" panose="02020603050405020304" pitchFamily="18" charset="0"/>
                <a:ea typeface="Open Sans"/>
                <a:cs typeface="Times New Roman" panose="02020603050405020304" pitchFamily="18" charset="0"/>
              </a:rPr>
              <a:t>ng n</a:t>
            </a:r>
            <a:r>
              <a:rPr lang="en-US" altLang="en-US" sz="2400" b="0" i="0">
                <a:solidFill>
                  <a:srgbClr val="212529"/>
                </a:solidFill>
                <a:latin typeface="Times New Roman" panose="02020603050405020304" pitchFamily="18" charset="0"/>
                <a:ea typeface="Open Sans"/>
                <a:cs typeface="Times New Roman" panose="02020603050405020304" pitchFamily="18" charset="0"/>
              </a:rPr>
              <a:t>ư</a:t>
            </a:r>
            <a:r>
              <a:rPr lang="en-US" altLang="en-GB" sz="2400" b="0" i="0">
                <a:solidFill>
                  <a:srgbClr val="212529"/>
                </a:solidFill>
                <a:latin typeface="Times New Roman" panose="02020603050405020304" pitchFamily="18" charset="0"/>
                <a:ea typeface="Open Sans"/>
                <a:cs typeface="Times New Roman" panose="02020603050405020304" pitchFamily="18" charset="0"/>
              </a:rPr>
              <a:t>ớc tiếp gi</a:t>
            </a:r>
            <a:r>
              <a:rPr lang="en-US" altLang="en-US" sz="2400" b="0" i="0">
                <a:solidFill>
                  <a:srgbClr val="212529"/>
                </a:solidFill>
                <a:latin typeface="Times New Roman" panose="02020603050405020304" pitchFamily="18" charset="0"/>
                <a:ea typeface="Open Sans"/>
                <a:cs typeface="Times New Roman" panose="02020603050405020304" pitchFamily="18" charset="0"/>
              </a:rPr>
              <a:t>á</a:t>
            </a:r>
            <a:r>
              <a:rPr lang="en-US" altLang="en-GB" sz="2400" b="0" i="0">
                <a:solidFill>
                  <a:srgbClr val="212529"/>
                </a:solidFill>
                <a:latin typeface="Times New Roman" panose="02020603050405020304" pitchFamily="18" charset="0"/>
                <a:ea typeface="Open Sans"/>
                <a:cs typeface="Times New Roman" panose="02020603050405020304" pitchFamily="18" charset="0"/>
              </a:rPr>
              <a:t>p với bờ biển, ở ph</a:t>
            </a:r>
            <a:r>
              <a:rPr lang="en-US" altLang="en-US" sz="2400" b="0" i="0">
                <a:solidFill>
                  <a:srgbClr val="212529"/>
                </a:solidFill>
                <a:latin typeface="Times New Roman" panose="02020603050405020304" pitchFamily="18" charset="0"/>
                <a:ea typeface="Open Sans"/>
                <a:cs typeface="Times New Roman" panose="02020603050405020304" pitchFamily="18" charset="0"/>
              </a:rPr>
              <a:t>í</a:t>
            </a:r>
            <a:r>
              <a:rPr lang="en-US" altLang="en-GB" sz="2400" b="0" i="0">
                <a:solidFill>
                  <a:srgbClr val="212529"/>
                </a:solidFill>
                <a:latin typeface="Times New Roman" panose="02020603050405020304" pitchFamily="18" charset="0"/>
                <a:ea typeface="Open Sans"/>
                <a:cs typeface="Times New Roman" panose="02020603050405020304" pitchFamily="18" charset="0"/>
              </a:rPr>
              <a:t>a trong </a:t>
            </a:r>
            <a:r>
              <a:rPr lang="en-US" altLang="en-US" sz="2400" b="0" i="0">
                <a:solidFill>
                  <a:srgbClr val="212529"/>
                </a:solidFill>
                <a:latin typeface="Times New Roman" panose="02020603050405020304" pitchFamily="18" charset="0"/>
                <a:ea typeface="Open Sans"/>
                <a:cs typeface="Times New Roman" panose="02020603050405020304" pitchFamily="18" charset="0"/>
              </a:rPr>
              <a:t>đư</a:t>
            </a:r>
            <a:r>
              <a:rPr lang="en-US" altLang="en-GB" sz="2400" b="0" i="0">
                <a:solidFill>
                  <a:srgbClr val="212529"/>
                </a:solidFill>
                <a:latin typeface="Times New Roman" panose="02020603050405020304" pitchFamily="18" charset="0"/>
                <a:ea typeface="Open Sans"/>
                <a:cs typeface="Times New Roman" panose="02020603050405020304" pitchFamily="18" charset="0"/>
              </a:rPr>
              <a:t>ờng c</a:t>
            </a:r>
            <a:r>
              <a:rPr lang="en-US" altLang="en-US" sz="2400" b="0" i="0">
                <a:solidFill>
                  <a:srgbClr val="212529"/>
                </a:solidFill>
                <a:latin typeface="Times New Roman" panose="02020603050405020304" pitchFamily="18" charset="0"/>
                <a:ea typeface="Open Sans"/>
                <a:cs typeface="Times New Roman" panose="02020603050405020304" pitchFamily="18" charset="0"/>
              </a:rPr>
              <a:t>ơ</a:t>
            </a:r>
            <a:r>
              <a:rPr lang="en-US" altLang="en-GB" sz="2400" b="0" i="0">
                <a:solidFill>
                  <a:srgbClr val="212529"/>
                </a:solidFill>
                <a:latin typeface="Times New Roman" panose="02020603050405020304" pitchFamily="18" charset="0"/>
                <a:ea typeface="Open Sans"/>
                <a:cs typeface="Times New Roman" panose="02020603050405020304" pitchFamily="18" charset="0"/>
              </a:rPr>
              <a:t> sở và là bộ phận l</a:t>
            </a:r>
            <a:r>
              <a:rPr lang="en-US" altLang="en-US" sz="2400" b="0" i="0">
                <a:solidFill>
                  <a:srgbClr val="212529"/>
                </a:solidFill>
                <a:latin typeface="Times New Roman" panose="02020603050405020304" pitchFamily="18" charset="0"/>
                <a:ea typeface="Open Sans"/>
                <a:cs typeface="Times New Roman" panose="02020603050405020304" pitchFamily="18" charset="0"/>
              </a:rPr>
              <a:t>ã</a:t>
            </a:r>
            <a:r>
              <a:rPr lang="en-US" altLang="en-GB" sz="2400" b="0" i="0">
                <a:solidFill>
                  <a:srgbClr val="212529"/>
                </a:solidFill>
                <a:latin typeface="Times New Roman" panose="02020603050405020304" pitchFamily="18" charset="0"/>
                <a:ea typeface="Open Sans"/>
                <a:cs typeface="Times New Roman" panose="02020603050405020304" pitchFamily="18" charset="0"/>
              </a:rPr>
              <a:t>nh thổ của Việt Nam.</a:t>
            </a:r>
            <a:endParaRPr lang="en-US" altLang="en-GB" sz="2400" b="0" i="0">
              <a:solidFill>
                <a:srgbClr val="212529"/>
              </a:solidFill>
              <a:latin typeface="Times New Roman" panose="02020603050405020304" pitchFamily="18" charset="0"/>
              <a:ea typeface="Open Sans"/>
              <a:cs typeface="Times New Roman" panose="02020603050405020304" pitchFamily="18" charset="0"/>
            </a:endParaRPr>
          </a:p>
          <a:p>
            <a:pPr marL="0" indent="0" algn="l"/>
            <a:r>
              <a:rPr lang="en-US" altLang="en-GB" sz="2400" b="0" i="0">
                <a:solidFill>
                  <a:srgbClr val="212529"/>
                </a:solidFill>
                <a:latin typeface="Times New Roman" panose="02020603050405020304" pitchFamily="18" charset="0"/>
                <a:ea typeface="Open Sans"/>
                <a:cs typeface="Times New Roman" panose="02020603050405020304" pitchFamily="18" charset="0"/>
              </a:rPr>
              <a:t>+ L</a:t>
            </a:r>
            <a:r>
              <a:rPr lang="en-US" altLang="en-US" sz="2400" b="0" i="0">
                <a:solidFill>
                  <a:srgbClr val="212529"/>
                </a:solidFill>
                <a:latin typeface="Times New Roman" panose="02020603050405020304" pitchFamily="18" charset="0"/>
                <a:ea typeface="Open Sans"/>
                <a:cs typeface="Times New Roman" panose="02020603050405020304" pitchFamily="18" charset="0"/>
              </a:rPr>
              <a:t>ã</a:t>
            </a:r>
            <a:r>
              <a:rPr lang="en-US" altLang="en-GB" sz="2400" b="0" i="0">
                <a:solidFill>
                  <a:srgbClr val="212529"/>
                </a:solidFill>
                <a:latin typeface="Times New Roman" panose="02020603050405020304" pitchFamily="18" charset="0"/>
                <a:ea typeface="Open Sans"/>
                <a:cs typeface="Times New Roman" panose="02020603050405020304" pitchFamily="18" charset="0"/>
              </a:rPr>
              <a:t>nh hải là v</a:t>
            </a:r>
            <a:r>
              <a:rPr lang="en-US" altLang="en-US" sz="2400" b="0" i="0">
                <a:solidFill>
                  <a:srgbClr val="212529"/>
                </a:solidFill>
                <a:latin typeface="Times New Roman" panose="02020603050405020304" pitchFamily="18" charset="0"/>
                <a:ea typeface="Open Sans"/>
                <a:cs typeface="Times New Roman" panose="02020603050405020304" pitchFamily="18" charset="0"/>
              </a:rPr>
              <a:t>ù</a:t>
            </a:r>
            <a:r>
              <a:rPr lang="en-US" altLang="en-GB" sz="2400" b="0" i="0">
                <a:solidFill>
                  <a:srgbClr val="212529"/>
                </a:solidFill>
                <a:latin typeface="Times New Roman" panose="02020603050405020304" pitchFamily="18" charset="0"/>
                <a:ea typeface="Open Sans"/>
                <a:cs typeface="Times New Roman" panose="02020603050405020304" pitchFamily="18" charset="0"/>
              </a:rPr>
              <a:t>ng biển c</a:t>
            </a:r>
            <a:r>
              <a:rPr lang="en-US" altLang="en-US" sz="2400" b="0" i="0">
                <a:solidFill>
                  <a:srgbClr val="212529"/>
                </a:solidFill>
                <a:latin typeface="Times New Roman" panose="02020603050405020304" pitchFamily="18" charset="0"/>
                <a:ea typeface="Open Sans"/>
                <a:cs typeface="Times New Roman" panose="02020603050405020304" pitchFamily="18" charset="0"/>
              </a:rPr>
              <a:t>ó</a:t>
            </a:r>
            <a:r>
              <a:rPr lang="en-US" altLang="en-GB" sz="2400" b="0" i="0">
                <a:solidFill>
                  <a:srgbClr val="212529"/>
                </a:solidFill>
                <a:latin typeface="Times New Roman" panose="02020603050405020304" pitchFamily="18" charset="0"/>
                <a:ea typeface="Open Sans"/>
                <a:cs typeface="Times New Roman" panose="02020603050405020304" pitchFamily="18" charset="0"/>
              </a:rPr>
              <a:t> chiều rộng 12 hải l</a:t>
            </a:r>
            <a:r>
              <a:rPr lang="en-US" altLang="en-US" sz="2400" b="0" i="0">
                <a:solidFill>
                  <a:srgbClr val="212529"/>
                </a:solidFill>
                <a:latin typeface="Times New Roman" panose="02020603050405020304" pitchFamily="18" charset="0"/>
                <a:ea typeface="Open Sans"/>
                <a:cs typeface="Times New Roman" panose="02020603050405020304" pitchFamily="18" charset="0"/>
              </a:rPr>
              <a:t>í</a:t>
            </a:r>
            <a:r>
              <a:rPr lang="en-US" altLang="en-GB" sz="2400" b="0" i="0">
                <a:solidFill>
                  <a:srgbClr val="212529"/>
                </a:solidFill>
                <a:latin typeface="Times New Roman" panose="02020603050405020304" pitchFamily="18" charset="0"/>
                <a:ea typeface="Open Sans"/>
                <a:cs typeface="Times New Roman" panose="02020603050405020304" pitchFamily="18" charset="0"/>
              </a:rPr>
              <a:t> t</a:t>
            </a:r>
            <a:r>
              <a:rPr lang="en-US" altLang="en-US" sz="2400" b="0" i="0">
                <a:solidFill>
                  <a:srgbClr val="212529"/>
                </a:solidFill>
                <a:latin typeface="Times New Roman" panose="02020603050405020304" pitchFamily="18" charset="0"/>
                <a:ea typeface="Open Sans"/>
                <a:cs typeface="Times New Roman" panose="02020603050405020304" pitchFamily="18" charset="0"/>
              </a:rPr>
              <a:t>í</a:t>
            </a:r>
            <a:r>
              <a:rPr lang="en-US" altLang="en-GB" sz="2400" b="0" i="0">
                <a:solidFill>
                  <a:srgbClr val="212529"/>
                </a:solidFill>
                <a:latin typeface="Times New Roman" panose="02020603050405020304" pitchFamily="18" charset="0"/>
                <a:ea typeface="Open Sans"/>
                <a:cs typeface="Times New Roman" panose="02020603050405020304" pitchFamily="18" charset="0"/>
              </a:rPr>
              <a:t>nh từ </a:t>
            </a:r>
            <a:r>
              <a:rPr lang="en-US" altLang="en-US" sz="2400" b="0" i="0">
                <a:solidFill>
                  <a:srgbClr val="212529"/>
                </a:solidFill>
                <a:latin typeface="Times New Roman" panose="02020603050405020304" pitchFamily="18" charset="0"/>
                <a:ea typeface="Open Sans"/>
                <a:cs typeface="Times New Roman" panose="02020603050405020304" pitchFamily="18" charset="0"/>
              </a:rPr>
              <a:t>đư</a:t>
            </a:r>
            <a:r>
              <a:rPr lang="en-US" altLang="en-GB" sz="2400" b="0" i="0">
                <a:solidFill>
                  <a:srgbClr val="212529"/>
                </a:solidFill>
                <a:latin typeface="Times New Roman" panose="02020603050405020304" pitchFamily="18" charset="0"/>
                <a:ea typeface="Open Sans"/>
                <a:cs typeface="Times New Roman" panose="02020603050405020304" pitchFamily="18" charset="0"/>
              </a:rPr>
              <a:t>ờng c</a:t>
            </a:r>
            <a:r>
              <a:rPr lang="en-US" altLang="en-US" sz="2400" b="0" i="0">
                <a:solidFill>
                  <a:srgbClr val="212529"/>
                </a:solidFill>
                <a:latin typeface="Times New Roman" panose="02020603050405020304" pitchFamily="18" charset="0"/>
                <a:ea typeface="Open Sans"/>
                <a:cs typeface="Times New Roman" panose="02020603050405020304" pitchFamily="18" charset="0"/>
              </a:rPr>
              <a:t>ơ</a:t>
            </a:r>
            <a:r>
              <a:rPr lang="en-US" altLang="en-GB" sz="2400" b="0" i="0">
                <a:solidFill>
                  <a:srgbClr val="212529"/>
                </a:solidFill>
                <a:latin typeface="Times New Roman" panose="02020603050405020304" pitchFamily="18" charset="0"/>
                <a:ea typeface="Open Sans"/>
                <a:cs typeface="Times New Roman" panose="02020603050405020304" pitchFamily="18" charset="0"/>
              </a:rPr>
              <a:t> sở ra ph</a:t>
            </a:r>
            <a:r>
              <a:rPr lang="en-US" altLang="en-US" sz="2400" b="0" i="0">
                <a:solidFill>
                  <a:srgbClr val="212529"/>
                </a:solidFill>
                <a:latin typeface="Times New Roman" panose="02020603050405020304" pitchFamily="18" charset="0"/>
                <a:ea typeface="Open Sans"/>
                <a:cs typeface="Times New Roman" panose="02020603050405020304" pitchFamily="18" charset="0"/>
              </a:rPr>
              <a:t>í</a:t>
            </a:r>
            <a:r>
              <a:rPr lang="en-US" altLang="en-GB" sz="2400" b="0" i="0">
                <a:solidFill>
                  <a:srgbClr val="212529"/>
                </a:solidFill>
                <a:latin typeface="Times New Roman" panose="02020603050405020304" pitchFamily="18" charset="0"/>
                <a:ea typeface="Open Sans"/>
                <a:cs typeface="Times New Roman" panose="02020603050405020304" pitchFamily="18" charset="0"/>
              </a:rPr>
              <a:t>a biển. Ranh giới ngoài của l</a:t>
            </a:r>
            <a:r>
              <a:rPr lang="en-US" altLang="en-US" sz="2400" b="0" i="0">
                <a:solidFill>
                  <a:srgbClr val="212529"/>
                </a:solidFill>
                <a:latin typeface="Times New Roman" panose="02020603050405020304" pitchFamily="18" charset="0"/>
                <a:ea typeface="Open Sans"/>
                <a:cs typeface="Times New Roman" panose="02020603050405020304" pitchFamily="18" charset="0"/>
              </a:rPr>
              <a:t>ã</a:t>
            </a:r>
            <a:r>
              <a:rPr lang="en-US" altLang="en-GB" sz="2400" b="0" i="0">
                <a:solidFill>
                  <a:srgbClr val="212529"/>
                </a:solidFill>
                <a:latin typeface="Times New Roman" panose="02020603050405020304" pitchFamily="18" charset="0"/>
                <a:ea typeface="Open Sans"/>
                <a:cs typeface="Times New Roman" panose="02020603050405020304" pitchFamily="18" charset="0"/>
              </a:rPr>
              <a:t>nh hải là bi</a:t>
            </a:r>
            <a:r>
              <a:rPr lang="en-US" altLang="en-US" sz="2400" b="0" i="0">
                <a:solidFill>
                  <a:srgbClr val="212529"/>
                </a:solidFill>
                <a:latin typeface="Times New Roman" panose="02020603050405020304" pitchFamily="18" charset="0"/>
                <a:ea typeface="Open Sans"/>
                <a:cs typeface="Times New Roman" panose="02020603050405020304" pitchFamily="18" charset="0"/>
              </a:rPr>
              <a:t>ê</a:t>
            </a:r>
            <a:r>
              <a:rPr lang="en-US" altLang="en-GB" sz="2400" b="0" i="0">
                <a:solidFill>
                  <a:srgbClr val="212529"/>
                </a:solidFill>
                <a:latin typeface="Times New Roman" panose="02020603050405020304" pitchFamily="18" charset="0"/>
                <a:ea typeface="Open Sans"/>
                <a:cs typeface="Times New Roman" panose="02020603050405020304" pitchFamily="18" charset="0"/>
              </a:rPr>
              <a:t>n giới quốc gia tr</a:t>
            </a:r>
            <a:r>
              <a:rPr lang="en-US" altLang="en-US" sz="2400" b="0" i="0">
                <a:solidFill>
                  <a:srgbClr val="212529"/>
                </a:solidFill>
                <a:latin typeface="Times New Roman" panose="02020603050405020304" pitchFamily="18" charset="0"/>
                <a:ea typeface="Open Sans"/>
                <a:cs typeface="Times New Roman" panose="02020603050405020304" pitchFamily="18" charset="0"/>
              </a:rPr>
              <a:t>ê</a:t>
            </a:r>
            <a:r>
              <a:rPr lang="en-US" altLang="en-GB" sz="2400" b="0" i="0">
                <a:solidFill>
                  <a:srgbClr val="212529"/>
                </a:solidFill>
                <a:latin typeface="Times New Roman" panose="02020603050405020304" pitchFamily="18" charset="0"/>
                <a:ea typeface="Open Sans"/>
                <a:cs typeface="Times New Roman" panose="02020603050405020304" pitchFamily="18" charset="0"/>
              </a:rPr>
              <a:t>n biển của Việt Nam.</a:t>
            </a:r>
            <a:endParaRPr lang="en-US" altLang="en-GB" sz="2400" b="0" i="0">
              <a:solidFill>
                <a:srgbClr val="212529"/>
              </a:solidFill>
              <a:latin typeface="Times New Roman" panose="02020603050405020304" pitchFamily="18" charset="0"/>
              <a:ea typeface="Open Sans"/>
              <a:cs typeface="Times New Roman" panose="02020603050405020304" pitchFamily="18" charset="0"/>
            </a:endParaRPr>
          </a:p>
          <a:p>
            <a:pPr marL="0" indent="0" algn="l"/>
            <a:endParaRPr lang="en-US" altLang="en-GB" sz="2400" b="0" i="0">
              <a:solidFill>
                <a:srgbClr val="212529"/>
              </a:solidFill>
              <a:latin typeface="Times New Roman" panose="02020603050405020304" pitchFamily="18" charset="0"/>
              <a:ea typeface="Open Sans"/>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576580" y="808355"/>
            <a:ext cx="9924415" cy="5251450"/>
          </a:xfrm>
          <a:prstGeom prst="rect">
            <a:avLst/>
          </a:prstGeom>
          <a:noFill/>
        </p:spPr>
        <p:txBody>
          <a:bodyPr wrap="square" rtlCol="0" anchor="t">
            <a:noAutofit/>
          </a:bodyPr>
          <a:p>
            <a:pPr marL="0" indent="0" algn="l"/>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V</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ù</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ng tiếp gi</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á</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p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ã</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hải là v</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ù</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ng biển tiếp liền và nằm ngoài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ã</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hải Việt Nam, c</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ó</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chiều rộng 12 hải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í</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t</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í</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từ ranh giới ngoài của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ã</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hải.</a:t>
            </a:r>
            <a:endParaRPr lang="en-US" altLang="en-GB" sz="2400" b="0" i="0">
              <a:solidFill>
                <a:srgbClr val="212529"/>
              </a:solidFill>
              <a:latin typeface="Times New Roman" panose="02020603050405020304" pitchFamily="18" charset="0"/>
              <a:ea typeface="Open Sans"/>
              <a:cs typeface="Times New Roman" panose="02020603050405020304" pitchFamily="18" charset="0"/>
            </a:endParaRPr>
          </a:p>
          <a:p>
            <a:pPr marL="0" indent="0" algn="l"/>
            <a:endParaRPr lang="en-US" altLang="en-GB" sz="2400" b="0" i="0">
              <a:solidFill>
                <a:srgbClr val="212529"/>
              </a:solidFill>
              <a:latin typeface="Times New Roman" panose="02020603050405020304" pitchFamily="18" charset="0"/>
              <a:ea typeface="Open Sans"/>
              <a:cs typeface="Times New Roman" panose="02020603050405020304" pitchFamily="18" charset="0"/>
            </a:endParaRPr>
          </a:p>
          <a:p>
            <a:pPr marL="0" indent="0" algn="l"/>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V</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ù</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ng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ặc quyền kinh tế là v</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ù</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ng biển tiếp liền và nằm ngoài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ã</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hải Việt Nam, hợp với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ã</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hải thành một v</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ù</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ng biển c</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ó</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chiều rộng 200 hải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í</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t</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í</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từ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đư</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ờng c</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ơ</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sở.</a:t>
            </a:r>
            <a:endParaRPr lang="en-US" altLang="en-GB" sz="2400" b="0" i="0">
              <a:solidFill>
                <a:srgbClr val="212529"/>
              </a:solidFill>
              <a:latin typeface="Times New Roman" panose="02020603050405020304" pitchFamily="18" charset="0"/>
              <a:ea typeface="Open Sans"/>
              <a:cs typeface="Times New Roman" panose="02020603050405020304" pitchFamily="18" charset="0"/>
            </a:endParaRPr>
          </a:p>
          <a:p>
            <a:pPr marL="0" indent="0" algn="l"/>
            <a:endParaRPr lang="en-US" altLang="en-GB" sz="2400" b="0" i="0">
              <a:solidFill>
                <a:srgbClr val="212529"/>
              </a:solidFill>
              <a:latin typeface="Times New Roman" panose="02020603050405020304" pitchFamily="18" charset="0"/>
              <a:ea typeface="Open Sans"/>
              <a:cs typeface="Times New Roman" panose="02020603050405020304" pitchFamily="18" charset="0"/>
            </a:endParaRPr>
          </a:p>
          <a:p>
            <a:pPr marL="0" indent="0" algn="l"/>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 Thềm lục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ịa là v</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ù</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ng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đá</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y biển và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ò</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ng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ất d</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ư</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ới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đá</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y biển, tiếp liền và nằm ngoài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ã</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hải Việt Nam, tr</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ê</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 toàn bộ phần k</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é</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o dài tự nhi</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ê</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 của l</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ã</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nh thổ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ất liền, c</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á</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c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ảo và quần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ảo của Việt Nam cho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ến m</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é</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p ngoài của r</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ì</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a lục </a:t>
            </a:r>
            <a:r>
              <a:rPr lang="en-US" altLang="en-US" sz="2400">
                <a:solidFill>
                  <a:srgbClr val="212529"/>
                </a:solidFill>
                <a:latin typeface="Times New Roman" panose="02020603050405020304" pitchFamily="18" charset="0"/>
                <a:ea typeface="Open Sans"/>
                <a:cs typeface="Times New Roman" panose="02020603050405020304" pitchFamily="18" charset="0"/>
                <a:sym typeface="+mn-ea"/>
              </a:rPr>
              <a:t>đ</a:t>
            </a:r>
            <a:r>
              <a:rPr lang="en-US" altLang="en-GB" sz="2400">
                <a:solidFill>
                  <a:srgbClr val="212529"/>
                </a:solidFill>
                <a:latin typeface="Times New Roman" panose="02020603050405020304" pitchFamily="18" charset="0"/>
                <a:ea typeface="Open Sans"/>
                <a:cs typeface="Times New Roman" panose="02020603050405020304" pitchFamily="18" charset="0"/>
                <a:sym typeface="+mn-ea"/>
              </a:rPr>
              <a:t>ịa.</a:t>
            </a:r>
            <a:endParaRPr lang="en-US" altLang="en-GB" sz="2400">
              <a:solidFill>
                <a:srgbClr val="212529"/>
              </a:solidFill>
              <a:latin typeface="Times New Roman" panose="02020603050405020304" pitchFamily="18" charset="0"/>
              <a:ea typeface="Open Sans"/>
              <a:cs typeface="Times New Roman" panose="02020603050405020304" pitchFamily="18" charset="0"/>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 name="Group 15"/>
          <p:cNvGrpSpPr/>
          <p:nvPr/>
        </p:nvGrpSpPr>
        <p:grpSpPr bwMode="auto">
          <a:xfrm rot="5400000">
            <a:off x="330200" y="4584702"/>
            <a:ext cx="1905000" cy="2336800"/>
            <a:chOff x="4464" y="3072"/>
            <a:chExt cx="1200" cy="1104"/>
          </a:xfrm>
        </p:grpSpPr>
        <p:sp>
          <p:nvSpPr>
            <p:cNvPr id="6" name="Line 16"/>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7" name="Line 17"/>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8" name="Line 18"/>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9" name="Line 19"/>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grpSp>
      <p:grpSp>
        <p:nvGrpSpPr>
          <p:cNvPr id="10" name="Group 9"/>
          <p:cNvGrpSpPr/>
          <p:nvPr/>
        </p:nvGrpSpPr>
        <p:grpSpPr bwMode="auto">
          <a:xfrm>
            <a:off x="9448800" y="4876800"/>
            <a:ext cx="2540000" cy="1752600"/>
            <a:chOff x="4464" y="3072"/>
            <a:chExt cx="1200" cy="1104"/>
          </a:xfrm>
        </p:grpSpPr>
        <p:sp>
          <p:nvSpPr>
            <p:cNvPr id="11" name="Line 10"/>
            <p:cNvSpPr>
              <a:spLocks noChangeShapeType="1"/>
            </p:cNvSpPr>
            <p:nvPr/>
          </p:nvSpPr>
          <p:spPr bwMode="auto">
            <a:xfrm flipV="1">
              <a:off x="4560" y="3984"/>
              <a:ext cx="1056"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12" name="Line 11"/>
            <p:cNvSpPr>
              <a:spLocks noChangeShapeType="1"/>
            </p:cNvSpPr>
            <p:nvPr/>
          </p:nvSpPr>
          <p:spPr bwMode="auto">
            <a:xfrm flipH="1">
              <a:off x="5472" y="3168"/>
              <a:ext cx="0" cy="96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13" name="Line 12"/>
            <p:cNvSpPr>
              <a:spLocks noChangeShapeType="1"/>
            </p:cNvSpPr>
            <p:nvPr/>
          </p:nvSpPr>
          <p:spPr bwMode="auto">
            <a:xfrm flipV="1">
              <a:off x="4464" y="4080"/>
              <a:ext cx="1200" cy="0"/>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sp>
          <p:nvSpPr>
            <p:cNvPr id="14" name="Line 13"/>
            <p:cNvSpPr>
              <a:spLocks noChangeShapeType="1"/>
            </p:cNvSpPr>
            <p:nvPr/>
          </p:nvSpPr>
          <p:spPr bwMode="auto">
            <a:xfrm>
              <a:off x="5568" y="3072"/>
              <a:ext cx="0" cy="1104"/>
            </a:xfrm>
            <a:prstGeom prst="line">
              <a:avLst/>
            </a:prstGeom>
            <a:noFill/>
            <a:ln w="952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fontAlgn="base">
                <a:spcBef>
                  <a:spcPct val="0"/>
                </a:spcBef>
                <a:spcAft>
                  <a:spcPct val="0"/>
                </a:spcAft>
              </a:pPr>
              <a:endParaRPr lang="en-US" sz="2400">
                <a:solidFill>
                  <a:prstClr val="black"/>
                </a:solidFill>
                <a:cs typeface="Arial" panose="020B0604020202020204" pitchFamily="34" charset="0"/>
              </a:endParaRPr>
            </a:p>
          </p:txBody>
        </p:sp>
      </p:grpSp>
      <p:sp>
        <p:nvSpPr>
          <p:cNvPr id="15" name="WordArt 6"/>
          <p:cNvSpPr>
            <a:spLocks noChangeArrowheads="1" noChangeShapeType="1" noTextEdit="1"/>
          </p:cNvSpPr>
          <p:nvPr/>
        </p:nvSpPr>
        <p:spPr bwMode="auto">
          <a:xfrm>
            <a:off x="2103120" y="2258568"/>
            <a:ext cx="7891272" cy="147523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LUYỆN TẬP - KIỂM TRA KIẾN THỨC</a:t>
            </a:r>
            <a:endPar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AutoShape 3"/>
          <p:cNvSpPr>
            <a:spLocks noChangeArrowheads="1"/>
          </p:cNvSpPr>
          <p:nvPr/>
        </p:nvSpPr>
        <p:spPr bwMode="auto">
          <a:xfrm>
            <a:off x="74676" y="54864"/>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828800" y="957403"/>
            <a:ext cx="8805672" cy="4633641"/>
          </a:xfrm>
          <a:prstGeom prst="rect">
            <a:avLst/>
          </a:prstGeom>
        </p:spPr>
        <p:txBody>
          <a:bodyPr wrap="square">
            <a:spAutoFit/>
          </a:bodyPr>
          <a:lstStyle/>
          <a:p>
            <a:pPr>
              <a:lnSpc>
                <a:spcPct val="107000"/>
              </a:lnSpc>
              <a:spcBef>
                <a:spcPts val="1200"/>
              </a:spcBef>
              <a:spcAft>
                <a:spcPts val="800"/>
              </a:spcAft>
            </a:pPr>
            <a:r>
              <a:rPr lang="en-US" sz="36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nhiêu</a:t>
            </a:r>
            <a:endPar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indent="-742950">
              <a:lnSpc>
                <a:spcPct val="107000"/>
              </a:lnSpc>
              <a:spcBef>
                <a:spcPts val="1200"/>
              </a:spcBef>
              <a:spcAft>
                <a:spcPts val="800"/>
              </a:spcAft>
              <a:buAutoNum type="alphaUcPeriod"/>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3 447 </a:t>
            </a:r>
            <a:r>
              <a:rPr lang="en-US" sz="3600"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anose="02040503050406030204" pitchFamily="18" charset="0"/>
                <a:ea typeface="Cambria" panose="02040503050406030204" pitchFamily="18" charset="0"/>
              </a:rPr>
              <a:t>km</a:t>
            </a:r>
            <a:r>
              <a:rPr lang="vi-VN" sz="3600" baseline="30000" dirty="0">
                <a:solidFill>
                  <a:srgbClr val="002060"/>
                </a:solidFill>
                <a:latin typeface="Cambria" panose="02040503050406030204" pitchFamily="18" charset="0"/>
                <a:ea typeface="Cambria" panose="02040503050406030204" pitchFamily="18" charset="0"/>
              </a:rPr>
              <a:t>2</a:t>
            </a:r>
            <a:r>
              <a:rPr lang="vi-VN" sz="3600" dirty="0" smtClean="0">
                <a:solidFill>
                  <a:srgbClr val="002060"/>
                </a:solidFill>
                <a:latin typeface="Cambria" panose="02040503050406030204" pitchFamily="18" charset="0"/>
                <a:ea typeface="Cambria" panose="02040503050406030204" pitchFamily="18" charset="0"/>
              </a:rPr>
              <a:t>.</a:t>
            </a:r>
            <a:endParaRPr lang="en-US" sz="3600" dirty="0" smtClean="0">
              <a:solidFill>
                <a:srgbClr val="002060"/>
              </a:solidFill>
              <a:latin typeface="Cambria" panose="02040503050406030204" pitchFamily="18" charset="0"/>
              <a:ea typeface="Cambria" panose="02040503050406030204" pitchFamily="18" charset="0"/>
            </a:endParaRPr>
          </a:p>
          <a:p>
            <a:pPr marL="742950" lvl="0" indent="-742950">
              <a:lnSpc>
                <a:spcPct val="107000"/>
              </a:lnSpc>
              <a:spcBef>
                <a:spcPts val="1200"/>
              </a:spcBef>
              <a:spcAft>
                <a:spcPts val="800"/>
              </a:spcAft>
              <a:buFontTx/>
              <a:buAutoNum type="alphaUcPeriod"/>
            </a:pPr>
            <a:r>
              <a:rPr lang="en-US" sz="3600"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3 474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anose="02040503050406030204" pitchFamily="18" charset="0"/>
                <a:ea typeface="Cambria" panose="02040503050406030204" pitchFamily="18" charset="0"/>
              </a:rPr>
              <a:t>km</a:t>
            </a:r>
            <a:r>
              <a:rPr lang="vi-VN" sz="3600" baseline="30000" dirty="0">
                <a:solidFill>
                  <a:srgbClr val="002060"/>
                </a:solidFill>
                <a:latin typeface="Cambria" panose="02040503050406030204" pitchFamily="18" charset="0"/>
                <a:ea typeface="Cambria" panose="02040503050406030204" pitchFamily="18" charset="0"/>
              </a:rPr>
              <a:t>2</a:t>
            </a:r>
            <a:r>
              <a:rPr lang="vi-VN" sz="3600" dirty="0">
                <a:solidFill>
                  <a:srgbClr val="002060"/>
                </a:solidFill>
                <a:latin typeface="Cambria" panose="02040503050406030204" pitchFamily="18" charset="0"/>
                <a:ea typeface="Cambria" panose="02040503050406030204" pitchFamily="18" charset="0"/>
              </a:rPr>
              <a:t>.</a:t>
            </a:r>
            <a:endParaRPr lang="en-US" sz="3600" dirty="0">
              <a:solidFill>
                <a:srgbClr val="002060"/>
              </a:solidFill>
              <a:latin typeface="Cambria" panose="02040503050406030204" pitchFamily="18" charset="0"/>
              <a:ea typeface="Cambria" panose="02040503050406030204" pitchFamily="18" charset="0"/>
            </a:endParaRPr>
          </a:p>
          <a:p>
            <a:pPr marL="742950" lvl="0" indent="-742950">
              <a:lnSpc>
                <a:spcPct val="107000"/>
              </a:lnSpc>
              <a:spcBef>
                <a:spcPts val="1200"/>
              </a:spcBef>
              <a:spcAft>
                <a:spcPts val="800"/>
              </a:spcAft>
              <a:buFontTx/>
              <a:buAutoNum type="alphaUcPeriod"/>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3 744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anose="02040503050406030204" pitchFamily="18" charset="0"/>
                <a:ea typeface="Cambria" panose="02040503050406030204" pitchFamily="18" charset="0"/>
              </a:rPr>
              <a:t>km</a:t>
            </a:r>
            <a:r>
              <a:rPr lang="vi-VN" sz="3600" baseline="30000" dirty="0">
                <a:solidFill>
                  <a:srgbClr val="002060"/>
                </a:solidFill>
                <a:latin typeface="Cambria" panose="02040503050406030204" pitchFamily="18" charset="0"/>
                <a:ea typeface="Cambria" panose="02040503050406030204" pitchFamily="18" charset="0"/>
              </a:rPr>
              <a:t>2</a:t>
            </a:r>
            <a:r>
              <a:rPr lang="vi-VN" sz="3600" dirty="0">
                <a:solidFill>
                  <a:srgbClr val="002060"/>
                </a:solidFill>
                <a:latin typeface="Cambria" panose="02040503050406030204" pitchFamily="18" charset="0"/>
                <a:ea typeface="Cambria" panose="02040503050406030204" pitchFamily="18" charset="0"/>
              </a:rPr>
              <a:t>.</a:t>
            </a:r>
            <a:endParaRPr lang="en-US" sz="3600" dirty="0">
              <a:solidFill>
                <a:srgbClr val="002060"/>
              </a:solidFill>
              <a:latin typeface="Cambria" panose="02040503050406030204" pitchFamily="18" charset="0"/>
              <a:ea typeface="Cambria" panose="02040503050406030204" pitchFamily="18" charset="0"/>
            </a:endParaRPr>
          </a:p>
          <a:p>
            <a:pPr marL="742950" lvl="0" indent="-742950">
              <a:lnSpc>
                <a:spcPct val="107000"/>
              </a:lnSpc>
              <a:spcBef>
                <a:spcPts val="1200"/>
              </a:spcBef>
              <a:spcAft>
                <a:spcPts val="800"/>
              </a:spcAft>
              <a:buFontTx/>
              <a:buAutoNum type="alphaUcPeriod"/>
            </a:pPr>
            <a:r>
              <a:rPr lang="en-US" sz="3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4 374 </a:t>
            </a:r>
            <a:r>
              <a:rPr lang="en-US" sz="3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Cambria" panose="02040503050406030204" pitchFamily="18" charset="0"/>
                <a:ea typeface="Cambria" panose="02040503050406030204" pitchFamily="18" charset="0"/>
              </a:rPr>
              <a:t>km</a:t>
            </a:r>
            <a:r>
              <a:rPr lang="vi-VN" sz="3600" baseline="30000" dirty="0">
                <a:solidFill>
                  <a:srgbClr val="002060"/>
                </a:solidFill>
                <a:latin typeface="Cambria" panose="02040503050406030204" pitchFamily="18" charset="0"/>
                <a:ea typeface="Cambria" panose="02040503050406030204" pitchFamily="18" charset="0"/>
              </a:rPr>
              <a:t>2</a:t>
            </a:r>
            <a:r>
              <a:rPr lang="vi-VN" sz="3600" dirty="0" smtClean="0">
                <a:solidFill>
                  <a:srgbClr val="002060"/>
                </a:solidFill>
                <a:latin typeface="Cambria" panose="02040503050406030204" pitchFamily="18" charset="0"/>
                <a:ea typeface="Cambria" panose="02040503050406030204" pitchFamily="18" charset="0"/>
              </a:rPr>
              <a:t>.</a:t>
            </a:r>
            <a:endParaRPr lang="en-US"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ts val="2250"/>
              </a:lnSpc>
              <a:spcBef>
                <a:spcPts val="1200"/>
              </a:spcBef>
              <a:spcAft>
                <a:spcPts val="0"/>
              </a:spcAft>
              <a:buSzPts val="1000"/>
              <a:tabLst>
                <a:tab pos="457200" algn="l"/>
              </a:tabLst>
            </a:pPr>
            <a:r>
              <a:rPr lang="en-US" sz="36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AutoShape 3"/>
          <p:cNvSpPr>
            <a:spLocks noChangeArrowheads="1"/>
          </p:cNvSpPr>
          <p:nvPr/>
        </p:nvSpPr>
        <p:spPr bwMode="auto">
          <a:xfrm>
            <a:off x="73152" y="36576"/>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289304" y="819295"/>
            <a:ext cx="9674352" cy="4674998"/>
          </a:xfrm>
          <a:prstGeom prst="rect">
            <a:avLst/>
          </a:prstGeom>
        </p:spPr>
        <p:txBody>
          <a:bodyPr wrap="square">
            <a:spAutoFit/>
          </a:bodyPr>
          <a:lstStyle/>
          <a:p>
            <a:pPr>
              <a:lnSpc>
                <a:spcPct val="107000"/>
              </a:lnSpc>
              <a:spcBef>
                <a:spcPts val="1200"/>
              </a:spcBef>
              <a:spcAft>
                <a:spcPts val="800"/>
              </a:spcAft>
            </a:pPr>
            <a:r>
              <a:rPr lang="en-US" sz="36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36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Nội</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thuỷ</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Lãnh</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hải</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Tiếp</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giáp</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lãnh</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hải</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07000"/>
              </a:lnSpc>
              <a:spcBef>
                <a:spcPts val="1200"/>
              </a:spcBef>
              <a:spcAft>
                <a:spcPts val="800"/>
              </a:spcAft>
              <a:buAutoNum type="alphaUcPeriod"/>
            </a:pP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Đặc</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kinh</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tế</a:t>
            </a:r>
            <a:r>
              <a:rPr lang="en-US" sz="3600" dirty="0" smtClean="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r>
              <a:rPr lang="en-US" sz="3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AutoShape 3"/>
          <p:cNvSpPr>
            <a:spLocks noChangeArrowheads="1"/>
          </p:cNvSpPr>
          <p:nvPr/>
        </p:nvSpPr>
        <p:spPr bwMode="auto">
          <a:xfrm>
            <a:off x="74676" y="54864"/>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14984" y="635939"/>
            <a:ext cx="10506456" cy="5267789"/>
          </a:xfrm>
          <a:prstGeom prst="rect">
            <a:avLst/>
          </a:prstGeom>
        </p:spPr>
        <p:txBody>
          <a:bodyPr wrap="square">
            <a:spAutoFit/>
          </a:bodyPr>
          <a:lstStyle/>
          <a:p>
            <a:pPr algn="just">
              <a:lnSpc>
                <a:spcPct val="107000"/>
              </a:lnSpc>
              <a:spcBef>
                <a:spcPts val="1200"/>
              </a:spcBef>
              <a:spcAft>
                <a:spcPts val="800"/>
              </a:spcAft>
            </a:pPr>
            <a:r>
              <a:rPr lang="en-US" sz="36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36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thềm</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vịnh</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indent="-742950" algn="just">
              <a:lnSpc>
                <a:spcPct val="107000"/>
              </a:lnSpc>
              <a:spcBef>
                <a:spcPts val="1200"/>
              </a:spcBef>
              <a:spcAft>
                <a:spcPts val="800"/>
              </a:spcAft>
              <a:buAutoNum type="alphaUcPeriod"/>
            </a:pP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07000"/>
              </a:lnSpc>
              <a:spcBef>
                <a:spcPts val="1200"/>
              </a:spcBef>
              <a:spcAft>
                <a:spcPts val="800"/>
              </a:spcAft>
              <a:buAutoNum type="alphaUcPeriod"/>
            </a:pPr>
            <a:r>
              <a:rPr lang="en-US"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07000"/>
              </a:lnSpc>
              <a:spcBef>
                <a:spcPts val="1200"/>
              </a:spcBef>
              <a:spcAft>
                <a:spcPts val="800"/>
              </a:spcAft>
              <a:buAutoNum type="alphaUcPeriod"/>
            </a:pP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21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742950" indent="-742950" algn="just">
              <a:lnSpc>
                <a:spcPct val="107000"/>
              </a:lnSpc>
              <a:spcBef>
                <a:spcPts val="1200"/>
              </a:spcBef>
              <a:spcAft>
                <a:spcPts val="800"/>
              </a:spcAft>
              <a:buAutoNum type="alphaUcPeriod"/>
            </a:pP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17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6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AutoShape 3"/>
          <p:cNvSpPr>
            <a:spLocks noChangeArrowheads="1"/>
          </p:cNvSpPr>
          <p:nvPr/>
        </p:nvSpPr>
        <p:spPr bwMode="auto">
          <a:xfrm>
            <a:off x="73152" y="36576"/>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9768" y="458215"/>
            <a:ext cx="11173968" cy="5769400"/>
          </a:xfrm>
          <a:prstGeom prst="rect">
            <a:avLst/>
          </a:prstGeom>
        </p:spPr>
        <p:txBody>
          <a:bodyPr wrap="square">
            <a:spAutoFit/>
          </a:bodyPr>
          <a:lstStyle/>
          <a:p>
            <a:pPr>
              <a:lnSpc>
                <a:spcPct val="107000"/>
              </a:lnSpc>
              <a:spcBef>
                <a:spcPts val="1200"/>
              </a:spcBef>
              <a:spcAft>
                <a:spcPts val="800"/>
              </a:spcAft>
            </a:pPr>
            <a:r>
              <a:rPr lang="en-US" sz="32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thổ</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AutoShape 3"/>
          <p:cNvSpPr>
            <a:spLocks noChangeArrowheads="1"/>
          </p:cNvSpPr>
          <p:nvPr/>
        </p:nvSpPr>
        <p:spPr bwMode="auto">
          <a:xfrm>
            <a:off x="73152" y="36576"/>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en-US" sz="4000" b="1" kern="0" noProof="0" dirty="0" smtClean="0">
                <a:solidFill>
                  <a:srgbClr val="C00000"/>
                </a:solidFill>
                <a:latin typeface="Times New Roman" panose="02020603050405020304" pitchFamily="18" charset="0"/>
                <a:cs typeface="Times New Roman" panose="02020603050405020304" pitchFamily="18" charset="0"/>
              </a:rPr>
              <a:t>  </a:t>
            </a: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12064" y="275335"/>
            <a:ext cx="11064240" cy="5769400"/>
          </a:xfrm>
          <a:prstGeom prst="rect">
            <a:avLst/>
          </a:prstGeom>
        </p:spPr>
        <p:txBody>
          <a:bodyPr wrap="square">
            <a:spAutoFit/>
          </a:bodyPr>
          <a:lstStyle/>
          <a:p>
            <a:pPr>
              <a:lnSpc>
                <a:spcPct val="107000"/>
              </a:lnSpc>
              <a:spcBef>
                <a:spcPts val="1200"/>
              </a:spcBef>
              <a:spcAft>
                <a:spcPts val="800"/>
              </a:spcAft>
            </a:pPr>
            <a:r>
              <a:rPr lang="en-US" sz="32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32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12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200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lvl="0">
              <a:spcBef>
                <a:spcPts val="1200"/>
              </a:spcBef>
              <a:spcAft>
                <a:spcPts val="0"/>
              </a:spcAft>
              <a:buSzPts val="1000"/>
              <a:tabLst>
                <a:tab pos="457200" algn="l"/>
              </a:tabLst>
            </a:pP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3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giáp</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thổ</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73152" y="36576"/>
            <a:ext cx="12036552" cy="6803136"/>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en-US" sz="4000" b="1" kern="0" noProof="0" dirty="0" smtClean="0">
                <a:solidFill>
                  <a:srgbClr val="C00000"/>
                </a:solidFill>
                <a:latin typeface="Times New Roman" panose="02020603050405020304" pitchFamily="18" charset="0"/>
                <a:cs typeface="Times New Roman" panose="02020603050405020304" pitchFamily="18" charset="0"/>
              </a:rPr>
              <a:t>  </a:t>
            </a: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84285" y="2174933"/>
            <a:ext cx="3623429" cy="646331"/>
          </a:xfrm>
          <a:prstGeom prst="rect">
            <a:avLst/>
          </a:prstGeom>
        </p:spPr>
        <p:txBody>
          <a:bodyPr wrap="none">
            <a:spAutoFit/>
          </a:bodyPr>
          <a:lstStyle/>
          <a:p>
            <a:pPr marL="30480" marR="30480" algn="ctr">
              <a:spcAft>
                <a:spcPts val="1200"/>
              </a:spcAft>
            </a:pPr>
            <a:r>
              <a:rPr lang="en-US" sz="3600" b="1" dirty="0">
                <a:solidFill>
                  <a:srgbClr val="0070C0"/>
                </a:solidFill>
                <a:latin typeface="Times New Roman" panose="02020603050405020304" pitchFamily="18" charset="0"/>
                <a:ea typeface="Times New Roman" panose="02020603050405020304" pitchFamily="18" charset="0"/>
              </a:rPr>
              <a:t>BẢNG TRẢ LỜI</a:t>
            </a:r>
            <a:endParaRPr lang="en-US" sz="3600" dirty="0">
              <a:solidFill>
                <a:srgbClr val="0070C0"/>
              </a:solidFill>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2313431" y="3026664"/>
          <a:ext cx="7818120" cy="1174116"/>
        </p:xfrm>
        <a:graphic>
          <a:graphicData uri="http://schemas.openxmlformats.org/drawingml/2006/table">
            <a:tbl>
              <a:tblPr firstRow="1" firstCol="1" bandRow="1"/>
              <a:tblGrid>
                <a:gridCol w="1563624"/>
                <a:gridCol w="1563624"/>
                <a:gridCol w="1563624"/>
                <a:gridCol w="1563624"/>
                <a:gridCol w="1563624"/>
              </a:tblGrid>
              <a:tr h="534924">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nSpc>
                          <a:spcPct val="107000"/>
                        </a:lnSpc>
                        <a:spcAft>
                          <a:spcPts val="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nSpc>
                          <a:spcPct val="107000"/>
                        </a:lnSpc>
                        <a:spcAft>
                          <a:spcPts val="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nSpc>
                          <a:spcPct val="107000"/>
                        </a:lnSpc>
                        <a:spcAft>
                          <a:spcPts val="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nSpc>
                          <a:spcPct val="107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Câu 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nSpc>
                          <a:spcPct val="107000"/>
                        </a:lnSpc>
                        <a:spcAft>
                          <a:spcPts val="0"/>
                        </a:spcAft>
                      </a:pPr>
                      <a:r>
                        <a:rPr lang="en-US" sz="3600">
                          <a:effectLst/>
                          <a:latin typeface="Times New Roman" panose="02020603050405020304" pitchFamily="18" charset="0"/>
                          <a:ea typeface="Calibri" panose="020F0502020204030204" pitchFamily="34" charset="0"/>
                          <a:cs typeface="Times New Roman" panose="02020603050405020304" pitchFamily="18" charset="0"/>
                        </a:rPr>
                        <a:t>Câu 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34924">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gn="ctr">
                        <a:lnSpc>
                          <a:spcPct val="107000"/>
                        </a:lnSpc>
                        <a:spcAft>
                          <a:spcPts val="0"/>
                        </a:spcAft>
                      </a:pPr>
                      <a:r>
                        <a:rPr lang="en-US" sz="3600" dirty="0" smtClean="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A</a:t>
                      </a:r>
                      <a:endParaRPr lang="en-US" sz="36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gn="ctr">
                        <a:lnSpc>
                          <a:spcPct val="107000"/>
                        </a:lnSpc>
                        <a:spcAft>
                          <a:spcPts val="0"/>
                        </a:spcAft>
                      </a:pPr>
                      <a:r>
                        <a:rPr lang="en-US" sz="3600" dirty="0" smtClean="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D</a:t>
                      </a:r>
                      <a:endParaRPr lang="en-US" sz="36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gn="ctr">
                        <a:lnSpc>
                          <a:spcPct val="107000"/>
                        </a:lnSpc>
                        <a:spcAft>
                          <a:spcPts val="0"/>
                        </a:spcAft>
                      </a:pPr>
                      <a:r>
                        <a:rPr lang="en-US" sz="3600" dirty="0" smtClean="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C</a:t>
                      </a:r>
                      <a:endParaRPr lang="en-US" sz="36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gn="ctr">
                        <a:lnSpc>
                          <a:spcPct val="107000"/>
                        </a:lnSpc>
                        <a:spcAft>
                          <a:spcPts val="0"/>
                        </a:spcAft>
                      </a:pPr>
                      <a:r>
                        <a:rPr lang="en-US" sz="3600" dirty="0" smtClean="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C</a:t>
                      </a:r>
                      <a:endParaRPr lang="en-US" sz="36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85215" rtl="0" eaLnBrk="1" latinLnBrk="0" hangingPunct="1">
                        <a:defRPr sz="2100" kern="1200">
                          <a:solidFill>
                            <a:schemeClr val="tx1"/>
                          </a:solidFill>
                          <a:latin typeface="Calibri" panose="020F0502020204030204"/>
                        </a:defRPr>
                      </a:lvl1pPr>
                      <a:lvl2pPr marL="542925" algn="l" defTabSz="1085215" rtl="0" eaLnBrk="1" latinLnBrk="0" hangingPunct="1">
                        <a:defRPr sz="2100" kern="1200">
                          <a:solidFill>
                            <a:schemeClr val="tx1"/>
                          </a:solidFill>
                          <a:latin typeface="Calibri" panose="020F0502020204030204"/>
                        </a:defRPr>
                      </a:lvl2pPr>
                      <a:lvl3pPr marL="1085215" algn="l" defTabSz="1085215" rtl="0" eaLnBrk="1" latinLnBrk="0" hangingPunct="1">
                        <a:defRPr sz="2100" kern="1200">
                          <a:solidFill>
                            <a:schemeClr val="tx1"/>
                          </a:solidFill>
                          <a:latin typeface="Calibri" panose="020F0502020204030204"/>
                        </a:defRPr>
                      </a:lvl3pPr>
                      <a:lvl4pPr marL="1628140" algn="l" defTabSz="1085215" rtl="0" eaLnBrk="1" latinLnBrk="0" hangingPunct="1">
                        <a:defRPr sz="2100" kern="1200">
                          <a:solidFill>
                            <a:schemeClr val="tx1"/>
                          </a:solidFill>
                          <a:latin typeface="Calibri" panose="020F0502020204030204"/>
                        </a:defRPr>
                      </a:lvl4pPr>
                      <a:lvl5pPr marL="2171065" algn="l" defTabSz="1085215" rtl="0" eaLnBrk="1" latinLnBrk="0" hangingPunct="1">
                        <a:defRPr sz="2100" kern="1200">
                          <a:solidFill>
                            <a:schemeClr val="tx1"/>
                          </a:solidFill>
                          <a:latin typeface="Calibri" panose="020F0502020204030204"/>
                        </a:defRPr>
                      </a:lvl5pPr>
                      <a:lvl6pPr marL="2713990" algn="l" defTabSz="1085215" rtl="0" eaLnBrk="1" latinLnBrk="0" hangingPunct="1">
                        <a:defRPr sz="2100" kern="1200">
                          <a:solidFill>
                            <a:schemeClr val="tx1"/>
                          </a:solidFill>
                          <a:latin typeface="Calibri" panose="020F0502020204030204"/>
                        </a:defRPr>
                      </a:lvl6pPr>
                      <a:lvl7pPr marL="3256280" algn="l" defTabSz="1085215" rtl="0" eaLnBrk="1" latinLnBrk="0" hangingPunct="1">
                        <a:defRPr sz="2100" kern="1200">
                          <a:solidFill>
                            <a:schemeClr val="tx1"/>
                          </a:solidFill>
                          <a:latin typeface="Calibri" panose="020F0502020204030204"/>
                        </a:defRPr>
                      </a:lvl7pPr>
                      <a:lvl8pPr marL="3799205" algn="l" defTabSz="1085215" rtl="0" eaLnBrk="1" latinLnBrk="0" hangingPunct="1">
                        <a:defRPr sz="2100" kern="1200">
                          <a:solidFill>
                            <a:schemeClr val="tx1"/>
                          </a:solidFill>
                          <a:latin typeface="Calibri" panose="020F0502020204030204"/>
                        </a:defRPr>
                      </a:lvl8pPr>
                      <a:lvl9pPr marL="4342130" algn="l" defTabSz="1085215" rtl="0" eaLnBrk="1" latinLnBrk="0" hangingPunct="1">
                        <a:defRPr sz="2100" kern="1200">
                          <a:solidFill>
                            <a:schemeClr val="tx1"/>
                          </a:solidFill>
                          <a:latin typeface="Calibri" panose="020F0502020204030204"/>
                        </a:defRPr>
                      </a:lvl9pPr>
                    </a:lstStyle>
                    <a:p>
                      <a:pPr algn="ctr">
                        <a:lnSpc>
                          <a:spcPct val="107000"/>
                        </a:lnSpc>
                        <a:spcAft>
                          <a:spcPts val="0"/>
                        </a:spcAft>
                      </a:pPr>
                      <a:r>
                        <a:rPr lang="en-US" sz="3600" dirty="0" smtClean="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rPr>
                        <a:t>D</a:t>
                      </a:r>
                      <a:endParaRPr lang="en-US" sz="3600" dirty="0">
                        <a:solidFill>
                          <a:srgbClr val="FF0000"/>
                        </a:solidFill>
                        <a:effectLst/>
                        <a:latin typeface="Berlin Sans FB Demi" panose="020E0802020502020306"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ounded Rectangle 6"/>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12124944" cy="6858000"/>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3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864" y="36576"/>
            <a:ext cx="12082272" cy="678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p:cNvSpPr>
            <a:spLocks noChangeArrowheads="1"/>
          </p:cNvSpPr>
          <p:nvPr/>
        </p:nvSpPr>
        <p:spPr bwMode="auto">
          <a:xfrm>
            <a:off x="1690256" y="1856509"/>
            <a:ext cx="9213272" cy="3255818"/>
          </a:xfrm>
          <a:prstGeom prst="roundRect">
            <a:avLst>
              <a:gd name="adj" fmla="val 16667"/>
            </a:avLst>
          </a:prstGeom>
          <a:gradFill rotWithShape="1">
            <a:gsLst>
              <a:gs pos="0">
                <a:srgbClr val="FF66FF"/>
              </a:gs>
              <a:gs pos="100000">
                <a:srgbClr val="FFFFFF"/>
              </a:gs>
            </a:gsLst>
            <a:lin ang="5400000" scaled="1"/>
          </a:gradFill>
          <a:ln w="76200" cmpd="tri">
            <a:solidFill>
              <a:srgbClr val="00FF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lang="en-US" altLang="en-US" sz="4000" b="1" kern="0" noProof="0" dirty="0" smtClean="0">
              <a:solidFill>
                <a:srgbClr val="C00000"/>
              </a:solidFill>
              <a:latin typeface="Times New Roman" panose="02020603050405020304" pitchFamily="18" charset="0"/>
              <a:cs typeface="Times New Roman" panose="02020603050405020304" pitchFamily="18" charset="0"/>
            </a:endParaRPr>
          </a:p>
        </p:txBody>
      </p:sp>
      <p:sp>
        <p:nvSpPr>
          <p:cNvPr id="7" name="WordArt 6"/>
          <p:cNvSpPr>
            <a:spLocks noChangeArrowheads="1" noChangeShapeType="1" noTextEdit="1"/>
          </p:cNvSpPr>
          <p:nvPr/>
        </p:nvSpPr>
        <p:spPr bwMode="auto">
          <a:xfrm>
            <a:off x="2304288" y="2679192"/>
            <a:ext cx="7891272" cy="147523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VẬN DỤNG</a:t>
            </a:r>
            <a:endParaRPr lang="en-US" sz="3600" b="1" kern="10" dirty="0" smtClean="0">
              <a:ln w="12700">
                <a:solidFill>
                  <a:srgbClr val="9933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2120785" y="270463"/>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50"/>
                </a:solidFill>
                <a:effectLst>
                  <a:outerShdw blurRad="38100" dist="38100" dir="2700000" algn="tl">
                    <a:srgbClr val="000000">
                      <a:alpha val="43137"/>
                    </a:srgbClr>
                  </a:outerShdw>
                </a:effectLst>
                <a:latin typeface="Cambria" panose="02040503050406030204" pitchFamily="18" charset="0"/>
              </a:rPr>
              <a:t>NỘI DUNG BÀI HỌC</a:t>
            </a:r>
            <a:endParaRPr lang="vi-VN" sz="3600" b="1" dirty="0">
              <a:solidFill>
                <a:srgbClr val="00B050"/>
              </a:solidFill>
              <a:effectLst>
                <a:outerShdw blurRad="38100" dist="38100" dir="2700000" algn="tl">
                  <a:srgbClr val="000000">
                    <a:alpha val="43137"/>
                  </a:srgbClr>
                </a:outerShdw>
              </a:effectLst>
              <a:latin typeface="Cambria" panose="02040503050406030204" pitchFamily="18" charset="0"/>
            </a:endParaRPr>
          </a:p>
        </p:txBody>
      </p:sp>
      <p:sp>
        <p:nvSpPr>
          <p:cNvPr id="6" name="Rounded Rectangle 5"/>
          <p:cNvSpPr/>
          <p:nvPr/>
        </p:nvSpPr>
        <p:spPr>
          <a:xfrm>
            <a:off x="1219200" y="1261609"/>
            <a:ext cx="9982200" cy="3691392"/>
          </a:xfrm>
          <a:prstGeom prst="roundRect">
            <a:avLst>
              <a:gd name="adj" fmla="val 8948"/>
            </a:avLst>
          </a:prstGeom>
          <a:noFill/>
          <a:ln w="381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ound Same Side Corner Rectangle 7"/>
          <p:cNvSpPr/>
          <p:nvPr/>
        </p:nvSpPr>
        <p:spPr>
          <a:xfrm rot="5400000">
            <a:off x="1068147" y="1597875"/>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itle 1"/>
          <p:cNvSpPr txBox="1"/>
          <p:nvPr/>
        </p:nvSpPr>
        <p:spPr>
          <a:xfrm>
            <a:off x="716551" y="1781365"/>
            <a:ext cx="138601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anose="02040503050406030204" pitchFamily="18" charset="0"/>
              </a:rPr>
              <a:t>1</a:t>
            </a:r>
            <a:endParaRPr lang="en-US" sz="40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10" name="Title 1"/>
          <p:cNvSpPr txBox="1"/>
          <p:nvPr/>
        </p:nvSpPr>
        <p:spPr>
          <a:xfrm>
            <a:off x="2075234" y="1709480"/>
            <a:ext cx="7690558"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02060"/>
                </a:solidFill>
                <a:effectLst>
                  <a:outerShdw blurRad="38100" dist="38100" dir="2700000" algn="tl">
                    <a:srgbClr val="000000">
                      <a:alpha val="43137"/>
                    </a:srgbClr>
                  </a:outerShdw>
                </a:effectLst>
                <a:latin typeface="Cambria" panose="02040503050406030204" pitchFamily="18" charset="0"/>
              </a:rPr>
              <a:t>VỊ TRÍ ĐỊA LÍ </a:t>
            </a:r>
            <a:r>
              <a:rPr lang="en-US" sz="2800" b="1" dirty="0">
                <a:solidFill>
                  <a:srgbClr val="002060"/>
                </a:solidFill>
                <a:effectLst>
                  <a:outerShdw blurRad="38100" dist="38100" dir="2700000" algn="tl">
                    <a:srgbClr val="000000">
                      <a:alpha val="43137"/>
                    </a:srgbClr>
                  </a:outerShdw>
                </a:effectLst>
                <a:latin typeface="Cambria" panose="02040503050406030204" pitchFamily="18" charset="0"/>
              </a:rPr>
              <a:t>VÀ PHẠM VI </a:t>
            </a:r>
            <a:r>
              <a:rPr lang="vi-VN" sz="2800" b="1" dirty="0">
                <a:solidFill>
                  <a:srgbClr val="002060"/>
                </a:solidFill>
                <a:effectLst>
                  <a:outerShdw blurRad="38100" dist="38100" dir="2700000" algn="tl">
                    <a:srgbClr val="000000">
                      <a:alpha val="43137"/>
                    </a:srgbClr>
                  </a:outerShdw>
                </a:effectLst>
                <a:latin typeface="Cambria" panose="02040503050406030204" pitchFamily="18" charset="0"/>
              </a:rPr>
              <a:t>BIỂN ĐÔNG</a:t>
            </a:r>
            <a:endParaRPr lang="en-US" sz="2800" b="1" dirty="0">
              <a:solidFill>
                <a:srgbClr val="002060"/>
              </a:solidFill>
              <a:effectLst>
                <a:outerShdw blurRad="38100" dist="38100" dir="2700000" algn="tl">
                  <a:srgbClr val="000000">
                    <a:alpha val="43137"/>
                  </a:srgbClr>
                </a:outerShdw>
              </a:effectLst>
              <a:latin typeface="Cambria" panose="02040503050406030204" pitchFamily="18" charset="0"/>
            </a:endParaRPr>
          </a:p>
        </p:txBody>
      </p:sp>
      <p:sp>
        <p:nvSpPr>
          <p:cNvPr id="12" name="Round Same Side Corner Rectangle 11"/>
          <p:cNvSpPr/>
          <p:nvPr/>
        </p:nvSpPr>
        <p:spPr>
          <a:xfrm rot="5400000">
            <a:off x="1041448" y="2630338"/>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Title 1"/>
          <p:cNvSpPr txBox="1"/>
          <p:nvPr/>
        </p:nvSpPr>
        <p:spPr>
          <a:xfrm>
            <a:off x="716551" y="2800589"/>
            <a:ext cx="138601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anose="02040503050406030204" pitchFamily="18" charset="0"/>
              </a:rPr>
              <a:t>2</a:t>
            </a:r>
            <a:endParaRPr lang="en-US" sz="40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14" name="Title 1"/>
          <p:cNvSpPr txBox="1"/>
          <p:nvPr/>
        </p:nvSpPr>
        <p:spPr>
          <a:xfrm>
            <a:off x="2084379" y="2783640"/>
            <a:ext cx="696818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D30DD"/>
                </a:solidFill>
                <a:effectLst>
                  <a:outerShdw blurRad="38100" dist="38100" dir="2700000" algn="tl">
                    <a:srgbClr val="000000">
                      <a:alpha val="43137"/>
                    </a:srgbClr>
                  </a:outerShdw>
                </a:effectLst>
                <a:latin typeface="Cambria" panose="02040503050406030204" pitchFamily="18" charset="0"/>
              </a:rPr>
              <a:t>VÙNG BIỂN CỦA VIỆT NAM Ở BIỂN ĐÔNG</a:t>
            </a:r>
            <a:endParaRPr lang="vi-VN" sz="2800" b="1" dirty="0">
              <a:solidFill>
                <a:srgbClr val="0D30DD"/>
              </a:solidFill>
              <a:effectLst>
                <a:outerShdw blurRad="38100" dist="38100" dir="2700000" algn="tl">
                  <a:srgbClr val="000000">
                    <a:alpha val="43137"/>
                  </a:srgbClr>
                </a:outerShdw>
              </a:effectLst>
              <a:latin typeface="Cambria" panose="02040503050406030204" pitchFamily="18" charset="0"/>
            </a:endParaRPr>
          </a:p>
        </p:txBody>
      </p:sp>
      <p:sp>
        <p:nvSpPr>
          <p:cNvPr id="15" name="Round Same Side Corner Rectangle 14"/>
          <p:cNvSpPr/>
          <p:nvPr/>
        </p:nvSpPr>
        <p:spPr>
          <a:xfrm rot="5400000">
            <a:off x="1023513" y="3731475"/>
            <a:ext cx="647954" cy="938739"/>
          </a:xfrm>
          <a:prstGeom prst="round2SameRect">
            <a:avLst>
              <a:gd name="adj1" fmla="val 29047"/>
              <a:gd name="adj2" fmla="val 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19050" cap="flat" cmpd="sng" algn="ctr">
            <a:solidFill>
              <a:srgbClr val="00206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itle 1"/>
          <p:cNvSpPr txBox="1"/>
          <p:nvPr/>
        </p:nvSpPr>
        <p:spPr>
          <a:xfrm>
            <a:off x="698616" y="3901726"/>
            <a:ext cx="1386012"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effectLst>
                  <a:outerShdw blurRad="38100" dist="38100" dir="2700000" algn="tl">
                    <a:srgbClr val="000000">
                      <a:alpha val="43137"/>
                    </a:srgbClr>
                  </a:outerShdw>
                </a:effectLst>
                <a:latin typeface="Cambria" panose="02040503050406030204" pitchFamily="18" charset="0"/>
              </a:rPr>
              <a:t>3</a:t>
            </a:r>
            <a:endParaRPr lang="en-US" sz="4000" b="1" dirty="0">
              <a:solidFill>
                <a:srgbClr val="FF0000"/>
              </a:solidFill>
              <a:effectLst>
                <a:outerShdw blurRad="38100" dist="38100" dir="2700000" algn="tl">
                  <a:srgbClr val="000000">
                    <a:alpha val="43137"/>
                  </a:srgbClr>
                </a:outerShdw>
              </a:effectLst>
              <a:latin typeface="Cambria" panose="02040503050406030204" pitchFamily="18" charset="0"/>
            </a:endParaRPr>
          </a:p>
        </p:txBody>
      </p:sp>
      <p:sp>
        <p:nvSpPr>
          <p:cNvPr id="17" name="Title 1"/>
          <p:cNvSpPr txBox="1"/>
          <p:nvPr/>
        </p:nvSpPr>
        <p:spPr>
          <a:xfrm>
            <a:off x="2090095" y="3901725"/>
            <a:ext cx="7904298" cy="587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800" b="1" dirty="0">
                <a:solidFill>
                  <a:srgbClr val="00B0F0"/>
                </a:solidFill>
                <a:effectLst>
                  <a:outerShdw blurRad="38100" dist="38100" dir="2700000" algn="tl">
                    <a:srgbClr val="000000">
                      <a:alpha val="43137"/>
                    </a:srgbClr>
                  </a:outerShdw>
                </a:effectLst>
                <a:latin typeface="Cambria" panose="02040503050406030204" pitchFamily="18" charset="0"/>
              </a:rPr>
              <a:t>CÁC VÙNG BIỂN CỦA VIỆT NAM Ở BIỂN ĐÔNG</a:t>
            </a:r>
            <a:endParaRPr lang="vi-VN" sz="2800" b="1" dirty="0">
              <a:solidFill>
                <a:srgbClr val="00B0F0"/>
              </a:solidFill>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5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5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50"/>
                                        <p:tgtEl>
                                          <p:spTgt spid="1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250"/>
                                        <p:tgtEl>
                                          <p:spTgt spid="1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250"/>
                                        <p:tgtEl>
                                          <p:spTgt spid="16"/>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p:bldP spid="10" grpId="0"/>
      <p:bldP spid="12" grpId="0" animBg="1"/>
      <p:bldP spid="13" grpId="0"/>
      <p:bldP spid="14" grpId="0"/>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146136" y="152400"/>
            <a:ext cx="612200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1. Vị trí địa lí và phạm vi Biển Đông</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endParaRPr>
          </a:p>
        </p:txBody>
      </p:sp>
      <p:pic>
        <p:nvPicPr>
          <p:cNvPr id="6" name="Picture 5"/>
          <p:cNvPicPr>
            <a:picLocks noChangeAspect="1"/>
          </p:cNvPicPr>
          <p:nvPr/>
        </p:nvPicPr>
        <p:blipFill>
          <a:blip r:embed="rId1"/>
          <a:stretch>
            <a:fillRect/>
          </a:stretch>
        </p:blipFill>
        <p:spPr>
          <a:xfrm>
            <a:off x="6272942" y="82295"/>
            <a:ext cx="5878140" cy="6574537"/>
          </a:xfrm>
          <a:prstGeom prst="rect">
            <a:avLst/>
          </a:prstGeom>
        </p:spPr>
      </p:pic>
      <p:sp>
        <p:nvSpPr>
          <p:cNvPr id="7" name="Rectangle 6"/>
          <p:cNvSpPr/>
          <p:nvPr/>
        </p:nvSpPr>
        <p:spPr>
          <a:xfrm>
            <a:off x="146136" y="914400"/>
            <a:ext cx="6122004" cy="2431435"/>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Quan sát hình 14.1 và kênh chữ SGK:</a:t>
            </a:r>
            <a:endParaRPr kumimoji="0" lang="en-US" sz="32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2800" b="0"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rPr>
              <a:t>Xác</a:t>
            </a: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định vị trí của Biển Đông?</a:t>
            </a:r>
            <a:endPar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a:t>
            </a:r>
            <a:r>
              <a:rPr lang="en-US" sz="2800" kern="0" dirty="0">
                <a:solidFill>
                  <a:srgbClr val="FF0000"/>
                </a:solidFill>
                <a:latin typeface="Cambria" panose="02040503050406030204" pitchFamily="18" charset="0"/>
                <a:ea typeface="Cambria" panose="02040503050406030204" pitchFamily="18" charset="0"/>
              </a:rPr>
              <a:t> </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Biển Đông nằm ở đại dương nào</a:t>
            </a:r>
            <a:r>
              <a:rPr kumimoji="0" lang="en-US" sz="2800" b="0"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a:t>
            </a:r>
            <a:r>
              <a:rPr kumimoji="0" lang="en-US" sz="2800" b="0" i="0" u="none" strike="noStrike" kern="0" cap="none" spc="0" normalizeH="0" noProof="0" dirty="0" err="1" smtClean="0">
                <a:ln>
                  <a:noFill/>
                </a:ln>
                <a:solidFill>
                  <a:srgbClr val="FF0000"/>
                </a:solidFill>
                <a:effectLst/>
                <a:uLnTx/>
                <a:uFillTx/>
                <a:latin typeface="Cambria" panose="02040503050406030204" pitchFamily="18" charset="0"/>
                <a:ea typeface="Cambria" panose="02040503050406030204" pitchFamily="18" charset="0"/>
              </a:rPr>
              <a:t>và</a:t>
            </a:r>
            <a:r>
              <a:rPr kumimoji="0" lang="en-US" sz="2800" b="0" i="0" u="none" strike="noStrike" kern="0" cap="none" spc="0" normalizeH="0" noProof="0" dirty="0" smtClean="0">
                <a:ln>
                  <a:noFill/>
                </a:ln>
                <a:solidFill>
                  <a:srgbClr val="FF0000"/>
                </a:solidFill>
                <a:effectLst/>
                <a:uLnTx/>
                <a:uFillTx/>
                <a:latin typeface="Cambria" panose="02040503050406030204" pitchFamily="18" charset="0"/>
                <a:ea typeface="Cambria" panose="02040503050406030204" pitchFamily="18" charset="0"/>
              </a:rPr>
              <a:t> t</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rải dài </a:t>
            </a:r>
            <a:r>
              <a:rPr lang="en-US" sz="2800" kern="0" noProof="0" dirty="0" smtClean="0">
                <a:solidFill>
                  <a:srgbClr val="FF0000"/>
                </a:solidFill>
                <a:latin typeface="Cambria" panose="02040503050406030204" pitchFamily="18" charset="0"/>
                <a:ea typeface="Cambria" panose="02040503050406030204" pitchFamily="18" charset="0"/>
              </a:rPr>
              <a:t>ở</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 những </a:t>
            </a:r>
            <a:r>
              <a:rPr kumimoji="0" lang="en-US" sz="2800" b="0" i="0" u="none" strike="noStrike" kern="0" cap="none" spc="0" normalizeH="0" baseline="0" noProof="0" dirty="0" err="1" smtClean="0">
                <a:ln>
                  <a:noFill/>
                </a:ln>
                <a:solidFill>
                  <a:srgbClr val="FF0000"/>
                </a:solidFill>
                <a:effectLst/>
                <a:uLnTx/>
                <a:uFillTx/>
                <a:latin typeface="Cambria" panose="02040503050406030204" pitchFamily="18" charset="0"/>
                <a:ea typeface="Cambria" panose="02040503050406030204" pitchFamily="18" charset="0"/>
              </a:rPr>
              <a:t>kinh</a:t>
            </a:r>
            <a:r>
              <a:rPr lang="en-US" sz="2800" kern="0" noProof="0" dirty="0" smtClean="0">
                <a:solidFill>
                  <a:srgbClr val="FF0000"/>
                </a:solidFill>
                <a:latin typeface="Cambria" panose="02040503050406030204" pitchFamily="18" charset="0"/>
                <a:ea typeface="Cambria" panose="02040503050406030204" pitchFamily="18" charset="0"/>
              </a:rPr>
              <a:t>-</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rPr>
              <a:t>vĩ độ </a:t>
            </a:r>
            <a:r>
              <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nào?</a:t>
            </a:r>
            <a:endParaRPr kumimoji="0" lang="vi-VN" sz="32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8" name="Group 7"/>
          <p:cNvGrpSpPr/>
          <p:nvPr/>
        </p:nvGrpSpPr>
        <p:grpSpPr>
          <a:xfrm>
            <a:off x="7242048" y="246888"/>
            <a:ext cx="3337560" cy="4142232"/>
            <a:chOff x="1264920" y="1409416"/>
            <a:chExt cx="2185511" cy="3326053"/>
          </a:xfrm>
        </p:grpSpPr>
        <p:sp>
          <p:nvSpPr>
            <p:cNvPr id="9" name="Freeform 35"/>
            <p:cNvSpPr/>
            <p:nvPr/>
          </p:nvSpPr>
          <p:spPr>
            <a:xfrm>
              <a:off x="1428833" y="1409416"/>
              <a:ext cx="1966959" cy="1953778"/>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0" name="Freeform 36"/>
            <p:cNvSpPr/>
            <p:nvPr/>
          </p:nvSpPr>
          <p:spPr>
            <a:xfrm>
              <a:off x="2209800" y="1409416"/>
              <a:ext cx="1240631" cy="2898752"/>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1" name="Freeform 37"/>
            <p:cNvSpPr/>
            <p:nvPr/>
          </p:nvSpPr>
          <p:spPr>
            <a:xfrm>
              <a:off x="1264920" y="272474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sp>
        <p:nvSpPr>
          <p:cNvPr id="12" name="Rectangle 11"/>
          <p:cNvSpPr/>
          <p:nvPr/>
        </p:nvSpPr>
        <p:spPr>
          <a:xfrm>
            <a:off x="179467" y="4018605"/>
            <a:ext cx="6088673" cy="2631490"/>
          </a:xfrm>
          <a:prstGeom prst="rect">
            <a:avLst/>
          </a:prstGeom>
          <a:solidFill>
            <a:srgbClr val="FFCCFF"/>
          </a:solidFill>
          <a:ln w="12700">
            <a:solidFill>
              <a:srgbClr val="0070C0"/>
            </a:solidFill>
          </a:ln>
        </p:spPr>
        <p:txBody>
          <a:bodyPr wrap="square">
            <a:spAutoFit/>
          </a:bodyPr>
          <a:lstStyle/>
          <a:p>
            <a:pPr algn="just">
              <a:spcBef>
                <a:spcPts val="600"/>
              </a:spcBef>
            </a:pP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Nằm</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phía</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đông</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của</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Đông</a:t>
            </a:r>
            <a:r>
              <a:rPr lang="en-US" sz="3200" dirty="0" smtClean="0">
                <a:solidFill>
                  <a:srgbClr val="7030A0"/>
                </a:solidFill>
                <a:latin typeface="Cambria" panose="02040503050406030204" pitchFamily="18" charset="0"/>
                <a:ea typeface="Cambria" panose="02040503050406030204" pitchFamily="18" charset="0"/>
              </a:rPr>
              <a:t> Nam Á </a:t>
            </a:r>
            <a:r>
              <a:rPr lang="en-US" sz="3200" dirty="0" err="1" smtClean="0">
                <a:solidFill>
                  <a:srgbClr val="7030A0"/>
                </a:solidFill>
                <a:latin typeface="Cambria" panose="02040503050406030204" pitchFamily="18" charset="0"/>
                <a:ea typeface="Cambria" panose="02040503050406030204" pitchFamily="18" charset="0"/>
              </a:rPr>
              <a:t>đất</a:t>
            </a:r>
            <a:r>
              <a:rPr lang="en-US" sz="3200" dirty="0" smtClean="0">
                <a:solidFill>
                  <a:srgbClr val="7030A0"/>
                </a:solidFill>
                <a:latin typeface="Cambria" panose="02040503050406030204" pitchFamily="18" charset="0"/>
                <a:ea typeface="Cambria" panose="02040503050406030204" pitchFamily="18" charset="0"/>
              </a:rPr>
              <a:t> </a:t>
            </a:r>
            <a:r>
              <a:rPr lang="en-US" sz="3200" dirty="0" err="1" smtClean="0">
                <a:solidFill>
                  <a:srgbClr val="7030A0"/>
                </a:solidFill>
                <a:latin typeface="Cambria" panose="02040503050406030204" pitchFamily="18" charset="0"/>
                <a:ea typeface="Cambria" panose="02040503050406030204" pitchFamily="18" charset="0"/>
              </a:rPr>
              <a:t>liền</a:t>
            </a:r>
            <a:r>
              <a:rPr lang="en-US" sz="3200" dirty="0" smtClean="0">
                <a:solidFill>
                  <a:srgbClr val="7030A0"/>
                </a:solidFill>
                <a:latin typeface="Cambria" panose="02040503050406030204" pitchFamily="18" charset="0"/>
                <a:ea typeface="Cambria" panose="02040503050406030204" pitchFamily="18" charset="0"/>
              </a:rPr>
              <a:t>, t</a:t>
            </a:r>
            <a:r>
              <a:rPr lang="vi-VN" sz="3200" dirty="0" smtClean="0">
                <a:solidFill>
                  <a:srgbClr val="7030A0"/>
                </a:solidFill>
                <a:latin typeface="Cambria" panose="02040503050406030204" pitchFamily="18" charset="0"/>
                <a:ea typeface="Cambria" panose="02040503050406030204" pitchFamily="18" charset="0"/>
              </a:rPr>
              <a:t>huộc </a:t>
            </a:r>
            <a:r>
              <a:rPr lang="vi-VN" sz="3200" dirty="0">
                <a:solidFill>
                  <a:srgbClr val="7030A0"/>
                </a:solidFill>
                <a:latin typeface="Cambria" panose="02040503050406030204" pitchFamily="18" charset="0"/>
                <a:ea typeface="Cambria" panose="02040503050406030204" pitchFamily="18" charset="0"/>
              </a:rPr>
              <a:t>Thái Bình Dương.</a:t>
            </a:r>
            <a:endParaRPr lang="vi-VN" sz="3200" dirty="0">
              <a:solidFill>
                <a:srgbClr val="7030A0"/>
              </a:solidFill>
              <a:latin typeface="Cambria" panose="02040503050406030204" pitchFamily="18" charset="0"/>
              <a:ea typeface="Cambria" panose="02040503050406030204" pitchFamily="18" charset="0"/>
            </a:endParaRPr>
          </a:p>
          <a:p>
            <a:pPr algn="just">
              <a:spcBef>
                <a:spcPts val="600"/>
              </a:spcBef>
            </a:pPr>
            <a:r>
              <a:rPr lang="en-US" sz="3200" dirty="0" smtClean="0">
                <a:solidFill>
                  <a:srgbClr val="7030A0"/>
                </a:solidFill>
                <a:latin typeface="Cambria" panose="02040503050406030204" pitchFamily="18" charset="0"/>
                <a:ea typeface="Cambria" panose="02040503050406030204" pitchFamily="18" charset="0"/>
              </a:rPr>
              <a:t>- </a:t>
            </a:r>
            <a:r>
              <a:rPr lang="vi-VN" sz="3200" dirty="0" smtClean="0">
                <a:solidFill>
                  <a:srgbClr val="7030A0"/>
                </a:solidFill>
                <a:latin typeface="Cambria" panose="02040503050406030204" pitchFamily="18" charset="0"/>
                <a:ea typeface="Cambria" panose="02040503050406030204" pitchFamily="18" charset="0"/>
              </a:rPr>
              <a:t>Trải </a:t>
            </a:r>
            <a:r>
              <a:rPr lang="vi-VN" sz="3200" dirty="0">
                <a:solidFill>
                  <a:srgbClr val="7030A0"/>
                </a:solidFill>
                <a:latin typeface="Cambria" panose="02040503050406030204" pitchFamily="18" charset="0"/>
                <a:ea typeface="Cambria" panose="02040503050406030204" pitchFamily="18" charset="0"/>
              </a:rPr>
              <a:t>rộng từ vĩ độ 3</a:t>
            </a:r>
            <a:r>
              <a:rPr lang="vi-VN" sz="3200" baseline="30000" dirty="0">
                <a:solidFill>
                  <a:srgbClr val="7030A0"/>
                </a:solidFill>
                <a:latin typeface="Cambria" panose="02040503050406030204" pitchFamily="18" charset="0"/>
                <a:ea typeface="Cambria" panose="02040503050406030204" pitchFamily="18" charset="0"/>
              </a:rPr>
              <a:t>0</a:t>
            </a:r>
            <a:r>
              <a:rPr lang="vi-VN" sz="3200" dirty="0">
                <a:solidFill>
                  <a:srgbClr val="7030A0"/>
                </a:solidFill>
                <a:latin typeface="Cambria" panose="02040503050406030204" pitchFamily="18" charset="0"/>
                <a:ea typeface="Cambria" panose="02040503050406030204" pitchFamily="18" charset="0"/>
              </a:rPr>
              <a:t>N đến vĩ độ 26</a:t>
            </a:r>
            <a:r>
              <a:rPr lang="vi-VN" sz="3200" baseline="30000" dirty="0">
                <a:solidFill>
                  <a:srgbClr val="7030A0"/>
                </a:solidFill>
                <a:latin typeface="Cambria" panose="02040503050406030204" pitchFamily="18" charset="0"/>
                <a:ea typeface="Cambria" panose="02040503050406030204" pitchFamily="18" charset="0"/>
              </a:rPr>
              <a:t>0</a:t>
            </a:r>
            <a:r>
              <a:rPr lang="vi-VN" sz="3200" dirty="0">
                <a:solidFill>
                  <a:srgbClr val="7030A0"/>
                </a:solidFill>
                <a:latin typeface="Cambria" panose="02040503050406030204" pitchFamily="18" charset="0"/>
                <a:ea typeface="Cambria" panose="02040503050406030204" pitchFamily="18" charset="0"/>
              </a:rPr>
              <a:t>B và từ kinh độ </a:t>
            </a:r>
            <a:r>
              <a:rPr lang="vi-VN" sz="3200" dirty="0" smtClean="0">
                <a:solidFill>
                  <a:srgbClr val="7030A0"/>
                </a:solidFill>
                <a:latin typeface="Cambria" panose="02040503050406030204" pitchFamily="18" charset="0"/>
                <a:ea typeface="Cambria" panose="02040503050406030204" pitchFamily="18" charset="0"/>
              </a:rPr>
              <a:t>100</a:t>
            </a:r>
            <a:r>
              <a:rPr lang="vi-VN" sz="3200" baseline="30000" dirty="0" smtClean="0">
                <a:solidFill>
                  <a:srgbClr val="7030A0"/>
                </a:solidFill>
                <a:latin typeface="Cambria" panose="02040503050406030204" pitchFamily="18" charset="0"/>
                <a:ea typeface="Cambria" panose="02040503050406030204" pitchFamily="18" charset="0"/>
              </a:rPr>
              <a:t>0</a:t>
            </a:r>
            <a:r>
              <a:rPr lang="en-US" sz="3200" dirty="0" smtClean="0">
                <a:solidFill>
                  <a:srgbClr val="7030A0"/>
                </a:solidFill>
                <a:latin typeface="Cambria" panose="02040503050406030204" pitchFamily="18" charset="0"/>
                <a:ea typeface="Cambria" panose="02040503050406030204" pitchFamily="18" charset="0"/>
              </a:rPr>
              <a:t>Đ </a:t>
            </a:r>
            <a:r>
              <a:rPr lang="vi-VN" sz="3200" dirty="0" smtClean="0">
                <a:solidFill>
                  <a:srgbClr val="7030A0"/>
                </a:solidFill>
                <a:latin typeface="Cambria" panose="02040503050406030204" pitchFamily="18" charset="0"/>
                <a:ea typeface="Cambria" panose="02040503050406030204" pitchFamily="18" charset="0"/>
              </a:rPr>
              <a:t>đến </a:t>
            </a:r>
            <a:r>
              <a:rPr lang="vi-VN" sz="3200" dirty="0">
                <a:solidFill>
                  <a:srgbClr val="7030A0"/>
                </a:solidFill>
                <a:latin typeface="Cambria" panose="02040503050406030204" pitchFamily="18" charset="0"/>
                <a:ea typeface="Cambria" panose="02040503050406030204" pitchFamily="18" charset="0"/>
              </a:rPr>
              <a:t>121</a:t>
            </a:r>
            <a:r>
              <a:rPr lang="vi-VN" sz="3200" baseline="30000" dirty="0">
                <a:solidFill>
                  <a:srgbClr val="7030A0"/>
                </a:solidFill>
                <a:latin typeface="Cambria" panose="02040503050406030204" pitchFamily="18" charset="0"/>
                <a:ea typeface="Cambria" panose="02040503050406030204" pitchFamily="18" charset="0"/>
              </a:rPr>
              <a:t>0</a:t>
            </a:r>
            <a:r>
              <a:rPr lang="vi-VN" sz="3200" dirty="0">
                <a:solidFill>
                  <a:srgbClr val="7030A0"/>
                </a:solidFill>
                <a:latin typeface="Cambria" panose="02040503050406030204" pitchFamily="18" charset="0"/>
                <a:ea typeface="Cambria" panose="02040503050406030204" pitchFamily="18" charset="0"/>
              </a:rPr>
              <a:t>Đ.</a:t>
            </a:r>
            <a:endParaRPr lang="vi-VN" sz="3200" dirty="0">
              <a:solidFill>
                <a:srgbClr val="7030A0"/>
              </a:solidFill>
              <a:latin typeface="Cambria" panose="02040503050406030204" pitchFamily="18" charset="0"/>
              <a:ea typeface="Cambria" panose="02040503050406030204" pitchFamily="18" charset="0"/>
            </a:endParaRPr>
          </a:p>
        </p:txBody>
      </p:sp>
      <p:pic>
        <p:nvPicPr>
          <p:cNvPr id="13" name="Picture 12" descr="book9"/>
          <p:cNvPicPr>
            <a:picLocks noChangeAspect="1" noChangeArrowheads="1" noCrop="1"/>
          </p:cNvPicPr>
          <p:nvPr/>
        </p:nvPicPr>
        <p:blipFill>
          <a:blip r:embed="rId2"/>
          <a:srcRect/>
          <a:stretch>
            <a:fillRect/>
          </a:stretch>
        </p:blipFill>
        <p:spPr bwMode="auto">
          <a:xfrm>
            <a:off x="244442" y="3468945"/>
            <a:ext cx="935133" cy="4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p:nvPr/>
        </p:nvSpPr>
        <p:spPr>
          <a:xfrm>
            <a:off x="146136" y="152400"/>
            <a:ext cx="6208944" cy="571500"/>
          </a:xfrm>
          <a:prstGeom prst="rect">
            <a:avLst/>
          </a:prstGeom>
          <a:solidFill>
            <a:sysClr val="window" lastClr="FFFFFF"/>
          </a:solidFill>
          <a:ln w="25400" cap="flat" cmpd="sng" algn="ctr">
            <a:solidFill>
              <a:srgbClr val="4F81BD"/>
            </a:solidFill>
            <a:prstDash val="solid"/>
          </a:ln>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rPr>
              <a:t>1. Vị trí địa lí và phạm vi Biển Đông</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mj-ea"/>
              <a:cs typeface="+mj-cs"/>
            </a:endParaRPr>
          </a:p>
        </p:txBody>
      </p:sp>
      <p:pic>
        <p:nvPicPr>
          <p:cNvPr id="6" name="Picture 5"/>
          <p:cNvPicPr>
            <a:picLocks noChangeAspect="1"/>
          </p:cNvPicPr>
          <p:nvPr/>
        </p:nvPicPr>
        <p:blipFill>
          <a:blip r:embed="rId1"/>
          <a:stretch>
            <a:fillRect/>
          </a:stretch>
        </p:blipFill>
        <p:spPr>
          <a:xfrm>
            <a:off x="6272942" y="91041"/>
            <a:ext cx="5878140" cy="6657231"/>
          </a:xfrm>
          <a:prstGeom prst="rect">
            <a:avLst/>
          </a:prstGeom>
        </p:spPr>
      </p:pic>
      <p:grpSp>
        <p:nvGrpSpPr>
          <p:cNvPr id="7" name="Group 6"/>
          <p:cNvGrpSpPr/>
          <p:nvPr/>
        </p:nvGrpSpPr>
        <p:grpSpPr>
          <a:xfrm>
            <a:off x="7187184" y="152400"/>
            <a:ext cx="3444240" cy="4288534"/>
            <a:chOff x="1264920" y="1409416"/>
            <a:chExt cx="2185511" cy="3326053"/>
          </a:xfrm>
        </p:grpSpPr>
        <p:sp>
          <p:nvSpPr>
            <p:cNvPr id="8" name="Freeform 35"/>
            <p:cNvSpPr/>
            <p:nvPr/>
          </p:nvSpPr>
          <p:spPr>
            <a:xfrm>
              <a:off x="1428833" y="1409416"/>
              <a:ext cx="1966959" cy="1953778"/>
            </a:xfrm>
            <a:custGeom>
              <a:avLst/>
              <a:gdLst>
                <a:gd name="connsiteX0" fmla="*/ 1905000 w 1905000"/>
                <a:gd name="connsiteY0" fmla="*/ 10160 h 2027153"/>
                <a:gd name="connsiteX1" fmla="*/ 1788160 w 1905000"/>
                <a:gd name="connsiteY1" fmla="*/ 5080 h 2027153"/>
                <a:gd name="connsiteX2" fmla="*/ 1767840 w 1905000"/>
                <a:gd name="connsiteY2" fmla="*/ 0 h 2027153"/>
                <a:gd name="connsiteX3" fmla="*/ 1752600 w 1905000"/>
                <a:gd name="connsiteY3" fmla="*/ 5080 h 2027153"/>
                <a:gd name="connsiteX4" fmla="*/ 1711960 w 1905000"/>
                <a:gd name="connsiteY4" fmla="*/ 10160 h 2027153"/>
                <a:gd name="connsiteX5" fmla="*/ 1706880 w 1905000"/>
                <a:gd name="connsiteY5" fmla="*/ 25400 h 2027153"/>
                <a:gd name="connsiteX6" fmla="*/ 1701800 w 1905000"/>
                <a:gd name="connsiteY6" fmla="*/ 60960 h 2027153"/>
                <a:gd name="connsiteX7" fmla="*/ 1671320 w 1905000"/>
                <a:gd name="connsiteY7" fmla="*/ 71120 h 2027153"/>
                <a:gd name="connsiteX8" fmla="*/ 1651000 w 1905000"/>
                <a:gd name="connsiteY8" fmla="*/ 96520 h 2027153"/>
                <a:gd name="connsiteX9" fmla="*/ 1625600 w 1905000"/>
                <a:gd name="connsiteY9" fmla="*/ 121920 h 2027153"/>
                <a:gd name="connsiteX10" fmla="*/ 1605280 w 1905000"/>
                <a:gd name="connsiteY10" fmla="*/ 147320 h 2027153"/>
                <a:gd name="connsiteX11" fmla="*/ 1600200 w 1905000"/>
                <a:gd name="connsiteY11" fmla="*/ 162560 h 2027153"/>
                <a:gd name="connsiteX12" fmla="*/ 1574800 w 1905000"/>
                <a:gd name="connsiteY12" fmla="*/ 187960 h 2027153"/>
                <a:gd name="connsiteX13" fmla="*/ 1554480 w 1905000"/>
                <a:gd name="connsiteY13" fmla="*/ 208280 h 2027153"/>
                <a:gd name="connsiteX14" fmla="*/ 1544320 w 1905000"/>
                <a:gd name="connsiteY14" fmla="*/ 223520 h 2027153"/>
                <a:gd name="connsiteX15" fmla="*/ 1529080 w 1905000"/>
                <a:gd name="connsiteY15" fmla="*/ 233680 h 2027153"/>
                <a:gd name="connsiteX16" fmla="*/ 1508760 w 1905000"/>
                <a:gd name="connsiteY16" fmla="*/ 264160 h 2027153"/>
                <a:gd name="connsiteX17" fmla="*/ 1478280 w 1905000"/>
                <a:gd name="connsiteY17" fmla="*/ 284480 h 2027153"/>
                <a:gd name="connsiteX18" fmla="*/ 1463040 w 1905000"/>
                <a:gd name="connsiteY18" fmla="*/ 294640 h 2027153"/>
                <a:gd name="connsiteX19" fmla="*/ 1427480 w 1905000"/>
                <a:gd name="connsiteY19" fmla="*/ 304800 h 2027153"/>
                <a:gd name="connsiteX20" fmla="*/ 1412240 w 1905000"/>
                <a:gd name="connsiteY20" fmla="*/ 309880 h 2027153"/>
                <a:gd name="connsiteX21" fmla="*/ 1346200 w 1905000"/>
                <a:gd name="connsiteY21" fmla="*/ 314960 h 2027153"/>
                <a:gd name="connsiteX22" fmla="*/ 1330960 w 1905000"/>
                <a:gd name="connsiteY22" fmla="*/ 330200 h 2027153"/>
                <a:gd name="connsiteX23" fmla="*/ 1315720 w 1905000"/>
                <a:gd name="connsiteY23" fmla="*/ 335280 h 2027153"/>
                <a:gd name="connsiteX24" fmla="*/ 1300480 w 1905000"/>
                <a:gd name="connsiteY24" fmla="*/ 345440 h 2027153"/>
                <a:gd name="connsiteX25" fmla="*/ 1270000 w 1905000"/>
                <a:gd name="connsiteY25" fmla="*/ 335280 h 2027153"/>
                <a:gd name="connsiteX26" fmla="*/ 1254760 w 1905000"/>
                <a:gd name="connsiteY26" fmla="*/ 325120 h 2027153"/>
                <a:gd name="connsiteX27" fmla="*/ 1249680 w 1905000"/>
                <a:gd name="connsiteY27" fmla="*/ 345440 h 2027153"/>
                <a:gd name="connsiteX28" fmla="*/ 1229360 w 1905000"/>
                <a:gd name="connsiteY28" fmla="*/ 370840 h 2027153"/>
                <a:gd name="connsiteX29" fmla="*/ 1209040 w 1905000"/>
                <a:gd name="connsiteY29" fmla="*/ 401320 h 2027153"/>
                <a:gd name="connsiteX30" fmla="*/ 1112520 w 1905000"/>
                <a:gd name="connsiteY30" fmla="*/ 426720 h 2027153"/>
                <a:gd name="connsiteX31" fmla="*/ 1082040 w 1905000"/>
                <a:gd name="connsiteY31" fmla="*/ 436880 h 2027153"/>
                <a:gd name="connsiteX32" fmla="*/ 1051560 w 1905000"/>
                <a:gd name="connsiteY32" fmla="*/ 462280 h 2027153"/>
                <a:gd name="connsiteX33" fmla="*/ 1036320 w 1905000"/>
                <a:gd name="connsiteY33" fmla="*/ 477520 h 2027153"/>
                <a:gd name="connsiteX34" fmla="*/ 1005840 w 1905000"/>
                <a:gd name="connsiteY34" fmla="*/ 487680 h 2027153"/>
                <a:gd name="connsiteX35" fmla="*/ 970280 w 1905000"/>
                <a:gd name="connsiteY35" fmla="*/ 497840 h 2027153"/>
                <a:gd name="connsiteX36" fmla="*/ 944880 w 1905000"/>
                <a:gd name="connsiteY36" fmla="*/ 528320 h 2027153"/>
                <a:gd name="connsiteX37" fmla="*/ 929640 w 1905000"/>
                <a:gd name="connsiteY37" fmla="*/ 558800 h 2027153"/>
                <a:gd name="connsiteX38" fmla="*/ 939800 w 1905000"/>
                <a:gd name="connsiteY38" fmla="*/ 589280 h 2027153"/>
                <a:gd name="connsiteX39" fmla="*/ 949960 w 1905000"/>
                <a:gd name="connsiteY39" fmla="*/ 604520 h 2027153"/>
                <a:gd name="connsiteX40" fmla="*/ 975360 w 1905000"/>
                <a:gd name="connsiteY40" fmla="*/ 650240 h 2027153"/>
                <a:gd name="connsiteX41" fmla="*/ 1000760 w 1905000"/>
                <a:gd name="connsiteY41" fmla="*/ 680720 h 2027153"/>
                <a:gd name="connsiteX42" fmla="*/ 1005840 w 1905000"/>
                <a:gd name="connsiteY42" fmla="*/ 706120 h 2027153"/>
                <a:gd name="connsiteX43" fmla="*/ 985520 w 1905000"/>
                <a:gd name="connsiteY43" fmla="*/ 731520 h 2027153"/>
                <a:gd name="connsiteX44" fmla="*/ 970280 w 1905000"/>
                <a:gd name="connsiteY44" fmla="*/ 736600 h 2027153"/>
                <a:gd name="connsiteX45" fmla="*/ 955040 w 1905000"/>
                <a:gd name="connsiteY45" fmla="*/ 746760 h 2027153"/>
                <a:gd name="connsiteX46" fmla="*/ 944880 w 1905000"/>
                <a:gd name="connsiteY46" fmla="*/ 762000 h 2027153"/>
                <a:gd name="connsiteX47" fmla="*/ 939800 w 1905000"/>
                <a:gd name="connsiteY47" fmla="*/ 782320 h 2027153"/>
                <a:gd name="connsiteX48" fmla="*/ 934720 w 1905000"/>
                <a:gd name="connsiteY48" fmla="*/ 797560 h 2027153"/>
                <a:gd name="connsiteX49" fmla="*/ 929640 w 1905000"/>
                <a:gd name="connsiteY49" fmla="*/ 817880 h 2027153"/>
                <a:gd name="connsiteX50" fmla="*/ 914400 w 1905000"/>
                <a:gd name="connsiteY50" fmla="*/ 828040 h 2027153"/>
                <a:gd name="connsiteX51" fmla="*/ 868680 w 1905000"/>
                <a:gd name="connsiteY51" fmla="*/ 863600 h 2027153"/>
                <a:gd name="connsiteX52" fmla="*/ 807720 w 1905000"/>
                <a:gd name="connsiteY52" fmla="*/ 858520 h 2027153"/>
                <a:gd name="connsiteX53" fmla="*/ 792480 w 1905000"/>
                <a:gd name="connsiteY53" fmla="*/ 853440 h 2027153"/>
                <a:gd name="connsiteX54" fmla="*/ 782320 w 1905000"/>
                <a:gd name="connsiteY54" fmla="*/ 822960 h 2027153"/>
                <a:gd name="connsiteX55" fmla="*/ 772160 w 1905000"/>
                <a:gd name="connsiteY55" fmla="*/ 807720 h 2027153"/>
                <a:gd name="connsiteX56" fmla="*/ 777240 w 1905000"/>
                <a:gd name="connsiteY56" fmla="*/ 741680 h 2027153"/>
                <a:gd name="connsiteX57" fmla="*/ 787400 w 1905000"/>
                <a:gd name="connsiteY57" fmla="*/ 711200 h 2027153"/>
                <a:gd name="connsiteX58" fmla="*/ 812800 w 1905000"/>
                <a:gd name="connsiteY58" fmla="*/ 706120 h 2027153"/>
                <a:gd name="connsiteX59" fmla="*/ 817880 w 1905000"/>
                <a:gd name="connsiteY59" fmla="*/ 690880 h 2027153"/>
                <a:gd name="connsiteX60" fmla="*/ 833120 w 1905000"/>
                <a:gd name="connsiteY60" fmla="*/ 680720 h 2027153"/>
                <a:gd name="connsiteX61" fmla="*/ 848360 w 1905000"/>
                <a:gd name="connsiteY61" fmla="*/ 665480 h 2027153"/>
                <a:gd name="connsiteX62" fmla="*/ 853440 w 1905000"/>
                <a:gd name="connsiteY62" fmla="*/ 650240 h 2027153"/>
                <a:gd name="connsiteX63" fmla="*/ 883920 w 1905000"/>
                <a:gd name="connsiteY63" fmla="*/ 629920 h 2027153"/>
                <a:gd name="connsiteX64" fmla="*/ 889000 w 1905000"/>
                <a:gd name="connsiteY64" fmla="*/ 614680 h 2027153"/>
                <a:gd name="connsiteX65" fmla="*/ 904240 w 1905000"/>
                <a:gd name="connsiteY65" fmla="*/ 584200 h 2027153"/>
                <a:gd name="connsiteX66" fmla="*/ 899160 w 1905000"/>
                <a:gd name="connsiteY66" fmla="*/ 528320 h 2027153"/>
                <a:gd name="connsiteX67" fmla="*/ 889000 w 1905000"/>
                <a:gd name="connsiteY67" fmla="*/ 513080 h 2027153"/>
                <a:gd name="connsiteX68" fmla="*/ 868680 w 1905000"/>
                <a:gd name="connsiteY68" fmla="*/ 477520 h 2027153"/>
                <a:gd name="connsiteX69" fmla="*/ 812800 w 1905000"/>
                <a:gd name="connsiteY69" fmla="*/ 477520 h 2027153"/>
                <a:gd name="connsiteX70" fmla="*/ 802640 w 1905000"/>
                <a:gd name="connsiteY70" fmla="*/ 462280 h 2027153"/>
                <a:gd name="connsiteX71" fmla="*/ 746760 w 1905000"/>
                <a:gd name="connsiteY71" fmla="*/ 472440 h 2027153"/>
                <a:gd name="connsiteX72" fmla="*/ 716280 w 1905000"/>
                <a:gd name="connsiteY72" fmla="*/ 497840 h 2027153"/>
                <a:gd name="connsiteX73" fmla="*/ 701040 w 1905000"/>
                <a:gd name="connsiteY73" fmla="*/ 508000 h 2027153"/>
                <a:gd name="connsiteX74" fmla="*/ 716280 w 1905000"/>
                <a:gd name="connsiteY74" fmla="*/ 518160 h 2027153"/>
                <a:gd name="connsiteX75" fmla="*/ 701040 w 1905000"/>
                <a:gd name="connsiteY75" fmla="*/ 553720 h 2027153"/>
                <a:gd name="connsiteX76" fmla="*/ 635000 w 1905000"/>
                <a:gd name="connsiteY76" fmla="*/ 558800 h 2027153"/>
                <a:gd name="connsiteX77" fmla="*/ 619760 w 1905000"/>
                <a:gd name="connsiteY77" fmla="*/ 568960 h 2027153"/>
                <a:gd name="connsiteX78" fmla="*/ 594360 w 1905000"/>
                <a:gd name="connsiteY78" fmla="*/ 594360 h 2027153"/>
                <a:gd name="connsiteX79" fmla="*/ 579120 w 1905000"/>
                <a:gd name="connsiteY79" fmla="*/ 624840 h 2027153"/>
                <a:gd name="connsiteX80" fmla="*/ 563880 w 1905000"/>
                <a:gd name="connsiteY80" fmla="*/ 635000 h 2027153"/>
                <a:gd name="connsiteX81" fmla="*/ 533400 w 1905000"/>
                <a:gd name="connsiteY81" fmla="*/ 680720 h 2027153"/>
                <a:gd name="connsiteX82" fmla="*/ 523240 w 1905000"/>
                <a:gd name="connsiteY82" fmla="*/ 695960 h 2027153"/>
                <a:gd name="connsiteX83" fmla="*/ 518160 w 1905000"/>
                <a:gd name="connsiteY83" fmla="*/ 721360 h 2027153"/>
                <a:gd name="connsiteX84" fmla="*/ 513080 w 1905000"/>
                <a:gd name="connsiteY84" fmla="*/ 736600 h 2027153"/>
                <a:gd name="connsiteX85" fmla="*/ 508000 w 1905000"/>
                <a:gd name="connsiteY85" fmla="*/ 756920 h 2027153"/>
                <a:gd name="connsiteX86" fmla="*/ 502920 w 1905000"/>
                <a:gd name="connsiteY86" fmla="*/ 828040 h 2027153"/>
                <a:gd name="connsiteX87" fmla="*/ 518160 w 1905000"/>
                <a:gd name="connsiteY87" fmla="*/ 833120 h 2027153"/>
                <a:gd name="connsiteX88" fmla="*/ 528320 w 1905000"/>
                <a:gd name="connsiteY88" fmla="*/ 848360 h 2027153"/>
                <a:gd name="connsiteX89" fmla="*/ 543560 w 1905000"/>
                <a:gd name="connsiteY89" fmla="*/ 858520 h 2027153"/>
                <a:gd name="connsiteX90" fmla="*/ 563880 w 1905000"/>
                <a:gd name="connsiteY90" fmla="*/ 889000 h 2027153"/>
                <a:gd name="connsiteX91" fmla="*/ 574040 w 1905000"/>
                <a:gd name="connsiteY91" fmla="*/ 904240 h 2027153"/>
                <a:gd name="connsiteX92" fmla="*/ 589280 w 1905000"/>
                <a:gd name="connsiteY92" fmla="*/ 909320 h 2027153"/>
                <a:gd name="connsiteX93" fmla="*/ 604520 w 1905000"/>
                <a:gd name="connsiteY93" fmla="*/ 939800 h 2027153"/>
                <a:gd name="connsiteX94" fmla="*/ 609600 w 1905000"/>
                <a:gd name="connsiteY94" fmla="*/ 955040 h 2027153"/>
                <a:gd name="connsiteX95" fmla="*/ 619760 w 1905000"/>
                <a:gd name="connsiteY95" fmla="*/ 970280 h 2027153"/>
                <a:gd name="connsiteX96" fmla="*/ 645160 w 1905000"/>
                <a:gd name="connsiteY96" fmla="*/ 1010920 h 2027153"/>
                <a:gd name="connsiteX97" fmla="*/ 655320 w 1905000"/>
                <a:gd name="connsiteY97" fmla="*/ 1026160 h 2027153"/>
                <a:gd name="connsiteX98" fmla="*/ 670560 w 1905000"/>
                <a:gd name="connsiteY98" fmla="*/ 1036320 h 2027153"/>
                <a:gd name="connsiteX99" fmla="*/ 690880 w 1905000"/>
                <a:gd name="connsiteY99" fmla="*/ 1066800 h 2027153"/>
                <a:gd name="connsiteX100" fmla="*/ 695960 w 1905000"/>
                <a:gd name="connsiteY100" fmla="*/ 1082040 h 2027153"/>
                <a:gd name="connsiteX101" fmla="*/ 711200 w 1905000"/>
                <a:gd name="connsiteY101" fmla="*/ 1087120 h 2027153"/>
                <a:gd name="connsiteX102" fmla="*/ 731520 w 1905000"/>
                <a:gd name="connsiteY102" fmla="*/ 1107440 h 2027153"/>
                <a:gd name="connsiteX103" fmla="*/ 756920 w 1905000"/>
                <a:gd name="connsiteY103" fmla="*/ 1127760 h 2027153"/>
                <a:gd name="connsiteX104" fmla="*/ 767080 w 1905000"/>
                <a:gd name="connsiteY104" fmla="*/ 1143000 h 2027153"/>
                <a:gd name="connsiteX105" fmla="*/ 772160 w 1905000"/>
                <a:gd name="connsiteY105" fmla="*/ 1158240 h 2027153"/>
                <a:gd name="connsiteX106" fmla="*/ 787400 w 1905000"/>
                <a:gd name="connsiteY106" fmla="*/ 1168400 h 2027153"/>
                <a:gd name="connsiteX107" fmla="*/ 792480 w 1905000"/>
                <a:gd name="connsiteY107" fmla="*/ 1183640 h 2027153"/>
                <a:gd name="connsiteX108" fmla="*/ 807720 w 1905000"/>
                <a:gd name="connsiteY108" fmla="*/ 1193800 h 2027153"/>
                <a:gd name="connsiteX109" fmla="*/ 817880 w 1905000"/>
                <a:gd name="connsiteY109" fmla="*/ 1224280 h 2027153"/>
                <a:gd name="connsiteX110" fmla="*/ 822960 w 1905000"/>
                <a:gd name="connsiteY110" fmla="*/ 1239520 h 2027153"/>
                <a:gd name="connsiteX111" fmla="*/ 828040 w 1905000"/>
                <a:gd name="connsiteY111" fmla="*/ 1320800 h 2027153"/>
                <a:gd name="connsiteX112" fmla="*/ 838200 w 1905000"/>
                <a:gd name="connsiteY112" fmla="*/ 1351280 h 2027153"/>
                <a:gd name="connsiteX113" fmla="*/ 843280 w 1905000"/>
                <a:gd name="connsiteY113" fmla="*/ 1366520 h 2027153"/>
                <a:gd name="connsiteX114" fmla="*/ 848360 w 1905000"/>
                <a:gd name="connsiteY114" fmla="*/ 1422400 h 2027153"/>
                <a:gd name="connsiteX115" fmla="*/ 858520 w 1905000"/>
                <a:gd name="connsiteY115" fmla="*/ 1437640 h 2027153"/>
                <a:gd name="connsiteX116" fmla="*/ 863600 w 1905000"/>
                <a:gd name="connsiteY116" fmla="*/ 1518920 h 2027153"/>
                <a:gd name="connsiteX117" fmla="*/ 873760 w 1905000"/>
                <a:gd name="connsiteY117" fmla="*/ 1559560 h 2027153"/>
                <a:gd name="connsiteX118" fmla="*/ 868680 w 1905000"/>
                <a:gd name="connsiteY118" fmla="*/ 1600200 h 2027153"/>
                <a:gd name="connsiteX119" fmla="*/ 863600 w 1905000"/>
                <a:gd name="connsiteY119" fmla="*/ 1615440 h 2027153"/>
                <a:gd name="connsiteX120" fmla="*/ 848360 w 1905000"/>
                <a:gd name="connsiteY120" fmla="*/ 1625600 h 2027153"/>
                <a:gd name="connsiteX121" fmla="*/ 833120 w 1905000"/>
                <a:gd name="connsiteY121" fmla="*/ 1681480 h 2027153"/>
                <a:gd name="connsiteX122" fmla="*/ 822960 w 1905000"/>
                <a:gd name="connsiteY122" fmla="*/ 1696720 h 2027153"/>
                <a:gd name="connsiteX123" fmla="*/ 807720 w 1905000"/>
                <a:gd name="connsiteY123" fmla="*/ 1701800 h 2027153"/>
                <a:gd name="connsiteX124" fmla="*/ 797560 w 1905000"/>
                <a:gd name="connsiteY124" fmla="*/ 1717040 h 2027153"/>
                <a:gd name="connsiteX125" fmla="*/ 746760 w 1905000"/>
                <a:gd name="connsiteY125" fmla="*/ 1747520 h 2027153"/>
                <a:gd name="connsiteX126" fmla="*/ 731520 w 1905000"/>
                <a:gd name="connsiteY126" fmla="*/ 1757680 h 2027153"/>
                <a:gd name="connsiteX127" fmla="*/ 690880 w 1905000"/>
                <a:gd name="connsiteY127" fmla="*/ 1793240 h 2027153"/>
                <a:gd name="connsiteX128" fmla="*/ 660400 w 1905000"/>
                <a:gd name="connsiteY128" fmla="*/ 1803400 h 2027153"/>
                <a:gd name="connsiteX129" fmla="*/ 645160 w 1905000"/>
                <a:gd name="connsiteY129" fmla="*/ 1808480 h 2027153"/>
                <a:gd name="connsiteX130" fmla="*/ 614680 w 1905000"/>
                <a:gd name="connsiteY130" fmla="*/ 1833880 h 2027153"/>
                <a:gd name="connsiteX131" fmla="*/ 604520 w 1905000"/>
                <a:gd name="connsiteY131" fmla="*/ 1864360 h 2027153"/>
                <a:gd name="connsiteX132" fmla="*/ 589280 w 1905000"/>
                <a:gd name="connsiteY132" fmla="*/ 1894840 h 2027153"/>
                <a:gd name="connsiteX133" fmla="*/ 568960 w 1905000"/>
                <a:gd name="connsiteY133" fmla="*/ 1899920 h 2027153"/>
                <a:gd name="connsiteX134" fmla="*/ 538480 w 1905000"/>
                <a:gd name="connsiteY134" fmla="*/ 1925320 h 2027153"/>
                <a:gd name="connsiteX135" fmla="*/ 502920 w 1905000"/>
                <a:gd name="connsiteY135" fmla="*/ 1935480 h 2027153"/>
                <a:gd name="connsiteX136" fmla="*/ 487680 w 1905000"/>
                <a:gd name="connsiteY136" fmla="*/ 1950720 h 2027153"/>
                <a:gd name="connsiteX137" fmla="*/ 472440 w 1905000"/>
                <a:gd name="connsiteY137" fmla="*/ 1955800 h 2027153"/>
                <a:gd name="connsiteX138" fmla="*/ 467360 w 1905000"/>
                <a:gd name="connsiteY138" fmla="*/ 1971040 h 2027153"/>
                <a:gd name="connsiteX139" fmla="*/ 441960 w 1905000"/>
                <a:gd name="connsiteY139" fmla="*/ 1996440 h 2027153"/>
                <a:gd name="connsiteX140" fmla="*/ 416560 w 1905000"/>
                <a:gd name="connsiteY140" fmla="*/ 2026920 h 2027153"/>
                <a:gd name="connsiteX141" fmla="*/ 411480 w 1905000"/>
                <a:gd name="connsiteY141" fmla="*/ 1996440 h 2027153"/>
                <a:gd name="connsiteX142" fmla="*/ 406400 w 1905000"/>
                <a:gd name="connsiteY142" fmla="*/ 1981200 h 2027153"/>
                <a:gd name="connsiteX143" fmla="*/ 406400 w 1905000"/>
                <a:gd name="connsiteY143" fmla="*/ 1864360 h 2027153"/>
                <a:gd name="connsiteX144" fmla="*/ 391160 w 1905000"/>
                <a:gd name="connsiteY144" fmla="*/ 1813560 h 2027153"/>
                <a:gd name="connsiteX145" fmla="*/ 375920 w 1905000"/>
                <a:gd name="connsiteY145" fmla="*/ 1803400 h 2027153"/>
                <a:gd name="connsiteX146" fmla="*/ 365760 w 1905000"/>
                <a:gd name="connsiteY146" fmla="*/ 1788160 h 2027153"/>
                <a:gd name="connsiteX147" fmla="*/ 330200 w 1905000"/>
                <a:gd name="connsiteY147" fmla="*/ 1793240 h 2027153"/>
                <a:gd name="connsiteX148" fmla="*/ 314960 w 1905000"/>
                <a:gd name="connsiteY148" fmla="*/ 1798320 h 2027153"/>
                <a:gd name="connsiteX149" fmla="*/ 304800 w 1905000"/>
                <a:gd name="connsiteY149" fmla="*/ 1813560 h 2027153"/>
                <a:gd name="connsiteX150" fmla="*/ 289560 w 1905000"/>
                <a:gd name="connsiteY150" fmla="*/ 1808480 h 2027153"/>
                <a:gd name="connsiteX151" fmla="*/ 299720 w 1905000"/>
                <a:gd name="connsiteY151" fmla="*/ 1767840 h 2027153"/>
                <a:gd name="connsiteX152" fmla="*/ 294640 w 1905000"/>
                <a:gd name="connsiteY152" fmla="*/ 1737360 h 2027153"/>
                <a:gd name="connsiteX153" fmla="*/ 279400 w 1905000"/>
                <a:gd name="connsiteY153" fmla="*/ 1727200 h 2027153"/>
                <a:gd name="connsiteX154" fmla="*/ 274320 w 1905000"/>
                <a:gd name="connsiteY154" fmla="*/ 1747520 h 2027153"/>
                <a:gd name="connsiteX155" fmla="*/ 254000 w 1905000"/>
                <a:gd name="connsiteY155" fmla="*/ 1778000 h 2027153"/>
                <a:gd name="connsiteX156" fmla="*/ 238760 w 1905000"/>
                <a:gd name="connsiteY156" fmla="*/ 1732280 h 2027153"/>
                <a:gd name="connsiteX157" fmla="*/ 233680 w 1905000"/>
                <a:gd name="connsiteY157" fmla="*/ 1717040 h 2027153"/>
                <a:gd name="connsiteX158" fmla="*/ 228600 w 1905000"/>
                <a:gd name="connsiteY158" fmla="*/ 1691640 h 2027153"/>
                <a:gd name="connsiteX159" fmla="*/ 223520 w 1905000"/>
                <a:gd name="connsiteY159" fmla="*/ 1656080 h 2027153"/>
                <a:gd name="connsiteX160" fmla="*/ 208280 w 1905000"/>
                <a:gd name="connsiteY160" fmla="*/ 1645920 h 2027153"/>
                <a:gd name="connsiteX161" fmla="*/ 193040 w 1905000"/>
                <a:gd name="connsiteY161" fmla="*/ 1615440 h 2027153"/>
                <a:gd name="connsiteX162" fmla="*/ 177800 w 1905000"/>
                <a:gd name="connsiteY162" fmla="*/ 1584960 h 2027153"/>
                <a:gd name="connsiteX163" fmla="*/ 162560 w 1905000"/>
                <a:gd name="connsiteY163" fmla="*/ 1579880 h 2027153"/>
                <a:gd name="connsiteX164" fmla="*/ 137160 w 1905000"/>
                <a:gd name="connsiteY164" fmla="*/ 1554480 h 2027153"/>
                <a:gd name="connsiteX165" fmla="*/ 106680 w 1905000"/>
                <a:gd name="connsiteY165" fmla="*/ 1544320 h 2027153"/>
                <a:gd name="connsiteX166" fmla="*/ 91440 w 1905000"/>
                <a:gd name="connsiteY166" fmla="*/ 1539240 h 2027153"/>
                <a:gd name="connsiteX167" fmla="*/ 76200 w 1905000"/>
                <a:gd name="connsiteY167" fmla="*/ 1529080 h 2027153"/>
                <a:gd name="connsiteX168" fmla="*/ 35560 w 1905000"/>
                <a:gd name="connsiteY168" fmla="*/ 1524000 h 2027153"/>
                <a:gd name="connsiteX169" fmla="*/ 30480 w 1905000"/>
                <a:gd name="connsiteY169" fmla="*/ 1508760 h 2027153"/>
                <a:gd name="connsiteX170" fmla="*/ 0 w 1905000"/>
                <a:gd name="connsiteY170" fmla="*/ 1488440 h 2027153"/>
                <a:gd name="connsiteX171" fmla="*/ 20320 w 1905000"/>
                <a:gd name="connsiteY171" fmla="*/ 1468120 h 202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905000" h="2027153">
                  <a:moveTo>
                    <a:pt x="1905000" y="10160"/>
                  </a:moveTo>
                  <a:cubicBezTo>
                    <a:pt x="1866053" y="8467"/>
                    <a:pt x="1827037" y="7960"/>
                    <a:pt x="1788160" y="5080"/>
                  </a:cubicBezTo>
                  <a:cubicBezTo>
                    <a:pt x="1781197" y="4564"/>
                    <a:pt x="1774822" y="0"/>
                    <a:pt x="1767840" y="0"/>
                  </a:cubicBezTo>
                  <a:cubicBezTo>
                    <a:pt x="1762485" y="0"/>
                    <a:pt x="1757868" y="4122"/>
                    <a:pt x="1752600" y="5080"/>
                  </a:cubicBezTo>
                  <a:cubicBezTo>
                    <a:pt x="1739168" y="7522"/>
                    <a:pt x="1725507" y="8467"/>
                    <a:pt x="1711960" y="10160"/>
                  </a:cubicBezTo>
                  <a:cubicBezTo>
                    <a:pt x="1710267" y="15240"/>
                    <a:pt x="1707930" y="20149"/>
                    <a:pt x="1706880" y="25400"/>
                  </a:cubicBezTo>
                  <a:cubicBezTo>
                    <a:pt x="1704532" y="37141"/>
                    <a:pt x="1709151" y="51509"/>
                    <a:pt x="1701800" y="60960"/>
                  </a:cubicBezTo>
                  <a:cubicBezTo>
                    <a:pt x="1695225" y="69414"/>
                    <a:pt x="1671320" y="71120"/>
                    <a:pt x="1671320" y="71120"/>
                  </a:cubicBezTo>
                  <a:cubicBezTo>
                    <a:pt x="1661430" y="100789"/>
                    <a:pt x="1673978" y="73542"/>
                    <a:pt x="1651000" y="96520"/>
                  </a:cubicBezTo>
                  <a:cubicBezTo>
                    <a:pt x="1617133" y="130387"/>
                    <a:pt x="1666240" y="94827"/>
                    <a:pt x="1625600" y="121920"/>
                  </a:cubicBezTo>
                  <a:cubicBezTo>
                    <a:pt x="1612831" y="160226"/>
                    <a:pt x="1631541" y="114494"/>
                    <a:pt x="1605280" y="147320"/>
                  </a:cubicBezTo>
                  <a:cubicBezTo>
                    <a:pt x="1601935" y="151501"/>
                    <a:pt x="1602595" y="157771"/>
                    <a:pt x="1600200" y="162560"/>
                  </a:cubicBezTo>
                  <a:cubicBezTo>
                    <a:pt x="1591733" y="179493"/>
                    <a:pt x="1590040" y="177800"/>
                    <a:pt x="1574800" y="187960"/>
                  </a:cubicBezTo>
                  <a:cubicBezTo>
                    <a:pt x="1563716" y="221211"/>
                    <a:pt x="1579110" y="188576"/>
                    <a:pt x="1554480" y="208280"/>
                  </a:cubicBezTo>
                  <a:cubicBezTo>
                    <a:pt x="1549712" y="212094"/>
                    <a:pt x="1548637" y="219203"/>
                    <a:pt x="1544320" y="223520"/>
                  </a:cubicBezTo>
                  <a:cubicBezTo>
                    <a:pt x="1540003" y="227837"/>
                    <a:pt x="1534160" y="230293"/>
                    <a:pt x="1529080" y="233680"/>
                  </a:cubicBezTo>
                  <a:cubicBezTo>
                    <a:pt x="1522307" y="243840"/>
                    <a:pt x="1518920" y="257387"/>
                    <a:pt x="1508760" y="264160"/>
                  </a:cubicBezTo>
                  <a:lnTo>
                    <a:pt x="1478280" y="284480"/>
                  </a:lnTo>
                  <a:cubicBezTo>
                    <a:pt x="1473200" y="287867"/>
                    <a:pt x="1468832" y="292709"/>
                    <a:pt x="1463040" y="294640"/>
                  </a:cubicBezTo>
                  <a:cubicBezTo>
                    <a:pt x="1426500" y="306820"/>
                    <a:pt x="1472131" y="292043"/>
                    <a:pt x="1427480" y="304800"/>
                  </a:cubicBezTo>
                  <a:cubicBezTo>
                    <a:pt x="1422331" y="306271"/>
                    <a:pt x="1417553" y="309216"/>
                    <a:pt x="1412240" y="309880"/>
                  </a:cubicBezTo>
                  <a:cubicBezTo>
                    <a:pt x="1390332" y="312618"/>
                    <a:pt x="1368213" y="313267"/>
                    <a:pt x="1346200" y="314960"/>
                  </a:cubicBezTo>
                  <a:cubicBezTo>
                    <a:pt x="1341120" y="320040"/>
                    <a:pt x="1336938" y="326215"/>
                    <a:pt x="1330960" y="330200"/>
                  </a:cubicBezTo>
                  <a:cubicBezTo>
                    <a:pt x="1326505" y="333170"/>
                    <a:pt x="1320509" y="332885"/>
                    <a:pt x="1315720" y="335280"/>
                  </a:cubicBezTo>
                  <a:cubicBezTo>
                    <a:pt x="1310259" y="338010"/>
                    <a:pt x="1305560" y="342053"/>
                    <a:pt x="1300480" y="345440"/>
                  </a:cubicBezTo>
                  <a:cubicBezTo>
                    <a:pt x="1290320" y="342053"/>
                    <a:pt x="1279787" y="339630"/>
                    <a:pt x="1270000" y="335280"/>
                  </a:cubicBezTo>
                  <a:cubicBezTo>
                    <a:pt x="1264421" y="332800"/>
                    <a:pt x="1260221" y="322390"/>
                    <a:pt x="1254760" y="325120"/>
                  </a:cubicBezTo>
                  <a:cubicBezTo>
                    <a:pt x="1248515" y="328242"/>
                    <a:pt x="1251598" y="338727"/>
                    <a:pt x="1249680" y="345440"/>
                  </a:cubicBezTo>
                  <a:cubicBezTo>
                    <a:pt x="1243906" y="365647"/>
                    <a:pt x="1247645" y="358650"/>
                    <a:pt x="1229360" y="370840"/>
                  </a:cubicBezTo>
                  <a:cubicBezTo>
                    <a:pt x="1222587" y="381000"/>
                    <a:pt x="1219200" y="394547"/>
                    <a:pt x="1209040" y="401320"/>
                  </a:cubicBezTo>
                  <a:cubicBezTo>
                    <a:pt x="1160190" y="433887"/>
                    <a:pt x="1190735" y="420703"/>
                    <a:pt x="1112520" y="426720"/>
                  </a:cubicBezTo>
                  <a:cubicBezTo>
                    <a:pt x="1102360" y="430107"/>
                    <a:pt x="1089613" y="429307"/>
                    <a:pt x="1082040" y="436880"/>
                  </a:cubicBezTo>
                  <a:cubicBezTo>
                    <a:pt x="1037516" y="481404"/>
                    <a:pt x="1093995" y="426917"/>
                    <a:pt x="1051560" y="462280"/>
                  </a:cubicBezTo>
                  <a:cubicBezTo>
                    <a:pt x="1046041" y="466879"/>
                    <a:pt x="1042600" y="474031"/>
                    <a:pt x="1036320" y="477520"/>
                  </a:cubicBezTo>
                  <a:cubicBezTo>
                    <a:pt x="1026958" y="482721"/>
                    <a:pt x="1016000" y="484293"/>
                    <a:pt x="1005840" y="487680"/>
                  </a:cubicBezTo>
                  <a:cubicBezTo>
                    <a:pt x="983976" y="494968"/>
                    <a:pt x="995795" y="491461"/>
                    <a:pt x="970280" y="497840"/>
                  </a:cubicBezTo>
                  <a:cubicBezTo>
                    <a:pt x="959045" y="509075"/>
                    <a:pt x="951953" y="514175"/>
                    <a:pt x="944880" y="528320"/>
                  </a:cubicBezTo>
                  <a:cubicBezTo>
                    <a:pt x="923848" y="570384"/>
                    <a:pt x="958757" y="515124"/>
                    <a:pt x="929640" y="558800"/>
                  </a:cubicBezTo>
                  <a:cubicBezTo>
                    <a:pt x="933027" y="568960"/>
                    <a:pt x="933859" y="580369"/>
                    <a:pt x="939800" y="589280"/>
                  </a:cubicBezTo>
                  <a:cubicBezTo>
                    <a:pt x="943187" y="594360"/>
                    <a:pt x="947230" y="599059"/>
                    <a:pt x="949960" y="604520"/>
                  </a:cubicBezTo>
                  <a:cubicBezTo>
                    <a:pt x="962736" y="630072"/>
                    <a:pt x="943325" y="618205"/>
                    <a:pt x="975360" y="650240"/>
                  </a:cubicBezTo>
                  <a:cubicBezTo>
                    <a:pt x="994917" y="669797"/>
                    <a:pt x="986615" y="659502"/>
                    <a:pt x="1000760" y="680720"/>
                  </a:cubicBezTo>
                  <a:cubicBezTo>
                    <a:pt x="1002453" y="689187"/>
                    <a:pt x="1005840" y="697486"/>
                    <a:pt x="1005840" y="706120"/>
                  </a:cubicBezTo>
                  <a:cubicBezTo>
                    <a:pt x="1005840" y="720768"/>
                    <a:pt x="997222" y="725669"/>
                    <a:pt x="985520" y="731520"/>
                  </a:cubicBezTo>
                  <a:cubicBezTo>
                    <a:pt x="980731" y="733915"/>
                    <a:pt x="975069" y="734205"/>
                    <a:pt x="970280" y="736600"/>
                  </a:cubicBezTo>
                  <a:cubicBezTo>
                    <a:pt x="964819" y="739330"/>
                    <a:pt x="960120" y="743373"/>
                    <a:pt x="955040" y="746760"/>
                  </a:cubicBezTo>
                  <a:cubicBezTo>
                    <a:pt x="951653" y="751840"/>
                    <a:pt x="947285" y="756388"/>
                    <a:pt x="944880" y="762000"/>
                  </a:cubicBezTo>
                  <a:cubicBezTo>
                    <a:pt x="942130" y="768417"/>
                    <a:pt x="941718" y="775607"/>
                    <a:pt x="939800" y="782320"/>
                  </a:cubicBezTo>
                  <a:cubicBezTo>
                    <a:pt x="938329" y="787469"/>
                    <a:pt x="936191" y="792411"/>
                    <a:pt x="934720" y="797560"/>
                  </a:cubicBezTo>
                  <a:cubicBezTo>
                    <a:pt x="932802" y="804273"/>
                    <a:pt x="933513" y="812071"/>
                    <a:pt x="929640" y="817880"/>
                  </a:cubicBezTo>
                  <a:cubicBezTo>
                    <a:pt x="926253" y="822960"/>
                    <a:pt x="919480" y="824653"/>
                    <a:pt x="914400" y="828040"/>
                  </a:cubicBezTo>
                  <a:cubicBezTo>
                    <a:pt x="889291" y="865704"/>
                    <a:pt x="906054" y="856125"/>
                    <a:pt x="868680" y="863600"/>
                  </a:cubicBezTo>
                  <a:cubicBezTo>
                    <a:pt x="848360" y="861907"/>
                    <a:pt x="827932" y="861215"/>
                    <a:pt x="807720" y="858520"/>
                  </a:cubicBezTo>
                  <a:cubicBezTo>
                    <a:pt x="802412" y="857812"/>
                    <a:pt x="795592" y="857797"/>
                    <a:pt x="792480" y="853440"/>
                  </a:cubicBezTo>
                  <a:cubicBezTo>
                    <a:pt x="786255" y="844725"/>
                    <a:pt x="788261" y="831871"/>
                    <a:pt x="782320" y="822960"/>
                  </a:cubicBezTo>
                  <a:lnTo>
                    <a:pt x="772160" y="807720"/>
                  </a:lnTo>
                  <a:cubicBezTo>
                    <a:pt x="773853" y="785707"/>
                    <a:pt x="773797" y="763488"/>
                    <a:pt x="777240" y="741680"/>
                  </a:cubicBezTo>
                  <a:cubicBezTo>
                    <a:pt x="778910" y="731101"/>
                    <a:pt x="776898" y="713300"/>
                    <a:pt x="787400" y="711200"/>
                  </a:cubicBezTo>
                  <a:lnTo>
                    <a:pt x="812800" y="706120"/>
                  </a:lnTo>
                  <a:cubicBezTo>
                    <a:pt x="814493" y="701040"/>
                    <a:pt x="814535" y="695061"/>
                    <a:pt x="817880" y="690880"/>
                  </a:cubicBezTo>
                  <a:cubicBezTo>
                    <a:pt x="821694" y="686112"/>
                    <a:pt x="828430" y="684629"/>
                    <a:pt x="833120" y="680720"/>
                  </a:cubicBezTo>
                  <a:cubicBezTo>
                    <a:pt x="838639" y="676121"/>
                    <a:pt x="843280" y="670560"/>
                    <a:pt x="848360" y="665480"/>
                  </a:cubicBezTo>
                  <a:cubicBezTo>
                    <a:pt x="850053" y="660400"/>
                    <a:pt x="849654" y="654026"/>
                    <a:pt x="853440" y="650240"/>
                  </a:cubicBezTo>
                  <a:cubicBezTo>
                    <a:pt x="862074" y="641606"/>
                    <a:pt x="883920" y="629920"/>
                    <a:pt x="883920" y="629920"/>
                  </a:cubicBezTo>
                  <a:cubicBezTo>
                    <a:pt x="885613" y="624840"/>
                    <a:pt x="886605" y="619469"/>
                    <a:pt x="889000" y="614680"/>
                  </a:cubicBezTo>
                  <a:cubicBezTo>
                    <a:pt x="908695" y="575289"/>
                    <a:pt x="891471" y="622506"/>
                    <a:pt x="904240" y="584200"/>
                  </a:cubicBezTo>
                  <a:cubicBezTo>
                    <a:pt x="902547" y="565573"/>
                    <a:pt x="903079" y="546608"/>
                    <a:pt x="899160" y="528320"/>
                  </a:cubicBezTo>
                  <a:cubicBezTo>
                    <a:pt x="897881" y="522350"/>
                    <a:pt x="891144" y="518797"/>
                    <a:pt x="889000" y="513080"/>
                  </a:cubicBezTo>
                  <a:cubicBezTo>
                    <a:pt x="875399" y="476811"/>
                    <a:pt x="896283" y="495922"/>
                    <a:pt x="868680" y="477520"/>
                  </a:cubicBezTo>
                  <a:cubicBezTo>
                    <a:pt x="847248" y="484664"/>
                    <a:pt x="841521" y="489008"/>
                    <a:pt x="812800" y="477520"/>
                  </a:cubicBezTo>
                  <a:cubicBezTo>
                    <a:pt x="807131" y="475253"/>
                    <a:pt x="806027" y="467360"/>
                    <a:pt x="802640" y="462280"/>
                  </a:cubicBezTo>
                  <a:cubicBezTo>
                    <a:pt x="788631" y="464031"/>
                    <a:pt x="762422" y="464609"/>
                    <a:pt x="746760" y="472440"/>
                  </a:cubicBezTo>
                  <a:cubicBezTo>
                    <a:pt x="727841" y="481900"/>
                    <a:pt x="733132" y="483796"/>
                    <a:pt x="716280" y="497840"/>
                  </a:cubicBezTo>
                  <a:cubicBezTo>
                    <a:pt x="711590" y="501749"/>
                    <a:pt x="706120" y="504613"/>
                    <a:pt x="701040" y="508000"/>
                  </a:cubicBezTo>
                  <a:cubicBezTo>
                    <a:pt x="706120" y="511387"/>
                    <a:pt x="714349" y="512368"/>
                    <a:pt x="716280" y="518160"/>
                  </a:cubicBezTo>
                  <a:cubicBezTo>
                    <a:pt x="717719" y="522478"/>
                    <a:pt x="708077" y="551844"/>
                    <a:pt x="701040" y="553720"/>
                  </a:cubicBezTo>
                  <a:cubicBezTo>
                    <a:pt x="679707" y="559409"/>
                    <a:pt x="657013" y="557107"/>
                    <a:pt x="635000" y="558800"/>
                  </a:cubicBezTo>
                  <a:cubicBezTo>
                    <a:pt x="629920" y="562187"/>
                    <a:pt x="624077" y="564643"/>
                    <a:pt x="619760" y="568960"/>
                  </a:cubicBezTo>
                  <a:cubicBezTo>
                    <a:pt x="585893" y="602827"/>
                    <a:pt x="635000" y="567267"/>
                    <a:pt x="594360" y="594360"/>
                  </a:cubicBezTo>
                  <a:cubicBezTo>
                    <a:pt x="590228" y="606755"/>
                    <a:pt x="588968" y="614992"/>
                    <a:pt x="579120" y="624840"/>
                  </a:cubicBezTo>
                  <a:cubicBezTo>
                    <a:pt x="574803" y="629157"/>
                    <a:pt x="568960" y="631613"/>
                    <a:pt x="563880" y="635000"/>
                  </a:cubicBezTo>
                  <a:lnTo>
                    <a:pt x="533400" y="680720"/>
                  </a:lnTo>
                  <a:lnTo>
                    <a:pt x="523240" y="695960"/>
                  </a:lnTo>
                  <a:cubicBezTo>
                    <a:pt x="521547" y="704427"/>
                    <a:pt x="520254" y="712983"/>
                    <a:pt x="518160" y="721360"/>
                  </a:cubicBezTo>
                  <a:cubicBezTo>
                    <a:pt x="516861" y="726555"/>
                    <a:pt x="514551" y="731451"/>
                    <a:pt x="513080" y="736600"/>
                  </a:cubicBezTo>
                  <a:cubicBezTo>
                    <a:pt x="511162" y="743313"/>
                    <a:pt x="509693" y="750147"/>
                    <a:pt x="508000" y="756920"/>
                  </a:cubicBezTo>
                  <a:cubicBezTo>
                    <a:pt x="506307" y="780627"/>
                    <a:pt x="499779" y="804481"/>
                    <a:pt x="502920" y="828040"/>
                  </a:cubicBezTo>
                  <a:cubicBezTo>
                    <a:pt x="503628" y="833348"/>
                    <a:pt x="513979" y="829775"/>
                    <a:pt x="518160" y="833120"/>
                  </a:cubicBezTo>
                  <a:cubicBezTo>
                    <a:pt x="522928" y="836934"/>
                    <a:pt x="524003" y="844043"/>
                    <a:pt x="528320" y="848360"/>
                  </a:cubicBezTo>
                  <a:cubicBezTo>
                    <a:pt x="532637" y="852677"/>
                    <a:pt x="538480" y="855133"/>
                    <a:pt x="543560" y="858520"/>
                  </a:cubicBezTo>
                  <a:lnTo>
                    <a:pt x="563880" y="889000"/>
                  </a:lnTo>
                  <a:cubicBezTo>
                    <a:pt x="567267" y="894080"/>
                    <a:pt x="568248" y="902309"/>
                    <a:pt x="574040" y="904240"/>
                  </a:cubicBezTo>
                  <a:lnTo>
                    <a:pt x="589280" y="909320"/>
                  </a:lnTo>
                  <a:cubicBezTo>
                    <a:pt x="602049" y="947626"/>
                    <a:pt x="584825" y="900409"/>
                    <a:pt x="604520" y="939800"/>
                  </a:cubicBezTo>
                  <a:cubicBezTo>
                    <a:pt x="606915" y="944589"/>
                    <a:pt x="607205" y="950251"/>
                    <a:pt x="609600" y="955040"/>
                  </a:cubicBezTo>
                  <a:cubicBezTo>
                    <a:pt x="612330" y="960501"/>
                    <a:pt x="617280" y="964701"/>
                    <a:pt x="619760" y="970280"/>
                  </a:cubicBezTo>
                  <a:cubicBezTo>
                    <a:pt x="637578" y="1010370"/>
                    <a:pt x="617744" y="992643"/>
                    <a:pt x="645160" y="1010920"/>
                  </a:cubicBezTo>
                  <a:cubicBezTo>
                    <a:pt x="648547" y="1016000"/>
                    <a:pt x="651003" y="1021843"/>
                    <a:pt x="655320" y="1026160"/>
                  </a:cubicBezTo>
                  <a:cubicBezTo>
                    <a:pt x="659637" y="1030477"/>
                    <a:pt x="666540" y="1031725"/>
                    <a:pt x="670560" y="1036320"/>
                  </a:cubicBezTo>
                  <a:cubicBezTo>
                    <a:pt x="678601" y="1045510"/>
                    <a:pt x="687019" y="1055216"/>
                    <a:pt x="690880" y="1066800"/>
                  </a:cubicBezTo>
                  <a:cubicBezTo>
                    <a:pt x="692573" y="1071880"/>
                    <a:pt x="692174" y="1078254"/>
                    <a:pt x="695960" y="1082040"/>
                  </a:cubicBezTo>
                  <a:cubicBezTo>
                    <a:pt x="699746" y="1085826"/>
                    <a:pt x="706120" y="1085427"/>
                    <a:pt x="711200" y="1087120"/>
                  </a:cubicBezTo>
                  <a:cubicBezTo>
                    <a:pt x="722284" y="1120371"/>
                    <a:pt x="706890" y="1087736"/>
                    <a:pt x="731520" y="1107440"/>
                  </a:cubicBezTo>
                  <a:cubicBezTo>
                    <a:pt x="764346" y="1133701"/>
                    <a:pt x="718614" y="1114991"/>
                    <a:pt x="756920" y="1127760"/>
                  </a:cubicBezTo>
                  <a:cubicBezTo>
                    <a:pt x="760307" y="1132840"/>
                    <a:pt x="764350" y="1137539"/>
                    <a:pt x="767080" y="1143000"/>
                  </a:cubicBezTo>
                  <a:cubicBezTo>
                    <a:pt x="769475" y="1147789"/>
                    <a:pt x="768815" y="1154059"/>
                    <a:pt x="772160" y="1158240"/>
                  </a:cubicBezTo>
                  <a:cubicBezTo>
                    <a:pt x="775974" y="1163008"/>
                    <a:pt x="782320" y="1165013"/>
                    <a:pt x="787400" y="1168400"/>
                  </a:cubicBezTo>
                  <a:cubicBezTo>
                    <a:pt x="789093" y="1173480"/>
                    <a:pt x="789135" y="1179459"/>
                    <a:pt x="792480" y="1183640"/>
                  </a:cubicBezTo>
                  <a:cubicBezTo>
                    <a:pt x="796294" y="1188408"/>
                    <a:pt x="804484" y="1188623"/>
                    <a:pt x="807720" y="1193800"/>
                  </a:cubicBezTo>
                  <a:cubicBezTo>
                    <a:pt x="813396" y="1202882"/>
                    <a:pt x="814493" y="1214120"/>
                    <a:pt x="817880" y="1224280"/>
                  </a:cubicBezTo>
                  <a:lnTo>
                    <a:pt x="822960" y="1239520"/>
                  </a:lnTo>
                  <a:cubicBezTo>
                    <a:pt x="824653" y="1266613"/>
                    <a:pt x="824372" y="1293903"/>
                    <a:pt x="828040" y="1320800"/>
                  </a:cubicBezTo>
                  <a:cubicBezTo>
                    <a:pt x="829487" y="1331411"/>
                    <a:pt x="834813" y="1341120"/>
                    <a:pt x="838200" y="1351280"/>
                  </a:cubicBezTo>
                  <a:lnTo>
                    <a:pt x="843280" y="1366520"/>
                  </a:lnTo>
                  <a:cubicBezTo>
                    <a:pt x="844973" y="1385147"/>
                    <a:pt x="844441" y="1404112"/>
                    <a:pt x="848360" y="1422400"/>
                  </a:cubicBezTo>
                  <a:cubicBezTo>
                    <a:pt x="849639" y="1428370"/>
                    <a:pt x="857568" y="1431609"/>
                    <a:pt x="858520" y="1437640"/>
                  </a:cubicBezTo>
                  <a:cubicBezTo>
                    <a:pt x="862754" y="1464454"/>
                    <a:pt x="861026" y="1491896"/>
                    <a:pt x="863600" y="1518920"/>
                  </a:cubicBezTo>
                  <a:cubicBezTo>
                    <a:pt x="865235" y="1536084"/>
                    <a:pt x="868738" y="1544493"/>
                    <a:pt x="873760" y="1559560"/>
                  </a:cubicBezTo>
                  <a:cubicBezTo>
                    <a:pt x="872067" y="1573107"/>
                    <a:pt x="871122" y="1586768"/>
                    <a:pt x="868680" y="1600200"/>
                  </a:cubicBezTo>
                  <a:cubicBezTo>
                    <a:pt x="867722" y="1605468"/>
                    <a:pt x="866945" y="1611259"/>
                    <a:pt x="863600" y="1615440"/>
                  </a:cubicBezTo>
                  <a:cubicBezTo>
                    <a:pt x="859786" y="1620208"/>
                    <a:pt x="853440" y="1622213"/>
                    <a:pt x="848360" y="1625600"/>
                  </a:cubicBezTo>
                  <a:cubicBezTo>
                    <a:pt x="845634" y="1639232"/>
                    <a:pt x="840486" y="1670431"/>
                    <a:pt x="833120" y="1681480"/>
                  </a:cubicBezTo>
                  <a:cubicBezTo>
                    <a:pt x="829733" y="1686560"/>
                    <a:pt x="827728" y="1692906"/>
                    <a:pt x="822960" y="1696720"/>
                  </a:cubicBezTo>
                  <a:cubicBezTo>
                    <a:pt x="818779" y="1700065"/>
                    <a:pt x="812800" y="1700107"/>
                    <a:pt x="807720" y="1701800"/>
                  </a:cubicBezTo>
                  <a:cubicBezTo>
                    <a:pt x="804333" y="1706880"/>
                    <a:pt x="802155" y="1713020"/>
                    <a:pt x="797560" y="1717040"/>
                  </a:cubicBezTo>
                  <a:cubicBezTo>
                    <a:pt x="774168" y="1737508"/>
                    <a:pt x="769698" y="1734412"/>
                    <a:pt x="746760" y="1747520"/>
                  </a:cubicBezTo>
                  <a:cubicBezTo>
                    <a:pt x="741459" y="1750549"/>
                    <a:pt x="736600" y="1754293"/>
                    <a:pt x="731520" y="1757680"/>
                  </a:cubicBezTo>
                  <a:cubicBezTo>
                    <a:pt x="719667" y="1775460"/>
                    <a:pt x="716280" y="1784773"/>
                    <a:pt x="690880" y="1793240"/>
                  </a:cubicBezTo>
                  <a:lnTo>
                    <a:pt x="660400" y="1803400"/>
                  </a:lnTo>
                  <a:cubicBezTo>
                    <a:pt x="655320" y="1805093"/>
                    <a:pt x="649615" y="1805510"/>
                    <a:pt x="645160" y="1808480"/>
                  </a:cubicBezTo>
                  <a:cubicBezTo>
                    <a:pt x="623942" y="1822625"/>
                    <a:pt x="634237" y="1814323"/>
                    <a:pt x="614680" y="1833880"/>
                  </a:cubicBezTo>
                  <a:lnTo>
                    <a:pt x="604520" y="1864360"/>
                  </a:lnTo>
                  <a:cubicBezTo>
                    <a:pt x="601622" y="1873053"/>
                    <a:pt x="597721" y="1889213"/>
                    <a:pt x="589280" y="1894840"/>
                  </a:cubicBezTo>
                  <a:cubicBezTo>
                    <a:pt x="583471" y="1898713"/>
                    <a:pt x="575733" y="1898227"/>
                    <a:pt x="568960" y="1899920"/>
                  </a:cubicBezTo>
                  <a:cubicBezTo>
                    <a:pt x="557725" y="1911155"/>
                    <a:pt x="552625" y="1918247"/>
                    <a:pt x="538480" y="1925320"/>
                  </a:cubicBezTo>
                  <a:cubicBezTo>
                    <a:pt x="531192" y="1928964"/>
                    <a:pt x="509431" y="1933852"/>
                    <a:pt x="502920" y="1935480"/>
                  </a:cubicBezTo>
                  <a:cubicBezTo>
                    <a:pt x="497840" y="1940560"/>
                    <a:pt x="493658" y="1946735"/>
                    <a:pt x="487680" y="1950720"/>
                  </a:cubicBezTo>
                  <a:cubicBezTo>
                    <a:pt x="483225" y="1953690"/>
                    <a:pt x="476226" y="1952014"/>
                    <a:pt x="472440" y="1955800"/>
                  </a:cubicBezTo>
                  <a:cubicBezTo>
                    <a:pt x="468654" y="1959586"/>
                    <a:pt x="469755" y="1966251"/>
                    <a:pt x="467360" y="1971040"/>
                  </a:cubicBezTo>
                  <a:cubicBezTo>
                    <a:pt x="458893" y="1987973"/>
                    <a:pt x="457200" y="1986280"/>
                    <a:pt x="441960" y="1996440"/>
                  </a:cubicBezTo>
                  <a:cubicBezTo>
                    <a:pt x="440742" y="1998267"/>
                    <a:pt x="420906" y="2030180"/>
                    <a:pt x="416560" y="2026920"/>
                  </a:cubicBezTo>
                  <a:cubicBezTo>
                    <a:pt x="408320" y="2020740"/>
                    <a:pt x="413714" y="2006495"/>
                    <a:pt x="411480" y="1996440"/>
                  </a:cubicBezTo>
                  <a:cubicBezTo>
                    <a:pt x="410318" y="1991213"/>
                    <a:pt x="408093" y="1986280"/>
                    <a:pt x="406400" y="1981200"/>
                  </a:cubicBezTo>
                  <a:cubicBezTo>
                    <a:pt x="421870" y="1934789"/>
                    <a:pt x="413854" y="1964988"/>
                    <a:pt x="406400" y="1864360"/>
                  </a:cubicBezTo>
                  <a:cubicBezTo>
                    <a:pt x="404865" y="1843640"/>
                    <a:pt x="405714" y="1828114"/>
                    <a:pt x="391160" y="1813560"/>
                  </a:cubicBezTo>
                  <a:cubicBezTo>
                    <a:pt x="386843" y="1809243"/>
                    <a:pt x="381000" y="1806787"/>
                    <a:pt x="375920" y="1803400"/>
                  </a:cubicBezTo>
                  <a:cubicBezTo>
                    <a:pt x="372533" y="1798320"/>
                    <a:pt x="370840" y="1791547"/>
                    <a:pt x="365760" y="1788160"/>
                  </a:cubicBezTo>
                  <a:cubicBezTo>
                    <a:pt x="345451" y="1774621"/>
                    <a:pt x="346060" y="1785310"/>
                    <a:pt x="330200" y="1793240"/>
                  </a:cubicBezTo>
                  <a:cubicBezTo>
                    <a:pt x="325411" y="1795635"/>
                    <a:pt x="320040" y="1796627"/>
                    <a:pt x="314960" y="1798320"/>
                  </a:cubicBezTo>
                  <a:cubicBezTo>
                    <a:pt x="311573" y="1803400"/>
                    <a:pt x="310469" y="1811293"/>
                    <a:pt x="304800" y="1813560"/>
                  </a:cubicBezTo>
                  <a:cubicBezTo>
                    <a:pt x="299828" y="1815549"/>
                    <a:pt x="291253" y="1813560"/>
                    <a:pt x="289560" y="1808480"/>
                  </a:cubicBezTo>
                  <a:cubicBezTo>
                    <a:pt x="287517" y="1802350"/>
                    <a:pt x="296979" y="1776064"/>
                    <a:pt x="299720" y="1767840"/>
                  </a:cubicBezTo>
                  <a:cubicBezTo>
                    <a:pt x="298027" y="1757680"/>
                    <a:pt x="299246" y="1746573"/>
                    <a:pt x="294640" y="1737360"/>
                  </a:cubicBezTo>
                  <a:cubicBezTo>
                    <a:pt x="291910" y="1731899"/>
                    <a:pt x="284861" y="1724470"/>
                    <a:pt x="279400" y="1727200"/>
                  </a:cubicBezTo>
                  <a:cubicBezTo>
                    <a:pt x="273155" y="1730322"/>
                    <a:pt x="277442" y="1741275"/>
                    <a:pt x="274320" y="1747520"/>
                  </a:cubicBezTo>
                  <a:cubicBezTo>
                    <a:pt x="268859" y="1758442"/>
                    <a:pt x="254000" y="1778000"/>
                    <a:pt x="254000" y="1778000"/>
                  </a:cubicBezTo>
                  <a:lnTo>
                    <a:pt x="238760" y="1732280"/>
                  </a:lnTo>
                  <a:cubicBezTo>
                    <a:pt x="237067" y="1727200"/>
                    <a:pt x="234730" y="1722291"/>
                    <a:pt x="233680" y="1717040"/>
                  </a:cubicBezTo>
                  <a:cubicBezTo>
                    <a:pt x="231987" y="1708573"/>
                    <a:pt x="230019" y="1700157"/>
                    <a:pt x="228600" y="1691640"/>
                  </a:cubicBezTo>
                  <a:cubicBezTo>
                    <a:pt x="226632" y="1679829"/>
                    <a:pt x="228383" y="1667022"/>
                    <a:pt x="223520" y="1656080"/>
                  </a:cubicBezTo>
                  <a:cubicBezTo>
                    <a:pt x="221040" y="1650501"/>
                    <a:pt x="213360" y="1649307"/>
                    <a:pt x="208280" y="1645920"/>
                  </a:cubicBezTo>
                  <a:cubicBezTo>
                    <a:pt x="195511" y="1607614"/>
                    <a:pt x="212735" y="1654831"/>
                    <a:pt x="193040" y="1615440"/>
                  </a:cubicBezTo>
                  <a:cubicBezTo>
                    <a:pt x="186905" y="1603169"/>
                    <a:pt x="189932" y="1594666"/>
                    <a:pt x="177800" y="1584960"/>
                  </a:cubicBezTo>
                  <a:cubicBezTo>
                    <a:pt x="173619" y="1581615"/>
                    <a:pt x="167640" y="1581573"/>
                    <a:pt x="162560" y="1579880"/>
                  </a:cubicBezTo>
                  <a:cubicBezTo>
                    <a:pt x="153291" y="1565977"/>
                    <a:pt x="153202" y="1561610"/>
                    <a:pt x="137160" y="1554480"/>
                  </a:cubicBezTo>
                  <a:cubicBezTo>
                    <a:pt x="127373" y="1550130"/>
                    <a:pt x="116840" y="1547707"/>
                    <a:pt x="106680" y="1544320"/>
                  </a:cubicBezTo>
                  <a:cubicBezTo>
                    <a:pt x="101600" y="1542627"/>
                    <a:pt x="95895" y="1542210"/>
                    <a:pt x="91440" y="1539240"/>
                  </a:cubicBezTo>
                  <a:cubicBezTo>
                    <a:pt x="86360" y="1535853"/>
                    <a:pt x="82090" y="1530686"/>
                    <a:pt x="76200" y="1529080"/>
                  </a:cubicBezTo>
                  <a:cubicBezTo>
                    <a:pt x="63029" y="1525488"/>
                    <a:pt x="49107" y="1525693"/>
                    <a:pt x="35560" y="1524000"/>
                  </a:cubicBezTo>
                  <a:cubicBezTo>
                    <a:pt x="33867" y="1518920"/>
                    <a:pt x="34266" y="1512546"/>
                    <a:pt x="30480" y="1508760"/>
                  </a:cubicBezTo>
                  <a:cubicBezTo>
                    <a:pt x="21846" y="1500126"/>
                    <a:pt x="0" y="1488440"/>
                    <a:pt x="0" y="1488440"/>
                  </a:cubicBezTo>
                  <a:cubicBezTo>
                    <a:pt x="18390" y="1476180"/>
                    <a:pt x="12510" y="1483741"/>
                    <a:pt x="20320" y="146812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9" name="Freeform 36"/>
            <p:cNvSpPr/>
            <p:nvPr/>
          </p:nvSpPr>
          <p:spPr>
            <a:xfrm>
              <a:off x="2209800" y="1409416"/>
              <a:ext cx="1240631" cy="2898752"/>
            </a:xfrm>
            <a:custGeom>
              <a:avLst/>
              <a:gdLst>
                <a:gd name="connsiteX0" fmla="*/ 1107440 w 1193800"/>
                <a:gd name="connsiteY0" fmla="*/ 0 h 2936568"/>
                <a:gd name="connsiteX1" fmla="*/ 1082040 w 1193800"/>
                <a:gd name="connsiteY1" fmla="*/ 20320 h 2936568"/>
                <a:gd name="connsiteX2" fmla="*/ 1066800 w 1193800"/>
                <a:gd name="connsiteY2" fmla="*/ 50800 h 2936568"/>
                <a:gd name="connsiteX3" fmla="*/ 1056640 w 1193800"/>
                <a:gd name="connsiteY3" fmla="*/ 66040 h 2936568"/>
                <a:gd name="connsiteX4" fmla="*/ 1051560 w 1193800"/>
                <a:gd name="connsiteY4" fmla="*/ 81280 h 2936568"/>
                <a:gd name="connsiteX5" fmla="*/ 1036320 w 1193800"/>
                <a:gd name="connsiteY5" fmla="*/ 111760 h 2936568"/>
                <a:gd name="connsiteX6" fmla="*/ 1046480 w 1193800"/>
                <a:gd name="connsiteY6" fmla="*/ 182880 h 2936568"/>
                <a:gd name="connsiteX7" fmla="*/ 1056640 w 1193800"/>
                <a:gd name="connsiteY7" fmla="*/ 198120 h 2936568"/>
                <a:gd name="connsiteX8" fmla="*/ 1066800 w 1193800"/>
                <a:gd name="connsiteY8" fmla="*/ 264160 h 2936568"/>
                <a:gd name="connsiteX9" fmla="*/ 1076960 w 1193800"/>
                <a:gd name="connsiteY9" fmla="*/ 294640 h 2936568"/>
                <a:gd name="connsiteX10" fmla="*/ 1092200 w 1193800"/>
                <a:gd name="connsiteY10" fmla="*/ 325120 h 2936568"/>
                <a:gd name="connsiteX11" fmla="*/ 1102360 w 1193800"/>
                <a:gd name="connsiteY11" fmla="*/ 365760 h 2936568"/>
                <a:gd name="connsiteX12" fmla="*/ 1107440 w 1193800"/>
                <a:gd name="connsiteY12" fmla="*/ 381000 h 2936568"/>
                <a:gd name="connsiteX13" fmla="*/ 1122680 w 1193800"/>
                <a:gd name="connsiteY13" fmla="*/ 386080 h 2936568"/>
                <a:gd name="connsiteX14" fmla="*/ 1127760 w 1193800"/>
                <a:gd name="connsiteY14" fmla="*/ 401320 h 2936568"/>
                <a:gd name="connsiteX15" fmla="*/ 1143000 w 1193800"/>
                <a:gd name="connsiteY15" fmla="*/ 406400 h 2936568"/>
                <a:gd name="connsiteX16" fmla="*/ 1153160 w 1193800"/>
                <a:gd name="connsiteY16" fmla="*/ 436880 h 2936568"/>
                <a:gd name="connsiteX17" fmla="*/ 1158240 w 1193800"/>
                <a:gd name="connsiteY17" fmla="*/ 452120 h 2936568"/>
                <a:gd name="connsiteX18" fmla="*/ 1178560 w 1193800"/>
                <a:gd name="connsiteY18" fmla="*/ 482600 h 2936568"/>
                <a:gd name="connsiteX19" fmla="*/ 1193800 w 1193800"/>
                <a:gd name="connsiteY19" fmla="*/ 513080 h 2936568"/>
                <a:gd name="connsiteX20" fmla="*/ 1188720 w 1193800"/>
                <a:gd name="connsiteY20" fmla="*/ 645160 h 2936568"/>
                <a:gd name="connsiteX21" fmla="*/ 1183640 w 1193800"/>
                <a:gd name="connsiteY21" fmla="*/ 660400 h 2936568"/>
                <a:gd name="connsiteX22" fmla="*/ 1168400 w 1193800"/>
                <a:gd name="connsiteY22" fmla="*/ 670560 h 2936568"/>
                <a:gd name="connsiteX23" fmla="*/ 1163320 w 1193800"/>
                <a:gd name="connsiteY23" fmla="*/ 685800 h 2936568"/>
                <a:gd name="connsiteX24" fmla="*/ 1132840 w 1193800"/>
                <a:gd name="connsiteY24" fmla="*/ 731520 h 2936568"/>
                <a:gd name="connsiteX25" fmla="*/ 1122680 w 1193800"/>
                <a:gd name="connsiteY25" fmla="*/ 746760 h 2936568"/>
                <a:gd name="connsiteX26" fmla="*/ 1117600 w 1193800"/>
                <a:gd name="connsiteY26" fmla="*/ 762000 h 2936568"/>
                <a:gd name="connsiteX27" fmla="*/ 1112520 w 1193800"/>
                <a:gd name="connsiteY27" fmla="*/ 838200 h 2936568"/>
                <a:gd name="connsiteX28" fmla="*/ 1097280 w 1193800"/>
                <a:gd name="connsiteY28" fmla="*/ 848360 h 2936568"/>
                <a:gd name="connsiteX29" fmla="*/ 1092200 w 1193800"/>
                <a:gd name="connsiteY29" fmla="*/ 863600 h 2936568"/>
                <a:gd name="connsiteX30" fmla="*/ 1097280 w 1193800"/>
                <a:gd name="connsiteY30" fmla="*/ 914400 h 2936568"/>
                <a:gd name="connsiteX31" fmla="*/ 1107440 w 1193800"/>
                <a:gd name="connsiteY31" fmla="*/ 944880 h 2936568"/>
                <a:gd name="connsiteX32" fmla="*/ 1071880 w 1193800"/>
                <a:gd name="connsiteY32" fmla="*/ 1036320 h 2936568"/>
                <a:gd name="connsiteX33" fmla="*/ 1056640 w 1193800"/>
                <a:gd name="connsiteY33" fmla="*/ 1041400 h 2936568"/>
                <a:gd name="connsiteX34" fmla="*/ 1041400 w 1193800"/>
                <a:gd name="connsiteY34" fmla="*/ 1137920 h 2936568"/>
                <a:gd name="connsiteX35" fmla="*/ 1056640 w 1193800"/>
                <a:gd name="connsiteY35" fmla="*/ 1148080 h 2936568"/>
                <a:gd name="connsiteX36" fmla="*/ 1061720 w 1193800"/>
                <a:gd name="connsiteY36" fmla="*/ 1163320 h 2936568"/>
                <a:gd name="connsiteX37" fmla="*/ 1092200 w 1193800"/>
                <a:gd name="connsiteY37" fmla="*/ 1178560 h 2936568"/>
                <a:gd name="connsiteX38" fmla="*/ 1102360 w 1193800"/>
                <a:gd name="connsiteY38" fmla="*/ 1214120 h 2936568"/>
                <a:gd name="connsiteX39" fmla="*/ 1117600 w 1193800"/>
                <a:gd name="connsiteY39" fmla="*/ 1219200 h 2936568"/>
                <a:gd name="connsiteX40" fmla="*/ 1137920 w 1193800"/>
                <a:gd name="connsiteY40" fmla="*/ 1249680 h 2936568"/>
                <a:gd name="connsiteX41" fmla="*/ 1148080 w 1193800"/>
                <a:gd name="connsiteY41" fmla="*/ 1280160 h 2936568"/>
                <a:gd name="connsiteX42" fmla="*/ 1173480 w 1193800"/>
                <a:gd name="connsiteY42" fmla="*/ 1325880 h 2936568"/>
                <a:gd name="connsiteX43" fmla="*/ 1158240 w 1193800"/>
                <a:gd name="connsiteY43" fmla="*/ 1336040 h 2936568"/>
                <a:gd name="connsiteX44" fmla="*/ 1153160 w 1193800"/>
                <a:gd name="connsiteY44" fmla="*/ 1351280 h 2936568"/>
                <a:gd name="connsiteX45" fmla="*/ 1143000 w 1193800"/>
                <a:gd name="connsiteY45" fmla="*/ 1366520 h 2936568"/>
                <a:gd name="connsiteX46" fmla="*/ 1158240 w 1193800"/>
                <a:gd name="connsiteY46" fmla="*/ 1427480 h 2936568"/>
                <a:gd name="connsiteX47" fmla="*/ 1163320 w 1193800"/>
                <a:gd name="connsiteY47" fmla="*/ 1442720 h 2936568"/>
                <a:gd name="connsiteX48" fmla="*/ 1143000 w 1193800"/>
                <a:gd name="connsiteY48" fmla="*/ 1463040 h 2936568"/>
                <a:gd name="connsiteX49" fmla="*/ 1132840 w 1193800"/>
                <a:gd name="connsiteY49" fmla="*/ 1478280 h 2936568"/>
                <a:gd name="connsiteX50" fmla="*/ 1117600 w 1193800"/>
                <a:gd name="connsiteY50" fmla="*/ 1488440 h 2936568"/>
                <a:gd name="connsiteX51" fmla="*/ 1107440 w 1193800"/>
                <a:gd name="connsiteY51" fmla="*/ 1503680 h 2936568"/>
                <a:gd name="connsiteX52" fmla="*/ 1076960 w 1193800"/>
                <a:gd name="connsiteY52" fmla="*/ 1524000 h 2936568"/>
                <a:gd name="connsiteX53" fmla="*/ 1061720 w 1193800"/>
                <a:gd name="connsiteY53" fmla="*/ 1574800 h 2936568"/>
                <a:gd name="connsiteX54" fmla="*/ 1056640 w 1193800"/>
                <a:gd name="connsiteY54" fmla="*/ 1590040 h 2936568"/>
                <a:gd name="connsiteX55" fmla="*/ 1051560 w 1193800"/>
                <a:gd name="connsiteY55" fmla="*/ 1620520 h 2936568"/>
                <a:gd name="connsiteX56" fmla="*/ 1046480 w 1193800"/>
                <a:gd name="connsiteY56" fmla="*/ 1635760 h 2936568"/>
                <a:gd name="connsiteX57" fmla="*/ 1031240 w 1193800"/>
                <a:gd name="connsiteY57" fmla="*/ 1640840 h 2936568"/>
                <a:gd name="connsiteX58" fmla="*/ 1021080 w 1193800"/>
                <a:gd name="connsiteY58" fmla="*/ 1656080 h 2936568"/>
                <a:gd name="connsiteX59" fmla="*/ 1016000 w 1193800"/>
                <a:gd name="connsiteY59" fmla="*/ 1681480 h 2936568"/>
                <a:gd name="connsiteX60" fmla="*/ 1010920 w 1193800"/>
                <a:gd name="connsiteY60" fmla="*/ 1701800 h 2936568"/>
                <a:gd name="connsiteX61" fmla="*/ 995680 w 1193800"/>
                <a:gd name="connsiteY61" fmla="*/ 1732280 h 2936568"/>
                <a:gd name="connsiteX62" fmla="*/ 980440 w 1193800"/>
                <a:gd name="connsiteY62" fmla="*/ 1742440 h 2936568"/>
                <a:gd name="connsiteX63" fmla="*/ 970280 w 1193800"/>
                <a:gd name="connsiteY63" fmla="*/ 1757680 h 2936568"/>
                <a:gd name="connsiteX64" fmla="*/ 965200 w 1193800"/>
                <a:gd name="connsiteY64" fmla="*/ 1772920 h 2936568"/>
                <a:gd name="connsiteX65" fmla="*/ 949960 w 1193800"/>
                <a:gd name="connsiteY65" fmla="*/ 1778000 h 2936568"/>
                <a:gd name="connsiteX66" fmla="*/ 929640 w 1193800"/>
                <a:gd name="connsiteY66" fmla="*/ 1808480 h 2936568"/>
                <a:gd name="connsiteX67" fmla="*/ 904240 w 1193800"/>
                <a:gd name="connsiteY67" fmla="*/ 1838960 h 2936568"/>
                <a:gd name="connsiteX68" fmla="*/ 899160 w 1193800"/>
                <a:gd name="connsiteY68" fmla="*/ 1854200 h 2936568"/>
                <a:gd name="connsiteX69" fmla="*/ 889000 w 1193800"/>
                <a:gd name="connsiteY69" fmla="*/ 1869440 h 2936568"/>
                <a:gd name="connsiteX70" fmla="*/ 878840 w 1193800"/>
                <a:gd name="connsiteY70" fmla="*/ 1899920 h 2936568"/>
                <a:gd name="connsiteX71" fmla="*/ 868680 w 1193800"/>
                <a:gd name="connsiteY71" fmla="*/ 1915160 h 2936568"/>
                <a:gd name="connsiteX72" fmla="*/ 863600 w 1193800"/>
                <a:gd name="connsiteY72" fmla="*/ 1930400 h 2936568"/>
                <a:gd name="connsiteX73" fmla="*/ 843280 w 1193800"/>
                <a:gd name="connsiteY73" fmla="*/ 1960880 h 2936568"/>
                <a:gd name="connsiteX74" fmla="*/ 833120 w 1193800"/>
                <a:gd name="connsiteY74" fmla="*/ 1976120 h 2936568"/>
                <a:gd name="connsiteX75" fmla="*/ 822960 w 1193800"/>
                <a:gd name="connsiteY75" fmla="*/ 1991360 h 2936568"/>
                <a:gd name="connsiteX76" fmla="*/ 812800 w 1193800"/>
                <a:gd name="connsiteY76" fmla="*/ 2016760 h 2936568"/>
                <a:gd name="connsiteX77" fmla="*/ 767080 w 1193800"/>
                <a:gd name="connsiteY77" fmla="*/ 2011680 h 2936568"/>
                <a:gd name="connsiteX78" fmla="*/ 762000 w 1193800"/>
                <a:gd name="connsiteY78" fmla="*/ 2026920 h 2936568"/>
                <a:gd name="connsiteX79" fmla="*/ 792480 w 1193800"/>
                <a:gd name="connsiteY79" fmla="*/ 2037080 h 2936568"/>
                <a:gd name="connsiteX80" fmla="*/ 807720 w 1193800"/>
                <a:gd name="connsiteY80" fmla="*/ 2042160 h 2936568"/>
                <a:gd name="connsiteX81" fmla="*/ 817880 w 1193800"/>
                <a:gd name="connsiteY81" fmla="*/ 2082800 h 2936568"/>
                <a:gd name="connsiteX82" fmla="*/ 822960 w 1193800"/>
                <a:gd name="connsiteY82" fmla="*/ 2098040 h 2936568"/>
                <a:gd name="connsiteX83" fmla="*/ 828040 w 1193800"/>
                <a:gd name="connsiteY83" fmla="*/ 2128520 h 2936568"/>
                <a:gd name="connsiteX84" fmla="*/ 822960 w 1193800"/>
                <a:gd name="connsiteY84" fmla="*/ 2153920 h 2936568"/>
                <a:gd name="connsiteX85" fmla="*/ 817880 w 1193800"/>
                <a:gd name="connsiteY85" fmla="*/ 2174240 h 2936568"/>
                <a:gd name="connsiteX86" fmla="*/ 802640 w 1193800"/>
                <a:gd name="connsiteY86" fmla="*/ 2179320 h 2936568"/>
                <a:gd name="connsiteX87" fmla="*/ 787400 w 1193800"/>
                <a:gd name="connsiteY87" fmla="*/ 2209800 h 2936568"/>
                <a:gd name="connsiteX88" fmla="*/ 782320 w 1193800"/>
                <a:gd name="connsiteY88" fmla="*/ 2225040 h 2936568"/>
                <a:gd name="connsiteX89" fmla="*/ 767080 w 1193800"/>
                <a:gd name="connsiteY89" fmla="*/ 2230120 h 2936568"/>
                <a:gd name="connsiteX90" fmla="*/ 762000 w 1193800"/>
                <a:gd name="connsiteY90" fmla="*/ 2250440 h 2936568"/>
                <a:gd name="connsiteX91" fmla="*/ 741680 w 1193800"/>
                <a:gd name="connsiteY91" fmla="*/ 2280920 h 2936568"/>
                <a:gd name="connsiteX92" fmla="*/ 716280 w 1193800"/>
                <a:gd name="connsiteY92" fmla="*/ 2326640 h 2936568"/>
                <a:gd name="connsiteX93" fmla="*/ 701040 w 1193800"/>
                <a:gd name="connsiteY93" fmla="*/ 2336800 h 2936568"/>
                <a:gd name="connsiteX94" fmla="*/ 690880 w 1193800"/>
                <a:gd name="connsiteY94" fmla="*/ 2352040 h 2936568"/>
                <a:gd name="connsiteX95" fmla="*/ 675640 w 1193800"/>
                <a:gd name="connsiteY95" fmla="*/ 2357120 h 2936568"/>
                <a:gd name="connsiteX96" fmla="*/ 604520 w 1193800"/>
                <a:gd name="connsiteY96" fmla="*/ 2423160 h 2936568"/>
                <a:gd name="connsiteX97" fmla="*/ 589280 w 1193800"/>
                <a:gd name="connsiteY97" fmla="*/ 2453640 h 2936568"/>
                <a:gd name="connsiteX98" fmla="*/ 574040 w 1193800"/>
                <a:gd name="connsiteY98" fmla="*/ 2463800 h 2936568"/>
                <a:gd name="connsiteX99" fmla="*/ 563880 w 1193800"/>
                <a:gd name="connsiteY99" fmla="*/ 2479040 h 2936568"/>
                <a:gd name="connsiteX100" fmla="*/ 548640 w 1193800"/>
                <a:gd name="connsiteY100" fmla="*/ 2489200 h 2936568"/>
                <a:gd name="connsiteX101" fmla="*/ 513080 w 1193800"/>
                <a:gd name="connsiteY101" fmla="*/ 2529840 h 2936568"/>
                <a:gd name="connsiteX102" fmla="*/ 497840 w 1193800"/>
                <a:gd name="connsiteY102" fmla="*/ 2575560 h 2936568"/>
                <a:gd name="connsiteX103" fmla="*/ 467360 w 1193800"/>
                <a:gd name="connsiteY103" fmla="*/ 2595880 h 2936568"/>
                <a:gd name="connsiteX104" fmla="*/ 457200 w 1193800"/>
                <a:gd name="connsiteY104" fmla="*/ 2611120 h 2936568"/>
                <a:gd name="connsiteX105" fmla="*/ 441960 w 1193800"/>
                <a:gd name="connsiteY105" fmla="*/ 2616200 h 2936568"/>
                <a:gd name="connsiteX106" fmla="*/ 411480 w 1193800"/>
                <a:gd name="connsiteY106" fmla="*/ 2636520 h 2936568"/>
                <a:gd name="connsiteX107" fmla="*/ 411480 w 1193800"/>
                <a:gd name="connsiteY107" fmla="*/ 2636520 h 2936568"/>
                <a:gd name="connsiteX108" fmla="*/ 381000 w 1193800"/>
                <a:gd name="connsiteY108" fmla="*/ 2656840 h 2936568"/>
                <a:gd name="connsiteX109" fmla="*/ 335280 w 1193800"/>
                <a:gd name="connsiteY109" fmla="*/ 2682240 h 2936568"/>
                <a:gd name="connsiteX110" fmla="*/ 304800 w 1193800"/>
                <a:gd name="connsiteY110" fmla="*/ 2687320 h 2936568"/>
                <a:gd name="connsiteX111" fmla="*/ 294640 w 1193800"/>
                <a:gd name="connsiteY111" fmla="*/ 2702560 h 2936568"/>
                <a:gd name="connsiteX112" fmla="*/ 284480 w 1193800"/>
                <a:gd name="connsiteY112" fmla="*/ 2738120 h 2936568"/>
                <a:gd name="connsiteX113" fmla="*/ 269240 w 1193800"/>
                <a:gd name="connsiteY113" fmla="*/ 2783840 h 2936568"/>
                <a:gd name="connsiteX114" fmla="*/ 264160 w 1193800"/>
                <a:gd name="connsiteY114" fmla="*/ 2799080 h 2936568"/>
                <a:gd name="connsiteX115" fmla="*/ 248920 w 1193800"/>
                <a:gd name="connsiteY115" fmla="*/ 2829560 h 2936568"/>
                <a:gd name="connsiteX116" fmla="*/ 233680 w 1193800"/>
                <a:gd name="connsiteY116" fmla="*/ 2834640 h 2936568"/>
                <a:gd name="connsiteX117" fmla="*/ 157480 w 1193800"/>
                <a:gd name="connsiteY117" fmla="*/ 2829560 h 2936568"/>
                <a:gd name="connsiteX118" fmla="*/ 137160 w 1193800"/>
                <a:gd name="connsiteY118" fmla="*/ 2824480 h 2936568"/>
                <a:gd name="connsiteX119" fmla="*/ 111760 w 1193800"/>
                <a:gd name="connsiteY119" fmla="*/ 2819400 h 2936568"/>
                <a:gd name="connsiteX120" fmla="*/ 81280 w 1193800"/>
                <a:gd name="connsiteY120" fmla="*/ 2824480 h 2936568"/>
                <a:gd name="connsiteX121" fmla="*/ 66040 w 1193800"/>
                <a:gd name="connsiteY121" fmla="*/ 2839720 h 2936568"/>
                <a:gd name="connsiteX122" fmla="*/ 50800 w 1193800"/>
                <a:gd name="connsiteY122" fmla="*/ 2849880 h 2936568"/>
                <a:gd name="connsiteX123" fmla="*/ 35560 w 1193800"/>
                <a:gd name="connsiteY123" fmla="*/ 2880360 h 2936568"/>
                <a:gd name="connsiteX124" fmla="*/ 25400 w 1193800"/>
                <a:gd name="connsiteY124" fmla="*/ 2895600 h 2936568"/>
                <a:gd name="connsiteX125" fmla="*/ 0 w 1193800"/>
                <a:gd name="connsiteY125" fmla="*/ 2936240 h 2936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93800" h="2936568">
                  <a:moveTo>
                    <a:pt x="1107440" y="0"/>
                  </a:moveTo>
                  <a:cubicBezTo>
                    <a:pt x="1098973" y="6773"/>
                    <a:pt x="1089707" y="12653"/>
                    <a:pt x="1082040" y="20320"/>
                  </a:cubicBezTo>
                  <a:cubicBezTo>
                    <a:pt x="1067481" y="34879"/>
                    <a:pt x="1075063" y="34273"/>
                    <a:pt x="1066800" y="50800"/>
                  </a:cubicBezTo>
                  <a:cubicBezTo>
                    <a:pt x="1064070" y="56261"/>
                    <a:pt x="1059370" y="60579"/>
                    <a:pt x="1056640" y="66040"/>
                  </a:cubicBezTo>
                  <a:cubicBezTo>
                    <a:pt x="1054245" y="70829"/>
                    <a:pt x="1053955" y="76491"/>
                    <a:pt x="1051560" y="81280"/>
                  </a:cubicBezTo>
                  <a:cubicBezTo>
                    <a:pt x="1031865" y="120671"/>
                    <a:pt x="1049089" y="73454"/>
                    <a:pt x="1036320" y="111760"/>
                  </a:cubicBezTo>
                  <a:cubicBezTo>
                    <a:pt x="1037618" y="126037"/>
                    <a:pt x="1036707" y="163334"/>
                    <a:pt x="1046480" y="182880"/>
                  </a:cubicBezTo>
                  <a:cubicBezTo>
                    <a:pt x="1049210" y="188341"/>
                    <a:pt x="1053253" y="193040"/>
                    <a:pt x="1056640" y="198120"/>
                  </a:cubicBezTo>
                  <a:cubicBezTo>
                    <a:pt x="1060218" y="230318"/>
                    <a:pt x="1059036" y="238281"/>
                    <a:pt x="1066800" y="264160"/>
                  </a:cubicBezTo>
                  <a:cubicBezTo>
                    <a:pt x="1069877" y="274418"/>
                    <a:pt x="1071019" y="285729"/>
                    <a:pt x="1076960" y="294640"/>
                  </a:cubicBezTo>
                  <a:cubicBezTo>
                    <a:pt x="1087631" y="310646"/>
                    <a:pt x="1087346" y="307324"/>
                    <a:pt x="1092200" y="325120"/>
                  </a:cubicBezTo>
                  <a:cubicBezTo>
                    <a:pt x="1095874" y="338592"/>
                    <a:pt x="1097944" y="352513"/>
                    <a:pt x="1102360" y="365760"/>
                  </a:cubicBezTo>
                  <a:cubicBezTo>
                    <a:pt x="1104053" y="370840"/>
                    <a:pt x="1103654" y="377214"/>
                    <a:pt x="1107440" y="381000"/>
                  </a:cubicBezTo>
                  <a:cubicBezTo>
                    <a:pt x="1111226" y="384786"/>
                    <a:pt x="1117600" y="384387"/>
                    <a:pt x="1122680" y="386080"/>
                  </a:cubicBezTo>
                  <a:cubicBezTo>
                    <a:pt x="1124373" y="391160"/>
                    <a:pt x="1123974" y="397534"/>
                    <a:pt x="1127760" y="401320"/>
                  </a:cubicBezTo>
                  <a:cubicBezTo>
                    <a:pt x="1131546" y="405106"/>
                    <a:pt x="1139888" y="402043"/>
                    <a:pt x="1143000" y="406400"/>
                  </a:cubicBezTo>
                  <a:cubicBezTo>
                    <a:pt x="1149225" y="415115"/>
                    <a:pt x="1149773" y="426720"/>
                    <a:pt x="1153160" y="436880"/>
                  </a:cubicBezTo>
                  <a:cubicBezTo>
                    <a:pt x="1154853" y="441960"/>
                    <a:pt x="1155270" y="447665"/>
                    <a:pt x="1158240" y="452120"/>
                  </a:cubicBezTo>
                  <a:cubicBezTo>
                    <a:pt x="1165013" y="462280"/>
                    <a:pt x="1174699" y="471016"/>
                    <a:pt x="1178560" y="482600"/>
                  </a:cubicBezTo>
                  <a:cubicBezTo>
                    <a:pt x="1185571" y="503632"/>
                    <a:pt x="1180670" y="493385"/>
                    <a:pt x="1193800" y="513080"/>
                  </a:cubicBezTo>
                  <a:cubicBezTo>
                    <a:pt x="1192107" y="557107"/>
                    <a:pt x="1191751" y="601205"/>
                    <a:pt x="1188720" y="645160"/>
                  </a:cubicBezTo>
                  <a:cubicBezTo>
                    <a:pt x="1188352" y="650502"/>
                    <a:pt x="1186985" y="656219"/>
                    <a:pt x="1183640" y="660400"/>
                  </a:cubicBezTo>
                  <a:cubicBezTo>
                    <a:pt x="1179826" y="665168"/>
                    <a:pt x="1173480" y="667173"/>
                    <a:pt x="1168400" y="670560"/>
                  </a:cubicBezTo>
                  <a:cubicBezTo>
                    <a:pt x="1166707" y="675640"/>
                    <a:pt x="1165921" y="681119"/>
                    <a:pt x="1163320" y="685800"/>
                  </a:cubicBezTo>
                  <a:lnTo>
                    <a:pt x="1132840" y="731520"/>
                  </a:lnTo>
                  <a:cubicBezTo>
                    <a:pt x="1129453" y="736600"/>
                    <a:pt x="1124611" y="740968"/>
                    <a:pt x="1122680" y="746760"/>
                  </a:cubicBezTo>
                  <a:lnTo>
                    <a:pt x="1117600" y="762000"/>
                  </a:lnTo>
                  <a:cubicBezTo>
                    <a:pt x="1115907" y="787400"/>
                    <a:pt x="1118351" y="813420"/>
                    <a:pt x="1112520" y="838200"/>
                  </a:cubicBezTo>
                  <a:cubicBezTo>
                    <a:pt x="1111122" y="844143"/>
                    <a:pt x="1101094" y="843592"/>
                    <a:pt x="1097280" y="848360"/>
                  </a:cubicBezTo>
                  <a:cubicBezTo>
                    <a:pt x="1093935" y="852541"/>
                    <a:pt x="1093893" y="858520"/>
                    <a:pt x="1092200" y="863600"/>
                  </a:cubicBezTo>
                  <a:cubicBezTo>
                    <a:pt x="1093893" y="880533"/>
                    <a:pt x="1094144" y="897674"/>
                    <a:pt x="1097280" y="914400"/>
                  </a:cubicBezTo>
                  <a:cubicBezTo>
                    <a:pt x="1099254" y="924926"/>
                    <a:pt x="1107440" y="944880"/>
                    <a:pt x="1107440" y="944880"/>
                  </a:cubicBezTo>
                  <a:cubicBezTo>
                    <a:pt x="1100110" y="1084143"/>
                    <a:pt x="1134686" y="1036320"/>
                    <a:pt x="1071880" y="1036320"/>
                  </a:cubicBezTo>
                  <a:cubicBezTo>
                    <a:pt x="1066525" y="1036320"/>
                    <a:pt x="1061720" y="1039707"/>
                    <a:pt x="1056640" y="1041400"/>
                  </a:cubicBezTo>
                  <a:cubicBezTo>
                    <a:pt x="1029936" y="1081456"/>
                    <a:pt x="1024783" y="1075606"/>
                    <a:pt x="1041400" y="1137920"/>
                  </a:cubicBezTo>
                  <a:cubicBezTo>
                    <a:pt x="1042973" y="1143819"/>
                    <a:pt x="1051560" y="1144693"/>
                    <a:pt x="1056640" y="1148080"/>
                  </a:cubicBezTo>
                  <a:cubicBezTo>
                    <a:pt x="1058333" y="1153160"/>
                    <a:pt x="1058375" y="1159139"/>
                    <a:pt x="1061720" y="1163320"/>
                  </a:cubicBezTo>
                  <a:cubicBezTo>
                    <a:pt x="1068882" y="1172272"/>
                    <a:pt x="1082160" y="1175213"/>
                    <a:pt x="1092200" y="1178560"/>
                  </a:cubicBezTo>
                  <a:cubicBezTo>
                    <a:pt x="1092244" y="1178736"/>
                    <a:pt x="1099931" y="1211691"/>
                    <a:pt x="1102360" y="1214120"/>
                  </a:cubicBezTo>
                  <a:cubicBezTo>
                    <a:pt x="1106146" y="1217906"/>
                    <a:pt x="1112520" y="1217507"/>
                    <a:pt x="1117600" y="1219200"/>
                  </a:cubicBezTo>
                  <a:cubicBezTo>
                    <a:pt x="1134406" y="1269618"/>
                    <a:pt x="1106209" y="1192601"/>
                    <a:pt x="1137920" y="1249680"/>
                  </a:cubicBezTo>
                  <a:cubicBezTo>
                    <a:pt x="1143121" y="1259042"/>
                    <a:pt x="1142139" y="1271249"/>
                    <a:pt x="1148080" y="1280160"/>
                  </a:cubicBezTo>
                  <a:cubicBezTo>
                    <a:pt x="1171370" y="1315095"/>
                    <a:pt x="1164539" y="1299056"/>
                    <a:pt x="1173480" y="1325880"/>
                  </a:cubicBezTo>
                  <a:cubicBezTo>
                    <a:pt x="1168400" y="1329267"/>
                    <a:pt x="1162054" y="1331272"/>
                    <a:pt x="1158240" y="1336040"/>
                  </a:cubicBezTo>
                  <a:cubicBezTo>
                    <a:pt x="1154895" y="1340221"/>
                    <a:pt x="1155555" y="1346491"/>
                    <a:pt x="1153160" y="1351280"/>
                  </a:cubicBezTo>
                  <a:cubicBezTo>
                    <a:pt x="1150430" y="1356741"/>
                    <a:pt x="1146387" y="1361440"/>
                    <a:pt x="1143000" y="1366520"/>
                  </a:cubicBezTo>
                  <a:cubicBezTo>
                    <a:pt x="1149841" y="1407564"/>
                    <a:pt x="1144823" y="1387228"/>
                    <a:pt x="1158240" y="1427480"/>
                  </a:cubicBezTo>
                  <a:lnTo>
                    <a:pt x="1163320" y="1442720"/>
                  </a:lnTo>
                  <a:cubicBezTo>
                    <a:pt x="1152236" y="1475971"/>
                    <a:pt x="1167630" y="1443336"/>
                    <a:pt x="1143000" y="1463040"/>
                  </a:cubicBezTo>
                  <a:cubicBezTo>
                    <a:pt x="1138232" y="1466854"/>
                    <a:pt x="1137157" y="1473963"/>
                    <a:pt x="1132840" y="1478280"/>
                  </a:cubicBezTo>
                  <a:cubicBezTo>
                    <a:pt x="1128523" y="1482597"/>
                    <a:pt x="1122680" y="1485053"/>
                    <a:pt x="1117600" y="1488440"/>
                  </a:cubicBezTo>
                  <a:cubicBezTo>
                    <a:pt x="1114213" y="1493520"/>
                    <a:pt x="1112035" y="1499660"/>
                    <a:pt x="1107440" y="1503680"/>
                  </a:cubicBezTo>
                  <a:cubicBezTo>
                    <a:pt x="1098250" y="1511721"/>
                    <a:pt x="1076960" y="1524000"/>
                    <a:pt x="1076960" y="1524000"/>
                  </a:cubicBezTo>
                  <a:cubicBezTo>
                    <a:pt x="1052815" y="1596434"/>
                    <a:pt x="1077075" y="1521058"/>
                    <a:pt x="1061720" y="1574800"/>
                  </a:cubicBezTo>
                  <a:cubicBezTo>
                    <a:pt x="1060249" y="1579949"/>
                    <a:pt x="1057802" y="1584813"/>
                    <a:pt x="1056640" y="1590040"/>
                  </a:cubicBezTo>
                  <a:cubicBezTo>
                    <a:pt x="1054406" y="1600095"/>
                    <a:pt x="1053794" y="1610465"/>
                    <a:pt x="1051560" y="1620520"/>
                  </a:cubicBezTo>
                  <a:cubicBezTo>
                    <a:pt x="1050398" y="1625747"/>
                    <a:pt x="1050266" y="1631974"/>
                    <a:pt x="1046480" y="1635760"/>
                  </a:cubicBezTo>
                  <a:cubicBezTo>
                    <a:pt x="1042694" y="1639546"/>
                    <a:pt x="1036320" y="1639147"/>
                    <a:pt x="1031240" y="1640840"/>
                  </a:cubicBezTo>
                  <a:cubicBezTo>
                    <a:pt x="1027853" y="1645920"/>
                    <a:pt x="1023224" y="1650363"/>
                    <a:pt x="1021080" y="1656080"/>
                  </a:cubicBezTo>
                  <a:cubicBezTo>
                    <a:pt x="1018048" y="1664165"/>
                    <a:pt x="1017873" y="1673051"/>
                    <a:pt x="1016000" y="1681480"/>
                  </a:cubicBezTo>
                  <a:cubicBezTo>
                    <a:pt x="1014485" y="1688296"/>
                    <a:pt x="1012838" y="1695087"/>
                    <a:pt x="1010920" y="1701800"/>
                  </a:cubicBezTo>
                  <a:cubicBezTo>
                    <a:pt x="1007615" y="1713369"/>
                    <a:pt x="1004586" y="1723374"/>
                    <a:pt x="995680" y="1732280"/>
                  </a:cubicBezTo>
                  <a:cubicBezTo>
                    <a:pt x="991363" y="1736597"/>
                    <a:pt x="985520" y="1739053"/>
                    <a:pt x="980440" y="1742440"/>
                  </a:cubicBezTo>
                  <a:cubicBezTo>
                    <a:pt x="977053" y="1747520"/>
                    <a:pt x="973010" y="1752219"/>
                    <a:pt x="970280" y="1757680"/>
                  </a:cubicBezTo>
                  <a:cubicBezTo>
                    <a:pt x="967885" y="1762469"/>
                    <a:pt x="968986" y="1769134"/>
                    <a:pt x="965200" y="1772920"/>
                  </a:cubicBezTo>
                  <a:cubicBezTo>
                    <a:pt x="961414" y="1776706"/>
                    <a:pt x="955040" y="1776307"/>
                    <a:pt x="949960" y="1778000"/>
                  </a:cubicBezTo>
                  <a:cubicBezTo>
                    <a:pt x="943187" y="1788160"/>
                    <a:pt x="938274" y="1799846"/>
                    <a:pt x="929640" y="1808480"/>
                  </a:cubicBezTo>
                  <a:cubicBezTo>
                    <a:pt x="918405" y="1819715"/>
                    <a:pt x="911313" y="1824815"/>
                    <a:pt x="904240" y="1838960"/>
                  </a:cubicBezTo>
                  <a:cubicBezTo>
                    <a:pt x="901845" y="1843749"/>
                    <a:pt x="901555" y="1849411"/>
                    <a:pt x="899160" y="1854200"/>
                  </a:cubicBezTo>
                  <a:cubicBezTo>
                    <a:pt x="896430" y="1859661"/>
                    <a:pt x="891480" y="1863861"/>
                    <a:pt x="889000" y="1869440"/>
                  </a:cubicBezTo>
                  <a:cubicBezTo>
                    <a:pt x="884650" y="1879227"/>
                    <a:pt x="884781" y="1891009"/>
                    <a:pt x="878840" y="1899920"/>
                  </a:cubicBezTo>
                  <a:cubicBezTo>
                    <a:pt x="875453" y="1905000"/>
                    <a:pt x="871410" y="1909699"/>
                    <a:pt x="868680" y="1915160"/>
                  </a:cubicBezTo>
                  <a:cubicBezTo>
                    <a:pt x="866285" y="1919949"/>
                    <a:pt x="866201" y="1925719"/>
                    <a:pt x="863600" y="1930400"/>
                  </a:cubicBezTo>
                  <a:cubicBezTo>
                    <a:pt x="857670" y="1941074"/>
                    <a:pt x="850053" y="1950720"/>
                    <a:pt x="843280" y="1960880"/>
                  </a:cubicBezTo>
                  <a:lnTo>
                    <a:pt x="833120" y="1976120"/>
                  </a:lnTo>
                  <a:cubicBezTo>
                    <a:pt x="829733" y="1981200"/>
                    <a:pt x="825227" y="1985691"/>
                    <a:pt x="822960" y="1991360"/>
                  </a:cubicBezTo>
                  <a:lnTo>
                    <a:pt x="812800" y="2016760"/>
                  </a:lnTo>
                  <a:cubicBezTo>
                    <a:pt x="777240" y="2004907"/>
                    <a:pt x="792480" y="2003213"/>
                    <a:pt x="767080" y="2011680"/>
                  </a:cubicBezTo>
                  <a:cubicBezTo>
                    <a:pt x="765387" y="2016760"/>
                    <a:pt x="758214" y="2023134"/>
                    <a:pt x="762000" y="2026920"/>
                  </a:cubicBezTo>
                  <a:cubicBezTo>
                    <a:pt x="769573" y="2034493"/>
                    <a:pt x="782320" y="2033693"/>
                    <a:pt x="792480" y="2037080"/>
                  </a:cubicBezTo>
                  <a:lnTo>
                    <a:pt x="807720" y="2042160"/>
                  </a:lnTo>
                  <a:cubicBezTo>
                    <a:pt x="819332" y="2076997"/>
                    <a:pt x="805620" y="2033759"/>
                    <a:pt x="817880" y="2082800"/>
                  </a:cubicBezTo>
                  <a:cubicBezTo>
                    <a:pt x="819179" y="2087995"/>
                    <a:pt x="821798" y="2092813"/>
                    <a:pt x="822960" y="2098040"/>
                  </a:cubicBezTo>
                  <a:cubicBezTo>
                    <a:pt x="825194" y="2108095"/>
                    <a:pt x="826347" y="2118360"/>
                    <a:pt x="828040" y="2128520"/>
                  </a:cubicBezTo>
                  <a:cubicBezTo>
                    <a:pt x="826347" y="2136987"/>
                    <a:pt x="824833" y="2145491"/>
                    <a:pt x="822960" y="2153920"/>
                  </a:cubicBezTo>
                  <a:cubicBezTo>
                    <a:pt x="821445" y="2160736"/>
                    <a:pt x="822241" y="2168788"/>
                    <a:pt x="817880" y="2174240"/>
                  </a:cubicBezTo>
                  <a:cubicBezTo>
                    <a:pt x="814535" y="2178421"/>
                    <a:pt x="807720" y="2177627"/>
                    <a:pt x="802640" y="2179320"/>
                  </a:cubicBezTo>
                  <a:cubicBezTo>
                    <a:pt x="789871" y="2217626"/>
                    <a:pt x="807095" y="2170409"/>
                    <a:pt x="787400" y="2209800"/>
                  </a:cubicBezTo>
                  <a:cubicBezTo>
                    <a:pt x="785005" y="2214589"/>
                    <a:pt x="786106" y="2221254"/>
                    <a:pt x="782320" y="2225040"/>
                  </a:cubicBezTo>
                  <a:cubicBezTo>
                    <a:pt x="778534" y="2228826"/>
                    <a:pt x="772160" y="2228427"/>
                    <a:pt x="767080" y="2230120"/>
                  </a:cubicBezTo>
                  <a:cubicBezTo>
                    <a:pt x="765387" y="2236893"/>
                    <a:pt x="765122" y="2244195"/>
                    <a:pt x="762000" y="2250440"/>
                  </a:cubicBezTo>
                  <a:cubicBezTo>
                    <a:pt x="756539" y="2261362"/>
                    <a:pt x="745541" y="2269336"/>
                    <a:pt x="741680" y="2280920"/>
                  </a:cubicBezTo>
                  <a:cubicBezTo>
                    <a:pt x="736386" y="2296801"/>
                    <a:pt x="731252" y="2316658"/>
                    <a:pt x="716280" y="2326640"/>
                  </a:cubicBezTo>
                  <a:lnTo>
                    <a:pt x="701040" y="2336800"/>
                  </a:lnTo>
                  <a:cubicBezTo>
                    <a:pt x="697653" y="2341880"/>
                    <a:pt x="695648" y="2348226"/>
                    <a:pt x="690880" y="2352040"/>
                  </a:cubicBezTo>
                  <a:cubicBezTo>
                    <a:pt x="686699" y="2355385"/>
                    <a:pt x="677215" y="2352002"/>
                    <a:pt x="675640" y="2357120"/>
                  </a:cubicBezTo>
                  <a:cubicBezTo>
                    <a:pt x="649662" y="2441549"/>
                    <a:pt x="711533" y="2414928"/>
                    <a:pt x="604520" y="2423160"/>
                  </a:cubicBezTo>
                  <a:cubicBezTo>
                    <a:pt x="600388" y="2435555"/>
                    <a:pt x="599128" y="2443792"/>
                    <a:pt x="589280" y="2453640"/>
                  </a:cubicBezTo>
                  <a:cubicBezTo>
                    <a:pt x="584963" y="2457957"/>
                    <a:pt x="579120" y="2460413"/>
                    <a:pt x="574040" y="2463800"/>
                  </a:cubicBezTo>
                  <a:cubicBezTo>
                    <a:pt x="570653" y="2468880"/>
                    <a:pt x="568197" y="2474723"/>
                    <a:pt x="563880" y="2479040"/>
                  </a:cubicBezTo>
                  <a:cubicBezTo>
                    <a:pt x="559563" y="2483357"/>
                    <a:pt x="552660" y="2484605"/>
                    <a:pt x="548640" y="2489200"/>
                  </a:cubicBezTo>
                  <a:cubicBezTo>
                    <a:pt x="507153" y="2536613"/>
                    <a:pt x="547370" y="2506980"/>
                    <a:pt x="513080" y="2529840"/>
                  </a:cubicBezTo>
                  <a:cubicBezTo>
                    <a:pt x="510262" y="2546748"/>
                    <a:pt x="511778" y="2563365"/>
                    <a:pt x="497840" y="2575560"/>
                  </a:cubicBezTo>
                  <a:cubicBezTo>
                    <a:pt x="488650" y="2583601"/>
                    <a:pt x="467360" y="2595880"/>
                    <a:pt x="467360" y="2595880"/>
                  </a:cubicBezTo>
                  <a:cubicBezTo>
                    <a:pt x="463973" y="2600960"/>
                    <a:pt x="461968" y="2607306"/>
                    <a:pt x="457200" y="2611120"/>
                  </a:cubicBezTo>
                  <a:cubicBezTo>
                    <a:pt x="453019" y="2614465"/>
                    <a:pt x="446641" y="2613599"/>
                    <a:pt x="441960" y="2616200"/>
                  </a:cubicBezTo>
                  <a:cubicBezTo>
                    <a:pt x="431286" y="2622130"/>
                    <a:pt x="421640" y="2629747"/>
                    <a:pt x="411480" y="2636520"/>
                  </a:cubicBezTo>
                  <a:lnTo>
                    <a:pt x="411480" y="2636520"/>
                  </a:lnTo>
                  <a:cubicBezTo>
                    <a:pt x="377658" y="2670342"/>
                    <a:pt x="414083" y="2638460"/>
                    <a:pt x="381000" y="2656840"/>
                  </a:cubicBezTo>
                  <a:cubicBezTo>
                    <a:pt x="354809" y="2671391"/>
                    <a:pt x="358270" y="2677131"/>
                    <a:pt x="335280" y="2682240"/>
                  </a:cubicBezTo>
                  <a:cubicBezTo>
                    <a:pt x="325225" y="2684474"/>
                    <a:pt x="314960" y="2685627"/>
                    <a:pt x="304800" y="2687320"/>
                  </a:cubicBezTo>
                  <a:cubicBezTo>
                    <a:pt x="301413" y="2692400"/>
                    <a:pt x="297370" y="2697099"/>
                    <a:pt x="294640" y="2702560"/>
                  </a:cubicBezTo>
                  <a:cubicBezTo>
                    <a:pt x="290372" y="2711096"/>
                    <a:pt x="286921" y="2729982"/>
                    <a:pt x="284480" y="2738120"/>
                  </a:cubicBezTo>
                  <a:lnTo>
                    <a:pt x="269240" y="2783840"/>
                  </a:lnTo>
                  <a:lnTo>
                    <a:pt x="264160" y="2799080"/>
                  </a:lnTo>
                  <a:cubicBezTo>
                    <a:pt x="260813" y="2809120"/>
                    <a:pt x="257872" y="2822398"/>
                    <a:pt x="248920" y="2829560"/>
                  </a:cubicBezTo>
                  <a:cubicBezTo>
                    <a:pt x="244739" y="2832905"/>
                    <a:pt x="238760" y="2832947"/>
                    <a:pt x="233680" y="2834640"/>
                  </a:cubicBezTo>
                  <a:cubicBezTo>
                    <a:pt x="208280" y="2832947"/>
                    <a:pt x="182797" y="2832225"/>
                    <a:pt x="157480" y="2829560"/>
                  </a:cubicBezTo>
                  <a:cubicBezTo>
                    <a:pt x="150537" y="2828829"/>
                    <a:pt x="143976" y="2825995"/>
                    <a:pt x="137160" y="2824480"/>
                  </a:cubicBezTo>
                  <a:cubicBezTo>
                    <a:pt x="128731" y="2822607"/>
                    <a:pt x="120227" y="2821093"/>
                    <a:pt x="111760" y="2819400"/>
                  </a:cubicBezTo>
                  <a:cubicBezTo>
                    <a:pt x="101600" y="2821093"/>
                    <a:pt x="90692" y="2820297"/>
                    <a:pt x="81280" y="2824480"/>
                  </a:cubicBezTo>
                  <a:cubicBezTo>
                    <a:pt x="74715" y="2827398"/>
                    <a:pt x="71559" y="2835121"/>
                    <a:pt x="66040" y="2839720"/>
                  </a:cubicBezTo>
                  <a:cubicBezTo>
                    <a:pt x="61350" y="2843629"/>
                    <a:pt x="55880" y="2846493"/>
                    <a:pt x="50800" y="2849880"/>
                  </a:cubicBezTo>
                  <a:cubicBezTo>
                    <a:pt x="21683" y="2893556"/>
                    <a:pt x="56592" y="2838296"/>
                    <a:pt x="35560" y="2880360"/>
                  </a:cubicBezTo>
                  <a:cubicBezTo>
                    <a:pt x="32830" y="2885821"/>
                    <a:pt x="28787" y="2890520"/>
                    <a:pt x="25400" y="2895600"/>
                  </a:cubicBezTo>
                  <a:cubicBezTo>
                    <a:pt x="19480" y="2942961"/>
                    <a:pt x="33972" y="2936240"/>
                    <a:pt x="0" y="2936240"/>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10" name="Freeform 37"/>
            <p:cNvSpPr/>
            <p:nvPr/>
          </p:nvSpPr>
          <p:spPr>
            <a:xfrm>
              <a:off x="1264920" y="2724749"/>
              <a:ext cx="1005840" cy="2010720"/>
            </a:xfrm>
            <a:custGeom>
              <a:avLst/>
              <a:gdLst>
                <a:gd name="connsiteX0" fmla="*/ 182880 w 1005840"/>
                <a:gd name="connsiteY0" fmla="*/ 89571 h 2010720"/>
                <a:gd name="connsiteX1" fmla="*/ 177800 w 1005840"/>
                <a:gd name="connsiteY1" fmla="*/ 18451 h 2010720"/>
                <a:gd name="connsiteX2" fmla="*/ 132080 w 1005840"/>
                <a:gd name="connsiteY2" fmla="*/ 38771 h 2010720"/>
                <a:gd name="connsiteX3" fmla="*/ 116840 w 1005840"/>
                <a:gd name="connsiteY3" fmla="*/ 54011 h 2010720"/>
                <a:gd name="connsiteX4" fmla="*/ 111760 w 1005840"/>
                <a:gd name="connsiteY4" fmla="*/ 69251 h 2010720"/>
                <a:gd name="connsiteX5" fmla="*/ 106680 w 1005840"/>
                <a:gd name="connsiteY5" fmla="*/ 165771 h 2010720"/>
                <a:gd name="connsiteX6" fmla="*/ 86360 w 1005840"/>
                <a:gd name="connsiteY6" fmla="*/ 196251 h 2010720"/>
                <a:gd name="connsiteX7" fmla="*/ 71120 w 1005840"/>
                <a:gd name="connsiteY7" fmla="*/ 226731 h 2010720"/>
                <a:gd name="connsiteX8" fmla="*/ 55880 w 1005840"/>
                <a:gd name="connsiteY8" fmla="*/ 282611 h 2010720"/>
                <a:gd name="connsiteX9" fmla="*/ 30480 w 1005840"/>
                <a:gd name="connsiteY9" fmla="*/ 328331 h 2010720"/>
                <a:gd name="connsiteX10" fmla="*/ 20320 w 1005840"/>
                <a:gd name="connsiteY10" fmla="*/ 348651 h 2010720"/>
                <a:gd name="connsiteX11" fmla="*/ 15240 w 1005840"/>
                <a:gd name="connsiteY11" fmla="*/ 368971 h 2010720"/>
                <a:gd name="connsiteX12" fmla="*/ 10160 w 1005840"/>
                <a:gd name="connsiteY12" fmla="*/ 384211 h 2010720"/>
                <a:gd name="connsiteX13" fmla="*/ 0 w 1005840"/>
                <a:gd name="connsiteY13" fmla="*/ 424851 h 2010720"/>
                <a:gd name="connsiteX14" fmla="*/ 5080 w 1005840"/>
                <a:gd name="connsiteY14" fmla="*/ 495971 h 2010720"/>
                <a:gd name="connsiteX15" fmla="*/ 15240 w 1005840"/>
                <a:gd name="connsiteY15" fmla="*/ 511211 h 2010720"/>
                <a:gd name="connsiteX16" fmla="*/ 45720 w 1005840"/>
                <a:gd name="connsiteY16" fmla="*/ 521371 h 2010720"/>
                <a:gd name="connsiteX17" fmla="*/ 66040 w 1005840"/>
                <a:gd name="connsiteY17" fmla="*/ 551851 h 2010720"/>
                <a:gd name="connsiteX18" fmla="*/ 71120 w 1005840"/>
                <a:gd name="connsiteY18" fmla="*/ 572171 h 2010720"/>
                <a:gd name="connsiteX19" fmla="*/ 76200 w 1005840"/>
                <a:gd name="connsiteY19" fmla="*/ 597571 h 2010720"/>
                <a:gd name="connsiteX20" fmla="*/ 86360 w 1005840"/>
                <a:gd name="connsiteY20" fmla="*/ 628051 h 2010720"/>
                <a:gd name="connsiteX21" fmla="*/ 96520 w 1005840"/>
                <a:gd name="connsiteY21" fmla="*/ 643291 h 2010720"/>
                <a:gd name="connsiteX22" fmla="*/ 101600 w 1005840"/>
                <a:gd name="connsiteY22" fmla="*/ 673771 h 2010720"/>
                <a:gd name="connsiteX23" fmla="*/ 106680 w 1005840"/>
                <a:gd name="connsiteY23" fmla="*/ 689011 h 2010720"/>
                <a:gd name="connsiteX24" fmla="*/ 116840 w 1005840"/>
                <a:gd name="connsiteY24" fmla="*/ 729651 h 2010720"/>
                <a:gd name="connsiteX25" fmla="*/ 137160 w 1005840"/>
                <a:gd name="connsiteY25" fmla="*/ 760131 h 2010720"/>
                <a:gd name="connsiteX26" fmla="*/ 152400 w 1005840"/>
                <a:gd name="connsiteY26" fmla="*/ 790611 h 2010720"/>
                <a:gd name="connsiteX27" fmla="*/ 157480 w 1005840"/>
                <a:gd name="connsiteY27" fmla="*/ 805851 h 2010720"/>
                <a:gd name="connsiteX28" fmla="*/ 172720 w 1005840"/>
                <a:gd name="connsiteY28" fmla="*/ 821091 h 2010720"/>
                <a:gd name="connsiteX29" fmla="*/ 203200 w 1005840"/>
                <a:gd name="connsiteY29" fmla="*/ 841411 h 2010720"/>
                <a:gd name="connsiteX30" fmla="*/ 223520 w 1005840"/>
                <a:gd name="connsiteY30" fmla="*/ 871891 h 2010720"/>
                <a:gd name="connsiteX31" fmla="*/ 238760 w 1005840"/>
                <a:gd name="connsiteY31" fmla="*/ 876971 h 2010720"/>
                <a:gd name="connsiteX32" fmla="*/ 254000 w 1005840"/>
                <a:gd name="connsiteY32" fmla="*/ 887131 h 2010720"/>
                <a:gd name="connsiteX33" fmla="*/ 279400 w 1005840"/>
                <a:gd name="connsiteY33" fmla="*/ 892211 h 2010720"/>
                <a:gd name="connsiteX34" fmla="*/ 309880 w 1005840"/>
                <a:gd name="connsiteY34" fmla="*/ 907451 h 2010720"/>
                <a:gd name="connsiteX35" fmla="*/ 330200 w 1005840"/>
                <a:gd name="connsiteY35" fmla="*/ 937931 h 2010720"/>
                <a:gd name="connsiteX36" fmla="*/ 345440 w 1005840"/>
                <a:gd name="connsiteY36" fmla="*/ 973491 h 2010720"/>
                <a:gd name="connsiteX37" fmla="*/ 355600 w 1005840"/>
                <a:gd name="connsiteY37" fmla="*/ 1009051 h 2010720"/>
                <a:gd name="connsiteX38" fmla="*/ 375920 w 1005840"/>
                <a:gd name="connsiteY38" fmla="*/ 1039531 h 2010720"/>
                <a:gd name="connsiteX39" fmla="*/ 386080 w 1005840"/>
                <a:gd name="connsiteY39" fmla="*/ 1054771 h 2010720"/>
                <a:gd name="connsiteX40" fmla="*/ 396240 w 1005840"/>
                <a:gd name="connsiteY40" fmla="*/ 1070011 h 2010720"/>
                <a:gd name="connsiteX41" fmla="*/ 406400 w 1005840"/>
                <a:gd name="connsiteY41" fmla="*/ 1085251 h 2010720"/>
                <a:gd name="connsiteX42" fmla="*/ 411480 w 1005840"/>
                <a:gd name="connsiteY42" fmla="*/ 1105571 h 2010720"/>
                <a:gd name="connsiteX43" fmla="*/ 421640 w 1005840"/>
                <a:gd name="connsiteY43" fmla="*/ 1120811 h 2010720"/>
                <a:gd name="connsiteX44" fmla="*/ 426720 w 1005840"/>
                <a:gd name="connsiteY44" fmla="*/ 1191931 h 2010720"/>
                <a:gd name="connsiteX45" fmla="*/ 431800 w 1005840"/>
                <a:gd name="connsiteY45" fmla="*/ 1212251 h 2010720"/>
                <a:gd name="connsiteX46" fmla="*/ 436880 w 1005840"/>
                <a:gd name="connsiteY46" fmla="*/ 1308771 h 2010720"/>
                <a:gd name="connsiteX47" fmla="*/ 447040 w 1005840"/>
                <a:gd name="connsiteY47" fmla="*/ 1339251 h 2010720"/>
                <a:gd name="connsiteX48" fmla="*/ 462280 w 1005840"/>
                <a:gd name="connsiteY48" fmla="*/ 1415451 h 2010720"/>
                <a:gd name="connsiteX49" fmla="*/ 472440 w 1005840"/>
                <a:gd name="connsiteY49" fmla="*/ 1430691 h 2010720"/>
                <a:gd name="connsiteX50" fmla="*/ 477520 w 1005840"/>
                <a:gd name="connsiteY50" fmla="*/ 1466251 h 2010720"/>
                <a:gd name="connsiteX51" fmla="*/ 482600 w 1005840"/>
                <a:gd name="connsiteY51" fmla="*/ 1481491 h 2010720"/>
                <a:gd name="connsiteX52" fmla="*/ 487680 w 1005840"/>
                <a:gd name="connsiteY52" fmla="*/ 1567851 h 2010720"/>
                <a:gd name="connsiteX53" fmla="*/ 482600 w 1005840"/>
                <a:gd name="connsiteY53" fmla="*/ 1608491 h 2010720"/>
                <a:gd name="connsiteX54" fmla="*/ 477520 w 1005840"/>
                <a:gd name="connsiteY54" fmla="*/ 1623731 h 2010720"/>
                <a:gd name="connsiteX55" fmla="*/ 462280 w 1005840"/>
                <a:gd name="connsiteY55" fmla="*/ 1628811 h 2010720"/>
                <a:gd name="connsiteX56" fmla="*/ 457200 w 1005840"/>
                <a:gd name="connsiteY56" fmla="*/ 1644051 h 2010720"/>
                <a:gd name="connsiteX57" fmla="*/ 441960 w 1005840"/>
                <a:gd name="connsiteY57" fmla="*/ 1674531 h 2010720"/>
                <a:gd name="connsiteX58" fmla="*/ 441960 w 1005840"/>
                <a:gd name="connsiteY58" fmla="*/ 1786291 h 2010720"/>
                <a:gd name="connsiteX59" fmla="*/ 452120 w 1005840"/>
                <a:gd name="connsiteY59" fmla="*/ 1816771 h 2010720"/>
                <a:gd name="connsiteX60" fmla="*/ 482600 w 1005840"/>
                <a:gd name="connsiteY60" fmla="*/ 1842171 h 2010720"/>
                <a:gd name="connsiteX61" fmla="*/ 508000 w 1005840"/>
                <a:gd name="connsiteY61" fmla="*/ 1867571 h 2010720"/>
                <a:gd name="connsiteX62" fmla="*/ 513080 w 1005840"/>
                <a:gd name="connsiteY62" fmla="*/ 1882811 h 2010720"/>
                <a:gd name="connsiteX63" fmla="*/ 523240 w 1005840"/>
                <a:gd name="connsiteY63" fmla="*/ 1898051 h 2010720"/>
                <a:gd name="connsiteX64" fmla="*/ 568960 w 1005840"/>
                <a:gd name="connsiteY64" fmla="*/ 1938691 h 2010720"/>
                <a:gd name="connsiteX65" fmla="*/ 635000 w 1005840"/>
                <a:gd name="connsiteY65" fmla="*/ 1928531 h 2010720"/>
                <a:gd name="connsiteX66" fmla="*/ 675640 w 1005840"/>
                <a:gd name="connsiteY66" fmla="*/ 1908211 h 2010720"/>
                <a:gd name="connsiteX67" fmla="*/ 680720 w 1005840"/>
                <a:gd name="connsiteY67" fmla="*/ 1933611 h 2010720"/>
                <a:gd name="connsiteX68" fmla="*/ 711200 w 1005840"/>
                <a:gd name="connsiteY68" fmla="*/ 1953931 h 2010720"/>
                <a:gd name="connsiteX69" fmla="*/ 716280 w 1005840"/>
                <a:gd name="connsiteY69" fmla="*/ 1969171 h 2010720"/>
                <a:gd name="connsiteX70" fmla="*/ 746760 w 1005840"/>
                <a:gd name="connsiteY70" fmla="*/ 1979331 h 2010720"/>
                <a:gd name="connsiteX71" fmla="*/ 777240 w 1005840"/>
                <a:gd name="connsiteY71" fmla="*/ 1989491 h 2010720"/>
                <a:gd name="connsiteX72" fmla="*/ 792480 w 1005840"/>
                <a:gd name="connsiteY72" fmla="*/ 1994571 h 2010720"/>
                <a:gd name="connsiteX73" fmla="*/ 822960 w 1005840"/>
                <a:gd name="connsiteY73" fmla="*/ 1999651 h 2010720"/>
                <a:gd name="connsiteX74" fmla="*/ 838200 w 1005840"/>
                <a:gd name="connsiteY74" fmla="*/ 2009811 h 2010720"/>
                <a:gd name="connsiteX75" fmla="*/ 914400 w 1005840"/>
                <a:gd name="connsiteY75" fmla="*/ 1999651 h 2010720"/>
                <a:gd name="connsiteX76" fmla="*/ 929640 w 1005840"/>
                <a:gd name="connsiteY76" fmla="*/ 1984411 h 2010720"/>
                <a:gd name="connsiteX77" fmla="*/ 934720 w 1005840"/>
                <a:gd name="connsiteY77" fmla="*/ 1969171 h 2010720"/>
                <a:gd name="connsiteX78" fmla="*/ 939800 w 1005840"/>
                <a:gd name="connsiteY78" fmla="*/ 1923451 h 2010720"/>
                <a:gd name="connsiteX79" fmla="*/ 965200 w 1005840"/>
                <a:gd name="connsiteY79" fmla="*/ 1898051 h 2010720"/>
                <a:gd name="connsiteX80" fmla="*/ 990600 w 1005840"/>
                <a:gd name="connsiteY80" fmla="*/ 1872651 h 2010720"/>
                <a:gd name="connsiteX81" fmla="*/ 1005840 w 1005840"/>
                <a:gd name="connsiteY81" fmla="*/ 1842171 h 2010720"/>
                <a:gd name="connsiteX82" fmla="*/ 1000760 w 1005840"/>
                <a:gd name="connsiteY82" fmla="*/ 1760891 h 2010720"/>
                <a:gd name="connsiteX83" fmla="*/ 995680 w 1005840"/>
                <a:gd name="connsiteY83" fmla="*/ 1745651 h 2010720"/>
                <a:gd name="connsiteX84" fmla="*/ 990600 w 1005840"/>
                <a:gd name="connsiteY84" fmla="*/ 1720251 h 2010720"/>
                <a:gd name="connsiteX85" fmla="*/ 980440 w 1005840"/>
                <a:gd name="connsiteY85" fmla="*/ 1705011 h 2010720"/>
                <a:gd name="connsiteX86" fmla="*/ 975360 w 1005840"/>
                <a:gd name="connsiteY86" fmla="*/ 1689771 h 2010720"/>
                <a:gd name="connsiteX87" fmla="*/ 965200 w 1005840"/>
                <a:gd name="connsiteY87" fmla="*/ 1669451 h 2010720"/>
                <a:gd name="connsiteX88" fmla="*/ 960120 w 1005840"/>
                <a:gd name="connsiteY88" fmla="*/ 1562771 h 2010720"/>
                <a:gd name="connsiteX89" fmla="*/ 960120 w 1005840"/>
                <a:gd name="connsiteY89" fmla="*/ 1532291 h 2010720"/>
                <a:gd name="connsiteX90" fmla="*/ 995680 w 1005840"/>
                <a:gd name="connsiteY90" fmla="*/ 1532291 h 201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5840" h="2010720">
                  <a:moveTo>
                    <a:pt x="182880" y="89571"/>
                  </a:moveTo>
                  <a:cubicBezTo>
                    <a:pt x="181187" y="65864"/>
                    <a:pt x="191328" y="37992"/>
                    <a:pt x="177800" y="18451"/>
                  </a:cubicBezTo>
                  <a:cubicBezTo>
                    <a:pt x="144136" y="-30175"/>
                    <a:pt x="136657" y="31905"/>
                    <a:pt x="132080" y="38771"/>
                  </a:cubicBezTo>
                  <a:cubicBezTo>
                    <a:pt x="128095" y="44749"/>
                    <a:pt x="121920" y="48931"/>
                    <a:pt x="116840" y="54011"/>
                  </a:cubicBezTo>
                  <a:cubicBezTo>
                    <a:pt x="115147" y="59091"/>
                    <a:pt x="112245" y="63918"/>
                    <a:pt x="111760" y="69251"/>
                  </a:cubicBezTo>
                  <a:cubicBezTo>
                    <a:pt x="108843" y="101337"/>
                    <a:pt x="112998" y="134179"/>
                    <a:pt x="106680" y="165771"/>
                  </a:cubicBezTo>
                  <a:cubicBezTo>
                    <a:pt x="104285" y="177745"/>
                    <a:pt x="90221" y="184667"/>
                    <a:pt x="86360" y="196251"/>
                  </a:cubicBezTo>
                  <a:cubicBezTo>
                    <a:pt x="79349" y="217283"/>
                    <a:pt x="84250" y="207036"/>
                    <a:pt x="71120" y="226731"/>
                  </a:cubicBezTo>
                  <a:cubicBezTo>
                    <a:pt x="68394" y="240363"/>
                    <a:pt x="63246" y="271562"/>
                    <a:pt x="55880" y="282611"/>
                  </a:cubicBezTo>
                  <a:cubicBezTo>
                    <a:pt x="16278" y="342014"/>
                    <a:pt x="46575" y="290777"/>
                    <a:pt x="30480" y="328331"/>
                  </a:cubicBezTo>
                  <a:cubicBezTo>
                    <a:pt x="27497" y="335292"/>
                    <a:pt x="22979" y="341560"/>
                    <a:pt x="20320" y="348651"/>
                  </a:cubicBezTo>
                  <a:cubicBezTo>
                    <a:pt x="17869" y="355188"/>
                    <a:pt x="17158" y="362258"/>
                    <a:pt x="15240" y="368971"/>
                  </a:cubicBezTo>
                  <a:cubicBezTo>
                    <a:pt x="13769" y="374120"/>
                    <a:pt x="11459" y="379016"/>
                    <a:pt x="10160" y="384211"/>
                  </a:cubicBezTo>
                  <a:lnTo>
                    <a:pt x="0" y="424851"/>
                  </a:lnTo>
                  <a:cubicBezTo>
                    <a:pt x="1693" y="448558"/>
                    <a:pt x="950" y="472566"/>
                    <a:pt x="5080" y="495971"/>
                  </a:cubicBezTo>
                  <a:cubicBezTo>
                    <a:pt x="6141" y="501983"/>
                    <a:pt x="10063" y="507975"/>
                    <a:pt x="15240" y="511211"/>
                  </a:cubicBezTo>
                  <a:cubicBezTo>
                    <a:pt x="24322" y="516887"/>
                    <a:pt x="45720" y="521371"/>
                    <a:pt x="45720" y="521371"/>
                  </a:cubicBezTo>
                  <a:cubicBezTo>
                    <a:pt x="52493" y="531531"/>
                    <a:pt x="63078" y="540005"/>
                    <a:pt x="66040" y="551851"/>
                  </a:cubicBezTo>
                  <a:cubicBezTo>
                    <a:pt x="67733" y="558624"/>
                    <a:pt x="69605" y="565355"/>
                    <a:pt x="71120" y="572171"/>
                  </a:cubicBezTo>
                  <a:cubicBezTo>
                    <a:pt x="72993" y="580600"/>
                    <a:pt x="73928" y="589241"/>
                    <a:pt x="76200" y="597571"/>
                  </a:cubicBezTo>
                  <a:cubicBezTo>
                    <a:pt x="79018" y="607903"/>
                    <a:pt x="80419" y="619140"/>
                    <a:pt x="86360" y="628051"/>
                  </a:cubicBezTo>
                  <a:lnTo>
                    <a:pt x="96520" y="643291"/>
                  </a:lnTo>
                  <a:cubicBezTo>
                    <a:pt x="98213" y="653451"/>
                    <a:pt x="99366" y="663716"/>
                    <a:pt x="101600" y="673771"/>
                  </a:cubicBezTo>
                  <a:cubicBezTo>
                    <a:pt x="102762" y="678998"/>
                    <a:pt x="105381" y="683816"/>
                    <a:pt x="106680" y="689011"/>
                  </a:cubicBezTo>
                  <a:cubicBezTo>
                    <a:pt x="108727" y="697200"/>
                    <a:pt x="111562" y="720150"/>
                    <a:pt x="116840" y="729651"/>
                  </a:cubicBezTo>
                  <a:cubicBezTo>
                    <a:pt x="122770" y="740325"/>
                    <a:pt x="133299" y="748547"/>
                    <a:pt x="137160" y="760131"/>
                  </a:cubicBezTo>
                  <a:cubicBezTo>
                    <a:pt x="149929" y="798437"/>
                    <a:pt x="132705" y="751220"/>
                    <a:pt x="152400" y="790611"/>
                  </a:cubicBezTo>
                  <a:cubicBezTo>
                    <a:pt x="154795" y="795400"/>
                    <a:pt x="154510" y="801396"/>
                    <a:pt x="157480" y="805851"/>
                  </a:cubicBezTo>
                  <a:cubicBezTo>
                    <a:pt x="161465" y="811829"/>
                    <a:pt x="167049" y="816680"/>
                    <a:pt x="172720" y="821091"/>
                  </a:cubicBezTo>
                  <a:cubicBezTo>
                    <a:pt x="182359" y="828588"/>
                    <a:pt x="203200" y="841411"/>
                    <a:pt x="203200" y="841411"/>
                  </a:cubicBezTo>
                  <a:cubicBezTo>
                    <a:pt x="209973" y="851571"/>
                    <a:pt x="211936" y="868030"/>
                    <a:pt x="223520" y="871891"/>
                  </a:cubicBezTo>
                  <a:cubicBezTo>
                    <a:pt x="228600" y="873584"/>
                    <a:pt x="233971" y="874576"/>
                    <a:pt x="238760" y="876971"/>
                  </a:cubicBezTo>
                  <a:cubicBezTo>
                    <a:pt x="244221" y="879701"/>
                    <a:pt x="248283" y="884987"/>
                    <a:pt x="254000" y="887131"/>
                  </a:cubicBezTo>
                  <a:cubicBezTo>
                    <a:pt x="262085" y="890163"/>
                    <a:pt x="271023" y="890117"/>
                    <a:pt x="279400" y="892211"/>
                  </a:cubicBezTo>
                  <a:cubicBezTo>
                    <a:pt x="296226" y="896417"/>
                    <a:pt x="294981" y="897518"/>
                    <a:pt x="309880" y="907451"/>
                  </a:cubicBezTo>
                  <a:cubicBezTo>
                    <a:pt x="316653" y="917611"/>
                    <a:pt x="327238" y="926085"/>
                    <a:pt x="330200" y="937931"/>
                  </a:cubicBezTo>
                  <a:cubicBezTo>
                    <a:pt x="336761" y="964174"/>
                    <a:pt x="331407" y="952442"/>
                    <a:pt x="345440" y="973491"/>
                  </a:cubicBezTo>
                  <a:cubicBezTo>
                    <a:pt x="346636" y="978274"/>
                    <a:pt x="352287" y="1003088"/>
                    <a:pt x="355600" y="1009051"/>
                  </a:cubicBezTo>
                  <a:cubicBezTo>
                    <a:pt x="361530" y="1019725"/>
                    <a:pt x="369147" y="1029371"/>
                    <a:pt x="375920" y="1039531"/>
                  </a:cubicBezTo>
                  <a:lnTo>
                    <a:pt x="386080" y="1054771"/>
                  </a:lnTo>
                  <a:lnTo>
                    <a:pt x="396240" y="1070011"/>
                  </a:lnTo>
                  <a:lnTo>
                    <a:pt x="406400" y="1085251"/>
                  </a:lnTo>
                  <a:cubicBezTo>
                    <a:pt x="408093" y="1092024"/>
                    <a:pt x="408730" y="1099154"/>
                    <a:pt x="411480" y="1105571"/>
                  </a:cubicBezTo>
                  <a:cubicBezTo>
                    <a:pt x="413885" y="1111183"/>
                    <a:pt x="420579" y="1114799"/>
                    <a:pt x="421640" y="1120811"/>
                  </a:cubicBezTo>
                  <a:cubicBezTo>
                    <a:pt x="425770" y="1144216"/>
                    <a:pt x="424095" y="1168309"/>
                    <a:pt x="426720" y="1191931"/>
                  </a:cubicBezTo>
                  <a:cubicBezTo>
                    <a:pt x="427491" y="1198870"/>
                    <a:pt x="430107" y="1205478"/>
                    <a:pt x="431800" y="1212251"/>
                  </a:cubicBezTo>
                  <a:cubicBezTo>
                    <a:pt x="433493" y="1244424"/>
                    <a:pt x="433041" y="1276783"/>
                    <a:pt x="436880" y="1308771"/>
                  </a:cubicBezTo>
                  <a:cubicBezTo>
                    <a:pt x="438156" y="1319404"/>
                    <a:pt x="447040" y="1339251"/>
                    <a:pt x="447040" y="1339251"/>
                  </a:cubicBezTo>
                  <a:cubicBezTo>
                    <a:pt x="449005" y="1356934"/>
                    <a:pt x="450273" y="1397440"/>
                    <a:pt x="462280" y="1415451"/>
                  </a:cubicBezTo>
                  <a:lnTo>
                    <a:pt x="472440" y="1430691"/>
                  </a:lnTo>
                  <a:cubicBezTo>
                    <a:pt x="474133" y="1442544"/>
                    <a:pt x="475172" y="1454510"/>
                    <a:pt x="477520" y="1466251"/>
                  </a:cubicBezTo>
                  <a:cubicBezTo>
                    <a:pt x="478570" y="1471502"/>
                    <a:pt x="482067" y="1476163"/>
                    <a:pt x="482600" y="1481491"/>
                  </a:cubicBezTo>
                  <a:cubicBezTo>
                    <a:pt x="485469" y="1510184"/>
                    <a:pt x="485987" y="1539064"/>
                    <a:pt x="487680" y="1567851"/>
                  </a:cubicBezTo>
                  <a:cubicBezTo>
                    <a:pt x="485987" y="1581398"/>
                    <a:pt x="485042" y="1595059"/>
                    <a:pt x="482600" y="1608491"/>
                  </a:cubicBezTo>
                  <a:cubicBezTo>
                    <a:pt x="481642" y="1613759"/>
                    <a:pt x="481306" y="1619945"/>
                    <a:pt x="477520" y="1623731"/>
                  </a:cubicBezTo>
                  <a:cubicBezTo>
                    <a:pt x="473734" y="1627517"/>
                    <a:pt x="467360" y="1627118"/>
                    <a:pt x="462280" y="1628811"/>
                  </a:cubicBezTo>
                  <a:cubicBezTo>
                    <a:pt x="460587" y="1633891"/>
                    <a:pt x="459595" y="1639262"/>
                    <a:pt x="457200" y="1644051"/>
                  </a:cubicBezTo>
                  <a:cubicBezTo>
                    <a:pt x="437505" y="1683442"/>
                    <a:pt x="454729" y="1636225"/>
                    <a:pt x="441960" y="1674531"/>
                  </a:cubicBezTo>
                  <a:cubicBezTo>
                    <a:pt x="435670" y="1724848"/>
                    <a:pt x="432881" y="1725764"/>
                    <a:pt x="441960" y="1786291"/>
                  </a:cubicBezTo>
                  <a:cubicBezTo>
                    <a:pt x="443549" y="1796882"/>
                    <a:pt x="443209" y="1810830"/>
                    <a:pt x="452120" y="1816771"/>
                  </a:cubicBezTo>
                  <a:cubicBezTo>
                    <a:pt x="467105" y="1826761"/>
                    <a:pt x="470377" y="1827503"/>
                    <a:pt x="482600" y="1842171"/>
                  </a:cubicBezTo>
                  <a:cubicBezTo>
                    <a:pt x="503767" y="1867571"/>
                    <a:pt x="480060" y="1848944"/>
                    <a:pt x="508000" y="1867571"/>
                  </a:cubicBezTo>
                  <a:cubicBezTo>
                    <a:pt x="509693" y="1872651"/>
                    <a:pt x="510685" y="1878022"/>
                    <a:pt x="513080" y="1882811"/>
                  </a:cubicBezTo>
                  <a:cubicBezTo>
                    <a:pt x="515810" y="1888272"/>
                    <a:pt x="519184" y="1893488"/>
                    <a:pt x="523240" y="1898051"/>
                  </a:cubicBezTo>
                  <a:cubicBezTo>
                    <a:pt x="548547" y="1926521"/>
                    <a:pt x="545797" y="1923249"/>
                    <a:pt x="568960" y="1938691"/>
                  </a:cubicBezTo>
                  <a:cubicBezTo>
                    <a:pt x="576528" y="1937850"/>
                    <a:pt x="620335" y="1935049"/>
                    <a:pt x="635000" y="1928531"/>
                  </a:cubicBezTo>
                  <a:cubicBezTo>
                    <a:pt x="706980" y="1896540"/>
                    <a:pt x="628262" y="1924004"/>
                    <a:pt x="675640" y="1908211"/>
                  </a:cubicBezTo>
                  <a:cubicBezTo>
                    <a:pt x="677333" y="1916678"/>
                    <a:pt x="675419" y="1926795"/>
                    <a:pt x="680720" y="1933611"/>
                  </a:cubicBezTo>
                  <a:cubicBezTo>
                    <a:pt x="688217" y="1943250"/>
                    <a:pt x="711200" y="1953931"/>
                    <a:pt x="711200" y="1953931"/>
                  </a:cubicBezTo>
                  <a:cubicBezTo>
                    <a:pt x="712893" y="1959011"/>
                    <a:pt x="711923" y="1966059"/>
                    <a:pt x="716280" y="1969171"/>
                  </a:cubicBezTo>
                  <a:cubicBezTo>
                    <a:pt x="724995" y="1975396"/>
                    <a:pt x="736600" y="1975944"/>
                    <a:pt x="746760" y="1979331"/>
                  </a:cubicBezTo>
                  <a:lnTo>
                    <a:pt x="777240" y="1989491"/>
                  </a:lnTo>
                  <a:cubicBezTo>
                    <a:pt x="782320" y="1991184"/>
                    <a:pt x="787198" y="1993691"/>
                    <a:pt x="792480" y="1994571"/>
                  </a:cubicBezTo>
                  <a:lnTo>
                    <a:pt x="822960" y="1999651"/>
                  </a:lnTo>
                  <a:cubicBezTo>
                    <a:pt x="828040" y="2003038"/>
                    <a:pt x="832108" y="2009405"/>
                    <a:pt x="838200" y="2009811"/>
                  </a:cubicBezTo>
                  <a:cubicBezTo>
                    <a:pt x="879635" y="2012573"/>
                    <a:pt x="886345" y="2009003"/>
                    <a:pt x="914400" y="1999651"/>
                  </a:cubicBezTo>
                  <a:cubicBezTo>
                    <a:pt x="919480" y="1994571"/>
                    <a:pt x="925655" y="1990389"/>
                    <a:pt x="929640" y="1984411"/>
                  </a:cubicBezTo>
                  <a:cubicBezTo>
                    <a:pt x="932610" y="1979956"/>
                    <a:pt x="933840" y="1974453"/>
                    <a:pt x="934720" y="1969171"/>
                  </a:cubicBezTo>
                  <a:cubicBezTo>
                    <a:pt x="937241" y="1954046"/>
                    <a:pt x="936081" y="1938327"/>
                    <a:pt x="939800" y="1923451"/>
                  </a:cubicBezTo>
                  <a:cubicBezTo>
                    <a:pt x="943187" y="1909904"/>
                    <a:pt x="955040" y="1904824"/>
                    <a:pt x="965200" y="1898051"/>
                  </a:cubicBezTo>
                  <a:cubicBezTo>
                    <a:pt x="992293" y="1857411"/>
                    <a:pt x="956733" y="1906518"/>
                    <a:pt x="990600" y="1872651"/>
                  </a:cubicBezTo>
                  <a:cubicBezTo>
                    <a:pt x="1000448" y="1862803"/>
                    <a:pt x="1001708" y="1854566"/>
                    <a:pt x="1005840" y="1842171"/>
                  </a:cubicBezTo>
                  <a:cubicBezTo>
                    <a:pt x="1004147" y="1815078"/>
                    <a:pt x="1003602" y="1787888"/>
                    <a:pt x="1000760" y="1760891"/>
                  </a:cubicBezTo>
                  <a:cubicBezTo>
                    <a:pt x="1000199" y="1755566"/>
                    <a:pt x="996979" y="1750846"/>
                    <a:pt x="995680" y="1745651"/>
                  </a:cubicBezTo>
                  <a:cubicBezTo>
                    <a:pt x="993586" y="1737274"/>
                    <a:pt x="993632" y="1728336"/>
                    <a:pt x="990600" y="1720251"/>
                  </a:cubicBezTo>
                  <a:cubicBezTo>
                    <a:pt x="988456" y="1714534"/>
                    <a:pt x="983170" y="1710472"/>
                    <a:pt x="980440" y="1705011"/>
                  </a:cubicBezTo>
                  <a:cubicBezTo>
                    <a:pt x="978045" y="1700222"/>
                    <a:pt x="977469" y="1694693"/>
                    <a:pt x="975360" y="1689771"/>
                  </a:cubicBezTo>
                  <a:cubicBezTo>
                    <a:pt x="972377" y="1682810"/>
                    <a:pt x="968587" y="1676224"/>
                    <a:pt x="965200" y="1669451"/>
                  </a:cubicBezTo>
                  <a:cubicBezTo>
                    <a:pt x="963507" y="1633891"/>
                    <a:pt x="963076" y="1598248"/>
                    <a:pt x="960120" y="1562771"/>
                  </a:cubicBezTo>
                  <a:cubicBezTo>
                    <a:pt x="959709" y="1557845"/>
                    <a:pt x="946984" y="1537217"/>
                    <a:pt x="960120" y="1532291"/>
                  </a:cubicBezTo>
                  <a:cubicBezTo>
                    <a:pt x="971219" y="1528129"/>
                    <a:pt x="983827" y="1532291"/>
                    <a:pt x="995680" y="1532291"/>
                  </a:cubicBezTo>
                </a:path>
              </a:pathLst>
            </a:cu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sp>
        <p:nvSpPr>
          <p:cNvPr id="11" name="Rectangle 10"/>
          <p:cNvSpPr/>
          <p:nvPr/>
        </p:nvSpPr>
        <p:spPr>
          <a:xfrm>
            <a:off x="146136" y="914400"/>
            <a:ext cx="6208944" cy="2246769"/>
          </a:xfrm>
          <a:prstGeom prst="rect">
            <a:avLst/>
          </a:prstGeom>
          <a:solidFill>
            <a:sysClr val="window" lastClr="FFFFFF"/>
          </a:solidFill>
          <a:ln w="25400" cap="flat" cmpd="sng" algn="ctr">
            <a:solidFill>
              <a:srgbClr val="8064A2"/>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Quan sát hình 14.1 và kênh chữ SGK:</a:t>
            </a:r>
            <a:endParaRPr kumimoji="0" lang="en-US" sz="2800" b="1" i="0" u="none" strike="noStrike" kern="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Biển Đông có diện tích bao nhiêu? Lớn thứ mấy trên thế giới? </a:t>
            </a:r>
            <a:endPar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endParaRPr>
          </a:p>
          <a:p>
            <a:pPr marL="119380" marR="0" lvl="0" indent="-119380" algn="just" defTabSz="914400" eaLnBrk="1" fontAlgn="auto" latinLnBrk="0" hangingPunct="1">
              <a:lnSpc>
                <a:spcPct val="100000"/>
              </a:lnSpc>
              <a:spcBef>
                <a:spcPts val="0"/>
              </a:spcBef>
              <a:spcAft>
                <a:spcPts val="0"/>
              </a:spcAft>
              <a:buClrTx/>
              <a:buSzTx/>
              <a:buFontTx/>
              <a:buChar char="-"/>
              <a:tabLst>
                <a:tab pos="118745" algn="l"/>
              </a:tabLst>
              <a:defRPr/>
            </a:pPr>
            <a:r>
              <a:rPr kumimoji="0" lang="en-US"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a:t>
            </a:r>
            <a:r>
              <a:rPr lang="en-US" sz="2800" kern="0" dirty="0" smtClean="0">
                <a:solidFill>
                  <a:srgbClr val="FF0000"/>
                </a:solidFill>
                <a:latin typeface="Cambria" panose="02040503050406030204" pitchFamily="18" charset="0"/>
                <a:ea typeface="Cambria" panose="02040503050406030204" pitchFamily="18" charset="0"/>
              </a:rPr>
              <a:t>Cho </a:t>
            </a:r>
            <a:r>
              <a:rPr lang="en-US" sz="2800" kern="0" dirty="0" err="1" smtClean="0">
                <a:solidFill>
                  <a:srgbClr val="FF0000"/>
                </a:solidFill>
                <a:latin typeface="Cambria" panose="02040503050406030204" pitchFamily="18" charset="0"/>
                <a:ea typeface="Cambria" panose="02040503050406030204" pitchFamily="18" charset="0"/>
              </a:rPr>
              <a:t>biết</a:t>
            </a:r>
            <a:r>
              <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rPr>
              <a:t> các quốc gia và vùng lãnh thổ có chung Biển Đông với nước ta.</a:t>
            </a:r>
            <a:endParaRPr kumimoji="0" lang="vi-VN" sz="2800" b="0" i="0" u="none" strike="noStrike" kern="0" cap="none" spc="0" normalizeH="0" baseline="0" noProof="0" dirty="0" smtClean="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2" name="Rectangle 11"/>
          <p:cNvSpPr/>
          <p:nvPr/>
        </p:nvSpPr>
        <p:spPr>
          <a:xfrm>
            <a:off x="150792" y="3775534"/>
            <a:ext cx="6204288" cy="2753360"/>
          </a:xfrm>
          <a:prstGeom prst="rect">
            <a:avLst/>
          </a:prstGeom>
          <a:solidFill>
            <a:srgbClr val="FFCCFF"/>
          </a:solidFill>
          <a:ln w="12700">
            <a:solidFill>
              <a:srgbClr val="0070C0"/>
            </a:solidFill>
          </a:ln>
        </p:spPr>
        <p:txBody>
          <a:bodyPr wrap="square">
            <a:spAutoFit/>
          </a:bodyPr>
          <a:lstStyle/>
          <a:p>
            <a:pPr algn="just">
              <a:spcBef>
                <a:spcPts val="600"/>
              </a:spcBef>
            </a:pPr>
            <a:r>
              <a:rPr lang="vi-VN"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Diện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tích</a:t>
            </a:r>
            <a:r>
              <a:rPr lang="en-US" sz="2800" dirty="0" smtClean="0">
                <a:solidFill>
                  <a:srgbClr val="7030A0"/>
                </a:solidFill>
                <a:latin typeface="Cambria" panose="02040503050406030204" pitchFamily="18" charset="0"/>
                <a:ea typeface="Cambria" panose="02040503050406030204" pitchFamily="18" charset="0"/>
              </a:rPr>
              <a:t> 3.447.000km2. </a:t>
            </a:r>
            <a:r>
              <a:rPr lang="en-US" sz="2800" dirty="0" err="1" smtClean="0">
                <a:solidFill>
                  <a:srgbClr val="7030A0"/>
                </a:solidFill>
                <a:latin typeface="Cambria" panose="02040503050406030204" pitchFamily="18" charset="0"/>
                <a:ea typeface="Cambria" panose="02040503050406030204" pitchFamily="18" charset="0"/>
              </a:rPr>
              <a:t>Lớn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thứ</a:t>
            </a:r>
            <a:r>
              <a:rPr lang="en-US" sz="2800" dirty="0" smtClean="0">
                <a:solidFill>
                  <a:srgbClr val="7030A0"/>
                </a:solidFill>
                <a:latin typeface="Cambria" panose="02040503050406030204" pitchFamily="18" charset="0"/>
                <a:ea typeface="Cambria" panose="02040503050406030204" pitchFamily="18" charset="0"/>
              </a:rPr>
              <a:t> 3 </a:t>
            </a:r>
            <a:r>
              <a:rPr lang="en-US" sz="2800" dirty="0" err="1" smtClean="0">
                <a:solidFill>
                  <a:srgbClr val="7030A0"/>
                </a:solidFill>
                <a:latin typeface="Cambria" panose="02040503050406030204" pitchFamily="18" charset="0"/>
                <a:ea typeface="Cambria" panose="02040503050406030204" pitchFamily="18" charset="0"/>
              </a:rPr>
              <a:t>trên</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thế</a:t>
            </a:r>
            <a:r>
              <a:rPr lang="en-US" sz="2800" dirty="0" smtClean="0">
                <a:solidFill>
                  <a:srgbClr val="7030A0"/>
                </a:solidFill>
                <a:latin typeface="Cambria" panose="02040503050406030204" pitchFamily="18" charset="0"/>
                <a:ea typeface="Cambria" panose="02040503050406030204" pitchFamily="18" charset="0"/>
              </a:rPr>
              <a:t> </a:t>
            </a:r>
            <a:r>
              <a:rPr lang="en-US" sz="2800" dirty="0" err="1" smtClean="0">
                <a:solidFill>
                  <a:srgbClr val="7030A0"/>
                </a:solidFill>
                <a:latin typeface="Cambria" panose="02040503050406030204" pitchFamily="18" charset="0"/>
                <a:ea typeface="Cambria" panose="02040503050406030204" pitchFamily="18" charset="0"/>
              </a:rPr>
              <a:t>giới</a:t>
            </a:r>
            <a:r>
              <a:rPr lang="en-US" sz="2800" dirty="0" smtClean="0">
                <a:solidFill>
                  <a:srgbClr val="7030A0"/>
                </a:solidFill>
                <a:latin typeface="Cambria" panose="02040503050406030204" pitchFamily="18" charset="0"/>
                <a:ea typeface="Cambria" panose="02040503050406030204" pitchFamily="18" charset="0"/>
              </a:rPr>
              <a:t>. </a:t>
            </a:r>
            <a:endParaRPr lang="en-US" sz="2800" dirty="0" smtClean="0">
              <a:solidFill>
                <a:srgbClr val="7030A0"/>
              </a:solidFill>
              <a:latin typeface="Cambria" panose="02040503050406030204" pitchFamily="18" charset="0"/>
              <a:ea typeface="Cambria" panose="02040503050406030204" pitchFamily="18" charset="0"/>
            </a:endParaRPr>
          </a:p>
          <a:p>
            <a:pPr algn="just">
              <a:spcBef>
                <a:spcPts val="600"/>
              </a:spcBef>
            </a:pPr>
            <a:r>
              <a:rPr lang="en-US" sz="2800" dirty="0" smtClean="0">
                <a:solidFill>
                  <a:srgbClr val="7030A0"/>
                </a:solidFill>
                <a:latin typeface="Cambria" panose="02040503050406030204" pitchFamily="18" charset="0"/>
                <a:ea typeface="Cambria" panose="02040503050406030204" pitchFamily="18" charset="0"/>
              </a:rPr>
              <a:t>- </a:t>
            </a:r>
            <a:r>
              <a:rPr lang="vi-VN" sz="2800" dirty="0" smtClean="0">
                <a:solidFill>
                  <a:srgbClr val="7030A0"/>
                </a:solidFill>
                <a:latin typeface="Cambria" panose="02040503050406030204" pitchFamily="18" charset="0"/>
                <a:ea typeface="Cambria" panose="02040503050406030204" pitchFamily="18" charset="0"/>
              </a:rPr>
              <a:t>Các </a:t>
            </a:r>
            <a:r>
              <a:rPr lang="vi-VN" sz="2800" dirty="0">
                <a:solidFill>
                  <a:srgbClr val="7030A0"/>
                </a:solidFill>
                <a:latin typeface="Cambria" panose="02040503050406030204" pitchFamily="18" charset="0"/>
                <a:ea typeface="Cambria" panose="02040503050406030204" pitchFamily="18" charset="0"/>
              </a:rPr>
              <a:t>nước có chung Biển Đông </a:t>
            </a:r>
            <a:r>
              <a:rPr lang="en-US" sz="2800" dirty="0" err="1" smtClean="0">
                <a:solidFill>
                  <a:srgbClr val="7030A0"/>
                </a:solidFill>
                <a:latin typeface="Cambria" panose="02040503050406030204" pitchFamily="18" charset="0"/>
                <a:ea typeface="Cambria" panose="02040503050406030204" pitchFamily="18" charset="0"/>
              </a:rPr>
              <a:t>bao</a:t>
            </a:r>
            <a:r>
              <a:rPr lang="en-US" sz="2800" dirty="0" smtClean="0">
                <a:solidFill>
                  <a:srgbClr val="7030A0"/>
                </a:solidFill>
                <a:latin typeface="Cambria" panose="02040503050406030204" pitchFamily="18" charset="0"/>
                <a:ea typeface="Cambria" panose="02040503050406030204" pitchFamily="18" charset="0"/>
              </a:rPr>
              <a:t> </a:t>
            </a:r>
            <a:r>
              <a:rPr lang="vi-VN" altLang="en-US" sz="2800" dirty="0" smtClean="0">
                <a:solidFill>
                  <a:srgbClr val="7030A0"/>
                </a:solidFill>
                <a:latin typeface="Cambria" panose="02040503050406030204" pitchFamily="18" charset="0"/>
                <a:ea typeface="Cambria" panose="02040503050406030204" pitchFamily="18" charset="0"/>
              </a:rPr>
              <a:t>gồm</a:t>
            </a:r>
            <a:r>
              <a:rPr lang="en-US" sz="2800" dirty="0">
                <a:solidFill>
                  <a:srgbClr val="7030A0"/>
                </a:solidFill>
                <a:latin typeface="Cambria" panose="02040503050406030204" pitchFamily="18" charset="0"/>
                <a:ea typeface="Cambria" panose="02040503050406030204" pitchFamily="18" charset="0"/>
              </a:rPr>
              <a:t>:</a:t>
            </a:r>
            <a:r>
              <a:rPr lang="vi-VN" sz="2800" dirty="0" smtClean="0">
                <a:solidFill>
                  <a:srgbClr val="7030A0"/>
                </a:solidFill>
                <a:latin typeface="Cambria" panose="02040503050406030204" pitchFamily="18" charset="0"/>
                <a:ea typeface="Cambria" panose="02040503050406030204" pitchFamily="18" charset="0"/>
              </a:rPr>
              <a:t> </a:t>
            </a:r>
            <a:r>
              <a:rPr lang="vi-VN" sz="2800" dirty="0">
                <a:solidFill>
                  <a:srgbClr val="7030A0"/>
                </a:solidFill>
                <a:latin typeface="Cambria" panose="02040503050406030204" pitchFamily="18" charset="0"/>
                <a:ea typeface="Cambria" panose="02040503050406030204" pitchFamily="18" charset="0"/>
              </a:rPr>
              <a:t>Việt </a:t>
            </a:r>
            <a:r>
              <a:rPr lang="vi-VN" sz="2800" dirty="0" smtClean="0">
                <a:solidFill>
                  <a:srgbClr val="7030A0"/>
                </a:solidFill>
                <a:latin typeface="Cambria" panose="02040503050406030204" pitchFamily="18" charset="0"/>
                <a:ea typeface="Cambria" panose="02040503050406030204" pitchFamily="18" charset="0"/>
              </a:rPr>
              <a:t>Na</a:t>
            </a:r>
            <a:r>
              <a:rPr lang="en-US" sz="2800" dirty="0" smtClean="0">
                <a:solidFill>
                  <a:srgbClr val="7030A0"/>
                </a:solidFill>
                <a:latin typeface="Cambria" panose="02040503050406030204" pitchFamily="18" charset="0"/>
                <a:ea typeface="Cambria" panose="02040503050406030204" pitchFamily="18" charset="0"/>
              </a:rPr>
              <a:t>m,</a:t>
            </a:r>
            <a:r>
              <a:rPr lang="vi-VN" sz="2800" dirty="0" smtClean="0">
                <a:solidFill>
                  <a:srgbClr val="7030A0"/>
                </a:solidFill>
                <a:latin typeface="Cambria" panose="02040503050406030204" pitchFamily="18" charset="0"/>
                <a:ea typeface="Cambria" panose="02040503050406030204" pitchFamily="18" charset="0"/>
              </a:rPr>
              <a:t> </a:t>
            </a:r>
            <a:r>
              <a:rPr lang="vi-VN" sz="2800" dirty="0">
                <a:solidFill>
                  <a:srgbClr val="7030A0"/>
                </a:solidFill>
                <a:latin typeface="Cambria" panose="02040503050406030204" pitchFamily="18" charset="0"/>
                <a:ea typeface="Cambria" panose="02040503050406030204" pitchFamily="18" charset="0"/>
              </a:rPr>
              <a:t>Trung Quốc, Cam-pu-chia, Thái Lan, Ma-lai-xi-a, Xin-ga-po, In-đô-nê-xia, Bru-nây, Phi-lip-pin</a:t>
            </a:r>
            <a:r>
              <a:rPr lang="vi-VN" sz="2800" dirty="0" smtClean="0">
                <a:solidFill>
                  <a:srgbClr val="7030A0"/>
                </a:solidFill>
                <a:latin typeface="Cambria" panose="02040503050406030204" pitchFamily="18" charset="0"/>
                <a:ea typeface="Cambria" panose="02040503050406030204" pitchFamily="18" charset="0"/>
              </a:rPr>
              <a:t>.</a:t>
            </a:r>
            <a:endParaRPr lang="vi-VN" sz="2800" dirty="0">
              <a:solidFill>
                <a:srgbClr val="7030A0"/>
              </a:solidFill>
              <a:latin typeface="Cambria" panose="02040503050406030204" pitchFamily="18" charset="0"/>
              <a:ea typeface="Cambria" panose="02040503050406030204" pitchFamily="18" charset="0"/>
            </a:endParaRPr>
          </a:p>
        </p:txBody>
      </p:sp>
      <p:pic>
        <p:nvPicPr>
          <p:cNvPr id="13" name="Picture 12" descr="book9"/>
          <p:cNvPicPr>
            <a:picLocks noChangeAspect="1" noChangeArrowheads="1" noCrop="1"/>
          </p:cNvPicPr>
          <p:nvPr/>
        </p:nvPicPr>
        <p:blipFill>
          <a:blip r:embed="rId2"/>
          <a:srcRect/>
          <a:stretch>
            <a:fillRect/>
          </a:stretch>
        </p:blipFill>
        <p:spPr bwMode="auto">
          <a:xfrm>
            <a:off x="253586" y="3212592"/>
            <a:ext cx="916845" cy="49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sz="half" idx="2"/>
          </p:nvPr>
        </p:nvPicPr>
        <p:blipFill>
          <a:blip r:embed="rId1"/>
          <a:stretch>
            <a:fillRect/>
          </a:stretch>
        </p:blipFill>
        <p:spPr>
          <a:xfrm>
            <a:off x="6532245" y="90170"/>
            <a:ext cx="5755640" cy="6767830"/>
          </a:xfrm>
          <a:prstGeom prst="rect">
            <a:avLst/>
          </a:prstGeom>
        </p:spPr>
      </p:pic>
      <p:sp>
        <p:nvSpPr>
          <p:cNvPr id="9" name="Cloud 8"/>
          <p:cNvSpPr/>
          <p:nvPr/>
        </p:nvSpPr>
        <p:spPr>
          <a:xfrm>
            <a:off x="635" y="456565"/>
            <a:ext cx="6456680" cy="2160905"/>
          </a:xfrm>
          <a:prstGeom prst="cloud">
            <a:avLst/>
          </a:prstGeom>
          <a:solidFill>
            <a:schemeClr val="accent2">
              <a:lumMod val="20000"/>
              <a:lumOff val="8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vi-VN" altLang="en-US" sz="3600">
                <a:solidFill>
                  <a:schemeClr val="tx1"/>
                </a:solidFill>
                <a:latin typeface="Times New Roman" panose="02020603050405020304" pitchFamily="18" charset="0"/>
                <a:cs typeface="Times New Roman" panose="02020603050405020304" pitchFamily="18" charset="0"/>
              </a:rPr>
              <a:t>H</a:t>
            </a:r>
            <a:r>
              <a:rPr lang="en-US" altLang="en-US" sz="3600">
                <a:solidFill>
                  <a:schemeClr val="tx1"/>
                </a:solidFill>
                <a:latin typeface="Times New Roman" panose="02020603050405020304" pitchFamily="18" charset="0"/>
                <a:cs typeface="Times New Roman" panose="02020603050405020304" pitchFamily="18" charset="0"/>
              </a:rPr>
              <a:t>ã</a:t>
            </a:r>
            <a:r>
              <a:rPr lang="en-US" altLang="en-GB" sz="3600">
                <a:solidFill>
                  <a:schemeClr val="tx1"/>
                </a:solidFill>
                <a:latin typeface="Times New Roman" panose="02020603050405020304" pitchFamily="18" charset="0"/>
                <a:cs typeface="Times New Roman" panose="02020603050405020304" pitchFamily="18" charset="0"/>
              </a:rPr>
              <a:t>y giải th</a:t>
            </a:r>
            <a:r>
              <a:rPr lang="en-US" altLang="en-US" sz="3600">
                <a:solidFill>
                  <a:schemeClr val="tx1"/>
                </a:solidFill>
                <a:latin typeface="Times New Roman" panose="02020603050405020304" pitchFamily="18" charset="0"/>
                <a:cs typeface="Times New Roman" panose="02020603050405020304" pitchFamily="18" charset="0"/>
              </a:rPr>
              <a:t>í</a:t>
            </a:r>
            <a:r>
              <a:rPr lang="en-US" altLang="en-GB" sz="3600">
                <a:solidFill>
                  <a:schemeClr val="tx1"/>
                </a:solidFill>
                <a:latin typeface="Times New Roman" panose="02020603050405020304" pitchFamily="18" charset="0"/>
                <a:cs typeface="Times New Roman" panose="02020603050405020304" pitchFamily="18" charset="0"/>
              </a:rPr>
              <a:t>ch v</a:t>
            </a:r>
            <a:r>
              <a:rPr lang="en-US" altLang="en-US" sz="3600">
                <a:solidFill>
                  <a:schemeClr val="tx1"/>
                </a:solidFill>
                <a:latin typeface="Times New Roman" panose="02020603050405020304" pitchFamily="18" charset="0"/>
                <a:cs typeface="Times New Roman" panose="02020603050405020304" pitchFamily="18" charset="0"/>
              </a:rPr>
              <a:t>ì</a:t>
            </a:r>
            <a:r>
              <a:rPr lang="en-US" altLang="en-GB" sz="3600">
                <a:solidFill>
                  <a:schemeClr val="tx1"/>
                </a:solidFill>
                <a:latin typeface="Times New Roman" panose="02020603050405020304" pitchFamily="18" charset="0"/>
                <a:cs typeface="Times New Roman" panose="02020603050405020304" pitchFamily="18" charset="0"/>
              </a:rPr>
              <a:t> sao biển </a:t>
            </a:r>
            <a:r>
              <a:rPr lang="en-US" altLang="en-US" sz="3600">
                <a:solidFill>
                  <a:schemeClr val="tx1"/>
                </a:solidFill>
                <a:latin typeface="Times New Roman" panose="02020603050405020304" pitchFamily="18" charset="0"/>
                <a:cs typeface="Times New Roman" panose="02020603050405020304" pitchFamily="18" charset="0"/>
              </a:rPr>
              <a:t>Đ</a:t>
            </a:r>
            <a:r>
              <a:rPr lang="en-US" altLang="en-GB" sz="3600">
                <a:solidFill>
                  <a:schemeClr val="tx1"/>
                </a:solidFill>
                <a:latin typeface="Times New Roman" panose="02020603050405020304" pitchFamily="18" charset="0"/>
                <a:cs typeface="Times New Roman" panose="02020603050405020304" pitchFamily="18" charset="0"/>
              </a:rPr>
              <a:t>ông là biển t</a:t>
            </a:r>
            <a:r>
              <a:rPr lang="en-US" altLang="en-US" sz="3600">
                <a:solidFill>
                  <a:schemeClr val="tx1"/>
                </a:solidFill>
                <a:latin typeface="Times New Roman" panose="02020603050405020304" pitchFamily="18" charset="0"/>
                <a:cs typeface="Times New Roman" panose="02020603050405020304" pitchFamily="18" charset="0"/>
              </a:rPr>
              <a:t>ư</a:t>
            </a:r>
            <a:r>
              <a:rPr lang="en-US" altLang="en-US" sz="3600">
                <a:solidFill>
                  <a:schemeClr val="tx1"/>
                </a:solidFill>
                <a:latin typeface="Times New Roman" panose="02020603050405020304" pitchFamily="18" charset="0"/>
                <a:cs typeface="Times New Roman" panose="02020603050405020304" pitchFamily="18" charset="0"/>
              </a:rPr>
              <a:t>ơ</a:t>
            </a:r>
            <a:r>
              <a:rPr lang="en-US" altLang="en-GB" sz="3600">
                <a:solidFill>
                  <a:schemeClr val="tx1"/>
                </a:solidFill>
                <a:latin typeface="Times New Roman" panose="02020603050405020304" pitchFamily="18" charset="0"/>
                <a:cs typeface="Times New Roman" panose="02020603050405020304" pitchFamily="18" charset="0"/>
              </a:rPr>
              <a:t>ng </a:t>
            </a:r>
            <a:r>
              <a:rPr lang="en-US" altLang="en-US" sz="3600">
                <a:solidFill>
                  <a:schemeClr val="tx1"/>
                </a:solidFill>
                <a:latin typeface="Times New Roman" panose="02020603050405020304" pitchFamily="18" charset="0"/>
                <a:cs typeface="Times New Roman" panose="02020603050405020304" pitchFamily="18" charset="0"/>
              </a:rPr>
              <a:t>đ</a:t>
            </a:r>
            <a:r>
              <a:rPr lang="en-US" altLang="en-GB" sz="3600">
                <a:solidFill>
                  <a:schemeClr val="tx1"/>
                </a:solidFill>
                <a:latin typeface="Times New Roman" panose="02020603050405020304" pitchFamily="18" charset="0"/>
                <a:cs typeface="Times New Roman" panose="02020603050405020304" pitchFamily="18" charset="0"/>
              </a:rPr>
              <a:t>ối k</a:t>
            </a:r>
            <a:r>
              <a:rPr lang="en-US" altLang="en-US" sz="3600">
                <a:solidFill>
                  <a:schemeClr val="tx1"/>
                </a:solidFill>
                <a:latin typeface="Times New Roman" panose="02020603050405020304" pitchFamily="18" charset="0"/>
                <a:cs typeface="Times New Roman" panose="02020603050405020304" pitchFamily="18" charset="0"/>
              </a:rPr>
              <a:t>í</a:t>
            </a:r>
            <a:r>
              <a:rPr lang="en-US" altLang="en-GB" sz="3600">
                <a:solidFill>
                  <a:schemeClr val="tx1"/>
                </a:solidFill>
                <a:latin typeface="Times New Roman" panose="02020603050405020304" pitchFamily="18" charset="0"/>
                <a:cs typeface="Times New Roman" panose="02020603050405020304" pitchFamily="18" charset="0"/>
              </a:rPr>
              <a:t>n?</a:t>
            </a:r>
            <a:endParaRPr lang="en-US" altLang="en-GB" sz="3600">
              <a:solidFill>
                <a:schemeClr val="tx1"/>
              </a:solidFill>
              <a:latin typeface="Times New Roman" panose="02020603050405020304" pitchFamily="18" charset="0"/>
              <a:cs typeface="Times New Roman" panose="02020603050405020304" pitchFamily="18" charset="0"/>
            </a:endParaRPr>
          </a:p>
        </p:txBody>
      </p:sp>
      <p:sp>
        <p:nvSpPr>
          <p:cNvPr id="11" name="Text Box 10"/>
          <p:cNvSpPr txBox="1"/>
          <p:nvPr/>
        </p:nvSpPr>
        <p:spPr>
          <a:xfrm>
            <a:off x="274320" y="2617470"/>
            <a:ext cx="6028055" cy="3107690"/>
          </a:xfrm>
          <a:prstGeom prst="rect">
            <a:avLst/>
          </a:prstGeom>
        </p:spPr>
        <p:txBody>
          <a:bodyPr wrap="square">
            <a:spAutoFit/>
          </a:bodyPr>
          <a:p>
            <a:pPr marL="0" indent="0" algn="just">
              <a:spcBef>
                <a:spcPct val="0"/>
              </a:spcBef>
              <a:spcAft>
                <a:spcPct val="0"/>
              </a:spcAft>
            </a:pPr>
            <a:r>
              <a:rPr sz="2800" b="0" i="0">
                <a:solidFill>
                  <a:srgbClr val="000000"/>
                </a:solidFill>
                <a:latin typeface="Times New Roman" panose="02020603050405020304" pitchFamily="18" charset="0"/>
                <a:ea typeface="Roboto"/>
                <a:cs typeface="Times New Roman" panose="02020603050405020304" pitchFamily="18" charset="0"/>
              </a:rPr>
              <a:t>+ Biển Đông được bao bọc bởi lục địa châu Á (ở phía bắc và phía tây) và các quần đảo Philippin, Malaixia và Inđônêxia (ở phía đông và đông nam)</a:t>
            </a:r>
            <a:endParaRPr sz="2800" b="0" i="0">
              <a:solidFill>
                <a:srgbClr val="000000"/>
              </a:solidFill>
              <a:latin typeface="Times New Roman" panose="02020603050405020304" pitchFamily="18" charset="0"/>
              <a:ea typeface="Roboto"/>
              <a:cs typeface="Times New Roman" panose="02020603050405020304" pitchFamily="18" charset="0"/>
            </a:endParaRPr>
          </a:p>
          <a:p>
            <a:pPr marL="0" indent="0" algn="just">
              <a:spcBef>
                <a:spcPct val="0"/>
              </a:spcBef>
              <a:spcAft>
                <a:spcPct val="0"/>
              </a:spcAft>
            </a:pPr>
            <a:r>
              <a:rPr sz="2800" b="0" i="0">
                <a:solidFill>
                  <a:srgbClr val="000000"/>
                </a:solidFill>
                <a:latin typeface="Times New Roman" panose="02020603050405020304" pitchFamily="18" charset="0"/>
                <a:ea typeface="Roboto"/>
                <a:cs typeface="Times New Roman" panose="02020603050405020304" pitchFamily="18" charset="0"/>
              </a:rPr>
              <a:t>+ Biển Đông chỉ thông ra Thái Bình Dương và các biển lân cận qua những eo biển hẹp.</a:t>
            </a:r>
            <a:endParaRPr sz="2800" b="0" i="0">
              <a:solidFill>
                <a:srgbClr val="000000"/>
              </a:solidFill>
              <a:latin typeface="Times New Roman" panose="02020603050405020304" pitchFamily="18" charset="0"/>
              <a:ea typeface="Roboto"/>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21336" y="36576"/>
            <a:ext cx="12124944" cy="6737413"/>
          </a:xfrm>
          <a:prstGeom prst="rect">
            <a:avLst/>
          </a:prstGeom>
        </p:spPr>
      </p:pic>
      <p:sp>
        <p:nvSpPr>
          <p:cNvPr id="5" name="Rounded Rectangle 4"/>
          <p:cNvSpPr/>
          <p:nvPr/>
        </p:nvSpPr>
        <p:spPr>
          <a:xfrm>
            <a:off x="21336" y="18288"/>
            <a:ext cx="12124944" cy="6748272"/>
          </a:xfrm>
          <a:prstGeom prst="roundRect">
            <a:avLst>
              <a:gd name="adj" fmla="val 2047"/>
            </a:avLst>
          </a:prstGeom>
          <a:noFill/>
          <a:ln w="2540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9922</Words>
  <Application>WPS Presentation</Application>
  <PresentationFormat>Widescreen</PresentationFormat>
  <Paragraphs>352</Paragraphs>
  <Slides>49</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49</vt:i4>
      </vt:variant>
    </vt:vector>
  </HeadingPairs>
  <TitlesOfParts>
    <vt:vector size="66" baseType="lpstr">
      <vt:lpstr>Arial</vt:lpstr>
      <vt:lpstr>SimSun</vt:lpstr>
      <vt:lpstr>Wingdings</vt:lpstr>
      <vt:lpstr>Cambria</vt:lpstr>
      <vt:lpstr>Times New Roman</vt:lpstr>
      <vt:lpstr>Calibri</vt:lpstr>
      <vt:lpstr>Times New Roman</vt:lpstr>
      <vt:lpstr>Roboto</vt:lpstr>
      <vt:lpstr>Microsoft YaHei</vt:lpstr>
      <vt:lpstr>Arial Unicode MS</vt:lpstr>
      <vt:lpstr>Calibri Light</vt:lpstr>
      <vt:lpstr>Franklin Gothic Book</vt:lpstr>
      <vt:lpstr>Open Sans</vt:lpstr>
      <vt:lpstr>Segoe Print</vt:lpstr>
      <vt:lpstr>Calibri</vt:lpstr>
      <vt:lpstr>Berlin Sans FB Demi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Bùi Thị Phương Dung</cp:lastModifiedBy>
  <cp:revision>92</cp:revision>
  <dcterms:created xsi:type="dcterms:W3CDTF">2024-03-16T08:22:00Z</dcterms:created>
  <dcterms:modified xsi:type="dcterms:W3CDTF">2026-02-23T15:39:06Z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B0AF0E39C9E04889A00DF185AE639F75_13</vt:lpwstr>
  </property>
  <property fmtid="{D5CDD505-2E9C-101B-9397-08002B2CF9AE}" pid="3" name="KSOProductBuildVer">
    <vt:lpwstr>2057-12.2.0.23196</vt:lpwstr>
  </property>
</Properties>
</file>