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Lst>
  <p:notesMasterIdLst>
    <p:notesMasterId r:id="rId39"/>
  </p:notesMasterIdLst>
  <p:sldIdLst>
    <p:sldId id="567" r:id="rId4"/>
    <p:sldId id="534" r:id="rId5"/>
    <p:sldId id="256" r:id="rId6"/>
    <p:sldId id="569" r:id="rId7"/>
    <p:sldId id="570" r:id="rId8"/>
    <p:sldId id="571" r:id="rId9"/>
    <p:sldId id="573" r:id="rId10"/>
    <p:sldId id="542" r:id="rId11"/>
    <p:sldId id="536" r:id="rId12"/>
    <p:sldId id="537" r:id="rId13"/>
    <p:sldId id="543" r:id="rId14"/>
    <p:sldId id="538" r:id="rId15"/>
    <p:sldId id="539" r:id="rId16"/>
    <p:sldId id="540" r:id="rId17"/>
    <p:sldId id="541" r:id="rId18"/>
    <p:sldId id="544" r:id="rId19"/>
    <p:sldId id="550" r:id="rId20"/>
    <p:sldId id="549" r:id="rId21"/>
    <p:sldId id="548" r:id="rId22"/>
    <p:sldId id="551" r:id="rId23"/>
    <p:sldId id="552" r:id="rId24"/>
    <p:sldId id="553" r:id="rId25"/>
    <p:sldId id="554" r:id="rId26"/>
    <p:sldId id="558" r:id="rId27"/>
    <p:sldId id="559" r:id="rId28"/>
    <p:sldId id="572" r:id="rId29"/>
    <p:sldId id="560" r:id="rId30"/>
    <p:sldId id="557" r:id="rId31"/>
    <p:sldId id="561" r:id="rId32"/>
    <p:sldId id="562" r:id="rId33"/>
    <p:sldId id="563" r:id="rId34"/>
    <p:sldId id="564" r:id="rId35"/>
    <p:sldId id="520" r:id="rId36"/>
    <p:sldId id="565" r:id="rId37"/>
    <p:sldId id="56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C1914"/>
    <a:srgbClr val="6510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17" autoAdjust="0"/>
    <p:restoredTop sz="94364" autoAdjust="0"/>
  </p:normalViewPr>
  <p:slideViewPr>
    <p:cSldViewPr snapToGrid="0">
      <p:cViewPr varScale="1">
        <p:scale>
          <a:sx n="65" d="100"/>
          <a:sy n="65" d="100"/>
        </p:scale>
        <p:origin x="97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9CCCEE-ECEA-427A-8C9A-8F8433441F07}" type="datetimeFigureOut">
              <a:rPr lang="en-US" smtClean="0"/>
              <a:pPr/>
              <a:t>2/23/2026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E84CD-114C-4AB1-A301-9740D6EB1117}" type="slidenum">
              <a:rPr lang="en-US" smtClean="0"/>
              <a:pPr/>
              <a:t>‹#›</a:t>
            </a:fld>
            <a:endParaRPr lang="en-US"/>
          </a:p>
        </p:txBody>
      </p:sp>
    </p:spTree>
    <p:extLst>
      <p:ext uri="{BB962C8B-B14F-4D97-AF65-F5344CB8AC3E}">
        <p14:creationId xmlns:p14="http://schemas.microsoft.com/office/powerpoint/2010/main" val="1427552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pPr/>
              <a:t>1</a:t>
            </a:fld>
            <a:endParaRPr lang="en-US"/>
          </a:p>
        </p:txBody>
      </p:sp>
    </p:spTree>
    <p:extLst>
      <p:ext uri="{BB962C8B-B14F-4D97-AF65-F5344CB8AC3E}">
        <p14:creationId xmlns:p14="http://schemas.microsoft.com/office/powerpoint/2010/main" val="7063436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320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8316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902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1113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5263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3317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085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4543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664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6895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875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6425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pPr/>
              <a:t>22</a:t>
            </a:fld>
            <a:endParaRPr lang="en-US"/>
          </a:p>
        </p:txBody>
      </p:sp>
    </p:spTree>
    <p:extLst>
      <p:ext uri="{BB962C8B-B14F-4D97-AF65-F5344CB8AC3E}">
        <p14:creationId xmlns:p14="http://schemas.microsoft.com/office/powerpoint/2010/main" val="3162298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pPr/>
              <a:t>23</a:t>
            </a:fld>
            <a:endParaRPr lang="en-US"/>
          </a:p>
        </p:txBody>
      </p:sp>
    </p:spTree>
    <p:extLst>
      <p:ext uri="{BB962C8B-B14F-4D97-AF65-F5344CB8AC3E}">
        <p14:creationId xmlns:p14="http://schemas.microsoft.com/office/powerpoint/2010/main" val="2071889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pPr/>
              <a:t>24</a:t>
            </a:fld>
            <a:endParaRPr lang="en-US"/>
          </a:p>
        </p:txBody>
      </p:sp>
    </p:spTree>
    <p:extLst>
      <p:ext uri="{BB962C8B-B14F-4D97-AF65-F5344CB8AC3E}">
        <p14:creationId xmlns:p14="http://schemas.microsoft.com/office/powerpoint/2010/main" val="23613697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i="1" dirty="0">
                <a:latin typeface="Times New Roman" panose="02020603050405020304" pitchFamily="18" charset="0"/>
                <a:ea typeface="Times New Roman" panose="02020603050405020304" pitchFamily="18" charset="0"/>
              </a:rPr>
              <a:t>Lưu ý:</a:t>
            </a:r>
            <a:r>
              <a:rPr lang="vi-VN" dirty="0">
                <a:latin typeface="Times New Roman" panose="02020603050405020304" pitchFamily="18" charset="0"/>
                <a:ea typeface="Times New Roman" panose="02020603050405020304" pitchFamily="18" charset="0"/>
              </a:rPr>
              <a:t> “</a:t>
            </a:r>
            <a:r>
              <a:rPr lang="vi-VN" i="1" dirty="0">
                <a:latin typeface="Times New Roman" panose="02020603050405020304" pitchFamily="18" charset="0"/>
                <a:ea typeface="Times New Roman" panose="02020603050405020304" pitchFamily="18" charset="0"/>
              </a:rPr>
              <a:t>Hai trăm ngàn đồng tiền mặt” </a:t>
            </a:r>
            <a:r>
              <a:rPr lang="vi-VN" dirty="0">
                <a:latin typeface="Times New Roman" panose="02020603050405020304" pitchFamily="18" charset="0"/>
                <a:ea typeface="Times New Roman" panose="02020603050405020304" pitchFamily="18" charset="0"/>
              </a:rPr>
              <a:t>không phải là một câu rút gọn mà là một phần chưa nói hết (do quãng ngừng trong hội thoại) của câu “</a:t>
            </a:r>
            <a:r>
              <a:rPr lang="vi-VN" i="1" dirty="0">
                <a:latin typeface="Times New Roman" panose="02020603050405020304" pitchFamily="18" charset="0"/>
                <a:ea typeface="Times New Roman" panose="02020603050405020304" pitchFamily="18" charset="0"/>
              </a:rPr>
              <a:t>Và để thưởng công cho thị Lý, vì thị đã chăm nom, nâng đỡ tôi, tôi để lại cho thị hai trăm ngàn đồng tiền mặt.” </a:t>
            </a:r>
            <a:r>
              <a:rPr lang="vi-VN" dirty="0">
                <a:latin typeface="Times New Roman" panose="02020603050405020304" pitchFamily="18" charset="0"/>
                <a:ea typeface="Times New Roman" panose="02020603050405020304" pitchFamily="18" charset="0"/>
              </a:rPr>
              <a:t>trong lời thoại của Khiết. </a:t>
            </a:r>
            <a:endParaRPr lang="en-US"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pPr/>
              <a:t>25</a:t>
            </a:fld>
            <a:endParaRPr lang="en-US"/>
          </a:p>
        </p:txBody>
      </p:sp>
    </p:spTree>
    <p:extLst>
      <p:ext uri="{BB962C8B-B14F-4D97-AF65-F5344CB8AC3E}">
        <p14:creationId xmlns:p14="http://schemas.microsoft.com/office/powerpoint/2010/main" val="2797759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i="1" dirty="0">
                <a:latin typeface="Times New Roman" panose="02020603050405020304" pitchFamily="18" charset="0"/>
                <a:ea typeface="Times New Roman" panose="02020603050405020304" pitchFamily="18" charset="0"/>
              </a:rPr>
              <a:t>Lưu ý:</a:t>
            </a:r>
            <a:r>
              <a:rPr lang="vi-VN" dirty="0">
                <a:latin typeface="Times New Roman" panose="02020603050405020304" pitchFamily="18" charset="0"/>
                <a:ea typeface="Times New Roman" panose="02020603050405020304" pitchFamily="18" charset="0"/>
              </a:rPr>
              <a:t> “</a:t>
            </a:r>
            <a:r>
              <a:rPr lang="vi-VN" i="1" dirty="0">
                <a:latin typeface="Times New Roman" panose="02020603050405020304" pitchFamily="18" charset="0"/>
                <a:ea typeface="Times New Roman" panose="02020603050405020304" pitchFamily="18" charset="0"/>
              </a:rPr>
              <a:t>Hai trăm ngàn đồng tiền mặt” </a:t>
            </a:r>
            <a:r>
              <a:rPr lang="vi-VN" dirty="0">
                <a:latin typeface="Times New Roman" panose="02020603050405020304" pitchFamily="18" charset="0"/>
                <a:ea typeface="Times New Roman" panose="02020603050405020304" pitchFamily="18" charset="0"/>
              </a:rPr>
              <a:t>không phải là một câu rút gọn mà là một phần chưa nói hết (do quãng ngừng trong hội thoại) của câu “</a:t>
            </a:r>
            <a:r>
              <a:rPr lang="vi-VN" i="1" dirty="0">
                <a:latin typeface="Times New Roman" panose="02020603050405020304" pitchFamily="18" charset="0"/>
                <a:ea typeface="Times New Roman" panose="02020603050405020304" pitchFamily="18" charset="0"/>
              </a:rPr>
              <a:t>Và để thưởng công cho thị Lý, vì thị đã chăm nom, nâng đỡ tôi, tôi để lại cho thị hai trăm ngàn đồng tiền mặt.” </a:t>
            </a:r>
            <a:r>
              <a:rPr lang="vi-VN" dirty="0">
                <a:latin typeface="Times New Roman" panose="02020603050405020304" pitchFamily="18" charset="0"/>
                <a:ea typeface="Times New Roman" panose="02020603050405020304" pitchFamily="18" charset="0"/>
              </a:rPr>
              <a:t>trong lời thoại của Khiết. </a:t>
            </a:r>
            <a:endParaRPr lang="en-US"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pPr/>
              <a:t>26</a:t>
            </a:fld>
            <a:endParaRPr lang="en-US"/>
          </a:p>
        </p:txBody>
      </p:sp>
    </p:spTree>
    <p:extLst>
      <p:ext uri="{BB962C8B-B14F-4D97-AF65-F5344CB8AC3E}">
        <p14:creationId xmlns:p14="http://schemas.microsoft.com/office/powerpoint/2010/main" val="27977597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pPr/>
              <a:t>28</a:t>
            </a:fld>
            <a:endParaRPr lang="en-US"/>
          </a:p>
        </p:txBody>
      </p:sp>
    </p:spTree>
    <p:extLst>
      <p:ext uri="{BB962C8B-B14F-4D97-AF65-F5344CB8AC3E}">
        <p14:creationId xmlns:p14="http://schemas.microsoft.com/office/powerpoint/2010/main" val="32937948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endParaRPr lang="en-US"/>
          </a:p>
        </p:txBody>
      </p:sp>
      <p:sp>
        <p:nvSpPr>
          <p:cNvPr id="4" name="Slide Number Placeholder 3"/>
          <p:cNvSpPr>
            <a:spLocks noGrp="1"/>
          </p:cNvSpPr>
          <p:nvPr>
            <p:ph type="sldNum" sz="quarter" idx="10"/>
          </p:nvPr>
        </p:nvSpPr>
        <p:spPr/>
        <p:txBody>
          <a:bodyPr/>
          <a:lstStyle/>
          <a:p>
            <a:fld id="{8CCE84CD-114C-4AB1-A301-9740D6EB1117}" type="slidenum">
              <a:rPr lang="en-US" smtClean="0"/>
              <a:pPr/>
              <a:t>29</a:t>
            </a:fld>
            <a:endParaRPr lang="en-US"/>
          </a:p>
        </p:txBody>
      </p:sp>
    </p:spTree>
    <p:extLst>
      <p:ext uri="{BB962C8B-B14F-4D97-AF65-F5344CB8AC3E}">
        <p14:creationId xmlns:p14="http://schemas.microsoft.com/office/powerpoint/2010/main" val="13822465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Chúng ta có thể trả lời bằng một câu rút gọn nhưng nên thêm “ạ”, “dạ” để thể hiện sự</a:t>
            </a:r>
            <a:br>
              <a:rPr kumimoji="0" lang="vi-VN"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br>
            <a:r>
              <a:rPr kumimoji="0" lang="vi-VN"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lễ phép trong tình huống này.</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pPr/>
              <a:t>32</a:t>
            </a:fld>
            <a:endParaRPr lang="en-US"/>
          </a:p>
        </p:txBody>
      </p:sp>
    </p:spTree>
    <p:extLst>
      <p:ext uri="{BB962C8B-B14F-4D97-AF65-F5344CB8AC3E}">
        <p14:creationId xmlns:p14="http://schemas.microsoft.com/office/powerpoint/2010/main" val="1714875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576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pPr/>
              <a:t>3</a:t>
            </a:fld>
            <a:endParaRPr lang="en-US"/>
          </a:p>
        </p:txBody>
      </p:sp>
    </p:spTree>
    <p:extLst>
      <p:ext uri="{BB962C8B-B14F-4D97-AF65-F5344CB8AC3E}">
        <p14:creationId xmlns:p14="http://schemas.microsoft.com/office/powerpoint/2010/main" val="17581698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 HS </a:t>
            </a:r>
            <a:r>
              <a:rPr lang="en-US" dirty="0" err="1"/>
              <a:t>lắng</a:t>
            </a:r>
            <a:r>
              <a:rPr lang="en-US" dirty="0"/>
              <a:t> </a:t>
            </a:r>
            <a:r>
              <a:rPr lang="en-US" dirty="0" err="1"/>
              <a:t>nghe</a:t>
            </a:r>
            <a:r>
              <a:rPr lang="en-US" dirty="0"/>
              <a:t> </a:t>
            </a:r>
            <a:r>
              <a:rPr lang="en-US" dirty="0" err="1"/>
              <a:t>bài</a:t>
            </a:r>
            <a:r>
              <a:rPr lang="en-US" dirty="0"/>
              <a:t> </a:t>
            </a:r>
            <a:r>
              <a:rPr lang="en-US" dirty="0" err="1"/>
              <a:t>hát</a:t>
            </a:r>
            <a:r>
              <a:rPr lang="en-US" dirty="0"/>
              <a:t> “</a:t>
            </a:r>
            <a:r>
              <a:rPr lang="en-US" dirty="0" err="1"/>
              <a:t>Nhạc</a:t>
            </a:r>
            <a:r>
              <a:rPr lang="en-US" dirty="0"/>
              <a:t> </a:t>
            </a:r>
            <a:r>
              <a:rPr lang="en-US" dirty="0" err="1"/>
              <a:t>rừng</a:t>
            </a:r>
            <a:r>
              <a:rPr lang="en-US" dirty="0"/>
              <a:t>”, </a:t>
            </a:r>
            <a:r>
              <a:rPr lang="en-US" dirty="0" err="1"/>
              <a:t>yêu</a:t>
            </a:r>
            <a:r>
              <a:rPr lang="en-US" dirty="0"/>
              <a:t> </a:t>
            </a:r>
            <a:r>
              <a:rPr lang="en-US" dirty="0" err="1"/>
              <a:t>cầu</a:t>
            </a:r>
            <a:r>
              <a:rPr lang="en-US" dirty="0"/>
              <a:t> HS </a:t>
            </a:r>
            <a:r>
              <a:rPr lang="vi-VN" dirty="0"/>
              <a:t>tập trung lắng nghe những âm thanh</a:t>
            </a:r>
            <a:r>
              <a:rPr lang="en-US" dirty="0"/>
              <a:t> </a:t>
            </a:r>
            <a:r>
              <a:rPr lang="en-US" dirty="0" err="1"/>
              <a:t>hoặc</a:t>
            </a:r>
            <a:r>
              <a:rPr lang="en-US" dirty="0"/>
              <a:t> </a:t>
            </a:r>
            <a:r>
              <a:rPr lang="en-US" dirty="0" err="1"/>
              <a:t>hình</a:t>
            </a:r>
            <a:r>
              <a:rPr lang="en-US" dirty="0"/>
              <a:t> </a:t>
            </a:r>
            <a:r>
              <a:rPr lang="en-US" dirty="0" err="1"/>
              <a:t>ảnh</a:t>
            </a:r>
            <a:r>
              <a:rPr lang="vi-VN" dirty="0"/>
              <a:t> thiên nhiên được miêu tả qua bài hát như tiếng chim, tiếng ve, tiếng suối chả</a:t>
            </a:r>
            <a:r>
              <a:rPr lang="en-US" dirty="0"/>
              <a:t>y...</a:t>
            </a:r>
            <a:br>
              <a:rPr lang="en-US" dirty="0"/>
            </a:br>
            <a:r>
              <a:rPr lang="en-US" dirty="0" err="1"/>
              <a:t>Dự</a:t>
            </a:r>
            <a:r>
              <a:rPr lang="en-US" dirty="0"/>
              <a:t> </a:t>
            </a:r>
            <a:r>
              <a:rPr lang="en-US" dirty="0" err="1"/>
              <a:t>kiến</a:t>
            </a:r>
            <a:r>
              <a:rPr lang="en-US" dirty="0"/>
              <a:t>: </a:t>
            </a:r>
            <a:r>
              <a:rPr lang="en-US" dirty="0" err="1"/>
              <a:t>Học</a:t>
            </a:r>
            <a:r>
              <a:rPr lang="en-US" dirty="0"/>
              <a:t> </a:t>
            </a:r>
            <a:r>
              <a:rPr lang="en-US" dirty="0" err="1"/>
              <a:t>sinh</a:t>
            </a:r>
            <a:r>
              <a:rPr lang="en-US" dirty="0"/>
              <a:t> chia </a:t>
            </a:r>
            <a:r>
              <a:rPr lang="en-US" dirty="0" err="1"/>
              <a:t>sẻ</a:t>
            </a:r>
            <a:r>
              <a:rPr lang="en-US" dirty="0"/>
              <a:t> </a:t>
            </a:r>
            <a:r>
              <a:rPr lang="en-US" dirty="0" err="1"/>
              <a:t>các</a:t>
            </a:r>
            <a:r>
              <a:rPr lang="en-US" dirty="0"/>
              <a:t> </a:t>
            </a:r>
            <a:r>
              <a:rPr lang="en-US" dirty="0" err="1"/>
              <a:t>hình</a:t>
            </a:r>
            <a:r>
              <a:rPr lang="en-US" dirty="0"/>
              <a:t> </a:t>
            </a:r>
            <a:r>
              <a:rPr lang="en-US" dirty="0" err="1"/>
              <a:t>ảnh</a:t>
            </a:r>
            <a:r>
              <a:rPr lang="en-US" dirty="0"/>
              <a:t> </a:t>
            </a:r>
            <a:r>
              <a:rPr lang="en-US" dirty="0" err="1"/>
              <a:t>hoặc</a:t>
            </a:r>
            <a:r>
              <a:rPr lang="en-US" dirty="0"/>
              <a:t> </a:t>
            </a:r>
            <a:r>
              <a:rPr lang="en-US" dirty="0" err="1"/>
              <a:t>âm</a:t>
            </a:r>
            <a:r>
              <a:rPr lang="en-US" dirty="0"/>
              <a:t> </a:t>
            </a:r>
            <a:r>
              <a:rPr lang="en-US" dirty="0" err="1"/>
              <a:t>thanh</a:t>
            </a:r>
            <a:r>
              <a:rPr lang="en-US" dirty="0"/>
              <a:t> ("</a:t>
            </a:r>
            <a:r>
              <a:rPr lang="en-US" dirty="0" err="1"/>
              <a:t>Cúc</a:t>
            </a:r>
            <a:r>
              <a:rPr lang="en-US" dirty="0"/>
              <a:t> cu!", "Ve </a:t>
            </a:r>
            <a:r>
              <a:rPr lang="en-US" dirty="0" err="1"/>
              <a:t>rừng</a:t>
            </a:r>
            <a:r>
              <a:rPr lang="en-US" dirty="0"/>
              <a:t>!", "</a:t>
            </a:r>
            <a:r>
              <a:rPr lang="en-US" dirty="0" err="1"/>
              <a:t>Róc</a:t>
            </a:r>
            <a:r>
              <a:rPr lang="en-US" dirty="0"/>
              <a:t> </a:t>
            </a:r>
            <a:r>
              <a:rPr lang="en-US" dirty="0" err="1"/>
              <a:t>rách</a:t>
            </a:r>
            <a:r>
              <a:rPr lang="en-US" dirty="0"/>
              <a:t>!“, “</a:t>
            </a:r>
            <a:r>
              <a:rPr lang="en-US" dirty="0" err="1"/>
              <a:t>Lá</a:t>
            </a:r>
            <a:r>
              <a:rPr lang="en-US" dirty="0"/>
              <a:t> </a:t>
            </a:r>
            <a:r>
              <a:rPr lang="en-US" dirty="0" err="1"/>
              <a:t>rơi</a:t>
            </a:r>
            <a:r>
              <a:rPr lang="en-US" dirty="0"/>
              <a:t>”, “Lao </a:t>
            </a:r>
            <a:r>
              <a:rPr lang="en-US" dirty="0" err="1"/>
              <a:t>xao</a:t>
            </a:r>
            <a:r>
              <a:rPr lang="en-US" dirty="0"/>
              <a:t>”, “</a:t>
            </a:r>
            <a:r>
              <a:rPr lang="en-US" dirty="0" err="1"/>
              <a:t>Rì</a:t>
            </a:r>
            <a:r>
              <a:rPr lang="en-US" dirty="0"/>
              <a:t> </a:t>
            </a:r>
            <a:r>
              <a:rPr lang="en-US" dirty="0" err="1"/>
              <a:t>rào</a:t>
            </a:r>
            <a:r>
              <a:rPr lang="en-US" dirty="0"/>
              <a:t>”…).</a:t>
            </a:r>
          </a:p>
          <a:p>
            <a:r>
              <a:rPr lang="en-US" dirty="0" err="1"/>
              <a:t>Dẫn</a:t>
            </a:r>
            <a:r>
              <a:rPr lang="en-US" dirty="0"/>
              <a:t>: </a:t>
            </a:r>
            <a:r>
              <a:rPr lang="en-US" dirty="0" err="1"/>
              <a:t>Trong</a:t>
            </a:r>
            <a:r>
              <a:rPr lang="en-US" dirty="0"/>
              <a:t> </a:t>
            </a:r>
            <a:r>
              <a:rPr lang="en-US" dirty="0" err="1"/>
              <a:t>lời</a:t>
            </a:r>
            <a:r>
              <a:rPr lang="en-US" dirty="0"/>
              <a:t> </a:t>
            </a:r>
            <a:r>
              <a:rPr lang="en-US" dirty="0" err="1"/>
              <a:t>bài</a:t>
            </a:r>
            <a:r>
              <a:rPr lang="en-US" dirty="0"/>
              <a:t> </a:t>
            </a:r>
            <a:r>
              <a:rPr lang="en-US" dirty="0" err="1"/>
              <a:t>hát</a:t>
            </a:r>
            <a:r>
              <a:rPr lang="en-US" dirty="0"/>
              <a:t>, </a:t>
            </a:r>
            <a:r>
              <a:rPr lang="en-US" dirty="0" err="1"/>
              <a:t>có</a:t>
            </a:r>
            <a:r>
              <a:rPr lang="en-US" dirty="0"/>
              <a:t> </a:t>
            </a:r>
            <a:r>
              <a:rPr lang="en-US" dirty="0" err="1"/>
              <a:t>những</a:t>
            </a:r>
            <a:r>
              <a:rPr lang="en-US" dirty="0"/>
              <a:t> </a:t>
            </a:r>
            <a:r>
              <a:rPr lang="en-US" dirty="0" err="1"/>
              <a:t>câu</a:t>
            </a:r>
            <a:r>
              <a:rPr lang="en-US" dirty="0"/>
              <a:t> </a:t>
            </a:r>
            <a:r>
              <a:rPr lang="en-US" dirty="0" err="1"/>
              <a:t>ngắn</a:t>
            </a:r>
            <a:r>
              <a:rPr lang="en-US" dirty="0"/>
              <a:t> </a:t>
            </a:r>
            <a:r>
              <a:rPr lang="en-US" dirty="0" err="1"/>
              <a:t>gọn</a:t>
            </a:r>
            <a:r>
              <a:rPr lang="en-US" dirty="0"/>
              <a:t>, </a:t>
            </a:r>
            <a:r>
              <a:rPr lang="en-US" dirty="0" err="1"/>
              <a:t>đơn</a:t>
            </a:r>
            <a:r>
              <a:rPr lang="en-US" dirty="0"/>
              <a:t> </a:t>
            </a:r>
            <a:r>
              <a:rPr lang="en-US" dirty="0" err="1"/>
              <a:t>giản</a:t>
            </a:r>
            <a:r>
              <a:rPr lang="en-US" dirty="0"/>
              <a:t> </a:t>
            </a:r>
            <a:r>
              <a:rPr lang="en-US" dirty="0" err="1"/>
              <a:t>nhưng</a:t>
            </a:r>
            <a:r>
              <a:rPr lang="en-US" dirty="0"/>
              <a:t> </a:t>
            </a:r>
            <a:r>
              <a:rPr lang="en-US" dirty="0" err="1"/>
              <a:t>giàu</a:t>
            </a:r>
            <a:r>
              <a:rPr lang="en-US" dirty="0"/>
              <a:t> </a:t>
            </a:r>
            <a:r>
              <a:rPr lang="en-US" dirty="0" err="1"/>
              <a:t>sức</a:t>
            </a:r>
            <a:r>
              <a:rPr lang="en-US" dirty="0"/>
              <a:t> </a:t>
            </a:r>
            <a:r>
              <a:rPr lang="en-US" dirty="0" err="1"/>
              <a:t>gợi</a:t>
            </a:r>
            <a:r>
              <a:rPr lang="en-US" dirty="0"/>
              <a:t> </a:t>
            </a:r>
            <a:r>
              <a:rPr lang="en-US" dirty="0" err="1"/>
              <a:t>tả</a:t>
            </a:r>
            <a:r>
              <a:rPr lang="en-US" dirty="0"/>
              <a:t>. </a:t>
            </a:r>
            <a:r>
              <a:rPr lang="en-US" dirty="0" err="1"/>
              <a:t>Đó</a:t>
            </a:r>
            <a:r>
              <a:rPr lang="en-US" dirty="0"/>
              <a:t> </a:t>
            </a:r>
            <a:r>
              <a:rPr lang="en-US" dirty="0" err="1"/>
              <a:t>là</a:t>
            </a:r>
            <a:r>
              <a:rPr lang="en-US" dirty="0"/>
              <a:t> </a:t>
            </a:r>
            <a:r>
              <a:rPr lang="en-US" dirty="0" err="1"/>
              <a:t>những</a:t>
            </a:r>
            <a:r>
              <a:rPr lang="en-US" dirty="0"/>
              <a:t> </a:t>
            </a:r>
            <a:r>
              <a:rPr lang="en-US" dirty="0" err="1"/>
              <a:t>câu</a:t>
            </a:r>
            <a:r>
              <a:rPr lang="en-US" dirty="0"/>
              <a:t> </a:t>
            </a:r>
            <a:r>
              <a:rPr lang="en-US" dirty="0" err="1"/>
              <a:t>đặc</a:t>
            </a:r>
            <a:r>
              <a:rPr lang="en-US" dirty="0"/>
              <a:t> </a:t>
            </a:r>
            <a:r>
              <a:rPr lang="en-US" dirty="0" err="1"/>
              <a:t>biệt</a:t>
            </a:r>
            <a:r>
              <a:rPr lang="en-US" dirty="0"/>
              <a:t> - n</a:t>
            </a:r>
            <a:r>
              <a:rPr lang="vi-VN" dirty="0"/>
              <a:t>hững câu không cần đầy đủ chủ ngữ và vị ngữ nhưng vẫn giúp người nghe hình dung được cảnh vật hoặc âm thanh.</a:t>
            </a:r>
            <a:r>
              <a:rPr lang="en-US" dirty="0"/>
              <a:t> </a:t>
            </a:r>
            <a:r>
              <a:rPr lang="en-US" dirty="0" err="1"/>
              <a:t>Trong</a:t>
            </a:r>
            <a:r>
              <a:rPr lang="en-US" dirty="0"/>
              <a:t> </a:t>
            </a:r>
            <a:r>
              <a:rPr lang="en-US" dirty="0" err="1"/>
              <a:t>bài</a:t>
            </a:r>
            <a:r>
              <a:rPr lang="en-US" dirty="0"/>
              <a:t> </a:t>
            </a:r>
            <a:r>
              <a:rPr lang="en-US" dirty="0" err="1"/>
              <a:t>học</a:t>
            </a:r>
            <a:r>
              <a:rPr lang="en-US" dirty="0"/>
              <a:t> </a:t>
            </a:r>
            <a:r>
              <a:rPr lang="en-US" dirty="0" err="1"/>
              <a:t>ngày</a:t>
            </a:r>
            <a:r>
              <a:rPr lang="en-US" dirty="0"/>
              <a:t> </a:t>
            </a:r>
            <a:r>
              <a:rPr lang="en-US" dirty="0" err="1"/>
              <a:t>hôm</a:t>
            </a:r>
            <a:r>
              <a:rPr lang="en-US" dirty="0"/>
              <a:t> nay, </a:t>
            </a:r>
            <a:r>
              <a:rPr lang="en-US" dirty="0" err="1"/>
              <a:t>chúng</a:t>
            </a:r>
            <a:r>
              <a:rPr lang="en-US" dirty="0"/>
              <a:t> ta </a:t>
            </a:r>
            <a:r>
              <a:rPr lang="en-US" dirty="0" err="1"/>
              <a:t>sẽ</a:t>
            </a:r>
            <a:r>
              <a:rPr lang="en-US" dirty="0"/>
              <a:t> </a:t>
            </a:r>
            <a:r>
              <a:rPr lang="en-US" dirty="0" err="1"/>
              <a:t>cùng</a:t>
            </a:r>
            <a:r>
              <a:rPr lang="en-US" dirty="0"/>
              <a:t> </a:t>
            </a:r>
            <a:r>
              <a:rPr lang="en-US" dirty="0" err="1"/>
              <a:t>tìm</a:t>
            </a:r>
            <a:r>
              <a:rPr lang="en-US" dirty="0"/>
              <a:t> </a:t>
            </a:r>
            <a:r>
              <a:rPr lang="en-US" dirty="0" err="1"/>
              <a:t>hiểu</a:t>
            </a:r>
            <a:r>
              <a:rPr lang="en-US" dirty="0"/>
              <a:t> </a:t>
            </a:r>
            <a:r>
              <a:rPr lang="en-US" dirty="0" err="1"/>
              <a:t>kĩ</a:t>
            </a:r>
            <a:r>
              <a:rPr lang="en-US" dirty="0"/>
              <a:t> </a:t>
            </a:r>
            <a:r>
              <a:rPr lang="en-US" dirty="0" err="1"/>
              <a:t>hơn</a:t>
            </a:r>
            <a:r>
              <a:rPr lang="en-US" dirty="0"/>
              <a:t> </a:t>
            </a:r>
            <a:r>
              <a:rPr lang="en-US" dirty="0" err="1"/>
              <a:t>về</a:t>
            </a:r>
            <a:r>
              <a:rPr lang="en-US" dirty="0"/>
              <a:t> </a:t>
            </a:r>
            <a:r>
              <a:rPr lang="en-US" dirty="0" err="1"/>
              <a:t>khái</a:t>
            </a:r>
            <a:r>
              <a:rPr lang="en-US" dirty="0"/>
              <a:t> </a:t>
            </a:r>
            <a:r>
              <a:rPr lang="en-US" dirty="0" err="1"/>
              <a:t>niệm</a:t>
            </a:r>
            <a:r>
              <a:rPr lang="en-US" dirty="0"/>
              <a:t> </a:t>
            </a:r>
            <a:r>
              <a:rPr lang="en-US" dirty="0" err="1"/>
              <a:t>và</a:t>
            </a:r>
            <a:r>
              <a:rPr lang="en-US" dirty="0"/>
              <a:t> </a:t>
            </a:r>
            <a:r>
              <a:rPr lang="en-US" dirty="0" err="1"/>
              <a:t>tác</a:t>
            </a:r>
            <a:r>
              <a:rPr lang="en-US" dirty="0"/>
              <a:t> </a:t>
            </a:r>
            <a:r>
              <a:rPr lang="en-US" dirty="0" err="1"/>
              <a:t>dụng</a:t>
            </a:r>
            <a:r>
              <a:rPr lang="en-US" dirty="0"/>
              <a:t> </a:t>
            </a:r>
            <a:r>
              <a:rPr lang="en-US" dirty="0" err="1"/>
              <a:t>của</a:t>
            </a:r>
            <a:r>
              <a:rPr lang="en-US" dirty="0"/>
              <a:t> </a:t>
            </a:r>
            <a:r>
              <a:rPr lang="en-US" dirty="0" err="1"/>
              <a:t>câu</a:t>
            </a:r>
            <a:r>
              <a:rPr lang="en-US" dirty="0"/>
              <a:t> </a:t>
            </a:r>
            <a:r>
              <a:rPr lang="en-US" dirty="0" err="1"/>
              <a:t>đặc</a:t>
            </a:r>
            <a:r>
              <a:rPr lang="en-US" dirty="0"/>
              <a:t> </a:t>
            </a:r>
            <a:r>
              <a:rPr lang="en-US" dirty="0" err="1"/>
              <a:t>biệt</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892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9673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9673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err="1"/>
          </a:p>
        </p:txBody>
      </p:sp>
      <p:sp>
        <p:nvSpPr>
          <p:cNvPr id="4" name="Slide Number Placeholder 3"/>
          <p:cNvSpPr>
            <a:spLocks noGrp="1"/>
          </p:cNvSpPr>
          <p:nvPr>
            <p:ph type="sldNum" sz="quarter" idx="10"/>
          </p:nvPr>
        </p:nvSpPr>
        <p:spPr/>
        <p:txBody>
          <a:bodyPr/>
          <a:lstStyle/>
          <a:p>
            <a:fld id="{8CCE84CD-114C-4AB1-A301-9740D6EB1117}" type="slidenum">
              <a:rPr lang="en-US" smtClean="0"/>
              <a:pPr/>
              <a:t>6</a:t>
            </a:fld>
            <a:endParaRPr lang="en-US"/>
          </a:p>
        </p:txBody>
      </p:sp>
    </p:spTree>
    <p:extLst>
      <p:ext uri="{BB962C8B-B14F-4D97-AF65-F5344CB8AC3E}">
        <p14:creationId xmlns:p14="http://schemas.microsoft.com/office/powerpoint/2010/main" val="783354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Khi</a:t>
            </a:r>
            <a:r>
              <a:rPr lang="en-US" dirty="0"/>
              <a:t> </a:t>
            </a:r>
            <a:r>
              <a:rPr lang="en-US" dirty="0" err="1"/>
              <a:t>phân</a:t>
            </a:r>
            <a:r>
              <a:rPr lang="en-US" baseline="0" dirty="0"/>
              <a:t> </a:t>
            </a:r>
            <a:r>
              <a:rPr lang="en-US" baseline="0" dirty="0" err="1"/>
              <a:t>tích</a:t>
            </a:r>
            <a:r>
              <a:rPr lang="en-US" baseline="0" dirty="0"/>
              <a:t> </a:t>
            </a:r>
            <a:r>
              <a:rPr lang="en-US" baseline="0" dirty="0" err="1"/>
              <a:t>ví</a:t>
            </a:r>
            <a:r>
              <a:rPr lang="en-US" baseline="0" dirty="0"/>
              <a:t> </a:t>
            </a:r>
            <a:r>
              <a:rPr lang="en-US" baseline="0" dirty="0" err="1"/>
              <a:t>dụ</a:t>
            </a:r>
            <a:r>
              <a:rPr lang="en-US" baseline="0" dirty="0"/>
              <a:t> a, GV </a:t>
            </a:r>
            <a:r>
              <a:rPr lang="en-US" baseline="0" dirty="0" err="1"/>
              <a:t>lưu</a:t>
            </a:r>
            <a:r>
              <a:rPr lang="en-US" baseline="0" dirty="0"/>
              <a:t> ý: </a:t>
            </a:r>
            <a:r>
              <a:rPr lang="en-US" baseline="0" dirty="0" err="1"/>
              <a:t>trong</a:t>
            </a:r>
            <a:r>
              <a:rPr lang="en-US" baseline="0" dirty="0"/>
              <a:t> </a:t>
            </a:r>
            <a:r>
              <a:rPr lang="en-US" baseline="0" dirty="0" err="1"/>
              <a:t>câu</a:t>
            </a:r>
            <a:r>
              <a:rPr lang="en-US" baseline="0" dirty="0"/>
              <a:t> </a:t>
            </a:r>
            <a:r>
              <a:rPr lang="en-US" baseline="0" dirty="0" err="1"/>
              <a:t>đặc</a:t>
            </a:r>
            <a:r>
              <a:rPr lang="en-US" baseline="0" dirty="0"/>
              <a:t> </a:t>
            </a:r>
            <a:r>
              <a:rPr lang="en-US" baseline="0" dirty="0" err="1"/>
              <a:t>biệt</a:t>
            </a:r>
            <a:r>
              <a:rPr lang="en-US" baseline="0" dirty="0"/>
              <a:t> </a:t>
            </a:r>
            <a:r>
              <a:rPr lang="en-US" baseline="0" dirty="0" err="1"/>
              <a:t>này</a:t>
            </a:r>
            <a:r>
              <a:rPr lang="en-US" baseline="0" dirty="0"/>
              <a:t> </a:t>
            </a:r>
            <a:r>
              <a:rPr lang="en-US" baseline="0" dirty="0" err="1"/>
              <a:t>có</a:t>
            </a:r>
            <a:r>
              <a:rPr lang="en-US" baseline="0" dirty="0"/>
              <a:t> </a:t>
            </a:r>
            <a:r>
              <a:rPr lang="en-US" baseline="0" dirty="0" err="1"/>
              <a:t>một</a:t>
            </a:r>
            <a:r>
              <a:rPr lang="en-US" baseline="0" dirty="0"/>
              <a:t> </a:t>
            </a:r>
            <a:r>
              <a:rPr lang="en-US" baseline="0" dirty="0" err="1"/>
              <a:t>thành</a:t>
            </a:r>
            <a:r>
              <a:rPr lang="en-US" baseline="0" dirty="0"/>
              <a:t> </a:t>
            </a:r>
            <a:r>
              <a:rPr lang="en-US" baseline="0" dirty="0" err="1"/>
              <a:t>phần</a:t>
            </a:r>
            <a:r>
              <a:rPr lang="en-US" baseline="0" dirty="0"/>
              <a:t> </a:t>
            </a:r>
            <a:r>
              <a:rPr lang="en-US" baseline="0" dirty="0" err="1"/>
              <a:t>phụ</a:t>
            </a:r>
            <a:r>
              <a:rPr lang="en-US" baseline="0" dirty="0"/>
              <a:t> - </a:t>
            </a:r>
            <a:r>
              <a:rPr lang="en-US" baseline="0" dirty="0" err="1"/>
              <a:t>thành</a:t>
            </a:r>
            <a:r>
              <a:rPr lang="en-US" baseline="0" dirty="0"/>
              <a:t> </a:t>
            </a:r>
            <a:r>
              <a:rPr lang="en-US" baseline="0" dirty="0" err="1"/>
              <a:t>phần</a:t>
            </a:r>
            <a:r>
              <a:rPr lang="en-US" baseline="0" dirty="0"/>
              <a:t> </a:t>
            </a:r>
            <a:r>
              <a:rPr lang="en-US" baseline="0" dirty="0" err="1"/>
              <a:t>cảm</a:t>
            </a:r>
            <a:r>
              <a:rPr lang="en-US" baseline="0" dirty="0"/>
              <a:t> </a:t>
            </a:r>
            <a:r>
              <a:rPr lang="en-US" baseline="0" dirty="0" err="1"/>
              <a:t>thán</a:t>
            </a:r>
            <a:r>
              <a:rPr lang="en-US" baseline="0" dirty="0"/>
              <a:t> (</a:t>
            </a:r>
            <a:r>
              <a:rPr lang="en-US" baseline="0" dirty="0" err="1"/>
              <a:t>ôi</a:t>
            </a:r>
            <a:r>
              <a:rPr lang="en-US" baseline="0" dirty="0"/>
              <a:t>). </a:t>
            </a:r>
            <a:r>
              <a:rPr lang="en-US" baseline="0" dirty="0" err="1"/>
              <a:t>Mặc</a:t>
            </a:r>
            <a:r>
              <a:rPr lang="en-US" baseline="0" dirty="0"/>
              <a:t> </a:t>
            </a:r>
            <a:r>
              <a:rPr lang="en-US" baseline="0" dirty="0" err="1"/>
              <a:t>dù</a:t>
            </a:r>
            <a:r>
              <a:rPr lang="en-US" baseline="0" dirty="0"/>
              <a:t> </a:t>
            </a:r>
            <a:r>
              <a:rPr lang="en-US" baseline="0" dirty="0" err="1"/>
              <a:t>có</a:t>
            </a:r>
            <a:r>
              <a:rPr lang="en-US" baseline="0" dirty="0"/>
              <a:t> </a:t>
            </a:r>
            <a:r>
              <a:rPr lang="en-US" baseline="0" dirty="0" err="1"/>
              <a:t>cấu</a:t>
            </a:r>
            <a:r>
              <a:rPr lang="en-US" baseline="0" dirty="0"/>
              <a:t> </a:t>
            </a:r>
            <a:r>
              <a:rPr lang="en-US" baseline="0" dirty="0" err="1"/>
              <a:t>tạo</a:t>
            </a:r>
            <a:r>
              <a:rPr lang="en-US" baseline="0" dirty="0"/>
              <a:t> </a:t>
            </a:r>
            <a:r>
              <a:rPr lang="en-US" baseline="0" dirty="0" err="1"/>
              <a:t>như</a:t>
            </a:r>
            <a:r>
              <a:rPr lang="en-US" baseline="0" dirty="0"/>
              <a:t> </a:t>
            </a:r>
            <a:r>
              <a:rPr lang="en-US" baseline="0" dirty="0" err="1"/>
              <a:t>một</a:t>
            </a:r>
            <a:r>
              <a:rPr lang="en-US" baseline="0" dirty="0"/>
              <a:t> </a:t>
            </a:r>
            <a:r>
              <a:rPr lang="en-US" baseline="0" dirty="0" err="1"/>
              <a:t>câu</a:t>
            </a:r>
            <a:r>
              <a:rPr lang="en-US" baseline="0" dirty="0"/>
              <a:t> </a:t>
            </a:r>
            <a:r>
              <a:rPr lang="en-US" baseline="0" dirty="0" err="1"/>
              <a:t>đặc</a:t>
            </a:r>
            <a:r>
              <a:rPr lang="en-US" baseline="0" dirty="0"/>
              <a:t> </a:t>
            </a:r>
            <a:r>
              <a:rPr lang="en-US" baseline="0" dirty="0" err="1"/>
              <a:t>biệt</a:t>
            </a:r>
            <a:r>
              <a:rPr lang="en-US" baseline="0" dirty="0"/>
              <a:t> </a:t>
            </a:r>
            <a:r>
              <a:rPr lang="en-US" baseline="0" dirty="0" err="1"/>
              <a:t>gọi</a:t>
            </a:r>
            <a:r>
              <a:rPr lang="en-US" baseline="0" dirty="0"/>
              <a:t> – </a:t>
            </a:r>
            <a:r>
              <a:rPr lang="en-US" baseline="0" dirty="0" err="1"/>
              <a:t>đáp</a:t>
            </a:r>
            <a:r>
              <a:rPr lang="en-US" baseline="0" dirty="0"/>
              <a:t> </a:t>
            </a:r>
            <a:r>
              <a:rPr lang="en-US" baseline="0" dirty="0" err="1"/>
              <a:t>với</a:t>
            </a:r>
            <a:r>
              <a:rPr lang="en-US" baseline="0" dirty="0"/>
              <a:t> </a:t>
            </a:r>
            <a:r>
              <a:rPr lang="en-US" baseline="0" dirty="0" err="1"/>
              <a:t>cấu</a:t>
            </a:r>
            <a:r>
              <a:rPr lang="en-US" baseline="0" dirty="0"/>
              <a:t> </a:t>
            </a:r>
            <a:r>
              <a:rPr lang="en-US" baseline="0" dirty="0" err="1"/>
              <a:t>trúc</a:t>
            </a:r>
            <a:r>
              <a:rPr lang="en-US" baseline="0" dirty="0"/>
              <a:t> “</a:t>
            </a:r>
            <a:r>
              <a:rPr lang="en-US" baseline="0" dirty="0" err="1"/>
              <a:t>x+ơi</a:t>
            </a:r>
            <a:r>
              <a:rPr lang="en-US" baseline="0" dirty="0"/>
              <a:t>”, </a:t>
            </a:r>
            <a:r>
              <a:rPr lang="en-US" baseline="0" dirty="0" err="1"/>
              <a:t>nhưng</a:t>
            </a:r>
            <a:r>
              <a:rPr lang="en-US" baseline="0" dirty="0"/>
              <a:t> </a:t>
            </a:r>
            <a:r>
              <a:rPr lang="en-US" baseline="0" dirty="0" err="1"/>
              <a:t>những</a:t>
            </a:r>
            <a:r>
              <a:rPr lang="en-US" baseline="0" dirty="0"/>
              <a:t> </a:t>
            </a:r>
            <a:r>
              <a:rPr lang="en-US" baseline="0" dirty="0" err="1"/>
              <a:t>câu</a:t>
            </a:r>
            <a:r>
              <a:rPr lang="en-US" baseline="0" dirty="0"/>
              <a:t> </a:t>
            </a:r>
            <a:r>
              <a:rPr lang="en-US" baseline="0" dirty="0" err="1"/>
              <a:t>như</a:t>
            </a:r>
            <a:r>
              <a:rPr lang="en-US" baseline="0" dirty="0"/>
              <a:t>: </a:t>
            </a:r>
            <a:r>
              <a:rPr lang="en-US" baseline="0" dirty="0" err="1"/>
              <a:t>trời</a:t>
            </a:r>
            <a:r>
              <a:rPr lang="en-US" baseline="0" dirty="0"/>
              <a:t> </a:t>
            </a:r>
            <a:r>
              <a:rPr lang="en-US" baseline="0" dirty="0" err="1"/>
              <a:t>ơi</a:t>
            </a:r>
            <a:r>
              <a:rPr lang="en-US" baseline="0" dirty="0"/>
              <a:t>, </a:t>
            </a:r>
            <a:r>
              <a:rPr lang="en-US" baseline="0" dirty="0" err="1"/>
              <a:t>chúa</a:t>
            </a:r>
            <a:r>
              <a:rPr lang="en-US" baseline="0" dirty="0"/>
              <a:t> </a:t>
            </a:r>
            <a:r>
              <a:rPr lang="en-US" baseline="0" dirty="0" err="1"/>
              <a:t>ơi</a:t>
            </a:r>
            <a:r>
              <a:rPr lang="en-US" baseline="0" dirty="0"/>
              <a:t>….</a:t>
            </a:r>
            <a:r>
              <a:rPr lang="en-US" baseline="0" dirty="0" err="1"/>
              <a:t>có</a:t>
            </a:r>
            <a:r>
              <a:rPr lang="en-US" baseline="0" dirty="0"/>
              <a:t> </a:t>
            </a:r>
            <a:r>
              <a:rPr lang="en-US" baseline="0" dirty="0" err="1"/>
              <a:t>chức</a:t>
            </a:r>
            <a:r>
              <a:rPr lang="en-US" baseline="0" dirty="0"/>
              <a:t> </a:t>
            </a:r>
            <a:r>
              <a:rPr lang="en-US" baseline="0" dirty="0" err="1"/>
              <a:t>năng</a:t>
            </a:r>
            <a:r>
              <a:rPr lang="en-US" baseline="0" dirty="0"/>
              <a:t> </a:t>
            </a:r>
            <a:r>
              <a:rPr lang="en-US" baseline="0" dirty="0" err="1"/>
              <a:t>là</a:t>
            </a:r>
            <a:r>
              <a:rPr lang="en-US" baseline="0" dirty="0"/>
              <a:t> </a:t>
            </a:r>
            <a:r>
              <a:rPr lang="en-US" baseline="0" dirty="0" err="1"/>
              <a:t>bộc</a:t>
            </a:r>
            <a:r>
              <a:rPr lang="en-US" baseline="0" dirty="0"/>
              <a:t> </a:t>
            </a:r>
            <a:r>
              <a:rPr lang="en-US" baseline="0" dirty="0" err="1"/>
              <a:t>lộ</a:t>
            </a:r>
            <a:r>
              <a:rPr lang="en-US" baseline="0" dirty="0"/>
              <a:t> </a:t>
            </a:r>
            <a:r>
              <a:rPr lang="en-US" baseline="0" dirty="0" err="1"/>
              <a:t>cảm</a:t>
            </a:r>
            <a:r>
              <a:rPr lang="en-US" baseline="0" dirty="0"/>
              <a:t> </a:t>
            </a:r>
            <a:r>
              <a:rPr lang="en-US" baseline="0" dirty="0" err="1"/>
              <a:t>xúc</a:t>
            </a:r>
            <a:endParaRPr lang="en-US" dirty="0"/>
          </a:p>
        </p:txBody>
      </p:sp>
      <p:sp>
        <p:nvSpPr>
          <p:cNvPr id="4" name="Slide Number Placeholder 3"/>
          <p:cNvSpPr>
            <a:spLocks noGrp="1"/>
          </p:cNvSpPr>
          <p:nvPr>
            <p:ph type="sldNum" sz="quarter" idx="10"/>
          </p:nvPr>
        </p:nvSpPr>
        <p:spPr/>
        <p:txBody>
          <a:bodyPr/>
          <a:lstStyle/>
          <a:p>
            <a:fld id="{8CCE84CD-114C-4AB1-A301-9740D6EB1117}" type="slidenum">
              <a:rPr lang="en-US" smtClean="0"/>
              <a:pPr/>
              <a:t>7</a:t>
            </a:fld>
            <a:endParaRPr lang="en-US"/>
          </a:p>
        </p:txBody>
      </p:sp>
    </p:spTree>
    <p:extLst>
      <p:ext uri="{BB962C8B-B14F-4D97-AF65-F5344CB8AC3E}">
        <p14:creationId xmlns:p14="http://schemas.microsoft.com/office/powerpoint/2010/main" val="3767146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19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E84CD-114C-4AB1-A301-9740D6EB1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3587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021A-8571-34E5-5DAF-4293097B61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F1B5A7-D56B-C0F4-1587-4D4EA05225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87AC15-9DA7-66AE-54C5-506C3F599CD5}"/>
              </a:ext>
            </a:extLst>
          </p:cNvPr>
          <p:cNvSpPr>
            <a:spLocks noGrp="1"/>
          </p:cNvSpPr>
          <p:nvPr>
            <p:ph type="dt" sz="half" idx="10"/>
          </p:nvPr>
        </p:nvSpPr>
        <p:spPr/>
        <p:txBody>
          <a:bodyPr/>
          <a:lstStyle/>
          <a:p>
            <a:fld id="{8FB643D8-C639-4ED3-927B-9CF422E769F9}" type="datetimeFigureOut">
              <a:rPr lang="en-US" smtClean="0"/>
              <a:pPr/>
              <a:t>2/23/2026</a:t>
            </a:fld>
            <a:endParaRPr lang="en-US"/>
          </a:p>
        </p:txBody>
      </p:sp>
      <p:sp>
        <p:nvSpPr>
          <p:cNvPr id="5" name="Footer Placeholder 4">
            <a:extLst>
              <a:ext uri="{FF2B5EF4-FFF2-40B4-BE49-F238E27FC236}">
                <a16:creationId xmlns:a16="http://schemas.microsoft.com/office/drawing/2014/main" id="{10526E5C-EE36-DAF9-1731-2938F7830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F1FD4B-8E85-B00E-F016-08D745DAECEC}"/>
              </a:ext>
            </a:extLst>
          </p:cNvPr>
          <p:cNvSpPr>
            <a:spLocks noGrp="1"/>
          </p:cNvSpPr>
          <p:nvPr>
            <p:ph type="sldNum" sz="quarter" idx="12"/>
          </p:nvPr>
        </p:nvSpPr>
        <p:spPr/>
        <p:txBody>
          <a:bodyPr/>
          <a:lstStyle/>
          <a:p>
            <a:fld id="{4903B7BF-B94C-448E-A4F3-50F213708E24}" type="slidenum">
              <a:rPr lang="en-US" smtClean="0"/>
              <a:pPr/>
              <a:t>‹#›</a:t>
            </a:fld>
            <a:endParaRPr lang="en-US"/>
          </a:p>
        </p:txBody>
      </p:sp>
    </p:spTree>
    <p:extLst>
      <p:ext uri="{BB962C8B-B14F-4D97-AF65-F5344CB8AC3E}">
        <p14:creationId xmlns:p14="http://schemas.microsoft.com/office/powerpoint/2010/main" val="2901983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111C-9B8D-EDDD-2C11-BF1E4F2A8E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A03AD1-1012-EA0F-FBD4-96EA1F3AA1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55FFAA-07C3-F69C-C83F-33C850B530F9}"/>
              </a:ext>
            </a:extLst>
          </p:cNvPr>
          <p:cNvSpPr>
            <a:spLocks noGrp="1"/>
          </p:cNvSpPr>
          <p:nvPr>
            <p:ph type="dt" sz="half" idx="10"/>
          </p:nvPr>
        </p:nvSpPr>
        <p:spPr/>
        <p:txBody>
          <a:bodyPr/>
          <a:lstStyle/>
          <a:p>
            <a:fld id="{8FB643D8-C639-4ED3-927B-9CF422E769F9}" type="datetimeFigureOut">
              <a:rPr lang="en-US" smtClean="0"/>
              <a:pPr/>
              <a:t>2/23/2026</a:t>
            </a:fld>
            <a:endParaRPr lang="en-US"/>
          </a:p>
        </p:txBody>
      </p:sp>
      <p:sp>
        <p:nvSpPr>
          <p:cNvPr id="5" name="Footer Placeholder 4">
            <a:extLst>
              <a:ext uri="{FF2B5EF4-FFF2-40B4-BE49-F238E27FC236}">
                <a16:creationId xmlns:a16="http://schemas.microsoft.com/office/drawing/2014/main" id="{EC57C9F8-168A-950B-5FDE-2C2EDE52BB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7FE656-8D81-F286-4758-9880FA868988}"/>
              </a:ext>
            </a:extLst>
          </p:cNvPr>
          <p:cNvSpPr>
            <a:spLocks noGrp="1"/>
          </p:cNvSpPr>
          <p:nvPr>
            <p:ph type="sldNum" sz="quarter" idx="12"/>
          </p:nvPr>
        </p:nvSpPr>
        <p:spPr/>
        <p:txBody>
          <a:bodyPr/>
          <a:lstStyle/>
          <a:p>
            <a:fld id="{4903B7BF-B94C-448E-A4F3-50F213708E24}" type="slidenum">
              <a:rPr lang="en-US" smtClean="0"/>
              <a:pPr/>
              <a:t>‹#›</a:t>
            </a:fld>
            <a:endParaRPr lang="en-US"/>
          </a:p>
        </p:txBody>
      </p:sp>
    </p:spTree>
    <p:extLst>
      <p:ext uri="{BB962C8B-B14F-4D97-AF65-F5344CB8AC3E}">
        <p14:creationId xmlns:p14="http://schemas.microsoft.com/office/powerpoint/2010/main" val="4221327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260296-F461-1A0D-89EC-05369FC396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D61B1B-B262-6044-BE9D-15DDA73BF8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CA61C-C38F-395C-59E2-B0FA722CB5E0}"/>
              </a:ext>
            </a:extLst>
          </p:cNvPr>
          <p:cNvSpPr>
            <a:spLocks noGrp="1"/>
          </p:cNvSpPr>
          <p:nvPr>
            <p:ph type="dt" sz="half" idx="10"/>
          </p:nvPr>
        </p:nvSpPr>
        <p:spPr/>
        <p:txBody>
          <a:bodyPr/>
          <a:lstStyle/>
          <a:p>
            <a:fld id="{8FB643D8-C639-4ED3-927B-9CF422E769F9}" type="datetimeFigureOut">
              <a:rPr lang="en-US" smtClean="0"/>
              <a:pPr/>
              <a:t>2/23/2026</a:t>
            </a:fld>
            <a:endParaRPr lang="en-US"/>
          </a:p>
        </p:txBody>
      </p:sp>
      <p:sp>
        <p:nvSpPr>
          <p:cNvPr id="5" name="Footer Placeholder 4">
            <a:extLst>
              <a:ext uri="{FF2B5EF4-FFF2-40B4-BE49-F238E27FC236}">
                <a16:creationId xmlns:a16="http://schemas.microsoft.com/office/drawing/2014/main" id="{AC9E8A24-9AF7-2661-73CE-9B57656AF0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B86F1-9275-2FC3-B268-7E7459210042}"/>
              </a:ext>
            </a:extLst>
          </p:cNvPr>
          <p:cNvSpPr>
            <a:spLocks noGrp="1"/>
          </p:cNvSpPr>
          <p:nvPr>
            <p:ph type="sldNum" sz="quarter" idx="12"/>
          </p:nvPr>
        </p:nvSpPr>
        <p:spPr/>
        <p:txBody>
          <a:bodyPr/>
          <a:lstStyle/>
          <a:p>
            <a:fld id="{4903B7BF-B94C-448E-A4F3-50F213708E24}" type="slidenum">
              <a:rPr lang="en-US" smtClean="0"/>
              <a:pPr/>
              <a:t>‹#›</a:t>
            </a:fld>
            <a:endParaRPr lang="en-US"/>
          </a:p>
        </p:txBody>
      </p:sp>
    </p:spTree>
    <p:extLst>
      <p:ext uri="{BB962C8B-B14F-4D97-AF65-F5344CB8AC3E}">
        <p14:creationId xmlns:p14="http://schemas.microsoft.com/office/powerpoint/2010/main" val="2398342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021A-8571-34E5-5DAF-4293097B61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F1B5A7-D56B-C0F4-1587-4D4EA05225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87AC15-9DA7-66AE-54C5-506C3F599C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0526E5C-EE36-DAF9-1731-2938F7830F7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2F1FD4B-8E85-B00E-F016-08D745DAEC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144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75B01-BAF9-35A7-2D6A-889762AA4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877836-92B1-95B0-A869-B0335E9566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71F2B-3034-790D-5691-B09F80D082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1512D1E-CD3D-1FC3-EDE5-96313D5190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892E349-C877-31DB-99BC-877A794393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347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9DD2-807F-9AD0-56C2-531D667496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562D45-BA17-CC58-9E4C-4E3B41043C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9E8D03-29F7-81A6-C0F5-A2E214F1003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06BEC4A-061F-71F9-E39A-83545F1F218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7A2110F-6D91-2505-0D8F-096616E6C9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542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27924-A88A-FBF7-C383-9C13EA105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491375-5229-6785-82D1-36B3034969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20410D-7A6E-7E43-3720-AEFB992AE6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7DD9EE-FFC3-A78E-8252-7F18366789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245D271-2340-C74E-2346-6E4A2A6CBB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72EC418-C023-82DB-2B7C-0305581191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335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618B-EA1D-8EEF-73B3-6D94BD64E2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8A5120-78F2-8897-935B-2D6F53CCE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354505-A244-5B71-82FE-96F2A048B0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38726-78E0-9B48-F580-5A354FC77D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0D8C9E-A464-4B7C-D3EF-C67DBDDC42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E8B11D-D9AC-199E-89B0-5B31012E72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E6C7C347-349F-068D-B4AB-77013F9D51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A07B395-B128-703D-518B-C1939F37D4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189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3603-7E26-715A-D86F-19CB067601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897CEE-5C6E-F806-812D-E8EA59FF40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C61C64A-B763-5D0F-4ECF-81F4533729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06AE0E3-20B2-4672-0750-F11DB91D44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36617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5A930-2BBE-C6BF-4347-D51E4AD379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DF7F87E4-66B5-B251-9A5B-FFCE30A9FA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F716C36-2D09-D179-FF2F-01DF467DF5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4024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6CF6B-2C01-4CB8-875B-AD192E4A55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B0B15E-1D99-6BB9-7298-8C491A83F5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08A73F-C43F-B6AE-1D00-BFC67ACEC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7256C1-A690-8666-5AEC-8B1C8E31AB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F72A21C-97AE-0F3E-F3EA-89C881ABA5B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2A95BD9-957B-3400-410C-494ED961A0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1334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75B01-BAF9-35A7-2D6A-889762AA4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877836-92B1-95B0-A869-B0335E9566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71F2B-3034-790D-5691-B09F80D082D5}"/>
              </a:ext>
            </a:extLst>
          </p:cNvPr>
          <p:cNvSpPr>
            <a:spLocks noGrp="1"/>
          </p:cNvSpPr>
          <p:nvPr>
            <p:ph type="dt" sz="half" idx="10"/>
          </p:nvPr>
        </p:nvSpPr>
        <p:spPr/>
        <p:txBody>
          <a:bodyPr/>
          <a:lstStyle/>
          <a:p>
            <a:fld id="{8FB643D8-C639-4ED3-927B-9CF422E769F9}" type="datetimeFigureOut">
              <a:rPr lang="en-US" smtClean="0"/>
              <a:pPr/>
              <a:t>2/23/2026</a:t>
            </a:fld>
            <a:endParaRPr lang="en-US"/>
          </a:p>
        </p:txBody>
      </p:sp>
      <p:sp>
        <p:nvSpPr>
          <p:cNvPr id="5" name="Footer Placeholder 4">
            <a:extLst>
              <a:ext uri="{FF2B5EF4-FFF2-40B4-BE49-F238E27FC236}">
                <a16:creationId xmlns:a16="http://schemas.microsoft.com/office/drawing/2014/main" id="{B1512D1E-CD3D-1FC3-EDE5-96313D519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2E349-C877-31DB-99BC-877A794393ED}"/>
              </a:ext>
            </a:extLst>
          </p:cNvPr>
          <p:cNvSpPr>
            <a:spLocks noGrp="1"/>
          </p:cNvSpPr>
          <p:nvPr>
            <p:ph type="sldNum" sz="quarter" idx="12"/>
          </p:nvPr>
        </p:nvSpPr>
        <p:spPr/>
        <p:txBody>
          <a:bodyPr/>
          <a:lstStyle/>
          <a:p>
            <a:fld id="{4903B7BF-B94C-448E-A4F3-50F213708E24}" type="slidenum">
              <a:rPr lang="en-US" smtClean="0"/>
              <a:pPr/>
              <a:t>‹#›</a:t>
            </a:fld>
            <a:endParaRPr lang="en-US"/>
          </a:p>
        </p:txBody>
      </p:sp>
    </p:spTree>
    <p:extLst>
      <p:ext uri="{BB962C8B-B14F-4D97-AF65-F5344CB8AC3E}">
        <p14:creationId xmlns:p14="http://schemas.microsoft.com/office/powerpoint/2010/main" val="5272564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8E90-9902-CC53-9591-27D26155EB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39EC14-956E-262E-6830-2EA812C29C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460692-9405-ED82-93C5-CCD609873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EBC74-1974-7B3A-79DC-4C42994672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7513BD6-4459-D719-AD1A-36891A33FB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050081B-FF78-36EC-BA39-81DB796DFE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207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111C-9B8D-EDDD-2C11-BF1E4F2A8E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A03AD1-1012-EA0F-FBD4-96EA1F3AA1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55FFAA-07C3-F69C-C83F-33C850B530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C57C9F8-168A-950B-5FDE-2C2EDE52BB8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07FE656-8D81-F286-4758-9880FA8689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370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260296-F461-1A0D-89EC-05369FC396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D61B1B-B262-6044-BE9D-15DDA73BF8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CA61C-C38F-395C-59E2-B0FA722CB5E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C9E8A24-9AF7-2661-73CE-9B57656AF0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EBB86F1-9275-2FC3-B268-7E74592100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3822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D021A-8571-34E5-5DAF-4293097B61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F1B5A7-D56B-C0F4-1587-4D4EA05225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87AC15-9DA7-66AE-54C5-506C3F599C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0526E5C-EE36-DAF9-1731-2938F7830F7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2F1FD4B-8E85-B00E-F016-08D745DAEC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4220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75B01-BAF9-35A7-2D6A-889762AA4D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877836-92B1-95B0-A869-B0335E9566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71F2B-3034-790D-5691-B09F80D082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1512D1E-CD3D-1FC3-EDE5-96313D5190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892E349-C877-31DB-99BC-877A794393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5408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9DD2-807F-9AD0-56C2-531D667496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562D45-BA17-CC58-9E4C-4E3B41043C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9E8D03-29F7-81A6-C0F5-A2E214F1003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06BEC4A-061F-71F9-E39A-83545F1F218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7A2110F-6D91-2505-0D8F-096616E6C9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9173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27924-A88A-FBF7-C383-9C13EA105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491375-5229-6785-82D1-36B3034969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20410D-7A6E-7E43-3720-AEFB992AE6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7DD9EE-FFC3-A78E-8252-7F18366789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245D271-2340-C74E-2346-6E4A2A6CBB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72EC418-C023-82DB-2B7C-0305581191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9718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618B-EA1D-8EEF-73B3-6D94BD64E2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8A5120-78F2-8897-935B-2D6F53CCE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354505-A244-5B71-82FE-96F2A048B0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38726-78E0-9B48-F580-5A354FC77D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0D8C9E-A464-4B7C-D3EF-C67DBDDC42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E8B11D-D9AC-199E-89B0-5B31012E72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E6C7C347-349F-068D-B4AB-77013F9D51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A07B395-B128-703D-518B-C1939F37D4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8732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3603-7E26-715A-D86F-19CB067601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897CEE-5C6E-F806-812D-E8EA59FF40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C61C64A-B763-5D0F-4ECF-81F4533729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06AE0E3-20B2-4672-0750-F11DB91D44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0389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5A930-2BBE-C6BF-4347-D51E4AD379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DF7F87E4-66B5-B251-9A5B-FFCE30A9FA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F716C36-2D09-D179-FF2F-01DF467DF5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50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9DD2-807F-9AD0-56C2-531D667496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562D45-BA17-CC58-9E4C-4E3B41043C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9E8D03-29F7-81A6-C0F5-A2E214F10033}"/>
              </a:ext>
            </a:extLst>
          </p:cNvPr>
          <p:cNvSpPr>
            <a:spLocks noGrp="1"/>
          </p:cNvSpPr>
          <p:nvPr>
            <p:ph type="dt" sz="half" idx="10"/>
          </p:nvPr>
        </p:nvSpPr>
        <p:spPr/>
        <p:txBody>
          <a:bodyPr/>
          <a:lstStyle/>
          <a:p>
            <a:fld id="{8FB643D8-C639-4ED3-927B-9CF422E769F9}" type="datetimeFigureOut">
              <a:rPr lang="en-US" smtClean="0"/>
              <a:pPr/>
              <a:t>2/23/2026</a:t>
            </a:fld>
            <a:endParaRPr lang="en-US"/>
          </a:p>
        </p:txBody>
      </p:sp>
      <p:sp>
        <p:nvSpPr>
          <p:cNvPr id="5" name="Footer Placeholder 4">
            <a:extLst>
              <a:ext uri="{FF2B5EF4-FFF2-40B4-BE49-F238E27FC236}">
                <a16:creationId xmlns:a16="http://schemas.microsoft.com/office/drawing/2014/main" id="{606BEC4A-061F-71F9-E39A-83545F1F21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2110F-6D91-2505-0D8F-096616E6C98B}"/>
              </a:ext>
            </a:extLst>
          </p:cNvPr>
          <p:cNvSpPr>
            <a:spLocks noGrp="1"/>
          </p:cNvSpPr>
          <p:nvPr>
            <p:ph type="sldNum" sz="quarter" idx="12"/>
          </p:nvPr>
        </p:nvSpPr>
        <p:spPr/>
        <p:txBody>
          <a:bodyPr/>
          <a:lstStyle/>
          <a:p>
            <a:fld id="{4903B7BF-B94C-448E-A4F3-50F213708E24}" type="slidenum">
              <a:rPr lang="en-US" smtClean="0"/>
              <a:pPr/>
              <a:t>‹#›</a:t>
            </a:fld>
            <a:endParaRPr lang="en-US"/>
          </a:p>
        </p:txBody>
      </p:sp>
    </p:spTree>
    <p:extLst>
      <p:ext uri="{BB962C8B-B14F-4D97-AF65-F5344CB8AC3E}">
        <p14:creationId xmlns:p14="http://schemas.microsoft.com/office/powerpoint/2010/main" val="21836727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6CF6B-2C01-4CB8-875B-AD192E4A55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B0B15E-1D99-6BB9-7298-8C491A83F5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08A73F-C43F-B6AE-1D00-BFC67ACEC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7256C1-A690-8666-5AEC-8B1C8E31AB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F72A21C-97AE-0F3E-F3EA-89C881ABA5B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2A95BD9-957B-3400-410C-494ED961A0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99618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8E90-9902-CC53-9591-27D26155EB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39EC14-956E-262E-6830-2EA812C29C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460692-9405-ED82-93C5-CCD609873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EBC74-1974-7B3A-79DC-4C42994672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7513BD6-4459-D719-AD1A-36891A33FB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050081B-FF78-36EC-BA39-81DB796DFE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44532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7111C-9B8D-EDDD-2C11-BF1E4F2A8E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A03AD1-1012-EA0F-FBD4-96EA1F3AA1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55FFAA-07C3-F69C-C83F-33C850B530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C57C9F8-168A-950B-5FDE-2C2EDE52BB8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07FE656-8D81-F286-4758-9880FA8689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8308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260296-F461-1A0D-89EC-05369FC396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D61B1B-B262-6044-BE9D-15DDA73BF8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CA61C-C38F-395C-59E2-B0FA722CB5E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C9E8A24-9AF7-2661-73CE-9B57656AF0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EBB86F1-9275-2FC3-B268-7E74592100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6531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27924-A88A-FBF7-C383-9C13EA105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491375-5229-6785-82D1-36B3034969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20410D-7A6E-7E43-3720-AEFB992AE6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7DD9EE-FFC3-A78E-8252-7F18366789EF}"/>
              </a:ext>
            </a:extLst>
          </p:cNvPr>
          <p:cNvSpPr>
            <a:spLocks noGrp="1"/>
          </p:cNvSpPr>
          <p:nvPr>
            <p:ph type="dt" sz="half" idx="10"/>
          </p:nvPr>
        </p:nvSpPr>
        <p:spPr/>
        <p:txBody>
          <a:bodyPr/>
          <a:lstStyle/>
          <a:p>
            <a:fld id="{8FB643D8-C639-4ED3-927B-9CF422E769F9}" type="datetimeFigureOut">
              <a:rPr lang="en-US" smtClean="0"/>
              <a:pPr/>
              <a:t>2/23/2026</a:t>
            </a:fld>
            <a:endParaRPr lang="en-US"/>
          </a:p>
        </p:txBody>
      </p:sp>
      <p:sp>
        <p:nvSpPr>
          <p:cNvPr id="6" name="Footer Placeholder 5">
            <a:extLst>
              <a:ext uri="{FF2B5EF4-FFF2-40B4-BE49-F238E27FC236}">
                <a16:creationId xmlns:a16="http://schemas.microsoft.com/office/drawing/2014/main" id="{F245D271-2340-C74E-2346-6E4A2A6CB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2EC418-C023-82DB-2B7C-03055811918B}"/>
              </a:ext>
            </a:extLst>
          </p:cNvPr>
          <p:cNvSpPr>
            <a:spLocks noGrp="1"/>
          </p:cNvSpPr>
          <p:nvPr>
            <p:ph type="sldNum" sz="quarter" idx="12"/>
          </p:nvPr>
        </p:nvSpPr>
        <p:spPr/>
        <p:txBody>
          <a:bodyPr/>
          <a:lstStyle/>
          <a:p>
            <a:fld id="{4903B7BF-B94C-448E-A4F3-50F213708E24}" type="slidenum">
              <a:rPr lang="en-US" smtClean="0"/>
              <a:pPr/>
              <a:t>‹#›</a:t>
            </a:fld>
            <a:endParaRPr lang="en-US"/>
          </a:p>
        </p:txBody>
      </p:sp>
    </p:spTree>
    <p:extLst>
      <p:ext uri="{BB962C8B-B14F-4D97-AF65-F5344CB8AC3E}">
        <p14:creationId xmlns:p14="http://schemas.microsoft.com/office/powerpoint/2010/main" val="2002100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618B-EA1D-8EEF-73B3-6D94BD64E2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8A5120-78F2-8897-935B-2D6F53CCE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354505-A244-5B71-82FE-96F2A048B0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38726-78E0-9B48-F580-5A354FC77D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0D8C9E-A464-4B7C-D3EF-C67DBDDC42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E8B11D-D9AC-199E-89B0-5B31012E724C}"/>
              </a:ext>
            </a:extLst>
          </p:cNvPr>
          <p:cNvSpPr>
            <a:spLocks noGrp="1"/>
          </p:cNvSpPr>
          <p:nvPr>
            <p:ph type="dt" sz="half" idx="10"/>
          </p:nvPr>
        </p:nvSpPr>
        <p:spPr/>
        <p:txBody>
          <a:bodyPr/>
          <a:lstStyle/>
          <a:p>
            <a:fld id="{8FB643D8-C639-4ED3-927B-9CF422E769F9}" type="datetimeFigureOut">
              <a:rPr lang="en-US" smtClean="0"/>
              <a:pPr/>
              <a:t>2/23/2026</a:t>
            </a:fld>
            <a:endParaRPr lang="en-US"/>
          </a:p>
        </p:txBody>
      </p:sp>
      <p:sp>
        <p:nvSpPr>
          <p:cNvPr id="8" name="Footer Placeholder 7">
            <a:extLst>
              <a:ext uri="{FF2B5EF4-FFF2-40B4-BE49-F238E27FC236}">
                <a16:creationId xmlns:a16="http://schemas.microsoft.com/office/drawing/2014/main" id="{E6C7C347-349F-068D-B4AB-77013F9D51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07B395-B128-703D-518B-C1939F37D4F1}"/>
              </a:ext>
            </a:extLst>
          </p:cNvPr>
          <p:cNvSpPr>
            <a:spLocks noGrp="1"/>
          </p:cNvSpPr>
          <p:nvPr>
            <p:ph type="sldNum" sz="quarter" idx="12"/>
          </p:nvPr>
        </p:nvSpPr>
        <p:spPr/>
        <p:txBody>
          <a:bodyPr/>
          <a:lstStyle/>
          <a:p>
            <a:fld id="{4903B7BF-B94C-448E-A4F3-50F213708E24}" type="slidenum">
              <a:rPr lang="en-US" smtClean="0"/>
              <a:pPr/>
              <a:t>‹#›</a:t>
            </a:fld>
            <a:endParaRPr lang="en-US"/>
          </a:p>
        </p:txBody>
      </p:sp>
    </p:spTree>
    <p:extLst>
      <p:ext uri="{BB962C8B-B14F-4D97-AF65-F5344CB8AC3E}">
        <p14:creationId xmlns:p14="http://schemas.microsoft.com/office/powerpoint/2010/main" val="4023687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3603-7E26-715A-D86F-19CB067601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897CEE-5C6E-F806-812D-E8EA59FF40DB}"/>
              </a:ext>
            </a:extLst>
          </p:cNvPr>
          <p:cNvSpPr>
            <a:spLocks noGrp="1"/>
          </p:cNvSpPr>
          <p:nvPr>
            <p:ph type="dt" sz="half" idx="10"/>
          </p:nvPr>
        </p:nvSpPr>
        <p:spPr/>
        <p:txBody>
          <a:bodyPr/>
          <a:lstStyle/>
          <a:p>
            <a:fld id="{8FB643D8-C639-4ED3-927B-9CF422E769F9}" type="datetimeFigureOut">
              <a:rPr lang="en-US" smtClean="0"/>
              <a:pPr/>
              <a:t>2/23/2026</a:t>
            </a:fld>
            <a:endParaRPr lang="en-US"/>
          </a:p>
        </p:txBody>
      </p:sp>
      <p:sp>
        <p:nvSpPr>
          <p:cNvPr id="4" name="Footer Placeholder 3">
            <a:extLst>
              <a:ext uri="{FF2B5EF4-FFF2-40B4-BE49-F238E27FC236}">
                <a16:creationId xmlns:a16="http://schemas.microsoft.com/office/drawing/2014/main" id="{3C61C64A-B763-5D0F-4ECF-81F4533729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6AE0E3-20B2-4672-0750-F11DB91D4414}"/>
              </a:ext>
            </a:extLst>
          </p:cNvPr>
          <p:cNvSpPr>
            <a:spLocks noGrp="1"/>
          </p:cNvSpPr>
          <p:nvPr>
            <p:ph type="sldNum" sz="quarter" idx="12"/>
          </p:nvPr>
        </p:nvSpPr>
        <p:spPr/>
        <p:txBody>
          <a:bodyPr/>
          <a:lstStyle/>
          <a:p>
            <a:fld id="{4903B7BF-B94C-448E-A4F3-50F213708E24}" type="slidenum">
              <a:rPr lang="en-US" smtClean="0"/>
              <a:pPr/>
              <a:t>‹#›</a:t>
            </a:fld>
            <a:endParaRPr lang="en-US"/>
          </a:p>
        </p:txBody>
      </p:sp>
    </p:spTree>
    <p:extLst>
      <p:ext uri="{BB962C8B-B14F-4D97-AF65-F5344CB8AC3E}">
        <p14:creationId xmlns:p14="http://schemas.microsoft.com/office/powerpoint/2010/main" val="866429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C5A930-2BBE-C6BF-4347-D51E4AD379DB}"/>
              </a:ext>
            </a:extLst>
          </p:cNvPr>
          <p:cNvSpPr>
            <a:spLocks noGrp="1"/>
          </p:cNvSpPr>
          <p:nvPr>
            <p:ph type="dt" sz="half" idx="10"/>
          </p:nvPr>
        </p:nvSpPr>
        <p:spPr/>
        <p:txBody>
          <a:bodyPr/>
          <a:lstStyle/>
          <a:p>
            <a:fld id="{8FB643D8-C639-4ED3-927B-9CF422E769F9}" type="datetimeFigureOut">
              <a:rPr lang="en-US" smtClean="0"/>
              <a:pPr/>
              <a:t>2/23/2026</a:t>
            </a:fld>
            <a:endParaRPr lang="en-US"/>
          </a:p>
        </p:txBody>
      </p:sp>
      <p:sp>
        <p:nvSpPr>
          <p:cNvPr id="3" name="Footer Placeholder 2">
            <a:extLst>
              <a:ext uri="{FF2B5EF4-FFF2-40B4-BE49-F238E27FC236}">
                <a16:creationId xmlns:a16="http://schemas.microsoft.com/office/drawing/2014/main" id="{DF7F87E4-66B5-B251-9A5B-FFCE30A9FA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716C36-2D09-D179-FF2F-01DF467DF553}"/>
              </a:ext>
            </a:extLst>
          </p:cNvPr>
          <p:cNvSpPr>
            <a:spLocks noGrp="1"/>
          </p:cNvSpPr>
          <p:nvPr>
            <p:ph type="sldNum" sz="quarter" idx="12"/>
          </p:nvPr>
        </p:nvSpPr>
        <p:spPr/>
        <p:txBody>
          <a:bodyPr/>
          <a:lstStyle/>
          <a:p>
            <a:fld id="{4903B7BF-B94C-448E-A4F3-50F213708E24}" type="slidenum">
              <a:rPr lang="en-US" smtClean="0"/>
              <a:pPr/>
              <a:t>‹#›</a:t>
            </a:fld>
            <a:endParaRPr lang="en-US"/>
          </a:p>
        </p:txBody>
      </p:sp>
    </p:spTree>
    <p:extLst>
      <p:ext uri="{BB962C8B-B14F-4D97-AF65-F5344CB8AC3E}">
        <p14:creationId xmlns:p14="http://schemas.microsoft.com/office/powerpoint/2010/main" val="4057380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6CF6B-2C01-4CB8-875B-AD192E4A55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B0B15E-1D99-6BB9-7298-8C491A83F5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08A73F-C43F-B6AE-1D00-BFC67ACEC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7256C1-A690-8666-5AEC-8B1C8E31ABC9}"/>
              </a:ext>
            </a:extLst>
          </p:cNvPr>
          <p:cNvSpPr>
            <a:spLocks noGrp="1"/>
          </p:cNvSpPr>
          <p:nvPr>
            <p:ph type="dt" sz="half" idx="10"/>
          </p:nvPr>
        </p:nvSpPr>
        <p:spPr/>
        <p:txBody>
          <a:bodyPr/>
          <a:lstStyle/>
          <a:p>
            <a:fld id="{8FB643D8-C639-4ED3-927B-9CF422E769F9}" type="datetimeFigureOut">
              <a:rPr lang="en-US" smtClean="0"/>
              <a:pPr/>
              <a:t>2/23/2026</a:t>
            </a:fld>
            <a:endParaRPr lang="en-US"/>
          </a:p>
        </p:txBody>
      </p:sp>
      <p:sp>
        <p:nvSpPr>
          <p:cNvPr id="6" name="Footer Placeholder 5">
            <a:extLst>
              <a:ext uri="{FF2B5EF4-FFF2-40B4-BE49-F238E27FC236}">
                <a16:creationId xmlns:a16="http://schemas.microsoft.com/office/drawing/2014/main" id="{8F72A21C-97AE-0F3E-F3EA-89C881ABA5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A95BD9-957B-3400-410C-494ED961A07E}"/>
              </a:ext>
            </a:extLst>
          </p:cNvPr>
          <p:cNvSpPr>
            <a:spLocks noGrp="1"/>
          </p:cNvSpPr>
          <p:nvPr>
            <p:ph type="sldNum" sz="quarter" idx="12"/>
          </p:nvPr>
        </p:nvSpPr>
        <p:spPr/>
        <p:txBody>
          <a:bodyPr/>
          <a:lstStyle/>
          <a:p>
            <a:fld id="{4903B7BF-B94C-448E-A4F3-50F213708E24}" type="slidenum">
              <a:rPr lang="en-US" smtClean="0"/>
              <a:pPr/>
              <a:t>‹#›</a:t>
            </a:fld>
            <a:endParaRPr lang="en-US"/>
          </a:p>
        </p:txBody>
      </p:sp>
    </p:spTree>
    <p:extLst>
      <p:ext uri="{BB962C8B-B14F-4D97-AF65-F5344CB8AC3E}">
        <p14:creationId xmlns:p14="http://schemas.microsoft.com/office/powerpoint/2010/main" val="1987036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68E90-9902-CC53-9591-27D26155EB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39EC14-956E-262E-6830-2EA812C29C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460692-9405-ED82-93C5-CCD609873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EBC74-1974-7B3A-79DC-4C429946720C}"/>
              </a:ext>
            </a:extLst>
          </p:cNvPr>
          <p:cNvSpPr>
            <a:spLocks noGrp="1"/>
          </p:cNvSpPr>
          <p:nvPr>
            <p:ph type="dt" sz="half" idx="10"/>
          </p:nvPr>
        </p:nvSpPr>
        <p:spPr/>
        <p:txBody>
          <a:bodyPr/>
          <a:lstStyle/>
          <a:p>
            <a:fld id="{8FB643D8-C639-4ED3-927B-9CF422E769F9}" type="datetimeFigureOut">
              <a:rPr lang="en-US" smtClean="0"/>
              <a:pPr/>
              <a:t>2/23/2026</a:t>
            </a:fld>
            <a:endParaRPr lang="en-US"/>
          </a:p>
        </p:txBody>
      </p:sp>
      <p:sp>
        <p:nvSpPr>
          <p:cNvPr id="6" name="Footer Placeholder 5">
            <a:extLst>
              <a:ext uri="{FF2B5EF4-FFF2-40B4-BE49-F238E27FC236}">
                <a16:creationId xmlns:a16="http://schemas.microsoft.com/office/drawing/2014/main" id="{67513BD6-4459-D719-AD1A-36891A33FB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50081B-FF78-36EC-BA39-81DB796DFE48}"/>
              </a:ext>
            </a:extLst>
          </p:cNvPr>
          <p:cNvSpPr>
            <a:spLocks noGrp="1"/>
          </p:cNvSpPr>
          <p:nvPr>
            <p:ph type="sldNum" sz="quarter" idx="12"/>
          </p:nvPr>
        </p:nvSpPr>
        <p:spPr/>
        <p:txBody>
          <a:bodyPr/>
          <a:lstStyle/>
          <a:p>
            <a:fld id="{4903B7BF-B94C-448E-A4F3-50F213708E24}" type="slidenum">
              <a:rPr lang="en-US" smtClean="0"/>
              <a:pPr/>
              <a:t>‹#›</a:t>
            </a:fld>
            <a:endParaRPr lang="en-US"/>
          </a:p>
        </p:txBody>
      </p:sp>
    </p:spTree>
    <p:extLst>
      <p:ext uri="{BB962C8B-B14F-4D97-AF65-F5344CB8AC3E}">
        <p14:creationId xmlns:p14="http://schemas.microsoft.com/office/powerpoint/2010/main" val="3551206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extLst>
              <a:ext uri="{96DAC541-7B7A-43D3-8B79-37D633B846F1}">
                <asvg:svgBlip xmlns:asvg="http://schemas.microsoft.com/office/drawing/2016/SVG/main" r:embed="rId14"/>
              </a:ext>
            </a:extLst>
          </a:blip>
          <a:srcRect/>
          <a:stretch>
            <a:fillRect t="-27000" b="-2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A8A30-FEA7-221D-5785-7FD2972E0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05AF28-EBA7-ED81-78B0-26A5811A3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6C009-5BC2-B068-D40D-82B057EBB8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B643D8-C639-4ED3-927B-9CF422E769F9}" type="datetimeFigureOut">
              <a:rPr lang="en-US" smtClean="0"/>
              <a:pPr/>
              <a:t>2/23/2026</a:t>
            </a:fld>
            <a:endParaRPr lang="en-US"/>
          </a:p>
        </p:txBody>
      </p:sp>
      <p:sp>
        <p:nvSpPr>
          <p:cNvPr id="5" name="Footer Placeholder 4">
            <a:extLst>
              <a:ext uri="{FF2B5EF4-FFF2-40B4-BE49-F238E27FC236}">
                <a16:creationId xmlns:a16="http://schemas.microsoft.com/office/drawing/2014/main" id="{09B47B7C-D3BD-F893-D974-A565704F16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448AF5-7B94-F13A-5EDC-3B50D451FE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03B7BF-B94C-448E-A4F3-50F213708E24}" type="slidenum">
              <a:rPr lang="en-US" smtClean="0"/>
              <a:pPr/>
              <a:t>‹#›</a:t>
            </a:fld>
            <a:endParaRPr lang="en-US"/>
          </a:p>
        </p:txBody>
      </p:sp>
    </p:spTree>
    <p:extLst>
      <p:ext uri="{BB962C8B-B14F-4D97-AF65-F5344CB8AC3E}">
        <p14:creationId xmlns:p14="http://schemas.microsoft.com/office/powerpoint/2010/main" val="2509094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blip>
          <a:srcRect/>
          <a:stretch>
            <a:fillRect t="-27000" b="-2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A8A30-FEA7-221D-5785-7FD2972E0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05AF28-EBA7-ED81-78B0-26A5811A3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6C009-5BC2-B068-D40D-82B057EBB8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9B47B7C-D3BD-F893-D974-A565704F16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8448AF5-7B94-F13A-5EDC-3B50D451FE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4946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4000"/>
            <a:lum/>
          </a:blip>
          <a:srcRect/>
          <a:stretch>
            <a:fillRect t="-27000" b="-2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5A8A30-FEA7-221D-5785-7FD2972E09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05AF28-EBA7-ED81-78B0-26A5811A3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6C009-5BC2-B068-D40D-82B057EBB8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FB643D8-C639-4ED3-927B-9CF422E769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9B47B7C-D3BD-F893-D974-A565704F16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8448AF5-7B94-F13A-5EDC-3B50D451FE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03B7BF-B94C-448E-A4F3-50F213708E2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25472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7.sv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0.sv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3.xml"/><Relationship Id="rId1" Type="http://schemas.openxmlformats.org/officeDocument/2006/relationships/video" Target="NULL" TargetMode="Externa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4944E7-5D0F-98C9-0ECA-4109B3AF67A1}"/>
              </a:ext>
            </a:extLst>
          </p:cNvPr>
          <p:cNvSpPr txBox="1"/>
          <p:nvPr/>
        </p:nvSpPr>
        <p:spPr>
          <a:xfrm>
            <a:off x="4558553" y="968188"/>
            <a:ext cx="7297282" cy="5201424"/>
          </a:xfrm>
          <a:prstGeom prst="rect">
            <a:avLst/>
          </a:prstGeom>
          <a:noFill/>
        </p:spPr>
        <p:txBody>
          <a:bodyPr wrap="square" rtlCol="0">
            <a:spAutoFit/>
          </a:bodyPr>
          <a:lstStyle/>
          <a:p>
            <a:pPr algn="ctr"/>
            <a:endParaRPr lang="en-US" sz="3200" b="1" dirty="0">
              <a:solidFill>
                <a:srgbClr val="C00000"/>
              </a:solidFill>
              <a:cs typeface="Times New Roman" panose="02020603050405020304" pitchFamily="18" charset="0"/>
            </a:endParaRPr>
          </a:p>
          <a:p>
            <a:pPr algn="ctr"/>
            <a:endParaRPr lang="en-US" sz="3200" b="1" dirty="0">
              <a:solidFill>
                <a:srgbClr val="C00000"/>
              </a:solidFill>
              <a:cs typeface="Times New Roman" panose="02020603050405020304" pitchFamily="18" charset="0"/>
            </a:endParaRPr>
          </a:p>
          <a:p>
            <a:pPr algn="ctr"/>
            <a:endParaRPr lang="en-US" sz="3200" b="1" dirty="0">
              <a:solidFill>
                <a:srgbClr val="C00000"/>
              </a:solidFill>
              <a:cs typeface="Times New Roman" panose="02020603050405020304" pitchFamily="18" charset="0"/>
            </a:endParaRPr>
          </a:p>
          <a:p>
            <a:pPr algn="ctr"/>
            <a:endParaRPr lang="en-US" sz="3200" b="1" dirty="0">
              <a:solidFill>
                <a:srgbClr val="C00000"/>
              </a:solidFill>
              <a:cs typeface="Times New Roman" panose="02020603050405020304" pitchFamily="18" charset="0"/>
            </a:endParaRPr>
          </a:p>
          <a:p>
            <a:pPr algn="ctr"/>
            <a:endParaRPr lang="en-US" sz="3200" b="1" dirty="0">
              <a:solidFill>
                <a:srgbClr val="C00000"/>
              </a:solidFill>
              <a:cs typeface="Times New Roman" panose="02020603050405020304" pitchFamily="18" charset="0"/>
            </a:endParaRPr>
          </a:p>
          <a:p>
            <a:pPr algn="ctr"/>
            <a:endParaRPr lang="en-US" sz="3200" b="1" dirty="0">
              <a:solidFill>
                <a:srgbClr val="C00000"/>
              </a:solidFill>
              <a:cs typeface="Times New Roman" panose="02020603050405020304" pitchFamily="18" charset="0"/>
            </a:endParaRPr>
          </a:p>
          <a:p>
            <a:pPr algn="ctr"/>
            <a:endParaRPr lang="en-US" sz="3200" b="1" dirty="0">
              <a:solidFill>
                <a:srgbClr val="C00000"/>
              </a:solidFill>
              <a:cs typeface="Times New Roman" panose="02020603050405020304" pitchFamily="18" charset="0"/>
            </a:endParaRPr>
          </a:p>
          <a:p>
            <a:pPr algn="ctr"/>
            <a:r>
              <a:rPr lang="en-US" sz="3600" b="1" dirty="0">
                <a:solidFill>
                  <a:srgbClr val="C00000"/>
                </a:solidFill>
                <a:cs typeface="Times New Roman" panose="02020603050405020304" pitchFamily="18" charset="0"/>
              </a:rPr>
              <a:t> NGỮ VĂN 9</a:t>
            </a:r>
          </a:p>
          <a:p>
            <a:pPr algn="ctr"/>
            <a:r>
              <a:rPr lang="en-US" sz="3600" b="1" dirty="0">
                <a:solidFill>
                  <a:srgbClr val="C00000"/>
                </a:solidFill>
                <a:cs typeface="Times New Roman" panose="02020603050405020304" pitchFamily="18" charset="0"/>
              </a:rPr>
              <a:t>BÀI 7- PHẦN THỰC HÀNH </a:t>
            </a:r>
            <a:r>
              <a:rPr lang="en-US" sz="3600" b="1" dirty="0" err="1">
                <a:solidFill>
                  <a:srgbClr val="C00000"/>
                </a:solidFill>
                <a:cs typeface="Times New Roman" panose="02020603050405020304" pitchFamily="18" charset="0"/>
              </a:rPr>
              <a:t>TiẾNG</a:t>
            </a:r>
            <a:r>
              <a:rPr lang="en-US" sz="3600" b="1" dirty="0">
                <a:solidFill>
                  <a:srgbClr val="C00000"/>
                </a:solidFill>
                <a:cs typeface="Times New Roman" panose="02020603050405020304" pitchFamily="18" charset="0"/>
              </a:rPr>
              <a:t> </a:t>
            </a:r>
            <a:r>
              <a:rPr lang="en-US" sz="3600" b="1" dirty="0" err="1">
                <a:solidFill>
                  <a:srgbClr val="C00000"/>
                </a:solidFill>
                <a:cs typeface="Times New Roman" panose="02020603050405020304" pitchFamily="18" charset="0"/>
              </a:rPr>
              <a:t>ViỆT</a:t>
            </a:r>
            <a:endParaRPr lang="en-US" sz="3600" b="1" dirty="0">
              <a:solidFill>
                <a:srgbClr val="C00000"/>
              </a:solidFill>
              <a:cs typeface="Times New Roman" panose="02020603050405020304" pitchFamily="18" charset="0"/>
            </a:endParaRPr>
          </a:p>
          <a:p>
            <a:pPr algn="ctr"/>
            <a:r>
              <a:rPr lang="en-US" sz="3600" b="1" dirty="0">
                <a:solidFill>
                  <a:srgbClr val="C00000"/>
                </a:solidFill>
                <a:cs typeface="Times New Roman" panose="02020603050405020304" pitchFamily="18" charset="0"/>
              </a:rPr>
              <a:t>GV : </a:t>
            </a:r>
            <a:r>
              <a:rPr lang="en-US" sz="3600" b="1" dirty="0" err="1">
                <a:solidFill>
                  <a:srgbClr val="C00000"/>
                </a:solidFill>
                <a:cs typeface="Times New Roman" panose="02020603050405020304" pitchFamily="18" charset="0"/>
              </a:rPr>
              <a:t>Trần</a:t>
            </a:r>
            <a:r>
              <a:rPr lang="en-US" sz="3600" b="1" dirty="0">
                <a:solidFill>
                  <a:srgbClr val="C00000"/>
                </a:solidFill>
                <a:cs typeface="Times New Roman" panose="02020603050405020304" pitchFamily="18" charset="0"/>
              </a:rPr>
              <a:t> Thị </a:t>
            </a:r>
            <a:r>
              <a:rPr lang="en-US" sz="3600" b="1" dirty="0" err="1">
                <a:solidFill>
                  <a:srgbClr val="C00000"/>
                </a:solidFill>
                <a:cs typeface="Times New Roman" panose="02020603050405020304" pitchFamily="18" charset="0"/>
              </a:rPr>
              <a:t>Bé</a:t>
            </a:r>
            <a:r>
              <a:rPr lang="en-US" sz="3600" b="1" dirty="0">
                <a:solidFill>
                  <a:srgbClr val="C00000"/>
                </a:solidFill>
                <a:cs typeface="Times New Roman" panose="02020603050405020304" pitchFamily="18" charset="0"/>
              </a:rPr>
              <a:t> Đông</a:t>
            </a:r>
          </a:p>
        </p:txBody>
      </p:sp>
      <p:sp>
        <p:nvSpPr>
          <p:cNvPr id="2" name="Freeform 3">
            <a:extLst>
              <a:ext uri="{FF2B5EF4-FFF2-40B4-BE49-F238E27FC236}">
                <a16:creationId xmlns:a16="http://schemas.microsoft.com/office/drawing/2014/main" id="{68DFF2C2-DD3A-6778-93EA-3F9D62F82512}"/>
              </a:ext>
            </a:extLst>
          </p:cNvPr>
          <p:cNvSpPr/>
          <p:nvPr/>
        </p:nvSpPr>
        <p:spPr>
          <a:xfrm>
            <a:off x="751567" y="792035"/>
            <a:ext cx="4074875" cy="4867944"/>
          </a:xfrm>
          <a:custGeom>
            <a:avLst/>
            <a:gdLst/>
            <a:ahLst/>
            <a:cxnLst/>
            <a:rect l="l" t="t" r="r" b="b"/>
            <a:pathLst>
              <a:path w="2794575" h="3338467">
                <a:moveTo>
                  <a:pt x="0" y="0"/>
                </a:moveTo>
                <a:lnTo>
                  <a:pt x="2794575" y="0"/>
                </a:lnTo>
                <a:lnTo>
                  <a:pt x="2794575" y="3338467"/>
                </a:lnTo>
                <a:lnTo>
                  <a:pt x="0" y="3338467"/>
                </a:lnTo>
                <a:lnTo>
                  <a:pt x="0" y="0"/>
                </a:lnTo>
                <a:close/>
              </a:path>
            </a:pathLst>
          </a:custGeom>
          <a:blipFill>
            <a:blip r:embed="rId3"/>
            <a:stretch>
              <a:fillRect/>
            </a:stretch>
          </a:blipFill>
        </p:spPr>
        <p:txBody>
          <a:bodyPr/>
          <a:lstStyle/>
          <a:p>
            <a:endParaRPr lang="en-US"/>
          </a:p>
        </p:txBody>
      </p:sp>
      <p:sp>
        <p:nvSpPr>
          <p:cNvPr id="6" name="Freeform 3"/>
          <p:cNvSpPr/>
          <p:nvPr/>
        </p:nvSpPr>
        <p:spPr>
          <a:xfrm>
            <a:off x="7261411" y="2487706"/>
            <a:ext cx="2312895" cy="1788460"/>
          </a:xfrm>
          <a:custGeom>
            <a:avLst/>
            <a:gdLst/>
            <a:ahLst/>
            <a:cxnLst/>
            <a:rect l="l" t="t" r="r" b="b"/>
            <a:pathLst>
              <a:path w="8003286" h="8229600">
                <a:moveTo>
                  <a:pt x="0" y="0"/>
                </a:moveTo>
                <a:lnTo>
                  <a:pt x="8003286" y="0"/>
                </a:lnTo>
                <a:lnTo>
                  <a:pt x="8003286" y="8229600"/>
                </a:lnTo>
                <a:lnTo>
                  <a:pt x="0" y="8229600"/>
                </a:lnTo>
                <a:lnTo>
                  <a:pt x="0" y="0"/>
                </a:lnTo>
                <a:close/>
              </a:path>
            </a:pathLst>
          </a:custGeom>
          <a:blipFill>
            <a:blip r:embed="rId4" cstate="prin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9097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937947" y="970538"/>
            <a:ext cx="10620641"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rút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gọn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lõi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trạng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bổ</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vị</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tỉnh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 name="TextBox 1">
            <a:extLst>
              <a:ext uri="{FF2B5EF4-FFF2-40B4-BE49-F238E27FC236}">
                <a16:creationId xmlns:a16="http://schemas.microsoft.com/office/drawing/2014/main" id="{C87CE1CC-A31D-2CC2-3122-A94193EC98C1}"/>
              </a:ext>
            </a:extLst>
          </p:cNvPr>
          <p:cNvSpPr txBox="1"/>
          <p:nvPr/>
        </p:nvSpPr>
        <p:spPr>
          <a:xfrm>
            <a:off x="1795198" y="3000715"/>
            <a:ext cx="7091895"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Ví</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dụ</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ấy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800" i="1" noProof="0" dirty="0" err="1">
                <a:solidFill>
                  <a:prstClr val="black"/>
                </a:solidFill>
                <a:latin typeface="Times New Roman" panose="02020603050405020304" pitchFamily="18" charset="0"/>
                <a:cs typeface="Times New Roman" panose="02020603050405020304" pitchFamily="18" charset="0"/>
              </a:rPr>
              <a:t>đ</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đâu</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giữ</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bổ</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6" name="Freeform 4"/>
          <p:cNvSpPr/>
          <p:nvPr/>
        </p:nvSpPr>
        <p:spPr>
          <a:xfrm>
            <a:off x="8887093" y="2570593"/>
            <a:ext cx="2322262" cy="2384865"/>
          </a:xfrm>
          <a:custGeom>
            <a:avLst/>
            <a:gdLst/>
            <a:ahLst/>
            <a:cxnLst/>
            <a:rect l="l" t="t" r="r" b="b"/>
            <a:pathLst>
              <a:path w="4006786" h="4114800">
                <a:moveTo>
                  <a:pt x="0" y="0"/>
                </a:moveTo>
                <a:lnTo>
                  <a:pt x="4006786" y="0"/>
                </a:lnTo>
                <a:lnTo>
                  <a:pt x="4006786" y="4114800"/>
                </a:lnTo>
                <a:lnTo>
                  <a:pt x="0" y="4114800"/>
                </a:lnTo>
                <a:lnTo>
                  <a:pt x="0" y="0"/>
                </a:lnTo>
                <a:close/>
              </a:path>
            </a:pathLst>
          </a:custGeom>
          <a:blipFill>
            <a:blip r:embed="rId3" cstate="prin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105">
            <a:extLst>
              <a:ext uri="{FF2B5EF4-FFF2-40B4-BE49-F238E27FC236}">
                <a16:creationId xmlns:a16="http://schemas.microsoft.com/office/drawing/2014/main" id="{758CA74E-865F-D373-4FC5-9FE7D3FBB023}"/>
              </a:ext>
            </a:extLst>
          </p:cNvPr>
          <p:cNvSpPr>
            <a:spLocks noEditPoints="1"/>
          </p:cNvSpPr>
          <p:nvPr/>
        </p:nvSpPr>
        <p:spPr bwMode="auto">
          <a:xfrm rot="20060556" flipH="1">
            <a:off x="4430083" y="4747144"/>
            <a:ext cx="394805" cy="426077"/>
          </a:xfrm>
          <a:custGeom>
            <a:avLst/>
            <a:gdLst>
              <a:gd name="T0" fmla="*/ 114 w 202"/>
              <a:gd name="T1" fmla="*/ 193 h 218"/>
              <a:gd name="T2" fmla="*/ 202 w 202"/>
              <a:gd name="T3" fmla="*/ 218 h 218"/>
              <a:gd name="T4" fmla="*/ 187 w 202"/>
              <a:gd name="T5" fmla="*/ 127 h 218"/>
              <a:gd name="T6" fmla="*/ 72 w 202"/>
              <a:gd name="T7" fmla="*/ 0 h 218"/>
              <a:gd name="T8" fmla="*/ 0 w 202"/>
              <a:gd name="T9" fmla="*/ 66 h 218"/>
              <a:gd name="T10" fmla="*/ 114 w 202"/>
              <a:gd name="T11" fmla="*/ 193 h 218"/>
              <a:gd name="T12" fmla="*/ 18 w 202"/>
              <a:gd name="T13" fmla="*/ 68 h 218"/>
              <a:gd name="T14" fmla="*/ 30 w 202"/>
              <a:gd name="T15" fmla="*/ 58 h 218"/>
              <a:gd name="T16" fmla="*/ 131 w 202"/>
              <a:gd name="T17" fmla="*/ 169 h 218"/>
              <a:gd name="T18" fmla="*/ 121 w 202"/>
              <a:gd name="T19" fmla="*/ 181 h 218"/>
              <a:gd name="T20" fmla="*/ 18 w 202"/>
              <a:gd name="T21" fmla="*/ 68 h 218"/>
              <a:gd name="T22" fmla="*/ 128 w 202"/>
              <a:gd name="T23" fmla="*/ 183 h 218"/>
              <a:gd name="T24" fmla="*/ 136 w 202"/>
              <a:gd name="T25" fmla="*/ 174 h 218"/>
              <a:gd name="T26" fmla="*/ 136 w 202"/>
              <a:gd name="T27" fmla="*/ 174 h 218"/>
              <a:gd name="T28" fmla="*/ 163 w 202"/>
              <a:gd name="T29" fmla="*/ 150 h 218"/>
              <a:gd name="T30" fmla="*/ 163 w 202"/>
              <a:gd name="T31" fmla="*/ 150 h 218"/>
              <a:gd name="T32" fmla="*/ 175 w 202"/>
              <a:gd name="T33" fmla="*/ 140 h 218"/>
              <a:gd name="T34" fmla="*/ 180 w 202"/>
              <a:gd name="T35" fmla="*/ 172 h 218"/>
              <a:gd name="T36" fmla="*/ 160 w 202"/>
              <a:gd name="T37" fmla="*/ 193 h 218"/>
              <a:gd name="T38" fmla="*/ 128 w 202"/>
              <a:gd name="T39" fmla="*/ 183 h 218"/>
              <a:gd name="T40" fmla="*/ 52 w 202"/>
              <a:gd name="T41" fmla="*/ 38 h 218"/>
              <a:gd name="T42" fmla="*/ 153 w 202"/>
              <a:gd name="T43" fmla="*/ 150 h 218"/>
              <a:gd name="T44" fmla="*/ 136 w 202"/>
              <a:gd name="T45" fmla="*/ 166 h 218"/>
              <a:gd name="T46" fmla="*/ 35 w 202"/>
              <a:gd name="T47" fmla="*/ 53 h 218"/>
              <a:gd name="T48" fmla="*/ 52 w 202"/>
              <a:gd name="T49" fmla="*/ 38 h 218"/>
              <a:gd name="T50" fmla="*/ 174 w 202"/>
              <a:gd name="T51" fmla="*/ 132 h 218"/>
              <a:gd name="T52" fmla="*/ 158 w 202"/>
              <a:gd name="T53" fmla="*/ 145 h 218"/>
              <a:gd name="T54" fmla="*/ 57 w 202"/>
              <a:gd name="T55" fmla="*/ 32 h 218"/>
              <a:gd name="T56" fmla="*/ 71 w 202"/>
              <a:gd name="T57" fmla="*/ 21 h 218"/>
              <a:gd name="T58" fmla="*/ 174 w 202"/>
              <a:gd name="T59" fmla="*/ 13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2" h="218">
                <a:moveTo>
                  <a:pt x="114" y="193"/>
                </a:moveTo>
                <a:lnTo>
                  <a:pt x="202" y="218"/>
                </a:lnTo>
                <a:lnTo>
                  <a:pt x="187" y="127"/>
                </a:lnTo>
                <a:lnTo>
                  <a:pt x="72" y="0"/>
                </a:lnTo>
                <a:lnTo>
                  <a:pt x="0" y="66"/>
                </a:lnTo>
                <a:lnTo>
                  <a:pt x="114" y="193"/>
                </a:lnTo>
                <a:close/>
                <a:moveTo>
                  <a:pt x="18" y="68"/>
                </a:moveTo>
                <a:lnTo>
                  <a:pt x="30" y="58"/>
                </a:lnTo>
                <a:lnTo>
                  <a:pt x="131" y="169"/>
                </a:lnTo>
                <a:lnTo>
                  <a:pt x="121" y="181"/>
                </a:lnTo>
                <a:lnTo>
                  <a:pt x="18" y="68"/>
                </a:lnTo>
                <a:close/>
                <a:moveTo>
                  <a:pt x="128" y="183"/>
                </a:moveTo>
                <a:lnTo>
                  <a:pt x="136" y="174"/>
                </a:lnTo>
                <a:lnTo>
                  <a:pt x="136" y="174"/>
                </a:lnTo>
                <a:lnTo>
                  <a:pt x="163" y="150"/>
                </a:lnTo>
                <a:lnTo>
                  <a:pt x="163" y="150"/>
                </a:lnTo>
                <a:lnTo>
                  <a:pt x="175" y="140"/>
                </a:lnTo>
                <a:lnTo>
                  <a:pt x="180" y="172"/>
                </a:lnTo>
                <a:lnTo>
                  <a:pt x="160" y="193"/>
                </a:lnTo>
                <a:lnTo>
                  <a:pt x="128" y="183"/>
                </a:lnTo>
                <a:close/>
                <a:moveTo>
                  <a:pt x="52" y="38"/>
                </a:moveTo>
                <a:lnTo>
                  <a:pt x="153" y="150"/>
                </a:lnTo>
                <a:lnTo>
                  <a:pt x="136" y="166"/>
                </a:lnTo>
                <a:lnTo>
                  <a:pt x="35" y="53"/>
                </a:lnTo>
                <a:lnTo>
                  <a:pt x="52" y="38"/>
                </a:lnTo>
                <a:close/>
                <a:moveTo>
                  <a:pt x="174" y="132"/>
                </a:moveTo>
                <a:lnTo>
                  <a:pt x="158" y="145"/>
                </a:lnTo>
                <a:lnTo>
                  <a:pt x="57" y="32"/>
                </a:lnTo>
                <a:lnTo>
                  <a:pt x="71" y="21"/>
                </a:lnTo>
                <a:lnTo>
                  <a:pt x="174" y="132"/>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solidFill>
              <a:effectLst/>
              <a:uLnTx/>
              <a:uFillTx/>
              <a:latin typeface="Arial" panose="020F0502020204030204"/>
              <a:ea typeface="微软雅黑"/>
              <a:cs typeface="+mn-ea"/>
              <a:sym typeface="+mn-lt"/>
            </a:endParaRPr>
          </a:p>
        </p:txBody>
      </p:sp>
      <p:sp>
        <p:nvSpPr>
          <p:cNvPr id="8" name="TextBox 7">
            <a:extLst>
              <a:ext uri="{FF2B5EF4-FFF2-40B4-BE49-F238E27FC236}">
                <a16:creationId xmlns:a16="http://schemas.microsoft.com/office/drawing/2014/main" id="{C87CE1CC-A31D-2CC2-3122-A94193EC98C1}"/>
              </a:ext>
            </a:extLst>
          </p:cNvPr>
          <p:cNvSpPr txBox="1"/>
          <p:nvPr/>
        </p:nvSpPr>
        <p:spPr>
          <a:xfrm>
            <a:off x="1375924" y="5394747"/>
            <a:ext cx="8079924"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i="1" dirty="0" err="1">
                <a:solidFill>
                  <a:prstClr val="black"/>
                </a:solidFill>
                <a:latin typeface="Times New Roman" panose="02020603050405020304" pitchFamily="18" charset="0"/>
                <a:cs typeface="Times New Roman" panose="02020603050405020304" pitchFamily="18" charset="0"/>
              </a:rPr>
              <a:t>Ông</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ấy</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đi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công</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tác</a:t>
            </a:r>
            <a:r>
              <a:rPr lang="en-US" sz="2800" b="1" i="1" dirty="0">
                <a:solidFill>
                  <a:prstClr val="black"/>
                </a:solidFill>
                <a:latin typeface="Times New Roman" panose="02020603050405020304" pitchFamily="18" charset="0"/>
                <a:cs typeface="Times New Roman" panose="02020603050405020304" pitchFamily="18" charset="0"/>
              </a:rPr>
              <a:t> ở </a:t>
            </a:r>
            <a:r>
              <a:rPr lang="en-US" sz="2800" i="1" dirty="0" err="1">
                <a:solidFill>
                  <a:prstClr val="black"/>
                </a:solidFill>
                <a:latin typeface="Times New Roman" panose="02020603050405020304" pitchFamily="18" charset="0"/>
                <a:cs typeface="Times New Roman" panose="02020603050405020304" pitchFamily="18" charset="0"/>
              </a:rPr>
              <a:t>Tây</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Nguyên</a:t>
            </a:r>
            <a:r>
              <a:rPr lang="en-US" sz="2800" i="1" dirty="0">
                <a:solidFill>
                  <a:prstClr val="black"/>
                </a:solidFill>
                <a:latin typeface="Times New Roman" panose="02020603050405020304" pitchFamily="18" charset="0"/>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1497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6" grpId="0" animBg="1"/>
      <p:bldP spid="7"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A74FE2-42B8-C608-EF45-AD5604AA203C}"/>
              </a:ext>
            </a:extLst>
          </p:cNvPr>
          <p:cNvSpPr txBox="1"/>
          <p:nvPr/>
        </p:nvSpPr>
        <p:spPr>
          <a:xfrm>
            <a:off x="6340840" y="2117591"/>
            <a:ext cx="4971801" cy="1384995"/>
          </a:xfrm>
          <a:prstGeom prst="rect">
            <a:avLst/>
          </a:prstGeom>
          <a:noFill/>
        </p:spPr>
        <p:txBody>
          <a:bodyPr wrap="square" rtlCol="0">
            <a:spAutoFit/>
          </a:bodyPr>
          <a:lstStyle/>
          <a:p>
            <a:pPr lvl="0" algn="just">
              <a:defRPr/>
            </a:pPr>
            <a:r>
              <a:rPr lang="en-US" sz="2800" b="1" dirty="0" err="1">
                <a:solidFill>
                  <a:prstClr val="black"/>
                </a:solidFill>
                <a:latin typeface="Times New Roman" panose="02020603050405020304" pitchFamily="18" charset="0"/>
                <a:cs typeface="Times New Roman" panose="02020603050405020304" pitchFamily="18" charset="0"/>
              </a:rPr>
              <a:t>Chú</a:t>
            </a:r>
            <a:r>
              <a:rPr lang="en-US" sz="2800" b="1" dirty="0">
                <a:solidFill>
                  <a:prstClr val="black"/>
                </a:solidFill>
                <a:latin typeface="Times New Roman" panose="02020603050405020304" pitchFamily="18" charset="0"/>
                <a:cs typeface="Times New Roman" panose="02020603050405020304" pitchFamily="18" charset="0"/>
              </a:rPr>
              <a:t> ý: </a:t>
            </a:r>
            <a:r>
              <a:rPr lang="en-US" sz="2800" dirty="0" err="1">
                <a:solidFill>
                  <a:prstClr val="black"/>
                </a:solidFill>
                <a:latin typeface="Times New Roman" panose="02020603050405020304" pitchFamily="18" charset="0"/>
                <a:cs typeface="Times New Roman" panose="02020603050405020304" pitchFamily="18" charset="0"/>
              </a:rPr>
              <a:t>Câu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rút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gọn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câu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phục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thành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phần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tỉnh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lược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thành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câu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đầy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đủ</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3" name="Freeform 3"/>
          <p:cNvSpPr/>
          <p:nvPr/>
        </p:nvSpPr>
        <p:spPr>
          <a:xfrm>
            <a:off x="1408670" y="951470"/>
            <a:ext cx="4226011" cy="3274542"/>
          </a:xfrm>
          <a:custGeom>
            <a:avLst/>
            <a:gdLst/>
            <a:ahLst/>
            <a:cxnLst/>
            <a:rect l="l" t="t" r="r" b="b"/>
            <a:pathLst>
              <a:path w="6388627" h="5629977">
                <a:moveTo>
                  <a:pt x="0" y="0"/>
                </a:moveTo>
                <a:lnTo>
                  <a:pt x="6388627" y="0"/>
                </a:lnTo>
                <a:lnTo>
                  <a:pt x="6388627" y="5629977"/>
                </a:lnTo>
                <a:lnTo>
                  <a:pt x="0" y="56299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101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363778" y="233023"/>
            <a:ext cx="11682448"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Times New Roman" panose="02020603050405020304" pitchFamily="18" charset="0"/>
                <a:cs typeface="Times New Roman" panose="02020603050405020304" pitchFamily="18" charset="0"/>
              </a:rPr>
              <a:t>b</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3505123" y="5670870"/>
            <a:ext cx="4409684"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8" name="Freeform 3"/>
          <p:cNvSpPr/>
          <p:nvPr/>
        </p:nvSpPr>
        <p:spPr>
          <a:xfrm>
            <a:off x="3972237" y="1915980"/>
            <a:ext cx="3362873" cy="3456927"/>
          </a:xfrm>
          <a:custGeom>
            <a:avLst/>
            <a:gdLst/>
            <a:ahLst/>
            <a:cxnLst/>
            <a:rect l="l" t="t" r="r" b="b"/>
            <a:pathLst>
              <a:path w="8003286" h="8229600">
                <a:moveTo>
                  <a:pt x="0" y="0"/>
                </a:moveTo>
                <a:lnTo>
                  <a:pt x="8003286" y="0"/>
                </a:lnTo>
                <a:lnTo>
                  <a:pt x="8003286" y="8229600"/>
                </a:lnTo>
                <a:lnTo>
                  <a:pt x="0" y="8229600"/>
                </a:lnTo>
                <a:lnTo>
                  <a:pt x="0" y="0"/>
                </a:lnTo>
                <a:close/>
              </a:path>
            </a:pathLst>
          </a:custGeom>
          <a:blipFill>
            <a:blip r:embed="rId3" cstate="prin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BA1D4CF-5CA0-48FA-FA40-AA941B6A1C45}"/>
              </a:ext>
            </a:extLst>
          </p:cNvPr>
          <p:cNvSpPr txBox="1"/>
          <p:nvPr/>
        </p:nvSpPr>
        <p:spPr>
          <a:xfrm>
            <a:off x="7511946" y="1269649"/>
            <a:ext cx="4300303"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ngắn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gọn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hơn</a:t>
            </a:r>
            <a:r>
              <a:rPr lang="en-US" sz="2800" dirty="0">
                <a:solidFill>
                  <a:prstClr val="black"/>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A51897E-6980-D468-91FC-26379D81913A}"/>
              </a:ext>
            </a:extLst>
          </p:cNvPr>
          <p:cNvSpPr txBox="1"/>
          <p:nvPr/>
        </p:nvSpPr>
        <p:spPr>
          <a:xfrm>
            <a:off x="7511945" y="3886158"/>
            <a:ext cx="4300303"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muốn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rõ</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596200B-D2B7-2450-8CA0-F84225C910EF}"/>
              </a:ext>
            </a:extLst>
          </p:cNvPr>
          <p:cNvSpPr/>
          <p:nvPr/>
        </p:nvSpPr>
        <p:spPr>
          <a:xfrm>
            <a:off x="432528" y="1782396"/>
            <a:ext cx="3362873"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giữa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3F1CD80A-7A7E-3C5C-909D-129333759CC8}"/>
              </a:ext>
            </a:extLst>
          </p:cNvPr>
          <p:cNvSpPr/>
          <p:nvPr/>
        </p:nvSpPr>
        <p:spPr>
          <a:xfrm>
            <a:off x="363778" y="4082802"/>
            <a:ext cx="3362873"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Tránh</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lặp</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xuất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5606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4919661" y="1150670"/>
            <a:ext cx="6731565"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trở</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cộc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lốc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lịch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lang="en-US" sz="2800" dirty="0">
                <a:solidFill>
                  <a:prstClr val="black"/>
                </a:solidFill>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dùng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rút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gọn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trọng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4" name="TextBox 3">
            <a:extLst>
              <a:ext uri="{FF2B5EF4-FFF2-40B4-BE49-F238E27FC236}">
                <a16:creationId xmlns:a16="http://schemas.microsoft.com/office/drawing/2014/main" id="{4C7438CC-FF1F-DE8A-4BA1-47C4C5FDEE0D}"/>
              </a:ext>
            </a:extLst>
          </p:cNvPr>
          <p:cNvSpPr txBox="1"/>
          <p:nvPr/>
        </p:nvSpPr>
        <p:spPr>
          <a:xfrm>
            <a:off x="363778" y="233023"/>
            <a:ext cx="11682448"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Times New Roman" panose="02020603050405020304" pitchFamily="18" charset="0"/>
                <a:cs typeface="Times New Roman" panose="02020603050405020304" pitchFamily="18" charset="0"/>
              </a:rPr>
              <a:t>c</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Lưu ý khi rút gọn câu</a:t>
            </a:r>
          </a:p>
        </p:txBody>
      </p:sp>
      <p:sp>
        <p:nvSpPr>
          <p:cNvPr id="6" name="TextBox 5">
            <a:extLst>
              <a:ext uri="{FF2B5EF4-FFF2-40B4-BE49-F238E27FC236}">
                <a16:creationId xmlns:a16="http://schemas.microsoft.com/office/drawing/2014/main" id="{0C05F1BC-BAAF-9BFA-A62C-964DF75BCF6D}"/>
              </a:ext>
            </a:extLst>
          </p:cNvPr>
          <p:cNvSpPr txBox="1"/>
          <p:nvPr/>
        </p:nvSpPr>
        <p:spPr>
          <a:xfrm>
            <a:off x="5811939" y="3607083"/>
            <a:ext cx="5728674"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Ví</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nay con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lễ</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phép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Freeform 5"/>
          <p:cNvSpPr/>
          <p:nvPr/>
        </p:nvSpPr>
        <p:spPr>
          <a:xfrm>
            <a:off x="227163" y="1752299"/>
            <a:ext cx="4856524" cy="4114800"/>
          </a:xfrm>
          <a:custGeom>
            <a:avLst/>
            <a:gdLst/>
            <a:ahLst/>
            <a:cxnLst/>
            <a:rect l="l" t="t" r="r" b="b"/>
            <a:pathLst>
              <a:path w="4856524" h="4114800">
                <a:moveTo>
                  <a:pt x="0" y="0"/>
                </a:moveTo>
                <a:lnTo>
                  <a:pt x="4856523" y="0"/>
                </a:lnTo>
                <a:lnTo>
                  <a:pt x="4856523" y="4114800"/>
                </a:lnTo>
                <a:lnTo>
                  <a:pt x="0" y="4114800"/>
                </a:lnTo>
                <a:lnTo>
                  <a:pt x="0" y="0"/>
                </a:lnTo>
                <a:close/>
              </a:path>
            </a:pathLst>
          </a:custGeom>
          <a:blipFill>
            <a:blip r:embed="rId3" cstate="prin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663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4919661" y="1150670"/>
            <a:ext cx="6731565"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trở</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cộc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lốc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thiếu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lịch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dùng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rút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gọn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trọng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4" name="TextBox 3">
            <a:extLst>
              <a:ext uri="{FF2B5EF4-FFF2-40B4-BE49-F238E27FC236}">
                <a16:creationId xmlns:a16="http://schemas.microsoft.com/office/drawing/2014/main" id="{4C7438CC-FF1F-DE8A-4BA1-47C4C5FDEE0D}"/>
              </a:ext>
            </a:extLst>
          </p:cNvPr>
          <p:cNvSpPr txBox="1"/>
          <p:nvPr/>
        </p:nvSpPr>
        <p:spPr>
          <a:xfrm>
            <a:off x="363778" y="233023"/>
            <a:ext cx="11682448"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Lưu ý khi rút gọn câu</a:t>
            </a:r>
          </a:p>
        </p:txBody>
      </p:sp>
      <p:sp>
        <p:nvSpPr>
          <p:cNvPr id="6" name="TextBox 5">
            <a:extLst>
              <a:ext uri="{FF2B5EF4-FFF2-40B4-BE49-F238E27FC236}">
                <a16:creationId xmlns:a16="http://schemas.microsoft.com/office/drawing/2014/main" id="{0C05F1BC-BAAF-9BFA-A62C-964DF75BCF6D}"/>
              </a:ext>
            </a:extLst>
          </p:cNvPr>
          <p:cNvSpPr txBox="1"/>
          <p:nvPr/>
        </p:nvSpPr>
        <p:spPr>
          <a:xfrm>
            <a:off x="4859700" y="2883925"/>
            <a:ext cx="6731565"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Trong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rút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gọn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lầm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7" name="Freeform 5"/>
          <p:cNvSpPr/>
          <p:nvPr/>
        </p:nvSpPr>
        <p:spPr>
          <a:xfrm>
            <a:off x="227163" y="1752299"/>
            <a:ext cx="4856524" cy="4114800"/>
          </a:xfrm>
          <a:custGeom>
            <a:avLst/>
            <a:gdLst/>
            <a:ahLst/>
            <a:cxnLst/>
            <a:rect l="l" t="t" r="r" b="b"/>
            <a:pathLst>
              <a:path w="4856524" h="4114800">
                <a:moveTo>
                  <a:pt x="0" y="0"/>
                </a:moveTo>
                <a:lnTo>
                  <a:pt x="4856523" y="0"/>
                </a:lnTo>
                <a:lnTo>
                  <a:pt x="4856523" y="4114800"/>
                </a:lnTo>
                <a:lnTo>
                  <a:pt x="0" y="4114800"/>
                </a:lnTo>
                <a:lnTo>
                  <a:pt x="0" y="0"/>
                </a:lnTo>
                <a:close/>
              </a:path>
            </a:pathLst>
          </a:custGeom>
          <a:blipFill>
            <a:blip r:embed="rId3" cstate="prin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380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D9D814-B93F-1DFD-2DF2-54127B57A95D}"/>
              </a:ext>
            </a:extLst>
          </p:cNvPr>
          <p:cNvSpPr txBox="1"/>
          <p:nvPr/>
        </p:nvSpPr>
        <p:spPr>
          <a:xfrm>
            <a:off x="2264569" y="387508"/>
            <a:ext cx="9532213"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cười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rồi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xa,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dặn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ở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thì</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cứ</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tờ</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sẵn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ngọn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đèn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chẳng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may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cháy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cháu</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ngẩn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rồi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nhớ</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sờ</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túi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liền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rồi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7" name="TextBox 6">
            <a:extLst>
              <a:ext uri="{FF2B5EF4-FFF2-40B4-BE49-F238E27FC236}">
                <a16:creationId xmlns:a16="http://schemas.microsoft.com/office/drawing/2014/main" id="{7FC703E1-5262-857A-0360-9A2AC4BD360C}"/>
              </a:ext>
            </a:extLst>
          </p:cNvPr>
          <p:cNvSpPr txBox="1"/>
          <p:nvPr/>
        </p:nvSpPr>
        <p:spPr>
          <a:xfrm>
            <a:off x="395217" y="4806912"/>
            <a:ext cx="11401565"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rồi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trực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hỏi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hướng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tờ</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đủ</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Tờ</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rồi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Dùng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rút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gọn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trường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8" name="Freeform 2"/>
          <p:cNvSpPr/>
          <p:nvPr/>
        </p:nvSpPr>
        <p:spPr>
          <a:xfrm>
            <a:off x="136603" y="539810"/>
            <a:ext cx="2268284" cy="4114800"/>
          </a:xfrm>
          <a:custGeom>
            <a:avLst/>
            <a:gdLst/>
            <a:ahLst/>
            <a:cxnLst/>
            <a:rect l="l" t="t" r="r" b="b"/>
            <a:pathLst>
              <a:path w="2268284" h="4114800">
                <a:moveTo>
                  <a:pt x="0" y="0"/>
                </a:moveTo>
                <a:lnTo>
                  <a:pt x="2268284" y="0"/>
                </a:lnTo>
                <a:lnTo>
                  <a:pt x="2268284" y="4114800"/>
                </a:lnTo>
                <a:lnTo>
                  <a:pt x="0" y="4114800"/>
                </a:lnTo>
                <a:lnTo>
                  <a:pt x="0" y="0"/>
                </a:lnTo>
                <a:close/>
              </a:path>
            </a:pathLst>
          </a:custGeom>
          <a:blipFill>
            <a:blip r:embed="rId3" cstate="prin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044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363777" y="1354861"/>
            <a:ext cx="11682448"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Times New Roman" panose="02020603050405020304" pitchFamily="18" charset="0"/>
                <a:cs typeface="Times New Roman" panose="02020603050405020304" pitchFamily="18" charset="0"/>
              </a:rPr>
              <a:t>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niệm</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707096" y="2262709"/>
            <a:ext cx="6938696" cy="1815882"/>
          </a:xfrm>
          <a:prstGeom prst="rect">
            <a:avLst/>
          </a:prstGeom>
        </p:spPr>
        <p:txBody>
          <a:bodyPr wrap="square">
            <a:spAutoFit/>
          </a:bodyPr>
          <a:lstStyle/>
          <a:p>
            <a:pPr lvl="0" algn="ju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mô</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vị</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nòng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cốt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cấu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tạo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bởi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từ</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hoặc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cụm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từ</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trừ</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cụm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chủ</a:t>
            </a:r>
            <a:r>
              <a:rPr lang="en-US" sz="2800" dirty="0">
                <a:solidFill>
                  <a:prstClr val="black"/>
                </a:solidFill>
                <a:latin typeface="Times New Roman" panose="02020603050405020304" pitchFamily="18" charset="0"/>
                <a:cs typeface="Times New Roman" panose="02020603050405020304" pitchFamily="18" charset="0"/>
              </a:rPr>
              <a:t> - </a:t>
            </a:r>
            <a:r>
              <a:rPr lang="en-US" sz="2800" dirty="0" err="1">
                <a:solidFill>
                  <a:prstClr val="black"/>
                </a:solidFill>
                <a:latin typeface="Times New Roman" panose="02020603050405020304" pitchFamily="18" charset="0"/>
                <a:cs typeface="Times New Roman" panose="02020603050405020304" pitchFamily="18" charset="0"/>
              </a:rPr>
              <a:t>vị</a:t>
            </a:r>
            <a:r>
              <a:rPr lang="en-US" sz="2800" dirty="0">
                <a:solidFill>
                  <a:prstClr val="black"/>
                </a:solidFill>
                <a:latin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39F3C781-CE0E-73D6-A846-8BAF1332BF61}"/>
              </a:ext>
            </a:extLst>
          </p:cNvPr>
          <p:cNvSpPr txBox="1"/>
          <p:nvPr/>
        </p:nvSpPr>
        <p:spPr>
          <a:xfrm>
            <a:off x="4281933" y="447014"/>
            <a:ext cx="31463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Times New Roman" panose="02020603050405020304" pitchFamily="18" charset="0"/>
                <a:cs typeface="Times New Roman" panose="02020603050405020304" pitchFamily="18" charset="0"/>
              </a:rPr>
              <a:t>2. </a:t>
            </a:r>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đặc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biệt</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descr="A book with icons on it&#10;&#10;Description automatically generated">
            <a:extLst>
              <a:ext uri="{FF2B5EF4-FFF2-40B4-BE49-F238E27FC236}">
                <a16:creationId xmlns:a16="http://schemas.microsoft.com/office/drawing/2014/main" id="{37404634-FE23-07EF-D3BE-D551576B083E}"/>
              </a:ext>
            </a:extLst>
          </p:cNvPr>
          <p:cNvPicPr>
            <a:picLocks noChangeAspect="1"/>
          </p:cNvPicPr>
          <p:nvPr/>
        </p:nvPicPr>
        <p:blipFill rotWithShape="1">
          <a:blip r:embed="rId3">
            <a:extLst>
              <a:ext uri="{28A0092B-C50C-407E-A947-70E740481C1C}">
                <a14:useLocalDpi xmlns:a14="http://schemas.microsoft.com/office/drawing/2010/main" val="0"/>
              </a:ext>
            </a:extLst>
          </a:blip>
          <a:srcRect b="7596"/>
          <a:stretch/>
        </p:blipFill>
        <p:spPr>
          <a:xfrm>
            <a:off x="7040879" y="1107828"/>
            <a:ext cx="5307017" cy="4903820"/>
          </a:xfrm>
          <a:prstGeom prst="rect">
            <a:avLst/>
          </a:prstGeom>
        </p:spPr>
      </p:pic>
    </p:spTree>
    <p:extLst>
      <p:ext uri="{BB962C8B-B14F-4D97-AF65-F5344CB8AC3E}">
        <p14:creationId xmlns:p14="http://schemas.microsoft.com/office/powerpoint/2010/main" val="159903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4"/>
          <p:cNvSpPr/>
          <p:nvPr/>
        </p:nvSpPr>
        <p:spPr>
          <a:xfrm>
            <a:off x="4343013" y="2557322"/>
            <a:ext cx="2840562" cy="2837011"/>
          </a:xfrm>
          <a:custGeom>
            <a:avLst/>
            <a:gdLst/>
            <a:ahLst/>
            <a:cxnLst/>
            <a:rect l="l" t="t" r="r" b="b"/>
            <a:pathLst>
              <a:path w="4119950" h="4114800">
                <a:moveTo>
                  <a:pt x="0" y="0"/>
                </a:moveTo>
                <a:lnTo>
                  <a:pt x="4119950" y="0"/>
                </a:lnTo>
                <a:lnTo>
                  <a:pt x="4119950" y="4114800"/>
                </a:lnTo>
                <a:lnTo>
                  <a:pt x="0" y="4114800"/>
                </a:lnTo>
                <a:lnTo>
                  <a:pt x="0" y="0"/>
                </a:lnTo>
                <a:close/>
              </a:path>
            </a:pathLst>
          </a:custGeom>
          <a:blipFill>
            <a:blip r:embed="rId3" cstate="prin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158F108-EA03-AA3E-6C58-D142857C717E}"/>
              </a:ext>
            </a:extLst>
          </p:cNvPr>
          <p:cNvSpPr/>
          <p:nvPr/>
        </p:nvSpPr>
        <p:spPr>
          <a:xfrm>
            <a:off x="7543072" y="2557322"/>
            <a:ext cx="4060892"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Nhấn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xúc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C3BD0CFF-BD3A-1D44-A4CC-7D2D90B81D4E}"/>
              </a:ext>
            </a:extLst>
          </p:cNvPr>
          <p:cNvSpPr/>
          <p:nvPr/>
        </p:nvSpPr>
        <p:spPr>
          <a:xfrm>
            <a:off x="882280" y="2557322"/>
            <a:ext cx="3900997"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Dùng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gọi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đáp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9">
            <a:extLst>
              <a:ext uri="{FF2B5EF4-FFF2-40B4-BE49-F238E27FC236}">
                <a16:creationId xmlns:a16="http://schemas.microsoft.com/office/drawing/2014/main" id="{C3B57A37-6E0A-9CAC-53E9-79398CE6C421}"/>
              </a:ext>
            </a:extLst>
          </p:cNvPr>
          <p:cNvSpPr/>
          <p:nvPr/>
        </p:nvSpPr>
        <p:spPr>
          <a:xfrm>
            <a:off x="7543072" y="4017131"/>
            <a:ext cx="3925577"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Liệt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kê</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tồn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11" name="Rectangle 10">
            <a:extLst>
              <a:ext uri="{FF2B5EF4-FFF2-40B4-BE49-F238E27FC236}">
                <a16:creationId xmlns:a16="http://schemas.microsoft.com/office/drawing/2014/main" id="{FD7D2432-31B2-0EFE-09D5-05AD88F9D018}"/>
              </a:ext>
            </a:extLst>
          </p:cNvPr>
          <p:cNvSpPr/>
          <p:nvPr/>
        </p:nvSpPr>
        <p:spPr>
          <a:xfrm>
            <a:off x="630643" y="4181725"/>
            <a:ext cx="3611186"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chốn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diễn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3" name="TextBox 12">
            <a:extLst>
              <a:ext uri="{FF2B5EF4-FFF2-40B4-BE49-F238E27FC236}">
                <a16:creationId xmlns:a16="http://schemas.microsoft.com/office/drawing/2014/main" id="{39F3C781-CE0E-73D6-A846-8BAF1332BF61}"/>
              </a:ext>
            </a:extLst>
          </p:cNvPr>
          <p:cNvSpPr txBox="1"/>
          <p:nvPr/>
        </p:nvSpPr>
        <p:spPr>
          <a:xfrm>
            <a:off x="363777" y="1354861"/>
            <a:ext cx="11682448" cy="523220"/>
          </a:xfrm>
          <a:prstGeom prst="rect">
            <a:avLst/>
          </a:prstGeom>
          <a:noFill/>
        </p:spPr>
        <p:txBody>
          <a:bodyPr wrap="square" rtlCol="0">
            <a:spAutoFit/>
          </a:bodyPr>
          <a:lstStyle/>
          <a:p>
            <a:pPr lvl="0" algn="just">
              <a:defRPr/>
            </a:pPr>
            <a:r>
              <a:rPr lang="en-US" sz="2800" b="1" dirty="0">
                <a:solidFill>
                  <a:prstClr val="black"/>
                </a:solidFill>
                <a:latin typeface="Times New Roman" panose="02020603050405020304" pitchFamily="18" charset="0"/>
                <a:cs typeface="Times New Roman" panose="02020603050405020304" pitchFamily="18" charset="0"/>
              </a:rPr>
              <a:t>b. </a:t>
            </a:r>
            <a:r>
              <a:rPr lang="en-US" sz="2800" b="1" dirty="0" err="1">
                <a:solidFill>
                  <a:prstClr val="black"/>
                </a:solidFill>
                <a:latin typeface="Times New Roman" panose="02020603050405020304" pitchFamily="18" charset="0"/>
                <a:cs typeface="Times New Roman" panose="02020603050405020304" pitchFamily="18" charset="0"/>
              </a:rPr>
              <a:t>Tác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dụng</a:t>
            </a:r>
            <a:endParaRPr lang="vi-VN" sz="2800" b="1" dirty="0">
              <a:solidFill>
                <a:prstClr val="black"/>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9F3C781-CE0E-73D6-A846-8BAF1332BF61}"/>
              </a:ext>
            </a:extLst>
          </p:cNvPr>
          <p:cNvSpPr txBox="1"/>
          <p:nvPr/>
        </p:nvSpPr>
        <p:spPr>
          <a:xfrm>
            <a:off x="4281933" y="447014"/>
            <a:ext cx="31463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Times New Roman" panose="02020603050405020304" pitchFamily="18" charset="0"/>
                <a:cs typeface="Times New Roman" panose="02020603050405020304" pitchFamily="18" charset="0"/>
              </a:rPr>
              <a:t>2. </a:t>
            </a:r>
            <a:r>
              <a:rPr lang="en-US" sz="2800" b="1" dirty="0" err="1">
                <a:solidFill>
                  <a:prstClr val="black"/>
                </a:solidFill>
                <a:latin typeface="Times New Roman" panose="02020603050405020304" pitchFamily="18" charset="0"/>
                <a:cs typeface="Times New Roman" panose="02020603050405020304" pitchFamily="18" charset="0"/>
              </a:rPr>
              <a:t>Câu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đặc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biệt</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7619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P spid="11"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0B985EE-5274-8279-CFB1-E8293C2C5D56}"/>
              </a:ext>
            </a:extLst>
          </p:cNvPr>
          <p:cNvGraphicFramePr>
            <a:graphicFrameLocks noGrp="1"/>
          </p:cNvGraphicFramePr>
          <p:nvPr>
            <p:extLst>
              <p:ext uri="{D42A27DB-BD31-4B8C-83A1-F6EECF244321}">
                <p14:modId xmlns:p14="http://schemas.microsoft.com/office/powerpoint/2010/main" val="2806108437"/>
              </p:ext>
            </p:extLst>
          </p:nvPr>
        </p:nvGraphicFramePr>
        <p:xfrm>
          <a:off x="242757" y="217495"/>
          <a:ext cx="11749375" cy="6400661"/>
        </p:xfrm>
        <a:graphic>
          <a:graphicData uri="http://schemas.openxmlformats.org/drawingml/2006/table">
            <a:tbl>
              <a:tblPr firstRow="1" bandRow="1">
                <a:tableStyleId>{5C22544A-7EE6-4342-B048-85BDC9FD1C3A}</a:tableStyleId>
              </a:tblPr>
              <a:tblGrid>
                <a:gridCol w="2349875">
                  <a:extLst>
                    <a:ext uri="{9D8B030D-6E8A-4147-A177-3AD203B41FA5}">
                      <a16:colId xmlns:a16="http://schemas.microsoft.com/office/drawing/2014/main" val="1204142501"/>
                    </a:ext>
                  </a:extLst>
                </a:gridCol>
                <a:gridCol w="2349875">
                  <a:extLst>
                    <a:ext uri="{9D8B030D-6E8A-4147-A177-3AD203B41FA5}">
                      <a16:colId xmlns:a16="http://schemas.microsoft.com/office/drawing/2014/main" val="3782574215"/>
                    </a:ext>
                  </a:extLst>
                </a:gridCol>
                <a:gridCol w="2349875">
                  <a:extLst>
                    <a:ext uri="{9D8B030D-6E8A-4147-A177-3AD203B41FA5}">
                      <a16:colId xmlns:a16="http://schemas.microsoft.com/office/drawing/2014/main" val="3081975879"/>
                    </a:ext>
                  </a:extLst>
                </a:gridCol>
                <a:gridCol w="2349875">
                  <a:extLst>
                    <a:ext uri="{9D8B030D-6E8A-4147-A177-3AD203B41FA5}">
                      <a16:colId xmlns:a16="http://schemas.microsoft.com/office/drawing/2014/main" val="1384633088"/>
                    </a:ext>
                  </a:extLst>
                </a:gridCol>
                <a:gridCol w="2349875">
                  <a:extLst>
                    <a:ext uri="{9D8B030D-6E8A-4147-A177-3AD203B41FA5}">
                      <a16:colId xmlns:a16="http://schemas.microsoft.com/office/drawing/2014/main" val="2176695307"/>
                    </a:ext>
                  </a:extLst>
                </a:gridCol>
              </a:tblGrid>
              <a:tr h="1888966">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Tác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dụng</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Bộc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lộ</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xúc</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Liệt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kê</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tồn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tượng</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Xác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chốn</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Gọi-đáp</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182064843"/>
                  </a:ext>
                </a:extLst>
              </a:tr>
              <a:tr h="7670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i="1" dirty="0">
                          <a:solidFill>
                            <a:srgbClr val="212529"/>
                          </a:solidFill>
                          <a:effectLst/>
                          <a:latin typeface="Times New Roman" panose="02020603050405020304" pitchFamily="18" charset="0"/>
                          <a:cs typeface="Times New Roman" panose="02020603050405020304" pitchFamily="18" charset="0"/>
                        </a:rPr>
                        <a:t>- Ôi chao!</a:t>
                      </a:r>
                      <a:endParaRPr lang="vi-VN" sz="2800" b="0" i="0" dirty="0">
                        <a:solidFill>
                          <a:srgbClr val="212529"/>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82947082"/>
                  </a:ext>
                </a:extLst>
              </a:tr>
              <a:tr h="9925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i="1" dirty="0">
                          <a:solidFill>
                            <a:srgbClr val="212529"/>
                          </a:solidFill>
                          <a:effectLst/>
                          <a:latin typeface="Times New Roman" panose="02020603050405020304" pitchFamily="18" charset="0"/>
                          <a:cs typeface="Times New Roman" panose="02020603050405020304" pitchFamily="18" charset="0"/>
                        </a:rPr>
                        <a:t>- </a:t>
                      </a:r>
                      <a:r>
                        <a:rPr lang="en-US" sz="2800" b="0" i="1" dirty="0">
                          <a:solidFill>
                            <a:srgbClr val="212529"/>
                          </a:solidFill>
                          <a:effectLst/>
                          <a:latin typeface="Times New Roman" panose="02020603050405020304" pitchFamily="18" charset="0"/>
                          <a:cs typeface="Times New Roman" panose="02020603050405020304" pitchFamily="18" charset="0"/>
                        </a:rPr>
                        <a:t>Lan </a:t>
                      </a:r>
                      <a:r>
                        <a:rPr lang="en-US" sz="2800" b="0" i="1" dirty="0" err="1">
                          <a:solidFill>
                            <a:srgbClr val="212529"/>
                          </a:solidFill>
                          <a:effectLst/>
                          <a:latin typeface="Times New Roman" panose="02020603050405020304" pitchFamily="18" charset="0"/>
                          <a:cs typeface="Times New Roman" panose="02020603050405020304" pitchFamily="18" charset="0"/>
                        </a:rPr>
                        <a:t>ơi</a:t>
                      </a:r>
                      <a:r>
                        <a:rPr lang="en-US" sz="2800" b="0" i="1" dirty="0">
                          <a:solidFill>
                            <a:srgbClr val="212529"/>
                          </a:solidFill>
                          <a:effectLst/>
                          <a:latin typeface="Times New Roman" panose="02020603050405020304" pitchFamily="18" charset="0"/>
                          <a:cs typeface="Times New Roman" panose="02020603050405020304" pitchFamily="18" charset="0"/>
                        </a:rPr>
                        <a:t>!</a:t>
                      </a:r>
                      <a:endParaRPr lang="vi-VN" sz="2800" b="0" i="0" dirty="0">
                        <a:solidFill>
                          <a:srgbClr val="212529"/>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5877552"/>
                  </a:ext>
                </a:extLst>
              </a:tr>
              <a:tr h="9925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i="1" dirty="0">
                          <a:solidFill>
                            <a:srgbClr val="212529"/>
                          </a:solidFill>
                          <a:effectLst/>
                          <a:latin typeface="Times New Roman" panose="02020603050405020304" pitchFamily="18" charset="0"/>
                          <a:cs typeface="Times New Roman" panose="02020603050405020304" pitchFamily="18" charset="0"/>
                        </a:rPr>
                        <a:t>- </a:t>
                      </a:r>
                      <a:r>
                        <a:rPr lang="en-US" sz="2800" b="0" i="1" dirty="0" err="1">
                          <a:solidFill>
                            <a:srgbClr val="212529"/>
                          </a:solidFill>
                          <a:effectLst/>
                          <a:latin typeface="Times New Roman" panose="02020603050405020304" pitchFamily="18" charset="0"/>
                          <a:cs typeface="Times New Roman" panose="02020603050405020304" pitchFamily="18" charset="0"/>
                        </a:rPr>
                        <a:t>Trên</a:t>
                      </a:r>
                      <a:r>
                        <a:rPr lang="en-US" sz="2800" b="0" i="1" baseline="0" dirty="0">
                          <a:solidFill>
                            <a:srgbClr val="212529"/>
                          </a:solidFill>
                          <a:effectLst/>
                          <a:latin typeface="Times New Roman" panose="02020603050405020304" pitchFamily="18" charset="0"/>
                          <a:cs typeface="Times New Roman" panose="02020603050405020304" pitchFamily="18" charset="0"/>
                        </a:rPr>
                        <a:t> </a:t>
                      </a:r>
                      <a:r>
                        <a:rPr lang="en-US" sz="2800" b="0" i="1" baseline="0" dirty="0" err="1">
                          <a:solidFill>
                            <a:srgbClr val="212529"/>
                          </a:solidFill>
                          <a:effectLst/>
                          <a:latin typeface="Times New Roman" panose="02020603050405020304" pitchFamily="18" charset="0"/>
                          <a:cs typeface="Times New Roman" panose="02020603050405020304" pitchFamily="18" charset="0"/>
                        </a:rPr>
                        <a:t>bàn</a:t>
                      </a:r>
                      <a:r>
                        <a:rPr lang="en-US" sz="2800" b="0" i="1" baseline="0" dirty="0">
                          <a:solidFill>
                            <a:srgbClr val="212529"/>
                          </a:solidFill>
                          <a:effectLst/>
                          <a:latin typeface="Times New Roman" panose="02020603050405020304" pitchFamily="18" charset="0"/>
                          <a:cs typeface="Times New Roman" panose="02020603050405020304" pitchFamily="18" charset="0"/>
                        </a:rPr>
                        <a:t> </a:t>
                      </a:r>
                      <a:r>
                        <a:rPr lang="en-US" sz="2800" b="0" i="1" baseline="0" dirty="0" err="1">
                          <a:solidFill>
                            <a:srgbClr val="212529"/>
                          </a:solidFill>
                          <a:effectLst/>
                          <a:latin typeface="Times New Roman" panose="02020603050405020304" pitchFamily="18" charset="0"/>
                          <a:cs typeface="Times New Roman" panose="02020603050405020304" pitchFamily="18" charset="0"/>
                        </a:rPr>
                        <a:t>có</a:t>
                      </a:r>
                      <a:r>
                        <a:rPr lang="en-US" sz="2800" b="0" i="1" baseline="0" dirty="0">
                          <a:solidFill>
                            <a:srgbClr val="212529"/>
                          </a:solidFill>
                          <a:effectLst/>
                          <a:latin typeface="Times New Roman" panose="02020603050405020304" pitchFamily="18" charset="0"/>
                          <a:cs typeface="Times New Roman" panose="02020603050405020304" pitchFamily="18" charset="0"/>
                        </a:rPr>
                        <a:t> </a:t>
                      </a:r>
                      <a:r>
                        <a:rPr lang="en-US" sz="2800" b="0" i="1" baseline="0" dirty="0" err="1">
                          <a:solidFill>
                            <a:srgbClr val="212529"/>
                          </a:solidFill>
                          <a:effectLst/>
                          <a:latin typeface="Times New Roman" panose="02020603050405020304" pitchFamily="18" charset="0"/>
                          <a:cs typeface="Times New Roman" panose="02020603050405020304" pitchFamily="18" charset="0"/>
                        </a:rPr>
                        <a:t>một</a:t>
                      </a:r>
                      <a:r>
                        <a:rPr lang="en-US" sz="2800" b="0" i="1" baseline="0" dirty="0">
                          <a:solidFill>
                            <a:srgbClr val="212529"/>
                          </a:solidFill>
                          <a:effectLst/>
                          <a:latin typeface="Times New Roman" panose="02020603050405020304" pitchFamily="18" charset="0"/>
                          <a:cs typeface="Times New Roman" panose="02020603050405020304" pitchFamily="18" charset="0"/>
                        </a:rPr>
                        <a:t> </a:t>
                      </a:r>
                      <a:r>
                        <a:rPr lang="en-US" sz="2800" b="0" i="1" baseline="0" dirty="0" err="1">
                          <a:solidFill>
                            <a:srgbClr val="212529"/>
                          </a:solidFill>
                          <a:effectLst/>
                          <a:latin typeface="Times New Roman" panose="02020603050405020304" pitchFamily="18" charset="0"/>
                          <a:cs typeface="Times New Roman" panose="02020603050405020304" pitchFamily="18" charset="0"/>
                        </a:rPr>
                        <a:t>lọ</a:t>
                      </a:r>
                      <a:r>
                        <a:rPr lang="en-US" sz="2800" b="0" i="1" baseline="0" dirty="0">
                          <a:solidFill>
                            <a:srgbClr val="212529"/>
                          </a:solidFill>
                          <a:effectLst/>
                          <a:latin typeface="Times New Roman" panose="02020603050405020304" pitchFamily="18" charset="0"/>
                          <a:cs typeface="Times New Roman" panose="02020603050405020304" pitchFamily="18" charset="0"/>
                        </a:rPr>
                        <a:t> </a:t>
                      </a:r>
                      <a:r>
                        <a:rPr lang="en-US" sz="2800" b="0" i="1" baseline="0" dirty="0" err="1">
                          <a:solidFill>
                            <a:srgbClr val="212529"/>
                          </a:solidFill>
                          <a:effectLst/>
                          <a:latin typeface="Times New Roman" panose="02020603050405020304" pitchFamily="18" charset="0"/>
                          <a:cs typeface="Times New Roman" panose="02020603050405020304" pitchFamily="18" charset="0"/>
                        </a:rPr>
                        <a:t>hoa</a:t>
                      </a:r>
                      <a:endParaRPr lang="vi-VN" sz="2800" b="0" i="0" dirty="0">
                        <a:solidFill>
                          <a:srgbClr val="212529"/>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70017512"/>
                  </a:ext>
                </a:extLst>
              </a:tr>
              <a:tr h="9925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i="1" dirty="0">
                          <a:solidFill>
                            <a:srgbClr val="212529"/>
                          </a:solidFill>
                          <a:effectLst/>
                          <a:latin typeface="Times New Roman" panose="02020603050405020304" pitchFamily="18" charset="0"/>
                          <a:cs typeface="Times New Roman" panose="02020603050405020304" pitchFamily="18" charset="0"/>
                        </a:rPr>
                        <a:t>- Và màn đêm. </a:t>
                      </a:r>
                      <a:endParaRPr lang="vi-VN" sz="2800" b="0" i="0" dirty="0">
                        <a:solidFill>
                          <a:srgbClr val="212529"/>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9019255"/>
                  </a:ext>
                </a:extLst>
              </a:tr>
              <a:tr h="7670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i="1" dirty="0">
                          <a:solidFill>
                            <a:srgbClr val="212529"/>
                          </a:solidFill>
                          <a:effectLst/>
                          <a:latin typeface="Times New Roman" panose="02020603050405020304" pitchFamily="18" charset="0"/>
                          <a:cs typeface="Times New Roman" panose="02020603050405020304" pitchFamily="18" charset="0"/>
                        </a:rPr>
                        <a:t>- Đêm.</a:t>
                      </a:r>
                      <a:endParaRPr lang="vi-VN" sz="2800" b="0" i="0" dirty="0">
                        <a:solidFill>
                          <a:srgbClr val="212529"/>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31538801"/>
                  </a:ext>
                </a:extLst>
              </a:tr>
            </a:tbl>
          </a:graphicData>
        </a:graphic>
      </p:graphicFrame>
      <p:cxnSp>
        <p:nvCxnSpPr>
          <p:cNvPr id="3" name="Straight Connector 2">
            <a:extLst>
              <a:ext uri="{FF2B5EF4-FFF2-40B4-BE49-F238E27FC236}">
                <a16:creationId xmlns:a16="http://schemas.microsoft.com/office/drawing/2014/main" id="{59F70201-F61C-C27B-F1CB-0612647793E3}"/>
              </a:ext>
            </a:extLst>
          </p:cNvPr>
          <p:cNvCxnSpPr/>
          <p:nvPr/>
        </p:nvCxnSpPr>
        <p:spPr>
          <a:xfrm>
            <a:off x="269823" y="239843"/>
            <a:ext cx="2293495" cy="1746354"/>
          </a:xfrm>
          <a:prstGeom prst="line">
            <a:avLst/>
          </a:prstGeom>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0261ACA4-D23F-2DCB-743D-FD6472415038}"/>
              </a:ext>
            </a:extLst>
          </p:cNvPr>
          <p:cNvSpPr txBox="1"/>
          <p:nvPr/>
        </p:nvSpPr>
        <p:spPr>
          <a:xfrm>
            <a:off x="269823" y="1037473"/>
            <a:ext cx="1394085"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descr="A red x on a black background&#10;&#10;Description automatically generated">
            <a:extLst>
              <a:ext uri="{FF2B5EF4-FFF2-40B4-BE49-F238E27FC236}">
                <a16:creationId xmlns:a16="http://schemas.microsoft.com/office/drawing/2014/main" id="{A1E107D5-0903-BEE1-8AB4-F7CEA30ABEB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393302" y="2243787"/>
            <a:ext cx="468733" cy="529393"/>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F9204CBD-171F-E3CD-547D-F21AECA77EE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88712" y="3153128"/>
            <a:ext cx="468733" cy="529393"/>
          </a:xfrm>
          <a:prstGeom prst="rect">
            <a:avLst/>
          </a:prstGeom>
        </p:spPr>
      </p:pic>
      <p:pic>
        <p:nvPicPr>
          <p:cNvPr id="8" name="Picture 7" descr="A red x on a black background&#10;&#10;Description automatically generated">
            <a:extLst>
              <a:ext uri="{FF2B5EF4-FFF2-40B4-BE49-F238E27FC236}">
                <a16:creationId xmlns:a16="http://schemas.microsoft.com/office/drawing/2014/main" id="{D3EBC413-7921-7F4A-F678-3D8D96497C7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883077" y="4157531"/>
            <a:ext cx="468733" cy="529393"/>
          </a:xfrm>
          <a:prstGeom prst="rect">
            <a:avLst/>
          </a:prstGeom>
        </p:spPr>
      </p:pic>
      <p:pic>
        <p:nvPicPr>
          <p:cNvPr id="9" name="Picture 8" descr="A red x on a black background&#10;&#10;Description automatically generated">
            <a:extLst>
              <a:ext uri="{FF2B5EF4-FFF2-40B4-BE49-F238E27FC236}">
                <a16:creationId xmlns:a16="http://schemas.microsoft.com/office/drawing/2014/main" id="{72B23699-23E4-B3E9-AEEF-F6F77318769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77663" y="5086921"/>
            <a:ext cx="468733" cy="529393"/>
          </a:xfrm>
          <a:prstGeom prst="rect">
            <a:avLst/>
          </a:prstGeom>
        </p:spPr>
      </p:pic>
      <p:pic>
        <p:nvPicPr>
          <p:cNvPr id="10" name="Picture 9" descr="A red x on a black background&#10;&#10;Description automatically generated">
            <a:extLst>
              <a:ext uri="{FF2B5EF4-FFF2-40B4-BE49-F238E27FC236}">
                <a16:creationId xmlns:a16="http://schemas.microsoft.com/office/drawing/2014/main" id="{F71B3000-614D-DC57-2D94-D84C443D0E6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77663" y="5966344"/>
            <a:ext cx="468733" cy="529393"/>
          </a:xfrm>
          <a:prstGeom prst="rect">
            <a:avLst/>
          </a:prstGeom>
        </p:spPr>
      </p:pic>
    </p:spTree>
    <p:extLst>
      <p:ext uri="{BB962C8B-B14F-4D97-AF65-F5344CB8AC3E}">
        <p14:creationId xmlns:p14="http://schemas.microsoft.com/office/powerpoint/2010/main" val="98502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A74FE2-42B8-C608-EF45-AD5604AA203C}"/>
              </a:ext>
            </a:extLst>
          </p:cNvPr>
          <p:cNvSpPr txBox="1"/>
          <p:nvPr/>
        </p:nvSpPr>
        <p:spPr>
          <a:xfrm>
            <a:off x="6340840" y="2117591"/>
            <a:ext cx="4971801"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phân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dùng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phù</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3" name="Freeform 3"/>
          <p:cNvSpPr/>
          <p:nvPr/>
        </p:nvSpPr>
        <p:spPr>
          <a:xfrm>
            <a:off x="375842" y="867967"/>
            <a:ext cx="5406363" cy="4764357"/>
          </a:xfrm>
          <a:custGeom>
            <a:avLst/>
            <a:gdLst/>
            <a:ahLst/>
            <a:cxnLst/>
            <a:rect l="l" t="t" r="r" b="b"/>
            <a:pathLst>
              <a:path w="6388627" h="5629977">
                <a:moveTo>
                  <a:pt x="0" y="0"/>
                </a:moveTo>
                <a:lnTo>
                  <a:pt x="6388627" y="0"/>
                </a:lnTo>
                <a:lnTo>
                  <a:pt x="6388627" y="5629977"/>
                </a:lnTo>
                <a:lnTo>
                  <a:pt x="0" y="56299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795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75A316F-E3D6-8538-D85B-A598946FF85A}"/>
              </a:ext>
            </a:extLst>
          </p:cNvPr>
          <p:cNvSpPr txBox="1"/>
          <p:nvPr/>
        </p:nvSpPr>
        <p:spPr>
          <a:xfrm>
            <a:off x="4077730" y="852616"/>
            <a:ext cx="725341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ea typeface="+mn-ea"/>
                <a:cs typeface="Times New Roman" panose="02020603050405020304" pitchFamily="18" charset="0"/>
              </a:rPr>
              <a:t>TRÒ</a:t>
            </a:r>
            <a:r>
              <a:rPr kumimoji="0" lang="en-US" sz="4000" b="1" i="0" u="none" strike="noStrike" kern="1200" cap="none" spc="0" normalizeH="0" noProof="0" dirty="0">
                <a:ln>
                  <a:noFill/>
                </a:ln>
                <a:solidFill>
                  <a:srgbClr val="C00000"/>
                </a:solidFill>
                <a:effectLst/>
                <a:uLnTx/>
                <a:uFillTx/>
                <a:ea typeface="+mn-ea"/>
                <a:cs typeface="Times New Roman" panose="02020603050405020304" pitchFamily="18" charset="0"/>
              </a:rPr>
              <a:t> CHƠI: TRUYỀN TIN NHANH</a:t>
            </a:r>
            <a:endParaRPr kumimoji="0" lang="en-US" sz="4000" b="1" i="0" u="none" strike="noStrike" kern="1200" cap="none" spc="0" normalizeH="0" baseline="0" noProof="0" dirty="0">
              <a:ln>
                <a:noFill/>
              </a:ln>
              <a:solidFill>
                <a:srgbClr val="C00000"/>
              </a:solidFill>
              <a:effectLst/>
              <a:uLnTx/>
              <a:uFillTx/>
              <a:ea typeface="+mn-ea"/>
              <a:cs typeface="Times New Roman" panose="02020603050405020304" pitchFamily="18" charset="0"/>
            </a:endParaRPr>
          </a:p>
        </p:txBody>
      </p:sp>
      <p:sp>
        <p:nvSpPr>
          <p:cNvPr id="8" name="Freeform 5">
            <a:extLst>
              <a:ext uri="{FF2B5EF4-FFF2-40B4-BE49-F238E27FC236}">
                <a16:creationId xmlns:a16="http://schemas.microsoft.com/office/drawing/2014/main" id="{3594BBCC-953C-0C09-ADAB-B2AF1389D91C}"/>
              </a:ext>
            </a:extLst>
          </p:cNvPr>
          <p:cNvSpPr/>
          <p:nvPr/>
        </p:nvSpPr>
        <p:spPr>
          <a:xfrm>
            <a:off x="3954163" y="1667435"/>
            <a:ext cx="7673546" cy="4510943"/>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3"/>
            <a:stretch>
              <a:fillRect l="-16398" t="-59453" r="-8011" b="-77034"/>
            </a:stretch>
          </a:blipFill>
          <a:ln w="38100" cap="sq">
            <a:solidFill>
              <a:srgbClr val="4E4845"/>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BFA5877-F079-0C87-E63D-6130F26F8105}"/>
              </a:ext>
            </a:extLst>
          </p:cNvPr>
          <p:cNvSpPr txBox="1"/>
          <p:nvPr/>
        </p:nvSpPr>
        <p:spPr>
          <a:xfrm>
            <a:off x="4087905" y="1788459"/>
            <a:ext cx="7304297" cy="395687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Char char="-"/>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lớp</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chia</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Char char="-"/>
              <a:tabLst/>
              <a:defRPr/>
            </a:pPr>
            <a:r>
              <a:rPr lang="en-US" sz="3600" b="1" dirty="0">
                <a:solidFill>
                  <a:prstClr val="black"/>
                </a:solidFill>
                <a:latin typeface="Times New Roman" panose="02020603050405020304" pitchFamily="18" charset="0"/>
                <a:cs typeface="Times New Roman" panose="02020603050405020304" pitchFamily="18" charset="0"/>
              </a:rPr>
              <a:t> HS </a:t>
            </a:r>
            <a:r>
              <a:rPr lang="en-US" sz="3600" b="1" dirty="0" err="1">
                <a:solidFill>
                  <a:prstClr val="black"/>
                </a:solidFill>
                <a:latin typeface="Times New Roman" panose="02020603050405020304" pitchFamily="18" charset="0"/>
                <a:cs typeface="Times New Roman" panose="02020603050405020304" pitchFamily="18" charset="0"/>
              </a:rPr>
              <a:t>đứng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đầu</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mỗi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đội</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sẽ</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GV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truyền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đội</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Char char="-"/>
              <a:tabLst/>
              <a:defRPr/>
            </a:pP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cuối</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cùng</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nếu</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thông</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đảm</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bảo</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độ</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chính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xác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và</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u="sng" dirty="0" err="1">
                <a:solidFill>
                  <a:prstClr val="black"/>
                </a:solidFill>
                <a:latin typeface="Times New Roman" panose="02020603050405020304" pitchFamily="18" charset="0"/>
                <a:cs typeface="Times New Roman" panose="02020603050405020304" pitchFamily="18" charset="0"/>
              </a:rPr>
              <a:t>nhanh</a:t>
            </a:r>
            <a:r>
              <a:rPr lang="en-US" sz="3600" b="1" u="sng" dirty="0">
                <a:solidFill>
                  <a:prstClr val="black"/>
                </a:solidFill>
                <a:latin typeface="Times New Roman" panose="02020603050405020304" pitchFamily="18" charset="0"/>
                <a:cs typeface="Times New Roman" panose="02020603050405020304" pitchFamily="18" charset="0"/>
              </a:rPr>
              <a:t> </a:t>
            </a:r>
            <a:r>
              <a:rPr lang="en-US" sz="3600" b="1" u="sng" dirty="0" err="1">
                <a:solidFill>
                  <a:prstClr val="black"/>
                </a:solidFill>
                <a:latin typeface="Times New Roman" panose="02020603050405020304" pitchFamily="18" charset="0"/>
                <a:cs typeface="Times New Roman" panose="02020603050405020304" pitchFamily="18" charset="0"/>
              </a:rPr>
              <a:t>nhất</a:t>
            </a:r>
            <a:r>
              <a:rPr lang="en-US" sz="3600" b="1" u="sng"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thì</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đội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đó</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thắng</a:t>
            </a:r>
            <a:r>
              <a:rPr lang="en-US" sz="3600" b="1" dirty="0">
                <a:solidFill>
                  <a:prstClr val="black"/>
                </a:solidFill>
                <a:latin typeface="Times New Roman" panose="02020603050405020304" pitchFamily="18" charset="0"/>
                <a:cs typeface="Times New Roman" panose="02020603050405020304" pitchFamily="18" charset="0"/>
              </a:rPr>
              <a:t>. </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4" name="Group 2">
            <a:extLst>
              <a:ext uri="{FF2B5EF4-FFF2-40B4-BE49-F238E27FC236}">
                <a16:creationId xmlns:a16="http://schemas.microsoft.com/office/drawing/2014/main" id="{02D2C3C8-BBDA-BE0A-016C-DE59125A0922}"/>
              </a:ext>
            </a:extLst>
          </p:cNvPr>
          <p:cNvGrpSpPr/>
          <p:nvPr/>
        </p:nvGrpSpPr>
        <p:grpSpPr>
          <a:xfrm>
            <a:off x="285732" y="963827"/>
            <a:ext cx="3532505" cy="4547288"/>
            <a:chOff x="-4" y="655308"/>
            <a:chExt cx="12470385" cy="8897877"/>
          </a:xfrm>
        </p:grpSpPr>
        <p:sp>
          <p:nvSpPr>
            <p:cNvPr id="5" name="Freeform 3">
              <a:extLst>
                <a:ext uri="{FF2B5EF4-FFF2-40B4-BE49-F238E27FC236}">
                  <a16:creationId xmlns:a16="http://schemas.microsoft.com/office/drawing/2014/main" id="{8A1ECEB9-44BA-7839-99F8-43A60A126C3C}"/>
                </a:ext>
              </a:extLst>
            </p:cNvPr>
            <p:cNvSpPr/>
            <p:nvPr/>
          </p:nvSpPr>
          <p:spPr>
            <a:xfrm>
              <a:off x="1912557" y="3436588"/>
              <a:ext cx="9418712" cy="5486400"/>
            </a:xfrm>
            <a:custGeom>
              <a:avLst/>
              <a:gdLst/>
              <a:ahLst/>
              <a:cxnLst/>
              <a:rect l="l" t="t" r="r" b="b"/>
              <a:pathLst>
                <a:path w="9418712" h="5486400">
                  <a:moveTo>
                    <a:pt x="0" y="0"/>
                  </a:moveTo>
                  <a:lnTo>
                    <a:pt x="9418712" y="0"/>
                  </a:lnTo>
                  <a:lnTo>
                    <a:pt x="9418712" y="5486400"/>
                  </a:lnTo>
                  <a:lnTo>
                    <a:pt x="0" y="5486400"/>
                  </a:lnTo>
                  <a:lnTo>
                    <a:pt x="0" y="0"/>
                  </a:lnTo>
                  <a:close/>
                </a:path>
              </a:pathLst>
            </a:custGeom>
            <a:blipFill>
              <a:blip r:embed="rId4" cstate="prin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4">
              <a:extLst>
                <a:ext uri="{FF2B5EF4-FFF2-40B4-BE49-F238E27FC236}">
                  <a16:creationId xmlns:a16="http://schemas.microsoft.com/office/drawing/2014/main" id="{F3E02083-C728-CA29-79CD-DE1F4EF5B157}"/>
                </a:ext>
              </a:extLst>
            </p:cNvPr>
            <p:cNvSpPr/>
            <p:nvPr/>
          </p:nvSpPr>
          <p:spPr>
            <a:xfrm>
              <a:off x="-4" y="655308"/>
              <a:ext cx="12470385" cy="8897877"/>
            </a:xfrm>
            <a:custGeom>
              <a:avLst/>
              <a:gdLst/>
              <a:ahLst/>
              <a:cxnLst/>
              <a:rect l="l" t="t" r="r" b="b"/>
              <a:pathLst>
                <a:path w="7809730" h="9553187">
                  <a:moveTo>
                    <a:pt x="0" y="0"/>
                  </a:moveTo>
                  <a:lnTo>
                    <a:pt x="7809730" y="0"/>
                  </a:lnTo>
                  <a:lnTo>
                    <a:pt x="7809730" y="9553187"/>
                  </a:lnTo>
                  <a:lnTo>
                    <a:pt x="0" y="9553187"/>
                  </a:lnTo>
                  <a:lnTo>
                    <a:pt x="0" y="0"/>
                  </a:lnTo>
                  <a:close/>
                </a:path>
              </a:pathLst>
            </a:custGeom>
            <a:blipFill>
              <a:blip r:embed="rId5" cstate="prin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50435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4944E7-5D0F-98C9-0ECA-4109B3AF67A1}"/>
              </a:ext>
            </a:extLst>
          </p:cNvPr>
          <p:cNvSpPr txBox="1"/>
          <p:nvPr/>
        </p:nvSpPr>
        <p:spPr>
          <a:xfrm>
            <a:off x="-190831" y="2423613"/>
            <a:ext cx="756916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9Slide07 Pangolin" panose="00000500000000000000" pitchFamily="2" charset="0"/>
                <a:ea typeface="+mn-ea"/>
                <a:cs typeface="Times New Roman" panose="02020603050405020304" pitchFamily="18" charset="0"/>
              </a:rPr>
              <a:t>II.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uLnTx/>
                <a:uFillTx/>
                <a:latin typeface="#9Slide07 Pangolin" panose="00000500000000000000" pitchFamily="2" charset="0"/>
                <a:ea typeface="+mn-ea"/>
                <a:cs typeface="Times New Roman" panose="02020603050405020304" pitchFamily="18" charset="0"/>
              </a:rPr>
              <a:t>THỰC HÀNH</a:t>
            </a:r>
          </a:p>
        </p:txBody>
      </p:sp>
      <p:sp>
        <p:nvSpPr>
          <p:cNvPr id="2" name="Freeform 7">
            <a:extLst>
              <a:ext uri="{FF2B5EF4-FFF2-40B4-BE49-F238E27FC236}">
                <a16:creationId xmlns:a16="http://schemas.microsoft.com/office/drawing/2014/main" id="{D30ADF0C-51E7-303C-2ABC-9214353004B4}"/>
              </a:ext>
            </a:extLst>
          </p:cNvPr>
          <p:cNvSpPr/>
          <p:nvPr/>
        </p:nvSpPr>
        <p:spPr>
          <a:xfrm>
            <a:off x="6608679" y="1558120"/>
            <a:ext cx="5339929" cy="5299880"/>
          </a:xfrm>
          <a:custGeom>
            <a:avLst/>
            <a:gdLst/>
            <a:ahLst/>
            <a:cxnLst/>
            <a:rect l="l" t="t" r="r" b="b"/>
            <a:pathLst>
              <a:path w="8291788" h="8229600">
                <a:moveTo>
                  <a:pt x="0" y="0"/>
                </a:moveTo>
                <a:lnTo>
                  <a:pt x="8291788" y="0"/>
                </a:lnTo>
                <a:lnTo>
                  <a:pt x="8291788" y="8229600"/>
                </a:lnTo>
                <a:lnTo>
                  <a:pt x="0" y="8229600"/>
                </a:lnTo>
                <a:lnTo>
                  <a:pt x="0" y="0"/>
                </a:lnTo>
                <a:close/>
              </a:path>
            </a:pathLst>
          </a:custGeom>
          <a:blipFill>
            <a:blip r:embed="rId3" cstate="prin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554509"/>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2129" y="1160433"/>
            <a:ext cx="11162486" cy="3539430"/>
          </a:xfrm>
          <a:prstGeom prst="rect">
            <a:avLst/>
          </a:prstGeom>
        </p:spPr>
        <p:txBody>
          <a:bodyPr wrap="square">
            <a:spAutoFit/>
          </a:bodyPr>
          <a:lstStyle/>
          <a:p>
            <a:pPr algn="just"/>
            <a:r>
              <a:rPr lang="vi-VN" sz="2800" b="1" dirty="0">
                <a:solidFill>
                  <a:srgbClr val="000000"/>
                </a:solidFill>
                <a:latin typeface="+mj-lt"/>
              </a:rPr>
              <a:t>Chỉ ra câu rút gọn trong đoạn trích dưới đây. Khôi phục lại các thành phần bị rút gọn và cho biết tác dụng của việc sử dụng loại câu này.</a:t>
            </a:r>
          </a:p>
          <a:p>
            <a:pPr algn="just"/>
            <a:endParaRPr lang="en-US" sz="2800" b="1" dirty="0">
              <a:solidFill>
                <a:srgbClr val="000000"/>
              </a:solidFill>
              <a:latin typeface="+mj-lt"/>
            </a:endParaRPr>
          </a:p>
          <a:p>
            <a:pPr algn="just"/>
            <a:r>
              <a:rPr lang="vi-VN" sz="2800" b="1" dirty="0">
                <a:solidFill>
                  <a:srgbClr val="000000"/>
                </a:solidFill>
                <a:latin typeface="+mj-lt"/>
              </a:rPr>
              <a:t>Khiết</a:t>
            </a:r>
            <a:r>
              <a:rPr lang="vi-VN" sz="2800" i="1" dirty="0">
                <a:solidFill>
                  <a:srgbClr val="000000"/>
                </a:solidFill>
                <a:latin typeface="+mj-lt"/>
              </a:rPr>
              <a:t>: - </a:t>
            </a:r>
            <a:r>
              <a:rPr lang="vi-VN" sz="2800" dirty="0">
                <a:solidFill>
                  <a:srgbClr val="000000"/>
                </a:solidFill>
                <a:latin typeface="+mj-lt"/>
              </a:rPr>
              <a:t>(cởi áo)</a:t>
            </a:r>
            <a:r>
              <a:rPr lang="vi-VN" sz="2800" i="1" dirty="0">
                <a:solidFill>
                  <a:srgbClr val="000000"/>
                </a:solidFill>
                <a:latin typeface="+mj-lt"/>
              </a:rPr>
              <a:t> Phải nhanh lên mới được. Cậu giúp tôi một tay. Cái áo rộng quá… Chị đưa tôi cái khăn quàng... và cá mũ trùm đầu... Thôi, thế là được rồi... Chị trông có giống không?</a:t>
            </a:r>
            <a:endParaRPr lang="vi-VN" sz="2800" dirty="0">
              <a:solidFill>
                <a:srgbClr val="000000"/>
              </a:solidFill>
              <a:latin typeface="+mj-lt"/>
            </a:endParaRPr>
          </a:p>
          <a:p>
            <a:pPr algn="just"/>
            <a:r>
              <a:rPr lang="vi-VN" sz="2800" b="1" dirty="0">
                <a:solidFill>
                  <a:srgbClr val="000000"/>
                </a:solidFill>
                <a:latin typeface="+mj-lt"/>
              </a:rPr>
              <a:t>Lý</a:t>
            </a:r>
            <a:r>
              <a:rPr lang="vi-VN" sz="2800" i="1" dirty="0">
                <a:solidFill>
                  <a:srgbClr val="000000"/>
                </a:solidFill>
                <a:latin typeface="+mj-lt"/>
              </a:rPr>
              <a:t>: - Giống đấy...</a:t>
            </a:r>
            <a:endParaRPr lang="vi-VN" sz="2800" dirty="0">
              <a:solidFill>
                <a:srgbClr val="000000"/>
              </a:solidFill>
              <a:latin typeface="+mj-lt"/>
            </a:endParaRPr>
          </a:p>
          <a:p>
            <a:pPr algn="r"/>
            <a:r>
              <a:rPr lang="vi-VN" sz="2800" dirty="0">
                <a:solidFill>
                  <a:srgbClr val="000000"/>
                </a:solidFill>
                <a:latin typeface="+mj-lt"/>
              </a:rPr>
              <a:t>(Vũ Đình Long, </a:t>
            </a:r>
            <a:r>
              <a:rPr lang="vi-VN" sz="2800" i="1" dirty="0">
                <a:solidFill>
                  <a:srgbClr val="000000"/>
                </a:solidFill>
                <a:latin typeface="+mj-lt"/>
              </a:rPr>
              <a:t>Gia tài</a:t>
            </a:r>
            <a:r>
              <a:rPr lang="vi-VN" sz="2800" dirty="0">
                <a:solidFill>
                  <a:srgbClr val="000000"/>
                </a:solidFill>
                <a:latin typeface="+mj-lt"/>
              </a:rPr>
              <a:t>)</a:t>
            </a:r>
            <a:endParaRPr lang="vi-VN" sz="2800" b="0" i="0" dirty="0">
              <a:solidFill>
                <a:srgbClr val="000000"/>
              </a:solidFill>
              <a:effectLst/>
              <a:latin typeface="+mj-lt"/>
            </a:endParaRPr>
          </a:p>
        </p:txBody>
      </p:sp>
      <p:sp>
        <p:nvSpPr>
          <p:cNvPr id="5" name="TextBox 4">
            <a:extLst>
              <a:ext uri="{FF2B5EF4-FFF2-40B4-BE49-F238E27FC236}">
                <a16:creationId xmlns:a16="http://schemas.microsoft.com/office/drawing/2014/main" id="{39F3C781-CE0E-73D6-A846-8BAF1332BF61}"/>
              </a:ext>
            </a:extLst>
          </p:cNvPr>
          <p:cNvSpPr txBox="1"/>
          <p:nvPr/>
        </p:nvSpPr>
        <p:spPr>
          <a:xfrm>
            <a:off x="4281933" y="447014"/>
            <a:ext cx="31463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black"/>
                </a:solidFill>
                <a:latin typeface="Times New Roman" panose="02020603050405020304" pitchFamily="18" charset="0"/>
                <a:cs typeface="Times New Roman" panose="02020603050405020304" pitchFamily="18" charset="0"/>
              </a:rPr>
              <a:t>Bài</a:t>
            </a:r>
            <a:r>
              <a:rPr lang="en-US" sz="2800" b="1" dirty="0">
                <a:solidFill>
                  <a:prstClr val="black"/>
                </a:solidFill>
                <a:latin typeface="Times New Roman" panose="02020603050405020304" pitchFamily="18" charset="0"/>
                <a:cs typeface="Times New Roman" panose="02020603050405020304" pitchFamily="18" charset="0"/>
              </a:rPr>
              <a:t> 1</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Freeform 8">
            <a:extLst>
              <a:ext uri="{FF2B5EF4-FFF2-40B4-BE49-F238E27FC236}">
                <a16:creationId xmlns:a16="http://schemas.microsoft.com/office/drawing/2014/main" id="{FD0F2A73-A8E4-4E4D-87D1-1B00FC81A361}"/>
              </a:ext>
            </a:extLst>
          </p:cNvPr>
          <p:cNvSpPr/>
          <p:nvPr/>
        </p:nvSpPr>
        <p:spPr>
          <a:xfrm>
            <a:off x="-1" y="4093699"/>
            <a:ext cx="5014607" cy="2764302"/>
          </a:xfrm>
          <a:custGeom>
            <a:avLst/>
            <a:gdLst/>
            <a:ahLst/>
            <a:cxnLst/>
            <a:rect l="l" t="t" r="r" b="b"/>
            <a:pathLst>
              <a:path w="3079164" h="1697389">
                <a:moveTo>
                  <a:pt x="0" y="0"/>
                </a:moveTo>
                <a:lnTo>
                  <a:pt x="3079164" y="0"/>
                </a:lnTo>
                <a:lnTo>
                  <a:pt x="3079164" y="1697390"/>
                </a:lnTo>
                <a:lnTo>
                  <a:pt x="0" y="1697390"/>
                </a:lnTo>
                <a:lnTo>
                  <a:pt x="0" y="0"/>
                </a:lnTo>
                <a:close/>
              </a:path>
            </a:pathLst>
          </a:custGeom>
          <a:blipFill>
            <a:blip r:embed="rId2" cstate="print">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308717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52283017"/>
              </p:ext>
            </p:extLst>
          </p:nvPr>
        </p:nvGraphicFramePr>
        <p:xfrm>
          <a:off x="312273" y="324853"/>
          <a:ext cx="11567453" cy="6208294"/>
        </p:xfrm>
        <a:graphic>
          <a:graphicData uri="http://schemas.openxmlformats.org/drawingml/2006/table">
            <a:tbl>
              <a:tblPr firstRow="1" bandRow="1">
                <a:tableStyleId>{5940675A-B579-460E-94D1-54222C63F5DA}</a:tableStyleId>
              </a:tblPr>
              <a:tblGrid>
                <a:gridCol w="3617132">
                  <a:extLst>
                    <a:ext uri="{9D8B030D-6E8A-4147-A177-3AD203B41FA5}">
                      <a16:colId xmlns:a16="http://schemas.microsoft.com/office/drawing/2014/main" val="4195750161"/>
                    </a:ext>
                  </a:extLst>
                </a:gridCol>
                <a:gridCol w="2891026">
                  <a:extLst>
                    <a:ext uri="{9D8B030D-6E8A-4147-A177-3AD203B41FA5}">
                      <a16:colId xmlns:a16="http://schemas.microsoft.com/office/drawing/2014/main" val="1217416665"/>
                    </a:ext>
                  </a:extLst>
                </a:gridCol>
                <a:gridCol w="2167432">
                  <a:extLst>
                    <a:ext uri="{9D8B030D-6E8A-4147-A177-3AD203B41FA5}">
                      <a16:colId xmlns:a16="http://schemas.microsoft.com/office/drawing/2014/main" val="741406495"/>
                    </a:ext>
                  </a:extLst>
                </a:gridCol>
                <a:gridCol w="2891863">
                  <a:extLst>
                    <a:ext uri="{9D8B030D-6E8A-4147-A177-3AD203B41FA5}">
                      <a16:colId xmlns:a16="http://schemas.microsoft.com/office/drawing/2014/main" val="269229943"/>
                    </a:ext>
                  </a:extLst>
                </a:gridCol>
              </a:tblGrid>
              <a:tr h="1023708">
                <a:tc>
                  <a:txBody>
                    <a:bodyPr/>
                    <a:lstStyle/>
                    <a:p>
                      <a:pPr algn="ctr"/>
                      <a:r>
                        <a:rPr lang="en-US" sz="2800" b="1" dirty="0" err="1">
                          <a:latin typeface="Times New Roman" panose="02020603050405020304" pitchFamily="18" charset="0"/>
                          <a:cs typeface="Times New Roman" panose="02020603050405020304" pitchFamily="18" charset="0"/>
                        </a:rPr>
                        <a:t>Ví</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dụ</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b="1" dirty="0" err="1">
                          <a:latin typeface="Times New Roman" panose="02020603050405020304" pitchFamily="18" charset="0"/>
                          <a:cs typeface="Times New Roman" panose="02020603050405020304" pitchFamily="18" charset="0"/>
                        </a:rPr>
                        <a:t>Câu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rút</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gọn</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b="1" dirty="0" err="1">
                          <a:latin typeface="Times New Roman" panose="02020603050405020304" pitchFamily="18" charset="0"/>
                          <a:cs typeface="Times New Roman" panose="02020603050405020304" pitchFamily="18" charset="0"/>
                        </a:rPr>
                        <a:t>Tác</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dụng</a:t>
                      </a:r>
                      <a:r>
                        <a:rPr lang="en-US" sz="2800" b="1" baseline="0" dirty="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err="1">
                          <a:latin typeface="Times New Roman" panose="02020603050405020304" pitchFamily="18" charset="0"/>
                          <a:cs typeface="Times New Roman" panose="02020603050405020304" pitchFamily="18" charset="0"/>
                        </a:rPr>
                        <a:t>Khôi</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phục</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câu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rút</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gọn</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3799171931"/>
                  </a:ext>
                </a:extLst>
              </a:tr>
              <a:tr h="5184586">
                <a:tc>
                  <a:txBody>
                    <a:bodyPr/>
                    <a:lstStyle/>
                    <a:p>
                      <a:pPr algn="just"/>
                      <a:r>
                        <a:rPr lang="vi-VN" sz="2800" b="1" kern="1200" dirty="0">
                          <a:latin typeface="Times New Roman" panose="02020603050405020304" pitchFamily="18" charset="0"/>
                          <a:cs typeface="Times New Roman" panose="02020603050405020304" pitchFamily="18" charset="0"/>
                        </a:rPr>
                        <a:t>Khiết: </a:t>
                      </a:r>
                      <a:r>
                        <a:rPr lang="vi-VN" sz="2800" kern="1200" dirty="0">
                          <a:latin typeface="Times New Roman" panose="02020603050405020304" pitchFamily="18" charset="0"/>
                          <a:cs typeface="Times New Roman" panose="02020603050405020304" pitchFamily="18" charset="0"/>
                        </a:rPr>
                        <a:t>- (cởi áo) </a:t>
                      </a:r>
                      <a:r>
                        <a:rPr lang="vi-VN" sz="2800" i="1" kern="1200" dirty="0">
                          <a:latin typeface="Times New Roman" panose="02020603050405020304" pitchFamily="18" charset="0"/>
                          <a:cs typeface="Times New Roman" panose="02020603050405020304" pitchFamily="18" charset="0"/>
                        </a:rPr>
                        <a:t>Phải nhanh lên mới được. Cậu giúp tôi một tay. Cái áo rộng quá… Chị đưa tôi cái khăn quàng... và cá mũ trùm đầu... Thôi, thế là được rồi... Chị trông có giống không?</a:t>
                      </a:r>
                    </a:p>
                    <a:p>
                      <a:pPr algn="just"/>
                      <a:r>
                        <a:rPr lang="vi-VN" sz="2800" b="1" kern="1200" dirty="0">
                          <a:latin typeface="Times New Roman" panose="02020603050405020304" pitchFamily="18" charset="0"/>
                          <a:cs typeface="Times New Roman" panose="02020603050405020304" pitchFamily="18" charset="0"/>
                        </a:rPr>
                        <a:t>Lý: - </a:t>
                      </a:r>
                      <a:r>
                        <a:rPr lang="vi-VN" sz="2800" i="1" kern="1200" dirty="0">
                          <a:latin typeface="Times New Roman" panose="02020603050405020304" pitchFamily="18" charset="0"/>
                          <a:cs typeface="Times New Roman" panose="02020603050405020304" pitchFamily="18" charset="0"/>
                        </a:rPr>
                        <a:t>Giống đấy...</a:t>
                      </a:r>
                      <a:endParaRPr lang="vi-VN" sz="2800" i="1" kern="1200" dirty="0">
                        <a:solidFill>
                          <a:srgbClr val="000000"/>
                        </a:solidFill>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vi-VN"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Phải nhanh lên mới được. </a:t>
                      </a:r>
                      <a:endParaRPr kumimoji="0" 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vi-VN"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Giống đấy…</a:t>
                      </a:r>
                      <a:endParaRPr kumimoji="0" 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800" dirty="0" err="1">
                          <a:latin typeface="Times New Roman" panose="02020603050405020304" pitchFamily="18" charset="0"/>
                          <a:cs typeface="Times New Roman" panose="02020603050405020304" pitchFamily="18" charset="0"/>
                        </a:rPr>
                        <a:t>Giúp</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tránh</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lặp</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lại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những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từ</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ngữ</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đã</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xuất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hiện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trước</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đó</a:t>
                      </a:r>
                      <a:r>
                        <a:rPr lang="en-US" sz="2800" baseline="0" dirty="0">
                          <a:latin typeface="Times New Roman" panose="02020603050405020304" pitchFamily="18" charset="0"/>
                          <a:cs typeface="Times New Roman" panose="02020603050405020304" pitchFamily="18" charset="0"/>
                        </a:rPr>
                        <a:t> </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cho</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nhịp</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độ</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cuộc</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thoại</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nhanh</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hơn</a:t>
                      </a:r>
                      <a:endParaRPr lang="en-US" sz="28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Ta p</a:t>
                      </a:r>
                      <a:r>
                        <a:rPr kumimoji="0" lang="vi-VN"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hải nhanh lên mới được. </a:t>
                      </a:r>
                      <a:endParaRPr kumimoji="0" 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vi-VN"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Giống</a:t>
                      </a:r>
                      <a:r>
                        <a:rPr kumimoji="0" 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cụ</a:t>
                      </a:r>
                      <a:r>
                        <a:rPr kumimoji="0" 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Di Lung </a:t>
                      </a:r>
                      <a:r>
                        <a:rPr kumimoji="0" lang="en-US" sz="2800" i="1"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đấy</a:t>
                      </a:r>
                      <a:r>
                        <a:rPr kumimoji="0" lang="en-US" sz="2800" i="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p>
                  </a:txBody>
                  <a:tcPr>
                    <a:solidFill>
                      <a:schemeClr val="bg1"/>
                    </a:solidFill>
                  </a:tcPr>
                </a:tc>
                <a:extLst>
                  <a:ext uri="{0D108BD9-81ED-4DB2-BD59-A6C34878D82A}">
                    <a16:rowId xmlns:a16="http://schemas.microsoft.com/office/drawing/2014/main" val="3212973479"/>
                  </a:ext>
                </a:extLst>
              </a:tr>
            </a:tbl>
          </a:graphicData>
        </a:graphic>
      </p:graphicFrame>
    </p:spTree>
    <p:extLst>
      <p:ext uri="{BB962C8B-B14F-4D97-AF65-F5344CB8AC3E}">
        <p14:creationId xmlns:p14="http://schemas.microsoft.com/office/powerpoint/2010/main" val="253435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3363" y="1065660"/>
            <a:ext cx="6862916" cy="5693866"/>
          </a:xfrm>
          <a:prstGeom prst="rect">
            <a:avLst/>
          </a:prstGeom>
        </p:spPr>
        <p:txBody>
          <a:bodyPr wrap="square">
            <a:spAutoFit/>
          </a:bodyPr>
          <a:lstStyle/>
          <a:p>
            <a:pPr algn="just"/>
            <a:r>
              <a:rPr lang="vi-VN" sz="2600" b="1" dirty="0">
                <a:latin typeface="Times New Roman" panose="02020603050405020304" pitchFamily="18" charset="0"/>
                <a:cs typeface="Times New Roman" panose="02020603050405020304" pitchFamily="18" charset="0"/>
              </a:rPr>
              <a:t>Xác định câu đặc biệt trong các trường hợp sau và nêu tác dụng của loại câu này trong mỗi trường hợp:</a:t>
            </a:r>
          </a:p>
          <a:p>
            <a:endParaRPr lang="en-US" sz="2600" dirty="0">
              <a:latin typeface="Times New Roman" panose="02020603050405020304" pitchFamily="18" charset="0"/>
              <a:cs typeface="Times New Roman" panose="02020603050405020304" pitchFamily="18" charset="0"/>
            </a:endParaRPr>
          </a:p>
          <a:p>
            <a:r>
              <a:rPr lang="vi-VN" sz="2600" dirty="0">
                <a:latin typeface="Times New Roman" panose="02020603050405020304" pitchFamily="18" charset="0"/>
                <a:cs typeface="Times New Roman" panose="02020603050405020304" pitchFamily="18" charset="0"/>
              </a:rPr>
              <a:t>a.</a:t>
            </a:r>
            <a:r>
              <a:rPr lang="vi-VN" sz="2600" i="1" dirty="0">
                <a:latin typeface="Times New Roman" panose="02020603050405020304" pitchFamily="18" charset="0"/>
                <a:cs typeface="Times New Roman" panose="02020603050405020304" pitchFamily="18" charset="0"/>
              </a:rPr>
              <a:t> Ôi, Chúa ơi! Tôi thật là một lão ngốc mù quáng!</a:t>
            </a:r>
            <a:endParaRPr lang="vi-VN" sz="2600" dirty="0">
              <a:latin typeface="Times New Roman" panose="02020603050405020304" pitchFamily="18" charset="0"/>
              <a:cs typeface="Times New Roman" panose="02020603050405020304" pitchFamily="18" charset="0"/>
            </a:endParaRPr>
          </a:p>
          <a:p>
            <a:pPr algn="r"/>
            <a:r>
              <a:rPr lang="vi-VN" sz="2600" i="1" dirty="0">
                <a:latin typeface="Times New Roman" panose="02020603050405020304" pitchFamily="18" charset="0"/>
                <a:cs typeface="Times New Roman" panose="02020603050405020304" pitchFamily="18" charset="0"/>
              </a:rPr>
              <a:t>(</a:t>
            </a:r>
            <a:r>
              <a:rPr lang="vi-VN" sz="2600" dirty="0">
                <a:latin typeface="Times New Roman" panose="02020603050405020304" pitchFamily="18" charset="0"/>
                <a:cs typeface="Times New Roman" panose="02020603050405020304" pitchFamily="18" charset="0"/>
              </a:rPr>
              <a:t>A-thơ Cô-nan Đoi-lơ</a:t>
            </a:r>
            <a:r>
              <a:rPr lang="vi-VN" sz="2600" i="1" dirty="0">
                <a:latin typeface="Times New Roman" panose="02020603050405020304" pitchFamily="18" charset="0"/>
                <a:cs typeface="Times New Roman" panose="02020603050405020304" pitchFamily="18" charset="0"/>
              </a:rPr>
              <a:t>, Chiếc mũ miện dát đá be-rô)</a:t>
            </a:r>
            <a:endParaRPr lang="vi-VN" sz="2600" dirty="0">
              <a:latin typeface="Times New Roman" panose="02020603050405020304" pitchFamily="18" charset="0"/>
              <a:cs typeface="Times New Roman" panose="02020603050405020304" pitchFamily="18" charset="0"/>
            </a:endParaRPr>
          </a:p>
          <a:p>
            <a:r>
              <a:rPr lang="vi-VN" sz="2600" dirty="0">
                <a:latin typeface="Times New Roman" panose="02020603050405020304" pitchFamily="18" charset="0"/>
                <a:cs typeface="Times New Roman" panose="02020603050405020304" pitchFamily="18" charset="0"/>
              </a:rPr>
              <a:t>b.</a:t>
            </a:r>
            <a:r>
              <a:rPr lang="vi-VN" sz="2600" i="1" dirty="0">
                <a:latin typeface="Times New Roman" panose="02020603050405020304" pitchFamily="18" charset="0"/>
                <a:cs typeface="Times New Roman" panose="02020603050405020304" pitchFamily="18" charset="0"/>
              </a:rPr>
              <a:t> Có tiếng gì trong cái hòm này... như tiếng thở ấy... Eo ơi!</a:t>
            </a:r>
            <a:endParaRPr lang="vi-VN" sz="2600" dirty="0">
              <a:latin typeface="Times New Roman" panose="02020603050405020304" pitchFamily="18" charset="0"/>
              <a:cs typeface="Times New Roman" panose="02020603050405020304" pitchFamily="18" charset="0"/>
            </a:endParaRPr>
          </a:p>
          <a:p>
            <a:pPr algn="r"/>
            <a:r>
              <a:rPr lang="vi-VN" sz="2600" i="1" dirty="0">
                <a:latin typeface="Times New Roman" panose="02020603050405020304" pitchFamily="18" charset="0"/>
                <a:cs typeface="Times New Roman" panose="02020603050405020304" pitchFamily="18" charset="0"/>
              </a:rPr>
              <a:t>(</a:t>
            </a:r>
            <a:r>
              <a:rPr lang="vi-VN" sz="2600" dirty="0">
                <a:latin typeface="Times New Roman" panose="02020603050405020304" pitchFamily="18" charset="0"/>
                <a:cs typeface="Times New Roman" panose="02020603050405020304" pitchFamily="18" charset="0"/>
              </a:rPr>
              <a:t>Lưu Quang Vũ</a:t>
            </a:r>
            <a:r>
              <a:rPr lang="vi-VN" sz="2600" i="1" dirty="0">
                <a:latin typeface="Times New Roman" panose="02020603050405020304" pitchFamily="18" charset="0"/>
                <a:cs typeface="Times New Roman" panose="02020603050405020304" pitchFamily="18" charset="0"/>
              </a:rPr>
              <a:t>, Bệnh sĩ)</a:t>
            </a:r>
            <a:endParaRPr lang="vi-VN" sz="2600" dirty="0">
              <a:latin typeface="Times New Roman" panose="02020603050405020304" pitchFamily="18" charset="0"/>
              <a:cs typeface="Times New Roman" panose="02020603050405020304" pitchFamily="18" charset="0"/>
            </a:endParaRPr>
          </a:p>
          <a:p>
            <a:r>
              <a:rPr lang="vi-VN" sz="2600" dirty="0">
                <a:latin typeface="Times New Roman" panose="02020603050405020304" pitchFamily="18" charset="0"/>
                <a:cs typeface="Times New Roman" panose="02020603050405020304" pitchFamily="18" charset="0"/>
              </a:rPr>
              <a:t>c.</a:t>
            </a:r>
            <a:r>
              <a:rPr lang="vi-VN" sz="2600" i="1" dirty="0">
                <a:latin typeface="Times New Roman" panose="02020603050405020304" pitchFamily="18" charset="0"/>
                <a:cs typeface="Times New Roman" panose="02020603050405020304" pitchFamily="18" charset="0"/>
              </a:rPr>
              <a:t> Tôi sẽ là người thừa kế, lôi sẽ được lấy người tôi yêu! A! Anh Khiết ơi!</a:t>
            </a:r>
            <a:endParaRPr lang="vi-VN" sz="2600" dirty="0">
              <a:latin typeface="Times New Roman" panose="02020603050405020304" pitchFamily="18" charset="0"/>
              <a:cs typeface="Times New Roman" panose="02020603050405020304" pitchFamily="18" charset="0"/>
            </a:endParaRPr>
          </a:p>
          <a:p>
            <a:pPr algn="r"/>
            <a:r>
              <a:rPr lang="vi-VN" sz="2600" i="1" dirty="0">
                <a:latin typeface="Times New Roman" panose="02020603050405020304" pitchFamily="18" charset="0"/>
                <a:cs typeface="Times New Roman" panose="02020603050405020304" pitchFamily="18" charset="0"/>
              </a:rPr>
              <a:t>(</a:t>
            </a:r>
            <a:r>
              <a:rPr lang="vi-VN" sz="2600" dirty="0">
                <a:latin typeface="Times New Roman" panose="02020603050405020304" pitchFamily="18" charset="0"/>
                <a:cs typeface="Times New Roman" panose="02020603050405020304" pitchFamily="18" charset="0"/>
              </a:rPr>
              <a:t>Vũ Đình Long</a:t>
            </a:r>
            <a:r>
              <a:rPr lang="vi-VN" sz="2600" i="1" dirty="0">
                <a:latin typeface="Times New Roman" panose="02020603050405020304" pitchFamily="18" charset="0"/>
                <a:cs typeface="Times New Roman" panose="02020603050405020304" pitchFamily="18" charset="0"/>
              </a:rPr>
              <a:t>, Gia tài)</a:t>
            </a:r>
            <a:endParaRPr lang="vi-VN" sz="26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9F3C781-CE0E-73D6-A846-8BAF1332BF61}"/>
              </a:ext>
            </a:extLst>
          </p:cNvPr>
          <p:cNvSpPr txBox="1"/>
          <p:nvPr/>
        </p:nvSpPr>
        <p:spPr>
          <a:xfrm>
            <a:off x="1398677" y="396240"/>
            <a:ext cx="451792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FF0000"/>
                </a:solidFill>
                <a:latin typeface="#9Slide05 SVNVandella" pitchFamily="2" charset="0"/>
                <a:cs typeface="Times New Roman" panose="02020603050405020304" pitchFamily="18" charset="0"/>
              </a:rPr>
              <a:t>CẶP ĐÔI CHIA SẺ</a:t>
            </a:r>
            <a:endParaRPr kumimoji="0" lang="vi-VN" sz="44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4D1C84B-1194-E52C-1AF9-25E7138B7D28}"/>
              </a:ext>
            </a:extLst>
          </p:cNvPr>
          <p:cNvPicPr>
            <a:picLocks noChangeAspect="1"/>
          </p:cNvPicPr>
          <p:nvPr/>
        </p:nvPicPr>
        <p:blipFill>
          <a:blip r:embed="rId3"/>
          <a:stretch>
            <a:fillRect/>
          </a:stretch>
        </p:blipFill>
        <p:spPr>
          <a:xfrm>
            <a:off x="7244045" y="0"/>
            <a:ext cx="4794027" cy="6858000"/>
          </a:xfrm>
          <a:prstGeom prst="rect">
            <a:avLst/>
          </a:prstGeom>
        </p:spPr>
      </p:pic>
    </p:spTree>
    <p:extLst>
      <p:ext uri="{BB962C8B-B14F-4D97-AF65-F5344CB8AC3E}">
        <p14:creationId xmlns:p14="http://schemas.microsoft.com/office/powerpoint/2010/main" val="36236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32646638"/>
              </p:ext>
            </p:extLst>
          </p:nvPr>
        </p:nvGraphicFramePr>
        <p:xfrm>
          <a:off x="3404382" y="493525"/>
          <a:ext cx="8236632" cy="5949478"/>
        </p:xfrm>
        <a:graphic>
          <a:graphicData uri="http://schemas.openxmlformats.org/drawingml/2006/table">
            <a:tbl>
              <a:tblPr firstRow="1" bandRow="1">
                <a:tableStyleId>{5940675A-B579-460E-94D1-54222C63F5DA}</a:tableStyleId>
              </a:tblPr>
              <a:tblGrid>
                <a:gridCol w="2435055">
                  <a:extLst>
                    <a:ext uri="{9D8B030D-6E8A-4147-A177-3AD203B41FA5}">
                      <a16:colId xmlns:a16="http://schemas.microsoft.com/office/drawing/2014/main" val="1867156474"/>
                    </a:ext>
                  </a:extLst>
                </a:gridCol>
                <a:gridCol w="1844022">
                  <a:extLst>
                    <a:ext uri="{9D8B030D-6E8A-4147-A177-3AD203B41FA5}">
                      <a16:colId xmlns:a16="http://schemas.microsoft.com/office/drawing/2014/main" val="46151593"/>
                    </a:ext>
                  </a:extLst>
                </a:gridCol>
                <a:gridCol w="1375924">
                  <a:extLst>
                    <a:ext uri="{9D8B030D-6E8A-4147-A177-3AD203B41FA5}">
                      <a16:colId xmlns:a16="http://schemas.microsoft.com/office/drawing/2014/main" val="2138964776"/>
                    </a:ext>
                  </a:extLst>
                </a:gridCol>
                <a:gridCol w="2581631">
                  <a:extLst>
                    <a:ext uri="{9D8B030D-6E8A-4147-A177-3AD203B41FA5}">
                      <a16:colId xmlns:a16="http://schemas.microsoft.com/office/drawing/2014/main" val="3472552897"/>
                    </a:ext>
                  </a:extLst>
                </a:gridCol>
              </a:tblGrid>
              <a:tr h="1397226">
                <a:tc>
                  <a:txBody>
                    <a:bodyPr/>
                    <a:lstStyle/>
                    <a:p>
                      <a:pPr algn="ctr"/>
                      <a:r>
                        <a:rPr lang="en-US" sz="2800" b="1" dirty="0" err="1">
                          <a:latin typeface="Times New Roman" panose="02020603050405020304" pitchFamily="18" charset="0"/>
                          <a:cs typeface="Times New Roman" panose="02020603050405020304" pitchFamily="18" charset="0"/>
                        </a:rPr>
                        <a:t>Ví</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dụ</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b="1" dirty="0" err="1">
                          <a:latin typeface="Times New Roman" panose="02020603050405020304" pitchFamily="18" charset="0"/>
                          <a:cs typeface="Times New Roman" panose="02020603050405020304" pitchFamily="18" charset="0"/>
                        </a:rPr>
                        <a:t>Câu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rút</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gọn</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b="1" dirty="0" err="1">
                          <a:latin typeface="Times New Roman" panose="02020603050405020304" pitchFamily="18" charset="0"/>
                          <a:cs typeface="Times New Roman" panose="02020603050405020304" pitchFamily="18" charset="0"/>
                        </a:rPr>
                        <a:t>Câu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đặc</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biệt</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b="1" dirty="0" err="1">
                          <a:latin typeface="Times New Roman" panose="02020603050405020304" pitchFamily="18" charset="0"/>
                          <a:cs typeface="Times New Roman" panose="02020603050405020304" pitchFamily="18" charset="0"/>
                        </a:rPr>
                        <a:t>Dấu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nhận</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biết</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3340688171"/>
                  </a:ext>
                </a:extLst>
              </a:tr>
              <a:tr h="4552252">
                <a:tc>
                  <a:txBody>
                    <a:bodyPr/>
                    <a:lstStyle/>
                    <a:p>
                      <a:pPr algn="just"/>
                      <a:r>
                        <a:rPr lang="en-US" sz="2800" i="0" dirty="0">
                          <a:latin typeface="Times New Roman" panose="02020603050405020304" pitchFamily="18" charset="0"/>
                          <a:cs typeface="Times New Roman" panose="02020603050405020304" pitchFamily="18" charset="0"/>
                        </a:rPr>
                        <a:t>a.</a:t>
                      </a:r>
                      <a:r>
                        <a:rPr lang="vi-VN" sz="2800" i="1" dirty="0">
                          <a:latin typeface="Times New Roman" panose="02020603050405020304" pitchFamily="18" charset="0"/>
                          <a:cs typeface="Times New Roman" panose="02020603050405020304" pitchFamily="18" charset="0"/>
                        </a:rPr>
                        <a:t>“... Cháu gái tôi, con bé Me-ry, nó đã bỏ tôi mà đi”.</a:t>
                      </a:r>
                      <a:endParaRPr lang="vi-VN" sz="2800" dirty="0">
                        <a:latin typeface="Times New Roman" panose="02020603050405020304" pitchFamily="18" charset="0"/>
                        <a:cs typeface="Times New Roman" panose="02020603050405020304" pitchFamily="18" charset="0"/>
                      </a:endParaRPr>
                    </a:p>
                    <a:p>
                      <a:pPr algn="just"/>
                      <a:r>
                        <a:rPr lang="vi-VN" sz="2800" i="1" dirty="0">
                          <a:latin typeface="Times New Roman" panose="02020603050405020304" pitchFamily="18" charset="0"/>
                          <a:cs typeface="Times New Roman" panose="02020603050405020304" pitchFamily="18" charset="0"/>
                        </a:rPr>
                        <a:t>“Bỏ rơi ông?“.</a:t>
                      </a:r>
                      <a:endParaRPr lang="vi-VN" sz="28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2800" i="1" dirty="0">
                          <a:latin typeface="Times New Roman" panose="02020603050405020304" pitchFamily="18" charset="0"/>
                          <a:cs typeface="Times New Roman" panose="02020603050405020304" pitchFamily="18" charset="0"/>
                        </a:rPr>
                        <a:t>“Bỏ rơi ông?“.</a:t>
                      </a:r>
                      <a:endParaRPr lang="vi-VN" sz="28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endParaRPr lang="en-US" sz="28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baseline="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rút gọn chủ ngữ, chỉ còn lại thành phần vị ngữ</a:t>
                      </a:r>
                      <a:r>
                        <a:rPr lang="en-US" sz="2800" dirty="0">
                          <a:latin typeface="Times New Roman" panose="02020603050405020304" pitchFamily="18" charset="0"/>
                          <a:ea typeface="Times New Roman" panose="02020603050405020304" pitchFamily="18" charset="0"/>
                        </a:rPr>
                        <a:t>.</a:t>
                      </a:r>
                    </a:p>
                    <a:p>
                      <a:pPr algn="just"/>
                      <a:r>
                        <a:rPr lang="en-US" sz="2800" dirty="0">
                          <a:latin typeface="Times New Roman" panose="02020603050405020304" pitchFamily="18" charset="0"/>
                          <a:ea typeface="Times New Roman" panose="02020603050405020304" pitchFamily="18" charset="0"/>
                        </a:rPr>
                        <a:t>- C</a:t>
                      </a:r>
                      <a:r>
                        <a:rPr lang="vi-VN" sz="2800" dirty="0">
                          <a:latin typeface="Times New Roman" panose="02020603050405020304" pitchFamily="18" charset="0"/>
                          <a:ea typeface="Times New Roman" panose="02020603050405020304" pitchFamily="18" charset="0"/>
                        </a:rPr>
                        <a:t>ó thể khôi phục lại các thành phần bị lược bỏ như sau: “</a:t>
                      </a:r>
                      <a:r>
                        <a:rPr lang="vi-VN" sz="2800" i="1" dirty="0">
                          <a:latin typeface="Times New Roman" panose="02020603050405020304" pitchFamily="18" charset="0"/>
                          <a:ea typeface="Times New Roman" panose="02020603050405020304" pitchFamily="18" charset="0"/>
                        </a:rPr>
                        <a:t>Nó đã bỏ rơi ông?”. </a:t>
                      </a:r>
                      <a:endParaRPr lang="en-US" sz="2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953626061"/>
                  </a:ext>
                </a:extLst>
              </a:tr>
            </a:tbl>
          </a:graphicData>
        </a:graphic>
      </p:graphicFrame>
      <p:grpSp>
        <p:nvGrpSpPr>
          <p:cNvPr id="2" name="Group 6">
            <a:extLst>
              <a:ext uri="{FF2B5EF4-FFF2-40B4-BE49-F238E27FC236}">
                <a16:creationId xmlns:a16="http://schemas.microsoft.com/office/drawing/2014/main" id="{B227C089-B793-9D24-7A97-A49DEFE99A4E}"/>
              </a:ext>
            </a:extLst>
          </p:cNvPr>
          <p:cNvGrpSpPr/>
          <p:nvPr/>
        </p:nvGrpSpPr>
        <p:grpSpPr>
          <a:xfrm>
            <a:off x="-227445" y="1069293"/>
            <a:ext cx="3396562" cy="5246370"/>
            <a:chOff x="0" y="0"/>
            <a:chExt cx="2192020" cy="3385820"/>
          </a:xfrm>
        </p:grpSpPr>
        <p:sp>
          <p:nvSpPr>
            <p:cNvPr id="3" name="Freeform 7">
              <a:extLst>
                <a:ext uri="{FF2B5EF4-FFF2-40B4-BE49-F238E27FC236}">
                  <a16:creationId xmlns:a16="http://schemas.microsoft.com/office/drawing/2014/main" id="{DC177A3C-9446-EDBE-A1A0-EF5A8EE0DEB7}"/>
                </a:ext>
              </a:extLst>
            </p:cNvPr>
            <p:cNvSpPr/>
            <p:nvPr/>
          </p:nvSpPr>
          <p:spPr>
            <a:xfrm>
              <a:off x="1270" y="0"/>
              <a:ext cx="2194560" cy="3388360"/>
            </a:xfrm>
            <a:custGeom>
              <a:avLst/>
              <a:gdLst/>
              <a:ahLst/>
              <a:cxnLst/>
              <a:rect l="l" t="t" r="r" b="b"/>
              <a:pathLst>
                <a:path w="2194560" h="3388360">
                  <a:moveTo>
                    <a:pt x="3810" y="317500"/>
                  </a:moveTo>
                  <a:cubicBezTo>
                    <a:pt x="13970" y="425450"/>
                    <a:pt x="16510" y="533400"/>
                    <a:pt x="17780" y="642620"/>
                  </a:cubicBezTo>
                  <a:cubicBezTo>
                    <a:pt x="24130" y="1036320"/>
                    <a:pt x="21590" y="1430020"/>
                    <a:pt x="17780" y="1823720"/>
                  </a:cubicBezTo>
                  <a:cubicBezTo>
                    <a:pt x="13970" y="2218690"/>
                    <a:pt x="8890" y="2613660"/>
                    <a:pt x="8890" y="3009900"/>
                  </a:cubicBezTo>
                  <a:cubicBezTo>
                    <a:pt x="8890" y="3013710"/>
                    <a:pt x="8890" y="3017520"/>
                    <a:pt x="7620" y="3021330"/>
                  </a:cubicBezTo>
                  <a:cubicBezTo>
                    <a:pt x="11430" y="3022600"/>
                    <a:pt x="15240" y="3025140"/>
                    <a:pt x="19050" y="3027680"/>
                  </a:cubicBezTo>
                  <a:cubicBezTo>
                    <a:pt x="24130" y="3031490"/>
                    <a:pt x="27940" y="3037840"/>
                    <a:pt x="33020" y="3044190"/>
                  </a:cubicBezTo>
                  <a:cubicBezTo>
                    <a:pt x="44450" y="3058160"/>
                    <a:pt x="55880" y="3072130"/>
                    <a:pt x="66040" y="3086100"/>
                  </a:cubicBezTo>
                  <a:cubicBezTo>
                    <a:pt x="77470" y="3102610"/>
                    <a:pt x="88900" y="3117850"/>
                    <a:pt x="100330" y="3134360"/>
                  </a:cubicBezTo>
                  <a:cubicBezTo>
                    <a:pt x="105410" y="3141980"/>
                    <a:pt x="110490" y="3149600"/>
                    <a:pt x="115570" y="3155950"/>
                  </a:cubicBezTo>
                  <a:cubicBezTo>
                    <a:pt x="119380" y="3161030"/>
                    <a:pt x="125730" y="3163570"/>
                    <a:pt x="129540" y="3167380"/>
                  </a:cubicBezTo>
                  <a:cubicBezTo>
                    <a:pt x="142240" y="3177540"/>
                    <a:pt x="156210" y="3187700"/>
                    <a:pt x="168910" y="3197860"/>
                  </a:cubicBezTo>
                  <a:cubicBezTo>
                    <a:pt x="181610" y="3208020"/>
                    <a:pt x="194310" y="3216910"/>
                    <a:pt x="209550" y="3223260"/>
                  </a:cubicBezTo>
                  <a:cubicBezTo>
                    <a:pt x="243840" y="3238500"/>
                    <a:pt x="276860" y="3255010"/>
                    <a:pt x="311150" y="3270250"/>
                  </a:cubicBezTo>
                  <a:cubicBezTo>
                    <a:pt x="330200" y="3279140"/>
                    <a:pt x="349250" y="3286760"/>
                    <a:pt x="369570" y="3295650"/>
                  </a:cubicBezTo>
                  <a:cubicBezTo>
                    <a:pt x="370840" y="3296920"/>
                    <a:pt x="374650" y="3295650"/>
                    <a:pt x="375920" y="3295650"/>
                  </a:cubicBezTo>
                  <a:lnTo>
                    <a:pt x="383540" y="3295650"/>
                  </a:lnTo>
                  <a:lnTo>
                    <a:pt x="384810" y="3296920"/>
                  </a:lnTo>
                  <a:cubicBezTo>
                    <a:pt x="387350" y="3290570"/>
                    <a:pt x="389890" y="3285490"/>
                    <a:pt x="393700" y="3279140"/>
                  </a:cubicBezTo>
                  <a:cubicBezTo>
                    <a:pt x="397510" y="3274060"/>
                    <a:pt x="400050" y="3265170"/>
                    <a:pt x="408940" y="3265170"/>
                  </a:cubicBezTo>
                  <a:cubicBezTo>
                    <a:pt x="408940" y="3265170"/>
                    <a:pt x="410210" y="3265170"/>
                    <a:pt x="410210" y="3263900"/>
                  </a:cubicBezTo>
                  <a:cubicBezTo>
                    <a:pt x="414020" y="3257550"/>
                    <a:pt x="420370" y="3256280"/>
                    <a:pt x="427990" y="3255010"/>
                  </a:cubicBezTo>
                  <a:cubicBezTo>
                    <a:pt x="435610" y="3253740"/>
                    <a:pt x="441960" y="3249930"/>
                    <a:pt x="448310" y="3247390"/>
                  </a:cubicBezTo>
                  <a:cubicBezTo>
                    <a:pt x="449580" y="3247390"/>
                    <a:pt x="449580" y="3246120"/>
                    <a:pt x="450850" y="3246120"/>
                  </a:cubicBezTo>
                  <a:cubicBezTo>
                    <a:pt x="459740" y="3248660"/>
                    <a:pt x="466090" y="3242310"/>
                    <a:pt x="473710" y="3239770"/>
                  </a:cubicBezTo>
                  <a:lnTo>
                    <a:pt x="474980" y="3239770"/>
                  </a:lnTo>
                  <a:cubicBezTo>
                    <a:pt x="482600" y="3239770"/>
                    <a:pt x="488950" y="3235960"/>
                    <a:pt x="496570" y="3234690"/>
                  </a:cubicBezTo>
                  <a:cubicBezTo>
                    <a:pt x="502920" y="3233420"/>
                    <a:pt x="509270" y="3233420"/>
                    <a:pt x="515620" y="3229610"/>
                  </a:cubicBezTo>
                  <a:cubicBezTo>
                    <a:pt x="521970" y="3225800"/>
                    <a:pt x="529590" y="3223260"/>
                    <a:pt x="535940" y="3220720"/>
                  </a:cubicBezTo>
                  <a:cubicBezTo>
                    <a:pt x="542290" y="3218180"/>
                    <a:pt x="548640" y="3216910"/>
                    <a:pt x="554990" y="3214370"/>
                  </a:cubicBezTo>
                  <a:lnTo>
                    <a:pt x="561340" y="3214370"/>
                  </a:lnTo>
                  <a:cubicBezTo>
                    <a:pt x="567690" y="3214370"/>
                    <a:pt x="572770" y="3214370"/>
                    <a:pt x="577850" y="3210560"/>
                  </a:cubicBezTo>
                  <a:lnTo>
                    <a:pt x="580390" y="3210560"/>
                  </a:lnTo>
                  <a:cubicBezTo>
                    <a:pt x="586740" y="3210560"/>
                    <a:pt x="594360" y="3211830"/>
                    <a:pt x="600710" y="3211830"/>
                  </a:cubicBezTo>
                  <a:lnTo>
                    <a:pt x="605790" y="3211830"/>
                  </a:lnTo>
                  <a:cubicBezTo>
                    <a:pt x="612140" y="3210560"/>
                    <a:pt x="614680" y="3215640"/>
                    <a:pt x="618490" y="3218180"/>
                  </a:cubicBezTo>
                  <a:cubicBezTo>
                    <a:pt x="624840" y="3225800"/>
                    <a:pt x="632460" y="3227070"/>
                    <a:pt x="642620" y="3225800"/>
                  </a:cubicBezTo>
                  <a:cubicBezTo>
                    <a:pt x="651510" y="3224530"/>
                    <a:pt x="659130" y="3223260"/>
                    <a:pt x="668020" y="3223260"/>
                  </a:cubicBezTo>
                  <a:cubicBezTo>
                    <a:pt x="671830" y="3223260"/>
                    <a:pt x="676910" y="3224530"/>
                    <a:pt x="680720" y="3225800"/>
                  </a:cubicBezTo>
                  <a:cubicBezTo>
                    <a:pt x="684530" y="3227070"/>
                    <a:pt x="687070" y="3228340"/>
                    <a:pt x="690880" y="3229610"/>
                  </a:cubicBezTo>
                  <a:lnTo>
                    <a:pt x="694690" y="3233420"/>
                  </a:lnTo>
                  <a:cubicBezTo>
                    <a:pt x="694690" y="3233420"/>
                    <a:pt x="695960" y="3237230"/>
                    <a:pt x="697230" y="3238500"/>
                  </a:cubicBezTo>
                  <a:cubicBezTo>
                    <a:pt x="699770" y="3239770"/>
                    <a:pt x="702310" y="3239770"/>
                    <a:pt x="703580" y="3241040"/>
                  </a:cubicBezTo>
                  <a:lnTo>
                    <a:pt x="704850" y="3242310"/>
                  </a:lnTo>
                  <a:cubicBezTo>
                    <a:pt x="711200" y="3238500"/>
                    <a:pt x="713740" y="3244850"/>
                    <a:pt x="717550" y="3246120"/>
                  </a:cubicBezTo>
                  <a:cubicBezTo>
                    <a:pt x="722630" y="3248660"/>
                    <a:pt x="726440" y="3251200"/>
                    <a:pt x="731520" y="3255010"/>
                  </a:cubicBezTo>
                  <a:cubicBezTo>
                    <a:pt x="731520" y="3253740"/>
                    <a:pt x="731520" y="3252470"/>
                    <a:pt x="732790" y="3251200"/>
                  </a:cubicBezTo>
                  <a:cubicBezTo>
                    <a:pt x="740410" y="3252470"/>
                    <a:pt x="749300" y="3252470"/>
                    <a:pt x="756920" y="3257550"/>
                  </a:cubicBezTo>
                  <a:cubicBezTo>
                    <a:pt x="758190" y="3255010"/>
                    <a:pt x="760730" y="3252470"/>
                    <a:pt x="763270" y="3249930"/>
                  </a:cubicBezTo>
                  <a:cubicBezTo>
                    <a:pt x="763270" y="3249930"/>
                    <a:pt x="763270" y="3248660"/>
                    <a:pt x="764540" y="3248660"/>
                  </a:cubicBezTo>
                  <a:cubicBezTo>
                    <a:pt x="770890" y="3247390"/>
                    <a:pt x="774700" y="3243580"/>
                    <a:pt x="775970" y="3237230"/>
                  </a:cubicBezTo>
                  <a:cubicBezTo>
                    <a:pt x="777240" y="3234690"/>
                    <a:pt x="777240" y="3232150"/>
                    <a:pt x="777240" y="3230880"/>
                  </a:cubicBezTo>
                  <a:cubicBezTo>
                    <a:pt x="782320" y="3228340"/>
                    <a:pt x="786130" y="3225800"/>
                    <a:pt x="791210" y="3223260"/>
                  </a:cubicBezTo>
                  <a:lnTo>
                    <a:pt x="791210" y="3220720"/>
                  </a:lnTo>
                  <a:cubicBezTo>
                    <a:pt x="787400" y="3214370"/>
                    <a:pt x="787400" y="3213100"/>
                    <a:pt x="793750" y="3210560"/>
                  </a:cubicBezTo>
                  <a:cubicBezTo>
                    <a:pt x="795020" y="3209290"/>
                    <a:pt x="795020" y="3208020"/>
                    <a:pt x="796290" y="3208020"/>
                  </a:cubicBezTo>
                  <a:cubicBezTo>
                    <a:pt x="798830" y="3206750"/>
                    <a:pt x="801370" y="3205480"/>
                    <a:pt x="802640" y="3204210"/>
                  </a:cubicBezTo>
                  <a:cubicBezTo>
                    <a:pt x="802640" y="3204210"/>
                    <a:pt x="802640" y="3205480"/>
                    <a:pt x="803910" y="3205480"/>
                  </a:cubicBezTo>
                  <a:lnTo>
                    <a:pt x="803910" y="3202940"/>
                  </a:lnTo>
                  <a:cubicBezTo>
                    <a:pt x="811530" y="3200400"/>
                    <a:pt x="819150" y="3197860"/>
                    <a:pt x="826770" y="3194050"/>
                  </a:cubicBezTo>
                  <a:cubicBezTo>
                    <a:pt x="830580" y="3191510"/>
                    <a:pt x="834390" y="3190240"/>
                    <a:pt x="839470" y="3192780"/>
                  </a:cubicBezTo>
                  <a:cubicBezTo>
                    <a:pt x="842010" y="3194050"/>
                    <a:pt x="844550" y="3192780"/>
                    <a:pt x="847090" y="3191510"/>
                  </a:cubicBezTo>
                  <a:cubicBezTo>
                    <a:pt x="853440" y="3188970"/>
                    <a:pt x="859790" y="3187700"/>
                    <a:pt x="866140" y="3185160"/>
                  </a:cubicBezTo>
                  <a:cubicBezTo>
                    <a:pt x="871220" y="3183890"/>
                    <a:pt x="875030" y="3181350"/>
                    <a:pt x="880110" y="3178810"/>
                  </a:cubicBezTo>
                  <a:cubicBezTo>
                    <a:pt x="880110" y="3178810"/>
                    <a:pt x="881380" y="3176270"/>
                    <a:pt x="880110" y="3175000"/>
                  </a:cubicBezTo>
                  <a:cubicBezTo>
                    <a:pt x="880110" y="3173730"/>
                    <a:pt x="878840" y="3171190"/>
                    <a:pt x="878840" y="3169920"/>
                  </a:cubicBezTo>
                  <a:cubicBezTo>
                    <a:pt x="882650" y="3167380"/>
                    <a:pt x="885190" y="3164840"/>
                    <a:pt x="887730" y="3164840"/>
                  </a:cubicBezTo>
                  <a:cubicBezTo>
                    <a:pt x="891540" y="3163570"/>
                    <a:pt x="896620" y="3163570"/>
                    <a:pt x="901700" y="3162300"/>
                  </a:cubicBezTo>
                  <a:cubicBezTo>
                    <a:pt x="905510" y="3150870"/>
                    <a:pt x="913130" y="3148330"/>
                    <a:pt x="922020" y="3152140"/>
                  </a:cubicBezTo>
                  <a:lnTo>
                    <a:pt x="924560" y="3149600"/>
                  </a:lnTo>
                  <a:cubicBezTo>
                    <a:pt x="925830" y="3150870"/>
                    <a:pt x="925830" y="3150870"/>
                    <a:pt x="925830" y="3152140"/>
                  </a:cubicBezTo>
                  <a:cubicBezTo>
                    <a:pt x="929640" y="3149600"/>
                    <a:pt x="933450" y="3147060"/>
                    <a:pt x="937260" y="3145790"/>
                  </a:cubicBezTo>
                  <a:cubicBezTo>
                    <a:pt x="941070" y="3143250"/>
                    <a:pt x="944880" y="3140710"/>
                    <a:pt x="949960" y="3143250"/>
                  </a:cubicBezTo>
                  <a:cubicBezTo>
                    <a:pt x="949960" y="3136900"/>
                    <a:pt x="953770" y="3136900"/>
                    <a:pt x="957580" y="3138170"/>
                  </a:cubicBezTo>
                  <a:cubicBezTo>
                    <a:pt x="960120" y="3138170"/>
                    <a:pt x="963930" y="3136900"/>
                    <a:pt x="966470" y="3135630"/>
                  </a:cubicBezTo>
                  <a:cubicBezTo>
                    <a:pt x="967740" y="3135630"/>
                    <a:pt x="970280" y="3134360"/>
                    <a:pt x="971550" y="3135630"/>
                  </a:cubicBezTo>
                  <a:cubicBezTo>
                    <a:pt x="976630" y="3139440"/>
                    <a:pt x="984250" y="3140710"/>
                    <a:pt x="989330" y="3147060"/>
                  </a:cubicBezTo>
                  <a:cubicBezTo>
                    <a:pt x="993140" y="3152140"/>
                    <a:pt x="999490" y="3154680"/>
                    <a:pt x="1002030" y="3162300"/>
                  </a:cubicBezTo>
                  <a:cubicBezTo>
                    <a:pt x="1003300" y="3164840"/>
                    <a:pt x="1008380" y="3167380"/>
                    <a:pt x="1010920" y="3168650"/>
                  </a:cubicBezTo>
                  <a:cubicBezTo>
                    <a:pt x="1010920" y="3168650"/>
                    <a:pt x="1012190" y="3168650"/>
                    <a:pt x="1013460" y="3169920"/>
                  </a:cubicBezTo>
                  <a:cubicBezTo>
                    <a:pt x="1014730" y="3173730"/>
                    <a:pt x="1018540" y="3172460"/>
                    <a:pt x="1021080" y="3171190"/>
                  </a:cubicBezTo>
                  <a:cubicBezTo>
                    <a:pt x="1023620" y="3171190"/>
                    <a:pt x="1026160" y="3169920"/>
                    <a:pt x="1027430" y="3173730"/>
                  </a:cubicBezTo>
                  <a:cubicBezTo>
                    <a:pt x="1027430" y="3175000"/>
                    <a:pt x="1031240" y="3176270"/>
                    <a:pt x="1032510" y="3177540"/>
                  </a:cubicBezTo>
                  <a:cubicBezTo>
                    <a:pt x="1036320" y="3180080"/>
                    <a:pt x="1040130" y="3182620"/>
                    <a:pt x="1042670" y="3185160"/>
                  </a:cubicBezTo>
                  <a:cubicBezTo>
                    <a:pt x="1043940" y="3186430"/>
                    <a:pt x="1045210" y="3187700"/>
                    <a:pt x="1045210" y="3188970"/>
                  </a:cubicBezTo>
                  <a:cubicBezTo>
                    <a:pt x="1045210" y="3192780"/>
                    <a:pt x="1049020" y="3195320"/>
                    <a:pt x="1052830" y="3195320"/>
                  </a:cubicBezTo>
                  <a:cubicBezTo>
                    <a:pt x="1057910" y="3196590"/>
                    <a:pt x="1061720" y="3196590"/>
                    <a:pt x="1066800" y="3197860"/>
                  </a:cubicBezTo>
                  <a:cubicBezTo>
                    <a:pt x="1068070" y="3197860"/>
                    <a:pt x="1068070" y="3200400"/>
                    <a:pt x="1069340" y="3200400"/>
                  </a:cubicBezTo>
                  <a:cubicBezTo>
                    <a:pt x="1070610" y="3202940"/>
                    <a:pt x="1071880" y="3206750"/>
                    <a:pt x="1076960" y="3204210"/>
                  </a:cubicBezTo>
                  <a:cubicBezTo>
                    <a:pt x="1079500" y="3202940"/>
                    <a:pt x="1087120" y="3205480"/>
                    <a:pt x="1088390" y="3208020"/>
                  </a:cubicBezTo>
                  <a:cubicBezTo>
                    <a:pt x="1090930" y="3216910"/>
                    <a:pt x="1099820" y="3216910"/>
                    <a:pt x="1106170" y="3219450"/>
                  </a:cubicBezTo>
                  <a:cubicBezTo>
                    <a:pt x="1107440" y="3219450"/>
                    <a:pt x="1108710" y="3219450"/>
                    <a:pt x="1108710" y="3220720"/>
                  </a:cubicBezTo>
                  <a:cubicBezTo>
                    <a:pt x="1112520" y="3225800"/>
                    <a:pt x="1117600" y="3227070"/>
                    <a:pt x="1122680" y="3229610"/>
                  </a:cubicBezTo>
                  <a:cubicBezTo>
                    <a:pt x="1127760" y="3232150"/>
                    <a:pt x="1132840" y="3237230"/>
                    <a:pt x="1137920" y="3242310"/>
                  </a:cubicBezTo>
                  <a:lnTo>
                    <a:pt x="1144270" y="3248660"/>
                  </a:lnTo>
                  <a:cubicBezTo>
                    <a:pt x="1145540" y="3249930"/>
                    <a:pt x="1146810" y="3249930"/>
                    <a:pt x="1148080" y="3249930"/>
                  </a:cubicBezTo>
                  <a:cubicBezTo>
                    <a:pt x="1151890" y="3249930"/>
                    <a:pt x="1155700" y="3248660"/>
                    <a:pt x="1158240" y="3252470"/>
                  </a:cubicBezTo>
                  <a:cubicBezTo>
                    <a:pt x="1158240" y="3252470"/>
                    <a:pt x="1159510" y="3253740"/>
                    <a:pt x="1160780" y="3253740"/>
                  </a:cubicBezTo>
                  <a:cubicBezTo>
                    <a:pt x="1170940" y="3252470"/>
                    <a:pt x="1177290" y="3258820"/>
                    <a:pt x="1183640" y="3265170"/>
                  </a:cubicBezTo>
                  <a:cubicBezTo>
                    <a:pt x="1186180" y="3267710"/>
                    <a:pt x="1191260" y="3268980"/>
                    <a:pt x="1193800" y="3268980"/>
                  </a:cubicBezTo>
                  <a:cubicBezTo>
                    <a:pt x="1201420" y="3271520"/>
                    <a:pt x="1210310" y="3272790"/>
                    <a:pt x="1216660" y="3277870"/>
                  </a:cubicBezTo>
                  <a:cubicBezTo>
                    <a:pt x="1220470" y="3280410"/>
                    <a:pt x="1225550" y="3284220"/>
                    <a:pt x="1229360" y="3284220"/>
                  </a:cubicBezTo>
                  <a:cubicBezTo>
                    <a:pt x="1235710" y="3284220"/>
                    <a:pt x="1238250" y="3289300"/>
                    <a:pt x="1240790" y="3293110"/>
                  </a:cubicBezTo>
                  <a:cubicBezTo>
                    <a:pt x="1248410" y="3294380"/>
                    <a:pt x="1256030" y="3294380"/>
                    <a:pt x="1259840" y="3302000"/>
                  </a:cubicBezTo>
                  <a:cubicBezTo>
                    <a:pt x="1259840" y="3303270"/>
                    <a:pt x="1261110" y="3303270"/>
                    <a:pt x="1262380" y="3303270"/>
                  </a:cubicBezTo>
                  <a:cubicBezTo>
                    <a:pt x="1267460" y="3304540"/>
                    <a:pt x="1272540" y="3305810"/>
                    <a:pt x="1277620" y="3308350"/>
                  </a:cubicBezTo>
                  <a:cubicBezTo>
                    <a:pt x="1280160" y="3309620"/>
                    <a:pt x="1282700" y="3312160"/>
                    <a:pt x="1286510" y="3314700"/>
                  </a:cubicBezTo>
                  <a:cubicBezTo>
                    <a:pt x="1287780" y="3314700"/>
                    <a:pt x="1287780" y="3315970"/>
                    <a:pt x="1289050" y="3315970"/>
                  </a:cubicBezTo>
                  <a:cubicBezTo>
                    <a:pt x="1297940" y="3315970"/>
                    <a:pt x="1300480" y="3322320"/>
                    <a:pt x="1305560" y="3327400"/>
                  </a:cubicBezTo>
                  <a:cubicBezTo>
                    <a:pt x="1313180" y="3333750"/>
                    <a:pt x="1322070" y="3340100"/>
                    <a:pt x="1328420" y="3347720"/>
                  </a:cubicBezTo>
                  <a:cubicBezTo>
                    <a:pt x="1332230" y="3352800"/>
                    <a:pt x="1338580" y="3355340"/>
                    <a:pt x="1342390" y="3357880"/>
                  </a:cubicBezTo>
                  <a:lnTo>
                    <a:pt x="1350010" y="3361690"/>
                  </a:lnTo>
                  <a:cubicBezTo>
                    <a:pt x="1352550" y="3364230"/>
                    <a:pt x="1355090" y="3366770"/>
                    <a:pt x="1358900" y="3369310"/>
                  </a:cubicBezTo>
                  <a:cubicBezTo>
                    <a:pt x="1362710" y="3370580"/>
                    <a:pt x="1363980" y="3375660"/>
                    <a:pt x="1369060" y="3374390"/>
                  </a:cubicBezTo>
                  <a:cubicBezTo>
                    <a:pt x="1371600" y="3374390"/>
                    <a:pt x="1374140" y="3375660"/>
                    <a:pt x="1376680" y="3376930"/>
                  </a:cubicBezTo>
                  <a:cubicBezTo>
                    <a:pt x="1380490" y="3379470"/>
                    <a:pt x="1381760" y="3382010"/>
                    <a:pt x="1386840" y="3382010"/>
                  </a:cubicBezTo>
                  <a:cubicBezTo>
                    <a:pt x="1389380" y="3382010"/>
                    <a:pt x="1391920" y="3384550"/>
                    <a:pt x="1393190" y="3385820"/>
                  </a:cubicBezTo>
                  <a:cubicBezTo>
                    <a:pt x="1399540" y="3388360"/>
                    <a:pt x="1405890" y="3388360"/>
                    <a:pt x="1409700" y="3380740"/>
                  </a:cubicBezTo>
                  <a:lnTo>
                    <a:pt x="1410970" y="3379470"/>
                  </a:lnTo>
                  <a:cubicBezTo>
                    <a:pt x="1416050" y="3382010"/>
                    <a:pt x="1416050" y="3376930"/>
                    <a:pt x="1417320" y="3374390"/>
                  </a:cubicBezTo>
                  <a:cubicBezTo>
                    <a:pt x="1418590" y="3373120"/>
                    <a:pt x="1421130" y="3371850"/>
                    <a:pt x="1422400" y="3370580"/>
                  </a:cubicBezTo>
                  <a:cubicBezTo>
                    <a:pt x="1424940" y="3368040"/>
                    <a:pt x="1427480" y="3366770"/>
                    <a:pt x="1431290" y="3364230"/>
                  </a:cubicBezTo>
                  <a:cubicBezTo>
                    <a:pt x="1432560" y="3362960"/>
                    <a:pt x="1435100" y="3361690"/>
                    <a:pt x="1436370" y="3361690"/>
                  </a:cubicBezTo>
                  <a:cubicBezTo>
                    <a:pt x="1442720" y="3361690"/>
                    <a:pt x="1446530" y="3359150"/>
                    <a:pt x="1451610" y="3354070"/>
                  </a:cubicBezTo>
                  <a:cubicBezTo>
                    <a:pt x="1455420" y="3350260"/>
                    <a:pt x="1461770" y="3347720"/>
                    <a:pt x="1466850" y="3345180"/>
                  </a:cubicBezTo>
                  <a:cubicBezTo>
                    <a:pt x="1471930" y="3342640"/>
                    <a:pt x="1477010" y="3340100"/>
                    <a:pt x="1483360" y="3338830"/>
                  </a:cubicBezTo>
                  <a:cubicBezTo>
                    <a:pt x="1487170" y="3337560"/>
                    <a:pt x="1490980" y="3337560"/>
                    <a:pt x="1494790" y="3337560"/>
                  </a:cubicBezTo>
                  <a:lnTo>
                    <a:pt x="1497330" y="3337560"/>
                  </a:lnTo>
                  <a:cubicBezTo>
                    <a:pt x="1502410" y="3335020"/>
                    <a:pt x="1507490" y="3331210"/>
                    <a:pt x="1513840" y="3328670"/>
                  </a:cubicBezTo>
                  <a:lnTo>
                    <a:pt x="1517650" y="3328670"/>
                  </a:lnTo>
                  <a:cubicBezTo>
                    <a:pt x="1524000" y="3331210"/>
                    <a:pt x="1530350" y="3331210"/>
                    <a:pt x="1536700" y="3326130"/>
                  </a:cubicBezTo>
                  <a:cubicBezTo>
                    <a:pt x="1537970" y="3324860"/>
                    <a:pt x="1540510" y="3323590"/>
                    <a:pt x="1541780" y="3322320"/>
                  </a:cubicBezTo>
                  <a:cubicBezTo>
                    <a:pt x="1548130" y="3324860"/>
                    <a:pt x="1554480" y="3329940"/>
                    <a:pt x="1562100" y="3329940"/>
                  </a:cubicBezTo>
                  <a:cubicBezTo>
                    <a:pt x="1564640" y="3329940"/>
                    <a:pt x="1568450" y="3328670"/>
                    <a:pt x="1570990" y="3327400"/>
                  </a:cubicBezTo>
                  <a:cubicBezTo>
                    <a:pt x="1576070" y="3327400"/>
                    <a:pt x="1581150" y="3327400"/>
                    <a:pt x="1584960" y="3326130"/>
                  </a:cubicBezTo>
                  <a:cubicBezTo>
                    <a:pt x="1590040" y="3324860"/>
                    <a:pt x="1596390" y="3326130"/>
                    <a:pt x="1601470" y="3323590"/>
                  </a:cubicBezTo>
                  <a:cubicBezTo>
                    <a:pt x="1604010" y="3317240"/>
                    <a:pt x="1605280" y="3317240"/>
                    <a:pt x="1611630" y="3318510"/>
                  </a:cubicBezTo>
                  <a:cubicBezTo>
                    <a:pt x="1619250" y="3319780"/>
                    <a:pt x="1624330" y="3318510"/>
                    <a:pt x="1629410" y="3312160"/>
                  </a:cubicBezTo>
                  <a:cubicBezTo>
                    <a:pt x="1631950" y="3308350"/>
                    <a:pt x="1638300" y="3308350"/>
                    <a:pt x="1642110" y="3305810"/>
                  </a:cubicBezTo>
                  <a:cubicBezTo>
                    <a:pt x="1643380" y="3305810"/>
                    <a:pt x="1644650" y="3304540"/>
                    <a:pt x="1645920" y="3304540"/>
                  </a:cubicBezTo>
                  <a:cubicBezTo>
                    <a:pt x="1648460" y="3303270"/>
                    <a:pt x="1649730" y="3303270"/>
                    <a:pt x="1652270" y="3302000"/>
                  </a:cubicBezTo>
                  <a:cubicBezTo>
                    <a:pt x="1658620" y="3299460"/>
                    <a:pt x="1664970" y="3298190"/>
                    <a:pt x="1671320" y="3294380"/>
                  </a:cubicBezTo>
                  <a:cubicBezTo>
                    <a:pt x="1677670" y="3290570"/>
                    <a:pt x="1682750" y="3288030"/>
                    <a:pt x="1689100" y="3293110"/>
                  </a:cubicBezTo>
                  <a:lnTo>
                    <a:pt x="1691640" y="3293110"/>
                  </a:lnTo>
                  <a:cubicBezTo>
                    <a:pt x="1694180" y="3291840"/>
                    <a:pt x="1695450" y="3291840"/>
                    <a:pt x="1697990" y="3290570"/>
                  </a:cubicBezTo>
                  <a:cubicBezTo>
                    <a:pt x="1697990" y="3286760"/>
                    <a:pt x="1697990" y="3281680"/>
                    <a:pt x="1703070" y="3277870"/>
                  </a:cubicBezTo>
                  <a:cubicBezTo>
                    <a:pt x="1704340" y="3276600"/>
                    <a:pt x="1704340" y="3274060"/>
                    <a:pt x="1706880" y="3272790"/>
                  </a:cubicBezTo>
                  <a:cubicBezTo>
                    <a:pt x="1709420" y="3270250"/>
                    <a:pt x="1713230" y="3270250"/>
                    <a:pt x="1715770" y="3271520"/>
                  </a:cubicBezTo>
                  <a:cubicBezTo>
                    <a:pt x="1717040" y="3272790"/>
                    <a:pt x="1719580" y="3271520"/>
                    <a:pt x="1720850" y="3271520"/>
                  </a:cubicBezTo>
                  <a:cubicBezTo>
                    <a:pt x="1728470" y="3270250"/>
                    <a:pt x="1737360" y="3270250"/>
                    <a:pt x="1744980" y="3268980"/>
                  </a:cubicBezTo>
                  <a:cubicBezTo>
                    <a:pt x="1752600" y="3267710"/>
                    <a:pt x="1760220" y="3266440"/>
                    <a:pt x="1767840" y="3263900"/>
                  </a:cubicBezTo>
                  <a:cubicBezTo>
                    <a:pt x="1772920" y="3261360"/>
                    <a:pt x="1778000" y="3262630"/>
                    <a:pt x="1783080" y="3262630"/>
                  </a:cubicBezTo>
                  <a:cubicBezTo>
                    <a:pt x="1793240" y="3263900"/>
                    <a:pt x="1802130" y="3263900"/>
                    <a:pt x="1811020" y="3258820"/>
                  </a:cubicBezTo>
                  <a:lnTo>
                    <a:pt x="1808480" y="3256280"/>
                  </a:lnTo>
                  <a:cubicBezTo>
                    <a:pt x="1811020" y="3255010"/>
                    <a:pt x="1813560" y="3255010"/>
                    <a:pt x="1817370" y="3255010"/>
                  </a:cubicBezTo>
                  <a:cubicBezTo>
                    <a:pt x="1819910" y="3258820"/>
                    <a:pt x="1823720" y="3256280"/>
                    <a:pt x="1826260" y="3253740"/>
                  </a:cubicBezTo>
                  <a:cubicBezTo>
                    <a:pt x="1830070" y="3249930"/>
                    <a:pt x="1833880" y="3251200"/>
                    <a:pt x="1838960" y="3251200"/>
                  </a:cubicBezTo>
                  <a:cubicBezTo>
                    <a:pt x="1844040" y="3252470"/>
                    <a:pt x="1850390" y="3249930"/>
                    <a:pt x="1856740" y="3248660"/>
                  </a:cubicBezTo>
                  <a:cubicBezTo>
                    <a:pt x="1858010" y="3248660"/>
                    <a:pt x="1859280" y="3246120"/>
                    <a:pt x="1859280" y="3244850"/>
                  </a:cubicBezTo>
                  <a:cubicBezTo>
                    <a:pt x="1861820" y="3244850"/>
                    <a:pt x="1864360" y="3243580"/>
                    <a:pt x="1868170" y="3243580"/>
                  </a:cubicBezTo>
                  <a:lnTo>
                    <a:pt x="1873250" y="3243580"/>
                  </a:lnTo>
                  <a:cubicBezTo>
                    <a:pt x="1878330" y="3246120"/>
                    <a:pt x="1883410" y="3246120"/>
                    <a:pt x="1888490" y="3243580"/>
                  </a:cubicBezTo>
                  <a:cubicBezTo>
                    <a:pt x="1889760" y="3242310"/>
                    <a:pt x="1892300" y="3242310"/>
                    <a:pt x="1893570" y="3242310"/>
                  </a:cubicBezTo>
                  <a:cubicBezTo>
                    <a:pt x="1897380" y="3241040"/>
                    <a:pt x="1901190" y="3242310"/>
                    <a:pt x="1903730" y="3238500"/>
                  </a:cubicBezTo>
                  <a:cubicBezTo>
                    <a:pt x="1905000" y="3237230"/>
                    <a:pt x="1907540" y="3238500"/>
                    <a:pt x="1910080"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400" y="3232150"/>
                    <a:pt x="2063750"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50" y="3258820"/>
                    <a:pt x="2160270" y="3260090"/>
                  </a:cubicBezTo>
                  <a:lnTo>
                    <a:pt x="2161540" y="3260090"/>
                  </a:lnTo>
                  <a:cubicBezTo>
                    <a:pt x="2170430" y="3258820"/>
                    <a:pt x="2179320" y="3261360"/>
                    <a:pt x="2188210" y="3261360"/>
                  </a:cubicBezTo>
                  <a:cubicBezTo>
                    <a:pt x="2189480" y="3035300"/>
                    <a:pt x="2183130" y="2809240"/>
                    <a:pt x="2175510" y="2583180"/>
                  </a:cubicBezTo>
                  <a:cubicBezTo>
                    <a:pt x="2167890" y="2368550"/>
                    <a:pt x="2160270" y="2153920"/>
                    <a:pt x="2159000" y="1939290"/>
                  </a:cubicBezTo>
                  <a:cubicBezTo>
                    <a:pt x="2159000" y="1831340"/>
                    <a:pt x="2160270" y="1724660"/>
                    <a:pt x="2162810" y="1616710"/>
                  </a:cubicBezTo>
                  <a:cubicBezTo>
                    <a:pt x="2166620" y="1508760"/>
                    <a:pt x="2174240" y="1400810"/>
                    <a:pt x="2179320" y="1292860"/>
                  </a:cubicBezTo>
                  <a:cubicBezTo>
                    <a:pt x="2194560" y="951230"/>
                    <a:pt x="2185670" y="608330"/>
                    <a:pt x="2180590" y="266700"/>
                  </a:cubicBezTo>
                  <a:cubicBezTo>
                    <a:pt x="2176780" y="265430"/>
                    <a:pt x="2174240" y="264160"/>
                    <a:pt x="2171700" y="262890"/>
                  </a:cubicBezTo>
                  <a:cubicBezTo>
                    <a:pt x="2167890" y="260350"/>
                    <a:pt x="2164080" y="259080"/>
                    <a:pt x="2159000" y="260350"/>
                  </a:cubicBezTo>
                  <a:lnTo>
                    <a:pt x="2151380" y="260350"/>
                  </a:lnTo>
                  <a:cubicBezTo>
                    <a:pt x="2147570" y="260350"/>
                    <a:pt x="2142490" y="260350"/>
                    <a:pt x="2139950" y="265430"/>
                  </a:cubicBezTo>
                  <a:cubicBezTo>
                    <a:pt x="2139950" y="265430"/>
                    <a:pt x="2138680" y="266700"/>
                    <a:pt x="2137410" y="266700"/>
                  </a:cubicBezTo>
                  <a:lnTo>
                    <a:pt x="2132330" y="266700"/>
                  </a:lnTo>
                  <a:cubicBezTo>
                    <a:pt x="2131060" y="264160"/>
                    <a:pt x="2133600" y="259080"/>
                    <a:pt x="2127250" y="260350"/>
                  </a:cubicBezTo>
                  <a:cubicBezTo>
                    <a:pt x="2124710" y="260350"/>
                    <a:pt x="2120900" y="261620"/>
                    <a:pt x="2118360" y="261620"/>
                  </a:cubicBezTo>
                  <a:lnTo>
                    <a:pt x="2099310" y="261620"/>
                  </a:lnTo>
                  <a:cubicBezTo>
                    <a:pt x="2098040" y="259080"/>
                    <a:pt x="2096770" y="256540"/>
                    <a:pt x="2094230" y="252730"/>
                  </a:cubicBezTo>
                  <a:cubicBezTo>
                    <a:pt x="2092960" y="250190"/>
                    <a:pt x="2091690" y="248920"/>
                    <a:pt x="2087880" y="251460"/>
                  </a:cubicBezTo>
                  <a:cubicBezTo>
                    <a:pt x="2085340" y="252730"/>
                    <a:pt x="2084070" y="252730"/>
                    <a:pt x="2082800" y="250190"/>
                  </a:cubicBezTo>
                  <a:cubicBezTo>
                    <a:pt x="2078990" y="243840"/>
                    <a:pt x="2075180" y="238760"/>
                    <a:pt x="2067560" y="237490"/>
                  </a:cubicBezTo>
                  <a:cubicBezTo>
                    <a:pt x="2066290" y="237490"/>
                    <a:pt x="2065020" y="234950"/>
                    <a:pt x="2063750" y="233680"/>
                  </a:cubicBezTo>
                  <a:cubicBezTo>
                    <a:pt x="2061210" y="231140"/>
                    <a:pt x="2059940" y="228600"/>
                    <a:pt x="2056130" y="228600"/>
                  </a:cubicBezTo>
                  <a:cubicBezTo>
                    <a:pt x="2054860" y="228600"/>
                    <a:pt x="2052320" y="226060"/>
                    <a:pt x="2052320" y="224790"/>
                  </a:cubicBezTo>
                  <a:cubicBezTo>
                    <a:pt x="2051050" y="219710"/>
                    <a:pt x="2051050" y="215900"/>
                    <a:pt x="2051050" y="210820"/>
                  </a:cubicBezTo>
                  <a:cubicBezTo>
                    <a:pt x="2049780" y="205740"/>
                    <a:pt x="2047240" y="200660"/>
                    <a:pt x="2043430" y="198120"/>
                  </a:cubicBezTo>
                  <a:cubicBezTo>
                    <a:pt x="2037080" y="194310"/>
                    <a:pt x="2032000" y="189230"/>
                    <a:pt x="2025650" y="185420"/>
                  </a:cubicBezTo>
                  <a:cubicBezTo>
                    <a:pt x="2024380" y="184150"/>
                    <a:pt x="2021840" y="182880"/>
                    <a:pt x="2019300" y="182880"/>
                  </a:cubicBezTo>
                  <a:cubicBezTo>
                    <a:pt x="2015490" y="181610"/>
                    <a:pt x="2011680" y="180340"/>
                    <a:pt x="2007870" y="180340"/>
                  </a:cubicBezTo>
                  <a:cubicBezTo>
                    <a:pt x="2004060" y="180340"/>
                    <a:pt x="1998980" y="180340"/>
                    <a:pt x="1995170" y="182880"/>
                  </a:cubicBezTo>
                  <a:cubicBezTo>
                    <a:pt x="1987550" y="186690"/>
                    <a:pt x="1981200" y="181610"/>
                    <a:pt x="1974850" y="181610"/>
                  </a:cubicBezTo>
                  <a:cubicBezTo>
                    <a:pt x="1968500" y="180340"/>
                    <a:pt x="1962150" y="177800"/>
                    <a:pt x="1957070" y="176530"/>
                  </a:cubicBezTo>
                  <a:lnTo>
                    <a:pt x="1940560" y="176530"/>
                  </a:lnTo>
                  <a:cubicBezTo>
                    <a:pt x="1926590" y="179070"/>
                    <a:pt x="1915160" y="171450"/>
                    <a:pt x="1901190" y="170180"/>
                  </a:cubicBezTo>
                  <a:cubicBezTo>
                    <a:pt x="1897380" y="170180"/>
                    <a:pt x="1893570" y="166370"/>
                    <a:pt x="1889760" y="163830"/>
                  </a:cubicBezTo>
                  <a:cubicBezTo>
                    <a:pt x="1887220" y="161290"/>
                    <a:pt x="1884680" y="161290"/>
                    <a:pt x="1880870" y="162560"/>
                  </a:cubicBezTo>
                  <a:cubicBezTo>
                    <a:pt x="1875790" y="163830"/>
                    <a:pt x="1870710" y="162560"/>
                    <a:pt x="1865630" y="163830"/>
                  </a:cubicBezTo>
                  <a:cubicBezTo>
                    <a:pt x="1858010" y="166370"/>
                    <a:pt x="1851660" y="160020"/>
                    <a:pt x="1844040" y="160020"/>
                  </a:cubicBezTo>
                  <a:cubicBezTo>
                    <a:pt x="1837690" y="161290"/>
                    <a:pt x="1831340" y="161290"/>
                    <a:pt x="1824990" y="162560"/>
                  </a:cubicBezTo>
                  <a:lnTo>
                    <a:pt x="1809750" y="166370"/>
                  </a:lnTo>
                  <a:cubicBezTo>
                    <a:pt x="1799590" y="171450"/>
                    <a:pt x="1791970" y="165100"/>
                    <a:pt x="1783080" y="162560"/>
                  </a:cubicBezTo>
                  <a:cubicBezTo>
                    <a:pt x="1776730" y="161290"/>
                    <a:pt x="1772920" y="158750"/>
                    <a:pt x="1767840" y="154940"/>
                  </a:cubicBezTo>
                  <a:cubicBezTo>
                    <a:pt x="1762760" y="151130"/>
                    <a:pt x="1757680" y="154940"/>
                    <a:pt x="1753870" y="154940"/>
                  </a:cubicBezTo>
                  <a:cubicBezTo>
                    <a:pt x="1750060" y="154940"/>
                    <a:pt x="1747520" y="158750"/>
                    <a:pt x="1744980" y="160020"/>
                  </a:cubicBezTo>
                  <a:cubicBezTo>
                    <a:pt x="1741170" y="161290"/>
                    <a:pt x="1737360" y="161290"/>
                    <a:pt x="1733550" y="161290"/>
                  </a:cubicBezTo>
                  <a:cubicBezTo>
                    <a:pt x="1729740" y="161290"/>
                    <a:pt x="1724660" y="160020"/>
                    <a:pt x="1720850" y="161290"/>
                  </a:cubicBezTo>
                  <a:cubicBezTo>
                    <a:pt x="1714500" y="163830"/>
                    <a:pt x="1709420" y="167640"/>
                    <a:pt x="1704340" y="170180"/>
                  </a:cubicBezTo>
                  <a:cubicBezTo>
                    <a:pt x="1703070" y="171450"/>
                    <a:pt x="1701800" y="172720"/>
                    <a:pt x="1700530" y="172720"/>
                  </a:cubicBezTo>
                  <a:cubicBezTo>
                    <a:pt x="1691640" y="177800"/>
                    <a:pt x="1681480" y="179070"/>
                    <a:pt x="1670050" y="179070"/>
                  </a:cubicBezTo>
                  <a:cubicBezTo>
                    <a:pt x="1663700" y="179070"/>
                    <a:pt x="1657350" y="179070"/>
                    <a:pt x="1651000" y="177800"/>
                  </a:cubicBezTo>
                  <a:cubicBezTo>
                    <a:pt x="1647190" y="177800"/>
                    <a:pt x="1644650" y="173990"/>
                    <a:pt x="1642110" y="173990"/>
                  </a:cubicBezTo>
                  <a:cubicBezTo>
                    <a:pt x="1633220" y="172720"/>
                    <a:pt x="1625600" y="172720"/>
                    <a:pt x="1616710" y="172720"/>
                  </a:cubicBezTo>
                  <a:cubicBezTo>
                    <a:pt x="1615440" y="172720"/>
                    <a:pt x="1614170" y="173990"/>
                    <a:pt x="1612900" y="173990"/>
                  </a:cubicBezTo>
                  <a:cubicBezTo>
                    <a:pt x="1607820" y="176530"/>
                    <a:pt x="1602740" y="180340"/>
                    <a:pt x="1597660" y="182880"/>
                  </a:cubicBezTo>
                  <a:cubicBezTo>
                    <a:pt x="1588770" y="185420"/>
                    <a:pt x="1579880" y="187960"/>
                    <a:pt x="1570990" y="189230"/>
                  </a:cubicBezTo>
                  <a:lnTo>
                    <a:pt x="1567180" y="189230"/>
                  </a:lnTo>
                  <a:cubicBezTo>
                    <a:pt x="1559560" y="185420"/>
                    <a:pt x="1553210" y="189230"/>
                    <a:pt x="1545590" y="190500"/>
                  </a:cubicBezTo>
                  <a:cubicBezTo>
                    <a:pt x="1537970" y="193040"/>
                    <a:pt x="1530350" y="196850"/>
                    <a:pt x="1522730" y="199390"/>
                  </a:cubicBezTo>
                  <a:cubicBezTo>
                    <a:pt x="1520190" y="200660"/>
                    <a:pt x="1517650" y="199390"/>
                    <a:pt x="1515110" y="198120"/>
                  </a:cubicBezTo>
                  <a:cubicBezTo>
                    <a:pt x="1511300" y="196850"/>
                    <a:pt x="1508760" y="196850"/>
                    <a:pt x="1506220" y="199390"/>
                  </a:cubicBezTo>
                  <a:cubicBezTo>
                    <a:pt x="1504950" y="200660"/>
                    <a:pt x="1503680" y="200660"/>
                    <a:pt x="1502410" y="200660"/>
                  </a:cubicBezTo>
                  <a:cubicBezTo>
                    <a:pt x="1498600" y="201930"/>
                    <a:pt x="1494790" y="201930"/>
                    <a:pt x="1492250" y="203200"/>
                  </a:cubicBezTo>
                  <a:cubicBezTo>
                    <a:pt x="1487170" y="207010"/>
                    <a:pt x="1482090" y="205740"/>
                    <a:pt x="1477010" y="208280"/>
                  </a:cubicBezTo>
                  <a:cubicBezTo>
                    <a:pt x="1471930" y="210820"/>
                    <a:pt x="1466850" y="210820"/>
                    <a:pt x="1463040" y="214630"/>
                  </a:cubicBezTo>
                  <a:cubicBezTo>
                    <a:pt x="1461770" y="215900"/>
                    <a:pt x="1459230" y="215900"/>
                    <a:pt x="1456690" y="215900"/>
                  </a:cubicBezTo>
                  <a:cubicBezTo>
                    <a:pt x="1450340" y="217170"/>
                    <a:pt x="1445260" y="220980"/>
                    <a:pt x="1441450" y="226060"/>
                  </a:cubicBezTo>
                  <a:cubicBezTo>
                    <a:pt x="1436370" y="231140"/>
                    <a:pt x="1431290" y="234950"/>
                    <a:pt x="1426210" y="238760"/>
                  </a:cubicBezTo>
                  <a:cubicBezTo>
                    <a:pt x="1424940" y="240030"/>
                    <a:pt x="1421130" y="240030"/>
                    <a:pt x="1419860" y="240030"/>
                  </a:cubicBezTo>
                  <a:cubicBezTo>
                    <a:pt x="1414780" y="240030"/>
                    <a:pt x="1409700" y="238760"/>
                    <a:pt x="1405890" y="237490"/>
                  </a:cubicBezTo>
                  <a:cubicBezTo>
                    <a:pt x="1403350" y="237490"/>
                    <a:pt x="1402080" y="236220"/>
                    <a:pt x="1399540" y="236220"/>
                  </a:cubicBezTo>
                  <a:cubicBezTo>
                    <a:pt x="1391920" y="240030"/>
                    <a:pt x="1383030" y="237490"/>
                    <a:pt x="1375410" y="237490"/>
                  </a:cubicBezTo>
                  <a:cubicBezTo>
                    <a:pt x="1374140" y="237490"/>
                    <a:pt x="1371600" y="236220"/>
                    <a:pt x="1370330" y="234950"/>
                  </a:cubicBezTo>
                  <a:cubicBezTo>
                    <a:pt x="1365250" y="231140"/>
                    <a:pt x="1360170" y="231140"/>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0" y="219710"/>
                    <a:pt x="1258570" y="220980"/>
                    <a:pt x="1250950" y="215900"/>
                  </a:cubicBezTo>
                  <a:cubicBezTo>
                    <a:pt x="1247140" y="213360"/>
                    <a:pt x="1245870" y="215900"/>
                    <a:pt x="1243330" y="215900"/>
                  </a:cubicBezTo>
                  <a:cubicBezTo>
                    <a:pt x="1242060" y="215900"/>
                    <a:pt x="1240790"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0"/>
                    <a:pt x="1169670" y="224790"/>
                  </a:cubicBezTo>
                  <a:lnTo>
                    <a:pt x="1163320" y="224790"/>
                  </a:lnTo>
                  <a:cubicBezTo>
                    <a:pt x="1155700" y="226060"/>
                    <a:pt x="1151890" y="219710"/>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0" y="205740"/>
                    <a:pt x="1097280" y="200660"/>
                    <a:pt x="1090930" y="195580"/>
                  </a:cubicBezTo>
                  <a:cubicBezTo>
                    <a:pt x="1087120" y="193040"/>
                    <a:pt x="1082040" y="190500"/>
                    <a:pt x="1078230" y="189230"/>
                  </a:cubicBezTo>
                  <a:cubicBezTo>
                    <a:pt x="1073150" y="186690"/>
                    <a:pt x="1066800" y="185420"/>
                    <a:pt x="1064260" y="179070"/>
                  </a:cubicBezTo>
                  <a:cubicBezTo>
                    <a:pt x="1062990" y="176530"/>
                    <a:pt x="1060450" y="176530"/>
                    <a:pt x="1059180" y="173990"/>
                  </a:cubicBezTo>
                  <a:cubicBezTo>
                    <a:pt x="1057910" y="171450"/>
                    <a:pt x="1056640" y="168910"/>
                    <a:pt x="1056640" y="167640"/>
                  </a:cubicBezTo>
                  <a:cubicBezTo>
                    <a:pt x="1056640" y="165100"/>
                    <a:pt x="1057910" y="162560"/>
                    <a:pt x="1059180" y="160020"/>
                  </a:cubicBezTo>
                  <a:cubicBezTo>
                    <a:pt x="1060450" y="156210"/>
                    <a:pt x="1057910"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0" y="114300"/>
                    <a:pt x="1023620" y="111760"/>
                    <a:pt x="1019810" y="109220"/>
                  </a:cubicBezTo>
                  <a:cubicBezTo>
                    <a:pt x="1010920" y="105410"/>
                    <a:pt x="1002030" y="101600"/>
                    <a:pt x="993140" y="96520"/>
                  </a:cubicBezTo>
                  <a:cubicBezTo>
                    <a:pt x="993140" y="106680"/>
                    <a:pt x="990600" y="104140"/>
                    <a:pt x="989330" y="101600"/>
                  </a:cubicBezTo>
                  <a:cubicBezTo>
                    <a:pt x="989330" y="97790"/>
                    <a:pt x="986790" y="96520"/>
                    <a:pt x="982980" y="96520"/>
                  </a:cubicBezTo>
                  <a:cubicBezTo>
                    <a:pt x="982980" y="96520"/>
                    <a:pt x="981710" y="96520"/>
                    <a:pt x="981710" y="95250"/>
                  </a:cubicBezTo>
                  <a:cubicBezTo>
                    <a:pt x="980440" y="87630"/>
                    <a:pt x="974090" y="90170"/>
                    <a:pt x="970280" y="88900"/>
                  </a:cubicBezTo>
                  <a:cubicBezTo>
                    <a:pt x="967740" y="87630"/>
                    <a:pt x="965200" y="86360"/>
                    <a:pt x="962660" y="87630"/>
                  </a:cubicBezTo>
                  <a:cubicBezTo>
                    <a:pt x="957580" y="88900"/>
                    <a:pt x="953770" y="85090"/>
                    <a:pt x="948690" y="83820"/>
                  </a:cubicBezTo>
                  <a:cubicBezTo>
                    <a:pt x="947420" y="83820"/>
                    <a:pt x="946150" y="83820"/>
                    <a:pt x="944880" y="85090"/>
                  </a:cubicBezTo>
                  <a:cubicBezTo>
                    <a:pt x="942340" y="87630"/>
                    <a:pt x="939800" y="87630"/>
                    <a:pt x="935990" y="85090"/>
                  </a:cubicBezTo>
                  <a:cubicBezTo>
                    <a:pt x="930910" y="81280"/>
                    <a:pt x="925830" y="81280"/>
                    <a:pt x="919480" y="83820"/>
                  </a:cubicBezTo>
                  <a:cubicBezTo>
                    <a:pt x="916940" y="85090"/>
                    <a:pt x="914400" y="85090"/>
                    <a:pt x="911860" y="83820"/>
                  </a:cubicBezTo>
                  <a:cubicBezTo>
                    <a:pt x="906780" y="81280"/>
                    <a:pt x="901700" y="77470"/>
                    <a:pt x="895350" y="74930"/>
                  </a:cubicBezTo>
                  <a:cubicBezTo>
                    <a:pt x="894080" y="74930"/>
                    <a:pt x="892810" y="73660"/>
                    <a:pt x="891540" y="73660"/>
                  </a:cubicBezTo>
                  <a:cubicBezTo>
                    <a:pt x="883920" y="74930"/>
                    <a:pt x="877570" y="72390"/>
                    <a:pt x="869950" y="74930"/>
                  </a:cubicBezTo>
                  <a:cubicBezTo>
                    <a:pt x="866140" y="76200"/>
                    <a:pt x="861060"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3"/>
              <a:stretch>
                <a:fillRect l="-88283" r="-88283"/>
              </a:stretch>
            </a:blipFill>
          </p:spPr>
          <p:txBody>
            <a:bodyPr/>
            <a:lstStyle/>
            <a:p>
              <a:endParaRPr lang="en-US"/>
            </a:p>
          </p:txBody>
        </p:sp>
      </p:grpSp>
    </p:spTree>
    <p:extLst>
      <p:ext uri="{BB962C8B-B14F-4D97-AF65-F5344CB8AC3E}">
        <p14:creationId xmlns:p14="http://schemas.microsoft.com/office/powerpoint/2010/main" val="316918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24564556"/>
              </p:ext>
            </p:extLst>
          </p:nvPr>
        </p:nvGraphicFramePr>
        <p:xfrm>
          <a:off x="240546" y="389965"/>
          <a:ext cx="11418528" cy="6017110"/>
        </p:xfrm>
        <a:graphic>
          <a:graphicData uri="http://schemas.openxmlformats.org/drawingml/2006/table">
            <a:tbl>
              <a:tblPr firstRow="1" bandRow="1">
                <a:tableStyleId>{5940675A-B579-460E-94D1-54222C63F5DA}</a:tableStyleId>
              </a:tblPr>
              <a:tblGrid>
                <a:gridCol w="1870642">
                  <a:extLst>
                    <a:ext uri="{9D8B030D-6E8A-4147-A177-3AD203B41FA5}">
                      <a16:colId xmlns:a16="http://schemas.microsoft.com/office/drawing/2014/main" val="1867156474"/>
                    </a:ext>
                  </a:extLst>
                </a:gridCol>
                <a:gridCol w="4128247">
                  <a:extLst>
                    <a:ext uri="{9D8B030D-6E8A-4147-A177-3AD203B41FA5}">
                      <a16:colId xmlns:a16="http://schemas.microsoft.com/office/drawing/2014/main" val="46151593"/>
                    </a:ext>
                  </a:extLst>
                </a:gridCol>
                <a:gridCol w="1781705">
                  <a:extLst>
                    <a:ext uri="{9D8B030D-6E8A-4147-A177-3AD203B41FA5}">
                      <a16:colId xmlns:a16="http://schemas.microsoft.com/office/drawing/2014/main" val="2138964776"/>
                    </a:ext>
                  </a:extLst>
                </a:gridCol>
                <a:gridCol w="3637934">
                  <a:extLst>
                    <a:ext uri="{9D8B030D-6E8A-4147-A177-3AD203B41FA5}">
                      <a16:colId xmlns:a16="http://schemas.microsoft.com/office/drawing/2014/main" val="3472552897"/>
                    </a:ext>
                  </a:extLst>
                </a:gridCol>
              </a:tblGrid>
              <a:tr h="1072014">
                <a:tc>
                  <a:txBody>
                    <a:bodyPr/>
                    <a:lstStyle/>
                    <a:p>
                      <a:pPr algn="ct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b="1" dirty="0" err="1">
                          <a:latin typeface="Times New Roman" panose="02020603050405020304" pitchFamily="18" charset="0"/>
                          <a:cs typeface="Times New Roman" panose="02020603050405020304" pitchFamily="18" charset="0"/>
                        </a:rPr>
                        <a:t>Câu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rút</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gọn</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b="1" dirty="0" err="1">
                          <a:latin typeface="Times New Roman" panose="02020603050405020304" pitchFamily="18" charset="0"/>
                          <a:cs typeface="Times New Roman" panose="02020603050405020304" pitchFamily="18" charset="0"/>
                        </a:rPr>
                        <a:t>Câu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đặc</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biệt</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b="1" dirty="0" err="1">
                          <a:latin typeface="Times New Roman" panose="02020603050405020304" pitchFamily="18" charset="0"/>
                          <a:cs typeface="Times New Roman" panose="02020603050405020304" pitchFamily="18" charset="0"/>
                        </a:rPr>
                        <a:t>Dấu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nhận</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biết</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3340688171"/>
                  </a:ext>
                </a:extLst>
              </a:tr>
              <a:tr h="4945096">
                <a:tc>
                  <a:txBody>
                    <a:bodyPr/>
                    <a:lstStyle/>
                    <a:p>
                      <a:pPr algn="just"/>
                      <a:r>
                        <a:rPr lang="vi-VN" sz="2800" dirty="0">
                          <a:latin typeface="Times New Roman" panose="02020603050405020304" pitchFamily="18" charset="0"/>
                          <a:cs typeface="Times New Roman" panose="02020603050405020304" pitchFamily="18" charset="0"/>
                        </a:rPr>
                        <a:t>b. </a:t>
                      </a:r>
                    </a:p>
                  </a:txBody>
                  <a:tcP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2800" i="1" dirty="0">
                          <a:latin typeface="Times New Roman" panose="02020603050405020304" pitchFamily="18" charset="0"/>
                          <a:cs typeface="Times New Roman" panose="02020603050405020304" pitchFamily="18" charset="0"/>
                        </a:rPr>
                        <a:t>“Bỏ rơi ông?“.</a:t>
                      </a:r>
                      <a:endParaRPr lang="vi-VN" sz="2800" dirty="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endParaRPr lang="en-US" sz="2800" i="1" dirty="0">
                        <a:latin typeface="Times New Roman" panose="02020603050405020304" pitchFamily="18" charset="0"/>
                        <a:cs typeface="Times New Roman" panose="02020603050405020304" pitchFamily="18" charset="0"/>
                      </a:endParaRPr>
                    </a:p>
                    <a:p>
                      <a:pPr algn="just"/>
                      <a:endParaRPr lang="en-US" sz="2800" i="1" dirty="0">
                        <a:latin typeface="Times New Roman" panose="02020603050405020304" pitchFamily="18" charset="0"/>
                        <a:cs typeface="Times New Roman" panose="02020603050405020304" pitchFamily="18" charset="0"/>
                      </a:endParaRPr>
                    </a:p>
                    <a:p>
                      <a:pPr algn="just"/>
                      <a:endParaRPr lang="en-US" sz="2800" i="1" dirty="0">
                        <a:latin typeface="Times New Roman" panose="02020603050405020304" pitchFamily="18" charset="0"/>
                        <a:cs typeface="Times New Roman" panose="02020603050405020304" pitchFamily="18" charset="0"/>
                      </a:endParaRPr>
                    </a:p>
                    <a:p>
                      <a:pPr algn="just"/>
                      <a:r>
                        <a:rPr lang="en-US" sz="2800" i="1"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Chao ôi!</a:t>
                      </a:r>
                      <a:endParaRPr lang="en-US" sz="2800" i="1" dirty="0">
                        <a:latin typeface="Times New Roman" panose="02020603050405020304" pitchFamily="18" charset="0"/>
                        <a:cs typeface="Times New Roman" panose="02020603050405020304" pitchFamily="18" charset="0"/>
                      </a:endParaRPr>
                    </a:p>
                    <a:p>
                      <a:pPr algn="just"/>
                      <a:endParaRPr lang="en-US" sz="2800" i="1" dirty="0">
                        <a:latin typeface="Times New Roman" panose="02020603050405020304" pitchFamily="18" charset="0"/>
                        <a:cs typeface="Times New Roman" panose="02020603050405020304" pitchFamily="18" charset="0"/>
                      </a:endParaRPr>
                    </a:p>
                    <a:p>
                      <a:pPr algn="just"/>
                      <a:endParaRPr lang="en-US" sz="2800" i="1" dirty="0">
                        <a:latin typeface="Times New Roman" panose="02020603050405020304" pitchFamily="18" charset="0"/>
                        <a:cs typeface="Times New Roman" panose="02020603050405020304" pitchFamily="18" charset="0"/>
                      </a:endParaRPr>
                    </a:p>
                    <a:p>
                      <a:pPr algn="just"/>
                      <a:endParaRPr lang="en-US" sz="2800" i="1" dirty="0">
                        <a:latin typeface="Times New Roman" panose="02020603050405020304" pitchFamily="18" charset="0"/>
                        <a:cs typeface="Times New Roman" panose="02020603050405020304" pitchFamily="18" charset="0"/>
                      </a:endParaRPr>
                    </a:p>
                    <a:p>
                      <a:pPr algn="just"/>
                      <a:r>
                        <a:rPr lang="en-US" sz="2800" i="1" dirty="0">
                          <a:latin typeface="Times New Roman" panose="02020603050405020304" pitchFamily="18" charset="0"/>
                          <a:cs typeface="Times New Roman" panose="02020603050405020304" pitchFamily="18" charset="0"/>
                        </a:rPr>
                        <a:t>-</a:t>
                      </a:r>
                      <a:r>
                        <a:rPr lang="vi-VN" sz="2800" i="1" dirty="0">
                          <a:latin typeface="Times New Roman" panose="02020603050405020304" pitchFamily="18" charset="0"/>
                          <a:cs typeface="Times New Roman" panose="02020603050405020304" pitchFamily="18" charset="0"/>
                        </a:rPr>
                        <a:t>Trời ơi! </a:t>
                      </a:r>
                      <a:endParaRPr lang="en-US" sz="28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tồn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tại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vốn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có</a:t>
                      </a:r>
                      <a:r>
                        <a:rPr lang="en-US" sz="2800" baseline="0" dirty="0">
                          <a:latin typeface="Times New Roman" panose="02020603050405020304" pitchFamily="18" charset="0"/>
                          <a:cs typeface="Times New Roman" panose="02020603050405020304" pitchFamily="18" charset="0"/>
                        </a:rPr>
                        <a:t> </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lược</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bỏ</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 </a:t>
                      </a:r>
                      <a:r>
                        <a:rPr lang="en-US" sz="2800" dirty="0" err="1">
                          <a:latin typeface="Times New Roman" panose="02020603050405020304" pitchFamily="18" charset="0"/>
                          <a:cs typeface="Times New Roman" panose="02020603050405020304" pitchFamily="18" charset="0"/>
                        </a:rPr>
                        <a:t>Không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thể</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khôi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phục</a:t>
                      </a:r>
                      <a:endParaRPr lang="en-US" sz="2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936469750"/>
                  </a:ext>
                </a:extLst>
              </a:tr>
            </a:tbl>
          </a:graphicData>
        </a:graphic>
      </p:graphicFrame>
    </p:spTree>
    <p:extLst>
      <p:ext uri="{BB962C8B-B14F-4D97-AF65-F5344CB8AC3E}">
        <p14:creationId xmlns:p14="http://schemas.microsoft.com/office/powerpoint/2010/main" val="56874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724564556"/>
              </p:ext>
            </p:extLst>
          </p:nvPr>
        </p:nvGraphicFramePr>
        <p:xfrm>
          <a:off x="227099" y="350520"/>
          <a:ext cx="11418528" cy="6156960"/>
        </p:xfrm>
        <a:graphic>
          <a:graphicData uri="http://schemas.openxmlformats.org/drawingml/2006/table">
            <a:tbl>
              <a:tblPr firstRow="1" bandRow="1">
                <a:tableStyleId>{5940675A-B579-460E-94D1-54222C63F5DA}</a:tableStyleId>
              </a:tblPr>
              <a:tblGrid>
                <a:gridCol w="4565445">
                  <a:extLst>
                    <a:ext uri="{9D8B030D-6E8A-4147-A177-3AD203B41FA5}">
                      <a16:colId xmlns:a16="http://schemas.microsoft.com/office/drawing/2014/main" val="1867156474"/>
                    </a:ext>
                  </a:extLst>
                </a:gridCol>
                <a:gridCol w="1435510">
                  <a:extLst>
                    <a:ext uri="{9D8B030D-6E8A-4147-A177-3AD203B41FA5}">
                      <a16:colId xmlns:a16="http://schemas.microsoft.com/office/drawing/2014/main" val="46151593"/>
                    </a:ext>
                  </a:extLst>
                </a:gridCol>
                <a:gridCol w="1779639">
                  <a:extLst>
                    <a:ext uri="{9D8B030D-6E8A-4147-A177-3AD203B41FA5}">
                      <a16:colId xmlns:a16="http://schemas.microsoft.com/office/drawing/2014/main" val="2138964776"/>
                    </a:ext>
                  </a:extLst>
                </a:gridCol>
                <a:gridCol w="3637934">
                  <a:extLst>
                    <a:ext uri="{9D8B030D-6E8A-4147-A177-3AD203B41FA5}">
                      <a16:colId xmlns:a16="http://schemas.microsoft.com/office/drawing/2014/main" val="3472552897"/>
                    </a:ext>
                  </a:extLst>
                </a:gridCol>
              </a:tblGrid>
              <a:tr h="370840">
                <a:tc>
                  <a:txBody>
                    <a:bodyPr/>
                    <a:lstStyle/>
                    <a:p>
                      <a:pPr algn="ctr"/>
                      <a:r>
                        <a:rPr lang="en-US" sz="2800" b="1" dirty="0" err="1">
                          <a:latin typeface="Times New Roman" panose="02020603050405020304" pitchFamily="18" charset="0"/>
                          <a:cs typeface="Times New Roman" panose="02020603050405020304" pitchFamily="18" charset="0"/>
                        </a:rPr>
                        <a:t>Ví</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dụ</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b="1" dirty="0" err="1">
                          <a:latin typeface="Times New Roman" panose="02020603050405020304" pitchFamily="18" charset="0"/>
                          <a:cs typeface="Times New Roman" panose="02020603050405020304" pitchFamily="18" charset="0"/>
                        </a:rPr>
                        <a:t>Câu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rút</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gọn</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b="1" dirty="0" err="1">
                          <a:latin typeface="Times New Roman" panose="02020603050405020304" pitchFamily="18" charset="0"/>
                          <a:cs typeface="Times New Roman" panose="02020603050405020304" pitchFamily="18" charset="0"/>
                        </a:rPr>
                        <a:t>Câu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đặc</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biệt</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2800" b="1" dirty="0" err="1">
                          <a:latin typeface="Times New Roman" panose="02020603050405020304" pitchFamily="18" charset="0"/>
                          <a:cs typeface="Times New Roman" panose="02020603050405020304" pitchFamily="18" charset="0"/>
                        </a:rPr>
                        <a:t>Dấu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hiệu</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nhận</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biết</a:t>
                      </a:r>
                      <a:endParaRPr lang="en-US" sz="28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3340688171"/>
                  </a:ext>
                </a:extLst>
              </a:tr>
              <a:tr h="370840">
                <a:tc>
                  <a:txBody>
                    <a:bodyPr/>
                    <a:lstStyle/>
                    <a:p>
                      <a:pPr algn="just"/>
                      <a:r>
                        <a:rPr lang="vi-VN" sz="2800" dirty="0">
                          <a:latin typeface="Times New Roman" panose="02020603050405020304" pitchFamily="18" charset="0"/>
                          <a:cs typeface="Times New Roman" panose="02020603050405020304" pitchFamily="18" charset="0"/>
                        </a:rPr>
                        <a:t>b. </a:t>
                      </a:r>
                      <a:r>
                        <a:rPr lang="vi-VN" sz="2800" b="1" dirty="0">
                          <a:latin typeface="Times New Roman" panose="02020603050405020304" pitchFamily="18" charset="0"/>
                          <a:cs typeface="Times New Roman" panose="02020603050405020304" pitchFamily="18" charset="0"/>
                        </a:rPr>
                        <a:t>Lý</a:t>
                      </a:r>
                      <a:r>
                        <a:rPr lang="vi-VN" sz="2800" i="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(ngã xuống như là ngất đi)</a:t>
                      </a:r>
                      <a:r>
                        <a:rPr lang="vi-VN" sz="2800" i="1" dirty="0">
                          <a:latin typeface="Times New Roman" panose="02020603050405020304" pitchFamily="18" charset="0"/>
                          <a:cs typeface="Times New Roman" panose="02020603050405020304" pitchFamily="18" charset="0"/>
                        </a:rPr>
                        <a:t> Chao ôi!</a:t>
                      </a:r>
                      <a:endParaRPr lang="vi-VN" sz="2800" dirty="0">
                        <a:latin typeface="Times New Roman" panose="02020603050405020304" pitchFamily="18" charset="0"/>
                        <a:cs typeface="Times New Roman" panose="02020603050405020304" pitchFamily="18" charset="0"/>
                      </a:endParaRPr>
                    </a:p>
                    <a:p>
                      <a:pPr algn="just"/>
                      <a:r>
                        <a:rPr lang="vi-VN" sz="2800" b="1" dirty="0">
                          <a:latin typeface="Times New Roman" panose="02020603050405020304" pitchFamily="18" charset="0"/>
                          <a:cs typeface="Times New Roman" panose="02020603050405020304" pitchFamily="18" charset="0"/>
                        </a:rPr>
                        <a:t>Khiết</a:t>
                      </a:r>
                      <a:r>
                        <a:rPr lang="vi-VN" sz="2800" i="1" dirty="0">
                          <a:latin typeface="Times New Roman" panose="02020603050405020304" pitchFamily="18" charset="0"/>
                          <a:cs typeface="Times New Roman" panose="02020603050405020304" pitchFamily="18" charset="0"/>
                        </a:rPr>
                        <a:t>: - Cháu đỡ lấy nó. Và để thưởng công cho thị Lý, vì thị đã chăm nom, nâng đỡ tôi, tôi để lại cho thị…</a:t>
                      </a:r>
                      <a:endParaRPr lang="vi-VN" sz="2800" dirty="0">
                        <a:latin typeface="Times New Roman" panose="02020603050405020304" pitchFamily="18" charset="0"/>
                        <a:cs typeface="Times New Roman" panose="02020603050405020304" pitchFamily="18" charset="0"/>
                      </a:endParaRPr>
                    </a:p>
                    <a:p>
                      <a:pPr algn="just"/>
                      <a:r>
                        <a:rPr lang="vi-VN" sz="2800" b="1" dirty="0">
                          <a:latin typeface="Times New Roman" panose="02020603050405020304" pitchFamily="18" charset="0"/>
                          <a:cs typeface="Times New Roman" panose="02020603050405020304" pitchFamily="18" charset="0"/>
                        </a:rPr>
                        <a:t>Lý</a:t>
                      </a:r>
                      <a:r>
                        <a:rPr lang="vi-VN" sz="2800" i="1" dirty="0">
                          <a:latin typeface="Times New Roman" panose="02020603050405020304" pitchFamily="18" charset="0"/>
                          <a:cs typeface="Times New Roman" panose="02020603050405020304" pitchFamily="18" charset="0"/>
                        </a:rPr>
                        <a:t>: - </a:t>
                      </a:r>
                      <a:r>
                        <a:rPr lang="vi-VN" sz="2800" dirty="0">
                          <a:latin typeface="Times New Roman" panose="02020603050405020304" pitchFamily="18" charset="0"/>
                          <a:cs typeface="Times New Roman" panose="02020603050405020304" pitchFamily="18" charset="0"/>
                        </a:rPr>
                        <a:t>(vờ khóc)</a:t>
                      </a:r>
                      <a:r>
                        <a:rPr lang="vi-VN" sz="2800" i="1" dirty="0">
                          <a:latin typeface="Times New Roman" panose="02020603050405020304" pitchFamily="18" charset="0"/>
                          <a:cs typeface="Times New Roman" panose="02020603050405020304" pitchFamily="18" charset="0"/>
                        </a:rPr>
                        <a:t> Trời ơi! Ông tôi tử tế quá, mà Trời Phật không để cho sống mãi!</a:t>
                      </a:r>
                      <a:endParaRPr lang="vi-VN" sz="2800" dirty="0">
                        <a:latin typeface="Times New Roman" panose="02020603050405020304" pitchFamily="18" charset="0"/>
                        <a:cs typeface="Times New Roman" panose="02020603050405020304" pitchFamily="18" charset="0"/>
                      </a:endParaRPr>
                    </a:p>
                    <a:p>
                      <a:pPr algn="just"/>
                      <a:r>
                        <a:rPr lang="vi-VN" sz="2800" b="1" dirty="0">
                          <a:latin typeface="Times New Roman" panose="02020603050405020304" pitchFamily="18" charset="0"/>
                          <a:cs typeface="Times New Roman" panose="02020603050405020304" pitchFamily="18" charset="0"/>
                        </a:rPr>
                        <a:t>Khiết</a:t>
                      </a:r>
                      <a:r>
                        <a:rPr lang="vi-VN" sz="2800" i="1" dirty="0">
                          <a:latin typeface="Times New Roman" panose="02020603050405020304" pitchFamily="18" charset="0"/>
                          <a:cs typeface="Times New Roman" panose="02020603050405020304" pitchFamily="18" charset="0"/>
                        </a:rPr>
                        <a:t>: - Hai trăm ngàn đồng tiền mặt </a:t>
                      </a:r>
                      <a:r>
                        <a:rPr lang="vi-VN" sz="2800" dirty="0">
                          <a:latin typeface="Times New Roman" panose="02020603050405020304" pitchFamily="18" charset="0"/>
                          <a:cs typeface="Times New Roman" panose="02020603050405020304" pitchFamily="18" charset="0"/>
                        </a:rPr>
                        <a:t>(Lý vờ như cảm động, chấm nước mắt).</a:t>
                      </a:r>
                    </a:p>
                  </a:txBody>
                  <a:tcPr>
                    <a:solidFill>
                      <a:schemeClr val="accent1">
                        <a:lumMod val="20000"/>
                        <a:lumOff val="80000"/>
                      </a:schemeClr>
                    </a:solidFill>
                  </a:tcPr>
                </a:tc>
                <a:tc>
                  <a:txBody>
                    <a:bodyPr/>
                    <a:lstStyle/>
                    <a:p>
                      <a:pPr algn="just"/>
                      <a:endParaRPr lang="en-US" sz="28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800" i="1"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Chao ôi!</a:t>
                      </a:r>
                      <a:endParaRPr lang="en-US" sz="2800" i="1" dirty="0">
                        <a:latin typeface="Times New Roman" panose="02020603050405020304" pitchFamily="18" charset="0"/>
                        <a:cs typeface="Times New Roman" panose="02020603050405020304" pitchFamily="18" charset="0"/>
                      </a:endParaRPr>
                    </a:p>
                    <a:p>
                      <a:pPr algn="just"/>
                      <a:endParaRPr lang="en-US" sz="2800" i="1" dirty="0">
                        <a:latin typeface="Times New Roman" panose="02020603050405020304" pitchFamily="18" charset="0"/>
                        <a:cs typeface="Times New Roman" panose="02020603050405020304" pitchFamily="18" charset="0"/>
                      </a:endParaRPr>
                    </a:p>
                    <a:p>
                      <a:pPr algn="just"/>
                      <a:endParaRPr lang="en-US" sz="2800" i="1" dirty="0">
                        <a:latin typeface="Times New Roman" panose="02020603050405020304" pitchFamily="18" charset="0"/>
                        <a:cs typeface="Times New Roman" panose="02020603050405020304" pitchFamily="18" charset="0"/>
                      </a:endParaRPr>
                    </a:p>
                    <a:p>
                      <a:pPr algn="just"/>
                      <a:endParaRPr lang="en-US" sz="2800" i="1" dirty="0">
                        <a:latin typeface="Times New Roman" panose="02020603050405020304" pitchFamily="18" charset="0"/>
                        <a:cs typeface="Times New Roman" panose="02020603050405020304" pitchFamily="18" charset="0"/>
                      </a:endParaRPr>
                    </a:p>
                    <a:p>
                      <a:pPr algn="just"/>
                      <a:r>
                        <a:rPr lang="en-US" sz="2800" i="1" dirty="0">
                          <a:latin typeface="Times New Roman" panose="02020603050405020304" pitchFamily="18" charset="0"/>
                          <a:cs typeface="Times New Roman" panose="02020603050405020304" pitchFamily="18" charset="0"/>
                        </a:rPr>
                        <a:t>- </a:t>
                      </a:r>
                      <a:r>
                        <a:rPr lang="vi-VN" sz="2800" i="1" dirty="0">
                          <a:latin typeface="Times New Roman" panose="02020603050405020304" pitchFamily="18" charset="0"/>
                          <a:cs typeface="Times New Roman" panose="02020603050405020304" pitchFamily="18" charset="0"/>
                        </a:rPr>
                        <a:t>Trời ơi! </a:t>
                      </a:r>
                      <a:endParaRPr lang="en-US" sz="28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Câu đặc biệt không có cấu tạo theo mô hình chủ ngữ – vị ngữ mà chỉ có m</a:t>
                      </a:r>
                      <a:r>
                        <a:rPr lang="en-US" sz="2800" dirty="0">
                          <a:latin typeface="Times New Roman" panose="02020603050405020304" pitchFamily="18" charset="0"/>
                          <a:ea typeface="Times New Roman" panose="02020603050405020304" pitchFamily="18" charset="0"/>
                        </a:rPr>
                        <a:t>ộ</a:t>
                      </a:r>
                      <a:r>
                        <a:rPr lang="vi-VN" sz="2800" dirty="0">
                          <a:latin typeface="Times New Roman" panose="02020603050405020304" pitchFamily="18" charset="0"/>
                          <a:ea typeface="Times New Roman" panose="02020603050405020304" pitchFamily="18" charset="0"/>
                        </a:rPr>
                        <a:t>t nòng cốt đ</a:t>
                      </a:r>
                      <a:r>
                        <a:rPr lang="en-US" sz="2800" dirty="0" err="1">
                          <a:latin typeface="Times New Roman" panose="02020603050405020304" pitchFamily="18" charset="0"/>
                          <a:ea typeface="Times New Roman" panose="02020603050405020304" pitchFamily="18" charset="0"/>
                        </a:rPr>
                        <a:t>ặc</a:t>
                      </a:r>
                      <a:r>
                        <a:rPr lang="vi-VN" sz="2800" dirty="0">
                          <a:latin typeface="Times New Roman" panose="02020603050405020304" pitchFamily="18" charset="0"/>
                          <a:ea typeface="Times New Roman" panose="02020603050405020304" pitchFamily="18" charset="0"/>
                        </a:rPr>
                        <a:t> bi</a:t>
                      </a:r>
                      <a:r>
                        <a:rPr lang="en-US" sz="2800" dirty="0" err="1">
                          <a:latin typeface="Times New Roman" panose="02020603050405020304" pitchFamily="18" charset="0"/>
                          <a:ea typeface="Times New Roman" panose="02020603050405020304" pitchFamily="18" charset="0"/>
                        </a:rPr>
                        <a:t>ệt</a:t>
                      </a:r>
                      <a:r>
                        <a:rPr lang="vi-VN" sz="2800" dirty="0">
                          <a:latin typeface="Times New Roman" panose="02020603050405020304" pitchFamily="18" charset="0"/>
                          <a:ea typeface="Times New Roman" panose="02020603050405020304" pitchFamily="18" charset="0"/>
                        </a:rPr>
                        <a:t> (do một từ hoặc m</a:t>
                      </a:r>
                      <a:r>
                        <a:rPr lang="en-US" sz="2800" dirty="0" err="1">
                          <a:latin typeface="Times New Roman" panose="02020603050405020304" pitchFamily="18" charset="0"/>
                          <a:ea typeface="Times New Roman" panose="02020603050405020304" pitchFamily="18" charset="0"/>
                        </a:rPr>
                        <a:t>ột</a:t>
                      </a:r>
                      <a:r>
                        <a:rPr lang="vi-VN" sz="2800" dirty="0">
                          <a:latin typeface="Times New Roman" panose="02020603050405020304" pitchFamily="18" charset="0"/>
                          <a:ea typeface="Times New Roman" panose="02020603050405020304" pitchFamily="18" charset="0"/>
                        </a:rPr>
                        <a:t> cụm từ (trừ cụm chủ – vị) cấu tạo thành</a:t>
                      </a:r>
                      <a:r>
                        <a:rPr lang="en-US" sz="2800" dirty="0">
                          <a:latin typeface="Times New Roman" panose="02020603050405020304" pitchFamily="18" charset="0"/>
                          <a:ea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tồn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tại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vốn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có</a:t>
                      </a:r>
                      <a:r>
                        <a:rPr lang="en-US" sz="2800" baseline="0" dirty="0">
                          <a:latin typeface="Times New Roman" panose="02020603050405020304" pitchFamily="18" charset="0"/>
                          <a:cs typeface="Times New Roman" panose="02020603050405020304" pitchFamily="18" charset="0"/>
                        </a:rPr>
                        <a:t> </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lược</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800" baseline="0" dirty="0" err="1">
                          <a:latin typeface="Times New Roman" panose="02020603050405020304" pitchFamily="18" charset="0"/>
                          <a:cs typeface="Times New Roman" panose="02020603050405020304" pitchFamily="18" charset="0"/>
                          <a:sym typeface="Wingdings" panose="05000000000000000000" pitchFamily="2" charset="2"/>
                        </a:rPr>
                        <a:t>bỏ</a:t>
                      </a:r>
                      <a:r>
                        <a:rPr lang="en-US" sz="2800" baseline="0" dirty="0">
                          <a:latin typeface="Times New Roman" panose="02020603050405020304" pitchFamily="18" charset="0"/>
                          <a:cs typeface="Times New Roman" panose="02020603050405020304" pitchFamily="18" charset="0"/>
                          <a:sym typeface="Wingdings" panose="05000000000000000000" pitchFamily="2" charset="2"/>
                        </a:rPr>
                        <a:t>  </a:t>
                      </a:r>
                      <a:r>
                        <a:rPr lang="en-US" sz="2800" dirty="0" err="1">
                          <a:latin typeface="Times New Roman" panose="02020603050405020304" pitchFamily="18" charset="0"/>
                          <a:cs typeface="Times New Roman" panose="02020603050405020304" pitchFamily="18" charset="0"/>
                        </a:rPr>
                        <a:t>Không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thể</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khôi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phục</a:t>
                      </a:r>
                      <a:endParaRPr lang="en-US" sz="2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936469750"/>
                  </a:ext>
                </a:extLst>
              </a:tr>
            </a:tbl>
          </a:graphicData>
        </a:graphic>
      </p:graphicFrame>
    </p:spTree>
    <p:extLst>
      <p:ext uri="{BB962C8B-B14F-4D97-AF65-F5344CB8AC3E}">
        <p14:creationId xmlns:p14="http://schemas.microsoft.com/office/powerpoint/2010/main" val="56874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91840" y="1652802"/>
            <a:ext cx="8503920" cy="3539430"/>
          </a:xfrm>
          <a:prstGeom prst="rect">
            <a:avLst/>
          </a:prstGeom>
        </p:spPr>
        <p:txBody>
          <a:bodyPr wrap="square">
            <a:spAutoFit/>
          </a:bodyPr>
          <a:lstStyle/>
          <a:p>
            <a:pPr algn="just"/>
            <a:r>
              <a:rPr lang="vi-VN" sz="2800" b="1" dirty="0">
                <a:solidFill>
                  <a:srgbClr val="000000"/>
                </a:solidFill>
                <a:latin typeface="+mj-lt"/>
              </a:rPr>
              <a:t>Xác định chức năng của các thành phần được in đậm trong các câu sau. Các thành phần này có thể được tách ra tạo thành câu đặc biệt không? Vì sao?</a:t>
            </a:r>
          </a:p>
          <a:p>
            <a:pPr algn="just"/>
            <a:endParaRPr lang="en-US" sz="2800" dirty="0">
              <a:solidFill>
                <a:srgbClr val="000000"/>
              </a:solidFill>
              <a:latin typeface="+mj-lt"/>
            </a:endParaRPr>
          </a:p>
          <a:p>
            <a:pPr algn="just"/>
            <a:r>
              <a:rPr lang="vi-VN" sz="2800" dirty="0">
                <a:solidFill>
                  <a:srgbClr val="000000"/>
                </a:solidFill>
                <a:latin typeface="+mj-lt"/>
              </a:rPr>
              <a:t>a. </a:t>
            </a:r>
            <a:r>
              <a:rPr lang="vi-VN" sz="2800" b="1" i="1" dirty="0">
                <a:solidFill>
                  <a:srgbClr val="000000"/>
                </a:solidFill>
                <a:latin typeface="+mj-lt"/>
              </a:rPr>
              <a:t>Á, à,</a:t>
            </a:r>
            <a:r>
              <a:rPr lang="vi-VN" sz="2800" i="1" dirty="0">
                <a:solidFill>
                  <a:srgbClr val="000000"/>
                </a:solidFill>
                <a:latin typeface="+mj-lt"/>
              </a:rPr>
              <a:t> tôi biết rồi</a:t>
            </a:r>
            <a:r>
              <a:rPr lang="vi-VN" sz="2800" dirty="0">
                <a:solidFill>
                  <a:srgbClr val="000000"/>
                </a:solidFill>
                <a:latin typeface="+mj-lt"/>
              </a:rPr>
              <a:t>.</a:t>
            </a:r>
          </a:p>
          <a:p>
            <a:pPr algn="r"/>
            <a:r>
              <a:rPr lang="vi-VN" sz="2800" dirty="0">
                <a:solidFill>
                  <a:srgbClr val="000000"/>
                </a:solidFill>
                <a:latin typeface="+mj-lt"/>
              </a:rPr>
              <a:t>(Sác-lơ Uy-li-am, </a:t>
            </a:r>
            <a:r>
              <a:rPr lang="vi-VN" sz="2800" i="1" dirty="0">
                <a:solidFill>
                  <a:srgbClr val="000000"/>
                </a:solidFill>
                <a:latin typeface="+mj-lt"/>
              </a:rPr>
              <a:t>Đêm Chủ nhật dài</a:t>
            </a:r>
            <a:r>
              <a:rPr lang="vi-VN" sz="2800" dirty="0">
                <a:solidFill>
                  <a:srgbClr val="000000"/>
                </a:solidFill>
                <a:latin typeface="+mj-lt"/>
              </a:rPr>
              <a:t>)</a:t>
            </a:r>
          </a:p>
          <a:p>
            <a:pPr algn="just"/>
            <a:r>
              <a:rPr lang="vi-VN" sz="2800" dirty="0">
                <a:solidFill>
                  <a:srgbClr val="000000"/>
                </a:solidFill>
                <a:latin typeface="+mj-lt"/>
              </a:rPr>
              <a:t>b. </a:t>
            </a:r>
            <a:r>
              <a:rPr lang="vi-VN" sz="2800" b="1" i="1" dirty="0">
                <a:solidFill>
                  <a:srgbClr val="000000"/>
                </a:solidFill>
                <a:latin typeface="+mj-lt"/>
              </a:rPr>
              <a:t>Hình như</a:t>
            </a:r>
            <a:r>
              <a:rPr lang="vi-VN" sz="2800" i="1" dirty="0">
                <a:solidFill>
                  <a:srgbClr val="000000"/>
                </a:solidFill>
                <a:latin typeface="+mj-lt"/>
              </a:rPr>
              <a:t> cô đã chờ sẵn đâu đó ở phòng bên.</a:t>
            </a:r>
            <a:endParaRPr lang="vi-VN" sz="2800" dirty="0">
              <a:solidFill>
                <a:srgbClr val="000000"/>
              </a:solidFill>
              <a:latin typeface="+mj-lt"/>
            </a:endParaRPr>
          </a:p>
          <a:p>
            <a:pPr algn="r"/>
            <a:r>
              <a:rPr lang="vi-VN" sz="2800" dirty="0">
                <a:solidFill>
                  <a:srgbClr val="000000"/>
                </a:solidFill>
                <a:latin typeface="+mj-lt"/>
              </a:rPr>
              <a:t>(Sác-lơ Uy-li-am, </a:t>
            </a:r>
            <a:r>
              <a:rPr lang="vi-VN" sz="2800" i="1" dirty="0">
                <a:solidFill>
                  <a:srgbClr val="000000"/>
                </a:solidFill>
                <a:latin typeface="+mj-lt"/>
              </a:rPr>
              <a:t>Đêm Chủ nhật dài</a:t>
            </a:r>
            <a:r>
              <a:rPr lang="vi-VN" sz="2800" dirty="0">
                <a:solidFill>
                  <a:srgbClr val="000000"/>
                </a:solidFill>
                <a:latin typeface="+mj-lt"/>
              </a:rPr>
              <a:t>)</a:t>
            </a:r>
          </a:p>
        </p:txBody>
      </p:sp>
      <p:sp>
        <p:nvSpPr>
          <p:cNvPr id="5" name="TextBox 4">
            <a:extLst>
              <a:ext uri="{FF2B5EF4-FFF2-40B4-BE49-F238E27FC236}">
                <a16:creationId xmlns:a16="http://schemas.microsoft.com/office/drawing/2014/main" id="{39F3C781-CE0E-73D6-A846-8BAF1332BF61}"/>
              </a:ext>
            </a:extLst>
          </p:cNvPr>
          <p:cNvSpPr txBox="1"/>
          <p:nvPr/>
        </p:nvSpPr>
        <p:spPr>
          <a:xfrm>
            <a:off x="4281933" y="447014"/>
            <a:ext cx="31463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Freeform 5">
            <a:extLst>
              <a:ext uri="{FF2B5EF4-FFF2-40B4-BE49-F238E27FC236}">
                <a16:creationId xmlns:a16="http://schemas.microsoft.com/office/drawing/2014/main" id="{3A4FB32E-ACE1-E75C-2B7E-4E2A2027A4A2}"/>
              </a:ext>
            </a:extLst>
          </p:cNvPr>
          <p:cNvSpPr/>
          <p:nvPr/>
        </p:nvSpPr>
        <p:spPr>
          <a:xfrm>
            <a:off x="-201218" y="2630659"/>
            <a:ext cx="3582019" cy="4435937"/>
          </a:xfrm>
          <a:custGeom>
            <a:avLst/>
            <a:gdLst/>
            <a:ahLst/>
            <a:cxnLst/>
            <a:rect l="l" t="t" r="r" b="b"/>
            <a:pathLst>
              <a:path w="3322701" h="4114800">
                <a:moveTo>
                  <a:pt x="0" y="0"/>
                </a:moveTo>
                <a:lnTo>
                  <a:pt x="3322701" y="0"/>
                </a:lnTo>
                <a:lnTo>
                  <a:pt x="3322701" y="4114800"/>
                </a:lnTo>
                <a:lnTo>
                  <a:pt x="0" y="4114800"/>
                </a:lnTo>
                <a:lnTo>
                  <a:pt x="0" y="0"/>
                </a:lnTo>
                <a:close/>
              </a:path>
            </a:pathLst>
          </a:custGeom>
          <a:blipFill>
            <a:blip r:embed="rId2" cstate="print">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307756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18978" y="1786298"/>
            <a:ext cx="6991644" cy="3256533"/>
          </a:xfrm>
          <a:prstGeom prst="rect">
            <a:avLst/>
          </a:prstGeom>
        </p:spPr>
        <p:txBody>
          <a:bodyPr wrap="square">
            <a:spAutoFit/>
          </a:bodyPr>
          <a:lstStyle/>
          <a:p>
            <a:pPr indent="182880" algn="just">
              <a:lnSpc>
                <a:spcPct val="115000"/>
              </a:lnSpc>
              <a:spcAft>
                <a:spcPts val="600"/>
              </a:spcAft>
            </a:pP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Á</a:t>
            </a:r>
            <a:r>
              <a:rPr lang="vi-VN"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i="1" dirty="0">
                <a:latin typeface="Times New Roman" panose="02020603050405020304" pitchFamily="18" charset="0"/>
                <a:ea typeface="Times New Roman" panose="02020603050405020304" pitchFamily="18" charset="0"/>
                <a:cs typeface="Times New Roman" panose="02020603050405020304" pitchFamily="18" charset="0"/>
              </a:rPr>
              <a:t>à</a:t>
            </a:r>
            <a:r>
              <a:rPr lang="en-US" sz="28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Thành phần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cảm thán</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a:p>
            <a:pPr indent="182880" algn="just">
              <a:lnSpc>
                <a:spcPct val="115000"/>
              </a:lnSpc>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Thành phần cảm thán này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có thể tách ra</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 (có dấu ngắt câu) tạo thành câu đặc biệt dùng để bộc lộ cảm xúc.</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indent="182880" algn="just">
              <a:lnSpc>
                <a:spcPct val="115000"/>
              </a:lnSpc>
              <a:spcAft>
                <a:spcPts val="600"/>
              </a:spcAft>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Ví dụ</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i="1" dirty="0">
                <a:latin typeface="Times New Roman" panose="02020603050405020304" pitchFamily="18" charset="0"/>
                <a:ea typeface="Times New Roman" panose="02020603050405020304" pitchFamily="18" charset="0"/>
                <a:cs typeface="Times New Roman" panose="02020603050405020304" pitchFamily="18" charset="0"/>
              </a:rPr>
              <a:t>Á, à!</a:t>
            </a:r>
            <a:r>
              <a:rPr lang="vi-VN" sz="2800" i="1" dirty="0">
                <a:latin typeface="Times New Roman" panose="02020603050405020304" pitchFamily="18" charset="0"/>
                <a:ea typeface="Times New Roman" panose="02020603050405020304" pitchFamily="18" charset="0"/>
                <a:cs typeface="Times New Roman" panose="02020603050405020304" pitchFamily="18" charset="0"/>
              </a:rPr>
              <a:t> Tôi biết rồi.</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indent="182880" algn="just">
              <a:lnSpc>
                <a:spcPct val="115000"/>
              </a:lnSpc>
              <a:spcAft>
                <a:spcPts val="600"/>
              </a:spcAft>
            </a:pP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b="1" i="1" dirty="0">
                <a:latin typeface="Times New Roman" panose="02020603050405020304" pitchFamily="18" charset="0"/>
                <a:ea typeface="Times New Roman" panose="02020603050405020304" pitchFamily="18" charset="0"/>
                <a:cs typeface="Times New Roman" panose="02020603050405020304" pitchFamily="18" charset="0"/>
              </a:rPr>
              <a:t>Á, à!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(Câu </a:t>
            </a:r>
            <a:r>
              <a:rPr lang="vi-VN" sz="2800" b="1" dirty="0">
                <a:latin typeface="Times New Roman" panose="02020603050405020304" pitchFamily="18" charset="0"/>
                <a:ea typeface="Times New Roman" panose="02020603050405020304" pitchFamily="18" charset="0"/>
                <a:cs typeface="Times New Roman" panose="02020603050405020304" pitchFamily="18" charset="0"/>
              </a:rPr>
              <a:t>đặc biệt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bộc lộ cảm xúc).</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Freeform 5">
            <a:extLst>
              <a:ext uri="{FF2B5EF4-FFF2-40B4-BE49-F238E27FC236}">
                <a16:creationId xmlns:a16="http://schemas.microsoft.com/office/drawing/2014/main" id="{C34CA30E-A6C8-2C33-0296-5FFA732E4A32}"/>
              </a:ext>
            </a:extLst>
          </p:cNvPr>
          <p:cNvSpPr/>
          <p:nvPr/>
        </p:nvSpPr>
        <p:spPr>
          <a:xfrm>
            <a:off x="3746090" y="601381"/>
            <a:ext cx="4513008" cy="813554"/>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3" cstate="print"/>
            <a:stretch>
              <a:fillRect l="-16398" t="-59453" r="-8011" b="-77034"/>
            </a:stretch>
          </a:blipFill>
          <a:ln w="38100" cap="sq">
            <a:solidFill>
              <a:srgbClr val="4E4845"/>
            </a:solidFill>
            <a:prstDash val="solid"/>
            <a:miter/>
          </a:ln>
        </p:spPr>
        <p:txBody>
          <a:bodyPr/>
          <a:lstStyle/>
          <a:p>
            <a:endParaRPr lang="en-US" dirty="0"/>
          </a:p>
        </p:txBody>
      </p:sp>
      <p:sp>
        <p:nvSpPr>
          <p:cNvPr id="8" name="Rectangle 7"/>
          <p:cNvSpPr/>
          <p:nvPr/>
        </p:nvSpPr>
        <p:spPr>
          <a:xfrm>
            <a:off x="4612160" y="744230"/>
            <a:ext cx="2903359" cy="523220"/>
          </a:xfrm>
          <a:prstGeom prst="rect">
            <a:avLst/>
          </a:prstGeom>
        </p:spPr>
        <p:txBody>
          <a:bodyPr wrap="none">
            <a:spAutoFit/>
          </a:bodyPr>
          <a:lstStyle/>
          <a:p>
            <a:pPr algn="just"/>
            <a:r>
              <a:rPr lang="vi-VN" sz="2800" dirty="0">
                <a:solidFill>
                  <a:srgbClr val="FF0000"/>
                </a:solidFill>
                <a:latin typeface="Times New Roman" panose="02020603050405020304" pitchFamily="18" charset="0"/>
                <a:cs typeface="Times New Roman" panose="02020603050405020304" pitchFamily="18" charset="0"/>
              </a:rPr>
              <a:t>a. </a:t>
            </a:r>
            <a:r>
              <a:rPr lang="vi-VN" sz="2800" b="1" i="1" dirty="0">
                <a:solidFill>
                  <a:srgbClr val="FF0000"/>
                </a:solidFill>
                <a:latin typeface="Times New Roman" panose="02020603050405020304" pitchFamily="18" charset="0"/>
                <a:cs typeface="Times New Roman" panose="02020603050405020304" pitchFamily="18" charset="0"/>
              </a:rPr>
              <a:t>Á, à,</a:t>
            </a:r>
            <a:r>
              <a:rPr lang="vi-VN" sz="2800" i="1" dirty="0">
                <a:solidFill>
                  <a:srgbClr val="FF0000"/>
                </a:solidFill>
                <a:latin typeface="Times New Roman" panose="02020603050405020304" pitchFamily="18" charset="0"/>
                <a:cs typeface="Times New Roman" panose="02020603050405020304" pitchFamily="18" charset="0"/>
              </a:rPr>
              <a:t> tôi biết rồi</a:t>
            </a:r>
            <a:r>
              <a:rPr lang="vi-VN" sz="2800" dirty="0">
                <a:solidFill>
                  <a:srgbClr val="FF0000"/>
                </a:solidFill>
                <a:latin typeface="Times New Roman" panose="02020603050405020304" pitchFamily="18" charset="0"/>
                <a:cs typeface="Times New Roman" panose="02020603050405020304" pitchFamily="18" charset="0"/>
              </a:rPr>
              <a:t>.</a:t>
            </a:r>
          </a:p>
        </p:txBody>
      </p:sp>
      <p:sp>
        <p:nvSpPr>
          <p:cNvPr id="2" name="Freeform 5">
            <a:extLst>
              <a:ext uri="{FF2B5EF4-FFF2-40B4-BE49-F238E27FC236}">
                <a16:creationId xmlns:a16="http://schemas.microsoft.com/office/drawing/2014/main" id="{7E21CB5B-840A-AB9C-E789-29F1EF23C140}"/>
              </a:ext>
            </a:extLst>
          </p:cNvPr>
          <p:cNvSpPr/>
          <p:nvPr/>
        </p:nvSpPr>
        <p:spPr>
          <a:xfrm>
            <a:off x="8049484" y="2595490"/>
            <a:ext cx="3582019" cy="4435937"/>
          </a:xfrm>
          <a:custGeom>
            <a:avLst/>
            <a:gdLst/>
            <a:ahLst/>
            <a:cxnLst/>
            <a:rect l="l" t="t" r="r" b="b"/>
            <a:pathLst>
              <a:path w="3322701" h="4114800">
                <a:moveTo>
                  <a:pt x="0" y="0"/>
                </a:moveTo>
                <a:lnTo>
                  <a:pt x="3322701" y="0"/>
                </a:lnTo>
                <a:lnTo>
                  <a:pt x="3322701" y="4114800"/>
                </a:lnTo>
                <a:lnTo>
                  <a:pt x="0" y="4114800"/>
                </a:lnTo>
                <a:lnTo>
                  <a:pt x="0" y="0"/>
                </a:lnTo>
                <a:close/>
              </a:path>
            </a:pathLst>
          </a:custGeom>
          <a:blipFill>
            <a:blip r:embed="rId4" cstate="print">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246839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798276" y="1786298"/>
            <a:ext cx="8078939" cy="4743093"/>
          </a:xfrm>
          <a:prstGeom prst="rect">
            <a:avLst/>
          </a:prstGeom>
        </p:spPr>
        <p:txBody>
          <a:bodyPr wrap="square">
            <a:spAutoFit/>
          </a:bodyPr>
          <a:lstStyle/>
          <a:p>
            <a:pPr marL="0" marR="0" lvl="0" indent="182880" algn="just" defTabSz="914400" rtl="0" eaLnBrk="1" fontAlgn="auto" latinLnBrk="0" hangingPunct="1">
              <a:lnSpc>
                <a:spcPct val="115000"/>
              </a:lnSpc>
              <a:spcBef>
                <a:spcPts val="0"/>
              </a:spcBef>
              <a:spcAft>
                <a:spcPts val="600"/>
              </a:spcAft>
              <a:buClrTx/>
              <a:buSzTx/>
              <a:buFontTx/>
              <a:buNone/>
              <a:tabLst/>
              <a:defRPr/>
            </a:pP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Hình nh</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ư: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 phần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tình thái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182880" algn="just" defTabSz="914400" rtl="0" eaLnBrk="1" fontAlgn="auto" latinLnBrk="0" hangingPunct="1">
              <a:lnSpc>
                <a:spcPct val="115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 phần tình thái này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 thể tách</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ra tạo thành câu đặc biệt.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lvl="0" indent="182880" algn="just">
              <a:lnSpc>
                <a:spcPct val="115000"/>
              </a:lnSpc>
              <a:spcAft>
                <a:spcPts val="600"/>
              </a:spcAft>
            </a:pPr>
            <a:r>
              <a:rPr kumimoji="0" lang="en-US" sz="28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Chúng ta không thể viết:</a:t>
            </a:r>
            <a:r>
              <a:rPr kumimoji="0" lang="vi-VN" sz="2800" b="1" i="0"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1"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Hình nh</a:t>
            </a:r>
            <a:r>
              <a:rPr lang="en-US" sz="2800" b="1" i="1" dirty="0">
                <a:latin typeface="Times New Roman" panose="02020603050405020304" pitchFamily="18" charset="0"/>
                <a:ea typeface="Times New Roman" panose="02020603050405020304" pitchFamily="18" charset="0"/>
                <a:cs typeface="Times New Roman" panose="02020603050405020304" pitchFamily="18" charset="0"/>
              </a:rPr>
              <a:t>ư. </a:t>
            </a:r>
            <a:r>
              <a:rPr lang="en-US" sz="2800" dirty="0">
                <a:latin typeface="Times New Roman" panose="02020603050405020304" pitchFamily="18" charset="0"/>
                <a:cs typeface="Times New Roman" panose="02020603050405020304" pitchFamily="18" charset="0"/>
              </a:rPr>
              <a:t>C</a:t>
            </a:r>
            <a:r>
              <a:rPr lang="vi-VN" sz="2800" dirty="0">
                <a:latin typeface="Times New Roman" panose="02020603050405020304" pitchFamily="18" charset="0"/>
                <a:cs typeface="Times New Roman" panose="02020603050405020304" pitchFamily="18" charset="0"/>
              </a:rPr>
              <a:t>ô đã chờ sẵn đâu đó ở phòng bên</a:t>
            </a:r>
            <a:r>
              <a:rPr kumimoji="0" lang="vi-VN" sz="2800" b="0" i="1" u="none" strike="noStrike" kern="1200" cap="none" spc="0" normalizeH="0" baseline="0" noProof="0" dirty="0">
                <a:ln>
                  <a:noFill/>
                </a:ln>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182880" algn="just" defTabSz="914400" rtl="0" eaLnBrk="1" fontAlgn="auto" latinLnBrk="0" hangingPunct="1">
              <a:lnSpc>
                <a:spcPct val="115000"/>
              </a:lnSpc>
              <a:spcBef>
                <a:spcPts val="0"/>
              </a:spcBef>
              <a:spcAft>
                <a:spcPts val="600"/>
              </a:spcAft>
              <a:buClrTx/>
              <a:buSzTx/>
              <a:buFontTx/>
              <a:buNone/>
              <a:tabLst/>
              <a:defRPr/>
            </a:pP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 phần tình thái thể hiện thái độ của người nói đối với sự việc, hiện tượng,… được nói đến trong câu, do đó, thường đi kèm phần thông tin về sự việc, hiện tượng,… được đề cập đến trong câu.</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Freeform 5">
            <a:extLst>
              <a:ext uri="{FF2B5EF4-FFF2-40B4-BE49-F238E27FC236}">
                <a16:creationId xmlns:a16="http://schemas.microsoft.com/office/drawing/2014/main" id="{C34CA30E-A6C8-2C33-0296-5FFA732E4A32}"/>
              </a:ext>
            </a:extLst>
          </p:cNvPr>
          <p:cNvSpPr/>
          <p:nvPr/>
        </p:nvSpPr>
        <p:spPr>
          <a:xfrm>
            <a:off x="2389239" y="601381"/>
            <a:ext cx="7253465" cy="813554"/>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3"/>
            <a:stretch>
              <a:fillRect l="-16398" t="-59453" r="-8011" b="-77034"/>
            </a:stretch>
          </a:blipFill>
          <a:ln w="38100" cap="sq">
            <a:solidFill>
              <a:srgbClr val="4E4845"/>
            </a:solid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2484975" y="744230"/>
            <a:ext cx="7157729" cy="523220"/>
          </a:xfrm>
          <a:prstGeom prst="rect">
            <a:avLst/>
          </a:prstGeom>
        </p:spPr>
        <p:txBody>
          <a:bodyPr wrap="none">
            <a:spAutoFit/>
          </a:bodyPr>
          <a:lstStyle/>
          <a:p>
            <a:pPr algn="just"/>
            <a:r>
              <a:rPr lang="vi-VN" sz="2800" dirty="0">
                <a:solidFill>
                  <a:srgbClr val="FF0000"/>
                </a:solidFill>
                <a:latin typeface="Times New Roman" panose="02020603050405020304" pitchFamily="18" charset="0"/>
                <a:cs typeface="Times New Roman" panose="02020603050405020304" pitchFamily="18" charset="0"/>
              </a:rPr>
              <a:t>b. </a:t>
            </a:r>
            <a:r>
              <a:rPr lang="vi-VN" sz="2800" b="1" i="1" dirty="0">
                <a:solidFill>
                  <a:srgbClr val="FF0000"/>
                </a:solidFill>
                <a:latin typeface="Times New Roman" panose="02020603050405020304" pitchFamily="18" charset="0"/>
                <a:cs typeface="Times New Roman" panose="02020603050405020304" pitchFamily="18" charset="0"/>
              </a:rPr>
              <a:t>Hình như</a:t>
            </a:r>
            <a:r>
              <a:rPr lang="vi-VN" sz="2800" i="1" dirty="0">
                <a:solidFill>
                  <a:srgbClr val="FF0000"/>
                </a:solidFill>
                <a:latin typeface="Times New Roman" panose="02020603050405020304" pitchFamily="18" charset="0"/>
                <a:cs typeface="Times New Roman" panose="02020603050405020304" pitchFamily="18" charset="0"/>
              </a:rPr>
              <a:t> cô đã chờ sẵn đâu đó ở phòng bên.</a:t>
            </a:r>
            <a:endParaRPr lang="vi-VN" sz="2800" dirty="0">
              <a:solidFill>
                <a:srgbClr val="FF0000"/>
              </a:solidFill>
              <a:latin typeface="Times New Roman" panose="02020603050405020304" pitchFamily="18" charset="0"/>
              <a:cs typeface="Times New Roman" panose="02020603050405020304" pitchFamily="18" charset="0"/>
            </a:endParaRPr>
          </a:p>
        </p:txBody>
      </p:sp>
      <p:sp>
        <p:nvSpPr>
          <p:cNvPr id="2" name="Freeform 3">
            <a:extLst>
              <a:ext uri="{FF2B5EF4-FFF2-40B4-BE49-F238E27FC236}">
                <a16:creationId xmlns:a16="http://schemas.microsoft.com/office/drawing/2014/main" id="{A7A09609-475E-287D-812E-A7253FD2D25F}"/>
              </a:ext>
            </a:extLst>
          </p:cNvPr>
          <p:cNvSpPr/>
          <p:nvPr/>
        </p:nvSpPr>
        <p:spPr>
          <a:xfrm>
            <a:off x="740933" y="1557784"/>
            <a:ext cx="2100741" cy="5092705"/>
          </a:xfrm>
          <a:custGeom>
            <a:avLst/>
            <a:gdLst/>
            <a:ahLst/>
            <a:cxnLst/>
            <a:rect l="l" t="t" r="r" b="b"/>
            <a:pathLst>
              <a:path w="1697355" h="4114800">
                <a:moveTo>
                  <a:pt x="0" y="0"/>
                </a:moveTo>
                <a:lnTo>
                  <a:pt x="1697355" y="0"/>
                </a:lnTo>
                <a:lnTo>
                  <a:pt x="169735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215011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C34CA30E-A6C8-2C33-0296-5FFA732E4A32}"/>
              </a:ext>
            </a:extLst>
          </p:cNvPr>
          <p:cNvSpPr/>
          <p:nvPr/>
        </p:nvSpPr>
        <p:spPr>
          <a:xfrm>
            <a:off x="295835" y="394902"/>
            <a:ext cx="10263195" cy="6463098"/>
          </a:xfrm>
          <a:custGeom>
            <a:avLst/>
            <a:gdLst/>
            <a:ahLst/>
            <a:cxnLst/>
            <a:rect l="l" t="t" r="r" b="b"/>
            <a:pathLst>
              <a:path w="13807118" h="7272675">
                <a:moveTo>
                  <a:pt x="0" y="0"/>
                </a:moveTo>
                <a:lnTo>
                  <a:pt x="13807118" y="0"/>
                </a:lnTo>
                <a:lnTo>
                  <a:pt x="13807118" y="7272675"/>
                </a:lnTo>
                <a:lnTo>
                  <a:pt x="0" y="7272675"/>
                </a:lnTo>
                <a:lnTo>
                  <a:pt x="0" y="0"/>
                </a:lnTo>
                <a:close/>
              </a:path>
            </a:pathLst>
          </a:custGeom>
          <a:blipFill>
            <a:blip r:embed="rId3"/>
            <a:stretch>
              <a:fillRect l="-16398" t="-59453" r="-8011" b="-77034"/>
            </a:stretch>
          </a:blipFill>
          <a:ln w="38100" cap="sq">
            <a:solidFill>
              <a:srgbClr val="4E4845"/>
            </a:solidFill>
            <a:prstDash val="solid"/>
            <a:miter/>
          </a:ln>
        </p:spPr>
        <p:txBody>
          <a:bodyPr/>
          <a:lstStyle/>
          <a:p>
            <a:endParaRPr lang="en-US" dirty="0"/>
          </a:p>
        </p:txBody>
      </p:sp>
      <p:sp>
        <p:nvSpPr>
          <p:cNvPr id="6" name="TextBox 5">
            <a:extLst>
              <a:ext uri="{FF2B5EF4-FFF2-40B4-BE49-F238E27FC236}">
                <a16:creationId xmlns:a16="http://schemas.microsoft.com/office/drawing/2014/main" id="{0A55E294-B04B-252D-45C5-EEFF1CFE2801}"/>
              </a:ext>
            </a:extLst>
          </p:cNvPr>
          <p:cNvSpPr txBox="1"/>
          <p:nvPr/>
        </p:nvSpPr>
        <p:spPr>
          <a:xfrm>
            <a:off x="713861" y="766482"/>
            <a:ext cx="9091749" cy="646331"/>
          </a:xfrm>
          <a:prstGeom prst="rect">
            <a:avLst/>
          </a:prstGeom>
          <a:noFill/>
        </p:spPr>
        <p:txBody>
          <a:bodyPr wrap="square" rtlCol="0">
            <a:spAutoFit/>
          </a:bodyPr>
          <a:lstStyle/>
          <a:p>
            <a:pPr algn="ctr"/>
            <a:r>
              <a:rPr lang="en-US" sz="3600" b="1" u="sng" dirty="0" err="1">
                <a:solidFill>
                  <a:srgbClr val="7030A0"/>
                </a:solidFill>
                <a:cs typeface="Times New Roman" panose="02020603050405020304" pitchFamily="18" charset="0"/>
              </a:rPr>
              <a:t>Bài</a:t>
            </a:r>
            <a:r>
              <a:rPr lang="en-US" sz="3600" b="1" u="sng" dirty="0">
                <a:solidFill>
                  <a:srgbClr val="7030A0"/>
                </a:solidFill>
                <a:cs typeface="Times New Roman" panose="02020603050405020304" pitchFamily="18" charset="0"/>
              </a:rPr>
              <a:t> 7</a:t>
            </a:r>
            <a:r>
              <a:rPr lang="en-US" sz="3600" b="1" dirty="0">
                <a:solidFill>
                  <a:srgbClr val="7030A0"/>
                </a:solidFill>
                <a:cs typeface="Times New Roman" panose="02020603050405020304" pitchFamily="18" charset="0"/>
              </a:rPr>
              <a:t>: </a:t>
            </a:r>
            <a:r>
              <a:rPr lang="en-US" sz="3600" b="1" dirty="0" err="1">
                <a:solidFill>
                  <a:srgbClr val="7030A0"/>
                </a:solidFill>
                <a:cs typeface="Times New Roman" panose="02020603050405020304" pitchFamily="18" charset="0"/>
              </a:rPr>
              <a:t>Hành</a:t>
            </a:r>
            <a:r>
              <a:rPr lang="en-US" sz="3600" b="1" dirty="0">
                <a:solidFill>
                  <a:srgbClr val="7030A0"/>
                </a:solidFill>
                <a:cs typeface="Times New Roman" panose="02020603050405020304" pitchFamily="18" charset="0"/>
              </a:rPr>
              <a:t> </a:t>
            </a:r>
            <a:r>
              <a:rPr lang="en-US" sz="3600" b="1" dirty="0" err="1">
                <a:solidFill>
                  <a:srgbClr val="7030A0"/>
                </a:solidFill>
                <a:cs typeface="Times New Roman" panose="02020603050405020304" pitchFamily="18" charset="0"/>
              </a:rPr>
              <a:t>trình</a:t>
            </a:r>
            <a:r>
              <a:rPr lang="en-US" sz="3600" b="1" dirty="0">
                <a:solidFill>
                  <a:srgbClr val="7030A0"/>
                </a:solidFill>
                <a:cs typeface="Times New Roman" panose="02020603050405020304" pitchFamily="18" charset="0"/>
              </a:rPr>
              <a:t> </a:t>
            </a:r>
            <a:r>
              <a:rPr lang="en-US" sz="3600" b="1" dirty="0" err="1">
                <a:solidFill>
                  <a:srgbClr val="7030A0"/>
                </a:solidFill>
                <a:cs typeface="Times New Roman" panose="02020603050405020304" pitchFamily="18" charset="0"/>
              </a:rPr>
              <a:t>khám</a:t>
            </a:r>
            <a:r>
              <a:rPr lang="en-US" sz="3600" b="1" dirty="0">
                <a:solidFill>
                  <a:srgbClr val="7030A0"/>
                </a:solidFill>
                <a:cs typeface="Times New Roman" panose="02020603050405020304" pitchFamily="18" charset="0"/>
              </a:rPr>
              <a:t> </a:t>
            </a:r>
            <a:r>
              <a:rPr lang="en-US" sz="3600" b="1" dirty="0" err="1">
                <a:solidFill>
                  <a:srgbClr val="7030A0"/>
                </a:solidFill>
                <a:cs typeface="Times New Roman" panose="02020603050405020304" pitchFamily="18" charset="0"/>
              </a:rPr>
              <a:t>phá</a:t>
            </a:r>
            <a:r>
              <a:rPr lang="en-US" sz="3600" b="1" dirty="0">
                <a:solidFill>
                  <a:srgbClr val="7030A0"/>
                </a:solidFill>
                <a:cs typeface="Times New Roman" panose="02020603050405020304" pitchFamily="18" charset="0"/>
              </a:rPr>
              <a:t> </a:t>
            </a:r>
            <a:r>
              <a:rPr lang="en-US" sz="3600" b="1" dirty="0" err="1">
                <a:solidFill>
                  <a:srgbClr val="7030A0"/>
                </a:solidFill>
                <a:cs typeface="Times New Roman" panose="02020603050405020304" pitchFamily="18" charset="0"/>
              </a:rPr>
              <a:t>sự</a:t>
            </a:r>
            <a:r>
              <a:rPr lang="en-US" sz="3600" b="1" dirty="0">
                <a:solidFill>
                  <a:srgbClr val="7030A0"/>
                </a:solidFill>
                <a:cs typeface="Times New Roman" panose="02020603050405020304" pitchFamily="18" charset="0"/>
              </a:rPr>
              <a:t> </a:t>
            </a:r>
            <a:r>
              <a:rPr lang="en-US" sz="3600" b="1" dirty="0" err="1">
                <a:solidFill>
                  <a:srgbClr val="7030A0"/>
                </a:solidFill>
                <a:cs typeface="Times New Roman" panose="02020603050405020304" pitchFamily="18" charset="0"/>
              </a:rPr>
              <a:t>thật</a:t>
            </a:r>
            <a:endParaRPr lang="en-US" sz="3600" b="1" dirty="0">
              <a:solidFill>
                <a:srgbClr val="7030A0"/>
              </a:solidFill>
              <a:cs typeface="Times New Roman" panose="02020603050405020304" pitchFamily="18" charset="0"/>
            </a:endParaRPr>
          </a:p>
        </p:txBody>
      </p:sp>
      <p:sp>
        <p:nvSpPr>
          <p:cNvPr id="7" name="TextBox 6">
            <a:extLst>
              <a:ext uri="{FF2B5EF4-FFF2-40B4-BE49-F238E27FC236}">
                <a16:creationId xmlns:a16="http://schemas.microsoft.com/office/drawing/2014/main" id="{A27F1B82-7D24-758F-66B7-2A8D89D3F018}"/>
              </a:ext>
            </a:extLst>
          </p:cNvPr>
          <p:cNvSpPr txBox="1"/>
          <p:nvPr/>
        </p:nvSpPr>
        <p:spPr>
          <a:xfrm>
            <a:off x="981635" y="1586753"/>
            <a:ext cx="8062680" cy="1938992"/>
          </a:xfrm>
          <a:prstGeom prst="rect">
            <a:avLst/>
          </a:prstGeom>
          <a:noFill/>
        </p:spPr>
        <p:txBody>
          <a:bodyPr wrap="square" rtlCol="0">
            <a:spAutoFit/>
          </a:bodyPr>
          <a:lstStyle/>
          <a:p>
            <a:pPr algn="ctr"/>
            <a:r>
              <a:rPr lang="en-US" sz="4000" b="1" u="sng" dirty="0">
                <a:solidFill>
                  <a:srgbClr val="C00000"/>
                </a:solidFill>
                <a:cs typeface="Times New Roman" panose="02020603050405020304" pitchFamily="18" charset="0"/>
              </a:rPr>
              <a:t>THỰC HÀNH TIẾNG VIỆT</a:t>
            </a:r>
            <a:r>
              <a:rPr lang="en-US" sz="4000" b="1" dirty="0">
                <a:solidFill>
                  <a:srgbClr val="C00000"/>
                </a:solidFill>
                <a:cs typeface="Times New Roman" panose="02020603050405020304" pitchFamily="18" charset="0"/>
              </a:rPr>
              <a:t>:</a:t>
            </a:r>
          </a:p>
          <a:p>
            <a:pPr algn="ctr"/>
            <a:r>
              <a:rPr lang="en-US" sz="4000" b="1" dirty="0">
                <a:solidFill>
                  <a:srgbClr val="C00000"/>
                </a:solidFill>
                <a:cs typeface="Times New Roman" panose="02020603050405020304" pitchFamily="18" charset="0"/>
              </a:rPr>
              <a:t>CÂU RÚT GỌN VÀ CÂU ĐẶC </a:t>
            </a:r>
            <a:r>
              <a:rPr lang="en-US" sz="4000" b="1" dirty="0" err="1">
                <a:solidFill>
                  <a:srgbClr val="C00000"/>
                </a:solidFill>
                <a:cs typeface="Times New Roman" panose="02020603050405020304" pitchFamily="18" charset="0"/>
              </a:rPr>
              <a:t>BiỆT</a:t>
            </a:r>
            <a:r>
              <a:rPr lang="en-US" sz="4000" b="1" dirty="0">
                <a:solidFill>
                  <a:srgbClr val="C00000"/>
                </a:solidFill>
                <a:cs typeface="Times New Roman" panose="02020603050405020304" pitchFamily="18" charset="0"/>
              </a:rPr>
              <a:t> </a:t>
            </a:r>
          </a:p>
          <a:p>
            <a:pPr algn="ctr"/>
            <a:r>
              <a:rPr lang="en-US" sz="3600" b="1" dirty="0">
                <a:solidFill>
                  <a:srgbClr val="C00000"/>
                </a:solidFill>
                <a:cs typeface="Times New Roman" panose="02020603050405020304" pitchFamily="18" charset="0"/>
              </a:rPr>
              <a:t>(</a:t>
            </a:r>
            <a:r>
              <a:rPr lang="en-US" sz="3600" b="1" dirty="0" err="1">
                <a:solidFill>
                  <a:srgbClr val="C00000"/>
                </a:solidFill>
                <a:cs typeface="Times New Roman" panose="02020603050405020304" pitchFamily="18" charset="0"/>
              </a:rPr>
              <a:t>tiếp</a:t>
            </a:r>
            <a:r>
              <a:rPr lang="en-US" sz="3600" b="1" dirty="0">
                <a:solidFill>
                  <a:srgbClr val="C00000"/>
                </a:solidFill>
                <a:cs typeface="Times New Roman" panose="02020603050405020304" pitchFamily="18" charset="0"/>
              </a:rPr>
              <a:t> </a:t>
            </a:r>
            <a:r>
              <a:rPr lang="en-US" sz="3600" b="1" dirty="0" err="1">
                <a:solidFill>
                  <a:srgbClr val="C00000"/>
                </a:solidFill>
                <a:cs typeface="Times New Roman" panose="02020603050405020304" pitchFamily="18" charset="0"/>
              </a:rPr>
              <a:t>theo</a:t>
            </a:r>
            <a:r>
              <a:rPr lang="en-US" sz="3600" b="1" dirty="0">
                <a:solidFill>
                  <a:srgbClr val="C00000"/>
                </a:solidFill>
                <a:cs typeface="Times New Roman" panose="02020603050405020304" pitchFamily="18" charset="0"/>
              </a:rPr>
              <a:t>) </a:t>
            </a:r>
          </a:p>
        </p:txBody>
      </p:sp>
      <p:sp>
        <p:nvSpPr>
          <p:cNvPr id="4" name="Freeform 2">
            <a:extLst>
              <a:ext uri="{FF2B5EF4-FFF2-40B4-BE49-F238E27FC236}">
                <a16:creationId xmlns:a16="http://schemas.microsoft.com/office/drawing/2014/main" id="{8B180E6A-FF25-F24B-95E3-3AAD03D6AEE0}"/>
              </a:ext>
            </a:extLst>
          </p:cNvPr>
          <p:cNvSpPr/>
          <p:nvPr/>
        </p:nvSpPr>
        <p:spPr>
          <a:xfrm>
            <a:off x="6535271" y="2649071"/>
            <a:ext cx="5177118" cy="4208929"/>
          </a:xfrm>
          <a:custGeom>
            <a:avLst/>
            <a:gdLst/>
            <a:ahLst/>
            <a:cxnLst/>
            <a:rect l="l" t="t" r="r" b="b"/>
            <a:pathLst>
              <a:path w="8053309" h="8229600">
                <a:moveTo>
                  <a:pt x="0" y="0"/>
                </a:moveTo>
                <a:lnTo>
                  <a:pt x="8053309" y="0"/>
                </a:lnTo>
                <a:lnTo>
                  <a:pt x="8053309" y="8229600"/>
                </a:lnTo>
                <a:lnTo>
                  <a:pt x="0" y="8229600"/>
                </a:lnTo>
                <a:lnTo>
                  <a:pt x="0" y="0"/>
                </a:lnTo>
                <a:close/>
              </a:path>
            </a:pathLst>
          </a:custGeom>
          <a:blipFill>
            <a:blip r:embed="rId4"/>
            <a:stretch>
              <a:fillRect/>
            </a:stretch>
          </a:blipFill>
        </p:spPr>
        <p:txBody>
          <a:bodyPr/>
          <a:lstStyle/>
          <a:p>
            <a:endParaRPr lang="en-US"/>
          </a:p>
        </p:txBody>
      </p:sp>
      <p:sp>
        <p:nvSpPr>
          <p:cNvPr id="10" name="Freeform 3">
            <a:extLst>
              <a:ext uri="{FF2B5EF4-FFF2-40B4-BE49-F238E27FC236}">
                <a16:creationId xmlns:a16="http://schemas.microsoft.com/office/drawing/2014/main" id="{2B6F860D-6E0A-4C90-5610-B78CD1C8C131}"/>
              </a:ext>
            </a:extLst>
          </p:cNvPr>
          <p:cNvSpPr/>
          <p:nvPr/>
        </p:nvSpPr>
        <p:spPr>
          <a:xfrm>
            <a:off x="699247" y="5002305"/>
            <a:ext cx="5392271" cy="1237129"/>
          </a:xfrm>
          <a:custGeom>
            <a:avLst/>
            <a:gdLst/>
            <a:ahLst/>
            <a:cxnLst/>
            <a:rect l="l" t="t" r="r" b="b"/>
            <a:pathLst>
              <a:path w="8617291" h="2208181">
                <a:moveTo>
                  <a:pt x="0" y="0"/>
                </a:moveTo>
                <a:lnTo>
                  <a:pt x="8617291" y="0"/>
                </a:lnTo>
                <a:lnTo>
                  <a:pt x="8617291" y="2208181"/>
                </a:lnTo>
                <a:lnTo>
                  <a:pt x="0" y="2208181"/>
                </a:lnTo>
                <a:lnTo>
                  <a:pt x="0" y="0"/>
                </a:lnTo>
                <a:close/>
              </a:path>
            </a:pathLst>
          </a:custGeom>
          <a:blipFill>
            <a:blip r:embed="rId5" cstate="print"/>
            <a:stretch>
              <a:fillRect/>
            </a:stretch>
          </a:blipFill>
        </p:spPr>
        <p:txBody>
          <a:bodyPr/>
          <a:lstStyle/>
          <a:p>
            <a:endParaRPr lang="en-US"/>
          </a:p>
        </p:txBody>
      </p:sp>
    </p:spTree>
    <p:extLst>
      <p:ext uri="{BB962C8B-B14F-4D97-AF65-F5344CB8AC3E}">
        <p14:creationId xmlns:p14="http://schemas.microsoft.com/office/powerpoint/2010/main" val="823057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714" y="1589497"/>
            <a:ext cx="8499118" cy="3970318"/>
          </a:xfrm>
          <a:prstGeom prst="rect">
            <a:avLst/>
          </a:prstGeom>
        </p:spPr>
        <p:txBody>
          <a:bodyPr wrap="square">
            <a:spAutoFit/>
          </a:bodyPr>
          <a:lstStyle/>
          <a:p>
            <a:pPr algn="just"/>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hỏi</a:t>
            </a:r>
            <a:r>
              <a:rPr lang="en-US" sz="2800" b="1" dirty="0">
                <a:latin typeface="Times New Roman" panose="02020603050405020304" pitchFamily="18" charset="0"/>
                <a:cs typeface="Times New Roman" panose="02020603050405020304" pitchFamily="18" charset="0"/>
              </a:rPr>
              <a:t>:</a:t>
            </a:r>
          </a:p>
          <a:p>
            <a:pPr algn="just"/>
            <a:endParaRPr lang="en-US" sz="2800" b="1" dirty="0">
              <a:latin typeface="Times New Roman" panose="02020603050405020304" pitchFamily="18" charset="0"/>
              <a:cs typeface="Times New Roman" panose="02020603050405020304" pitchFamily="18" charset="0"/>
            </a:endParaRPr>
          </a:p>
          <a:p>
            <a:pPr algn="just"/>
            <a:r>
              <a:rPr lang="en-US" sz="2800" b="1" dirty="0" err="1">
                <a:latin typeface="Times New Roman" panose="02020603050405020304" pitchFamily="18" charset="0"/>
                <a:cs typeface="Times New Roman" panose="02020603050405020304" pitchFamily="18" charset="0"/>
              </a:rPr>
              <a:t>Cô</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giáo</a:t>
            </a:r>
            <a:r>
              <a:rPr lang="en-US" sz="2800" b="1" dirty="0">
                <a:latin typeface="Times New Roman" panose="02020603050405020304" pitchFamily="18" charset="0"/>
                <a:cs typeface="Times New Roman" panose="02020603050405020304" pitchFamily="18" charset="0"/>
              </a:rPr>
              <a: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Hôm</a:t>
            </a:r>
            <a:r>
              <a:rPr lang="en-US" sz="2800" i="1" dirty="0">
                <a:latin typeface="Times New Roman" panose="02020603050405020304" pitchFamily="18" charset="0"/>
                <a:cs typeface="Times New Roman" panose="02020603050405020304" pitchFamily="18" charset="0"/>
              </a:rPr>
              <a:t> qua, </a:t>
            </a:r>
            <a:r>
              <a:rPr lang="en-US" sz="2800" i="1" dirty="0" err="1">
                <a:latin typeface="Times New Roman" panose="02020603050405020304" pitchFamily="18" charset="0"/>
                <a:cs typeface="Times New Roman" panose="02020603050405020304" pitchFamily="18" charset="0"/>
              </a:rPr>
              <a:t>chúng</a:t>
            </a:r>
            <a:r>
              <a:rPr lang="en-US" sz="2800" i="1" dirty="0">
                <a:latin typeface="Times New Roman" panose="02020603050405020304" pitchFamily="18" charset="0"/>
                <a:cs typeface="Times New Roman" panose="02020603050405020304" pitchFamily="18" charset="0"/>
              </a:rPr>
              <a:t> ta </a:t>
            </a:r>
            <a:r>
              <a:rPr lang="en-US" sz="2800" i="1" dirty="0" err="1">
                <a:latin typeface="Times New Roman" panose="02020603050405020304" pitchFamily="18" charset="0"/>
                <a:cs typeface="Times New Roman" panose="02020603050405020304" pitchFamily="18" charset="0"/>
              </a:rPr>
              <a:t>học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phần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rồi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nhỉ</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r>
              <a:rPr lang="en-US" sz="2800" b="1" dirty="0">
                <a:latin typeface="Times New Roman" panose="02020603050405020304" pitchFamily="18" charset="0"/>
                <a:cs typeface="Times New Roman" panose="02020603050405020304" pitchFamily="18" charset="0"/>
              </a:rPr>
              <a:t>Nam:</a:t>
            </a:r>
            <a:r>
              <a:rPr lang="en-US" sz="2800" i="1" dirty="0">
                <a:latin typeface="Times New Roman" panose="02020603050405020304" pitchFamily="18" charset="0"/>
                <a:cs typeface="Times New Roman" panose="02020603050405020304" pitchFamily="18" charset="0"/>
              </a:rPr>
              <a:t> Tri </a:t>
            </a:r>
            <a:r>
              <a:rPr lang="en-US" sz="2800" i="1" dirty="0" err="1">
                <a:latin typeface="Times New Roman" panose="02020603050405020304" pitchFamily="18" charset="0"/>
                <a:cs typeface="Times New Roman" panose="02020603050405020304" pitchFamily="18" charset="0"/>
              </a:rPr>
              <a:t>thức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Ngữ</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a. Theo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Nam?</a:t>
            </a:r>
          </a:p>
        </p:txBody>
      </p:sp>
      <p:sp>
        <p:nvSpPr>
          <p:cNvPr id="5" name="TextBox 4">
            <a:extLst>
              <a:ext uri="{FF2B5EF4-FFF2-40B4-BE49-F238E27FC236}">
                <a16:creationId xmlns:a16="http://schemas.microsoft.com/office/drawing/2014/main" id="{39F3C781-CE0E-73D6-A846-8BAF1332BF61}"/>
              </a:ext>
            </a:extLst>
          </p:cNvPr>
          <p:cNvSpPr txBox="1"/>
          <p:nvPr/>
        </p:nvSpPr>
        <p:spPr>
          <a:xfrm>
            <a:off x="3036942" y="531420"/>
            <a:ext cx="31463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Freeform 5">
            <a:extLst>
              <a:ext uri="{FF2B5EF4-FFF2-40B4-BE49-F238E27FC236}">
                <a16:creationId xmlns:a16="http://schemas.microsoft.com/office/drawing/2014/main" id="{5A45876F-B8D4-540A-9995-78667F2D7589}"/>
              </a:ext>
            </a:extLst>
          </p:cNvPr>
          <p:cNvSpPr/>
          <p:nvPr/>
        </p:nvSpPr>
        <p:spPr>
          <a:xfrm>
            <a:off x="9270610" y="1749270"/>
            <a:ext cx="2400360" cy="5000750"/>
          </a:xfrm>
          <a:custGeom>
            <a:avLst/>
            <a:gdLst/>
            <a:ahLst/>
            <a:cxnLst/>
            <a:rect l="l" t="t" r="r" b="b"/>
            <a:pathLst>
              <a:path w="3950208" h="8229600">
                <a:moveTo>
                  <a:pt x="0" y="0"/>
                </a:moveTo>
                <a:lnTo>
                  <a:pt x="3950208" y="0"/>
                </a:lnTo>
                <a:lnTo>
                  <a:pt x="3950208" y="8229600"/>
                </a:lnTo>
                <a:lnTo>
                  <a:pt x="0" y="8229600"/>
                </a:lnTo>
                <a:lnTo>
                  <a:pt x="0" y="0"/>
                </a:lnTo>
                <a:close/>
              </a:path>
            </a:pathLst>
          </a:custGeom>
          <a:blipFill>
            <a:blip r:embed="rId2" cstate="print"/>
            <a:stretch>
              <a:fillRect/>
            </a:stretch>
          </a:blipFill>
        </p:spPr>
        <p:txBody>
          <a:bodyPr/>
          <a:lstStyle/>
          <a:p>
            <a:endParaRPr lang="en-US"/>
          </a:p>
        </p:txBody>
      </p:sp>
    </p:spTree>
    <p:extLst>
      <p:ext uri="{BB962C8B-B14F-4D97-AF65-F5344CB8AC3E}">
        <p14:creationId xmlns:p14="http://schemas.microsoft.com/office/powerpoint/2010/main" val="283951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8090" y="3536601"/>
            <a:ext cx="8678027" cy="2684068"/>
          </a:xfrm>
          <a:prstGeom prst="rect">
            <a:avLst/>
          </a:prstGeom>
        </p:spPr>
        <p:txBody>
          <a:bodyPr wrap="square">
            <a:spAutoFit/>
          </a:bodyPr>
          <a:lstStyle/>
          <a:p>
            <a:pPr marL="457200" indent="-457200" algn="just">
              <a:lnSpc>
                <a:spcPct val="115000"/>
              </a:lnSpc>
              <a:spcAft>
                <a:spcPts val="600"/>
              </a:spcAft>
              <a:buFont typeface="Wingdings" panose="05000000000000000000" pitchFamily="2" charset="2"/>
              <a:buChar char="à"/>
            </a:pPr>
            <a:r>
              <a:rPr lang="en-US" sz="2800" b="1" dirty="0">
                <a:latin typeface="Times New Roman" panose="02020603050405020304" pitchFamily="18" charset="0"/>
                <a:ea typeface="Times New Roman" panose="02020603050405020304" pitchFamily="18" charset="0"/>
                <a:sym typeface="Wingdings" panose="05000000000000000000" pitchFamily="2" charset="2"/>
              </a:rPr>
              <a:t>K</a:t>
            </a:r>
            <a:r>
              <a:rPr lang="vi-VN" sz="2800" b="1" dirty="0">
                <a:latin typeface="Times New Roman" panose="02020603050405020304" pitchFamily="18" charset="0"/>
                <a:ea typeface="Times New Roman" panose="02020603050405020304" pitchFamily="18" charset="0"/>
              </a:rPr>
              <a:t>hông phù hợp vì</a:t>
            </a:r>
            <a:r>
              <a:rPr lang="en-US" sz="2800" b="1" dirty="0">
                <a:latin typeface="Times New Roman" panose="02020603050405020304" pitchFamily="18" charset="0"/>
                <a:ea typeface="Times New Roman" panose="02020603050405020304" pitchFamily="18" charset="0"/>
              </a:rPr>
              <a:t>:</a:t>
            </a:r>
          </a:p>
          <a:p>
            <a:pPr algn="just">
              <a:lnSpc>
                <a:spcPct val="115000"/>
              </a:lnSpc>
              <a:spcAft>
                <a:spcPts val="600"/>
              </a:spcAft>
            </a:pPr>
            <a:r>
              <a:rPr lang="en-US" sz="2800" dirty="0">
                <a:latin typeface="Times New Roman" panose="02020603050405020304" pitchFamily="18" charset="0"/>
                <a:ea typeface="Times New Roman" panose="02020603050405020304" pitchFamily="18" charset="0"/>
              </a:rPr>
              <a:t>+</a:t>
            </a:r>
            <a:r>
              <a:rPr lang="vi-VN"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tiếp</a:t>
            </a:r>
            <a:r>
              <a:rPr lang="en-US" sz="2800" dirty="0">
                <a:latin typeface="Times New Roman" panose="02020603050405020304" pitchFamily="18" charset="0"/>
                <a:ea typeface="Times New Roman" panose="02020603050405020304" pitchFamily="18" charset="0"/>
              </a:rPr>
              <a:t>:</a:t>
            </a:r>
            <a:r>
              <a:rPr lang="vi-VN" sz="2800" dirty="0">
                <a:latin typeface="Times New Roman" panose="02020603050405020304" pitchFamily="18" charset="0"/>
                <a:ea typeface="Times New Roman" panose="02020603050405020304" pitchFamily="18" charset="0"/>
              </a:rPr>
              <a:t> cô giáo</a:t>
            </a:r>
            <a:r>
              <a:rPr lang="en-US"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tuổi tác, địa vị cao hơn mình</a:t>
            </a:r>
            <a:r>
              <a:rPr lang="en-US" sz="2800" dirty="0">
                <a:latin typeface="Times New Roman" panose="02020603050405020304" pitchFamily="18" charset="0"/>
                <a:ea typeface="Times New Roman" panose="02020603050405020304" pitchFamily="18" charset="0"/>
              </a:rPr>
              <a:t>)</a:t>
            </a:r>
          </a:p>
          <a:p>
            <a:pPr algn="just">
              <a:lnSpc>
                <a:spcPct val="115000"/>
              </a:lnSpc>
              <a:spcAft>
                <a:spcPts val="600"/>
              </a:spcAft>
            </a:pPr>
            <a:r>
              <a:rPr lang="en-US" sz="2800" dirty="0">
                <a:latin typeface="Times New Roman" panose="02020603050405020304" pitchFamily="18" charset="0"/>
                <a:ea typeface="Times New Roman" panose="02020603050405020304" pitchFamily="18" charset="0"/>
              </a:rPr>
              <a:t>+ C</a:t>
            </a:r>
            <a:r>
              <a:rPr lang="vi-VN" sz="2800" dirty="0">
                <a:latin typeface="Times New Roman" panose="02020603050405020304" pitchFamily="18" charset="0"/>
                <a:ea typeface="Times New Roman" panose="02020603050405020304" pitchFamily="18" charset="0"/>
              </a:rPr>
              <a:t>âu nói của Nam (</a:t>
            </a:r>
            <a:r>
              <a:rPr lang="vi-VN" sz="2800" i="1" dirty="0">
                <a:latin typeface="Times New Roman" panose="02020603050405020304" pitchFamily="18" charset="0"/>
                <a:ea typeface="Times New Roman" panose="02020603050405020304" pitchFamily="18" charset="0"/>
              </a:rPr>
              <a:t>Tri thức Ngữ v</a:t>
            </a:r>
            <a:r>
              <a:rPr lang="en-US" sz="2800" i="1" dirty="0">
                <a:latin typeface="Times New Roman" panose="02020603050405020304" pitchFamily="18" charset="0"/>
                <a:ea typeface="Times New Roman" panose="02020603050405020304" pitchFamily="18" charset="0"/>
              </a:rPr>
              <a:t>ă</a:t>
            </a:r>
            <a:r>
              <a:rPr lang="vi-VN" sz="2800" i="1" dirty="0">
                <a:latin typeface="Times New Roman" panose="02020603050405020304" pitchFamily="18" charset="0"/>
                <a:ea typeface="Times New Roman" panose="02020603050405020304" pitchFamily="18" charset="0"/>
              </a:rPr>
              <a:t>n.</a:t>
            </a:r>
            <a:r>
              <a:rPr lang="vi-VN" sz="2800" dirty="0">
                <a:latin typeface="Times New Roman" panose="02020603050405020304" pitchFamily="18" charset="0"/>
                <a:ea typeface="Times New Roman" panose="02020603050405020304" pitchFamily="18" charset="0"/>
              </a:rPr>
              <a:t>) bị xem là “nói trống không”, là cách nói thiếu lễ phép. </a:t>
            </a:r>
            <a:endParaRPr lang="en-US" sz="2800" dirty="0">
              <a:latin typeface="Times New Roman" panose="02020603050405020304" pitchFamily="18" charset="0"/>
              <a:ea typeface="Times New Roman" panose="02020603050405020304" pitchFamily="18" charset="0"/>
            </a:endParaRPr>
          </a:p>
        </p:txBody>
      </p:sp>
      <p:sp>
        <p:nvSpPr>
          <p:cNvPr id="5" name="Rectangle 4"/>
          <p:cNvSpPr/>
          <p:nvPr/>
        </p:nvSpPr>
        <p:spPr>
          <a:xfrm>
            <a:off x="-668594" y="367393"/>
            <a:ext cx="13352207" cy="1677717"/>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98090" y="729197"/>
            <a:ext cx="11798710" cy="954107"/>
          </a:xfrm>
          <a:prstGeom prst="rect">
            <a:avLst/>
          </a:prstGeom>
        </p:spPr>
        <p:txBody>
          <a:bodyPr wrap="square">
            <a:spAutoFit/>
          </a:bodyPr>
          <a:lstStyle/>
          <a:p>
            <a:r>
              <a:rPr lang="en-US" sz="2800" b="1" dirty="0" err="1">
                <a:latin typeface="Times New Roman" panose="02020603050405020304" pitchFamily="18" charset="0"/>
                <a:cs typeface="Times New Roman" panose="02020603050405020304" pitchFamily="18" charset="0"/>
              </a:rPr>
              <a:t>Cô</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giáo</a:t>
            </a:r>
            <a:r>
              <a:rPr lang="en-US" sz="2800" b="1" dirty="0">
                <a:latin typeface="Times New Roman" panose="02020603050405020304" pitchFamily="18" charset="0"/>
                <a:cs typeface="Times New Roman" panose="02020603050405020304" pitchFamily="18" charset="0"/>
              </a:rPr>
              <a: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Hôm</a:t>
            </a:r>
            <a:r>
              <a:rPr lang="en-US" sz="2800" i="1" dirty="0">
                <a:latin typeface="Times New Roman" panose="02020603050405020304" pitchFamily="18" charset="0"/>
                <a:cs typeface="Times New Roman" panose="02020603050405020304" pitchFamily="18" charset="0"/>
              </a:rPr>
              <a:t> qua, </a:t>
            </a:r>
            <a:r>
              <a:rPr lang="en-US" sz="2800" i="1" dirty="0" err="1">
                <a:latin typeface="Times New Roman" panose="02020603050405020304" pitchFamily="18" charset="0"/>
                <a:cs typeface="Times New Roman" panose="02020603050405020304" pitchFamily="18" charset="0"/>
              </a:rPr>
              <a:t>chúng</a:t>
            </a:r>
            <a:r>
              <a:rPr lang="en-US" sz="2800" i="1" dirty="0">
                <a:latin typeface="Times New Roman" panose="02020603050405020304" pitchFamily="18" charset="0"/>
                <a:cs typeface="Times New Roman" panose="02020603050405020304" pitchFamily="18" charset="0"/>
              </a:rPr>
              <a:t> ta </a:t>
            </a:r>
            <a:r>
              <a:rPr lang="en-US" sz="2800" i="1" dirty="0" err="1">
                <a:latin typeface="Times New Roman" panose="02020603050405020304" pitchFamily="18" charset="0"/>
                <a:cs typeface="Times New Roman" panose="02020603050405020304" pitchFamily="18" charset="0"/>
              </a:rPr>
              <a:t>học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phần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rồi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nhỉ</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Nam:</a:t>
            </a:r>
            <a:r>
              <a:rPr lang="en-US" sz="2800" i="1" dirty="0">
                <a:latin typeface="Times New Roman" panose="02020603050405020304" pitchFamily="18" charset="0"/>
                <a:cs typeface="Times New Roman" panose="02020603050405020304" pitchFamily="18" charset="0"/>
              </a:rPr>
              <a:t> Tri </a:t>
            </a:r>
            <a:r>
              <a:rPr lang="en-US" sz="2800" i="1" dirty="0" err="1">
                <a:latin typeface="Times New Roman" panose="02020603050405020304" pitchFamily="18" charset="0"/>
                <a:cs typeface="Times New Roman" panose="02020603050405020304" pitchFamily="18" charset="0"/>
              </a:rPr>
              <a:t>thức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Ngữ</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văn</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7" name="Rectangle 6"/>
          <p:cNvSpPr/>
          <p:nvPr/>
        </p:nvSpPr>
        <p:spPr>
          <a:xfrm>
            <a:off x="698090" y="2313802"/>
            <a:ext cx="7953541" cy="954107"/>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a. Theo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a:t>
            </a:r>
          </a:p>
        </p:txBody>
      </p:sp>
      <p:sp>
        <p:nvSpPr>
          <p:cNvPr id="2" name="Freeform 4">
            <a:extLst>
              <a:ext uri="{FF2B5EF4-FFF2-40B4-BE49-F238E27FC236}">
                <a16:creationId xmlns:a16="http://schemas.microsoft.com/office/drawing/2014/main" id="{43C5CDE9-280E-53BC-EF5F-C92305AE47C9}"/>
              </a:ext>
            </a:extLst>
          </p:cNvPr>
          <p:cNvSpPr/>
          <p:nvPr/>
        </p:nvSpPr>
        <p:spPr>
          <a:xfrm>
            <a:off x="9129152" y="2531851"/>
            <a:ext cx="2364758" cy="4121583"/>
          </a:xfrm>
          <a:custGeom>
            <a:avLst/>
            <a:gdLst/>
            <a:ahLst/>
            <a:cxnLst/>
            <a:rect l="l" t="t" r="r" b="b"/>
            <a:pathLst>
              <a:path w="4721733" h="8229600">
                <a:moveTo>
                  <a:pt x="0" y="0"/>
                </a:moveTo>
                <a:lnTo>
                  <a:pt x="4721733" y="0"/>
                </a:lnTo>
                <a:lnTo>
                  <a:pt x="4721733" y="8229600"/>
                </a:lnTo>
                <a:lnTo>
                  <a:pt x="0" y="8229600"/>
                </a:lnTo>
                <a:lnTo>
                  <a:pt x="0" y="0"/>
                </a:lnTo>
                <a:close/>
              </a:path>
            </a:pathLst>
          </a:custGeom>
          <a:blipFill>
            <a:blip r:embed="rId2" cstate="print"/>
            <a:stretch>
              <a:fillRect/>
            </a:stretch>
          </a:blipFill>
        </p:spPr>
        <p:txBody>
          <a:bodyPr/>
          <a:lstStyle/>
          <a:p>
            <a:endParaRPr lang="en-US"/>
          </a:p>
        </p:txBody>
      </p:sp>
    </p:spTree>
    <p:extLst>
      <p:ext uri="{BB962C8B-B14F-4D97-AF65-F5344CB8AC3E}">
        <p14:creationId xmlns:p14="http://schemas.microsoft.com/office/powerpoint/2010/main" val="36116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73163" y="3641535"/>
            <a:ext cx="9242322" cy="3062377"/>
          </a:xfrm>
          <a:prstGeom prst="rect">
            <a:avLst/>
          </a:prstGeom>
        </p:spPr>
        <p:txBody>
          <a:bodyPr wrap="square">
            <a:spAutoFit/>
          </a:bodyPr>
          <a:lstStyle/>
          <a:p>
            <a:pPr marL="0" marR="0" lvl="0" indent="182880" algn="just" defTabSz="914400" rtl="0" eaLnBrk="1" fontAlgn="auto" latinLnBrk="0" hangingPunct="1">
              <a:spcBef>
                <a:spcPts val="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(1)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Tri thức Ngữ văn</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ạ.</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182880" algn="just" defTabSz="914400" rtl="0" eaLnBrk="1" fontAlgn="auto" latinLnBrk="0" hangingPunct="1">
              <a:spcBef>
                <a:spcPts val="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Dạ, phần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Tri thức Ngữ văn</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ạ.</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182880" algn="just" defTabSz="914400" rtl="0" eaLnBrk="1" fontAlgn="auto" latinLnBrk="0" hangingPunct="1">
              <a:spcBef>
                <a:spcPts val="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 </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Dạ, lớp mình học đến phần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Tri thức Ngữ văn</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182880" algn="just" defTabSz="914400" rtl="0" eaLnBrk="1" fontAlgn="auto" latinLnBrk="0" hangingPunct="1">
              <a:spcBef>
                <a:spcPts val="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(4)</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Lớp mình học đến phần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Tri thức Ngữ văn</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ạ.</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182880" algn="just" defTabSz="914400" rtl="0" eaLnBrk="1" fontAlgn="auto" latinLnBrk="0" hangingPunct="1">
              <a:spcBef>
                <a:spcPts val="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(5)</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Dạ, hôm qua lớp mình học đến phần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Tri thức Ngữ văn</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182880" algn="just" defTabSz="914400" rtl="0" eaLnBrk="1" fontAlgn="auto" latinLnBrk="0" hangingPunct="1">
              <a:spcBef>
                <a:spcPts val="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668594" y="367393"/>
            <a:ext cx="13352207" cy="1677717"/>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p:cNvSpPr/>
          <p:nvPr/>
        </p:nvSpPr>
        <p:spPr>
          <a:xfrm>
            <a:off x="698090" y="729197"/>
            <a:ext cx="1179871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rồi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nhỉ</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Nam:</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Tri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p:cNvSpPr/>
          <p:nvPr/>
        </p:nvSpPr>
        <p:spPr>
          <a:xfrm>
            <a:off x="698090" y="2313802"/>
            <a:ext cx="10736826" cy="954107"/>
          </a:xfrm>
          <a:prstGeom prst="rect">
            <a:avLst/>
          </a:prstGeom>
        </p:spPr>
        <p:txBody>
          <a:bodyPr wrap="square">
            <a:spAutoFit/>
          </a:bodyPr>
          <a:lstStyle/>
          <a:p>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Nam?</a:t>
            </a:r>
          </a:p>
        </p:txBody>
      </p:sp>
      <p:sp>
        <p:nvSpPr>
          <p:cNvPr id="2" name="Freeform 5">
            <a:extLst>
              <a:ext uri="{FF2B5EF4-FFF2-40B4-BE49-F238E27FC236}">
                <a16:creationId xmlns:a16="http://schemas.microsoft.com/office/drawing/2014/main" id="{CC6194EB-4D33-E8A2-1ED8-48AA8F186CB0}"/>
              </a:ext>
            </a:extLst>
          </p:cNvPr>
          <p:cNvSpPr/>
          <p:nvPr/>
        </p:nvSpPr>
        <p:spPr>
          <a:xfrm>
            <a:off x="9960000" y="3185500"/>
            <a:ext cx="1710969" cy="3564519"/>
          </a:xfrm>
          <a:custGeom>
            <a:avLst/>
            <a:gdLst/>
            <a:ahLst/>
            <a:cxnLst/>
            <a:rect l="l" t="t" r="r" b="b"/>
            <a:pathLst>
              <a:path w="3950208" h="8229600">
                <a:moveTo>
                  <a:pt x="0" y="0"/>
                </a:moveTo>
                <a:lnTo>
                  <a:pt x="3950208" y="0"/>
                </a:lnTo>
                <a:lnTo>
                  <a:pt x="3950208" y="8229600"/>
                </a:lnTo>
                <a:lnTo>
                  <a:pt x="0" y="8229600"/>
                </a:lnTo>
                <a:lnTo>
                  <a:pt x="0" y="0"/>
                </a:lnTo>
                <a:close/>
              </a:path>
            </a:pathLst>
          </a:custGeom>
          <a:blipFill>
            <a:blip r:embed="rId3" cstate="print"/>
            <a:stretch>
              <a:fillRect/>
            </a:stretch>
          </a:blipFill>
        </p:spPr>
        <p:txBody>
          <a:bodyPr/>
          <a:lstStyle/>
          <a:p>
            <a:endParaRPr lang="en-US"/>
          </a:p>
        </p:txBody>
      </p:sp>
    </p:spTree>
    <p:extLst>
      <p:ext uri="{BB962C8B-B14F-4D97-AF65-F5344CB8AC3E}">
        <p14:creationId xmlns:p14="http://schemas.microsoft.com/office/powerpoint/2010/main" val="283264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3620265" y="2200275"/>
            <a:ext cx="4081331" cy="4657725"/>
          </a:xfrm>
          <a:custGeom>
            <a:avLst/>
            <a:gdLst/>
            <a:ahLst/>
            <a:cxnLst/>
            <a:rect l="l" t="t" r="r" b="b"/>
            <a:pathLst>
              <a:path w="7211187" h="8229600">
                <a:moveTo>
                  <a:pt x="0" y="0"/>
                </a:moveTo>
                <a:lnTo>
                  <a:pt x="7211187" y="0"/>
                </a:lnTo>
                <a:lnTo>
                  <a:pt x="7211187" y="8229600"/>
                </a:lnTo>
                <a:lnTo>
                  <a:pt x="0" y="8229600"/>
                </a:lnTo>
                <a:lnTo>
                  <a:pt x="0" y="0"/>
                </a:lnTo>
                <a:close/>
              </a:path>
            </a:pathLst>
          </a:custGeom>
          <a:blipFill>
            <a:blip r:embed="rId3" cstate="prin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D3A6426-2DD7-E548-8F0A-EF7DDA43CDA0}"/>
              </a:ext>
            </a:extLst>
          </p:cNvPr>
          <p:cNvSpPr txBox="1"/>
          <p:nvPr/>
        </p:nvSpPr>
        <p:spPr>
          <a:xfrm>
            <a:off x="625061" y="516977"/>
            <a:ext cx="10770940" cy="1384995"/>
          </a:xfrm>
          <a:prstGeom prst="rect">
            <a:avLst/>
          </a:prstGeom>
          <a:noFill/>
        </p:spPr>
        <p:txBody>
          <a:bodyPr wrap="square">
            <a:spAutoFit/>
          </a:bodyPr>
          <a:lstStyle/>
          <a:p>
            <a:pPr lvl="0" algn="just"/>
            <a:r>
              <a:rPr lang="en-US" sz="2800" b="1" dirty="0" err="1">
                <a:latin typeface="Times New Roman" panose="02020603050405020304" pitchFamily="18" charset="0"/>
                <a:cs typeface="Times New Roman" panose="02020603050405020304" pitchFamily="18" charset="0"/>
              </a:rPr>
              <a:t>Viết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khoảng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sáu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chúng</a:t>
            </a:r>
            <a:r>
              <a:rPr lang="en-US" sz="2800" b="1" dirty="0">
                <a:latin typeface="Times New Roman" panose="02020603050405020304" pitchFamily="18" charset="0"/>
                <a:cs typeface="Times New Roman" panose="02020603050405020304" pitchFamily="18" charset="0"/>
              </a:rPr>
              <a:t>.</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178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77964" y="330042"/>
            <a:ext cx="7334864" cy="2677656"/>
          </a:xfrm>
          <a:prstGeom prst="rect">
            <a:avLst/>
          </a:prstGeom>
        </p:spPr>
        <p:txBody>
          <a:bodyPr wrap="square">
            <a:spAutoFit/>
          </a:bodyPr>
          <a:lstStyle/>
          <a:p>
            <a:pPr algn="just"/>
            <a:r>
              <a:rPr lang="vi-VN" sz="2800" b="1" dirty="0">
                <a:solidFill>
                  <a:srgbClr val="000000"/>
                </a:solidFill>
                <a:latin typeface="+mj-lt"/>
              </a:rPr>
              <a:t>Tâm:</a:t>
            </a:r>
            <a:r>
              <a:rPr lang="vi-VN" sz="2800" dirty="0">
                <a:solidFill>
                  <a:srgbClr val="000000"/>
                </a:solidFill>
                <a:latin typeface="+mj-lt"/>
              </a:rPr>
              <a:t> </a:t>
            </a:r>
            <a:r>
              <a:rPr lang="vi-VN" sz="2800" i="1" dirty="0">
                <a:solidFill>
                  <a:srgbClr val="000000"/>
                </a:solidFill>
                <a:latin typeface="+mj-lt"/>
              </a:rPr>
              <a:t>Nam ơi, bạn đang xem gì thế?</a:t>
            </a:r>
          </a:p>
          <a:p>
            <a:pPr algn="just"/>
            <a:r>
              <a:rPr lang="vi-VN" sz="2800" b="1" dirty="0">
                <a:solidFill>
                  <a:srgbClr val="000000"/>
                </a:solidFill>
                <a:latin typeface="+mj-lt"/>
              </a:rPr>
              <a:t>Nam:</a:t>
            </a:r>
            <a:r>
              <a:rPr lang="vi-VN" sz="2800" dirty="0">
                <a:solidFill>
                  <a:srgbClr val="000000"/>
                </a:solidFill>
                <a:latin typeface="+mj-lt"/>
              </a:rPr>
              <a:t> </a:t>
            </a:r>
            <a:r>
              <a:rPr lang="vi-VN" sz="2800" i="1" dirty="0">
                <a:solidFill>
                  <a:srgbClr val="000000"/>
                </a:solidFill>
                <a:latin typeface="+mj-lt"/>
              </a:rPr>
              <a:t>Xem đá bóng.</a:t>
            </a:r>
          </a:p>
          <a:p>
            <a:pPr algn="just"/>
            <a:r>
              <a:rPr lang="vi-VN" sz="2800" b="1" dirty="0">
                <a:solidFill>
                  <a:srgbClr val="000000"/>
                </a:solidFill>
                <a:latin typeface="+mj-lt"/>
              </a:rPr>
              <a:t>Tâm:</a:t>
            </a:r>
            <a:r>
              <a:rPr lang="vi-VN" sz="2800" dirty="0">
                <a:solidFill>
                  <a:srgbClr val="000000"/>
                </a:solidFill>
                <a:latin typeface="+mj-lt"/>
              </a:rPr>
              <a:t> </a:t>
            </a:r>
            <a:r>
              <a:rPr lang="vi-VN" sz="2800" i="1" dirty="0">
                <a:solidFill>
                  <a:srgbClr val="000000"/>
                </a:solidFill>
                <a:latin typeface="+mj-lt"/>
              </a:rPr>
              <a:t>Thế bạn xem trận đấu của đội nào vậy?</a:t>
            </a:r>
          </a:p>
          <a:p>
            <a:pPr algn="just"/>
            <a:r>
              <a:rPr lang="vi-VN" sz="2800" b="1" dirty="0">
                <a:solidFill>
                  <a:srgbClr val="000000"/>
                </a:solidFill>
                <a:latin typeface="+mj-lt"/>
              </a:rPr>
              <a:t>Nam:</a:t>
            </a:r>
            <a:r>
              <a:rPr lang="vi-VN" sz="2800" dirty="0">
                <a:solidFill>
                  <a:srgbClr val="000000"/>
                </a:solidFill>
                <a:latin typeface="+mj-lt"/>
              </a:rPr>
              <a:t> </a:t>
            </a:r>
            <a:r>
              <a:rPr lang="vi-VN" sz="2800" i="1" dirty="0">
                <a:solidFill>
                  <a:srgbClr val="000000"/>
                </a:solidFill>
                <a:latin typeface="+mj-lt"/>
              </a:rPr>
              <a:t>Thể Công </a:t>
            </a:r>
            <a:r>
              <a:rPr lang="az-Cyrl-AZ" sz="2800" i="1" dirty="0">
                <a:solidFill>
                  <a:srgbClr val="000000"/>
                </a:solidFill>
                <a:latin typeface="+mj-lt"/>
              </a:rPr>
              <a:t>ѵ</a:t>
            </a:r>
            <a:r>
              <a:rPr lang="vi-VN" sz="2800" i="1" dirty="0">
                <a:solidFill>
                  <a:srgbClr val="000000"/>
                </a:solidFill>
                <a:latin typeface="+mj-lt"/>
              </a:rPr>
              <a:t>à Đồng Tháp.</a:t>
            </a:r>
          </a:p>
          <a:p>
            <a:pPr algn="just"/>
            <a:r>
              <a:rPr lang="vi-VN" sz="2800" b="1" dirty="0">
                <a:solidFill>
                  <a:srgbClr val="000000"/>
                </a:solidFill>
                <a:latin typeface="+mj-lt"/>
              </a:rPr>
              <a:t>Tâm:</a:t>
            </a:r>
            <a:r>
              <a:rPr lang="vi-VN" sz="2800" dirty="0">
                <a:solidFill>
                  <a:srgbClr val="000000"/>
                </a:solidFill>
                <a:latin typeface="+mj-lt"/>
              </a:rPr>
              <a:t> </a:t>
            </a:r>
            <a:r>
              <a:rPr lang="vi-VN" sz="2800" i="1" dirty="0">
                <a:solidFill>
                  <a:srgbClr val="000000"/>
                </a:solidFill>
                <a:latin typeface="+mj-lt"/>
              </a:rPr>
              <a:t>Bạn thấy đội đó đá như thế nào?</a:t>
            </a:r>
          </a:p>
          <a:p>
            <a:pPr algn="just"/>
            <a:r>
              <a:rPr lang="vi-VN" sz="2800" b="1" dirty="0">
                <a:solidFill>
                  <a:srgbClr val="000000"/>
                </a:solidFill>
                <a:latin typeface="+mj-lt"/>
              </a:rPr>
              <a:t>Nam:</a:t>
            </a:r>
            <a:r>
              <a:rPr lang="vi-VN" sz="2800" dirty="0">
                <a:solidFill>
                  <a:srgbClr val="000000"/>
                </a:solidFill>
                <a:latin typeface="+mj-lt"/>
              </a:rPr>
              <a:t> </a:t>
            </a:r>
            <a:r>
              <a:rPr lang="vi-VN" sz="2800" i="1" dirty="0">
                <a:solidFill>
                  <a:srgbClr val="000000"/>
                </a:solidFill>
                <a:latin typeface="+mj-lt"/>
              </a:rPr>
              <a:t>Tuyệt!</a:t>
            </a:r>
          </a:p>
        </p:txBody>
      </p:sp>
      <p:sp>
        <p:nvSpPr>
          <p:cNvPr id="5" name="Rectangle 4"/>
          <p:cNvSpPr/>
          <p:nvPr/>
        </p:nvSpPr>
        <p:spPr>
          <a:xfrm>
            <a:off x="471949" y="3342967"/>
            <a:ext cx="5122606" cy="383458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968181" y="3342967"/>
            <a:ext cx="5594554" cy="383458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34181" y="3119455"/>
            <a:ext cx="4812890" cy="3539430"/>
          </a:xfrm>
          <a:prstGeom prst="rect">
            <a:avLst/>
          </a:prstGeom>
        </p:spPr>
        <p:txBody>
          <a:bodyPr wrap="square">
            <a:spAutoFit/>
          </a:bodyPr>
          <a:lstStyle/>
          <a:p>
            <a:pPr algn="just"/>
            <a:endParaRPr lang="vi-VN" sz="2800" dirty="0">
              <a:solidFill>
                <a:srgbClr val="000000"/>
              </a:solidFill>
              <a:latin typeface="+mj-lt"/>
            </a:endParaRPr>
          </a:p>
          <a:p>
            <a:pPr algn="just"/>
            <a:r>
              <a:rPr lang="en-US" sz="2800" b="1" dirty="0">
                <a:solidFill>
                  <a:srgbClr val="000000"/>
                </a:solidFill>
                <a:latin typeface="+mj-lt"/>
              </a:rPr>
              <a:t>-</a:t>
            </a:r>
            <a:r>
              <a:rPr lang="vi-VN" sz="2800" b="1" dirty="0">
                <a:solidFill>
                  <a:srgbClr val="000000"/>
                </a:solidFill>
                <a:latin typeface="+mj-lt"/>
              </a:rPr>
              <a:t> Câu rút gọn: </a:t>
            </a:r>
            <a:r>
              <a:rPr lang="vi-VN" sz="2800" i="1" dirty="0">
                <a:solidFill>
                  <a:srgbClr val="000000"/>
                </a:solidFill>
                <a:latin typeface="+mj-lt"/>
              </a:rPr>
              <a:t>Xem đá bóng; Thể Công và Đồng Tháp.</a:t>
            </a:r>
          </a:p>
          <a:p>
            <a:pPr algn="just"/>
            <a:r>
              <a:rPr lang="vi-VN" sz="2800" b="1" dirty="0">
                <a:solidFill>
                  <a:srgbClr val="000000"/>
                </a:solidFill>
                <a:latin typeface="+mj-lt"/>
              </a:rPr>
              <a:t>Tác dụng</a:t>
            </a:r>
            <a:r>
              <a:rPr lang="vi-VN" sz="2800" dirty="0">
                <a:solidFill>
                  <a:srgbClr val="000000"/>
                </a:solidFill>
                <a:latin typeface="+mj-lt"/>
              </a:rPr>
              <a:t>: </a:t>
            </a:r>
            <a:r>
              <a:rPr lang="en-US" sz="2800" dirty="0" err="1">
                <a:solidFill>
                  <a:srgbClr val="000000"/>
                </a:solidFill>
                <a:latin typeface="Times New Roman" panose="02020603050405020304" pitchFamily="18" charset="0"/>
                <a:cs typeface="Times New Roman" panose="02020603050405020304" pitchFamily="18" charset="0"/>
              </a:rPr>
              <a:t>rút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ngắn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tránh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lặp</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lại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từ</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ngữ</a:t>
            </a:r>
            <a:r>
              <a:rPr lang="en-US" sz="2800" dirty="0">
                <a:solidFill>
                  <a:srgbClr val="000000"/>
                </a:solidFill>
                <a:latin typeface="Times New Roman" panose="02020603050405020304" pitchFamily="18" charset="0"/>
                <a:cs typeface="Times New Roman" panose="02020603050405020304" pitchFamily="18" charset="0"/>
              </a:rPr>
              <a:t>: t</a:t>
            </a:r>
            <a:r>
              <a:rPr lang="vi-VN" sz="2800" dirty="0">
                <a:solidFill>
                  <a:srgbClr val="000000"/>
                </a:solidFill>
                <a:latin typeface="+mj-lt"/>
              </a:rPr>
              <a:t>hể hiện lời đáp ngắn gọn của Nam, đi thẳng vào đúng trọng tâm câu trả lời một cách nhanh chóng, đơn giản.</a:t>
            </a:r>
          </a:p>
        </p:txBody>
      </p:sp>
      <p:sp>
        <p:nvSpPr>
          <p:cNvPr id="8" name="Rectangle 7"/>
          <p:cNvSpPr/>
          <p:nvPr/>
        </p:nvSpPr>
        <p:spPr>
          <a:xfrm>
            <a:off x="6182031" y="3119454"/>
            <a:ext cx="5066071" cy="2246769"/>
          </a:xfrm>
          <a:prstGeom prst="rect">
            <a:avLst/>
          </a:prstGeom>
        </p:spPr>
        <p:txBody>
          <a:bodyPr wrap="square">
            <a:spAutoFit/>
          </a:bodyPr>
          <a:lstStyle/>
          <a:p>
            <a:pPr algn="just"/>
            <a:endParaRPr lang="vi-VN" sz="2800" dirty="0">
              <a:solidFill>
                <a:srgbClr val="000000"/>
              </a:solidFill>
              <a:latin typeface="+mj-lt"/>
            </a:endParaRPr>
          </a:p>
          <a:p>
            <a:pPr algn="just"/>
            <a:r>
              <a:rPr lang="en-US" sz="2800" dirty="0">
                <a:solidFill>
                  <a:srgbClr val="000000"/>
                </a:solidFill>
                <a:latin typeface="+mj-lt"/>
              </a:rPr>
              <a:t>-</a:t>
            </a:r>
            <a:r>
              <a:rPr lang="vi-VN" sz="2800" dirty="0">
                <a:solidFill>
                  <a:srgbClr val="000000"/>
                </a:solidFill>
                <a:latin typeface="+mj-lt"/>
              </a:rPr>
              <a:t> </a:t>
            </a:r>
            <a:r>
              <a:rPr lang="vi-VN" sz="2800" b="1" dirty="0">
                <a:solidFill>
                  <a:srgbClr val="000000"/>
                </a:solidFill>
                <a:latin typeface="+mj-lt"/>
              </a:rPr>
              <a:t>Câu đặc biệt: </a:t>
            </a:r>
            <a:r>
              <a:rPr lang="vi-VN" sz="2800" dirty="0">
                <a:solidFill>
                  <a:srgbClr val="000000"/>
                </a:solidFill>
                <a:latin typeface="+mj-lt"/>
              </a:rPr>
              <a:t>Tuyệt!</a:t>
            </a:r>
          </a:p>
          <a:p>
            <a:pPr algn="just"/>
            <a:r>
              <a:rPr lang="vi-VN" sz="2800" b="1" dirty="0">
                <a:solidFill>
                  <a:srgbClr val="000000"/>
                </a:solidFill>
                <a:latin typeface="+mj-lt"/>
              </a:rPr>
              <a:t>Tác dụng</a:t>
            </a:r>
            <a:r>
              <a:rPr lang="vi-VN" sz="2800" dirty="0">
                <a:solidFill>
                  <a:srgbClr val="000000"/>
                </a:solidFill>
                <a:latin typeface="+mj-lt"/>
              </a:rPr>
              <a:t>: </a:t>
            </a:r>
            <a:r>
              <a:rPr lang="en-US" sz="2800" dirty="0" err="1">
                <a:solidFill>
                  <a:srgbClr val="000000"/>
                </a:solidFill>
                <a:latin typeface="Times New Roman" panose="02020603050405020304" pitchFamily="18" charset="0"/>
                <a:cs typeface="Times New Roman" panose="02020603050405020304" pitchFamily="18" charset="0"/>
              </a:rPr>
              <a:t>Bộc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lộ</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cảm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xúc</a:t>
            </a:r>
            <a:r>
              <a:rPr lang="en-US" sz="2800" dirty="0">
                <a:solidFill>
                  <a:srgbClr val="000000"/>
                </a:solidFill>
                <a:latin typeface="+mj-lt"/>
              </a:rPr>
              <a:t>: </a:t>
            </a:r>
            <a:r>
              <a:rPr lang="vi-VN" sz="2800" dirty="0">
                <a:solidFill>
                  <a:srgbClr val="000000"/>
                </a:solidFill>
                <a:latin typeface="+mj-lt"/>
              </a:rPr>
              <a:t>thể hiện cảm xúc của người xem bóng đá.</a:t>
            </a:r>
            <a:endParaRPr lang="vi-VN" sz="2800" b="0" i="0" dirty="0">
              <a:solidFill>
                <a:srgbClr val="000000"/>
              </a:solidFill>
              <a:effectLst/>
              <a:latin typeface="+mj-lt"/>
            </a:endParaRPr>
          </a:p>
        </p:txBody>
      </p:sp>
      <p:sp>
        <p:nvSpPr>
          <p:cNvPr id="2" name="Freeform 2">
            <a:extLst>
              <a:ext uri="{FF2B5EF4-FFF2-40B4-BE49-F238E27FC236}">
                <a16:creationId xmlns:a16="http://schemas.microsoft.com/office/drawing/2014/main" id="{98376898-FDC8-BEC2-D83D-CB5252F0231F}"/>
              </a:ext>
            </a:extLst>
          </p:cNvPr>
          <p:cNvSpPr/>
          <p:nvPr/>
        </p:nvSpPr>
        <p:spPr>
          <a:xfrm>
            <a:off x="1188720" y="44039"/>
            <a:ext cx="1571195" cy="3243049"/>
          </a:xfrm>
          <a:custGeom>
            <a:avLst/>
            <a:gdLst/>
            <a:ahLst/>
            <a:cxnLst/>
            <a:rect l="l" t="t" r="r" b="b"/>
            <a:pathLst>
              <a:path w="3317749" h="6848050">
                <a:moveTo>
                  <a:pt x="0" y="0"/>
                </a:moveTo>
                <a:lnTo>
                  <a:pt x="3317749" y="0"/>
                </a:lnTo>
                <a:lnTo>
                  <a:pt x="3317749" y="6848050"/>
                </a:lnTo>
                <a:lnTo>
                  <a:pt x="0" y="6848050"/>
                </a:lnTo>
                <a:lnTo>
                  <a:pt x="0" y="0"/>
                </a:lnTo>
                <a:close/>
              </a:path>
            </a:pathLst>
          </a:custGeom>
          <a:blipFill>
            <a:blip r:embed="rId2" cstate="print">
              <a:extLst>
                <a:ext uri="{96DAC541-7B7A-43D3-8B79-37D633B846F1}">
                  <asvg:svgBlip xmlns:asvg="http://schemas.microsoft.com/office/drawing/2016/SVG/main" r:embed="rId3"/>
                </a:ext>
              </a:extLst>
            </a:blip>
            <a:stretch>
              <a:fillRect r="-134295" b="-316"/>
            </a:stretch>
          </a:blipFill>
        </p:spPr>
        <p:txBody>
          <a:bodyPr/>
          <a:lstStyle/>
          <a:p>
            <a:endParaRPr lang="en-US"/>
          </a:p>
        </p:txBody>
      </p:sp>
      <p:sp>
        <p:nvSpPr>
          <p:cNvPr id="3" name="Freeform 3">
            <a:extLst>
              <a:ext uri="{FF2B5EF4-FFF2-40B4-BE49-F238E27FC236}">
                <a16:creationId xmlns:a16="http://schemas.microsoft.com/office/drawing/2014/main" id="{5633345C-D366-45C0-C8F9-F166C3AC858C}"/>
              </a:ext>
            </a:extLst>
          </p:cNvPr>
          <p:cNvSpPr/>
          <p:nvPr/>
        </p:nvSpPr>
        <p:spPr>
          <a:xfrm>
            <a:off x="9793027" y="293852"/>
            <a:ext cx="2025494" cy="3049115"/>
          </a:xfrm>
          <a:custGeom>
            <a:avLst/>
            <a:gdLst/>
            <a:ahLst/>
            <a:cxnLst/>
            <a:rect l="l" t="t" r="r" b="b"/>
            <a:pathLst>
              <a:path w="4563461" h="6869691">
                <a:moveTo>
                  <a:pt x="0" y="0"/>
                </a:moveTo>
                <a:lnTo>
                  <a:pt x="4563460" y="0"/>
                </a:lnTo>
                <a:lnTo>
                  <a:pt x="4563460" y="6869691"/>
                </a:lnTo>
                <a:lnTo>
                  <a:pt x="0" y="6869691"/>
                </a:lnTo>
                <a:lnTo>
                  <a:pt x="0" y="0"/>
                </a:lnTo>
                <a:close/>
              </a:path>
            </a:pathLst>
          </a:custGeom>
          <a:blipFill>
            <a:blip r:embed="rId2" cstate="print">
              <a:extLst>
                <a:ext uri="{96DAC541-7B7A-43D3-8B79-37D633B846F1}">
                  <asvg:svgBlip xmlns:asvg="http://schemas.microsoft.com/office/drawing/2016/SVG/main" r:embed="rId3"/>
                </a:ext>
              </a:extLst>
            </a:blip>
            <a:stretch>
              <a:fillRect l="-70338"/>
            </a:stretch>
          </a:blipFill>
        </p:spPr>
        <p:txBody>
          <a:bodyPr/>
          <a:lstStyle/>
          <a:p>
            <a:endParaRPr lang="en-US"/>
          </a:p>
        </p:txBody>
      </p:sp>
    </p:spTree>
    <p:extLst>
      <p:ext uri="{BB962C8B-B14F-4D97-AF65-F5344CB8AC3E}">
        <p14:creationId xmlns:p14="http://schemas.microsoft.com/office/powerpoint/2010/main" val="360202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p:bldP spid="8" grpId="0"/>
      <p:bldP spid="2"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eta.app-Nhạc Rừng - Tam Ca Nữ Đoàn Văn Công Quân Khu 7│Giai Điệu Thao Trường Số 10">
            <a:hlinkClick r:id="" action="ppaction://media"/>
            <a:extLst>
              <a:ext uri="{FF2B5EF4-FFF2-40B4-BE49-F238E27FC236}">
                <a16:creationId xmlns:a16="http://schemas.microsoft.com/office/drawing/2014/main" id="{31E70276-238B-4ED6-8FED-B4E4FB734B83}"/>
              </a:ext>
            </a:extLst>
          </p:cNvPr>
          <p:cNvPicPr>
            <a:picLocks noChangeAspect="1"/>
          </p:cNvPicPr>
          <p:nvPr>
            <a:videoFile r:link="rId1"/>
            <p:extLst>
              <p:ext uri="{DAA4B4D4-6D71-4841-9C94-3DE7FCFB9230}">
                <p14:media xmlns:p14="http://schemas.microsoft.com/office/powerpoint/2010/main"/>
              </p:ext>
            </p:extLst>
          </p:nvPr>
        </p:nvPicPr>
        <p:blipFill>
          <a:blip r:embed="rId4"/>
          <a:stretch>
            <a:fillRect/>
          </a:stretch>
        </p:blipFill>
        <p:spPr>
          <a:xfrm>
            <a:off x="0" y="-462542"/>
            <a:ext cx="12067082" cy="6787734"/>
          </a:xfrm>
          <a:prstGeom prst="rect">
            <a:avLst/>
          </a:prstGeom>
        </p:spPr>
      </p:pic>
    </p:spTree>
    <p:extLst>
      <p:ext uri="{BB962C8B-B14F-4D97-AF65-F5344CB8AC3E}">
        <p14:creationId xmlns:p14="http://schemas.microsoft.com/office/powerpoint/2010/main" val="332731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8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524435" y="753035"/>
            <a:ext cx="3664506" cy="6617196"/>
          </a:xfrm>
          <a:prstGeom prst="rect">
            <a:avLst/>
          </a:prstGeom>
          <a:noFill/>
        </p:spPr>
        <p:txBody>
          <a:bodyPr wrap="square" rtlCol="0">
            <a:spAutoFit/>
          </a:bodyPr>
          <a:lstStyle/>
          <a:p>
            <a:pPr algn="ctr">
              <a:defRPr/>
            </a:pPr>
            <a:r>
              <a:rPr lang="en-US" sz="3600" b="1" u="sng" dirty="0" err="1">
                <a:solidFill>
                  <a:srgbClr val="FF0000"/>
                </a:solidFill>
                <a:latin typeface="Times New Roman" panose="02020603050405020304" pitchFamily="18" charset="0"/>
                <a:cs typeface="Times New Roman" panose="02020603050405020304" pitchFamily="18" charset="0"/>
              </a:rPr>
              <a:t>Câu</a:t>
            </a:r>
            <a:r>
              <a:rPr lang="en-US" sz="3600" b="1" u="sng" dirty="0">
                <a:solidFill>
                  <a:srgbClr val="FF0000"/>
                </a:solidFill>
                <a:latin typeface="Times New Roman" panose="02020603050405020304" pitchFamily="18" charset="0"/>
                <a:cs typeface="Times New Roman" panose="02020603050405020304" pitchFamily="18" charset="0"/>
              </a:rPr>
              <a:t> </a:t>
            </a:r>
            <a:r>
              <a:rPr lang="en-US" sz="3600" b="1" u="sng" dirty="0" err="1">
                <a:solidFill>
                  <a:srgbClr val="FF0000"/>
                </a:solidFill>
                <a:latin typeface="Times New Roman" panose="02020603050405020304" pitchFamily="18" charset="0"/>
                <a:cs typeface="Times New Roman" panose="02020603050405020304" pitchFamily="18" charset="0"/>
              </a:rPr>
              <a:t>rút</a:t>
            </a:r>
            <a:r>
              <a:rPr lang="en-US" sz="3600" b="1" u="sng" dirty="0">
                <a:solidFill>
                  <a:srgbClr val="FF0000"/>
                </a:solidFill>
                <a:latin typeface="Times New Roman" panose="02020603050405020304" pitchFamily="18" charset="0"/>
                <a:cs typeface="Times New Roman" panose="02020603050405020304" pitchFamily="18" charset="0"/>
              </a:rPr>
              <a:t> </a:t>
            </a:r>
            <a:r>
              <a:rPr lang="en-US" sz="3600" b="1" u="sng" dirty="0" err="1">
                <a:solidFill>
                  <a:srgbClr val="FF0000"/>
                </a:solidFill>
                <a:latin typeface="Times New Roman" panose="02020603050405020304" pitchFamily="18" charset="0"/>
                <a:cs typeface="Times New Roman" panose="02020603050405020304" pitchFamily="18" charset="0"/>
              </a:rPr>
              <a:t>gọn</a:t>
            </a:r>
            <a:endParaRPr lang="en-US" sz="3600" b="1" u="sng" dirty="0">
              <a:solidFill>
                <a:srgbClr val="FF0000"/>
              </a:solidFill>
              <a:latin typeface="Times New Roman" panose="02020603050405020304" pitchFamily="18" charset="0"/>
              <a:cs typeface="Times New Roman" panose="02020603050405020304" pitchFamily="18" charset="0"/>
            </a:endParaRPr>
          </a:p>
          <a:p>
            <a:pPr algn="just">
              <a:defRPr/>
            </a:pPr>
            <a:r>
              <a:rPr lang="en-US" sz="3600" b="1" dirty="0">
                <a:solidFill>
                  <a:srgbClr val="0070C0"/>
                </a:solidFill>
                <a:latin typeface="Times New Roman" panose="02020603050405020304" pitchFamily="18" charset="0"/>
                <a:cs typeface="Times New Roman" panose="02020603050405020304" pitchFamily="18" charset="0"/>
              </a:rPr>
              <a:t>- </a:t>
            </a:r>
            <a:r>
              <a:rPr lang="en-US" sz="3600" b="1" u="sng" dirty="0" err="1">
                <a:solidFill>
                  <a:srgbClr val="0070C0"/>
                </a:solidFill>
                <a:latin typeface="Times New Roman" panose="02020603050405020304" pitchFamily="18" charset="0"/>
                <a:cs typeface="Times New Roman" panose="02020603050405020304" pitchFamily="18" charset="0"/>
              </a:rPr>
              <a:t>Đặc</a:t>
            </a:r>
            <a:r>
              <a:rPr lang="en-US" sz="3600" b="1" u="sng" dirty="0">
                <a:solidFill>
                  <a:srgbClr val="0070C0"/>
                </a:solidFill>
                <a:latin typeface="Times New Roman" panose="02020603050405020304" pitchFamily="18" charset="0"/>
                <a:cs typeface="Times New Roman" panose="02020603050405020304" pitchFamily="18" charset="0"/>
              </a:rPr>
              <a:t> </a:t>
            </a:r>
            <a:r>
              <a:rPr lang="en-US" sz="3600" b="1" u="sng" dirty="0" err="1">
                <a:solidFill>
                  <a:srgbClr val="0070C0"/>
                </a:solidFill>
                <a:latin typeface="Times New Roman" panose="02020603050405020304" pitchFamily="18" charset="0"/>
                <a:cs typeface="Times New Roman" panose="02020603050405020304" pitchFamily="18" charset="0"/>
              </a:rPr>
              <a:t>điểm</a:t>
            </a:r>
            <a:r>
              <a:rPr lang="en-US" sz="3600" b="1" dirty="0">
                <a:solidFill>
                  <a:schemeClr val="accent5">
                    <a:lumMod val="50000"/>
                  </a:schemeClr>
                </a:solidFill>
                <a:latin typeface="Times New Roman" panose="02020603050405020304" pitchFamily="18" charset="0"/>
                <a:cs typeface="Times New Roman" panose="02020603050405020304" pitchFamily="18" charset="0"/>
              </a:rPr>
              <a:t>:</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lược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bỏ</a:t>
            </a:r>
            <a:r>
              <a:rPr lang="en-US" sz="3600" b="1" dirty="0">
                <a:latin typeface="Times New Roman" panose="02020603050405020304" pitchFamily="18" charset="0"/>
                <a:cs typeface="Times New Roman" panose="02020603050405020304" pitchFamily="18" charset="0"/>
              </a:rPr>
              <a:t> 1 hay 1 </a:t>
            </a:r>
            <a:r>
              <a:rPr lang="en-US" sz="3600" b="1" dirty="0" err="1">
                <a:latin typeface="Times New Roman" panose="02020603050405020304" pitchFamily="18" charset="0"/>
                <a:cs typeface="Times New Roman" panose="02020603050405020304" pitchFamily="18" charset="0"/>
              </a:rPr>
              <a:t>vài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thành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phần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thể</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khôi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phục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thành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phần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nhờ</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ngữ</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cảnh</a:t>
            </a:r>
            <a:r>
              <a:rPr lang="en-US" sz="3600" b="1" dirty="0">
                <a:latin typeface="Times New Roman" panose="02020603050405020304" pitchFamily="18" charset="0"/>
                <a:cs typeface="Times New Roman" panose="02020603050405020304" pitchFamily="18" charset="0"/>
              </a:rPr>
              <a:t>.</a:t>
            </a:r>
          </a:p>
          <a:p>
            <a:pPr>
              <a:defRPr/>
            </a:pPr>
            <a:r>
              <a:rPr lang="en-US" sz="3600" b="1" dirty="0">
                <a:solidFill>
                  <a:srgbClr val="0070C0"/>
                </a:solidFill>
                <a:latin typeface="Times New Roman" panose="02020603050405020304" pitchFamily="18" charset="0"/>
                <a:cs typeface="Times New Roman" panose="02020603050405020304" pitchFamily="18" charset="0"/>
              </a:rPr>
              <a:t>- </a:t>
            </a:r>
            <a:r>
              <a:rPr lang="en-US" sz="3600" b="1" u="sng" dirty="0" err="1">
                <a:solidFill>
                  <a:srgbClr val="0070C0"/>
                </a:solidFill>
                <a:latin typeface="Times New Roman" panose="02020603050405020304" pitchFamily="18" charset="0"/>
                <a:cs typeface="Times New Roman" panose="02020603050405020304" pitchFamily="18" charset="0"/>
              </a:rPr>
              <a:t>Chức</a:t>
            </a:r>
            <a:r>
              <a:rPr lang="en-US" sz="3600" b="1" u="sng" dirty="0">
                <a:solidFill>
                  <a:srgbClr val="0070C0"/>
                </a:solidFill>
                <a:latin typeface="Times New Roman" panose="02020603050405020304" pitchFamily="18" charset="0"/>
                <a:cs typeface="Times New Roman" panose="02020603050405020304" pitchFamily="18" charset="0"/>
              </a:rPr>
              <a:t> </a:t>
            </a:r>
            <a:r>
              <a:rPr lang="en-US" sz="3600" b="1" u="sng" dirty="0" err="1">
                <a:solidFill>
                  <a:srgbClr val="0070C0"/>
                </a:solidFill>
                <a:latin typeface="Times New Roman" panose="02020603050405020304" pitchFamily="18" charset="0"/>
                <a:cs typeface="Times New Roman" panose="02020603050405020304" pitchFamily="18" charset="0"/>
              </a:rPr>
              <a:t>năng</a:t>
            </a:r>
            <a:r>
              <a:rPr lang="en-US" sz="3600" b="1" dirty="0">
                <a:solidFill>
                  <a:schemeClr val="accent5">
                    <a:lumMod val="50000"/>
                  </a:schemeClr>
                </a:solidFill>
                <a:latin typeface="Times New Roman" panose="02020603050405020304" pitchFamily="18" charset="0"/>
                <a:cs typeface="Times New Roman" panose="02020603050405020304" pitchFamily="18" charset="0"/>
              </a:rPr>
              <a:t>:</a:t>
            </a:r>
            <a:r>
              <a:rPr lang="en-US" sz="3600" b="1" dirty="0">
                <a:latin typeface="Times New Roman" panose="02020603050405020304" pitchFamily="18"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7463481" y="658906"/>
            <a:ext cx="4114799" cy="6617196"/>
          </a:xfrm>
          <a:prstGeom prst="rect">
            <a:avLst/>
          </a:prstGeom>
        </p:spPr>
        <p:txBody>
          <a:bodyPr wrap="square">
            <a:spAutoFit/>
          </a:bodyPr>
          <a:lstStyle/>
          <a:p>
            <a:pPr algn="ctr">
              <a:defRPr/>
            </a:pPr>
            <a:r>
              <a:rPr lang="en-US" sz="3600" b="1" u="sng" dirty="0" err="1">
                <a:solidFill>
                  <a:srgbClr val="FF0000"/>
                </a:solidFill>
                <a:latin typeface="Times New Roman" panose="02020603050405020304" pitchFamily="18" charset="0"/>
                <a:cs typeface="Times New Roman" panose="02020603050405020304" pitchFamily="18" charset="0"/>
              </a:rPr>
              <a:t>Câu</a:t>
            </a:r>
            <a:r>
              <a:rPr lang="en-US" sz="3600" b="1" u="sng" dirty="0">
                <a:solidFill>
                  <a:srgbClr val="FF0000"/>
                </a:solidFill>
                <a:latin typeface="Times New Roman" panose="02020603050405020304" pitchFamily="18" charset="0"/>
                <a:cs typeface="Times New Roman" panose="02020603050405020304" pitchFamily="18" charset="0"/>
              </a:rPr>
              <a:t> </a:t>
            </a:r>
            <a:r>
              <a:rPr lang="en-US" sz="3600" b="1" u="sng" dirty="0" err="1">
                <a:solidFill>
                  <a:srgbClr val="FF0000"/>
                </a:solidFill>
                <a:latin typeface="Times New Roman" panose="02020603050405020304" pitchFamily="18" charset="0"/>
                <a:cs typeface="Times New Roman" panose="02020603050405020304" pitchFamily="18" charset="0"/>
              </a:rPr>
              <a:t>đặc</a:t>
            </a:r>
            <a:r>
              <a:rPr lang="en-US" sz="3600" b="1" u="sng" dirty="0">
                <a:solidFill>
                  <a:srgbClr val="FF0000"/>
                </a:solidFill>
                <a:latin typeface="Times New Roman" panose="02020603050405020304" pitchFamily="18" charset="0"/>
                <a:cs typeface="Times New Roman" panose="02020603050405020304" pitchFamily="18" charset="0"/>
              </a:rPr>
              <a:t> </a:t>
            </a:r>
            <a:r>
              <a:rPr lang="en-US" sz="3600" b="1" u="sng" dirty="0" err="1">
                <a:solidFill>
                  <a:srgbClr val="FF0000"/>
                </a:solidFill>
                <a:latin typeface="Times New Roman" panose="02020603050405020304" pitchFamily="18" charset="0"/>
                <a:cs typeface="Times New Roman" panose="02020603050405020304" pitchFamily="18" charset="0"/>
              </a:rPr>
              <a:t>biệt</a:t>
            </a:r>
            <a:r>
              <a:rPr lang="en-US" sz="3600" b="1" u="sng" dirty="0">
                <a:solidFill>
                  <a:srgbClr val="FF0000"/>
                </a:solidFill>
                <a:latin typeface="Times New Roman" panose="02020603050405020304" pitchFamily="18" charset="0"/>
                <a:cs typeface="Times New Roman" panose="02020603050405020304" pitchFamily="18" charset="0"/>
              </a:rPr>
              <a:t> </a:t>
            </a:r>
          </a:p>
          <a:p>
            <a:pPr>
              <a:defRPr/>
            </a:pPr>
            <a:r>
              <a:rPr lang="en-US" sz="3600" dirty="0">
                <a:solidFill>
                  <a:prstClr val="black"/>
                </a:solidFill>
                <a:latin typeface="Times New Roman" panose="02020603050405020304" pitchFamily="18" charset="0"/>
                <a:cs typeface="Times New Roman" panose="02020603050405020304" pitchFamily="18" charset="0"/>
              </a:rPr>
              <a:t> </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u="sng" dirty="0" err="1">
                <a:solidFill>
                  <a:srgbClr val="0070C0"/>
                </a:solidFill>
                <a:latin typeface="Times New Roman" panose="02020603050405020304" pitchFamily="18" charset="0"/>
                <a:cs typeface="Times New Roman" panose="02020603050405020304" pitchFamily="18" charset="0"/>
              </a:rPr>
              <a:t>Đặc</a:t>
            </a:r>
            <a:r>
              <a:rPr lang="en-US" sz="3600" b="1" u="sng" dirty="0">
                <a:solidFill>
                  <a:srgbClr val="0070C0"/>
                </a:solidFill>
                <a:latin typeface="Times New Roman" panose="02020603050405020304" pitchFamily="18" charset="0"/>
                <a:cs typeface="Times New Roman" panose="02020603050405020304" pitchFamily="18" charset="0"/>
              </a:rPr>
              <a:t> </a:t>
            </a:r>
            <a:r>
              <a:rPr lang="en-US" sz="3600" b="1" u="sng" dirty="0" err="1">
                <a:solidFill>
                  <a:srgbClr val="0070C0"/>
                </a:solidFill>
                <a:latin typeface="Times New Roman" panose="02020603050405020304" pitchFamily="18" charset="0"/>
                <a:cs typeface="Times New Roman" panose="02020603050405020304" pitchFamily="18" charset="0"/>
              </a:rPr>
              <a:t>điểm</a:t>
            </a:r>
            <a:r>
              <a:rPr lang="en-US" sz="3600" b="1" dirty="0">
                <a:solidFill>
                  <a:schemeClr val="accent5">
                    <a:lumMod val="50000"/>
                  </a:schemeClr>
                </a:solidFill>
                <a:latin typeface="Times New Roman" panose="02020603050405020304" pitchFamily="18" charset="0"/>
                <a:cs typeface="Times New Roman" panose="02020603050405020304" pitchFamily="18" charset="0"/>
              </a:rPr>
              <a:t>: </a:t>
            </a:r>
            <a:r>
              <a:rPr lang="en-US" sz="3600" b="1" dirty="0">
                <a:solidFill>
                  <a:prstClr val="black"/>
                </a:solidFill>
                <a:latin typeface="Times New Roman" panose="02020603050405020304" pitchFamily="18" charset="0"/>
                <a:cs typeface="Times New Roman" panose="02020603050405020304" pitchFamily="18" charset="0"/>
              </a:rPr>
              <a:t>……………………..</a:t>
            </a:r>
          </a:p>
          <a:p>
            <a:pPr algn="just">
              <a:defRPr/>
            </a:pPr>
            <a:r>
              <a:rPr lang="en-US" sz="3600" b="1" dirty="0">
                <a:latin typeface="Times New Roman" panose="02020603050405020304" pitchFamily="18" charset="0"/>
                <a:cs typeface="Times New Roman" panose="02020603050405020304" pitchFamily="18" charset="0"/>
              </a:rPr>
              <a:t>……………………..……………………..……………………..………………..........</a:t>
            </a:r>
          </a:p>
          <a:p>
            <a:pPr algn="just">
              <a:defRPr/>
            </a:pPr>
            <a:r>
              <a:rPr lang="en-US" sz="3600" b="1" dirty="0">
                <a:solidFill>
                  <a:srgbClr val="0070C0"/>
                </a:solidFill>
                <a:latin typeface="Times New Roman" panose="02020603050405020304" pitchFamily="18" charset="0"/>
                <a:cs typeface="Times New Roman" panose="02020603050405020304" pitchFamily="18" charset="0"/>
              </a:rPr>
              <a:t>-</a:t>
            </a:r>
            <a:r>
              <a:rPr lang="en-US" sz="3600" b="1" u="sng" dirty="0" err="1">
                <a:solidFill>
                  <a:srgbClr val="0070C0"/>
                </a:solidFill>
                <a:latin typeface="Times New Roman" panose="02020603050405020304" pitchFamily="18" charset="0"/>
                <a:cs typeface="Times New Roman" panose="02020603050405020304" pitchFamily="18" charset="0"/>
              </a:rPr>
              <a:t>Chức</a:t>
            </a:r>
            <a:r>
              <a:rPr lang="en-US" sz="3600" b="1" u="sng" dirty="0">
                <a:solidFill>
                  <a:srgbClr val="0070C0"/>
                </a:solidFill>
                <a:latin typeface="Times New Roman" panose="02020603050405020304" pitchFamily="18" charset="0"/>
                <a:cs typeface="Times New Roman" panose="02020603050405020304" pitchFamily="18" charset="0"/>
              </a:rPr>
              <a:t> </a:t>
            </a:r>
            <a:r>
              <a:rPr lang="en-US" sz="3600" b="1" u="sng" dirty="0" err="1">
                <a:solidFill>
                  <a:srgbClr val="0070C0"/>
                </a:solidFill>
                <a:latin typeface="Times New Roman" panose="02020603050405020304" pitchFamily="18" charset="0"/>
                <a:cs typeface="Times New Roman" panose="02020603050405020304" pitchFamily="18" charset="0"/>
              </a:rPr>
              <a:t>năng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bộc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lộ</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cảm</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xúc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gọi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đáp</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nêu</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sự</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tồn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tại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của</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sự</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vật</a:t>
            </a:r>
            <a:r>
              <a:rPr lang="en-US" sz="3600" b="1" dirty="0">
                <a:solidFill>
                  <a:prstClr val="black"/>
                </a:solidFill>
                <a:latin typeface="Times New Roman" panose="02020603050405020304" pitchFamily="18" charset="0"/>
                <a:cs typeface="Times New Roman" panose="02020603050405020304" pitchFamily="18" charset="0"/>
              </a:rPr>
              <a:t>, …</a:t>
            </a:r>
          </a:p>
          <a:p>
            <a:pPr algn="just">
              <a:buFontTx/>
              <a:buChar char="-"/>
              <a:defRPr/>
            </a:pP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9F3C781-CE0E-73D6-A846-8BAF1332BF61}"/>
              </a:ext>
            </a:extLst>
          </p:cNvPr>
          <p:cNvSpPr txBox="1"/>
          <p:nvPr/>
        </p:nvSpPr>
        <p:spPr>
          <a:xfrm>
            <a:off x="4281933" y="161365"/>
            <a:ext cx="31463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Times New Roman" panose="02020603050405020304" pitchFamily="18" charset="0"/>
                <a:cs typeface="Times New Roman" panose="02020603050405020304" pitchFamily="18" charset="0"/>
              </a:rPr>
              <a:t>GHI NHỚ</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Freeform 3"/>
          <p:cNvSpPr/>
          <p:nvPr/>
        </p:nvSpPr>
        <p:spPr>
          <a:xfrm>
            <a:off x="4329953" y="1581664"/>
            <a:ext cx="3096458" cy="4658497"/>
          </a:xfrm>
          <a:custGeom>
            <a:avLst/>
            <a:gdLst/>
            <a:ahLst/>
            <a:cxnLst/>
            <a:rect l="l" t="t" r="r" b="b"/>
            <a:pathLst>
              <a:path w="6388627" h="5629977">
                <a:moveTo>
                  <a:pt x="0" y="0"/>
                </a:moveTo>
                <a:lnTo>
                  <a:pt x="6388627" y="0"/>
                </a:lnTo>
                <a:lnTo>
                  <a:pt x="6388627" y="5629977"/>
                </a:lnTo>
                <a:lnTo>
                  <a:pt x="0" y="56299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960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524435" y="753035"/>
            <a:ext cx="3664506" cy="6617196"/>
          </a:xfrm>
          <a:prstGeom prst="rect">
            <a:avLst/>
          </a:prstGeom>
          <a:noFill/>
        </p:spPr>
        <p:txBody>
          <a:bodyPr wrap="square" rtlCol="0">
            <a:spAutoFit/>
          </a:bodyPr>
          <a:lstStyle/>
          <a:p>
            <a:pPr algn="ctr">
              <a:defRPr/>
            </a:pPr>
            <a:r>
              <a:rPr lang="en-US" sz="3600" b="1" u="sng" dirty="0" err="1">
                <a:solidFill>
                  <a:srgbClr val="FF0000"/>
                </a:solidFill>
                <a:latin typeface="Times New Roman" panose="02020603050405020304" pitchFamily="18" charset="0"/>
                <a:cs typeface="Times New Roman" panose="02020603050405020304" pitchFamily="18" charset="0"/>
              </a:rPr>
              <a:t>Câu</a:t>
            </a:r>
            <a:r>
              <a:rPr lang="en-US" sz="3600" b="1" u="sng" dirty="0">
                <a:solidFill>
                  <a:srgbClr val="FF0000"/>
                </a:solidFill>
                <a:latin typeface="Times New Roman" panose="02020603050405020304" pitchFamily="18" charset="0"/>
                <a:cs typeface="Times New Roman" panose="02020603050405020304" pitchFamily="18" charset="0"/>
              </a:rPr>
              <a:t> </a:t>
            </a:r>
            <a:r>
              <a:rPr lang="en-US" sz="3600" b="1" u="sng" dirty="0" err="1">
                <a:solidFill>
                  <a:srgbClr val="FF0000"/>
                </a:solidFill>
                <a:latin typeface="Times New Roman" panose="02020603050405020304" pitchFamily="18" charset="0"/>
                <a:cs typeface="Times New Roman" panose="02020603050405020304" pitchFamily="18" charset="0"/>
              </a:rPr>
              <a:t>rút</a:t>
            </a:r>
            <a:r>
              <a:rPr lang="en-US" sz="3600" b="1" u="sng" dirty="0">
                <a:solidFill>
                  <a:srgbClr val="FF0000"/>
                </a:solidFill>
                <a:latin typeface="Times New Roman" panose="02020603050405020304" pitchFamily="18" charset="0"/>
                <a:cs typeface="Times New Roman" panose="02020603050405020304" pitchFamily="18" charset="0"/>
              </a:rPr>
              <a:t> </a:t>
            </a:r>
            <a:r>
              <a:rPr lang="en-US" sz="3600" b="1" u="sng" dirty="0" err="1">
                <a:solidFill>
                  <a:srgbClr val="FF0000"/>
                </a:solidFill>
                <a:latin typeface="Times New Roman" panose="02020603050405020304" pitchFamily="18" charset="0"/>
                <a:cs typeface="Times New Roman" panose="02020603050405020304" pitchFamily="18" charset="0"/>
              </a:rPr>
              <a:t>gọn</a:t>
            </a:r>
            <a:endParaRPr lang="en-US" sz="3600" b="1" u="sng" dirty="0">
              <a:solidFill>
                <a:srgbClr val="FF0000"/>
              </a:solidFill>
              <a:latin typeface="Times New Roman" panose="02020603050405020304" pitchFamily="18" charset="0"/>
              <a:cs typeface="Times New Roman" panose="02020603050405020304" pitchFamily="18" charset="0"/>
            </a:endParaRPr>
          </a:p>
          <a:p>
            <a:pPr algn="just">
              <a:defRPr/>
            </a:pP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a:solidFill>
                  <a:srgbClr val="0070C0"/>
                </a:solidFill>
                <a:latin typeface="Times New Roman" panose="02020603050405020304" pitchFamily="18" charset="0"/>
                <a:cs typeface="Times New Roman" panose="02020603050405020304" pitchFamily="18" charset="0"/>
              </a:rPr>
              <a:t>-</a:t>
            </a:r>
            <a:r>
              <a:rPr lang="en-US" sz="3600" b="1" u="sng" dirty="0" err="1">
                <a:solidFill>
                  <a:srgbClr val="0070C0"/>
                </a:solidFill>
                <a:latin typeface="Times New Roman" panose="02020603050405020304" pitchFamily="18" charset="0"/>
                <a:cs typeface="Times New Roman" panose="02020603050405020304" pitchFamily="18" charset="0"/>
              </a:rPr>
              <a:t>Đặc</a:t>
            </a:r>
            <a:r>
              <a:rPr lang="en-US" sz="3600" b="1" u="sng" dirty="0">
                <a:solidFill>
                  <a:srgbClr val="0070C0"/>
                </a:solidFill>
                <a:latin typeface="Times New Roman" panose="02020603050405020304" pitchFamily="18" charset="0"/>
                <a:cs typeface="Times New Roman" panose="02020603050405020304" pitchFamily="18" charset="0"/>
              </a:rPr>
              <a:t> </a:t>
            </a:r>
            <a:r>
              <a:rPr lang="en-US" sz="3600" b="1" u="sng" dirty="0" err="1">
                <a:solidFill>
                  <a:srgbClr val="0070C0"/>
                </a:solidFill>
                <a:latin typeface="Times New Roman" panose="02020603050405020304" pitchFamily="18" charset="0"/>
                <a:cs typeface="Times New Roman" panose="02020603050405020304" pitchFamily="18" charset="0"/>
              </a:rPr>
              <a:t>điểm</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Bị</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lược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bỏ</a:t>
            </a:r>
            <a:r>
              <a:rPr lang="en-US" sz="3600" b="1" dirty="0">
                <a:latin typeface="Times New Roman" panose="02020603050405020304" pitchFamily="18" charset="0"/>
                <a:cs typeface="Times New Roman" panose="02020603050405020304" pitchFamily="18" charset="0"/>
              </a:rPr>
              <a:t> 1/ 1vài </a:t>
            </a:r>
            <a:r>
              <a:rPr lang="en-US" sz="3600" b="1" dirty="0" err="1">
                <a:latin typeface="Times New Roman" panose="02020603050405020304" pitchFamily="18" charset="0"/>
                <a:cs typeface="Times New Roman" panose="02020603050405020304" pitchFamily="18" charset="0"/>
              </a:rPr>
              <a:t>thành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phần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thể</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khôi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phục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thành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phần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nhờ</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ngữ</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cảnh</a:t>
            </a:r>
            <a:r>
              <a:rPr lang="en-US" sz="3600" b="1" dirty="0">
                <a:latin typeface="Times New Roman" panose="02020603050405020304" pitchFamily="18" charset="0"/>
                <a:cs typeface="Times New Roman" panose="02020603050405020304" pitchFamily="18" charset="0"/>
              </a:rPr>
              <a:t>.</a:t>
            </a:r>
          </a:p>
          <a:p>
            <a:pPr algn="just">
              <a:defRPr/>
            </a:pPr>
            <a:r>
              <a:rPr lang="en-US" sz="3600" b="1" dirty="0">
                <a:solidFill>
                  <a:srgbClr val="0070C0"/>
                </a:solidFill>
                <a:latin typeface="Times New Roman" panose="02020603050405020304" pitchFamily="18" charset="0"/>
                <a:cs typeface="Times New Roman" panose="02020603050405020304" pitchFamily="18" charset="0"/>
              </a:rPr>
              <a:t>-</a:t>
            </a:r>
            <a:r>
              <a:rPr lang="en-US" sz="3600" b="1" u="sng" dirty="0" err="1">
                <a:solidFill>
                  <a:srgbClr val="0070C0"/>
                </a:solidFill>
                <a:latin typeface="Times New Roman" panose="02020603050405020304" pitchFamily="18" charset="0"/>
                <a:cs typeface="Times New Roman" panose="02020603050405020304" pitchFamily="18" charset="0"/>
              </a:rPr>
              <a:t>Chức</a:t>
            </a:r>
            <a:r>
              <a:rPr lang="en-US" sz="3600" b="1" u="sng" dirty="0">
                <a:solidFill>
                  <a:srgbClr val="0070C0"/>
                </a:solidFill>
                <a:latin typeface="Times New Roman" panose="02020603050405020304" pitchFamily="18" charset="0"/>
                <a:cs typeface="Times New Roman" panose="02020603050405020304" pitchFamily="18" charset="0"/>
              </a:rPr>
              <a:t> </a:t>
            </a:r>
            <a:r>
              <a:rPr lang="en-US" sz="3600" b="1" u="sng" dirty="0" err="1">
                <a:solidFill>
                  <a:srgbClr val="0070C0"/>
                </a:solidFill>
                <a:latin typeface="Times New Roman" panose="02020603050405020304" pitchFamily="18" charset="0"/>
                <a:cs typeface="Times New Roman" panose="02020603050405020304" pitchFamily="18" charset="0"/>
              </a:rPr>
              <a:t>năng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gọn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hơn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tránh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lặp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từ</a:t>
            </a:r>
            <a:r>
              <a:rPr lang="en-US" sz="3600" b="1" dirty="0">
                <a:latin typeface="Times New Roman" panose="02020603050405020304" pitchFamily="18" charset="0"/>
                <a:cs typeface="Times New Roman" panose="02020603050405020304" pitchFamily="18" charset="0"/>
              </a:rPr>
              <a:t> ở </a:t>
            </a:r>
            <a:r>
              <a:rPr lang="en-US" sz="3600" b="1" dirty="0" err="1">
                <a:latin typeface="Times New Roman" panose="02020603050405020304" pitchFamily="18" charset="0"/>
                <a:cs typeface="Times New Roman" panose="02020603050405020304" pitchFamily="18" charset="0"/>
              </a:rPr>
              <a:t>trước</a:t>
            </a:r>
            <a:r>
              <a:rPr lang="en-US" sz="3600" b="1" dirty="0">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7463481" y="658906"/>
            <a:ext cx="4114799" cy="6778562"/>
          </a:xfrm>
          <a:prstGeom prst="rect">
            <a:avLst/>
          </a:prstGeom>
        </p:spPr>
        <p:txBody>
          <a:bodyPr wrap="square">
            <a:spAutoFit/>
          </a:bodyPr>
          <a:lstStyle/>
          <a:p>
            <a:pPr algn="ctr">
              <a:defRPr/>
            </a:pPr>
            <a:r>
              <a:rPr lang="en-US" sz="3600" b="1" u="sng" dirty="0" err="1">
                <a:solidFill>
                  <a:srgbClr val="FF0000"/>
                </a:solidFill>
                <a:latin typeface="Times New Roman" panose="02020603050405020304" pitchFamily="18" charset="0"/>
                <a:cs typeface="Times New Roman" panose="02020603050405020304" pitchFamily="18" charset="0"/>
              </a:rPr>
              <a:t>Câu</a:t>
            </a:r>
            <a:r>
              <a:rPr lang="en-US" sz="3600" b="1" u="sng" dirty="0">
                <a:solidFill>
                  <a:srgbClr val="FF0000"/>
                </a:solidFill>
                <a:latin typeface="Times New Roman" panose="02020603050405020304" pitchFamily="18" charset="0"/>
                <a:cs typeface="Times New Roman" panose="02020603050405020304" pitchFamily="18" charset="0"/>
              </a:rPr>
              <a:t> </a:t>
            </a:r>
            <a:r>
              <a:rPr lang="en-US" sz="3600" b="1" u="sng" dirty="0" err="1">
                <a:solidFill>
                  <a:srgbClr val="FF0000"/>
                </a:solidFill>
                <a:latin typeface="Times New Roman" panose="02020603050405020304" pitchFamily="18" charset="0"/>
                <a:cs typeface="Times New Roman" panose="02020603050405020304" pitchFamily="18" charset="0"/>
              </a:rPr>
              <a:t>đặc</a:t>
            </a:r>
            <a:r>
              <a:rPr lang="en-US" sz="3600" b="1" u="sng" dirty="0">
                <a:solidFill>
                  <a:srgbClr val="FF0000"/>
                </a:solidFill>
                <a:latin typeface="Times New Roman" panose="02020603050405020304" pitchFamily="18" charset="0"/>
                <a:cs typeface="Times New Roman" panose="02020603050405020304" pitchFamily="18" charset="0"/>
              </a:rPr>
              <a:t> </a:t>
            </a:r>
            <a:r>
              <a:rPr lang="en-US" sz="3600" b="1" u="sng" dirty="0" err="1">
                <a:solidFill>
                  <a:srgbClr val="FF0000"/>
                </a:solidFill>
                <a:latin typeface="Times New Roman" panose="02020603050405020304" pitchFamily="18" charset="0"/>
                <a:cs typeface="Times New Roman" panose="02020603050405020304" pitchFamily="18" charset="0"/>
              </a:rPr>
              <a:t>biệt</a:t>
            </a:r>
            <a:r>
              <a:rPr lang="en-US" sz="3600" b="1" u="sng" dirty="0">
                <a:solidFill>
                  <a:srgbClr val="FF0000"/>
                </a:solidFill>
                <a:latin typeface="Times New Roman" panose="02020603050405020304" pitchFamily="18" charset="0"/>
                <a:cs typeface="Times New Roman" panose="02020603050405020304" pitchFamily="18" charset="0"/>
              </a:rPr>
              <a:t> </a:t>
            </a:r>
          </a:p>
          <a:p>
            <a:pPr algn="just">
              <a:defRPr/>
            </a:pPr>
            <a:r>
              <a:rPr lang="en-US" sz="3600" dirty="0">
                <a:solidFill>
                  <a:prstClr val="black"/>
                </a:solidFill>
                <a:latin typeface="Times New Roman" panose="02020603050405020304" pitchFamily="18" charset="0"/>
                <a:cs typeface="Times New Roman" panose="02020603050405020304" pitchFamily="18" charset="0"/>
              </a:rPr>
              <a:t> </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u="sng" dirty="0" err="1">
                <a:solidFill>
                  <a:srgbClr val="0070C0"/>
                </a:solidFill>
                <a:latin typeface="Times New Roman" panose="02020603050405020304" pitchFamily="18" charset="0"/>
                <a:cs typeface="Times New Roman" panose="02020603050405020304" pitchFamily="18" charset="0"/>
              </a:rPr>
              <a:t>Đặc</a:t>
            </a:r>
            <a:r>
              <a:rPr lang="en-US" sz="3600" b="1" u="sng" dirty="0">
                <a:solidFill>
                  <a:srgbClr val="0070C0"/>
                </a:solidFill>
                <a:latin typeface="Times New Roman" panose="02020603050405020304" pitchFamily="18" charset="0"/>
                <a:cs typeface="Times New Roman" panose="02020603050405020304" pitchFamily="18" charset="0"/>
              </a:rPr>
              <a:t> </a:t>
            </a:r>
            <a:r>
              <a:rPr lang="en-US" sz="3600" b="1" u="sng" dirty="0" err="1">
                <a:solidFill>
                  <a:srgbClr val="0070C0"/>
                </a:solidFill>
                <a:latin typeface="Times New Roman" panose="02020603050405020304" pitchFamily="18" charset="0"/>
                <a:cs typeface="Times New Roman" panose="02020603050405020304" pitchFamily="18" charset="0"/>
              </a:rPr>
              <a:t>điểm</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không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cấu</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tạo</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theo</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mô</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hình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chủ-vị</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chỉ</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có</a:t>
            </a:r>
            <a:r>
              <a:rPr lang="en-US" sz="3600" b="1" dirty="0">
                <a:solidFill>
                  <a:prstClr val="black"/>
                </a:solidFill>
                <a:latin typeface="Times New Roman" panose="02020603050405020304" pitchFamily="18" charset="0"/>
                <a:cs typeface="Times New Roman" panose="02020603050405020304" pitchFamily="18" charset="0"/>
              </a:rPr>
              <a:t> 1 </a:t>
            </a:r>
            <a:r>
              <a:rPr lang="en-US" sz="3600" b="1" dirty="0" err="1">
                <a:solidFill>
                  <a:prstClr val="black"/>
                </a:solidFill>
                <a:latin typeface="Times New Roman" panose="02020603050405020304" pitchFamily="18" charset="0"/>
                <a:cs typeface="Times New Roman" panose="02020603050405020304" pitchFamily="18" charset="0"/>
              </a:rPr>
              <a:t>nòng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cốt</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đặc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biệt</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tạo</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bởi</a:t>
            </a:r>
            <a:r>
              <a:rPr lang="en-US" sz="3600" b="1" dirty="0">
                <a:solidFill>
                  <a:prstClr val="black"/>
                </a:solidFill>
                <a:latin typeface="Times New Roman" panose="02020603050405020304" pitchFamily="18" charset="0"/>
                <a:cs typeface="Times New Roman" panose="02020603050405020304" pitchFamily="18" charset="0"/>
              </a:rPr>
              <a:t> 1 </a:t>
            </a:r>
            <a:r>
              <a:rPr lang="en-US" sz="3600" b="1" dirty="0" err="1">
                <a:solidFill>
                  <a:prstClr val="black"/>
                </a:solidFill>
                <a:latin typeface="Times New Roman" panose="02020603050405020304" pitchFamily="18" charset="0"/>
                <a:cs typeface="Times New Roman" panose="02020603050405020304" pitchFamily="18" charset="0"/>
              </a:rPr>
              <a:t>từ</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hoặc</a:t>
            </a:r>
            <a:r>
              <a:rPr lang="en-US" sz="3600" b="1" dirty="0">
                <a:solidFill>
                  <a:prstClr val="black"/>
                </a:solidFill>
                <a:latin typeface="Times New Roman" panose="02020603050405020304" pitchFamily="18" charset="0"/>
                <a:cs typeface="Times New Roman" panose="02020603050405020304" pitchFamily="18" charset="0"/>
              </a:rPr>
              <a:t> 1 </a:t>
            </a:r>
            <a:r>
              <a:rPr lang="en-US" sz="3600" b="1" dirty="0" err="1">
                <a:solidFill>
                  <a:prstClr val="black"/>
                </a:solidFill>
                <a:latin typeface="Times New Roman" panose="02020603050405020304" pitchFamily="18" charset="0"/>
                <a:cs typeface="Times New Roman" panose="02020603050405020304" pitchFamily="18" charset="0"/>
              </a:rPr>
              <a:t>cụm</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từ</a:t>
            </a:r>
            <a:r>
              <a:rPr lang="en-US" sz="3600" b="1" dirty="0">
                <a:solidFill>
                  <a:prstClr val="black"/>
                </a:solidFill>
                <a:latin typeface="Times New Roman" panose="02020603050405020304" pitchFamily="18" charset="0"/>
                <a:cs typeface="Times New Roman" panose="02020603050405020304" pitchFamily="18" charset="0"/>
              </a:rPr>
              <a:t>.</a:t>
            </a:r>
          </a:p>
          <a:p>
            <a:pPr algn="just">
              <a:defRPr/>
            </a:pPr>
            <a:r>
              <a:rPr lang="en-US" sz="3600" b="1" dirty="0">
                <a:solidFill>
                  <a:srgbClr val="0070C0"/>
                </a:solidFill>
                <a:latin typeface="Times New Roman" panose="02020603050405020304" pitchFamily="18" charset="0"/>
                <a:cs typeface="Times New Roman" panose="02020603050405020304" pitchFamily="18" charset="0"/>
              </a:rPr>
              <a:t>-</a:t>
            </a:r>
            <a:r>
              <a:rPr lang="en-US" sz="3600" b="1" u="sng" dirty="0" err="1">
                <a:solidFill>
                  <a:srgbClr val="0070C0"/>
                </a:solidFill>
                <a:latin typeface="Times New Roman" panose="02020603050405020304" pitchFamily="18" charset="0"/>
                <a:cs typeface="Times New Roman" panose="02020603050405020304" pitchFamily="18" charset="0"/>
              </a:rPr>
              <a:t>Chức</a:t>
            </a:r>
            <a:r>
              <a:rPr lang="en-US" sz="3600" b="1" u="sng" dirty="0">
                <a:solidFill>
                  <a:srgbClr val="0070C0"/>
                </a:solidFill>
                <a:latin typeface="Times New Roman" panose="02020603050405020304" pitchFamily="18" charset="0"/>
                <a:cs typeface="Times New Roman" panose="02020603050405020304" pitchFamily="18" charset="0"/>
              </a:rPr>
              <a:t> </a:t>
            </a:r>
            <a:r>
              <a:rPr lang="en-US" sz="3600" b="1" u="sng" dirty="0" err="1">
                <a:solidFill>
                  <a:srgbClr val="0070C0"/>
                </a:solidFill>
                <a:latin typeface="Times New Roman" panose="02020603050405020304" pitchFamily="18" charset="0"/>
                <a:cs typeface="Times New Roman" panose="02020603050405020304" pitchFamily="18" charset="0"/>
              </a:rPr>
              <a:t>năng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bộc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lộ</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cảm</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xúc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gọi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đáp</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nêu</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sự</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tồn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tại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của</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sự</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vật</a:t>
            </a:r>
            <a:r>
              <a:rPr lang="en-US" sz="3600" b="1" dirty="0">
                <a:solidFill>
                  <a:prstClr val="black"/>
                </a:solidFill>
                <a:latin typeface="Times New Roman" panose="02020603050405020304" pitchFamily="18" charset="0"/>
                <a:cs typeface="Times New Roman" panose="02020603050405020304" pitchFamily="18" charset="0"/>
              </a:rPr>
              <a:t>, …</a:t>
            </a:r>
          </a:p>
          <a:p>
            <a:pPr algn="just">
              <a:buFontTx/>
              <a:buChar char="-"/>
              <a:defRPr/>
            </a:pP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9F3C781-CE0E-73D6-A846-8BAF1332BF61}"/>
              </a:ext>
            </a:extLst>
          </p:cNvPr>
          <p:cNvSpPr txBox="1"/>
          <p:nvPr/>
        </p:nvSpPr>
        <p:spPr>
          <a:xfrm>
            <a:off x="4281933" y="161365"/>
            <a:ext cx="31463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Times New Roman" panose="02020603050405020304" pitchFamily="18" charset="0"/>
                <a:cs typeface="Times New Roman" panose="02020603050405020304" pitchFamily="18" charset="0"/>
              </a:rPr>
              <a:t>GHI NHỚ</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Freeform 3"/>
          <p:cNvSpPr/>
          <p:nvPr/>
        </p:nvSpPr>
        <p:spPr>
          <a:xfrm>
            <a:off x="4139514" y="1581664"/>
            <a:ext cx="3286897" cy="4658497"/>
          </a:xfrm>
          <a:custGeom>
            <a:avLst/>
            <a:gdLst/>
            <a:ahLst/>
            <a:cxnLst/>
            <a:rect l="l" t="t" r="r" b="b"/>
            <a:pathLst>
              <a:path w="6388627" h="5629977">
                <a:moveTo>
                  <a:pt x="0" y="0"/>
                </a:moveTo>
                <a:lnTo>
                  <a:pt x="6388627" y="0"/>
                </a:lnTo>
                <a:lnTo>
                  <a:pt x="6388627" y="5629977"/>
                </a:lnTo>
                <a:lnTo>
                  <a:pt x="0" y="562997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960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9624" y="850659"/>
            <a:ext cx="11523281" cy="6063198"/>
          </a:xfrm>
          <a:prstGeom prst="rect">
            <a:avLst/>
          </a:prstGeom>
        </p:spPr>
        <p:txBody>
          <a:bodyPr wrap="square">
            <a:spAutoFit/>
          </a:bodyPr>
          <a:lstStyle/>
          <a:p>
            <a:r>
              <a:rPr lang="en-US" sz="3600" b="1" dirty="0">
                <a:latin typeface="Times New Roman" panose="02020603050405020304" pitchFamily="18" charset="0"/>
                <a:cs typeface="Times New Roman" panose="02020603050405020304" pitchFamily="18" charset="0"/>
              </a:rPr>
              <a:t>    </a:t>
            </a:r>
            <a:endParaRPr lang="vi-VN" sz="3600" b="1" dirty="0">
              <a:latin typeface="Times New Roman" panose="02020603050405020304" pitchFamily="18" charset="0"/>
              <a:cs typeface="Times New Roman" panose="02020603050405020304" pitchFamily="18" charset="0"/>
            </a:endParaRPr>
          </a:p>
          <a:p>
            <a:r>
              <a:rPr lang="vi-VN" sz="3600" b="1" dirty="0">
                <a:latin typeface="Times New Roman" panose="02020603050405020304" pitchFamily="18" charset="0"/>
                <a:cs typeface="Times New Roman" panose="02020603050405020304" pitchFamily="18" charset="0"/>
              </a:rPr>
              <a:t>a</a:t>
            </a:r>
            <a:r>
              <a:rPr lang="vi-VN" sz="3600" dirty="0">
                <a:latin typeface="Times New Roman" panose="02020603050405020304" pitchFamily="18" charset="0"/>
                <a:cs typeface="Times New Roman" panose="02020603050405020304" pitchFamily="18" charset="0"/>
              </a:rPr>
              <a:t>. </a:t>
            </a:r>
            <a:r>
              <a:rPr lang="vi-VN" sz="3600" b="1" i="1" dirty="0">
                <a:solidFill>
                  <a:srgbClr val="002060"/>
                </a:solidFill>
                <a:latin typeface="Times New Roman" panose="02020603050405020304" pitchFamily="18" charset="0"/>
                <a:cs typeface="Times New Roman" panose="02020603050405020304" pitchFamily="18" charset="0"/>
              </a:rPr>
              <a:t>“...Cháu gái tôi, con bé Me-ry, nó đã bỏ tôi mà đi</a:t>
            </a:r>
            <a:r>
              <a:rPr lang="en-US" sz="3600" b="1" i="1" dirty="0">
                <a:solidFill>
                  <a:srgbClr val="002060"/>
                </a:solidFill>
                <a:latin typeface="Times New Roman" panose="02020603050405020304" pitchFamily="18" charset="0"/>
                <a:cs typeface="Times New Roman" panose="02020603050405020304" pitchFamily="18" charset="0"/>
              </a:rPr>
              <a:t> .</a:t>
            </a:r>
            <a:r>
              <a:rPr lang="vi-VN" sz="3600" b="1" i="1" dirty="0">
                <a:solidFill>
                  <a:srgbClr val="002060"/>
                </a:solidFill>
                <a:latin typeface="Times New Roman" panose="02020603050405020304" pitchFamily="18" charset="0"/>
                <a:cs typeface="Times New Roman" panose="02020603050405020304" pitchFamily="18" charset="0"/>
              </a:rPr>
              <a:t>”</a:t>
            </a:r>
            <a:endParaRPr lang="vi-VN" sz="3600" b="1" dirty="0">
              <a:solidFill>
                <a:srgbClr val="002060"/>
              </a:solidFill>
              <a:latin typeface="Times New Roman" panose="02020603050405020304" pitchFamily="18" charset="0"/>
              <a:cs typeface="Times New Roman" panose="02020603050405020304" pitchFamily="18" charset="0"/>
            </a:endParaRPr>
          </a:p>
          <a:p>
            <a:r>
              <a:rPr lang="en-US" sz="3600" b="1" i="1" dirty="0">
                <a:solidFill>
                  <a:srgbClr val="002060"/>
                </a:solidFill>
                <a:latin typeface="Times New Roman" panose="02020603050405020304" pitchFamily="18" charset="0"/>
                <a:cs typeface="Times New Roman" panose="02020603050405020304" pitchFamily="18" charset="0"/>
              </a:rPr>
              <a:t>    </a:t>
            </a:r>
            <a:r>
              <a:rPr lang="vi-VN" sz="3600" b="1" i="1" dirty="0">
                <a:solidFill>
                  <a:srgbClr val="002060"/>
                </a:solidFill>
                <a:latin typeface="Times New Roman" panose="02020603050405020304" pitchFamily="18" charset="0"/>
                <a:cs typeface="Times New Roman" panose="02020603050405020304" pitchFamily="18" charset="0"/>
              </a:rPr>
              <a:t>“Bỏ rơi ông?</a:t>
            </a:r>
            <a:r>
              <a:rPr lang="en-US" sz="3600" b="1" i="1" dirty="0">
                <a:solidFill>
                  <a:srgbClr val="002060"/>
                </a:solidFill>
                <a:latin typeface="Times New Roman" panose="02020603050405020304" pitchFamily="18" charset="0"/>
                <a:cs typeface="Times New Roman" panose="02020603050405020304" pitchFamily="18" charset="0"/>
              </a:rPr>
              <a:t> ”</a:t>
            </a:r>
            <a:endParaRPr lang="vi-VN" sz="3600" b="1" dirty="0">
              <a:solidFill>
                <a:srgbClr val="002060"/>
              </a:solidFill>
              <a:latin typeface="Times New Roman" panose="02020603050405020304" pitchFamily="18" charset="0"/>
              <a:cs typeface="Times New Roman" panose="02020603050405020304" pitchFamily="18" charset="0"/>
            </a:endParaRPr>
          </a:p>
          <a:p>
            <a:pPr algn="r"/>
            <a:r>
              <a:rPr lang="vi-VN" sz="2800" b="1" dirty="0">
                <a:latin typeface="Times New Roman" panose="02020603050405020304" pitchFamily="18" charset="0"/>
                <a:cs typeface="Times New Roman" panose="02020603050405020304" pitchFamily="18" charset="0"/>
              </a:rPr>
              <a:t>(A-thơ Cô-nan Đoi-lơ, </a:t>
            </a:r>
            <a:r>
              <a:rPr lang="vi-VN" sz="2800" b="1" i="1" dirty="0">
                <a:latin typeface="Times New Roman" panose="02020603050405020304" pitchFamily="18" charset="0"/>
                <a:cs typeface="Times New Roman" panose="02020603050405020304" pitchFamily="18" charset="0"/>
              </a:rPr>
              <a:t>Chiếc mũ miện dát đá be-rô</a:t>
            </a:r>
            <a:r>
              <a:rPr lang="vi-VN" sz="2800" b="1" dirty="0">
                <a:latin typeface="Times New Roman" panose="02020603050405020304" pitchFamily="18" charset="0"/>
                <a:cs typeface="Times New Roman" panose="02020603050405020304" pitchFamily="18" charset="0"/>
              </a:rPr>
              <a:t>)</a:t>
            </a:r>
          </a:p>
          <a:p>
            <a:r>
              <a:rPr lang="vi-VN" sz="3600" b="1" dirty="0">
                <a:latin typeface="Times New Roman" panose="02020603050405020304" pitchFamily="18" charset="0"/>
                <a:cs typeface="Times New Roman" panose="02020603050405020304" pitchFamily="18" charset="0"/>
              </a:rPr>
              <a:t>b</a:t>
            </a:r>
            <a:r>
              <a:rPr lang="vi-VN" sz="3600" dirty="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Lý</a:t>
            </a:r>
            <a:r>
              <a:rPr lang="en-US" sz="3600" dirty="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 </a:t>
            </a:r>
            <a:r>
              <a:rPr lang="vi-VN" sz="3600" b="1" i="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(ngã xuống như là ngất đi)</a:t>
            </a:r>
            <a:r>
              <a:rPr lang="vi-VN" sz="3600" i="1" dirty="0">
                <a:latin typeface="Times New Roman" panose="02020603050405020304" pitchFamily="18" charset="0"/>
                <a:cs typeface="Times New Roman" panose="02020603050405020304" pitchFamily="18" charset="0"/>
              </a:rPr>
              <a:t> </a:t>
            </a:r>
            <a:r>
              <a:rPr lang="vi-VN" sz="3600" b="1" i="1" dirty="0">
                <a:solidFill>
                  <a:srgbClr val="002060"/>
                </a:solidFill>
                <a:latin typeface="Times New Roman" panose="02020603050405020304" pitchFamily="18" charset="0"/>
                <a:cs typeface="Times New Roman" panose="02020603050405020304" pitchFamily="18" charset="0"/>
              </a:rPr>
              <a:t>Chao ôi</a:t>
            </a:r>
            <a:r>
              <a:rPr lang="en-US" sz="3600" b="1" i="1" dirty="0">
                <a:solidFill>
                  <a:srgbClr val="002060"/>
                </a:solidFill>
                <a:latin typeface="Times New Roman" panose="02020603050405020304" pitchFamily="18" charset="0"/>
                <a:cs typeface="Times New Roman" panose="02020603050405020304" pitchFamily="18" charset="0"/>
              </a:rPr>
              <a:t> </a:t>
            </a:r>
            <a:r>
              <a:rPr lang="vi-VN" sz="3600" b="1" i="1" dirty="0">
                <a:solidFill>
                  <a:srgbClr val="002060"/>
                </a:solidFill>
                <a:latin typeface="Times New Roman" panose="02020603050405020304" pitchFamily="18" charset="0"/>
                <a:cs typeface="Times New Roman" panose="02020603050405020304" pitchFamily="18" charset="0"/>
              </a:rPr>
              <a:t>!</a:t>
            </a:r>
            <a:endParaRPr lang="vi-VN" sz="3600" b="1" dirty="0">
              <a:solidFill>
                <a:srgbClr val="002060"/>
              </a:solidFill>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Khiết:</a:t>
            </a:r>
            <a:r>
              <a:rPr lang="vi-VN" sz="3600" b="1" i="1"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 </a:t>
            </a:r>
            <a:r>
              <a:rPr lang="vi-VN" sz="3600" b="1" i="1" dirty="0">
                <a:solidFill>
                  <a:srgbClr val="002060"/>
                </a:solidFill>
                <a:latin typeface="Times New Roman" panose="02020603050405020304" pitchFamily="18" charset="0"/>
                <a:cs typeface="Times New Roman" panose="02020603050405020304" pitchFamily="18" charset="0"/>
              </a:rPr>
              <a:t>Cháu đỡ lấy nó. Và để thưởng công cho thị Lý, vì thị đã chăm nom, nâng đỡ tôi, tôi để lại cho thị…</a:t>
            </a:r>
            <a:endParaRPr lang="vi-VN" sz="3600" b="1" dirty="0">
              <a:solidFill>
                <a:srgbClr val="002060"/>
              </a:solidFill>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Lý:</a:t>
            </a:r>
            <a:r>
              <a:rPr lang="vi-VN" sz="3600" b="1" i="1" dirty="0">
                <a:latin typeface="Times New Roman" panose="02020603050405020304" pitchFamily="18" charset="0"/>
                <a:cs typeface="Times New Roman" panose="02020603050405020304" pitchFamily="18" charset="0"/>
              </a:rPr>
              <a:t> </a:t>
            </a:r>
            <a:r>
              <a:rPr lang="en-US" sz="3600" b="1" i="1" dirty="0">
                <a:latin typeface="Times New Roman" panose="02020603050405020304" pitchFamily="18" charset="0"/>
                <a:cs typeface="Times New Roman" panose="02020603050405020304" pitchFamily="18" charset="0"/>
              </a:rPr>
              <a:t>    </a:t>
            </a:r>
            <a:r>
              <a:rPr lang="vi-VN" sz="3600" b="1" i="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(vờ khóc)</a:t>
            </a:r>
            <a:r>
              <a:rPr lang="vi-VN" sz="3600" b="1" i="1" dirty="0">
                <a:latin typeface="Times New Roman" panose="02020603050405020304" pitchFamily="18" charset="0"/>
                <a:cs typeface="Times New Roman" panose="02020603050405020304" pitchFamily="18" charset="0"/>
              </a:rPr>
              <a:t> </a:t>
            </a:r>
            <a:r>
              <a:rPr lang="vi-VN" sz="3600" b="1" i="1" dirty="0">
                <a:solidFill>
                  <a:srgbClr val="002060"/>
                </a:solidFill>
                <a:latin typeface="Times New Roman" panose="02020603050405020304" pitchFamily="18" charset="0"/>
                <a:cs typeface="Times New Roman" panose="02020603050405020304" pitchFamily="18" charset="0"/>
              </a:rPr>
              <a:t>Trời ơi! Ông tôi tử tế quá, mà Trời Phật không để cho sống mãi!</a:t>
            </a:r>
            <a:endParaRPr lang="vi-VN" sz="3600" b="1" dirty="0">
              <a:solidFill>
                <a:srgbClr val="002060"/>
              </a:solidFill>
              <a:latin typeface="Times New Roman" panose="02020603050405020304" pitchFamily="18" charset="0"/>
              <a:cs typeface="Times New Roman" panose="02020603050405020304" pitchFamily="18" charset="0"/>
            </a:endParaRPr>
          </a:p>
          <a:p>
            <a:r>
              <a:rPr lang="en-US" sz="3600" b="1" dirty="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Khiết:</a:t>
            </a:r>
            <a:r>
              <a:rPr lang="vi-VN" sz="3600" i="1" dirty="0">
                <a:latin typeface="Times New Roman" panose="02020603050405020304" pitchFamily="18" charset="0"/>
                <a:cs typeface="Times New Roman" panose="02020603050405020304" pitchFamily="18" charset="0"/>
              </a:rPr>
              <a:t> </a:t>
            </a:r>
            <a:r>
              <a:rPr lang="vi-VN" sz="3600" b="1" i="1" dirty="0">
                <a:latin typeface="Times New Roman" panose="02020603050405020304" pitchFamily="18" charset="0"/>
                <a:cs typeface="Times New Roman" panose="02020603050405020304" pitchFamily="18" charset="0"/>
              </a:rPr>
              <a:t>-</a:t>
            </a:r>
            <a:r>
              <a:rPr lang="vi-VN" sz="3600" i="1" dirty="0">
                <a:latin typeface="Times New Roman" panose="02020603050405020304" pitchFamily="18" charset="0"/>
                <a:cs typeface="Times New Roman" panose="02020603050405020304" pitchFamily="18" charset="0"/>
              </a:rPr>
              <a:t> </a:t>
            </a:r>
            <a:r>
              <a:rPr lang="vi-VN" sz="3600" b="1" i="1" dirty="0">
                <a:solidFill>
                  <a:srgbClr val="002060"/>
                </a:solidFill>
                <a:latin typeface="Times New Roman" panose="02020603050405020304" pitchFamily="18" charset="0"/>
                <a:cs typeface="Times New Roman" panose="02020603050405020304" pitchFamily="18" charset="0"/>
              </a:rPr>
              <a:t>Hai trăm ngàn đồng tiền mặt</a:t>
            </a:r>
            <a:r>
              <a:rPr lang="vi-VN" sz="3600" i="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(Lý vờ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vi-VN" sz="2800" b="1" dirty="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a:t>
            </a:r>
          </a:p>
          <a:p>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(Vũ Đình Long, </a:t>
            </a:r>
            <a:r>
              <a:rPr lang="vi-VN" sz="2800" b="1" i="1" dirty="0">
                <a:latin typeface="Times New Roman" panose="02020603050405020304" pitchFamily="18" charset="0"/>
                <a:cs typeface="Times New Roman" panose="02020603050405020304" pitchFamily="18" charset="0"/>
              </a:rPr>
              <a:t>Gia tài</a:t>
            </a:r>
            <a:r>
              <a:rPr lang="vi-VN" sz="2800" b="1"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39F3C781-CE0E-73D6-A846-8BAF1332BF61}"/>
              </a:ext>
            </a:extLst>
          </p:cNvPr>
          <p:cNvSpPr txBox="1"/>
          <p:nvPr/>
        </p:nvSpPr>
        <p:spPr>
          <a:xfrm>
            <a:off x="322729" y="215154"/>
            <a:ext cx="11604812" cy="1200329"/>
          </a:xfrm>
          <a:prstGeom prst="rect">
            <a:avLst/>
          </a:prstGeom>
          <a:noFill/>
        </p:spPr>
        <p:txBody>
          <a:bodyPr wrap="square" rtlCol="0">
            <a:spAutoFit/>
          </a:bodyPr>
          <a:lstStyle/>
          <a:p>
            <a:pPr lvl="0" algn="ctr">
              <a:defRPr/>
            </a:pPr>
            <a:r>
              <a:rPr kumimoji="0" lang="en-US" sz="36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36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3:</a:t>
            </a:r>
            <a:r>
              <a:rPr lang="vi-VN" sz="3600" b="1" dirty="0">
                <a:solidFill>
                  <a:srgbClr val="FF0000"/>
                </a:solidFill>
                <a:latin typeface="Times New Roman" panose="02020603050405020304" pitchFamily="18" charset="0"/>
                <a:cs typeface="Times New Roman" panose="02020603050405020304" pitchFamily="18" charset="0"/>
              </a:rPr>
              <a:t> Tìm câu rút gọn và câu đặc biệt có trong các trường hợp sau. Chỉ ra dấu hiệu để phân biệt hai loại câu này.</a:t>
            </a:r>
            <a:endParaRPr kumimoji="0" lang="vi-VN" sz="36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2842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14025362"/>
              </p:ext>
            </p:extLst>
          </p:nvPr>
        </p:nvGraphicFramePr>
        <p:xfrm>
          <a:off x="215153" y="207982"/>
          <a:ext cx="11503027" cy="6461760"/>
        </p:xfrm>
        <a:graphic>
          <a:graphicData uri="http://schemas.openxmlformats.org/drawingml/2006/table">
            <a:tbl>
              <a:tblPr firstRow="1" bandRow="1">
                <a:tableStyleId>{5940675A-B579-460E-94D1-54222C63F5DA}</a:tableStyleId>
              </a:tblPr>
              <a:tblGrid>
                <a:gridCol w="2426624">
                  <a:extLst>
                    <a:ext uri="{9D8B030D-6E8A-4147-A177-3AD203B41FA5}">
                      <a16:colId xmlns:a16="http://schemas.microsoft.com/office/drawing/2014/main" val="1710074914"/>
                    </a:ext>
                  </a:extLst>
                </a:gridCol>
                <a:gridCol w="5242061">
                  <a:extLst>
                    <a:ext uri="{9D8B030D-6E8A-4147-A177-3AD203B41FA5}">
                      <a16:colId xmlns:a16="http://schemas.microsoft.com/office/drawing/2014/main" val="3545461316"/>
                    </a:ext>
                  </a:extLst>
                </a:gridCol>
                <a:gridCol w="3834342">
                  <a:extLst>
                    <a:ext uri="{9D8B030D-6E8A-4147-A177-3AD203B41FA5}">
                      <a16:colId xmlns:a16="http://schemas.microsoft.com/office/drawing/2014/main" val="3224061826"/>
                    </a:ext>
                  </a:extLst>
                </a:gridCol>
              </a:tblGrid>
              <a:tr h="624177">
                <a:tc>
                  <a:txBody>
                    <a:bodyPr/>
                    <a:lstStyle/>
                    <a:p>
                      <a:pPr algn="ctr"/>
                      <a:r>
                        <a:rPr lang="en-US" sz="3600" b="1" dirty="0" err="1">
                          <a:latin typeface="Times New Roman" panose="02020603050405020304" pitchFamily="18" charset="0"/>
                          <a:cs typeface="Times New Roman" panose="02020603050405020304" pitchFamily="18" charset="0"/>
                        </a:rPr>
                        <a:t>Ví</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dụ</a:t>
                      </a:r>
                      <a:endParaRPr lang="en-US" sz="36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3600" b="1" dirty="0" err="1">
                          <a:latin typeface="Times New Roman" panose="02020603050405020304" pitchFamily="18" charset="0"/>
                          <a:cs typeface="Times New Roman" panose="02020603050405020304" pitchFamily="18" charset="0"/>
                        </a:rPr>
                        <a:t>Câu</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rút</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gọn</a:t>
                      </a:r>
                      <a:endParaRPr lang="en-US" sz="36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3600" b="1" dirty="0" err="1">
                          <a:latin typeface="Times New Roman" panose="02020603050405020304" pitchFamily="18" charset="0"/>
                          <a:cs typeface="Times New Roman" panose="02020603050405020304" pitchFamily="18" charset="0"/>
                        </a:rPr>
                        <a:t>Câu</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đặc</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biệt</a:t>
                      </a:r>
                      <a:endParaRPr lang="en-US" sz="36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1476063478"/>
                  </a:ext>
                </a:extLst>
              </a:tr>
              <a:tr h="624177">
                <a:tc>
                  <a:txBody>
                    <a:bodyPr/>
                    <a:lstStyle/>
                    <a:p>
                      <a:pPr algn="ctr"/>
                      <a:r>
                        <a:rPr lang="en-US" sz="3600" b="1" i="0" dirty="0">
                          <a:latin typeface="Times New Roman" panose="02020603050405020304" pitchFamily="18" charset="0"/>
                          <a:cs typeface="Times New Roman" panose="02020603050405020304" pitchFamily="18" charset="0"/>
                        </a:rPr>
                        <a:t>a</a:t>
                      </a:r>
                    </a:p>
                  </a:txBody>
                  <a:tcPr>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600" b="1" i="1" dirty="0">
                          <a:latin typeface="Times New Roman" panose="02020603050405020304" pitchFamily="18" charset="0"/>
                          <a:cs typeface="Times New Roman" panose="02020603050405020304" pitchFamily="18" charset="0"/>
                        </a:rPr>
                        <a:t>-</a:t>
                      </a:r>
                      <a:r>
                        <a:rPr lang="vi-VN" sz="3600" b="1" i="1" dirty="0">
                          <a:latin typeface="Times New Roman" panose="02020603050405020304" pitchFamily="18" charset="0"/>
                          <a:cs typeface="Times New Roman" panose="02020603050405020304" pitchFamily="18" charset="0"/>
                        </a:rPr>
                        <a:t>Bỏ rơi ông</a:t>
                      </a:r>
                      <a:r>
                        <a:rPr lang="en-US" sz="3600" b="1" i="1" dirty="0">
                          <a:latin typeface="Times New Roman" panose="02020603050405020304" pitchFamily="18" charset="0"/>
                          <a:cs typeface="Times New Roman" panose="02020603050405020304" pitchFamily="18" charset="0"/>
                        </a:rPr>
                        <a:t> </a:t>
                      </a:r>
                      <a:r>
                        <a:rPr lang="vi-VN" sz="3600" b="1" i="1" dirty="0">
                          <a:latin typeface="Times New Roman" panose="02020603050405020304" pitchFamily="18" charset="0"/>
                          <a:cs typeface="Times New Roman" panose="02020603050405020304" pitchFamily="18" charset="0"/>
                        </a:rPr>
                        <a:t>?</a:t>
                      </a:r>
                      <a:endParaRPr lang="vi-VN" sz="3600" b="1" dirty="0">
                        <a:latin typeface="Times New Roman" panose="02020603050405020304" pitchFamily="18" charset="0"/>
                        <a:cs typeface="Times New Roman" panose="02020603050405020304" pitchFamily="18" charset="0"/>
                      </a:endParaRPr>
                    </a:p>
                  </a:txBody>
                  <a:tcPr>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3600" b="1" i="1" dirty="0">
                        <a:latin typeface="Times New Roman" panose="02020603050405020304" pitchFamily="18" charset="0"/>
                        <a:cs typeface="Times New Roman" panose="02020603050405020304" pitchFamily="18" charset="0"/>
                      </a:endParaRPr>
                    </a:p>
                  </a:txBody>
                  <a:tcP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89721018"/>
                  </a:ext>
                </a:extLst>
              </a:tr>
              <a:tr h="1159187">
                <a:tc>
                  <a:txBody>
                    <a:bodyPr/>
                    <a:lstStyle/>
                    <a:p>
                      <a:pPr algn="ctr"/>
                      <a:r>
                        <a:rPr lang="en-US" sz="3600" b="1" i="0" dirty="0">
                          <a:latin typeface="Times New Roman" panose="02020603050405020304" pitchFamily="18" charset="0"/>
                          <a:cs typeface="Times New Roman" panose="02020603050405020304" pitchFamily="18" charset="0"/>
                        </a:rPr>
                        <a:t>b</a:t>
                      </a:r>
                      <a:endParaRPr lang="vi-VN" sz="3600" b="1" i="0" dirty="0">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just"/>
                      <a:endParaRPr lang="en-US" sz="3600" b="1" dirty="0">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solidFill>
                      <a:schemeClr val="bg1"/>
                    </a:solidFill>
                  </a:tcPr>
                </a:tc>
                <a:tc>
                  <a:txBody>
                    <a:bodyPr/>
                    <a:lstStyle/>
                    <a:p>
                      <a:pPr algn="just"/>
                      <a:r>
                        <a:rPr lang="en-US" sz="3600" b="1" i="1" dirty="0">
                          <a:latin typeface="Times New Roman" panose="02020603050405020304" pitchFamily="18" charset="0"/>
                          <a:cs typeface="Times New Roman" panose="02020603050405020304" pitchFamily="18" charset="0"/>
                        </a:rPr>
                        <a:t>- </a:t>
                      </a:r>
                      <a:r>
                        <a:rPr lang="vi-VN" sz="3600" b="1" i="1" dirty="0">
                          <a:latin typeface="Times New Roman" panose="02020603050405020304" pitchFamily="18" charset="0"/>
                          <a:cs typeface="Times New Roman" panose="02020603050405020304" pitchFamily="18" charset="0"/>
                        </a:rPr>
                        <a:t>Chao ôi!</a:t>
                      </a:r>
                      <a:endParaRPr lang="en-US" sz="3600" b="1" i="1" dirty="0">
                        <a:latin typeface="Times New Roman" panose="02020603050405020304" pitchFamily="18" charset="0"/>
                        <a:cs typeface="Times New Roman" panose="02020603050405020304" pitchFamily="18" charset="0"/>
                      </a:endParaRPr>
                    </a:p>
                    <a:p>
                      <a:pPr algn="just"/>
                      <a:r>
                        <a:rPr lang="en-US" sz="3600" b="1" i="1" dirty="0">
                          <a:latin typeface="Times New Roman" panose="02020603050405020304" pitchFamily="18" charset="0"/>
                          <a:cs typeface="Times New Roman" panose="02020603050405020304" pitchFamily="18" charset="0"/>
                        </a:rPr>
                        <a:t>-</a:t>
                      </a:r>
                      <a:r>
                        <a:rPr lang="vi-VN" sz="3600" b="1" i="1" dirty="0">
                          <a:latin typeface="Times New Roman" panose="02020603050405020304" pitchFamily="18" charset="0"/>
                          <a:cs typeface="Times New Roman" panose="02020603050405020304" pitchFamily="18" charset="0"/>
                        </a:rPr>
                        <a:t>Trời ơi! </a:t>
                      </a:r>
                      <a:endParaRPr lang="en-US" sz="3600" b="1" dirty="0">
                        <a:latin typeface="Times New Roman" panose="02020603050405020304" pitchFamily="18" charset="0"/>
                        <a:cs typeface="Times New Roman" panose="02020603050405020304" pitchFamily="18" charset="0"/>
                      </a:endParaRPr>
                    </a:p>
                  </a:txBody>
                  <a:tcP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2"/>
                  </a:ext>
                </a:extLst>
              </a:tr>
              <a:tr h="3926023">
                <a:tc>
                  <a:txBody>
                    <a:bodyPr/>
                    <a:lstStyle/>
                    <a:p>
                      <a:pPr algn="just"/>
                      <a:r>
                        <a:rPr lang="en-US" sz="3200" b="1" i="0" dirty="0" err="1">
                          <a:latin typeface="Times New Roman" panose="02020603050405020304" pitchFamily="18" charset="0"/>
                          <a:cs typeface="Times New Roman" panose="02020603050405020304" pitchFamily="18" charset="0"/>
                        </a:rPr>
                        <a:t>Dấu</a:t>
                      </a:r>
                      <a:r>
                        <a:rPr lang="en-US" sz="3200" b="1" i="0" baseline="0" dirty="0">
                          <a:latin typeface="Times New Roman" panose="02020603050405020304" pitchFamily="18" charset="0"/>
                          <a:cs typeface="Times New Roman" panose="02020603050405020304" pitchFamily="18" charset="0"/>
                        </a:rPr>
                        <a:t> </a:t>
                      </a:r>
                      <a:r>
                        <a:rPr lang="en-US" sz="3200" b="1" i="0" baseline="0" dirty="0" err="1">
                          <a:latin typeface="Times New Roman" panose="02020603050405020304" pitchFamily="18" charset="0"/>
                          <a:cs typeface="Times New Roman" panose="02020603050405020304" pitchFamily="18" charset="0"/>
                        </a:rPr>
                        <a:t>hiệu</a:t>
                      </a:r>
                      <a:r>
                        <a:rPr lang="en-US" sz="3200" b="1" i="0" baseline="0" dirty="0">
                          <a:latin typeface="Times New Roman" panose="02020603050405020304" pitchFamily="18" charset="0"/>
                          <a:cs typeface="Times New Roman" panose="02020603050405020304" pitchFamily="18" charset="0"/>
                        </a:rPr>
                        <a:t> </a:t>
                      </a:r>
                    </a:p>
                    <a:p>
                      <a:pPr algn="just"/>
                      <a:r>
                        <a:rPr lang="en-US" sz="3200" b="1" i="0" baseline="0" dirty="0" err="1">
                          <a:latin typeface="Times New Roman" panose="02020603050405020304" pitchFamily="18" charset="0"/>
                          <a:cs typeface="Times New Roman" panose="02020603050405020304" pitchFamily="18" charset="0"/>
                        </a:rPr>
                        <a:t>phân</a:t>
                      </a:r>
                      <a:r>
                        <a:rPr lang="en-US" sz="3200" b="1" i="0" baseline="0" dirty="0">
                          <a:latin typeface="Times New Roman" panose="02020603050405020304" pitchFamily="18" charset="0"/>
                          <a:cs typeface="Times New Roman" panose="02020603050405020304" pitchFamily="18" charset="0"/>
                        </a:rPr>
                        <a:t> </a:t>
                      </a:r>
                      <a:r>
                        <a:rPr lang="en-US" sz="3200" b="1" i="0" baseline="0" dirty="0" err="1">
                          <a:latin typeface="Times New Roman" panose="02020603050405020304" pitchFamily="18" charset="0"/>
                          <a:cs typeface="Times New Roman" panose="02020603050405020304" pitchFamily="18" charset="0"/>
                        </a:rPr>
                        <a:t>biệt</a:t>
                      </a:r>
                      <a:endParaRPr lang="vi-VN" sz="3200" b="1" i="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just"/>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Vốn</a:t>
                      </a:r>
                      <a:r>
                        <a:rPr lang="en-US" sz="3200" b="1" baseline="0" dirty="0">
                          <a:latin typeface="Times New Roman" panose="02020603050405020304" pitchFamily="18" charset="0"/>
                          <a:ea typeface="Times New Roman" panose="02020603050405020304" pitchFamily="18" charset="0"/>
                        </a:rPr>
                        <a:t> </a:t>
                      </a:r>
                      <a:r>
                        <a:rPr lang="en-US" sz="3200" b="1" baseline="0" dirty="0" err="1">
                          <a:latin typeface="Times New Roman" panose="02020603050405020304" pitchFamily="18" charset="0"/>
                          <a:ea typeface="Times New Roman" panose="02020603050405020304" pitchFamily="18" charset="0"/>
                        </a:rPr>
                        <a:t>có</a:t>
                      </a:r>
                      <a:r>
                        <a:rPr lang="en-US" sz="3200" b="1" baseline="0" dirty="0">
                          <a:latin typeface="Times New Roman" panose="02020603050405020304" pitchFamily="18" charset="0"/>
                          <a:ea typeface="Times New Roman" panose="02020603050405020304" pitchFamily="18" charset="0"/>
                        </a:rPr>
                        <a:t> </a:t>
                      </a:r>
                      <a:r>
                        <a:rPr lang="en-US" sz="3200" b="1" baseline="0" dirty="0" err="1">
                          <a:latin typeface="Times New Roman" panose="02020603050405020304" pitchFamily="18" charset="0"/>
                          <a:ea typeface="Times New Roman" panose="02020603050405020304" pitchFamily="18" charset="0"/>
                        </a:rPr>
                        <a:t>cấu</a:t>
                      </a:r>
                      <a:r>
                        <a:rPr lang="en-US" sz="3200" b="1" baseline="0" dirty="0">
                          <a:latin typeface="Times New Roman" panose="02020603050405020304" pitchFamily="18" charset="0"/>
                          <a:ea typeface="Times New Roman" panose="02020603050405020304" pitchFamily="18" charset="0"/>
                        </a:rPr>
                        <a:t> </a:t>
                      </a:r>
                      <a:r>
                        <a:rPr lang="en-US" sz="3200" b="1" baseline="0" dirty="0" err="1">
                          <a:latin typeface="Times New Roman" panose="02020603050405020304" pitchFamily="18" charset="0"/>
                          <a:ea typeface="Times New Roman" panose="02020603050405020304" pitchFamily="18" charset="0"/>
                        </a:rPr>
                        <a:t>tạo</a:t>
                      </a:r>
                      <a:r>
                        <a:rPr lang="en-US" sz="3200" b="1" baseline="0" dirty="0">
                          <a:latin typeface="Times New Roman" panose="02020603050405020304" pitchFamily="18" charset="0"/>
                          <a:ea typeface="Times New Roman" panose="02020603050405020304" pitchFamily="18" charset="0"/>
                        </a:rPr>
                        <a:t> </a:t>
                      </a:r>
                      <a:r>
                        <a:rPr lang="en-US" sz="3200" b="1" baseline="0" dirty="0" err="1">
                          <a:latin typeface="Times New Roman" panose="02020603050405020304" pitchFamily="18" charset="0"/>
                          <a:ea typeface="Times New Roman" panose="02020603050405020304" pitchFamily="18" charset="0"/>
                        </a:rPr>
                        <a:t>chủ-vị</a:t>
                      </a:r>
                      <a:r>
                        <a:rPr lang="en-US" sz="3200" b="1" baseline="0" dirty="0">
                          <a:latin typeface="Times New Roman" panose="02020603050405020304" pitchFamily="18" charset="0"/>
                          <a:ea typeface="Times New Roman" panose="02020603050405020304" pitchFamily="18" charset="0"/>
                        </a:rPr>
                        <a:t> </a:t>
                      </a:r>
                      <a:r>
                        <a:rPr lang="en-US" sz="3200" b="1" baseline="0" dirty="0" err="1">
                          <a:latin typeface="Times New Roman" panose="02020603050405020304" pitchFamily="18" charset="0"/>
                          <a:ea typeface="Times New Roman" panose="02020603050405020304" pitchFamily="18" charset="0"/>
                        </a:rPr>
                        <a:t>nhưng</a:t>
                      </a:r>
                      <a:r>
                        <a:rPr lang="en-US" sz="3200" b="1" baseline="0" dirty="0">
                          <a:latin typeface="Times New Roman" panose="02020603050405020304" pitchFamily="18" charset="0"/>
                          <a:ea typeface="Times New Roman" panose="02020603050405020304" pitchFamily="18" charset="0"/>
                        </a:rPr>
                        <a:t> </a:t>
                      </a:r>
                      <a:r>
                        <a:rPr lang="en-US" sz="3200" b="1" baseline="0" dirty="0" err="1">
                          <a:latin typeface="Times New Roman" panose="02020603050405020304" pitchFamily="18" charset="0"/>
                          <a:ea typeface="Times New Roman" panose="02020603050405020304" pitchFamily="18" charset="0"/>
                        </a:rPr>
                        <a:t>đã</a:t>
                      </a:r>
                      <a:r>
                        <a:rPr lang="en-US" sz="3200" b="1" baseline="0" dirty="0">
                          <a:latin typeface="Times New Roman" panose="02020603050405020304" pitchFamily="18" charset="0"/>
                          <a:ea typeface="Times New Roman" panose="02020603050405020304" pitchFamily="18" charset="0"/>
                        </a:rPr>
                        <a:t>  </a:t>
                      </a:r>
                      <a:r>
                        <a:rPr lang="en-US" sz="3200" b="1" baseline="0" dirty="0" err="1">
                          <a:latin typeface="Times New Roman" panose="02020603050405020304" pitchFamily="18" charset="0"/>
                          <a:ea typeface="Times New Roman" panose="02020603050405020304" pitchFamily="18" charset="0"/>
                        </a:rPr>
                        <a:t>bị</a:t>
                      </a:r>
                      <a:r>
                        <a:rPr lang="en-US" sz="3200" b="1" baseline="0" dirty="0">
                          <a:latin typeface="Times New Roman" panose="02020603050405020304" pitchFamily="18" charset="0"/>
                          <a:ea typeface="Times New Roman" panose="02020603050405020304" pitchFamily="18" charset="0"/>
                        </a:rPr>
                        <a:t> </a:t>
                      </a:r>
                      <a:r>
                        <a:rPr lang="en-US" sz="3200" b="1" baseline="0" dirty="0" err="1">
                          <a:latin typeface="Times New Roman" panose="02020603050405020304" pitchFamily="18" charset="0"/>
                          <a:ea typeface="Times New Roman" panose="02020603050405020304" pitchFamily="18" charset="0"/>
                        </a:rPr>
                        <a:t>lược</a:t>
                      </a:r>
                      <a:r>
                        <a:rPr lang="en-US" sz="3200" b="1" baseline="0" dirty="0">
                          <a:latin typeface="Times New Roman" panose="02020603050405020304" pitchFamily="18" charset="0"/>
                          <a:ea typeface="Times New Roman" panose="02020603050405020304" pitchFamily="18" charset="0"/>
                        </a:rPr>
                        <a:t> </a:t>
                      </a:r>
                      <a:r>
                        <a:rPr lang="en-US" sz="3200" b="1" baseline="0" dirty="0" err="1">
                          <a:latin typeface="Times New Roman" panose="02020603050405020304" pitchFamily="18" charset="0"/>
                          <a:ea typeface="Times New Roman" panose="02020603050405020304" pitchFamily="18" charset="0"/>
                        </a:rPr>
                        <a:t>bỏ</a:t>
                      </a:r>
                      <a:r>
                        <a:rPr lang="en-US" sz="3200" b="1" baseline="0" dirty="0">
                          <a:latin typeface="Times New Roman" panose="02020603050405020304" pitchFamily="18" charset="0"/>
                          <a:ea typeface="Times New Roman" panose="02020603050405020304" pitchFamily="18" charset="0"/>
                        </a:rPr>
                        <a:t> 1 hay 1 </a:t>
                      </a:r>
                      <a:r>
                        <a:rPr lang="en-US" sz="3200" b="1" baseline="0" dirty="0" err="1">
                          <a:latin typeface="Times New Roman" panose="02020603050405020304" pitchFamily="18" charset="0"/>
                          <a:ea typeface="Times New Roman" panose="02020603050405020304" pitchFamily="18" charset="0"/>
                        </a:rPr>
                        <a:t>số</a:t>
                      </a:r>
                      <a:r>
                        <a:rPr lang="en-US" sz="3200" b="1" baseline="0" dirty="0">
                          <a:latin typeface="Times New Roman" panose="02020603050405020304" pitchFamily="18" charset="0"/>
                          <a:ea typeface="Times New Roman" panose="02020603050405020304" pitchFamily="18" charset="0"/>
                        </a:rPr>
                        <a:t> </a:t>
                      </a:r>
                      <a:r>
                        <a:rPr lang="en-US" sz="3200" b="1" baseline="0" dirty="0" err="1">
                          <a:latin typeface="Times New Roman" panose="02020603050405020304" pitchFamily="18" charset="0"/>
                          <a:ea typeface="Times New Roman" panose="02020603050405020304" pitchFamily="18" charset="0"/>
                        </a:rPr>
                        <a:t>thành</a:t>
                      </a:r>
                      <a:r>
                        <a:rPr lang="en-US" sz="3200" b="1" baseline="0" dirty="0">
                          <a:latin typeface="Times New Roman" panose="02020603050405020304" pitchFamily="18" charset="0"/>
                          <a:ea typeface="Times New Roman" panose="02020603050405020304" pitchFamily="18" charset="0"/>
                        </a:rPr>
                        <a:t> </a:t>
                      </a:r>
                      <a:r>
                        <a:rPr lang="en-US" sz="3200" b="1" baseline="0" dirty="0" err="1">
                          <a:latin typeface="Times New Roman" panose="02020603050405020304" pitchFamily="18" charset="0"/>
                          <a:ea typeface="Times New Roman" panose="02020603050405020304" pitchFamily="18" charset="0"/>
                        </a:rPr>
                        <a:t>phần</a:t>
                      </a:r>
                      <a:r>
                        <a:rPr lang="en-US" sz="3200" b="1" baseline="0" dirty="0">
                          <a:latin typeface="Times New Roman" panose="02020603050405020304" pitchFamily="18" charset="0"/>
                          <a:ea typeface="Times New Roman" panose="02020603050405020304" pitchFamily="18" charset="0"/>
                        </a:rPr>
                        <a:t>  (CN, VN, …).</a:t>
                      </a:r>
                      <a:endParaRPr lang="en-US" sz="3200" b="1" dirty="0">
                        <a:latin typeface="Times New Roman" panose="02020603050405020304" pitchFamily="18" charset="0"/>
                        <a:ea typeface="Times New Roman" panose="02020603050405020304" pitchFamily="18" charset="0"/>
                      </a:endParaRPr>
                    </a:p>
                    <a:p>
                      <a:pPr algn="just"/>
                      <a:endParaRPr lang="en-US" sz="3200" b="1" dirty="0">
                        <a:latin typeface="Times New Roman" panose="02020603050405020304" pitchFamily="18" charset="0"/>
                        <a:ea typeface="Times New Roman" panose="02020603050405020304" pitchFamily="18" charset="0"/>
                      </a:endParaRPr>
                    </a:p>
                    <a:p>
                      <a:pPr algn="just"/>
                      <a:r>
                        <a:rPr lang="en-US" sz="3200" b="1" dirty="0">
                          <a:latin typeface="Times New Roman" panose="02020603050405020304" pitchFamily="18" charset="0"/>
                          <a:ea typeface="Times New Roman" panose="02020603050405020304" pitchFamily="18" charset="0"/>
                        </a:rPr>
                        <a:t>- C</a:t>
                      </a:r>
                      <a:r>
                        <a:rPr lang="vi-VN" sz="3200" b="1" dirty="0">
                          <a:latin typeface="Times New Roman" panose="02020603050405020304" pitchFamily="18" charset="0"/>
                          <a:ea typeface="Times New Roman" panose="02020603050405020304" pitchFamily="18" charset="0"/>
                        </a:rPr>
                        <a:t>ó thể khôi phục lại các thành phần bị lược bỏ</a:t>
                      </a:r>
                      <a:r>
                        <a:rPr lang="en-US" sz="3200" b="1" dirty="0">
                          <a:latin typeface="Times New Roman" panose="02020603050405020304" pitchFamily="18" charset="0"/>
                          <a:ea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vi-VN" sz="3200" b="1" i="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3200" b="1" dirty="0">
                          <a:latin typeface="Times New Roman" panose="02020603050405020304" pitchFamily="18" charset="0"/>
                          <a:ea typeface="Times New Roman" panose="02020603050405020304" pitchFamily="18" charset="0"/>
                        </a:rPr>
                        <a:t>- K</a:t>
                      </a:r>
                      <a:r>
                        <a:rPr lang="vi-VN" sz="3200" b="1" dirty="0">
                          <a:latin typeface="Times New Roman" panose="02020603050405020304" pitchFamily="18" charset="0"/>
                          <a:ea typeface="Times New Roman" panose="02020603050405020304" pitchFamily="18" charset="0"/>
                        </a:rPr>
                        <a:t>hông </a:t>
                      </a:r>
                      <a:r>
                        <a:rPr lang="en-US" sz="3200" b="1" dirty="0" err="1">
                          <a:latin typeface="Times New Roman" panose="02020603050405020304" pitchFamily="18" charset="0"/>
                          <a:ea typeface="Times New Roman" panose="02020603050405020304" pitchFamily="18" charset="0"/>
                        </a:rPr>
                        <a:t>có</a:t>
                      </a:r>
                      <a:r>
                        <a:rPr lang="en-US" sz="3200" b="1" baseline="0" dirty="0">
                          <a:latin typeface="Times New Roman" panose="02020603050405020304" pitchFamily="18" charset="0"/>
                          <a:ea typeface="Times New Roman" panose="02020603050405020304" pitchFamily="18" charset="0"/>
                        </a:rPr>
                        <a:t> </a:t>
                      </a:r>
                      <a:r>
                        <a:rPr lang="vi-VN" sz="3200" b="1" dirty="0">
                          <a:latin typeface="Times New Roman" panose="02020603050405020304" pitchFamily="18" charset="0"/>
                          <a:ea typeface="Times New Roman" panose="02020603050405020304" pitchFamily="18" charset="0"/>
                        </a:rPr>
                        <a:t>cấu tạo chủ–vị </a:t>
                      </a:r>
                      <a:r>
                        <a:rPr lang="en-US" sz="3200" b="1" dirty="0">
                          <a:latin typeface="Times New Roman" panose="02020603050405020304" pitchFamily="18" charset="0"/>
                          <a:ea typeface="Times New Roman" panose="02020603050405020304" pitchFamily="18" charset="0"/>
                        </a:rPr>
                        <a:t>;</a:t>
                      </a:r>
                      <a:r>
                        <a:rPr lang="vi-VN" sz="3200" b="1" dirty="0">
                          <a:latin typeface="Times New Roman" panose="02020603050405020304" pitchFamily="18" charset="0"/>
                          <a:ea typeface="Times New Roman" panose="02020603050405020304" pitchFamily="18" charset="0"/>
                        </a:rPr>
                        <a:t> chỉ có </a:t>
                      </a:r>
                      <a:r>
                        <a:rPr lang="en-US" sz="3200" b="1" dirty="0">
                          <a:latin typeface="Times New Roman" panose="02020603050405020304" pitchFamily="18" charset="0"/>
                          <a:ea typeface="Times New Roman" panose="02020603050405020304" pitchFamily="18" charset="0"/>
                        </a:rPr>
                        <a:t>1</a:t>
                      </a:r>
                      <a:r>
                        <a:rPr lang="vi-VN" sz="3200" b="1" dirty="0">
                          <a:latin typeface="Times New Roman" panose="02020603050405020304" pitchFamily="18" charset="0"/>
                          <a:ea typeface="Times New Roman" panose="02020603050405020304" pitchFamily="18" charset="0"/>
                        </a:rPr>
                        <a:t> nòng cốt đ</a:t>
                      </a:r>
                      <a:r>
                        <a:rPr lang="en-US" sz="3200" b="1" dirty="0" err="1">
                          <a:latin typeface="Times New Roman" panose="02020603050405020304" pitchFamily="18" charset="0"/>
                          <a:ea typeface="Times New Roman" panose="02020603050405020304" pitchFamily="18" charset="0"/>
                        </a:rPr>
                        <a:t>ặc</a:t>
                      </a:r>
                      <a:r>
                        <a:rPr lang="vi-VN" sz="3200" b="1" dirty="0">
                          <a:latin typeface="Times New Roman" panose="02020603050405020304" pitchFamily="18" charset="0"/>
                          <a:ea typeface="Times New Roman" panose="02020603050405020304" pitchFamily="18" charset="0"/>
                        </a:rPr>
                        <a:t> bi</a:t>
                      </a:r>
                      <a:r>
                        <a:rPr lang="en-US" sz="3200" b="1" dirty="0" err="1">
                          <a:latin typeface="Times New Roman" panose="02020603050405020304" pitchFamily="18" charset="0"/>
                          <a:ea typeface="Times New Roman" panose="02020603050405020304" pitchFamily="18" charset="0"/>
                        </a:rPr>
                        <a:t>ệt</a:t>
                      </a:r>
                      <a:r>
                        <a:rPr lang="vi-VN"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là</a:t>
                      </a:r>
                      <a:r>
                        <a:rPr lang="en-US" sz="3200" b="1" baseline="0" dirty="0">
                          <a:latin typeface="Times New Roman" panose="02020603050405020304" pitchFamily="18" charset="0"/>
                          <a:ea typeface="Times New Roman" panose="02020603050405020304" pitchFamily="18" charset="0"/>
                        </a:rPr>
                        <a:t> </a:t>
                      </a:r>
                      <a:r>
                        <a:rPr lang="vi-VN" sz="3200" b="1" dirty="0">
                          <a:latin typeface="Times New Roman" panose="02020603050405020304" pitchFamily="18" charset="0"/>
                          <a:ea typeface="Times New Roman" panose="02020603050405020304" pitchFamily="18" charset="0"/>
                        </a:rPr>
                        <a:t>từ</a:t>
                      </a:r>
                      <a:r>
                        <a:rPr lang="en-US" sz="3200" b="1" dirty="0">
                          <a:latin typeface="Times New Roman" panose="02020603050405020304" pitchFamily="18" charset="0"/>
                          <a:ea typeface="Times New Roman" panose="02020603050405020304" pitchFamily="18" charset="0"/>
                        </a:rPr>
                        <a:t>/</a:t>
                      </a:r>
                      <a:r>
                        <a:rPr lang="vi-VN" sz="3200" b="1" dirty="0">
                          <a:latin typeface="Times New Roman" panose="02020603050405020304" pitchFamily="18" charset="0"/>
                          <a:ea typeface="Times New Roman" panose="02020603050405020304" pitchFamily="18" charset="0"/>
                        </a:rPr>
                        <a:t>cụm từ</a:t>
                      </a:r>
                      <a:r>
                        <a:rPr lang="en-US" sz="3200" b="1" baseline="0" dirty="0">
                          <a:latin typeface="Times New Roman" panose="02020603050405020304" pitchFamily="18" charset="0"/>
                          <a:ea typeface="Times New Roman" panose="02020603050405020304" pitchFamily="18" charset="0"/>
                        </a:rPr>
                        <a:t>).</a:t>
                      </a:r>
                      <a:endParaRPr lang="en-US" sz="3200" b="1" dirty="0">
                        <a:latin typeface="Times New Roman" panose="02020603050405020304" pitchFamily="18" charset="0"/>
                        <a:ea typeface="Times New Roman" panose="02020603050405020304" pitchFamily="18" charset="0"/>
                      </a:endParaRPr>
                    </a:p>
                    <a:p>
                      <a:pPr algn="just"/>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Kiểu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câu</a:t>
                      </a:r>
                      <a:r>
                        <a:rPr lang="en-US" sz="3200" b="1" baseline="0" dirty="0">
                          <a:latin typeface="Times New Roman" panose="02020603050405020304" pitchFamily="18" charset="0"/>
                          <a:cs typeface="Times New Roman" panose="02020603050405020304" pitchFamily="18" charset="0"/>
                        </a:rPr>
                        <a:t> </a:t>
                      </a:r>
                      <a:r>
                        <a:rPr lang="en-US" sz="3200" b="1" baseline="0" dirty="0" err="1">
                          <a:latin typeface="Times New Roman" panose="02020603050405020304" pitchFamily="18" charset="0"/>
                          <a:cs typeface="Times New Roman" panose="02020603050405020304" pitchFamily="18" charset="0"/>
                        </a:rPr>
                        <a:t>tồn</a:t>
                      </a:r>
                      <a:r>
                        <a:rPr lang="en-US" sz="3200" b="1" baseline="0" dirty="0">
                          <a:latin typeface="Times New Roman" panose="02020603050405020304" pitchFamily="18" charset="0"/>
                          <a:cs typeface="Times New Roman" panose="02020603050405020304" pitchFamily="18" charset="0"/>
                        </a:rPr>
                        <a:t> </a:t>
                      </a:r>
                      <a:r>
                        <a:rPr lang="en-US" sz="3200" b="1" baseline="0" dirty="0" err="1">
                          <a:latin typeface="Times New Roman" panose="02020603050405020304" pitchFamily="18" charset="0"/>
                          <a:cs typeface="Times New Roman" panose="02020603050405020304" pitchFamily="18" charset="0"/>
                        </a:rPr>
                        <a:t>tại</a:t>
                      </a:r>
                      <a:r>
                        <a:rPr lang="en-US" sz="3200" b="1" baseline="0" dirty="0">
                          <a:latin typeface="Times New Roman" panose="02020603050405020304" pitchFamily="18" charset="0"/>
                          <a:cs typeface="Times New Roman" panose="02020603050405020304" pitchFamily="18" charset="0"/>
                        </a:rPr>
                        <a:t> </a:t>
                      </a:r>
                      <a:r>
                        <a:rPr lang="en-US" sz="3200" b="1" baseline="0" dirty="0" err="1">
                          <a:latin typeface="Times New Roman" panose="02020603050405020304" pitchFamily="18" charset="0"/>
                          <a:cs typeface="Times New Roman" panose="02020603050405020304" pitchFamily="18" charset="0"/>
                        </a:rPr>
                        <a:t>như</a:t>
                      </a:r>
                      <a:r>
                        <a:rPr lang="en-US" sz="3200" b="1" baseline="0" dirty="0">
                          <a:latin typeface="Times New Roman" panose="02020603050405020304" pitchFamily="18" charset="0"/>
                          <a:cs typeface="Times New Roman" panose="02020603050405020304" pitchFamily="18" charset="0"/>
                        </a:rPr>
                        <a:t> </a:t>
                      </a:r>
                      <a:r>
                        <a:rPr lang="en-US" sz="3200" b="1" baseline="0" dirty="0" err="1">
                          <a:latin typeface="Times New Roman" panose="02020603050405020304" pitchFamily="18" charset="0"/>
                          <a:cs typeface="Times New Roman" panose="02020603050405020304" pitchFamily="18" charset="0"/>
                        </a:rPr>
                        <a:t>nó</a:t>
                      </a:r>
                      <a:r>
                        <a:rPr lang="en-US" sz="3200" b="1" baseline="0" dirty="0">
                          <a:latin typeface="Times New Roman" panose="02020603050405020304" pitchFamily="18" charset="0"/>
                          <a:cs typeface="Times New Roman" panose="02020603050405020304" pitchFamily="18" charset="0"/>
                        </a:rPr>
                        <a:t> </a:t>
                      </a:r>
                      <a:r>
                        <a:rPr lang="en-US" sz="3200" b="1" baseline="0" dirty="0" err="1">
                          <a:latin typeface="Times New Roman" panose="02020603050405020304" pitchFamily="18" charset="0"/>
                          <a:cs typeface="Times New Roman" panose="02020603050405020304" pitchFamily="18" charset="0"/>
                        </a:rPr>
                        <a:t>vốn</a:t>
                      </a:r>
                      <a:r>
                        <a:rPr lang="en-US" sz="3200" b="1" baseline="0" dirty="0">
                          <a:latin typeface="Times New Roman" panose="02020603050405020304" pitchFamily="18" charset="0"/>
                          <a:cs typeface="Times New Roman" panose="02020603050405020304" pitchFamily="18" charset="0"/>
                        </a:rPr>
                        <a:t> </a:t>
                      </a:r>
                      <a:r>
                        <a:rPr lang="en-US" sz="3200" b="1" baseline="0" dirty="0" err="1">
                          <a:latin typeface="Times New Roman" panose="02020603050405020304" pitchFamily="18" charset="0"/>
                          <a:cs typeface="Times New Roman" panose="02020603050405020304" pitchFamily="18" charset="0"/>
                        </a:rPr>
                        <a:t>có</a:t>
                      </a:r>
                      <a:r>
                        <a:rPr lang="en-US" sz="3200" b="1" baseline="0" dirty="0">
                          <a:latin typeface="Times New Roman" panose="02020603050405020304" pitchFamily="18" charset="0"/>
                          <a:cs typeface="Times New Roman" panose="02020603050405020304" pitchFamily="18" charset="0"/>
                        </a:rPr>
                        <a:t>, </a:t>
                      </a:r>
                      <a:r>
                        <a:rPr lang="en-US" sz="3200" b="1" baseline="0" dirty="0" err="1">
                          <a:latin typeface="Times New Roman" panose="02020603050405020304" pitchFamily="18" charset="0"/>
                          <a:cs typeface="Times New Roman" panose="02020603050405020304" pitchFamily="18" charset="0"/>
                        </a:rPr>
                        <a:t>ko</a:t>
                      </a:r>
                      <a:r>
                        <a:rPr lang="en-US" sz="3200" b="1" baseline="0" dirty="0">
                          <a:latin typeface="Times New Roman" panose="02020603050405020304" pitchFamily="18" charset="0"/>
                          <a:cs typeface="Times New Roman" panose="02020603050405020304" pitchFamily="18" charset="0"/>
                        </a:rPr>
                        <a:t> </a:t>
                      </a:r>
                      <a:r>
                        <a:rPr lang="en-US" sz="3200" b="1" baseline="0" dirty="0" err="1">
                          <a:latin typeface="Times New Roman" panose="02020603050405020304" pitchFamily="18" charset="0"/>
                          <a:cs typeface="Times New Roman" panose="02020603050405020304" pitchFamily="18" charset="0"/>
                        </a:rPr>
                        <a:t>phải</a:t>
                      </a:r>
                      <a:r>
                        <a:rPr lang="en-US" sz="3200" b="1" baseline="0" dirty="0">
                          <a:latin typeface="Times New Roman" panose="02020603050405020304" pitchFamily="18" charset="0"/>
                          <a:cs typeface="Times New Roman" panose="02020603050405020304" pitchFamily="18" charset="0"/>
                        </a:rPr>
                        <a:t> do </a:t>
                      </a:r>
                      <a:r>
                        <a:rPr lang="en-US" sz="3200" b="1" baseline="0" dirty="0" err="1">
                          <a:latin typeface="Times New Roman" panose="02020603050405020304" pitchFamily="18" charset="0"/>
                          <a:cs typeface="Times New Roman" panose="02020603050405020304" pitchFamily="18" charset="0"/>
                        </a:rPr>
                        <a:t>bị</a:t>
                      </a:r>
                      <a:r>
                        <a:rPr lang="en-US" sz="3200" b="1" baseline="0" dirty="0">
                          <a:latin typeface="Times New Roman" panose="02020603050405020304" pitchFamily="18" charset="0"/>
                          <a:cs typeface="Times New Roman" panose="02020603050405020304" pitchFamily="18" charset="0"/>
                        </a:rPr>
                        <a:t> </a:t>
                      </a:r>
                      <a:r>
                        <a:rPr lang="en-US" sz="3200" b="1" baseline="0" dirty="0" err="1">
                          <a:latin typeface="Times New Roman" panose="02020603050405020304" pitchFamily="18" charset="0"/>
                          <a:cs typeface="Times New Roman" panose="02020603050405020304" pitchFamily="18" charset="0"/>
                        </a:rPr>
                        <a:t>lược</a:t>
                      </a:r>
                      <a:r>
                        <a:rPr lang="en-US" sz="3200" b="1" baseline="0" dirty="0">
                          <a:latin typeface="Times New Roman" panose="02020603050405020304" pitchFamily="18" charset="0"/>
                          <a:cs typeface="Times New Roman" panose="02020603050405020304" pitchFamily="18" charset="0"/>
                        </a:rPr>
                        <a:t> </a:t>
                      </a:r>
                      <a:r>
                        <a:rPr lang="en-US" sz="3200" b="1" baseline="0" dirty="0" err="1">
                          <a:latin typeface="Times New Roman" panose="02020603050405020304" pitchFamily="18" charset="0"/>
                          <a:cs typeface="Times New Roman" panose="02020603050405020304" pitchFamily="18" charset="0"/>
                        </a:rPr>
                        <a:t>bỏ</a:t>
                      </a:r>
                      <a:r>
                        <a:rPr lang="en-US" sz="3200" b="1" baseline="0" dirty="0">
                          <a:latin typeface="Times New Roman" panose="02020603050405020304" pitchFamily="18" charset="0"/>
                          <a:cs typeface="Times New Roman" panose="02020603050405020304" pitchFamily="18" charset="0"/>
                        </a:rPr>
                        <a:t> </a:t>
                      </a:r>
                      <a:r>
                        <a:rPr lang="en-US" sz="3200" b="1" baseline="0" dirty="0" err="1">
                          <a:latin typeface="Times New Roman" panose="02020603050405020304" pitchFamily="18" charset="0"/>
                          <a:cs typeface="Times New Roman" panose="02020603050405020304" pitchFamily="18" charset="0"/>
                        </a:rPr>
                        <a:t>thành</a:t>
                      </a:r>
                      <a:r>
                        <a:rPr lang="en-US" sz="3200" b="1" baseline="0" dirty="0">
                          <a:latin typeface="Times New Roman" panose="02020603050405020304" pitchFamily="18" charset="0"/>
                          <a:cs typeface="Times New Roman" panose="02020603050405020304" pitchFamily="18" charset="0"/>
                        </a:rPr>
                        <a:t> </a:t>
                      </a:r>
                      <a:r>
                        <a:rPr lang="en-US" sz="3200" b="1" baseline="0" dirty="0" err="1">
                          <a:latin typeface="Times New Roman" panose="02020603050405020304" pitchFamily="18" charset="0"/>
                          <a:cs typeface="Times New Roman" panose="02020603050405020304" pitchFamily="18" charset="0"/>
                        </a:rPr>
                        <a:t>phần</a:t>
                      </a:r>
                      <a:r>
                        <a:rPr lang="en-US" sz="3200" b="1" baseline="0" dirty="0">
                          <a:latin typeface="Times New Roman" panose="02020603050405020304" pitchFamily="18" charset="0"/>
                          <a:cs typeface="Times New Roman" panose="02020603050405020304" pitchFamily="18" charset="0"/>
                        </a:rPr>
                        <a:t> </a:t>
                      </a:r>
                      <a:r>
                        <a:rPr lang="en-US" sz="3200" b="1" baseline="0" dirty="0" err="1">
                          <a:latin typeface="Times New Roman" panose="02020603050405020304" pitchFamily="18" charset="0"/>
                          <a:cs typeface="Times New Roman" panose="02020603050405020304" pitchFamily="18" charset="0"/>
                        </a:rPr>
                        <a:t>nào</a:t>
                      </a:r>
                      <a:r>
                        <a:rPr lang="en-US" sz="3200" b="1" baseline="0" dirty="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346009549"/>
                  </a:ext>
                </a:extLst>
              </a:tr>
            </a:tbl>
          </a:graphicData>
        </a:graphic>
      </p:graphicFrame>
    </p:spTree>
    <p:extLst>
      <p:ext uri="{BB962C8B-B14F-4D97-AF65-F5344CB8AC3E}">
        <p14:creationId xmlns:p14="http://schemas.microsoft.com/office/powerpoint/2010/main" val="356943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1166742" y="952284"/>
            <a:ext cx="1140156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rút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gọn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vị</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tỉnh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C87CE1CC-A31D-2CC2-3122-A94193EC98C1}"/>
              </a:ext>
            </a:extLst>
          </p:cNvPr>
          <p:cNvSpPr txBox="1"/>
          <p:nvPr/>
        </p:nvSpPr>
        <p:spPr>
          <a:xfrm>
            <a:off x="2450425" y="1746475"/>
            <a:ext cx="8079924"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Ví</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dụ</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Thuyền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trưởng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anh</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lặn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lội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mưa</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gió</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lũ</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đưa</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đoàn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xà</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lan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rút</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gọn</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8" name="Freeform 2">
            <a:extLst>
              <a:ext uri="{FF2B5EF4-FFF2-40B4-BE49-F238E27FC236}">
                <a16:creationId xmlns:a16="http://schemas.microsoft.com/office/drawing/2014/main" id="{44D3CA3A-5DFB-4C35-91AB-147DFF3D88FD}"/>
              </a:ext>
            </a:extLst>
          </p:cNvPr>
          <p:cNvSpPr/>
          <p:nvPr/>
        </p:nvSpPr>
        <p:spPr>
          <a:xfrm>
            <a:off x="387502" y="2743200"/>
            <a:ext cx="1558480" cy="4114800"/>
          </a:xfrm>
          <a:custGeom>
            <a:avLst/>
            <a:gdLst/>
            <a:ahLst/>
            <a:cxnLst/>
            <a:rect l="l" t="t" r="r" b="b"/>
            <a:pathLst>
              <a:path w="1558480" h="4114800">
                <a:moveTo>
                  <a:pt x="0" y="0"/>
                </a:moveTo>
                <a:lnTo>
                  <a:pt x="1558480" y="0"/>
                </a:lnTo>
                <a:lnTo>
                  <a:pt x="1558480" y="4114800"/>
                </a:lnTo>
                <a:lnTo>
                  <a:pt x="0" y="41148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5">
            <a:extLst>
              <a:ext uri="{FF2B5EF4-FFF2-40B4-BE49-F238E27FC236}">
                <a16:creationId xmlns:a16="http://schemas.microsoft.com/office/drawing/2014/main" id="{758CA74E-865F-D373-4FC5-9FE7D3FBB023}"/>
              </a:ext>
            </a:extLst>
          </p:cNvPr>
          <p:cNvSpPr>
            <a:spLocks noEditPoints="1"/>
          </p:cNvSpPr>
          <p:nvPr/>
        </p:nvSpPr>
        <p:spPr bwMode="auto">
          <a:xfrm rot="17316908" flipH="1">
            <a:off x="3469438" y="4219015"/>
            <a:ext cx="394805" cy="426077"/>
          </a:xfrm>
          <a:custGeom>
            <a:avLst/>
            <a:gdLst>
              <a:gd name="T0" fmla="*/ 114 w 202"/>
              <a:gd name="T1" fmla="*/ 193 h 218"/>
              <a:gd name="T2" fmla="*/ 202 w 202"/>
              <a:gd name="T3" fmla="*/ 218 h 218"/>
              <a:gd name="T4" fmla="*/ 187 w 202"/>
              <a:gd name="T5" fmla="*/ 127 h 218"/>
              <a:gd name="T6" fmla="*/ 72 w 202"/>
              <a:gd name="T7" fmla="*/ 0 h 218"/>
              <a:gd name="T8" fmla="*/ 0 w 202"/>
              <a:gd name="T9" fmla="*/ 66 h 218"/>
              <a:gd name="T10" fmla="*/ 114 w 202"/>
              <a:gd name="T11" fmla="*/ 193 h 218"/>
              <a:gd name="T12" fmla="*/ 18 w 202"/>
              <a:gd name="T13" fmla="*/ 68 h 218"/>
              <a:gd name="T14" fmla="*/ 30 w 202"/>
              <a:gd name="T15" fmla="*/ 58 h 218"/>
              <a:gd name="T16" fmla="*/ 131 w 202"/>
              <a:gd name="T17" fmla="*/ 169 h 218"/>
              <a:gd name="T18" fmla="*/ 121 w 202"/>
              <a:gd name="T19" fmla="*/ 181 h 218"/>
              <a:gd name="T20" fmla="*/ 18 w 202"/>
              <a:gd name="T21" fmla="*/ 68 h 218"/>
              <a:gd name="T22" fmla="*/ 128 w 202"/>
              <a:gd name="T23" fmla="*/ 183 h 218"/>
              <a:gd name="T24" fmla="*/ 136 w 202"/>
              <a:gd name="T25" fmla="*/ 174 h 218"/>
              <a:gd name="T26" fmla="*/ 136 w 202"/>
              <a:gd name="T27" fmla="*/ 174 h 218"/>
              <a:gd name="T28" fmla="*/ 163 w 202"/>
              <a:gd name="T29" fmla="*/ 150 h 218"/>
              <a:gd name="T30" fmla="*/ 163 w 202"/>
              <a:gd name="T31" fmla="*/ 150 h 218"/>
              <a:gd name="T32" fmla="*/ 175 w 202"/>
              <a:gd name="T33" fmla="*/ 140 h 218"/>
              <a:gd name="T34" fmla="*/ 180 w 202"/>
              <a:gd name="T35" fmla="*/ 172 h 218"/>
              <a:gd name="T36" fmla="*/ 160 w 202"/>
              <a:gd name="T37" fmla="*/ 193 h 218"/>
              <a:gd name="T38" fmla="*/ 128 w 202"/>
              <a:gd name="T39" fmla="*/ 183 h 218"/>
              <a:gd name="T40" fmla="*/ 52 w 202"/>
              <a:gd name="T41" fmla="*/ 38 h 218"/>
              <a:gd name="T42" fmla="*/ 153 w 202"/>
              <a:gd name="T43" fmla="*/ 150 h 218"/>
              <a:gd name="T44" fmla="*/ 136 w 202"/>
              <a:gd name="T45" fmla="*/ 166 h 218"/>
              <a:gd name="T46" fmla="*/ 35 w 202"/>
              <a:gd name="T47" fmla="*/ 53 h 218"/>
              <a:gd name="T48" fmla="*/ 52 w 202"/>
              <a:gd name="T49" fmla="*/ 38 h 218"/>
              <a:gd name="T50" fmla="*/ 174 w 202"/>
              <a:gd name="T51" fmla="*/ 132 h 218"/>
              <a:gd name="T52" fmla="*/ 158 w 202"/>
              <a:gd name="T53" fmla="*/ 145 h 218"/>
              <a:gd name="T54" fmla="*/ 57 w 202"/>
              <a:gd name="T55" fmla="*/ 32 h 218"/>
              <a:gd name="T56" fmla="*/ 71 w 202"/>
              <a:gd name="T57" fmla="*/ 21 h 218"/>
              <a:gd name="T58" fmla="*/ 174 w 202"/>
              <a:gd name="T59" fmla="*/ 13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2" h="218">
                <a:moveTo>
                  <a:pt x="114" y="193"/>
                </a:moveTo>
                <a:lnTo>
                  <a:pt x="202" y="218"/>
                </a:lnTo>
                <a:lnTo>
                  <a:pt x="187" y="127"/>
                </a:lnTo>
                <a:lnTo>
                  <a:pt x="72" y="0"/>
                </a:lnTo>
                <a:lnTo>
                  <a:pt x="0" y="66"/>
                </a:lnTo>
                <a:lnTo>
                  <a:pt x="114" y="193"/>
                </a:lnTo>
                <a:close/>
                <a:moveTo>
                  <a:pt x="18" y="68"/>
                </a:moveTo>
                <a:lnTo>
                  <a:pt x="30" y="58"/>
                </a:lnTo>
                <a:lnTo>
                  <a:pt x="131" y="169"/>
                </a:lnTo>
                <a:lnTo>
                  <a:pt x="121" y="181"/>
                </a:lnTo>
                <a:lnTo>
                  <a:pt x="18" y="68"/>
                </a:lnTo>
                <a:close/>
                <a:moveTo>
                  <a:pt x="128" y="183"/>
                </a:moveTo>
                <a:lnTo>
                  <a:pt x="136" y="174"/>
                </a:lnTo>
                <a:lnTo>
                  <a:pt x="136" y="174"/>
                </a:lnTo>
                <a:lnTo>
                  <a:pt x="163" y="150"/>
                </a:lnTo>
                <a:lnTo>
                  <a:pt x="163" y="150"/>
                </a:lnTo>
                <a:lnTo>
                  <a:pt x="175" y="140"/>
                </a:lnTo>
                <a:lnTo>
                  <a:pt x="180" y="172"/>
                </a:lnTo>
                <a:lnTo>
                  <a:pt x="160" y="193"/>
                </a:lnTo>
                <a:lnTo>
                  <a:pt x="128" y="183"/>
                </a:lnTo>
                <a:close/>
                <a:moveTo>
                  <a:pt x="52" y="38"/>
                </a:moveTo>
                <a:lnTo>
                  <a:pt x="153" y="150"/>
                </a:lnTo>
                <a:lnTo>
                  <a:pt x="136" y="166"/>
                </a:lnTo>
                <a:lnTo>
                  <a:pt x="35" y="53"/>
                </a:lnTo>
                <a:lnTo>
                  <a:pt x="52" y="38"/>
                </a:lnTo>
                <a:close/>
                <a:moveTo>
                  <a:pt x="174" y="132"/>
                </a:moveTo>
                <a:lnTo>
                  <a:pt x="158" y="145"/>
                </a:lnTo>
                <a:lnTo>
                  <a:pt x="57" y="32"/>
                </a:lnTo>
                <a:lnTo>
                  <a:pt x="71" y="21"/>
                </a:lnTo>
                <a:lnTo>
                  <a:pt x="174" y="132"/>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solidFill>
              <a:effectLst/>
              <a:uLnTx/>
              <a:uFillTx/>
              <a:latin typeface="Arial" panose="020F0502020204030204"/>
              <a:ea typeface="微软雅黑"/>
              <a:cs typeface="+mn-ea"/>
              <a:sym typeface="+mn-lt"/>
            </a:endParaRPr>
          </a:p>
        </p:txBody>
      </p:sp>
      <p:sp>
        <p:nvSpPr>
          <p:cNvPr id="11" name="TextBox 10">
            <a:extLst>
              <a:ext uri="{FF2B5EF4-FFF2-40B4-BE49-F238E27FC236}">
                <a16:creationId xmlns:a16="http://schemas.microsoft.com/office/drawing/2014/main" id="{C87CE1CC-A31D-2CC2-3122-A94193EC98C1}"/>
              </a:ext>
            </a:extLst>
          </p:cNvPr>
          <p:cNvSpPr txBox="1"/>
          <p:nvPr/>
        </p:nvSpPr>
        <p:spPr>
          <a:xfrm>
            <a:off x="3666840" y="4849466"/>
            <a:ext cx="8079924"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Thuyền</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trưởng</a:t>
            </a:r>
            <a:r>
              <a:rPr kumimoji="0" lang="en-US" sz="28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8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chúng</a:t>
            </a:r>
            <a:r>
              <a:rPr kumimoji="0" lang="en-US" sz="28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28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800" i="1" dirty="0">
                <a:solidFill>
                  <a:prstClr val="black"/>
                </a:solidFill>
                <a:latin typeface="Times New Roman" panose="02020603050405020304" pitchFamily="18" charset="0"/>
                <a:cs typeface="Times New Roman" panose="02020603050405020304" pitchFamily="18" charset="0"/>
              </a:rPr>
              <a:t>l</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à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lặn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lội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mưa</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gió</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lũ</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đưa</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đoàn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xà</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lan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5843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8" grpId="0" animBg="1"/>
      <p:bldP spid="10"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F3C781-CE0E-73D6-A846-8BAF1332BF61}"/>
              </a:ext>
            </a:extLst>
          </p:cNvPr>
          <p:cNvSpPr txBox="1"/>
          <p:nvPr/>
        </p:nvSpPr>
        <p:spPr>
          <a:xfrm>
            <a:off x="1166742" y="952284"/>
            <a:ext cx="1140156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rút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gọn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vị</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tỉnh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lược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63ACD92E-B6D6-ED51-0747-D06E3F4B011F}"/>
              </a:ext>
            </a:extLst>
          </p:cNvPr>
          <p:cNvSpPr txBox="1"/>
          <p:nvPr/>
        </p:nvSpPr>
        <p:spPr>
          <a:xfrm>
            <a:off x="2219367" y="2196201"/>
            <a:ext cx="7091895"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Ai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trồng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này</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Mẹ</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rút</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gọn</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vị</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9" name="Freeform 3">
            <a:extLst>
              <a:ext uri="{FF2B5EF4-FFF2-40B4-BE49-F238E27FC236}">
                <a16:creationId xmlns:a16="http://schemas.microsoft.com/office/drawing/2014/main" id="{2CF28EF4-B023-347C-A180-9F0A876CAEE7}"/>
              </a:ext>
            </a:extLst>
          </p:cNvPr>
          <p:cNvSpPr/>
          <p:nvPr/>
        </p:nvSpPr>
        <p:spPr>
          <a:xfrm>
            <a:off x="7902027" y="2673255"/>
            <a:ext cx="4204138" cy="4114800"/>
          </a:xfrm>
          <a:custGeom>
            <a:avLst/>
            <a:gdLst/>
            <a:ahLst/>
            <a:cxnLst/>
            <a:rect l="l" t="t" r="r" b="b"/>
            <a:pathLst>
              <a:path w="4204138" h="4114800">
                <a:moveTo>
                  <a:pt x="0" y="0"/>
                </a:moveTo>
                <a:lnTo>
                  <a:pt x="4204138" y="0"/>
                </a:lnTo>
                <a:lnTo>
                  <a:pt x="4204138" y="4114800"/>
                </a:lnTo>
                <a:lnTo>
                  <a:pt x="0" y="4114800"/>
                </a:lnTo>
                <a:lnTo>
                  <a:pt x="0" y="0"/>
                </a:lnTo>
                <a:close/>
              </a:path>
            </a:pathLst>
          </a:custGeom>
          <a:blipFill>
            <a:blip r:embed="rId3" cstate="print"/>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5">
            <a:extLst>
              <a:ext uri="{FF2B5EF4-FFF2-40B4-BE49-F238E27FC236}">
                <a16:creationId xmlns:a16="http://schemas.microsoft.com/office/drawing/2014/main" id="{758CA74E-865F-D373-4FC5-9FE7D3FBB023}"/>
              </a:ext>
            </a:extLst>
          </p:cNvPr>
          <p:cNvSpPr>
            <a:spLocks noEditPoints="1"/>
          </p:cNvSpPr>
          <p:nvPr/>
        </p:nvSpPr>
        <p:spPr bwMode="auto">
          <a:xfrm rot="20060556" flipH="1">
            <a:off x="4862702" y="3380460"/>
            <a:ext cx="394805" cy="426077"/>
          </a:xfrm>
          <a:custGeom>
            <a:avLst/>
            <a:gdLst>
              <a:gd name="T0" fmla="*/ 114 w 202"/>
              <a:gd name="T1" fmla="*/ 193 h 218"/>
              <a:gd name="T2" fmla="*/ 202 w 202"/>
              <a:gd name="T3" fmla="*/ 218 h 218"/>
              <a:gd name="T4" fmla="*/ 187 w 202"/>
              <a:gd name="T5" fmla="*/ 127 h 218"/>
              <a:gd name="T6" fmla="*/ 72 w 202"/>
              <a:gd name="T7" fmla="*/ 0 h 218"/>
              <a:gd name="T8" fmla="*/ 0 w 202"/>
              <a:gd name="T9" fmla="*/ 66 h 218"/>
              <a:gd name="T10" fmla="*/ 114 w 202"/>
              <a:gd name="T11" fmla="*/ 193 h 218"/>
              <a:gd name="T12" fmla="*/ 18 w 202"/>
              <a:gd name="T13" fmla="*/ 68 h 218"/>
              <a:gd name="T14" fmla="*/ 30 w 202"/>
              <a:gd name="T15" fmla="*/ 58 h 218"/>
              <a:gd name="T16" fmla="*/ 131 w 202"/>
              <a:gd name="T17" fmla="*/ 169 h 218"/>
              <a:gd name="T18" fmla="*/ 121 w 202"/>
              <a:gd name="T19" fmla="*/ 181 h 218"/>
              <a:gd name="T20" fmla="*/ 18 w 202"/>
              <a:gd name="T21" fmla="*/ 68 h 218"/>
              <a:gd name="T22" fmla="*/ 128 w 202"/>
              <a:gd name="T23" fmla="*/ 183 h 218"/>
              <a:gd name="T24" fmla="*/ 136 w 202"/>
              <a:gd name="T25" fmla="*/ 174 h 218"/>
              <a:gd name="T26" fmla="*/ 136 w 202"/>
              <a:gd name="T27" fmla="*/ 174 h 218"/>
              <a:gd name="T28" fmla="*/ 163 w 202"/>
              <a:gd name="T29" fmla="*/ 150 h 218"/>
              <a:gd name="T30" fmla="*/ 163 w 202"/>
              <a:gd name="T31" fmla="*/ 150 h 218"/>
              <a:gd name="T32" fmla="*/ 175 w 202"/>
              <a:gd name="T33" fmla="*/ 140 h 218"/>
              <a:gd name="T34" fmla="*/ 180 w 202"/>
              <a:gd name="T35" fmla="*/ 172 h 218"/>
              <a:gd name="T36" fmla="*/ 160 w 202"/>
              <a:gd name="T37" fmla="*/ 193 h 218"/>
              <a:gd name="T38" fmla="*/ 128 w 202"/>
              <a:gd name="T39" fmla="*/ 183 h 218"/>
              <a:gd name="T40" fmla="*/ 52 w 202"/>
              <a:gd name="T41" fmla="*/ 38 h 218"/>
              <a:gd name="T42" fmla="*/ 153 w 202"/>
              <a:gd name="T43" fmla="*/ 150 h 218"/>
              <a:gd name="T44" fmla="*/ 136 w 202"/>
              <a:gd name="T45" fmla="*/ 166 h 218"/>
              <a:gd name="T46" fmla="*/ 35 w 202"/>
              <a:gd name="T47" fmla="*/ 53 h 218"/>
              <a:gd name="T48" fmla="*/ 52 w 202"/>
              <a:gd name="T49" fmla="*/ 38 h 218"/>
              <a:gd name="T50" fmla="*/ 174 w 202"/>
              <a:gd name="T51" fmla="*/ 132 h 218"/>
              <a:gd name="T52" fmla="*/ 158 w 202"/>
              <a:gd name="T53" fmla="*/ 145 h 218"/>
              <a:gd name="T54" fmla="*/ 57 w 202"/>
              <a:gd name="T55" fmla="*/ 32 h 218"/>
              <a:gd name="T56" fmla="*/ 71 w 202"/>
              <a:gd name="T57" fmla="*/ 21 h 218"/>
              <a:gd name="T58" fmla="*/ 174 w 202"/>
              <a:gd name="T59" fmla="*/ 13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2" h="218">
                <a:moveTo>
                  <a:pt x="114" y="193"/>
                </a:moveTo>
                <a:lnTo>
                  <a:pt x="202" y="218"/>
                </a:lnTo>
                <a:lnTo>
                  <a:pt x="187" y="127"/>
                </a:lnTo>
                <a:lnTo>
                  <a:pt x="72" y="0"/>
                </a:lnTo>
                <a:lnTo>
                  <a:pt x="0" y="66"/>
                </a:lnTo>
                <a:lnTo>
                  <a:pt x="114" y="193"/>
                </a:lnTo>
                <a:close/>
                <a:moveTo>
                  <a:pt x="18" y="68"/>
                </a:moveTo>
                <a:lnTo>
                  <a:pt x="30" y="58"/>
                </a:lnTo>
                <a:lnTo>
                  <a:pt x="131" y="169"/>
                </a:lnTo>
                <a:lnTo>
                  <a:pt x="121" y="181"/>
                </a:lnTo>
                <a:lnTo>
                  <a:pt x="18" y="68"/>
                </a:lnTo>
                <a:close/>
                <a:moveTo>
                  <a:pt x="128" y="183"/>
                </a:moveTo>
                <a:lnTo>
                  <a:pt x="136" y="174"/>
                </a:lnTo>
                <a:lnTo>
                  <a:pt x="136" y="174"/>
                </a:lnTo>
                <a:lnTo>
                  <a:pt x="163" y="150"/>
                </a:lnTo>
                <a:lnTo>
                  <a:pt x="163" y="150"/>
                </a:lnTo>
                <a:lnTo>
                  <a:pt x="175" y="140"/>
                </a:lnTo>
                <a:lnTo>
                  <a:pt x="180" y="172"/>
                </a:lnTo>
                <a:lnTo>
                  <a:pt x="160" y="193"/>
                </a:lnTo>
                <a:lnTo>
                  <a:pt x="128" y="183"/>
                </a:lnTo>
                <a:close/>
                <a:moveTo>
                  <a:pt x="52" y="38"/>
                </a:moveTo>
                <a:lnTo>
                  <a:pt x="153" y="150"/>
                </a:lnTo>
                <a:lnTo>
                  <a:pt x="136" y="166"/>
                </a:lnTo>
                <a:lnTo>
                  <a:pt x="35" y="53"/>
                </a:lnTo>
                <a:lnTo>
                  <a:pt x="52" y="38"/>
                </a:lnTo>
                <a:close/>
                <a:moveTo>
                  <a:pt x="174" y="132"/>
                </a:moveTo>
                <a:lnTo>
                  <a:pt x="158" y="145"/>
                </a:lnTo>
                <a:lnTo>
                  <a:pt x="57" y="32"/>
                </a:lnTo>
                <a:lnTo>
                  <a:pt x="71" y="21"/>
                </a:lnTo>
                <a:lnTo>
                  <a:pt x="174" y="132"/>
                </a:ln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rgbClr val="000000"/>
              </a:solidFill>
              <a:effectLst/>
              <a:uLnTx/>
              <a:uFillTx/>
              <a:latin typeface="Arial" panose="020F0502020204030204"/>
              <a:ea typeface="微软雅黑"/>
              <a:cs typeface="+mn-ea"/>
              <a:sym typeface="+mn-lt"/>
            </a:endParaRPr>
          </a:p>
        </p:txBody>
      </p:sp>
      <p:sp>
        <p:nvSpPr>
          <p:cNvPr id="11" name="TextBox 10">
            <a:extLst>
              <a:ext uri="{FF2B5EF4-FFF2-40B4-BE49-F238E27FC236}">
                <a16:creationId xmlns:a16="http://schemas.microsoft.com/office/drawing/2014/main" id="{C87CE1CC-A31D-2CC2-3122-A94193EC98C1}"/>
              </a:ext>
            </a:extLst>
          </p:cNvPr>
          <p:cNvSpPr txBox="1"/>
          <p:nvPr/>
        </p:nvSpPr>
        <p:spPr>
          <a:xfrm>
            <a:off x="1041627" y="4155882"/>
            <a:ext cx="8079924"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Mẹ</a:t>
            </a:r>
            <a:r>
              <a:rPr kumimoji="0" lang="en-US" sz="280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i="1"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tôi</a:t>
            </a:r>
            <a:r>
              <a:rPr lang="en-US" sz="2800"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là</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người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trồng</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những</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cây</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hoa</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này</a:t>
            </a:r>
            <a:r>
              <a:rPr lang="en-US" sz="2800" b="1" i="1" dirty="0">
                <a:solidFill>
                  <a:prstClr val="black"/>
                </a:solidFill>
                <a:latin typeface="Times New Roman" panose="02020603050405020304" pitchFamily="18" charset="0"/>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8623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animBg="1"/>
      <p:bldP spid="10" grpId="0" animBg="1"/>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4390</TotalTime>
  <Words>3321</Words>
  <Application>Microsoft Office PowerPoint</Application>
  <PresentationFormat>Widescreen</PresentationFormat>
  <Paragraphs>306</Paragraphs>
  <Slides>35</Slides>
  <Notes>30</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35</vt:i4>
      </vt:variant>
    </vt:vector>
  </HeadingPairs>
  <TitlesOfParts>
    <vt:vector size="45" baseType="lpstr">
      <vt:lpstr>#9Slide05 SVNVandella</vt:lpstr>
      <vt:lpstr>#9Slide07 Pangolin</vt:lpstr>
      <vt:lpstr>Arial</vt:lpstr>
      <vt:lpstr>Calibri</vt:lpstr>
      <vt:lpstr>Calibri Light</vt:lpstr>
      <vt:lpstr>Times New Roman</vt:lpstr>
      <vt:lpstr>Wingdings</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 Inspiron 5320</dc:creator>
  <cp:lastModifiedBy>Administrator</cp:lastModifiedBy>
  <cp:revision>312</cp:revision>
  <dcterms:created xsi:type="dcterms:W3CDTF">2024-08-05T10:19:49Z</dcterms:created>
  <dcterms:modified xsi:type="dcterms:W3CDTF">2026-02-23T13:50:17Z</dcterms:modified>
</cp:coreProperties>
</file>