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3" r:id="rId3"/>
  </p:sldMasterIdLst>
  <p:notesMasterIdLst>
    <p:notesMasterId r:id="rId25"/>
  </p:notesMasterIdLst>
  <p:sldIdLst>
    <p:sldId id="281" r:id="rId4"/>
    <p:sldId id="273" r:id="rId5"/>
    <p:sldId id="274" r:id="rId6"/>
    <p:sldId id="275" r:id="rId7"/>
    <p:sldId id="276" r:id="rId8"/>
    <p:sldId id="277" r:id="rId9"/>
    <p:sldId id="278" r:id="rId10"/>
    <p:sldId id="279" r:id="rId11"/>
    <p:sldId id="256" r:id="rId12"/>
    <p:sldId id="280" r:id="rId13"/>
    <p:sldId id="257" r:id="rId14"/>
    <p:sldId id="268" r:id="rId15"/>
    <p:sldId id="271" r:id="rId16"/>
    <p:sldId id="259" r:id="rId17"/>
    <p:sldId id="272" r:id="rId18"/>
    <p:sldId id="260" r:id="rId19"/>
    <p:sldId id="267" r:id="rId20"/>
    <p:sldId id="263" r:id="rId21"/>
    <p:sldId id="264" r:id="rId22"/>
    <p:sldId id="269" r:id="rId23"/>
    <p:sldId id="261" r:id="rId24"/>
  </p:sldIdLst>
  <p:sldSz cx="18288000" cy="10287000"/>
  <p:notesSz cx="6858000" cy="9144000"/>
  <p:embeddedFontLst>
    <p:embeddedFont>
      <p:font typeface="#9Slide03 Arima Madurai Black" panose="020B0604020202020204" charset="0"/>
      <p:bold r:id="rId26"/>
    </p:embeddedFont>
    <p:embeddedFont>
      <p:font typeface="#9Slide03 SFU Futura_12" panose="020B0604020202020204" charset="0"/>
      <p:regular r:id="rId27"/>
    </p:embeddedFont>
    <p:embeddedFont>
      <p:font typeface="#9Slide03 SFU Toledo Bold" panose="020B0604020202020204" charset="0"/>
      <p:bold r:id="rId28"/>
    </p:embeddedFont>
    <p:embeddedFont>
      <p:font typeface="#9Slide05 Kahitna" panose="020B0604020202020204" charset="0"/>
      <p:regular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52" autoAdjust="0"/>
    <p:restoredTop sz="94622" autoAdjust="0"/>
  </p:normalViewPr>
  <p:slideViewPr>
    <p:cSldViewPr>
      <p:cViewPr varScale="1">
        <p:scale>
          <a:sx n="44" d="100"/>
          <a:sy n="44" d="100"/>
        </p:scale>
        <p:origin x="894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1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3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2.fntdata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3D6B30-B204-4990-948D-7803B8AFD323}" type="datetimeFigureOut">
              <a:rPr lang="en-US" smtClean="0"/>
              <a:t>2/23/2026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03E879-C873-464D-93EA-ADAB11C96C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4512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B8F7BF-B970-42FF-B3EB-864CDE2B63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5863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03E879-C873-464D-93EA-ADAB11C96C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22941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03E879-C873-464D-93EA-ADAB11C96CE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9083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03E879-C873-464D-93EA-ADAB11C96CE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4542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03E879-C873-464D-93EA-ADAB11C96C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51963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03E879-C873-464D-93EA-ADAB11C96CE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701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03E879-C873-464D-93EA-ADAB11C96C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76067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03E879-C873-464D-93EA-ADAB11C96CE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8756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03E879-C873-464D-93EA-ADAB11C96CE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5258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03E879-C873-464D-93EA-ADAB11C96CE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8370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03E879-C873-464D-93EA-ADAB11C96CE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2859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D51871-2641-41A6-A66D-F76AAA33A9C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534453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03E879-C873-464D-93EA-ADAB11C96CE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61461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03E879-C873-464D-93EA-ADAB11C96CE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2597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D51871-2641-41A6-A66D-F76AAA33A9C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46088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D51871-2641-41A6-A66D-F76AAA33A9C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78554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D51871-2641-41A6-A66D-F76AAA33A9C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45670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D51871-2641-41A6-A66D-F76AAA33A9C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78303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D51871-2641-41A6-A66D-F76AAA33A9C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6972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D51871-2641-41A6-A66D-F76AAA33A9C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29254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03E879-C873-464D-93EA-ADAB11C96CE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3416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/>
              <a:t>23/02/2026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3713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/>
              <a:t>23/02/2026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94387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/>
              <a:t>23/02/2026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94118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/>
              <a:t>23/02/2026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13109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/>
              <a:t>23/02/2026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3601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/>
              <a:t>23/02/2026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89514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/>
              <a:t>23/02/2026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9351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/>
              <a:t>23/02/2026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75470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/>
              <a:t>23/02/2026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94975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/>
              <a:t>23/02/2026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13751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/>
              <a:t>23/02/2026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26977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0190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23/02/2026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34536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23/02/2026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22995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23/02/2026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087080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23/02/2026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46906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23/02/2026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61204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23/02/2026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9477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23/02/2026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64318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23/02/2026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043394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23/02/2026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343724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23/02/2026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899510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23/02/2026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00493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/>
              <a:t>23/02/2026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7889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23/02/2026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8560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gif"/><Relationship Id="rId5" Type="http://schemas.openxmlformats.org/officeDocument/2006/relationships/image" Target="../media/image20.gif"/><Relationship Id="rId4" Type="http://schemas.openxmlformats.org/officeDocument/2006/relationships/image" Target="../media/image19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gif"/><Relationship Id="rId4" Type="http://schemas.openxmlformats.org/officeDocument/2006/relationships/image" Target="../media/image19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gif"/><Relationship Id="rId5" Type="http://schemas.openxmlformats.org/officeDocument/2006/relationships/image" Target="../media/image20.gif"/><Relationship Id="rId4" Type="http://schemas.openxmlformats.org/officeDocument/2006/relationships/image" Target="../media/image19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27.gif"/><Relationship Id="rId4" Type="http://schemas.openxmlformats.org/officeDocument/2006/relationships/image" Target="../media/image19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19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5.gif"/><Relationship Id="rId18" Type="http://schemas.openxmlformats.org/officeDocument/2006/relationships/slide" Target="slide9.xml"/><Relationship Id="rId3" Type="http://schemas.openxmlformats.org/officeDocument/2006/relationships/slideLayout" Target="../slideLayouts/slideLayout13.xml"/><Relationship Id="rId7" Type="http://schemas.openxmlformats.org/officeDocument/2006/relationships/slide" Target="slide3.xml"/><Relationship Id="rId12" Type="http://schemas.openxmlformats.org/officeDocument/2006/relationships/slide" Target="slide8.xml"/><Relationship Id="rId17" Type="http://schemas.openxmlformats.org/officeDocument/2006/relationships/slide" Target="slide10.xml"/><Relationship Id="rId2" Type="http://schemas.openxmlformats.org/officeDocument/2006/relationships/audio" Target="../media/media1.wav"/><Relationship Id="rId16" Type="http://schemas.openxmlformats.org/officeDocument/2006/relationships/image" Target="../media/image8.png"/><Relationship Id="rId1" Type="http://schemas.microsoft.com/office/2007/relationships/media" Target="../media/media1.wav"/><Relationship Id="rId6" Type="http://schemas.openxmlformats.org/officeDocument/2006/relationships/image" Target="../media/image4.png"/><Relationship Id="rId11" Type="http://schemas.openxmlformats.org/officeDocument/2006/relationships/slide" Target="slide7.xml"/><Relationship Id="rId5" Type="http://schemas.openxmlformats.org/officeDocument/2006/relationships/image" Target="../media/image3.png"/><Relationship Id="rId15" Type="http://schemas.openxmlformats.org/officeDocument/2006/relationships/image" Target="../media/image7.gif"/><Relationship Id="rId10" Type="http://schemas.openxmlformats.org/officeDocument/2006/relationships/slide" Target="slide6.xml"/><Relationship Id="rId4" Type="http://schemas.openxmlformats.org/officeDocument/2006/relationships/notesSlide" Target="../notesSlides/notesSlide2.xml"/><Relationship Id="rId9" Type="http://schemas.openxmlformats.org/officeDocument/2006/relationships/slide" Target="slide5.xml"/><Relationship Id="rId14" Type="http://schemas.openxmlformats.org/officeDocument/2006/relationships/image" Target="../media/image6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19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gif"/><Relationship Id="rId5" Type="http://schemas.openxmlformats.org/officeDocument/2006/relationships/slide" Target="slide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2.xml"/><Relationship Id="rId5" Type="http://schemas.openxmlformats.org/officeDocument/2006/relationships/image" Target="../media/image10.gif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2.xml"/><Relationship Id="rId5" Type="http://schemas.openxmlformats.org/officeDocument/2006/relationships/image" Target="../media/image10.gif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2.xml"/><Relationship Id="rId5" Type="http://schemas.openxmlformats.org/officeDocument/2006/relationships/image" Target="../media/image10.gif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2.xml"/><Relationship Id="rId5" Type="http://schemas.openxmlformats.org/officeDocument/2006/relationships/image" Target="../media/image10.gif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2.xml"/><Relationship Id="rId5" Type="http://schemas.openxmlformats.org/officeDocument/2006/relationships/image" Target="../media/image10.gif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svg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B4D3D850-2041-4B7C-AED9-54DA385B14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497CCB5-5FC2-473C-AFCC-2430CEF1DF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6614873" y="2614374"/>
            <a:ext cx="5058255" cy="505825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7" name="Frame 26">
            <a:extLst>
              <a:ext uri="{FF2B5EF4-FFF2-40B4-BE49-F238E27FC236}">
                <a16:creationId xmlns:a16="http://schemas.microsoft.com/office/drawing/2014/main" id="{599C8C75-BFDF-44E7-A028-EEB5EDD588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5956916" y="1956417"/>
            <a:ext cx="6374169" cy="6374166"/>
          </a:xfrm>
          <a:prstGeom prst="frame">
            <a:avLst>
              <a:gd name="adj1" fmla="val 1195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083"/>
            <a:ext cx="18288000" cy="10287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281057" y="4451003"/>
            <a:ext cx="5725886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8100" b="1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0014343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01359" y="2457599"/>
            <a:ext cx="16029186" cy="5371801"/>
            <a:chOff x="0" y="0"/>
            <a:chExt cx="4221679" cy="141479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21679" cy="1414795"/>
            </a:xfrm>
            <a:custGeom>
              <a:avLst/>
              <a:gdLst/>
              <a:ahLst/>
              <a:cxnLst/>
              <a:rect l="l" t="t" r="r" b="b"/>
              <a:pathLst>
                <a:path w="4221679" h="1414795">
                  <a:moveTo>
                    <a:pt x="24632" y="0"/>
                  </a:moveTo>
                  <a:lnTo>
                    <a:pt x="4197046" y="0"/>
                  </a:lnTo>
                  <a:cubicBezTo>
                    <a:pt x="4210650" y="0"/>
                    <a:pt x="4221679" y="11028"/>
                    <a:pt x="4221679" y="24632"/>
                  </a:cubicBezTo>
                  <a:lnTo>
                    <a:pt x="4221679" y="1390163"/>
                  </a:lnTo>
                  <a:cubicBezTo>
                    <a:pt x="4221679" y="1396696"/>
                    <a:pt x="4219084" y="1402961"/>
                    <a:pt x="4214464" y="1407581"/>
                  </a:cubicBezTo>
                  <a:cubicBezTo>
                    <a:pt x="4209845" y="1412200"/>
                    <a:pt x="4203579" y="1414795"/>
                    <a:pt x="4197046" y="1414795"/>
                  </a:cubicBezTo>
                  <a:lnTo>
                    <a:pt x="24632" y="1414795"/>
                  </a:lnTo>
                  <a:cubicBezTo>
                    <a:pt x="11028" y="1414795"/>
                    <a:pt x="0" y="1403767"/>
                    <a:pt x="0" y="1390163"/>
                  </a:cubicBezTo>
                  <a:lnTo>
                    <a:pt x="0" y="24632"/>
                  </a:lnTo>
                  <a:cubicBezTo>
                    <a:pt x="0" y="11028"/>
                    <a:pt x="11028" y="0"/>
                    <a:pt x="24632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221679" cy="14624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Freeform 7"/>
          <p:cNvSpPr/>
          <p:nvPr/>
        </p:nvSpPr>
        <p:spPr>
          <a:xfrm>
            <a:off x="-653678" y="9299546"/>
            <a:ext cx="4152550" cy="4114800"/>
          </a:xfrm>
          <a:custGeom>
            <a:avLst/>
            <a:gdLst/>
            <a:ahLst/>
            <a:cxnLst/>
            <a:rect l="l" t="t" r="r" b="b"/>
            <a:pathLst>
              <a:path w="4152550" h="4114800">
                <a:moveTo>
                  <a:pt x="0" y="0"/>
                </a:moveTo>
                <a:lnTo>
                  <a:pt x="4152550" y="0"/>
                </a:lnTo>
                <a:lnTo>
                  <a:pt x="41525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5183025" y="-1732173"/>
            <a:ext cx="4152550" cy="4114800"/>
          </a:xfrm>
          <a:custGeom>
            <a:avLst/>
            <a:gdLst/>
            <a:ahLst/>
            <a:cxnLst/>
            <a:rect l="l" t="t" r="r" b="b"/>
            <a:pathLst>
              <a:path w="4152550" h="4114800">
                <a:moveTo>
                  <a:pt x="0" y="0"/>
                </a:moveTo>
                <a:lnTo>
                  <a:pt x="4152550" y="0"/>
                </a:lnTo>
                <a:lnTo>
                  <a:pt x="41525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1136765" y="-138661"/>
            <a:ext cx="4532343" cy="448734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4388786" y="6554751"/>
            <a:ext cx="4946789" cy="4031633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2F5E23C6-B217-2E77-756E-5FCDEC7AFA6D}"/>
              </a:ext>
            </a:extLst>
          </p:cNvPr>
          <p:cNvSpPr/>
          <p:nvPr/>
        </p:nvSpPr>
        <p:spPr>
          <a:xfrm>
            <a:off x="3998875" y="4348680"/>
            <a:ext cx="10357254" cy="923330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C7043"/>
              </a:buClr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SFU Toledo Bold" panose="00000700000000000000" pitchFamily="2" charset="-93"/>
                <a:ea typeface="#9Slide03 Source Sans Pro" panose="020B0503030403020204" pitchFamily="34" charset="0"/>
                <a:cs typeface="#9Slide03 Arima Madurai Black" panose="00000A00000000000000" pitchFamily="2" charset="-93"/>
              </a:rPr>
              <a:t>I.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SFU Toledo Bold" panose="00000700000000000000" pitchFamily="2" charset="-93"/>
                <a:ea typeface="#9Slide03 Source Sans Pro" panose="020B0503030403020204" pitchFamily="34" charset="0"/>
                <a:cs typeface="#9Slide03 Arima Madurai Black" panose="00000A00000000000000" pitchFamily="2" charset="-93"/>
              </a:rPr>
              <a:t>Phần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SFU Toledo Bold" panose="00000700000000000000" pitchFamily="2" charset="-93"/>
                <a:ea typeface="#9Slide03 Source Sans Pro" panose="020B0503030403020204" pitchFamily="34" charset="0"/>
                <a:cs typeface="#9Slide03 Arima Madurai Black" panose="00000A00000000000000" pitchFamily="2" charset="-93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#9Slide03 SFU Toledo Bold" panose="00000700000000000000" pitchFamily="2" charset="-93"/>
                <a:ea typeface="#9Slide03 Source Sans Pro" panose="020B0503030403020204" pitchFamily="34" charset="0"/>
                <a:cs typeface="#9Slide03 Arima Madurai Black" panose="00000A00000000000000" pitchFamily="2" charset="-93"/>
              </a:rPr>
              <a:t>đọc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SFU Toledo Bold" panose="00000700000000000000" pitchFamily="2" charset="-93"/>
                <a:ea typeface="#9Slide03 Source Sans Pro" panose="020B0503030403020204" pitchFamily="34" charset="0"/>
                <a:cs typeface="#9Slide03 Arima Madurai Black" panose="00000A00000000000000" pitchFamily="2" charset="-93"/>
              </a:rPr>
              <a:t>,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SFU Toledo Bold" panose="00000700000000000000" pitchFamily="2" charset="-93"/>
                <a:ea typeface="#9Slide03 Source Sans Pro" panose="020B0503030403020204" pitchFamily="34" charset="0"/>
                <a:cs typeface="#9Slide03 Arima Madurai Black" panose="00000A00000000000000" pitchFamily="2" charset="-93"/>
              </a:rPr>
              <a:t>thực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SFU Toledo Bold" panose="00000700000000000000" pitchFamily="2" charset="-93"/>
                <a:ea typeface="#9Slide03 Source Sans Pro" panose="020B0503030403020204" pitchFamily="34" charset="0"/>
                <a:cs typeface="#9Slide03 Arima Madurai Black" panose="00000A00000000000000" pitchFamily="2" charset="-93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SFU Toledo Bold" panose="00000700000000000000" pitchFamily="2" charset="-93"/>
                <a:ea typeface="#9Slide03 Source Sans Pro" panose="020B0503030403020204" pitchFamily="34" charset="0"/>
                <a:cs typeface="#9Slide03 Arima Madurai Black" panose="00000A00000000000000" pitchFamily="2" charset="-93"/>
              </a:rPr>
              <a:t>hành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SFU Toledo Bold" panose="00000700000000000000" pitchFamily="2" charset="-93"/>
                <a:ea typeface="#9Slide03 Source Sans Pro" panose="020B0503030403020204" pitchFamily="34" charset="0"/>
                <a:cs typeface="#9Slide03 Arima Madurai Black" panose="00000A00000000000000" pitchFamily="2" charset="-93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SFU Toledo Bold" panose="00000700000000000000" pitchFamily="2" charset="-93"/>
                <a:ea typeface="#9Slide03 Source Sans Pro" panose="020B0503030403020204" pitchFamily="34" charset="0"/>
                <a:cs typeface="#9Slide03 Arima Madurai Black" panose="00000A00000000000000" pitchFamily="2" charset="-93"/>
              </a:rPr>
              <a:t>tiếng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SFU Toledo Bold" panose="00000700000000000000" pitchFamily="2" charset="-93"/>
                <a:ea typeface="#9Slide03 Source Sans Pro" panose="020B0503030403020204" pitchFamily="34" charset="0"/>
                <a:cs typeface="#9Slide03 Arima Madurai Black" panose="00000A00000000000000" pitchFamily="2" charset="-93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SFU Toledo Bold" panose="00000700000000000000" pitchFamily="2" charset="-93"/>
                <a:ea typeface="#9Slide03 Source Sans Pro" panose="020B0503030403020204" pitchFamily="34" charset="0"/>
                <a:cs typeface="#9Slide03 Arima Madurai Black" panose="00000A00000000000000" pitchFamily="2" charset="-93"/>
              </a:rPr>
              <a:t>Việt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3 SFU Toledo Bold" panose="00000700000000000000" pitchFamily="2" charset="-93"/>
              <a:ea typeface="#9Slide03 Source Sans Pro" panose="020B0503030403020204" pitchFamily="34" charset="0"/>
              <a:cs typeface="#9Slide03 Arima Madurai Black" panose="00000A00000000000000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9889679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12609479" y="1028700"/>
            <a:ext cx="8046577" cy="9939666"/>
          </a:xfrm>
          <a:custGeom>
            <a:avLst/>
            <a:gdLst/>
            <a:ahLst/>
            <a:cxnLst/>
            <a:rect l="l" t="t" r="r" b="b"/>
            <a:pathLst>
              <a:path w="9113377" h="10830157">
                <a:moveTo>
                  <a:pt x="0" y="0"/>
                </a:moveTo>
                <a:lnTo>
                  <a:pt x="9113377" y="0"/>
                </a:lnTo>
                <a:lnTo>
                  <a:pt x="9113377" y="10830157"/>
                </a:lnTo>
                <a:lnTo>
                  <a:pt x="0" y="1083015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-624438" y="-732027"/>
            <a:ext cx="2296555" cy="2293137"/>
          </a:xfrm>
          <a:custGeom>
            <a:avLst/>
            <a:gdLst/>
            <a:ahLst/>
            <a:cxnLst/>
            <a:rect l="l" t="t" r="r" b="b"/>
            <a:pathLst>
              <a:path w="2296555" h="2293137">
                <a:moveTo>
                  <a:pt x="0" y="0"/>
                </a:moveTo>
                <a:lnTo>
                  <a:pt x="2296555" y="0"/>
                </a:lnTo>
                <a:lnTo>
                  <a:pt x="2296555" y="2293137"/>
                </a:lnTo>
                <a:lnTo>
                  <a:pt x="0" y="229313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矩形 10">
            <a:extLst>
              <a:ext uri="{FF2B5EF4-FFF2-40B4-BE49-F238E27FC236}">
                <a16:creationId xmlns:a16="http://schemas.microsoft.com/office/drawing/2014/main" id="{EA1E2C81-A0A1-ED50-4D24-F3FB9A0DF262}"/>
              </a:ext>
            </a:extLst>
          </p:cNvPr>
          <p:cNvSpPr/>
          <p:nvPr/>
        </p:nvSpPr>
        <p:spPr>
          <a:xfrm>
            <a:off x="1573781" y="317967"/>
            <a:ext cx="11053283" cy="923330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lvl="0" algn="just">
              <a:buClr>
                <a:srgbClr val="EC7043"/>
              </a:buClr>
            </a:pPr>
            <a:r>
              <a:rPr lang="en-US" sz="5400" b="1" dirty="0">
                <a:solidFill>
                  <a:schemeClr val="bg1"/>
                </a:solidFill>
                <a:latin typeface="#9Slide03 SFU Toledo Bold" panose="00000700000000000000" pitchFamily="2" charset="-93"/>
                <a:ea typeface="#9Slide03 Source Sans Pro" panose="020B0503030403020204" pitchFamily="34" charset="0"/>
                <a:cs typeface="#9Slide03 Arima Madurai Black" panose="00000A00000000000000" pitchFamily="2" charset="-93"/>
              </a:rPr>
              <a:t>I. </a:t>
            </a:r>
            <a:r>
              <a:rPr lang="en-US" sz="5400" b="1" dirty="0" err="1">
                <a:solidFill>
                  <a:schemeClr val="bg1"/>
                </a:solidFill>
                <a:latin typeface="#9Slide03 SFU Toledo Bold" panose="00000700000000000000" pitchFamily="2" charset="-93"/>
                <a:ea typeface="#9Slide03 Source Sans Pro" panose="020B0503030403020204" pitchFamily="34" charset="0"/>
                <a:cs typeface="#9Slide03 Arima Madurai Black" panose="00000A00000000000000" pitchFamily="2" charset="-93"/>
              </a:rPr>
              <a:t>Phần</a:t>
            </a:r>
            <a:r>
              <a:rPr lang="en-US" sz="5400" b="1" dirty="0">
                <a:solidFill>
                  <a:schemeClr val="bg1"/>
                </a:solidFill>
                <a:latin typeface="#9Slide03 SFU Toledo Bold" panose="00000700000000000000" pitchFamily="2" charset="-93"/>
                <a:ea typeface="#9Slide03 Source Sans Pro" panose="020B0503030403020204" pitchFamily="34" charset="0"/>
                <a:cs typeface="#9Slide03 Arima Madurai Black" panose="00000A00000000000000" pitchFamily="2" charset="-93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#9Slide03 SFU Toledo Bold" panose="00000700000000000000" pitchFamily="2" charset="-93"/>
                <a:ea typeface="#9Slide03 Source Sans Pro" panose="020B0503030403020204" pitchFamily="34" charset="0"/>
                <a:cs typeface="#9Slide03 Arima Madurai Black" panose="00000A00000000000000" pitchFamily="2" charset="-93"/>
              </a:rPr>
              <a:t>đọc</a:t>
            </a:r>
            <a:r>
              <a:rPr lang="en-US" sz="5400" b="1" dirty="0">
                <a:solidFill>
                  <a:schemeClr val="bg1"/>
                </a:solidFill>
                <a:latin typeface="#9Slide03 SFU Toledo Bold" panose="00000700000000000000" pitchFamily="2" charset="-93"/>
                <a:ea typeface="#9Slide03 Source Sans Pro" panose="020B0503030403020204" pitchFamily="34" charset="0"/>
                <a:cs typeface="#9Slide03 Arima Madurai Black" panose="00000A00000000000000" pitchFamily="2" charset="-93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#9Slide03 SFU Toledo Bold" panose="00000700000000000000" pitchFamily="2" charset="-93"/>
                <a:ea typeface="#9Slide03 Source Sans Pro" panose="020B0503030403020204" pitchFamily="34" charset="0"/>
                <a:cs typeface="#9Slide03 Arima Madurai Black" panose="00000A00000000000000" pitchFamily="2" charset="-93"/>
              </a:rPr>
              <a:t>và</a:t>
            </a:r>
            <a:r>
              <a:rPr lang="en-US" sz="5400" b="1" dirty="0">
                <a:solidFill>
                  <a:schemeClr val="bg1"/>
                </a:solidFill>
                <a:latin typeface="#9Slide03 SFU Toledo Bold" panose="00000700000000000000" pitchFamily="2" charset="-93"/>
                <a:ea typeface="#9Slide03 Source Sans Pro" panose="020B0503030403020204" pitchFamily="34" charset="0"/>
                <a:cs typeface="#9Slide03 Arima Madurai Black" panose="00000A00000000000000" pitchFamily="2" charset="-93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#9Slide03 SFU Toledo Bold" panose="00000700000000000000" pitchFamily="2" charset="-93"/>
                <a:ea typeface="#9Slide03 Source Sans Pro" panose="020B0503030403020204" pitchFamily="34" charset="0"/>
                <a:cs typeface="#9Slide03 Arima Madurai Black" panose="00000A00000000000000" pitchFamily="2" charset="-93"/>
              </a:rPr>
              <a:t>thực</a:t>
            </a:r>
            <a:r>
              <a:rPr lang="en-US" sz="5400" b="1" dirty="0">
                <a:solidFill>
                  <a:schemeClr val="bg1"/>
                </a:solidFill>
                <a:latin typeface="#9Slide03 SFU Toledo Bold" panose="00000700000000000000" pitchFamily="2" charset="-93"/>
                <a:ea typeface="#9Slide03 Source Sans Pro" panose="020B0503030403020204" pitchFamily="34" charset="0"/>
                <a:cs typeface="#9Slide03 Arima Madurai Black" panose="00000A00000000000000" pitchFamily="2" charset="-93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#9Slide03 SFU Toledo Bold" panose="00000700000000000000" pitchFamily="2" charset="-93"/>
                <a:ea typeface="#9Slide03 Source Sans Pro" panose="020B0503030403020204" pitchFamily="34" charset="0"/>
                <a:cs typeface="#9Slide03 Arima Madurai Black" panose="00000A00000000000000" pitchFamily="2" charset="-93"/>
              </a:rPr>
              <a:t>hành</a:t>
            </a:r>
            <a:r>
              <a:rPr lang="en-US" sz="5400" b="1" dirty="0">
                <a:solidFill>
                  <a:schemeClr val="bg1"/>
                </a:solidFill>
                <a:latin typeface="#9Slide03 SFU Toledo Bold" panose="00000700000000000000" pitchFamily="2" charset="-93"/>
                <a:ea typeface="#9Slide03 Source Sans Pro" panose="020B0503030403020204" pitchFamily="34" charset="0"/>
                <a:cs typeface="#9Slide03 Arima Madurai Black" panose="00000A00000000000000" pitchFamily="2" charset="-93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#9Slide03 SFU Toledo Bold" panose="00000700000000000000" pitchFamily="2" charset="-93"/>
                <a:ea typeface="#9Slide03 Source Sans Pro" panose="020B0503030403020204" pitchFamily="34" charset="0"/>
                <a:cs typeface="#9Slide03 Arima Madurai Black" panose="00000A00000000000000" pitchFamily="2" charset="-93"/>
              </a:rPr>
              <a:t>tiếng</a:t>
            </a:r>
            <a:r>
              <a:rPr lang="en-US" sz="5400" b="1" dirty="0">
                <a:solidFill>
                  <a:schemeClr val="bg1"/>
                </a:solidFill>
                <a:latin typeface="#9Slide03 SFU Toledo Bold" panose="00000700000000000000" pitchFamily="2" charset="-93"/>
                <a:ea typeface="#9Slide03 Source Sans Pro" panose="020B0503030403020204" pitchFamily="34" charset="0"/>
                <a:cs typeface="#9Slide03 Arima Madurai Black" panose="00000A00000000000000" pitchFamily="2" charset="-93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#9Slide03 SFU Toledo Bold" panose="00000700000000000000" pitchFamily="2" charset="-93"/>
                <a:ea typeface="#9Slide03 Source Sans Pro" panose="020B0503030403020204" pitchFamily="34" charset="0"/>
                <a:cs typeface="#9Slide03 Arima Madurai Black" panose="00000A00000000000000" pitchFamily="2" charset="-93"/>
              </a:rPr>
              <a:t>Việt</a:t>
            </a:r>
            <a:endParaRPr lang="en-US" sz="5400" b="1" dirty="0">
              <a:solidFill>
                <a:schemeClr val="bg1"/>
              </a:solidFill>
              <a:latin typeface="#9Slide03 SFU Toledo Bold" panose="00000700000000000000" pitchFamily="2" charset="-93"/>
              <a:ea typeface="#9Slide03 Source Sans Pro" panose="020B0503030403020204" pitchFamily="34" charset="0"/>
              <a:cs typeface="#9Slide03 Arima Madurai Black" panose="00000A00000000000000" pitchFamily="2" charset="-93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BFE560C-D105-54BE-90E3-00D126C547FF}"/>
              </a:ext>
            </a:extLst>
          </p:cNvPr>
          <p:cNvSpPr txBox="1"/>
          <p:nvPr/>
        </p:nvSpPr>
        <p:spPr>
          <a:xfrm>
            <a:off x="838200" y="1242373"/>
            <a:ext cx="145923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FF00"/>
                </a:solidFill>
                <a:latin typeface="#9Slide03 SFU Futura_12" panose="00000400000000000000" pitchFamily="2" charset="-93"/>
              </a:rPr>
              <a:t>1. </a:t>
            </a:r>
            <a:r>
              <a:rPr lang="en-US" sz="4000" dirty="0" err="1">
                <a:solidFill>
                  <a:srgbClr val="FFFF00"/>
                </a:solidFill>
                <a:latin typeface="#9Slide03 SFU Futura_12" panose="00000400000000000000" pitchFamily="2" charset="-93"/>
              </a:rPr>
              <a:t>Đặc</a:t>
            </a:r>
            <a:r>
              <a:rPr lang="en-US" sz="4000" dirty="0">
                <a:solidFill>
                  <a:srgbClr val="FFFF00"/>
                </a:solidFill>
                <a:latin typeface="#9Slide03 SFU Futura_12" panose="00000400000000000000" pitchFamily="2" charset="-93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#9Slide03 SFU Futura_12" panose="00000400000000000000" pitchFamily="2" charset="-93"/>
              </a:rPr>
              <a:t>điểm</a:t>
            </a:r>
            <a:r>
              <a:rPr lang="en-US" sz="4000" dirty="0">
                <a:solidFill>
                  <a:srgbClr val="FFFF00"/>
                </a:solidFill>
                <a:latin typeface="#9Slide03 SFU Futura_12" panose="00000400000000000000" pitchFamily="2" charset="-93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#9Slide03 SFU Futura_12" panose="00000400000000000000" pitchFamily="2" charset="-93"/>
              </a:rPr>
              <a:t>của</a:t>
            </a:r>
            <a:r>
              <a:rPr lang="en-US" sz="4000" dirty="0">
                <a:solidFill>
                  <a:srgbClr val="FFFF00"/>
                </a:solidFill>
                <a:latin typeface="#9Slide03 SFU Futura_12" panose="00000400000000000000" pitchFamily="2" charset="-93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#9Slide03 SFU Futura_12" panose="00000400000000000000" pitchFamily="2" charset="-93"/>
              </a:rPr>
              <a:t>thể</a:t>
            </a:r>
            <a:r>
              <a:rPr lang="en-US" sz="4000" dirty="0">
                <a:solidFill>
                  <a:srgbClr val="FFFF00"/>
                </a:solidFill>
                <a:latin typeface="#9Slide03 SFU Futura_12" panose="00000400000000000000" pitchFamily="2" charset="-93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#9Slide03 SFU Futura_12" panose="00000400000000000000" pitchFamily="2" charset="-93"/>
              </a:rPr>
              <a:t>thơ</a:t>
            </a:r>
            <a:r>
              <a:rPr lang="en-US" sz="4000" dirty="0">
                <a:solidFill>
                  <a:srgbClr val="FFFF00"/>
                </a:solidFill>
                <a:latin typeface="#9Slide03 SFU Futura_12" panose="00000400000000000000" pitchFamily="2" charset="-93"/>
              </a:rPr>
              <a:t> song </a:t>
            </a:r>
            <a:r>
              <a:rPr lang="en-US" sz="4000" dirty="0" err="1">
                <a:solidFill>
                  <a:srgbClr val="FFFF00"/>
                </a:solidFill>
                <a:latin typeface="#9Slide03 SFU Futura_12" panose="00000400000000000000" pitchFamily="2" charset="-93"/>
              </a:rPr>
              <a:t>thất</a:t>
            </a:r>
            <a:r>
              <a:rPr lang="en-US" sz="4000" dirty="0">
                <a:solidFill>
                  <a:srgbClr val="FFFF00"/>
                </a:solidFill>
                <a:latin typeface="#9Slide03 SFU Futura_12" panose="00000400000000000000" pitchFamily="2" charset="-93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#9Slide03 SFU Futura_12" panose="00000400000000000000" pitchFamily="2" charset="-93"/>
              </a:rPr>
              <a:t>lục</a:t>
            </a:r>
            <a:r>
              <a:rPr lang="en-US" sz="4000" dirty="0">
                <a:solidFill>
                  <a:srgbClr val="FFFF00"/>
                </a:solidFill>
                <a:latin typeface="#9Slide03 SFU Futura_12" panose="00000400000000000000" pitchFamily="2" charset="-93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#9Slide03 SFU Futura_12" panose="00000400000000000000" pitchFamily="2" charset="-93"/>
              </a:rPr>
              <a:t>bát</a:t>
            </a:r>
            <a:endParaRPr lang="en-US" sz="4000" dirty="0"/>
          </a:p>
        </p:txBody>
      </p:sp>
      <p:sp>
        <p:nvSpPr>
          <p:cNvPr id="2" name="Rectangle 1"/>
          <p:cNvSpPr/>
          <p:nvPr/>
        </p:nvSpPr>
        <p:spPr>
          <a:xfrm>
            <a:off x="838200" y="2324100"/>
            <a:ext cx="14020800" cy="5334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990600" y="2568463"/>
            <a:ext cx="13716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song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thất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lục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bát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7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6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1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8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cuối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bảy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vần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bảy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cuối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bảy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vần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cuối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lục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cuối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lục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vần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6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bát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cuối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bát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vần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5 (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đôi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3)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thất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theo.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11201400" y="853224"/>
            <a:ext cx="8046577" cy="9939666"/>
          </a:xfrm>
          <a:custGeom>
            <a:avLst/>
            <a:gdLst/>
            <a:ahLst/>
            <a:cxnLst/>
            <a:rect l="l" t="t" r="r" b="b"/>
            <a:pathLst>
              <a:path w="9113377" h="10830157">
                <a:moveTo>
                  <a:pt x="0" y="0"/>
                </a:moveTo>
                <a:lnTo>
                  <a:pt x="9113377" y="0"/>
                </a:lnTo>
                <a:lnTo>
                  <a:pt x="9113377" y="10830157"/>
                </a:lnTo>
                <a:lnTo>
                  <a:pt x="0" y="1083015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-624438" y="-732027"/>
            <a:ext cx="2296555" cy="2293137"/>
          </a:xfrm>
          <a:custGeom>
            <a:avLst/>
            <a:gdLst/>
            <a:ahLst/>
            <a:cxnLst/>
            <a:rect l="l" t="t" r="r" b="b"/>
            <a:pathLst>
              <a:path w="2296555" h="2293137">
                <a:moveTo>
                  <a:pt x="0" y="0"/>
                </a:moveTo>
                <a:lnTo>
                  <a:pt x="2296555" y="0"/>
                </a:lnTo>
                <a:lnTo>
                  <a:pt x="2296555" y="2293137"/>
                </a:lnTo>
                <a:lnTo>
                  <a:pt x="0" y="229313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矩形 10">
            <a:extLst>
              <a:ext uri="{FF2B5EF4-FFF2-40B4-BE49-F238E27FC236}">
                <a16:creationId xmlns:a16="http://schemas.microsoft.com/office/drawing/2014/main" id="{EA1E2C81-A0A1-ED50-4D24-F3FB9A0DF262}"/>
              </a:ext>
            </a:extLst>
          </p:cNvPr>
          <p:cNvSpPr/>
          <p:nvPr/>
        </p:nvSpPr>
        <p:spPr>
          <a:xfrm>
            <a:off x="1691572" y="-887539"/>
            <a:ext cx="11053283" cy="923330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lvl="0" algn="just">
              <a:buClr>
                <a:srgbClr val="EC7043"/>
              </a:buClr>
            </a:pPr>
            <a:r>
              <a:rPr lang="en-US" sz="5400" b="1">
                <a:solidFill>
                  <a:schemeClr val="bg1"/>
                </a:solidFill>
                <a:latin typeface="#9Slide03 SFU Toledo Bold" panose="00000700000000000000" pitchFamily="2" charset="-93"/>
                <a:ea typeface="#9Slide03 Source Sans Pro" panose="020B0503030403020204" pitchFamily="34" charset="0"/>
                <a:cs typeface="#9Slide03 Arima Madurai Black" panose="00000A00000000000000" pitchFamily="2" charset="-93"/>
              </a:rPr>
              <a:t>I. Phần đọc và thực hành tiếng Việt</a:t>
            </a:r>
            <a:endParaRPr lang="en-US" sz="5400" b="1" dirty="0">
              <a:solidFill>
                <a:schemeClr val="bg1"/>
              </a:solidFill>
              <a:latin typeface="#9Slide03 SFU Toledo Bold" panose="00000700000000000000" pitchFamily="2" charset="-93"/>
              <a:ea typeface="#9Slide03 Source Sans Pro" panose="020B0503030403020204" pitchFamily="34" charset="0"/>
              <a:cs typeface="#9Slide03 Arima Madurai Black" panose="00000A00000000000000" pitchFamily="2" charset="-93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BFE560C-D105-54BE-90E3-00D126C547FF}"/>
              </a:ext>
            </a:extLst>
          </p:cNvPr>
          <p:cNvSpPr txBox="1"/>
          <p:nvPr/>
        </p:nvSpPr>
        <p:spPr>
          <a:xfrm>
            <a:off x="1672116" y="308310"/>
            <a:ext cx="1593008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FFFF00"/>
                </a:solidFill>
                <a:latin typeface="#9Slide03 SFU Futura_12" panose="00000400000000000000" pitchFamily="2" charset="-93"/>
              </a:rPr>
              <a:t>2. </a:t>
            </a:r>
            <a:r>
              <a:rPr lang="en-US" sz="4400" dirty="0" err="1">
                <a:solidFill>
                  <a:srgbClr val="FFFF00"/>
                </a:solidFill>
                <a:latin typeface="#9Slide03 SFU Futura_12" panose="00000400000000000000" pitchFamily="2" charset="-93"/>
              </a:rPr>
              <a:t>Đọc</a:t>
            </a:r>
            <a:r>
              <a:rPr lang="en-US" sz="4400" dirty="0">
                <a:solidFill>
                  <a:srgbClr val="FFFF00"/>
                </a:solidFill>
                <a:latin typeface="#9Slide03 SFU Futura_12" panose="00000400000000000000" pitchFamily="2" charset="-93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#9Slide03 SFU Futura_12" panose="00000400000000000000" pitchFamily="2" charset="-93"/>
              </a:rPr>
              <a:t>lại</a:t>
            </a:r>
            <a:r>
              <a:rPr lang="en-US" sz="4400" dirty="0">
                <a:solidFill>
                  <a:srgbClr val="FFFF00"/>
                </a:solidFill>
                <a:latin typeface="#9Slide03 SFU Futura_12" panose="00000400000000000000" pitchFamily="2" charset="-93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#9Slide03 SFU Futura_12" panose="00000400000000000000" pitchFamily="2" charset="-93"/>
              </a:rPr>
              <a:t>các</a:t>
            </a:r>
            <a:r>
              <a:rPr lang="en-US" sz="4400" dirty="0">
                <a:solidFill>
                  <a:srgbClr val="FFFF00"/>
                </a:solidFill>
                <a:latin typeface="#9Slide03 SFU Futura_12" panose="00000400000000000000" pitchFamily="2" charset="-93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#9Slide03 SFU Futura_12" panose="00000400000000000000" pitchFamily="2" charset="-93"/>
              </a:rPr>
              <a:t>văn</a:t>
            </a:r>
            <a:r>
              <a:rPr lang="en-US" sz="4400" dirty="0">
                <a:solidFill>
                  <a:srgbClr val="FFFF00"/>
                </a:solidFill>
                <a:latin typeface="#9Slide03 SFU Futura_12" panose="00000400000000000000" pitchFamily="2" charset="-93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#9Slide03 SFU Futura_12" panose="00000400000000000000" pitchFamily="2" charset="-93"/>
              </a:rPr>
              <a:t>bản</a:t>
            </a:r>
            <a:r>
              <a:rPr lang="en-US" sz="4400" dirty="0">
                <a:solidFill>
                  <a:srgbClr val="FFFF00"/>
                </a:solidFill>
                <a:latin typeface="#9Slide03 SFU Futura_12" panose="00000400000000000000" pitchFamily="2" charset="-93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#9Slide03 SFU Futura_12" panose="00000400000000000000" pitchFamily="2" charset="-93"/>
              </a:rPr>
              <a:t>đã</a:t>
            </a:r>
            <a:r>
              <a:rPr lang="en-US" sz="4400" dirty="0">
                <a:solidFill>
                  <a:srgbClr val="FFFF00"/>
                </a:solidFill>
                <a:latin typeface="#9Slide03 SFU Futura_12" panose="00000400000000000000" pitchFamily="2" charset="-93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#9Slide03 SFU Futura_12" panose="00000400000000000000" pitchFamily="2" charset="-93"/>
              </a:rPr>
              <a:t>học</a:t>
            </a:r>
            <a:r>
              <a:rPr lang="en-US" sz="4400" dirty="0">
                <a:solidFill>
                  <a:srgbClr val="FFFF00"/>
                </a:solidFill>
                <a:latin typeface="#9Slide03 SFU Futura_12" panose="00000400000000000000" pitchFamily="2" charset="-93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#9Slide03 SFU Futura_12" panose="00000400000000000000" pitchFamily="2" charset="-93"/>
              </a:rPr>
              <a:t>và</a:t>
            </a:r>
            <a:r>
              <a:rPr lang="en-US" sz="4400" dirty="0">
                <a:solidFill>
                  <a:srgbClr val="FFFF00"/>
                </a:solidFill>
                <a:latin typeface="#9Slide03 SFU Futura_12" panose="00000400000000000000" pitchFamily="2" charset="-93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#9Slide03 SFU Futura_12" panose="00000400000000000000" pitchFamily="2" charset="-93"/>
              </a:rPr>
              <a:t>điền</a:t>
            </a:r>
            <a:r>
              <a:rPr lang="en-US" sz="4400" dirty="0">
                <a:solidFill>
                  <a:srgbClr val="FFFF00"/>
                </a:solidFill>
                <a:latin typeface="#9Slide03 SFU Futura_12" panose="00000400000000000000" pitchFamily="2" charset="-93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#9Slide03 SFU Futura_12" panose="00000400000000000000" pitchFamily="2" charset="-93"/>
              </a:rPr>
              <a:t>thông</a:t>
            </a:r>
            <a:r>
              <a:rPr lang="en-US" sz="4400" dirty="0">
                <a:solidFill>
                  <a:srgbClr val="FFFF00"/>
                </a:solidFill>
                <a:latin typeface="#9Slide03 SFU Futura_12" panose="00000400000000000000" pitchFamily="2" charset="-93"/>
              </a:rPr>
              <a:t> tin </a:t>
            </a:r>
            <a:r>
              <a:rPr lang="en-US" sz="4400" dirty="0" err="1">
                <a:solidFill>
                  <a:srgbClr val="FFFF00"/>
                </a:solidFill>
                <a:latin typeface="#9Slide03 SFU Futura_12" panose="00000400000000000000" pitchFamily="2" charset="-93"/>
              </a:rPr>
              <a:t>vào</a:t>
            </a:r>
            <a:r>
              <a:rPr lang="en-US" sz="4400" dirty="0">
                <a:solidFill>
                  <a:srgbClr val="FFFF00"/>
                </a:solidFill>
                <a:latin typeface="#9Slide03 SFU Futura_12" panose="00000400000000000000" pitchFamily="2" charset="-93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#9Slide03 SFU Futura_12" panose="00000400000000000000" pitchFamily="2" charset="-93"/>
              </a:rPr>
              <a:t>bảng</a:t>
            </a:r>
            <a:r>
              <a:rPr lang="en-US" sz="4400" dirty="0">
                <a:solidFill>
                  <a:srgbClr val="FFFF00"/>
                </a:solidFill>
                <a:latin typeface="#9Slide03 SFU Futura_12" panose="00000400000000000000" pitchFamily="2" charset="-93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#9Slide03 SFU Futura_12" panose="00000400000000000000" pitchFamily="2" charset="-93"/>
              </a:rPr>
              <a:t>sau</a:t>
            </a:r>
            <a:endParaRPr lang="en-US" sz="4400" dirty="0">
              <a:solidFill>
                <a:srgbClr val="FFFF00"/>
              </a:solidFill>
              <a:latin typeface="#9Slide03 SFU Futura_12" panose="00000400000000000000" pitchFamily="2" charset="-93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81000" y="1350270"/>
            <a:ext cx="17526000" cy="859383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3741404"/>
              </p:ext>
            </p:extLst>
          </p:nvPr>
        </p:nvGraphicFramePr>
        <p:xfrm>
          <a:off x="609601" y="1596232"/>
          <a:ext cx="16992599" cy="7281067"/>
        </p:xfrm>
        <a:graphic>
          <a:graphicData uri="http://schemas.openxmlformats.org/drawingml/2006/table">
            <a:tbl>
              <a:tblPr firstRow="1" firstCol="1" bandRow="1">
                <a:tableStyleId>{1FECB4D8-DB02-4DC6-A0A2-4F2EBAE1DC90}</a:tableStyleId>
              </a:tblPr>
              <a:tblGrid>
                <a:gridCol w="2362199">
                  <a:extLst>
                    <a:ext uri="{9D8B030D-6E8A-4147-A177-3AD203B41FA5}">
                      <a16:colId xmlns:a16="http://schemas.microsoft.com/office/drawing/2014/main" val="1317292802"/>
                    </a:ext>
                  </a:extLst>
                </a:gridCol>
                <a:gridCol w="3785565">
                  <a:extLst>
                    <a:ext uri="{9D8B030D-6E8A-4147-A177-3AD203B41FA5}">
                      <a16:colId xmlns:a16="http://schemas.microsoft.com/office/drawing/2014/main" val="2605210809"/>
                    </a:ext>
                  </a:extLst>
                </a:gridCol>
                <a:gridCol w="3758235">
                  <a:extLst>
                    <a:ext uri="{9D8B030D-6E8A-4147-A177-3AD203B41FA5}">
                      <a16:colId xmlns:a16="http://schemas.microsoft.com/office/drawing/2014/main" val="2943325740"/>
                    </a:ext>
                  </a:extLst>
                </a:gridCol>
                <a:gridCol w="3581400">
                  <a:extLst>
                    <a:ext uri="{9D8B030D-6E8A-4147-A177-3AD203B41FA5}">
                      <a16:colId xmlns:a16="http://schemas.microsoft.com/office/drawing/2014/main" val="1894619893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3659901079"/>
                    </a:ext>
                  </a:extLst>
                </a:gridCol>
              </a:tblGrid>
              <a:tr h="66191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kern="0" dirty="0" err="1">
                          <a:solidFill>
                            <a:srgbClr val="003300"/>
                          </a:solidFill>
                          <a:effectLst/>
                        </a:rPr>
                        <a:t>Văn</a:t>
                      </a:r>
                      <a:r>
                        <a:rPr lang="en-US" sz="2400" kern="0" dirty="0">
                          <a:solidFill>
                            <a:srgbClr val="003300"/>
                          </a:solidFill>
                          <a:effectLst/>
                        </a:rPr>
                        <a:t> </a:t>
                      </a:r>
                      <a:r>
                        <a:rPr lang="en-US" sz="2400" kern="0" dirty="0" err="1">
                          <a:solidFill>
                            <a:srgbClr val="003300"/>
                          </a:solidFill>
                          <a:effectLst/>
                        </a:rPr>
                        <a:t>bản</a:t>
                      </a:r>
                      <a:endParaRPr lang="en-US" sz="2400" kern="100" dirty="0"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6600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kern="0" dirty="0" err="1">
                          <a:solidFill>
                            <a:srgbClr val="003300"/>
                          </a:solidFill>
                          <a:effectLst/>
                        </a:rPr>
                        <a:t>Từ</a:t>
                      </a:r>
                      <a:r>
                        <a:rPr lang="en-US" sz="2400" kern="0" dirty="0">
                          <a:solidFill>
                            <a:srgbClr val="003300"/>
                          </a:solidFill>
                          <a:effectLst/>
                        </a:rPr>
                        <a:t> </a:t>
                      </a:r>
                      <a:r>
                        <a:rPr lang="en-US" sz="2400" kern="0" dirty="0" err="1">
                          <a:solidFill>
                            <a:srgbClr val="003300"/>
                          </a:solidFill>
                          <a:effectLst/>
                        </a:rPr>
                        <a:t>ngữ</a:t>
                      </a:r>
                      <a:r>
                        <a:rPr lang="en-US" sz="2400" kern="0" dirty="0">
                          <a:solidFill>
                            <a:srgbClr val="003300"/>
                          </a:solidFill>
                          <a:effectLst/>
                        </a:rPr>
                        <a:t>, </a:t>
                      </a:r>
                      <a:r>
                        <a:rPr lang="en-US" sz="2400" kern="0" dirty="0" err="1">
                          <a:solidFill>
                            <a:srgbClr val="003300"/>
                          </a:solidFill>
                          <a:effectLst/>
                        </a:rPr>
                        <a:t>hình</a:t>
                      </a:r>
                      <a:r>
                        <a:rPr lang="en-US" sz="2400" kern="0" dirty="0">
                          <a:solidFill>
                            <a:srgbClr val="003300"/>
                          </a:solidFill>
                          <a:effectLst/>
                        </a:rPr>
                        <a:t> </a:t>
                      </a:r>
                      <a:r>
                        <a:rPr lang="en-US" sz="2400" kern="0" dirty="0" err="1">
                          <a:solidFill>
                            <a:srgbClr val="003300"/>
                          </a:solidFill>
                          <a:effectLst/>
                        </a:rPr>
                        <a:t>ảnh</a:t>
                      </a:r>
                      <a:r>
                        <a:rPr lang="en-US" sz="2400" kern="0" dirty="0">
                          <a:solidFill>
                            <a:srgbClr val="003300"/>
                          </a:solidFill>
                          <a:effectLst/>
                        </a:rPr>
                        <a:t> </a:t>
                      </a:r>
                      <a:r>
                        <a:rPr lang="en-US" sz="2400" kern="0" dirty="0" err="1">
                          <a:solidFill>
                            <a:srgbClr val="003300"/>
                          </a:solidFill>
                          <a:effectLst/>
                        </a:rPr>
                        <a:t>độc</a:t>
                      </a:r>
                      <a:r>
                        <a:rPr lang="en-US" sz="2400" kern="0" dirty="0">
                          <a:solidFill>
                            <a:srgbClr val="003300"/>
                          </a:solidFill>
                          <a:effectLst/>
                        </a:rPr>
                        <a:t> </a:t>
                      </a:r>
                      <a:r>
                        <a:rPr lang="en-US" sz="2400" kern="0" dirty="0" err="1">
                          <a:solidFill>
                            <a:srgbClr val="003300"/>
                          </a:solidFill>
                          <a:effectLst/>
                        </a:rPr>
                        <a:t>đáo</a:t>
                      </a:r>
                      <a:endParaRPr lang="en-US" sz="2400" kern="100" dirty="0"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6600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kern="0" dirty="0" err="1">
                          <a:solidFill>
                            <a:srgbClr val="003300"/>
                          </a:solidFill>
                          <a:effectLst/>
                        </a:rPr>
                        <a:t>Mạch</a:t>
                      </a:r>
                      <a:r>
                        <a:rPr lang="en-US" sz="2400" kern="0" dirty="0">
                          <a:solidFill>
                            <a:srgbClr val="003300"/>
                          </a:solidFill>
                          <a:effectLst/>
                        </a:rPr>
                        <a:t> </a:t>
                      </a:r>
                      <a:r>
                        <a:rPr lang="en-US" sz="2400" kern="0" dirty="0" err="1">
                          <a:solidFill>
                            <a:srgbClr val="003300"/>
                          </a:solidFill>
                          <a:effectLst/>
                        </a:rPr>
                        <a:t>cảm</a:t>
                      </a:r>
                      <a:r>
                        <a:rPr lang="en-US" sz="2400" kern="0" dirty="0">
                          <a:solidFill>
                            <a:srgbClr val="003300"/>
                          </a:solidFill>
                          <a:effectLst/>
                        </a:rPr>
                        <a:t> </a:t>
                      </a:r>
                      <a:r>
                        <a:rPr lang="en-US" sz="2400" kern="0" dirty="0" err="1">
                          <a:solidFill>
                            <a:srgbClr val="003300"/>
                          </a:solidFill>
                          <a:effectLst/>
                        </a:rPr>
                        <a:t>xúc</a:t>
                      </a:r>
                      <a:endParaRPr lang="en-US" sz="2400" kern="100" dirty="0"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6600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kern="0" dirty="0" err="1">
                          <a:solidFill>
                            <a:srgbClr val="003300"/>
                          </a:solidFill>
                          <a:effectLst/>
                        </a:rPr>
                        <a:t>Cảm</a:t>
                      </a:r>
                      <a:r>
                        <a:rPr lang="en-US" sz="2400" kern="0" dirty="0">
                          <a:solidFill>
                            <a:srgbClr val="003300"/>
                          </a:solidFill>
                          <a:effectLst/>
                        </a:rPr>
                        <a:t> </a:t>
                      </a:r>
                      <a:r>
                        <a:rPr lang="en-US" sz="2400" kern="0" dirty="0" err="1">
                          <a:solidFill>
                            <a:srgbClr val="003300"/>
                          </a:solidFill>
                          <a:effectLst/>
                        </a:rPr>
                        <a:t>hứng</a:t>
                      </a:r>
                      <a:r>
                        <a:rPr lang="en-US" sz="2400" kern="0" dirty="0">
                          <a:solidFill>
                            <a:srgbClr val="003300"/>
                          </a:solidFill>
                          <a:effectLst/>
                        </a:rPr>
                        <a:t> </a:t>
                      </a:r>
                      <a:r>
                        <a:rPr lang="en-US" sz="2400" kern="0" dirty="0" err="1">
                          <a:solidFill>
                            <a:srgbClr val="003300"/>
                          </a:solidFill>
                          <a:effectLst/>
                        </a:rPr>
                        <a:t>chủ</a:t>
                      </a:r>
                      <a:r>
                        <a:rPr lang="en-US" sz="2400" kern="0" dirty="0">
                          <a:solidFill>
                            <a:srgbClr val="003300"/>
                          </a:solidFill>
                          <a:effectLst/>
                        </a:rPr>
                        <a:t> </a:t>
                      </a:r>
                      <a:r>
                        <a:rPr lang="en-US" sz="2400" kern="0" dirty="0" err="1">
                          <a:solidFill>
                            <a:srgbClr val="003300"/>
                          </a:solidFill>
                          <a:effectLst/>
                        </a:rPr>
                        <a:t>đạo</a:t>
                      </a:r>
                      <a:endParaRPr lang="en-US" sz="2400" kern="100" dirty="0"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6600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kern="0" dirty="0" err="1">
                          <a:solidFill>
                            <a:srgbClr val="003300"/>
                          </a:solidFill>
                          <a:effectLst/>
                        </a:rPr>
                        <a:t>Chủ</a:t>
                      </a:r>
                      <a:r>
                        <a:rPr lang="en-US" sz="2400" kern="0" dirty="0">
                          <a:solidFill>
                            <a:srgbClr val="003300"/>
                          </a:solidFill>
                          <a:effectLst/>
                        </a:rPr>
                        <a:t> </a:t>
                      </a:r>
                      <a:r>
                        <a:rPr lang="en-US" sz="2400" kern="0" dirty="0" err="1">
                          <a:solidFill>
                            <a:srgbClr val="003300"/>
                          </a:solidFill>
                          <a:effectLst/>
                        </a:rPr>
                        <a:t>đề</a:t>
                      </a:r>
                      <a:endParaRPr lang="en-US" sz="2400" kern="100" dirty="0"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6600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93090826"/>
                  </a:ext>
                </a:extLst>
              </a:tr>
              <a:tr h="1985746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b="1" kern="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Nỗi</a:t>
                      </a:r>
                      <a:r>
                        <a:rPr lang="en-US" sz="2400" b="1" kern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sz="2400" b="1" kern="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nhớ</a:t>
                      </a:r>
                      <a:r>
                        <a:rPr lang="en-US" sz="2400" b="1" kern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sz="2400" b="1" kern="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thương</a:t>
                      </a:r>
                      <a:r>
                        <a:rPr lang="en-US" sz="2400" b="1" kern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sz="2400" b="1" kern="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của</a:t>
                      </a:r>
                      <a:r>
                        <a:rPr lang="en-US" sz="2400" b="1" kern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sz="2400" b="1" kern="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người</a:t>
                      </a:r>
                      <a:r>
                        <a:rPr lang="en-US" sz="2400" b="1" kern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sz="2400" b="1" kern="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chinh</a:t>
                      </a:r>
                      <a:r>
                        <a:rPr lang="en-US" sz="2400" b="1" kern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sz="2400" b="1" kern="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phụ</a:t>
                      </a:r>
                      <a:endParaRPr lang="en-US" sz="2400" b="1" kern="100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6600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2400" kern="1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6600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750"/>
                        </a:spcAft>
                      </a:pPr>
                      <a:endParaRPr lang="en-US" sz="2400" kern="1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6600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750"/>
                        </a:spcAft>
                      </a:pPr>
                      <a:endParaRPr lang="en-US" sz="2400" kern="1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6600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750"/>
                        </a:spcAft>
                      </a:pPr>
                      <a:endParaRPr lang="en-US" sz="2400" kern="1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6600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91424935"/>
                  </a:ext>
                </a:extLst>
              </a:tr>
              <a:tr h="2316703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b="1" kern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Hai </a:t>
                      </a:r>
                      <a:r>
                        <a:rPr lang="en-US" sz="2400" b="1" kern="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chữ</a:t>
                      </a:r>
                      <a:r>
                        <a:rPr lang="en-US" sz="2400" b="1" kern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sz="2400" b="1" kern="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nước</a:t>
                      </a:r>
                      <a:r>
                        <a:rPr lang="en-US" sz="2400" b="1" kern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sz="2400" b="1" kern="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nhà</a:t>
                      </a:r>
                      <a:endParaRPr lang="en-US" sz="2400" b="1" kern="100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6600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2400" kern="1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6600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750"/>
                        </a:spcAft>
                      </a:pPr>
                      <a:endParaRPr lang="en-US" sz="2400" kern="1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6600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750"/>
                        </a:spcAft>
                      </a:pPr>
                      <a:endParaRPr lang="en-US" sz="2400" kern="1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6600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750"/>
                        </a:spcAft>
                      </a:pPr>
                      <a:endParaRPr lang="en-US" sz="2400" kern="1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6600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50423601"/>
                  </a:ext>
                </a:extLst>
              </a:tr>
              <a:tr h="2316703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b="1" kern="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Tì</a:t>
                      </a:r>
                      <a:r>
                        <a:rPr lang="en-US" sz="2400" b="1" kern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sz="2400" b="1" kern="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bà</a:t>
                      </a:r>
                      <a:r>
                        <a:rPr lang="en-US" sz="2400" b="1" kern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sz="2400" b="1" kern="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hành</a:t>
                      </a:r>
                      <a:endParaRPr lang="en-US" sz="2400" b="1" kern="100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6600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2400" kern="1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6600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750"/>
                        </a:spcAft>
                      </a:pPr>
                      <a:endParaRPr lang="en-US" sz="2400" kern="1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6600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750"/>
                        </a:spcAft>
                      </a:pPr>
                      <a:endParaRPr lang="en-US" sz="2400" kern="1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6600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750"/>
                        </a:spcAft>
                      </a:pPr>
                      <a:endParaRPr lang="en-US" sz="2400" kern="1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6600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890425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040369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11201400" y="853224"/>
            <a:ext cx="8046577" cy="9939666"/>
          </a:xfrm>
          <a:custGeom>
            <a:avLst/>
            <a:gdLst/>
            <a:ahLst/>
            <a:cxnLst/>
            <a:rect l="l" t="t" r="r" b="b"/>
            <a:pathLst>
              <a:path w="9113377" h="10830157">
                <a:moveTo>
                  <a:pt x="0" y="0"/>
                </a:moveTo>
                <a:lnTo>
                  <a:pt x="9113377" y="0"/>
                </a:lnTo>
                <a:lnTo>
                  <a:pt x="9113377" y="10830157"/>
                </a:lnTo>
                <a:lnTo>
                  <a:pt x="0" y="1083015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-624438" y="-732027"/>
            <a:ext cx="2296555" cy="2293137"/>
          </a:xfrm>
          <a:custGeom>
            <a:avLst/>
            <a:gdLst/>
            <a:ahLst/>
            <a:cxnLst/>
            <a:rect l="l" t="t" r="r" b="b"/>
            <a:pathLst>
              <a:path w="2296555" h="2293137">
                <a:moveTo>
                  <a:pt x="0" y="0"/>
                </a:moveTo>
                <a:lnTo>
                  <a:pt x="2296555" y="0"/>
                </a:lnTo>
                <a:lnTo>
                  <a:pt x="2296555" y="2293137"/>
                </a:lnTo>
                <a:lnTo>
                  <a:pt x="0" y="229313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矩形 10">
            <a:extLst>
              <a:ext uri="{FF2B5EF4-FFF2-40B4-BE49-F238E27FC236}">
                <a16:creationId xmlns:a16="http://schemas.microsoft.com/office/drawing/2014/main" id="{EA1E2C81-A0A1-ED50-4D24-F3FB9A0DF262}"/>
              </a:ext>
            </a:extLst>
          </p:cNvPr>
          <p:cNvSpPr/>
          <p:nvPr/>
        </p:nvSpPr>
        <p:spPr>
          <a:xfrm>
            <a:off x="1691572" y="-887539"/>
            <a:ext cx="11053283" cy="923330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C7043"/>
              </a:buClr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FU Toledo Bold" panose="00000700000000000000" pitchFamily="2" charset="-93"/>
                <a:ea typeface="#9Slide03 Source Sans Pro" panose="020B0503030403020204" pitchFamily="34" charset="0"/>
                <a:cs typeface="#9Slide03 Arima Madurai Black" panose="00000A00000000000000" pitchFamily="2" charset="-93"/>
              </a:rPr>
              <a:t>I. Phần đọc và thực hành tiếng Việt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SFU Toledo Bold" panose="00000700000000000000" pitchFamily="2" charset="-93"/>
              <a:ea typeface="#9Slide03 Source Sans Pro" panose="020B0503030403020204" pitchFamily="34" charset="0"/>
              <a:cs typeface="#9Slide03 Arima Madurai Black" panose="00000A00000000000000" pitchFamily="2" charset="-93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BFE560C-D105-54BE-90E3-00D126C547FF}"/>
              </a:ext>
            </a:extLst>
          </p:cNvPr>
          <p:cNvSpPr txBox="1"/>
          <p:nvPr/>
        </p:nvSpPr>
        <p:spPr>
          <a:xfrm>
            <a:off x="1672116" y="308310"/>
            <a:ext cx="1593008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3 SFU Futura_12" panose="00000400000000000000" pitchFamily="2" charset="-93"/>
                <a:ea typeface="+mn-ea"/>
                <a:cs typeface="+mn-cs"/>
              </a:rPr>
              <a:t>2.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3 SFU Futura_12" panose="00000400000000000000" pitchFamily="2" charset="-93"/>
                <a:ea typeface="+mn-ea"/>
                <a:cs typeface="+mn-cs"/>
              </a:rPr>
              <a:t>Đọc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3 SFU Futura_12" panose="00000400000000000000" pitchFamily="2" charset="-93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3 SFU Futura_12" panose="00000400000000000000" pitchFamily="2" charset="-93"/>
                <a:ea typeface="+mn-ea"/>
                <a:cs typeface="+mn-cs"/>
              </a:rPr>
              <a:t>lại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3 SFU Futura_12" panose="00000400000000000000" pitchFamily="2" charset="-93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3 SFU Futura_12" panose="00000400000000000000" pitchFamily="2" charset="-93"/>
                <a:ea typeface="+mn-ea"/>
                <a:cs typeface="+mn-cs"/>
              </a:rPr>
              <a:t>các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3 SFU Futura_12" panose="00000400000000000000" pitchFamily="2" charset="-93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3 SFU Futura_12" panose="00000400000000000000" pitchFamily="2" charset="-93"/>
                <a:ea typeface="+mn-ea"/>
                <a:cs typeface="+mn-cs"/>
              </a:rPr>
              <a:t>văn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3 SFU Futura_12" panose="00000400000000000000" pitchFamily="2" charset="-93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3 SFU Futura_12" panose="00000400000000000000" pitchFamily="2" charset="-93"/>
                <a:ea typeface="+mn-ea"/>
                <a:cs typeface="+mn-cs"/>
              </a:rPr>
              <a:t>bản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3 SFU Futura_12" panose="00000400000000000000" pitchFamily="2" charset="-93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3 SFU Futura_12" panose="00000400000000000000" pitchFamily="2" charset="-93"/>
                <a:ea typeface="+mn-ea"/>
                <a:cs typeface="+mn-cs"/>
              </a:rPr>
              <a:t>đã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3 SFU Futura_12" panose="00000400000000000000" pitchFamily="2" charset="-93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3 SFU Futura_12" panose="00000400000000000000" pitchFamily="2" charset="-93"/>
                <a:ea typeface="+mn-ea"/>
                <a:cs typeface="+mn-cs"/>
              </a:rPr>
              <a:t>học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3 SFU Futura_12" panose="00000400000000000000" pitchFamily="2" charset="-93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3 SFU Futura_12" panose="00000400000000000000" pitchFamily="2" charset="-93"/>
                <a:ea typeface="+mn-ea"/>
                <a:cs typeface="+mn-cs"/>
              </a:rPr>
              <a:t>và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3 SFU Futura_12" panose="00000400000000000000" pitchFamily="2" charset="-93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3 SFU Futura_12" panose="00000400000000000000" pitchFamily="2" charset="-93"/>
                <a:ea typeface="+mn-ea"/>
                <a:cs typeface="+mn-cs"/>
              </a:rPr>
              <a:t>điền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3 SFU Futura_12" panose="00000400000000000000" pitchFamily="2" charset="-93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3 SFU Futura_12" panose="00000400000000000000" pitchFamily="2" charset="-93"/>
                <a:ea typeface="+mn-ea"/>
                <a:cs typeface="+mn-cs"/>
              </a:rPr>
              <a:t>thông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3 SFU Futura_12" panose="00000400000000000000" pitchFamily="2" charset="-93"/>
                <a:ea typeface="+mn-ea"/>
                <a:cs typeface="+mn-cs"/>
              </a:rPr>
              <a:t> tin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3 SFU Futura_12" panose="00000400000000000000" pitchFamily="2" charset="-93"/>
                <a:ea typeface="+mn-ea"/>
                <a:cs typeface="+mn-cs"/>
              </a:rPr>
              <a:t>vào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3 SFU Futura_12" panose="00000400000000000000" pitchFamily="2" charset="-93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3 SFU Futura_12" panose="00000400000000000000" pitchFamily="2" charset="-93"/>
                <a:ea typeface="+mn-ea"/>
                <a:cs typeface="+mn-cs"/>
              </a:rPr>
              <a:t>bảng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3 SFU Futura_12" panose="00000400000000000000" pitchFamily="2" charset="-93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3 SFU Futura_12" panose="00000400000000000000" pitchFamily="2" charset="-93"/>
                <a:ea typeface="+mn-ea"/>
                <a:cs typeface="+mn-cs"/>
              </a:rPr>
              <a:t>sau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#9Slide03 SFU Futura_12" panose="00000400000000000000" pitchFamily="2" charset="-93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81000" y="1350270"/>
            <a:ext cx="17526000" cy="859383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609601" y="1596232"/>
          <a:ext cx="16992599" cy="7281067"/>
        </p:xfrm>
        <a:graphic>
          <a:graphicData uri="http://schemas.openxmlformats.org/drawingml/2006/table">
            <a:tbl>
              <a:tblPr firstRow="1" firstCol="1" bandRow="1">
                <a:tableStyleId>{1FECB4D8-DB02-4DC6-A0A2-4F2EBAE1DC90}</a:tableStyleId>
              </a:tblPr>
              <a:tblGrid>
                <a:gridCol w="2362199">
                  <a:extLst>
                    <a:ext uri="{9D8B030D-6E8A-4147-A177-3AD203B41FA5}">
                      <a16:colId xmlns:a16="http://schemas.microsoft.com/office/drawing/2014/main" val="1317292802"/>
                    </a:ext>
                  </a:extLst>
                </a:gridCol>
                <a:gridCol w="3785565">
                  <a:extLst>
                    <a:ext uri="{9D8B030D-6E8A-4147-A177-3AD203B41FA5}">
                      <a16:colId xmlns:a16="http://schemas.microsoft.com/office/drawing/2014/main" val="2605210809"/>
                    </a:ext>
                  </a:extLst>
                </a:gridCol>
                <a:gridCol w="3758235">
                  <a:extLst>
                    <a:ext uri="{9D8B030D-6E8A-4147-A177-3AD203B41FA5}">
                      <a16:colId xmlns:a16="http://schemas.microsoft.com/office/drawing/2014/main" val="2943325740"/>
                    </a:ext>
                  </a:extLst>
                </a:gridCol>
                <a:gridCol w="3581400">
                  <a:extLst>
                    <a:ext uri="{9D8B030D-6E8A-4147-A177-3AD203B41FA5}">
                      <a16:colId xmlns:a16="http://schemas.microsoft.com/office/drawing/2014/main" val="1894619893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3659901079"/>
                    </a:ext>
                  </a:extLst>
                </a:gridCol>
              </a:tblGrid>
              <a:tr h="66191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kern="0" dirty="0" err="1">
                          <a:solidFill>
                            <a:srgbClr val="003300"/>
                          </a:solidFill>
                          <a:effectLst/>
                        </a:rPr>
                        <a:t>Văn</a:t>
                      </a:r>
                      <a:r>
                        <a:rPr lang="en-US" sz="2400" kern="0" dirty="0">
                          <a:solidFill>
                            <a:srgbClr val="003300"/>
                          </a:solidFill>
                          <a:effectLst/>
                        </a:rPr>
                        <a:t> </a:t>
                      </a:r>
                      <a:r>
                        <a:rPr lang="en-US" sz="2400" kern="0" dirty="0" err="1">
                          <a:solidFill>
                            <a:srgbClr val="003300"/>
                          </a:solidFill>
                          <a:effectLst/>
                        </a:rPr>
                        <a:t>bản</a:t>
                      </a:r>
                      <a:endParaRPr lang="en-US" sz="2400" kern="100" dirty="0"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6600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kern="0" dirty="0" err="1">
                          <a:solidFill>
                            <a:srgbClr val="003300"/>
                          </a:solidFill>
                          <a:effectLst/>
                        </a:rPr>
                        <a:t>Từ</a:t>
                      </a:r>
                      <a:r>
                        <a:rPr lang="en-US" sz="2400" kern="0" dirty="0">
                          <a:solidFill>
                            <a:srgbClr val="003300"/>
                          </a:solidFill>
                          <a:effectLst/>
                        </a:rPr>
                        <a:t> </a:t>
                      </a:r>
                      <a:r>
                        <a:rPr lang="en-US" sz="2400" kern="0" dirty="0" err="1">
                          <a:solidFill>
                            <a:srgbClr val="003300"/>
                          </a:solidFill>
                          <a:effectLst/>
                        </a:rPr>
                        <a:t>ngữ</a:t>
                      </a:r>
                      <a:r>
                        <a:rPr lang="en-US" sz="2400" kern="0" dirty="0">
                          <a:solidFill>
                            <a:srgbClr val="003300"/>
                          </a:solidFill>
                          <a:effectLst/>
                        </a:rPr>
                        <a:t>, </a:t>
                      </a:r>
                      <a:r>
                        <a:rPr lang="en-US" sz="2400" kern="0" dirty="0" err="1">
                          <a:solidFill>
                            <a:srgbClr val="003300"/>
                          </a:solidFill>
                          <a:effectLst/>
                        </a:rPr>
                        <a:t>hình</a:t>
                      </a:r>
                      <a:r>
                        <a:rPr lang="en-US" sz="2400" kern="0" dirty="0">
                          <a:solidFill>
                            <a:srgbClr val="003300"/>
                          </a:solidFill>
                          <a:effectLst/>
                        </a:rPr>
                        <a:t> </a:t>
                      </a:r>
                      <a:r>
                        <a:rPr lang="en-US" sz="2400" kern="0" dirty="0" err="1">
                          <a:solidFill>
                            <a:srgbClr val="003300"/>
                          </a:solidFill>
                          <a:effectLst/>
                        </a:rPr>
                        <a:t>ảnh</a:t>
                      </a:r>
                      <a:r>
                        <a:rPr lang="en-US" sz="2400" kern="0" dirty="0">
                          <a:solidFill>
                            <a:srgbClr val="003300"/>
                          </a:solidFill>
                          <a:effectLst/>
                        </a:rPr>
                        <a:t> </a:t>
                      </a:r>
                      <a:r>
                        <a:rPr lang="en-US" sz="2400" kern="0" dirty="0" err="1">
                          <a:solidFill>
                            <a:srgbClr val="003300"/>
                          </a:solidFill>
                          <a:effectLst/>
                        </a:rPr>
                        <a:t>độc</a:t>
                      </a:r>
                      <a:r>
                        <a:rPr lang="en-US" sz="2400" kern="0" dirty="0">
                          <a:solidFill>
                            <a:srgbClr val="003300"/>
                          </a:solidFill>
                          <a:effectLst/>
                        </a:rPr>
                        <a:t> </a:t>
                      </a:r>
                      <a:r>
                        <a:rPr lang="en-US" sz="2400" kern="0" dirty="0" err="1">
                          <a:solidFill>
                            <a:srgbClr val="003300"/>
                          </a:solidFill>
                          <a:effectLst/>
                        </a:rPr>
                        <a:t>đáo</a:t>
                      </a:r>
                      <a:endParaRPr lang="en-US" sz="2400" kern="100" dirty="0"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6600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kern="0" dirty="0" err="1">
                          <a:solidFill>
                            <a:srgbClr val="003300"/>
                          </a:solidFill>
                          <a:effectLst/>
                        </a:rPr>
                        <a:t>Mạch</a:t>
                      </a:r>
                      <a:r>
                        <a:rPr lang="en-US" sz="2400" kern="0" dirty="0">
                          <a:solidFill>
                            <a:srgbClr val="003300"/>
                          </a:solidFill>
                          <a:effectLst/>
                        </a:rPr>
                        <a:t> </a:t>
                      </a:r>
                      <a:r>
                        <a:rPr lang="en-US" sz="2400" kern="0" dirty="0" err="1">
                          <a:solidFill>
                            <a:srgbClr val="003300"/>
                          </a:solidFill>
                          <a:effectLst/>
                        </a:rPr>
                        <a:t>cảm</a:t>
                      </a:r>
                      <a:r>
                        <a:rPr lang="en-US" sz="2400" kern="0" dirty="0">
                          <a:solidFill>
                            <a:srgbClr val="003300"/>
                          </a:solidFill>
                          <a:effectLst/>
                        </a:rPr>
                        <a:t> </a:t>
                      </a:r>
                      <a:r>
                        <a:rPr lang="en-US" sz="2400" kern="0" dirty="0" err="1">
                          <a:solidFill>
                            <a:srgbClr val="003300"/>
                          </a:solidFill>
                          <a:effectLst/>
                        </a:rPr>
                        <a:t>xúc</a:t>
                      </a:r>
                      <a:endParaRPr lang="en-US" sz="2400" kern="100" dirty="0"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6600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kern="0" dirty="0" err="1">
                          <a:solidFill>
                            <a:srgbClr val="003300"/>
                          </a:solidFill>
                          <a:effectLst/>
                        </a:rPr>
                        <a:t>Cảm</a:t>
                      </a:r>
                      <a:r>
                        <a:rPr lang="en-US" sz="2400" kern="0" dirty="0">
                          <a:solidFill>
                            <a:srgbClr val="003300"/>
                          </a:solidFill>
                          <a:effectLst/>
                        </a:rPr>
                        <a:t> </a:t>
                      </a:r>
                      <a:r>
                        <a:rPr lang="en-US" sz="2400" kern="0" dirty="0" err="1">
                          <a:solidFill>
                            <a:srgbClr val="003300"/>
                          </a:solidFill>
                          <a:effectLst/>
                        </a:rPr>
                        <a:t>hứng</a:t>
                      </a:r>
                      <a:r>
                        <a:rPr lang="en-US" sz="2400" kern="0" dirty="0">
                          <a:solidFill>
                            <a:srgbClr val="003300"/>
                          </a:solidFill>
                          <a:effectLst/>
                        </a:rPr>
                        <a:t> </a:t>
                      </a:r>
                      <a:r>
                        <a:rPr lang="en-US" sz="2400" kern="0" dirty="0" err="1">
                          <a:solidFill>
                            <a:srgbClr val="003300"/>
                          </a:solidFill>
                          <a:effectLst/>
                        </a:rPr>
                        <a:t>chủ</a:t>
                      </a:r>
                      <a:r>
                        <a:rPr lang="en-US" sz="2400" kern="0" dirty="0">
                          <a:solidFill>
                            <a:srgbClr val="003300"/>
                          </a:solidFill>
                          <a:effectLst/>
                        </a:rPr>
                        <a:t> </a:t>
                      </a:r>
                      <a:r>
                        <a:rPr lang="en-US" sz="2400" kern="0" dirty="0" err="1">
                          <a:solidFill>
                            <a:srgbClr val="003300"/>
                          </a:solidFill>
                          <a:effectLst/>
                        </a:rPr>
                        <a:t>đạo</a:t>
                      </a:r>
                      <a:endParaRPr lang="en-US" sz="2400" kern="100" dirty="0"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6600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kern="0" dirty="0" err="1">
                          <a:solidFill>
                            <a:srgbClr val="003300"/>
                          </a:solidFill>
                          <a:effectLst/>
                        </a:rPr>
                        <a:t>Chủ</a:t>
                      </a:r>
                      <a:r>
                        <a:rPr lang="en-US" sz="2400" kern="0" dirty="0">
                          <a:solidFill>
                            <a:srgbClr val="003300"/>
                          </a:solidFill>
                          <a:effectLst/>
                        </a:rPr>
                        <a:t> </a:t>
                      </a:r>
                      <a:r>
                        <a:rPr lang="en-US" sz="2400" kern="0" dirty="0" err="1">
                          <a:solidFill>
                            <a:srgbClr val="003300"/>
                          </a:solidFill>
                          <a:effectLst/>
                        </a:rPr>
                        <a:t>đề</a:t>
                      </a:r>
                      <a:endParaRPr lang="en-US" sz="2400" kern="100" dirty="0"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6600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93090826"/>
                  </a:ext>
                </a:extLst>
              </a:tr>
              <a:tr h="1985746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b="1" kern="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Nỗi</a:t>
                      </a:r>
                      <a:r>
                        <a:rPr lang="en-US" sz="2400" b="1" kern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sz="2400" b="1" kern="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nhớ</a:t>
                      </a:r>
                      <a:r>
                        <a:rPr lang="en-US" sz="2400" b="1" kern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sz="2400" b="1" kern="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thương</a:t>
                      </a:r>
                      <a:r>
                        <a:rPr lang="en-US" sz="2400" b="1" kern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sz="2400" b="1" kern="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của</a:t>
                      </a:r>
                      <a:r>
                        <a:rPr lang="en-US" sz="2400" b="1" kern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sz="2400" b="1" kern="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người</a:t>
                      </a:r>
                      <a:r>
                        <a:rPr lang="en-US" sz="2400" b="1" kern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sz="2400" b="1" kern="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chinh</a:t>
                      </a:r>
                      <a:r>
                        <a:rPr lang="en-US" sz="2400" b="1" kern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sz="2400" b="1" kern="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phụ</a:t>
                      </a:r>
                      <a:endParaRPr lang="en-US" sz="2400" b="1" kern="100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6600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2400" kern="1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6600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750"/>
                        </a:spcAft>
                      </a:pPr>
                      <a:endParaRPr lang="en-US" sz="2400" kern="1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6600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750"/>
                        </a:spcAft>
                      </a:pPr>
                      <a:endParaRPr lang="en-US" sz="2400" kern="1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6600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750"/>
                        </a:spcAft>
                      </a:pPr>
                      <a:endParaRPr lang="en-US" sz="2400" kern="1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6600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91424935"/>
                  </a:ext>
                </a:extLst>
              </a:tr>
              <a:tr h="2316703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b="1" kern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Hai </a:t>
                      </a:r>
                      <a:r>
                        <a:rPr lang="en-US" sz="2400" b="1" kern="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chữ</a:t>
                      </a:r>
                      <a:r>
                        <a:rPr lang="en-US" sz="2400" b="1" kern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sz="2400" b="1" kern="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nước</a:t>
                      </a:r>
                      <a:r>
                        <a:rPr lang="en-US" sz="2400" b="1" kern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sz="2400" b="1" kern="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nhà</a:t>
                      </a:r>
                      <a:endParaRPr lang="en-US" sz="2400" b="1" kern="100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6600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2400" kern="1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6600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750"/>
                        </a:spcAft>
                      </a:pPr>
                      <a:endParaRPr lang="en-US" sz="2400" kern="1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6600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750"/>
                        </a:spcAft>
                      </a:pPr>
                      <a:endParaRPr lang="en-US" sz="2400" kern="1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6600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750"/>
                        </a:spcAft>
                      </a:pPr>
                      <a:endParaRPr lang="en-US" sz="2400" kern="1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6600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50423601"/>
                  </a:ext>
                </a:extLst>
              </a:tr>
              <a:tr h="2316703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b="1" kern="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Tì</a:t>
                      </a:r>
                      <a:r>
                        <a:rPr lang="en-US" sz="2400" b="1" kern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sz="2400" b="1" kern="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bà</a:t>
                      </a:r>
                      <a:r>
                        <a:rPr lang="en-US" sz="2400" b="1" kern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sz="2400" b="1" kern="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hành</a:t>
                      </a:r>
                      <a:endParaRPr lang="en-US" sz="2400" b="1" kern="100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6600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2400" kern="1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6600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750"/>
                        </a:spcAft>
                      </a:pPr>
                      <a:endParaRPr lang="en-US" sz="2400" kern="1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6600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750"/>
                        </a:spcAft>
                      </a:pPr>
                      <a:endParaRPr lang="en-US" sz="2400" kern="1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6600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750"/>
                        </a:spcAft>
                      </a:pPr>
                      <a:endParaRPr lang="en-US" sz="2400" kern="1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6600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89042523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971800" y="2324100"/>
            <a:ext cx="3733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ý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gáy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quyến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tuyết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bờ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781800" y="2324100"/>
            <a:ext cx="3733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nỗi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nhớ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dẳng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chinh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phụ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qua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khác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591800" y="2324100"/>
            <a:ext cx="3505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cảm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buồn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nhớ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173200" y="2324100"/>
            <a:ext cx="3428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cảm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lứa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971800" y="4305300"/>
            <a:ext cx="3733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!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Nhớ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đức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 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ô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 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781800" y="4229100"/>
            <a:ext cx="3733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cha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việc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thực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khẳng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định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cha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ông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515600" y="4305300"/>
            <a:ext cx="3581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Cảm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hung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tộc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4097000" y="4305300"/>
            <a:ext cx="35051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quê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nước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971800" y="6591300"/>
            <a:ext cx="3733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'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tiếng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', '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ôm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sầu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', '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', '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ngựa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thét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',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'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',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'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buông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lụa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' 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781800" y="6591300"/>
            <a:ext cx="3733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tiếng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nữ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bộc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tâm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sự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cuộc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 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0591800" y="6591300"/>
            <a:ext cx="3505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tiếng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lòng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cảm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đậm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cuộc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vô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lãng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4173200" y="6591300"/>
            <a:ext cx="34289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kiếp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nổi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bẽo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buồn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xót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35579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845737" y="1607146"/>
            <a:ext cx="12115800" cy="8381999"/>
            <a:chOff x="0" y="0"/>
            <a:chExt cx="3021812" cy="161660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021812" cy="1616602"/>
            </a:xfrm>
            <a:custGeom>
              <a:avLst/>
              <a:gdLst/>
              <a:ahLst/>
              <a:cxnLst/>
              <a:rect l="l" t="t" r="r" b="b"/>
              <a:pathLst>
                <a:path w="3021812" h="1616602">
                  <a:moveTo>
                    <a:pt x="34413" y="0"/>
                  </a:moveTo>
                  <a:lnTo>
                    <a:pt x="2987399" y="0"/>
                  </a:lnTo>
                  <a:cubicBezTo>
                    <a:pt x="3006405" y="0"/>
                    <a:pt x="3021812" y="15407"/>
                    <a:pt x="3021812" y="34413"/>
                  </a:cubicBezTo>
                  <a:lnTo>
                    <a:pt x="3021812" y="1582189"/>
                  </a:lnTo>
                  <a:cubicBezTo>
                    <a:pt x="3021812" y="1591315"/>
                    <a:pt x="3018186" y="1600069"/>
                    <a:pt x="3011733" y="1606522"/>
                  </a:cubicBezTo>
                  <a:cubicBezTo>
                    <a:pt x="3005279" y="1612976"/>
                    <a:pt x="2996526" y="1616602"/>
                    <a:pt x="2987399" y="1616602"/>
                  </a:cubicBezTo>
                  <a:lnTo>
                    <a:pt x="34413" y="1616602"/>
                  </a:lnTo>
                  <a:cubicBezTo>
                    <a:pt x="15407" y="1616602"/>
                    <a:pt x="0" y="1601194"/>
                    <a:pt x="0" y="1582189"/>
                  </a:cubicBezTo>
                  <a:lnTo>
                    <a:pt x="0" y="34413"/>
                  </a:lnTo>
                  <a:cubicBezTo>
                    <a:pt x="0" y="25286"/>
                    <a:pt x="3626" y="16533"/>
                    <a:pt x="10079" y="10079"/>
                  </a:cubicBezTo>
                  <a:cubicBezTo>
                    <a:pt x="16533" y="3626"/>
                    <a:pt x="25286" y="0"/>
                    <a:pt x="34413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3021812" cy="16642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0771413" y="1360213"/>
            <a:ext cx="5061857" cy="9130200"/>
          </a:xfrm>
          <a:custGeom>
            <a:avLst/>
            <a:gdLst/>
            <a:ahLst/>
            <a:cxnLst/>
            <a:rect l="l" t="t" r="r" b="b"/>
            <a:pathLst>
              <a:path w="6064144" h="11171644">
                <a:moveTo>
                  <a:pt x="0" y="0"/>
                </a:moveTo>
                <a:lnTo>
                  <a:pt x="6064144" y="0"/>
                </a:lnTo>
                <a:lnTo>
                  <a:pt x="6064144" y="11171644"/>
                </a:lnTo>
                <a:lnTo>
                  <a:pt x="0" y="111716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4">
            <a:extLst>
              <a:ext uri="{FF2B5EF4-FFF2-40B4-BE49-F238E27FC236}">
                <a16:creationId xmlns:a16="http://schemas.microsoft.com/office/drawing/2014/main" id="{27C52981-6107-8C17-CA10-4F29380C61BC}"/>
              </a:ext>
            </a:extLst>
          </p:cNvPr>
          <p:cNvSpPr/>
          <p:nvPr/>
        </p:nvSpPr>
        <p:spPr>
          <a:xfrm rot="-1954109">
            <a:off x="-19538" y="-95495"/>
            <a:ext cx="2130349" cy="2248389"/>
          </a:xfrm>
          <a:custGeom>
            <a:avLst/>
            <a:gdLst/>
            <a:ahLst/>
            <a:cxnLst/>
            <a:rect l="l" t="t" r="r" b="b"/>
            <a:pathLst>
              <a:path w="2130349" h="2248389">
                <a:moveTo>
                  <a:pt x="0" y="0"/>
                </a:moveTo>
                <a:lnTo>
                  <a:pt x="2130349" y="0"/>
                </a:lnTo>
                <a:lnTo>
                  <a:pt x="2130349" y="2248389"/>
                </a:lnTo>
                <a:lnTo>
                  <a:pt x="0" y="22483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15">
            <a:extLst>
              <a:ext uri="{FF2B5EF4-FFF2-40B4-BE49-F238E27FC236}">
                <a16:creationId xmlns:a16="http://schemas.microsoft.com/office/drawing/2014/main" id="{B90D999E-2940-023E-5145-DE82E9DE318D}"/>
              </a:ext>
            </a:extLst>
          </p:cNvPr>
          <p:cNvSpPr txBox="1"/>
          <p:nvPr/>
        </p:nvSpPr>
        <p:spPr>
          <a:xfrm>
            <a:off x="2515816" y="-285357"/>
            <a:ext cx="12192000" cy="12091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1592"/>
              </a:lnSpc>
            </a:pP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vần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nhịp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trích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790376" y="2427636"/>
            <a:ext cx="9567327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i="1" dirty="0">
                <a:latin typeface="+mj-lt"/>
              </a:rPr>
              <a:t>Ngập ngừng lá rụng cành trâm.</a:t>
            </a:r>
            <a:endParaRPr lang="en-US" sz="3200" dirty="0">
              <a:latin typeface="+mj-lt"/>
            </a:endParaRPr>
          </a:p>
          <a:p>
            <a:r>
              <a:rPr lang="vi-VN" sz="3200" i="1" dirty="0">
                <a:latin typeface="+mj-lt"/>
              </a:rPr>
              <a:t>Buổi hôm nghe dậy tiếng cầm xôn xao.</a:t>
            </a:r>
            <a:endParaRPr lang="en-US" sz="3200" dirty="0">
              <a:latin typeface="+mj-lt"/>
            </a:endParaRPr>
          </a:p>
          <a:p>
            <a:r>
              <a:rPr lang="vi-VN" sz="3200" dirty="0">
                <a:latin typeface="+mj-lt"/>
              </a:rPr>
              <a:t>137. </a:t>
            </a:r>
            <a:r>
              <a:rPr lang="vi-VN" sz="3200" i="1" dirty="0">
                <a:latin typeface="+mj-lt"/>
              </a:rPr>
              <a:t>Hẹn nơi nao, Hán Dương cầu nọ,</a:t>
            </a:r>
            <a:endParaRPr lang="en-US" sz="3200" dirty="0">
              <a:latin typeface="+mj-lt"/>
            </a:endParaRPr>
          </a:p>
          <a:p>
            <a:r>
              <a:rPr lang="vi-VN" sz="3200" i="1" dirty="0">
                <a:latin typeface="+mj-lt"/>
              </a:rPr>
              <a:t>Chiều lại tìm, nào có tiêu hao.</a:t>
            </a:r>
            <a:endParaRPr lang="en-US" sz="3200" dirty="0">
              <a:latin typeface="+mj-lt"/>
            </a:endParaRPr>
          </a:p>
          <a:p>
            <a:r>
              <a:rPr lang="vi-VN" sz="3200" i="1" dirty="0">
                <a:latin typeface="+mj-lt"/>
              </a:rPr>
              <a:t>Ngập ngừng gió thổi áo bào,</a:t>
            </a:r>
            <a:endParaRPr lang="en-US" sz="3200" dirty="0">
              <a:latin typeface="+mj-lt"/>
            </a:endParaRPr>
          </a:p>
          <a:p>
            <a:r>
              <a:rPr lang="vi-VN" sz="3200" i="1" dirty="0">
                <a:latin typeface="+mj-lt"/>
              </a:rPr>
              <a:t>Bãi hôm tuôn dẫy nước trào mênh mông.</a:t>
            </a:r>
            <a:endParaRPr lang="en-US" sz="3200" dirty="0">
              <a:latin typeface="+mj-lt"/>
            </a:endParaRPr>
          </a:p>
          <a:p>
            <a:r>
              <a:rPr lang="vi-VN" sz="3200" dirty="0">
                <a:latin typeface="+mj-lt"/>
              </a:rPr>
              <a:t>141. </a:t>
            </a:r>
            <a:r>
              <a:rPr lang="vi-VN" sz="3200" i="1" dirty="0">
                <a:latin typeface="+mj-lt"/>
              </a:rPr>
              <a:t>Tin thường lại người không thấy lại,</a:t>
            </a:r>
            <a:endParaRPr lang="en-US" sz="3200" dirty="0">
              <a:latin typeface="+mj-lt"/>
            </a:endParaRPr>
          </a:p>
          <a:p>
            <a:r>
              <a:rPr lang="vi-VN" sz="3200" i="1" dirty="0">
                <a:latin typeface="+mj-lt"/>
              </a:rPr>
              <a:t>Hoa dương tàn đã trải rêu xanh.</a:t>
            </a:r>
            <a:endParaRPr lang="en-US" sz="3200" dirty="0">
              <a:latin typeface="+mj-lt"/>
            </a:endParaRPr>
          </a:p>
          <a:p>
            <a:r>
              <a:rPr lang="vi-VN" sz="3200" i="1" dirty="0">
                <a:latin typeface="+mj-lt"/>
              </a:rPr>
              <a:t>Rêu xanh mấy lớp chung quanh,</a:t>
            </a:r>
            <a:endParaRPr lang="en-US" sz="3200" dirty="0">
              <a:latin typeface="+mj-lt"/>
            </a:endParaRPr>
          </a:p>
          <a:p>
            <a:r>
              <a:rPr lang="vi-VN" sz="3200" i="1" dirty="0">
                <a:latin typeface="+mj-lt"/>
              </a:rPr>
              <a:t>Chân đi một bước, trăm tình ngẩn ngơ.</a:t>
            </a:r>
            <a:endParaRPr lang="en-US" sz="3200" dirty="0">
              <a:latin typeface="+mj-lt"/>
            </a:endParaRPr>
          </a:p>
          <a:p>
            <a:r>
              <a:rPr lang="vi-VN" sz="3200" i="1" dirty="0">
                <a:latin typeface="+mj-lt"/>
              </a:rPr>
              <a:t>(Chinhphụ ngâm,</a:t>
            </a:r>
            <a:r>
              <a:rPr lang="vi-VN" sz="3200" dirty="0">
                <a:latin typeface="+mj-lt"/>
              </a:rPr>
              <a:t> nguyên tác chữ Hán: Đặng Trần Côn, bản diễn Nôm: Phan Huy ích)</a:t>
            </a:r>
            <a:endParaRPr lang="en-US" sz="3200" dirty="0">
              <a:latin typeface="+mj-lt"/>
            </a:endParaRPr>
          </a:p>
          <a:p>
            <a:endParaRPr lang="en-US" sz="3200" dirty="0"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845737" y="1607146"/>
            <a:ext cx="12115800" cy="8381999"/>
            <a:chOff x="0" y="0"/>
            <a:chExt cx="3021812" cy="161660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021812" cy="1616602"/>
            </a:xfrm>
            <a:custGeom>
              <a:avLst/>
              <a:gdLst/>
              <a:ahLst/>
              <a:cxnLst/>
              <a:rect l="l" t="t" r="r" b="b"/>
              <a:pathLst>
                <a:path w="3021812" h="1616602">
                  <a:moveTo>
                    <a:pt x="34413" y="0"/>
                  </a:moveTo>
                  <a:lnTo>
                    <a:pt x="2987399" y="0"/>
                  </a:lnTo>
                  <a:cubicBezTo>
                    <a:pt x="3006405" y="0"/>
                    <a:pt x="3021812" y="15407"/>
                    <a:pt x="3021812" y="34413"/>
                  </a:cubicBezTo>
                  <a:lnTo>
                    <a:pt x="3021812" y="1582189"/>
                  </a:lnTo>
                  <a:cubicBezTo>
                    <a:pt x="3021812" y="1591315"/>
                    <a:pt x="3018186" y="1600069"/>
                    <a:pt x="3011733" y="1606522"/>
                  </a:cubicBezTo>
                  <a:cubicBezTo>
                    <a:pt x="3005279" y="1612976"/>
                    <a:pt x="2996526" y="1616602"/>
                    <a:pt x="2987399" y="1616602"/>
                  </a:cubicBezTo>
                  <a:lnTo>
                    <a:pt x="34413" y="1616602"/>
                  </a:lnTo>
                  <a:cubicBezTo>
                    <a:pt x="15407" y="1616602"/>
                    <a:pt x="0" y="1601194"/>
                    <a:pt x="0" y="1582189"/>
                  </a:cubicBezTo>
                  <a:lnTo>
                    <a:pt x="0" y="34413"/>
                  </a:lnTo>
                  <a:cubicBezTo>
                    <a:pt x="0" y="25286"/>
                    <a:pt x="3626" y="16533"/>
                    <a:pt x="10079" y="10079"/>
                  </a:cubicBezTo>
                  <a:cubicBezTo>
                    <a:pt x="16533" y="3626"/>
                    <a:pt x="25286" y="0"/>
                    <a:pt x="34413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3021812" cy="16642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11679107" y="1346071"/>
            <a:ext cx="5061857" cy="9130200"/>
          </a:xfrm>
          <a:custGeom>
            <a:avLst/>
            <a:gdLst/>
            <a:ahLst/>
            <a:cxnLst/>
            <a:rect l="l" t="t" r="r" b="b"/>
            <a:pathLst>
              <a:path w="6064144" h="11171644">
                <a:moveTo>
                  <a:pt x="0" y="0"/>
                </a:moveTo>
                <a:lnTo>
                  <a:pt x="6064144" y="0"/>
                </a:lnTo>
                <a:lnTo>
                  <a:pt x="6064144" y="11171644"/>
                </a:lnTo>
                <a:lnTo>
                  <a:pt x="0" y="111716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4">
            <a:extLst>
              <a:ext uri="{FF2B5EF4-FFF2-40B4-BE49-F238E27FC236}">
                <a16:creationId xmlns:a16="http://schemas.microsoft.com/office/drawing/2014/main" id="{27C52981-6107-8C17-CA10-4F29380C61BC}"/>
              </a:ext>
            </a:extLst>
          </p:cNvPr>
          <p:cNvSpPr/>
          <p:nvPr/>
        </p:nvSpPr>
        <p:spPr>
          <a:xfrm rot="-1954109">
            <a:off x="-19538" y="-95495"/>
            <a:ext cx="2130349" cy="2248389"/>
          </a:xfrm>
          <a:custGeom>
            <a:avLst/>
            <a:gdLst/>
            <a:ahLst/>
            <a:cxnLst/>
            <a:rect l="l" t="t" r="r" b="b"/>
            <a:pathLst>
              <a:path w="2130349" h="2248389">
                <a:moveTo>
                  <a:pt x="0" y="0"/>
                </a:moveTo>
                <a:lnTo>
                  <a:pt x="2130349" y="0"/>
                </a:lnTo>
                <a:lnTo>
                  <a:pt x="2130349" y="2248389"/>
                </a:lnTo>
                <a:lnTo>
                  <a:pt x="0" y="22483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15">
            <a:extLst>
              <a:ext uri="{FF2B5EF4-FFF2-40B4-BE49-F238E27FC236}">
                <a16:creationId xmlns:a16="http://schemas.microsoft.com/office/drawing/2014/main" id="{B90D999E-2940-023E-5145-DE82E9DE318D}"/>
              </a:ext>
            </a:extLst>
          </p:cNvPr>
          <p:cNvSpPr txBox="1"/>
          <p:nvPr/>
        </p:nvSpPr>
        <p:spPr>
          <a:xfrm>
            <a:off x="2515816" y="-285357"/>
            <a:ext cx="12192000" cy="12091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59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Nhận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xét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nhịp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đoạn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trích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790376" y="2427636"/>
            <a:ext cx="10468424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Ngập ngừng lá rụng cành trâm.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lvl="0"/>
            <a:r>
              <a:rPr kumimoji="0" lang="vi-VN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Buổi hôm nghe dậy tiếng cầm xôn xao.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lang="en-US" sz="3200" i="1" dirty="0">
                <a:solidFill>
                  <a:prstClr val="black"/>
                </a:solidFill>
              </a:rPr>
              <a:t>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137. </a:t>
            </a:r>
            <a:r>
              <a:rPr kumimoji="0" lang="vi-VN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Hẹn nơi nao, Hán Dương cầu nọ,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Chiều lại tìm, nào có tiêu hao.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Ngập ngừng gió thổi áo bào,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Bãi hôm tuôn dẫy nước trào mênh mông.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141. </a:t>
            </a:r>
            <a:r>
              <a:rPr kumimoji="0" lang="vi-VN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Tin thường lại người không thấy lại,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Hoa dương tàn đã trải rêu xanh.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Rêu xanh mấy lớp chung quanh,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Chân đi một bước, trăm tình ngẩn ngơ.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(Chinhphụ ngâm,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nguyên tác chữ Hán: Đặng Trần Côn, bản diễn Nôm: Phan Huy ích)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480309" y="2414602"/>
            <a:ext cx="11478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trâm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391399" y="2898827"/>
            <a:ext cx="11430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cầm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73637" y="3881786"/>
            <a:ext cx="897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hao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125307" y="4364748"/>
            <a:ext cx="897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bào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103537" y="4862219"/>
            <a:ext cx="897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trào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046636" y="4845939"/>
            <a:ext cx="14943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mông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452481" y="5326396"/>
            <a:ext cx="14943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552268" y="5830669"/>
            <a:ext cx="14943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405312" y="6320943"/>
            <a:ext cx="14943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002061" y="2291490"/>
            <a:ext cx="533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374193" y="2323640"/>
            <a:ext cx="533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260783" y="2843134"/>
            <a:ext cx="533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994083" y="3251470"/>
            <a:ext cx="533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130167" y="3806831"/>
            <a:ext cx="533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490047" y="3785181"/>
            <a:ext cx="533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017629" y="4310117"/>
            <a:ext cx="533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442503" y="4288403"/>
            <a:ext cx="533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946784" y="4765185"/>
            <a:ext cx="533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157688" y="5223396"/>
            <a:ext cx="533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486400" y="5685634"/>
            <a:ext cx="533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520597" y="6168901"/>
            <a:ext cx="533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074051" y="6219675"/>
            <a:ext cx="533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113509" y="6703247"/>
            <a:ext cx="533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2783743" y="8421510"/>
            <a:ext cx="1047505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Vần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vần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Nhịp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endParaRPr lang="en-US" sz="28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=&gt;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tâm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bâng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khuâng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ngỡ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ngàng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buồn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thương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trữ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endParaRPr lang="en-US" sz="28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9108124" y="3393961"/>
            <a:ext cx="6399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nọ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6057914" y="3871131"/>
            <a:ext cx="61747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9543052" y="5345339"/>
            <a:ext cx="7463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172257" y="5830669"/>
            <a:ext cx="9349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trải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72377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5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8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8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6" grpId="0"/>
      <p:bldP spid="7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7" grpId="0"/>
      <p:bldP spid="34" grpId="0"/>
      <p:bldP spid="35" grpId="0"/>
      <p:bldP spid="36" grpId="0"/>
      <p:bldP spid="3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2">
            <a:extLst>
              <a:ext uri="{FF2B5EF4-FFF2-40B4-BE49-F238E27FC236}">
                <a16:creationId xmlns:a16="http://schemas.microsoft.com/office/drawing/2014/main" id="{361AA9F9-0E6D-9DBA-AFD3-5810B4736303}"/>
              </a:ext>
            </a:extLst>
          </p:cNvPr>
          <p:cNvGrpSpPr/>
          <p:nvPr/>
        </p:nvGrpSpPr>
        <p:grpSpPr>
          <a:xfrm>
            <a:off x="3327020" y="1519597"/>
            <a:ext cx="14351380" cy="8195904"/>
            <a:chOff x="0" y="0"/>
            <a:chExt cx="3021812" cy="1616602"/>
          </a:xfrm>
        </p:grpSpPr>
        <p:sp>
          <p:nvSpPr>
            <p:cNvPr id="9" name="Freeform 3">
              <a:extLst>
                <a:ext uri="{FF2B5EF4-FFF2-40B4-BE49-F238E27FC236}">
                  <a16:creationId xmlns:a16="http://schemas.microsoft.com/office/drawing/2014/main" id="{DEA6CCF5-94B6-998F-8D4F-FF6843880BCA}"/>
                </a:ext>
              </a:extLst>
            </p:cNvPr>
            <p:cNvSpPr/>
            <p:nvPr/>
          </p:nvSpPr>
          <p:spPr>
            <a:xfrm>
              <a:off x="0" y="0"/>
              <a:ext cx="3021812" cy="1616602"/>
            </a:xfrm>
            <a:custGeom>
              <a:avLst/>
              <a:gdLst/>
              <a:ahLst/>
              <a:cxnLst/>
              <a:rect l="l" t="t" r="r" b="b"/>
              <a:pathLst>
                <a:path w="3021812" h="1616602">
                  <a:moveTo>
                    <a:pt x="34413" y="0"/>
                  </a:moveTo>
                  <a:lnTo>
                    <a:pt x="2987399" y="0"/>
                  </a:lnTo>
                  <a:cubicBezTo>
                    <a:pt x="3006405" y="0"/>
                    <a:pt x="3021812" y="15407"/>
                    <a:pt x="3021812" y="34413"/>
                  </a:cubicBezTo>
                  <a:lnTo>
                    <a:pt x="3021812" y="1582189"/>
                  </a:lnTo>
                  <a:cubicBezTo>
                    <a:pt x="3021812" y="1591315"/>
                    <a:pt x="3018186" y="1600069"/>
                    <a:pt x="3011733" y="1606522"/>
                  </a:cubicBezTo>
                  <a:cubicBezTo>
                    <a:pt x="3005279" y="1612976"/>
                    <a:pt x="2996526" y="1616602"/>
                    <a:pt x="2987399" y="1616602"/>
                  </a:cubicBezTo>
                  <a:lnTo>
                    <a:pt x="34413" y="1616602"/>
                  </a:lnTo>
                  <a:cubicBezTo>
                    <a:pt x="15407" y="1616602"/>
                    <a:pt x="0" y="1601194"/>
                    <a:pt x="0" y="1582189"/>
                  </a:cubicBezTo>
                  <a:lnTo>
                    <a:pt x="0" y="34413"/>
                  </a:lnTo>
                  <a:cubicBezTo>
                    <a:pt x="0" y="25286"/>
                    <a:pt x="3626" y="16533"/>
                    <a:pt x="10079" y="10079"/>
                  </a:cubicBezTo>
                  <a:cubicBezTo>
                    <a:pt x="16533" y="3626"/>
                    <a:pt x="25286" y="0"/>
                    <a:pt x="34413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4">
              <a:extLst>
                <a:ext uri="{FF2B5EF4-FFF2-40B4-BE49-F238E27FC236}">
                  <a16:creationId xmlns:a16="http://schemas.microsoft.com/office/drawing/2014/main" id="{3DB3A8F5-20DD-9602-EBCF-035C0DBCC7B5}"/>
                </a:ext>
              </a:extLst>
            </p:cNvPr>
            <p:cNvSpPr txBox="1"/>
            <p:nvPr/>
          </p:nvSpPr>
          <p:spPr>
            <a:xfrm>
              <a:off x="0" y="-47625"/>
              <a:ext cx="3021812" cy="16642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" name="Freeform 2"/>
          <p:cNvSpPr/>
          <p:nvPr/>
        </p:nvSpPr>
        <p:spPr>
          <a:xfrm>
            <a:off x="-825530" y="9104331"/>
            <a:ext cx="4152550" cy="4114800"/>
          </a:xfrm>
          <a:custGeom>
            <a:avLst/>
            <a:gdLst/>
            <a:ahLst/>
            <a:cxnLst/>
            <a:rect l="l" t="t" r="r" b="b"/>
            <a:pathLst>
              <a:path w="4152550" h="4114800">
                <a:moveTo>
                  <a:pt x="0" y="0"/>
                </a:moveTo>
                <a:lnTo>
                  <a:pt x="4152551" y="0"/>
                </a:lnTo>
                <a:lnTo>
                  <a:pt x="415255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673599" y="-2588435"/>
            <a:ext cx="4152550" cy="4114800"/>
          </a:xfrm>
          <a:custGeom>
            <a:avLst/>
            <a:gdLst/>
            <a:ahLst/>
            <a:cxnLst/>
            <a:rect l="l" t="t" r="r" b="b"/>
            <a:pathLst>
              <a:path w="4152550" h="4114800">
                <a:moveTo>
                  <a:pt x="0" y="0"/>
                </a:moveTo>
                <a:lnTo>
                  <a:pt x="4152550" y="0"/>
                </a:lnTo>
                <a:lnTo>
                  <a:pt x="41525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457200" y="2578249"/>
            <a:ext cx="6264695" cy="6264695"/>
          </a:xfrm>
          <a:prstGeom prst="rect">
            <a:avLst/>
          </a:prstGeom>
        </p:spPr>
      </p:pic>
      <p:sp>
        <p:nvSpPr>
          <p:cNvPr id="5" name="Freeform 5"/>
          <p:cNvSpPr/>
          <p:nvPr/>
        </p:nvSpPr>
        <p:spPr>
          <a:xfrm>
            <a:off x="381000" y="2578249"/>
            <a:ext cx="4111738" cy="6503467"/>
          </a:xfrm>
          <a:custGeom>
            <a:avLst/>
            <a:gdLst/>
            <a:ahLst/>
            <a:cxnLst/>
            <a:rect l="l" t="t" r="r" b="b"/>
            <a:pathLst>
              <a:path w="4111738" h="6503467">
                <a:moveTo>
                  <a:pt x="0" y="0"/>
                </a:moveTo>
                <a:lnTo>
                  <a:pt x="4111738" y="0"/>
                </a:lnTo>
                <a:lnTo>
                  <a:pt x="4111738" y="6503467"/>
                </a:lnTo>
                <a:lnTo>
                  <a:pt x="0" y="650346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5">
            <a:extLst>
              <a:ext uri="{FF2B5EF4-FFF2-40B4-BE49-F238E27FC236}">
                <a16:creationId xmlns:a16="http://schemas.microsoft.com/office/drawing/2014/main" id="{85477C12-68FA-2EE9-2A55-92465DC70E73}"/>
              </a:ext>
            </a:extLst>
          </p:cNvPr>
          <p:cNvSpPr txBox="1"/>
          <p:nvPr/>
        </p:nvSpPr>
        <p:spPr>
          <a:xfrm>
            <a:off x="3319646" y="-108706"/>
            <a:ext cx="12192000" cy="14875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1592"/>
              </a:lnSpc>
            </a:pPr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US" sz="4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endParaRPr lang="en-US" sz="4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00ADEF5-966A-3A83-1133-F945A69C59D1}"/>
              </a:ext>
            </a:extLst>
          </p:cNvPr>
          <p:cNvSpPr txBox="1"/>
          <p:nvPr/>
        </p:nvSpPr>
        <p:spPr>
          <a:xfrm>
            <a:off x="4740694" y="1610103"/>
            <a:ext cx="1077095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 đinh ý nghĩa của các yếu tố Hán Việt đồng âm khác nghĩa trong các nhóm từ ngữ sau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5839166"/>
              </p:ext>
            </p:extLst>
          </p:nvPr>
        </p:nvGraphicFramePr>
        <p:xfrm>
          <a:off x="4699005" y="3103946"/>
          <a:ext cx="12192000" cy="47853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682995">
                  <a:extLst>
                    <a:ext uri="{9D8B030D-6E8A-4147-A177-3AD203B41FA5}">
                      <a16:colId xmlns:a16="http://schemas.microsoft.com/office/drawing/2014/main" val="2406190091"/>
                    </a:ext>
                  </a:extLst>
                </a:gridCol>
                <a:gridCol w="8509005">
                  <a:extLst>
                    <a:ext uri="{9D8B030D-6E8A-4147-A177-3AD203B41FA5}">
                      <a16:colId xmlns:a16="http://schemas.microsoft.com/office/drawing/2014/main" val="27044346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</a:t>
                      </a:r>
                      <a:r>
                        <a:rPr lang="en-US" sz="2800" b="1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Hán</a:t>
                      </a:r>
                      <a:r>
                        <a:rPr lang="en-US" sz="2800" b="1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Việt</a:t>
                      </a:r>
                      <a:endParaRPr lang="en-US" sz="28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C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endParaRPr lang="en-US" sz="28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C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540208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/>
                      <a:r>
                        <a:rPr lang="vi-VN" sz="3200" b="1" i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Thần đồng</a:t>
                      </a:r>
                      <a:endParaRPr lang="en-US" sz="3200" b="1" i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0"/>
                      <a:endParaRPr lang="en-US" sz="32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C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C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013692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/>
                      <a:r>
                        <a:rPr lang="vi-VN" sz="3200" b="1" i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đồng tâm hiệp lực</a:t>
                      </a:r>
                      <a:endParaRPr lang="en-US" sz="3200" b="1" i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0"/>
                      <a:endParaRPr lang="en-US" sz="32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C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C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034680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/>
                      <a:r>
                        <a:rPr lang="vi-VN" sz="3200" b="1" i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Đồng minh hội</a:t>
                      </a:r>
                      <a:endParaRPr lang="en-US" sz="3200" b="1" i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0"/>
                      <a:endParaRPr lang="en-US" sz="32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C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C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480159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/>
                      <a:r>
                        <a:rPr lang="vi-VN" sz="3200" b="1" i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tường minh</a:t>
                      </a:r>
                      <a:endParaRPr lang="en-US" sz="3200" b="1" i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0"/>
                      <a:endParaRPr lang="en-US" sz="32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C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C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46917677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8463560" y="3619500"/>
            <a:ext cx="84274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đứa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trội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400282" y="4640134"/>
            <a:ext cx="861404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 b="1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 err="1"/>
              <a:t>chung</a:t>
            </a:r>
            <a:r>
              <a:rPr lang="en-US" dirty="0"/>
              <a:t> </a:t>
            </a:r>
            <a:r>
              <a:rPr lang="en-US" dirty="0" err="1"/>
              <a:t>lòng</a:t>
            </a:r>
            <a:r>
              <a:rPr lang="en-US" dirty="0"/>
              <a:t> </a:t>
            </a:r>
            <a:r>
              <a:rPr lang="en-US" dirty="0" err="1"/>
              <a:t>góp</a:t>
            </a:r>
            <a:r>
              <a:rPr lang="en-US" dirty="0"/>
              <a:t> </a:t>
            </a:r>
            <a:r>
              <a:rPr lang="en-US" dirty="0" err="1"/>
              <a:t>sức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nhau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việc</a:t>
            </a:r>
            <a:r>
              <a:rPr lang="en-US" dirty="0"/>
              <a:t> </a:t>
            </a:r>
            <a:r>
              <a:rPr lang="en-US" dirty="0" err="1"/>
              <a:t>lớn</a:t>
            </a:r>
            <a:r>
              <a:rPr lang="en-US" dirty="0"/>
              <a:t>, </a:t>
            </a:r>
            <a:r>
              <a:rPr lang="en-US" dirty="0" err="1"/>
              <a:t>đạt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mục</a:t>
            </a:r>
            <a:r>
              <a:rPr lang="en-US" dirty="0"/>
              <a:t> </a:t>
            </a:r>
            <a:r>
              <a:rPr lang="en-US" dirty="0" err="1"/>
              <a:t>đích</a:t>
            </a:r>
            <a:r>
              <a:rPr lang="en-US" dirty="0"/>
              <a:t> </a:t>
            </a:r>
            <a:r>
              <a:rPr lang="en-US" dirty="0" err="1"/>
              <a:t>chung</a:t>
            </a:r>
            <a:r>
              <a:rPr lang="en-US" dirty="0"/>
              <a:t>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426706" y="5694297"/>
            <a:ext cx="861404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 b="1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 err="1"/>
              <a:t>chỉ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tổ</a:t>
            </a:r>
            <a:r>
              <a:rPr lang="en-US" dirty="0"/>
              <a:t> </a:t>
            </a:r>
            <a:r>
              <a:rPr lang="en-US" dirty="0" err="1"/>
              <a:t>chức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viên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thề</a:t>
            </a:r>
            <a:r>
              <a:rPr lang="en-US" dirty="0"/>
              <a:t>,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giao</a:t>
            </a:r>
            <a:r>
              <a:rPr lang="en-US" dirty="0"/>
              <a:t> </a:t>
            </a:r>
            <a:r>
              <a:rPr lang="en-US" dirty="0" err="1"/>
              <a:t>ước</a:t>
            </a:r>
            <a:r>
              <a:rPr lang="en-US" dirty="0"/>
              <a:t>/ </a:t>
            </a:r>
            <a:r>
              <a:rPr lang="en-US" dirty="0" err="1"/>
              <a:t>thoả</a:t>
            </a:r>
            <a:r>
              <a:rPr lang="en-US" dirty="0"/>
              <a:t> </a:t>
            </a:r>
            <a:r>
              <a:rPr lang="en-US" dirty="0" err="1"/>
              <a:t>thuận</a:t>
            </a:r>
            <a:r>
              <a:rPr lang="en-US" dirty="0"/>
              <a:t>/ cam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nhau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8463560" y="7013823"/>
            <a:ext cx="86140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rang 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7" grpId="0"/>
      <p:bldP spid="13" grpId="0"/>
      <p:bldP spid="14" grpId="0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01359" y="2457599"/>
            <a:ext cx="16029186" cy="5371801"/>
            <a:chOff x="0" y="0"/>
            <a:chExt cx="4221679" cy="141479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21679" cy="1414795"/>
            </a:xfrm>
            <a:custGeom>
              <a:avLst/>
              <a:gdLst/>
              <a:ahLst/>
              <a:cxnLst/>
              <a:rect l="l" t="t" r="r" b="b"/>
              <a:pathLst>
                <a:path w="4221679" h="1414795">
                  <a:moveTo>
                    <a:pt x="24632" y="0"/>
                  </a:moveTo>
                  <a:lnTo>
                    <a:pt x="4197046" y="0"/>
                  </a:lnTo>
                  <a:cubicBezTo>
                    <a:pt x="4210650" y="0"/>
                    <a:pt x="4221679" y="11028"/>
                    <a:pt x="4221679" y="24632"/>
                  </a:cubicBezTo>
                  <a:lnTo>
                    <a:pt x="4221679" y="1390163"/>
                  </a:lnTo>
                  <a:cubicBezTo>
                    <a:pt x="4221679" y="1396696"/>
                    <a:pt x="4219084" y="1402961"/>
                    <a:pt x="4214464" y="1407581"/>
                  </a:cubicBezTo>
                  <a:cubicBezTo>
                    <a:pt x="4209845" y="1412200"/>
                    <a:pt x="4203579" y="1414795"/>
                    <a:pt x="4197046" y="1414795"/>
                  </a:cubicBezTo>
                  <a:lnTo>
                    <a:pt x="24632" y="1414795"/>
                  </a:lnTo>
                  <a:cubicBezTo>
                    <a:pt x="11028" y="1414795"/>
                    <a:pt x="0" y="1403767"/>
                    <a:pt x="0" y="1390163"/>
                  </a:cubicBezTo>
                  <a:lnTo>
                    <a:pt x="0" y="24632"/>
                  </a:lnTo>
                  <a:cubicBezTo>
                    <a:pt x="0" y="11028"/>
                    <a:pt x="11028" y="0"/>
                    <a:pt x="24632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221679" cy="14624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-653678" y="9299546"/>
            <a:ext cx="4152550" cy="4114800"/>
          </a:xfrm>
          <a:custGeom>
            <a:avLst/>
            <a:gdLst/>
            <a:ahLst/>
            <a:cxnLst/>
            <a:rect l="l" t="t" r="r" b="b"/>
            <a:pathLst>
              <a:path w="4152550" h="4114800">
                <a:moveTo>
                  <a:pt x="0" y="0"/>
                </a:moveTo>
                <a:lnTo>
                  <a:pt x="4152550" y="0"/>
                </a:lnTo>
                <a:lnTo>
                  <a:pt x="41525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5183025" y="-1732173"/>
            <a:ext cx="4152550" cy="4114800"/>
          </a:xfrm>
          <a:custGeom>
            <a:avLst/>
            <a:gdLst/>
            <a:ahLst/>
            <a:cxnLst/>
            <a:rect l="l" t="t" r="r" b="b"/>
            <a:pathLst>
              <a:path w="4152550" h="4114800">
                <a:moveTo>
                  <a:pt x="0" y="0"/>
                </a:moveTo>
                <a:lnTo>
                  <a:pt x="4152550" y="0"/>
                </a:lnTo>
                <a:lnTo>
                  <a:pt x="41525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1136765" y="-138661"/>
            <a:ext cx="4532343" cy="448734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4388786" y="6554751"/>
            <a:ext cx="4946789" cy="4031633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2F5E23C6-B217-2E77-756E-5FCDEC7AFA6D}"/>
              </a:ext>
            </a:extLst>
          </p:cNvPr>
          <p:cNvSpPr/>
          <p:nvPr/>
        </p:nvSpPr>
        <p:spPr>
          <a:xfrm>
            <a:off x="5873346" y="4220169"/>
            <a:ext cx="8273143" cy="923330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lvl="0" algn="just">
              <a:buClr>
                <a:srgbClr val="EC7043"/>
              </a:buClr>
            </a:pPr>
            <a:r>
              <a:rPr lang="en-US" sz="5400" b="1">
                <a:solidFill>
                  <a:srgbClr val="002060"/>
                </a:solidFill>
                <a:latin typeface="#9Slide03 SFU Toledo Bold" panose="00000700000000000000" pitchFamily="2" charset="-93"/>
                <a:ea typeface="#9Slide03 Source Sans Pro" panose="020B0503030403020204" pitchFamily="34" charset="0"/>
                <a:cs typeface="#9Slide03 Arima Madurai Black" panose="00000A00000000000000" pitchFamily="2" charset="-93"/>
              </a:rPr>
              <a:t>II. Phần viết, nói và nghe</a:t>
            </a:r>
            <a:endParaRPr lang="en-US" sz="5400" b="1" dirty="0">
              <a:solidFill>
                <a:srgbClr val="002060"/>
              </a:solidFill>
              <a:latin typeface="#9Slide03 SFU Toledo Bold" panose="00000700000000000000" pitchFamily="2" charset="-93"/>
              <a:ea typeface="#9Slide03 Source Sans Pro" panose="020B0503030403020204" pitchFamily="34" charset="0"/>
              <a:cs typeface="#9Slide03 Arima Madurai Black" panose="00000A00000000000000" pitchFamily="2" charset="-93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2">
            <a:extLst>
              <a:ext uri="{FF2B5EF4-FFF2-40B4-BE49-F238E27FC236}">
                <a16:creationId xmlns:a16="http://schemas.microsoft.com/office/drawing/2014/main" id="{120B79B2-298B-2F97-E56F-B9B68E0E2530}"/>
              </a:ext>
            </a:extLst>
          </p:cNvPr>
          <p:cNvGrpSpPr/>
          <p:nvPr/>
        </p:nvGrpSpPr>
        <p:grpSpPr>
          <a:xfrm>
            <a:off x="1266462" y="2389760"/>
            <a:ext cx="14659338" cy="7897240"/>
            <a:chOff x="0" y="0"/>
            <a:chExt cx="3021812" cy="1616602"/>
          </a:xfrm>
        </p:grpSpPr>
        <p:sp>
          <p:nvSpPr>
            <p:cNvPr id="8" name="Freeform 3">
              <a:extLst>
                <a:ext uri="{FF2B5EF4-FFF2-40B4-BE49-F238E27FC236}">
                  <a16:creationId xmlns:a16="http://schemas.microsoft.com/office/drawing/2014/main" id="{D443FDFB-D801-B740-03F9-B762BFA883B2}"/>
                </a:ext>
              </a:extLst>
            </p:cNvPr>
            <p:cNvSpPr/>
            <p:nvPr/>
          </p:nvSpPr>
          <p:spPr>
            <a:xfrm>
              <a:off x="0" y="0"/>
              <a:ext cx="3021812" cy="1616602"/>
            </a:xfrm>
            <a:custGeom>
              <a:avLst/>
              <a:gdLst/>
              <a:ahLst/>
              <a:cxnLst/>
              <a:rect l="l" t="t" r="r" b="b"/>
              <a:pathLst>
                <a:path w="3021812" h="1616602">
                  <a:moveTo>
                    <a:pt x="34413" y="0"/>
                  </a:moveTo>
                  <a:lnTo>
                    <a:pt x="2987399" y="0"/>
                  </a:lnTo>
                  <a:cubicBezTo>
                    <a:pt x="3006405" y="0"/>
                    <a:pt x="3021812" y="15407"/>
                    <a:pt x="3021812" y="34413"/>
                  </a:cubicBezTo>
                  <a:lnTo>
                    <a:pt x="3021812" y="1582189"/>
                  </a:lnTo>
                  <a:cubicBezTo>
                    <a:pt x="3021812" y="1591315"/>
                    <a:pt x="3018186" y="1600069"/>
                    <a:pt x="3011733" y="1606522"/>
                  </a:cubicBezTo>
                  <a:cubicBezTo>
                    <a:pt x="3005279" y="1612976"/>
                    <a:pt x="2996526" y="1616602"/>
                    <a:pt x="2987399" y="1616602"/>
                  </a:cubicBezTo>
                  <a:lnTo>
                    <a:pt x="34413" y="1616602"/>
                  </a:lnTo>
                  <a:cubicBezTo>
                    <a:pt x="15407" y="1616602"/>
                    <a:pt x="0" y="1601194"/>
                    <a:pt x="0" y="1582189"/>
                  </a:cubicBezTo>
                  <a:lnTo>
                    <a:pt x="0" y="34413"/>
                  </a:lnTo>
                  <a:cubicBezTo>
                    <a:pt x="0" y="25286"/>
                    <a:pt x="3626" y="16533"/>
                    <a:pt x="10079" y="10079"/>
                  </a:cubicBezTo>
                  <a:cubicBezTo>
                    <a:pt x="16533" y="3626"/>
                    <a:pt x="25286" y="0"/>
                    <a:pt x="34413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4">
              <a:extLst>
                <a:ext uri="{FF2B5EF4-FFF2-40B4-BE49-F238E27FC236}">
                  <a16:creationId xmlns:a16="http://schemas.microsoft.com/office/drawing/2014/main" id="{D0CC30D8-8672-4DD6-F4F9-77DA704E18BF}"/>
                </a:ext>
              </a:extLst>
            </p:cNvPr>
            <p:cNvSpPr txBox="1"/>
            <p:nvPr/>
          </p:nvSpPr>
          <p:spPr>
            <a:xfrm>
              <a:off x="0" y="-47625"/>
              <a:ext cx="3021812" cy="16642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" name="Freeform 2"/>
          <p:cNvSpPr/>
          <p:nvPr/>
        </p:nvSpPr>
        <p:spPr>
          <a:xfrm>
            <a:off x="-1615162" y="-2588435"/>
            <a:ext cx="4152550" cy="4114800"/>
          </a:xfrm>
          <a:custGeom>
            <a:avLst/>
            <a:gdLst/>
            <a:ahLst/>
            <a:cxnLst/>
            <a:rect l="l" t="t" r="r" b="b"/>
            <a:pathLst>
              <a:path w="4152550" h="4114800">
                <a:moveTo>
                  <a:pt x="0" y="0"/>
                </a:moveTo>
                <a:lnTo>
                  <a:pt x="4152551" y="0"/>
                </a:lnTo>
                <a:lnTo>
                  <a:pt x="415255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588592" y="9410672"/>
            <a:ext cx="4152550" cy="4114800"/>
          </a:xfrm>
          <a:custGeom>
            <a:avLst/>
            <a:gdLst/>
            <a:ahLst/>
            <a:cxnLst/>
            <a:rect l="l" t="t" r="r" b="b"/>
            <a:pathLst>
              <a:path w="4152550" h="4114800">
                <a:moveTo>
                  <a:pt x="0" y="0"/>
                </a:moveTo>
                <a:lnTo>
                  <a:pt x="4152551" y="0"/>
                </a:lnTo>
                <a:lnTo>
                  <a:pt x="415255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5316199" y="4528098"/>
            <a:ext cx="4188795" cy="3288204"/>
          </a:xfrm>
          <a:prstGeom prst="rect">
            <a:avLst/>
          </a:prstGeom>
        </p:spPr>
      </p:pic>
      <p:sp>
        <p:nvSpPr>
          <p:cNvPr id="10" name="Freeform 5">
            <a:extLst>
              <a:ext uri="{FF2B5EF4-FFF2-40B4-BE49-F238E27FC236}">
                <a16:creationId xmlns:a16="http://schemas.microsoft.com/office/drawing/2014/main" id="{F43F6499-5D9A-12CA-E275-2C3B19DF1145}"/>
              </a:ext>
            </a:extLst>
          </p:cNvPr>
          <p:cNvSpPr/>
          <p:nvPr/>
        </p:nvSpPr>
        <p:spPr>
          <a:xfrm rot="2700000">
            <a:off x="16034646" y="140032"/>
            <a:ext cx="1991843" cy="1995015"/>
          </a:xfrm>
          <a:custGeom>
            <a:avLst/>
            <a:gdLst/>
            <a:ahLst/>
            <a:cxnLst/>
            <a:rect l="l" t="t" r="r" b="b"/>
            <a:pathLst>
              <a:path w="1991843" h="1995015">
                <a:moveTo>
                  <a:pt x="0" y="0"/>
                </a:moveTo>
                <a:lnTo>
                  <a:pt x="1991844" y="0"/>
                </a:lnTo>
                <a:lnTo>
                  <a:pt x="1991844" y="1995015"/>
                </a:lnTo>
                <a:lnTo>
                  <a:pt x="0" y="199501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5">
            <a:extLst>
              <a:ext uri="{FF2B5EF4-FFF2-40B4-BE49-F238E27FC236}">
                <a16:creationId xmlns:a16="http://schemas.microsoft.com/office/drawing/2014/main" id="{2BE73A18-CE40-2F5D-97F0-A38F9C3D9DBB}"/>
              </a:ext>
            </a:extLst>
          </p:cNvPr>
          <p:cNvSpPr txBox="1"/>
          <p:nvPr/>
        </p:nvSpPr>
        <p:spPr>
          <a:xfrm>
            <a:off x="1266462" y="591366"/>
            <a:ext cx="14961906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</a:t>
            </a:r>
            <a:r>
              <a:rPr lang="vi-VN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Rút ra những điều cần lưu ý khi viết bài văn nghị luận phân tích một văn bản thơ: chủ đề, những nét đặc sắc về hình thức nghệ thuật và hiệu quả thẩm mĩ của nó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415E892-FDCC-2E21-9407-AB283AB925BB}"/>
              </a:ext>
            </a:extLst>
          </p:cNvPr>
          <p:cNvSpPr txBox="1"/>
          <p:nvPr/>
        </p:nvSpPr>
        <p:spPr>
          <a:xfrm>
            <a:off x="1319981" y="2547107"/>
            <a:ext cx="105156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415E892-FDCC-2E21-9407-AB283AB925BB}"/>
              </a:ext>
            </a:extLst>
          </p:cNvPr>
          <p:cNvSpPr txBox="1"/>
          <p:nvPr/>
        </p:nvSpPr>
        <p:spPr>
          <a:xfrm>
            <a:off x="1266462" y="3321115"/>
            <a:ext cx="14354538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đánh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đánh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nét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sắc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nghệ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thuật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trữ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cấu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vần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nhịp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biện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pháp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,…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415E892-FDCC-2E21-9407-AB283AB925BB}"/>
              </a:ext>
            </a:extLst>
          </p:cNvPr>
          <p:cNvSpPr txBox="1"/>
          <p:nvPr/>
        </p:nvSpPr>
        <p:spPr>
          <a:xfrm>
            <a:off x="1295400" y="6175999"/>
            <a:ext cx="1435453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415E892-FDCC-2E21-9407-AB283AB925BB}"/>
              </a:ext>
            </a:extLst>
          </p:cNvPr>
          <p:cNvSpPr txBox="1"/>
          <p:nvPr/>
        </p:nvSpPr>
        <p:spPr>
          <a:xfrm>
            <a:off x="1310148" y="7082643"/>
            <a:ext cx="14354538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chặt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chẽ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suy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nghĩ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chứng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cậy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đạt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mạch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lạc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mạch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2">
            <a:extLst>
              <a:ext uri="{FF2B5EF4-FFF2-40B4-BE49-F238E27FC236}">
                <a16:creationId xmlns:a16="http://schemas.microsoft.com/office/drawing/2014/main" id="{CC2EF8B9-6078-E8F0-C96E-6A15E1F660F8}"/>
              </a:ext>
            </a:extLst>
          </p:cNvPr>
          <p:cNvGrpSpPr/>
          <p:nvPr/>
        </p:nvGrpSpPr>
        <p:grpSpPr>
          <a:xfrm>
            <a:off x="762000" y="2008580"/>
            <a:ext cx="12192000" cy="7021120"/>
            <a:chOff x="0" y="0"/>
            <a:chExt cx="3021812" cy="1616602"/>
          </a:xfrm>
        </p:grpSpPr>
        <p:sp>
          <p:nvSpPr>
            <p:cNvPr id="10" name="Freeform 3">
              <a:extLst>
                <a:ext uri="{FF2B5EF4-FFF2-40B4-BE49-F238E27FC236}">
                  <a16:creationId xmlns:a16="http://schemas.microsoft.com/office/drawing/2014/main" id="{C22724E7-CCB2-223C-C4E1-E89E22700276}"/>
                </a:ext>
              </a:extLst>
            </p:cNvPr>
            <p:cNvSpPr/>
            <p:nvPr/>
          </p:nvSpPr>
          <p:spPr>
            <a:xfrm>
              <a:off x="0" y="0"/>
              <a:ext cx="3021812" cy="1616602"/>
            </a:xfrm>
            <a:custGeom>
              <a:avLst/>
              <a:gdLst/>
              <a:ahLst/>
              <a:cxnLst/>
              <a:rect l="l" t="t" r="r" b="b"/>
              <a:pathLst>
                <a:path w="3021812" h="1616602">
                  <a:moveTo>
                    <a:pt x="34413" y="0"/>
                  </a:moveTo>
                  <a:lnTo>
                    <a:pt x="2987399" y="0"/>
                  </a:lnTo>
                  <a:cubicBezTo>
                    <a:pt x="3006405" y="0"/>
                    <a:pt x="3021812" y="15407"/>
                    <a:pt x="3021812" y="34413"/>
                  </a:cubicBezTo>
                  <a:lnTo>
                    <a:pt x="3021812" y="1582189"/>
                  </a:lnTo>
                  <a:cubicBezTo>
                    <a:pt x="3021812" y="1591315"/>
                    <a:pt x="3018186" y="1600069"/>
                    <a:pt x="3011733" y="1606522"/>
                  </a:cubicBezTo>
                  <a:cubicBezTo>
                    <a:pt x="3005279" y="1612976"/>
                    <a:pt x="2996526" y="1616602"/>
                    <a:pt x="2987399" y="1616602"/>
                  </a:cubicBezTo>
                  <a:lnTo>
                    <a:pt x="34413" y="1616602"/>
                  </a:lnTo>
                  <a:cubicBezTo>
                    <a:pt x="15407" y="1616602"/>
                    <a:pt x="0" y="1601194"/>
                    <a:pt x="0" y="1582189"/>
                  </a:cubicBezTo>
                  <a:lnTo>
                    <a:pt x="0" y="34413"/>
                  </a:lnTo>
                  <a:cubicBezTo>
                    <a:pt x="0" y="25286"/>
                    <a:pt x="3626" y="16533"/>
                    <a:pt x="10079" y="10079"/>
                  </a:cubicBezTo>
                  <a:cubicBezTo>
                    <a:pt x="16533" y="3626"/>
                    <a:pt x="25286" y="0"/>
                    <a:pt x="34413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4">
              <a:extLst>
                <a:ext uri="{FF2B5EF4-FFF2-40B4-BE49-F238E27FC236}">
                  <a16:creationId xmlns:a16="http://schemas.microsoft.com/office/drawing/2014/main" id="{92956FCF-5AAC-72AF-4106-5BC2D8D3F146}"/>
                </a:ext>
              </a:extLst>
            </p:cNvPr>
            <p:cNvSpPr txBox="1"/>
            <p:nvPr/>
          </p:nvSpPr>
          <p:spPr>
            <a:xfrm>
              <a:off x="0" y="-47625"/>
              <a:ext cx="3021812" cy="16642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" name="Freeform 2"/>
          <p:cNvSpPr/>
          <p:nvPr/>
        </p:nvSpPr>
        <p:spPr>
          <a:xfrm>
            <a:off x="-1615162" y="-2588435"/>
            <a:ext cx="4152550" cy="4114800"/>
          </a:xfrm>
          <a:custGeom>
            <a:avLst/>
            <a:gdLst/>
            <a:ahLst/>
            <a:cxnLst/>
            <a:rect l="l" t="t" r="r" b="b"/>
            <a:pathLst>
              <a:path w="4152550" h="4114800">
                <a:moveTo>
                  <a:pt x="0" y="0"/>
                </a:moveTo>
                <a:lnTo>
                  <a:pt x="4152551" y="0"/>
                </a:lnTo>
                <a:lnTo>
                  <a:pt x="415255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588592" y="9410672"/>
            <a:ext cx="4152550" cy="4114800"/>
          </a:xfrm>
          <a:custGeom>
            <a:avLst/>
            <a:gdLst/>
            <a:ahLst/>
            <a:cxnLst/>
            <a:rect l="l" t="t" r="r" b="b"/>
            <a:pathLst>
              <a:path w="4152550" h="4114800">
                <a:moveTo>
                  <a:pt x="0" y="0"/>
                </a:moveTo>
                <a:lnTo>
                  <a:pt x="4152551" y="0"/>
                </a:lnTo>
                <a:lnTo>
                  <a:pt x="415255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5">
            <a:extLst>
              <a:ext uri="{FF2B5EF4-FFF2-40B4-BE49-F238E27FC236}">
                <a16:creationId xmlns:a16="http://schemas.microsoft.com/office/drawing/2014/main" id="{17F11CBE-0E55-91C5-7C9C-0DC04EB93FD2}"/>
              </a:ext>
            </a:extLst>
          </p:cNvPr>
          <p:cNvSpPr/>
          <p:nvPr/>
        </p:nvSpPr>
        <p:spPr>
          <a:xfrm>
            <a:off x="9982200" y="1771258"/>
            <a:ext cx="7722697" cy="8669489"/>
          </a:xfrm>
          <a:custGeom>
            <a:avLst/>
            <a:gdLst/>
            <a:ahLst/>
            <a:cxnLst/>
            <a:rect l="l" t="t" r="r" b="b"/>
            <a:pathLst>
              <a:path w="9113377" h="10830157">
                <a:moveTo>
                  <a:pt x="0" y="0"/>
                </a:moveTo>
                <a:lnTo>
                  <a:pt x="9113377" y="0"/>
                </a:lnTo>
                <a:lnTo>
                  <a:pt x="9113377" y="10830157"/>
                </a:lnTo>
                <a:lnTo>
                  <a:pt x="0" y="1083015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15">
            <a:extLst>
              <a:ext uri="{FF2B5EF4-FFF2-40B4-BE49-F238E27FC236}">
                <a16:creationId xmlns:a16="http://schemas.microsoft.com/office/drawing/2014/main" id="{936FAA0F-0C0E-66F4-9C43-736EAF9605DE}"/>
              </a:ext>
            </a:extLst>
          </p:cNvPr>
          <p:cNvSpPr txBox="1"/>
          <p:nvPr/>
        </p:nvSpPr>
        <p:spPr>
          <a:xfrm>
            <a:off x="740229" y="371009"/>
            <a:ext cx="15871371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</a:t>
            </a:r>
            <a:r>
              <a:rPr lang="vi-VN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 em, để cuộc thảo luận nhóm về một vấn đề trong đòi sống trở nên thú vị và hữu ích, cần có những điều kiện gì?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F3CCA96-FF6D-EA19-4CD6-350DA93DF075}"/>
              </a:ext>
            </a:extLst>
          </p:cNvPr>
          <p:cNvSpPr txBox="1"/>
          <p:nvPr/>
        </p:nvSpPr>
        <p:spPr>
          <a:xfrm>
            <a:off x="1257300" y="2386158"/>
            <a:ext cx="1108710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cuộc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vấn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đời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trở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thú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ích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kỹ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lưỡng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kỹ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tốt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môi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kỹ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thúc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/>
          <p:cNvGrpSpPr/>
          <p:nvPr/>
        </p:nvGrpSpPr>
        <p:grpSpPr>
          <a:xfrm>
            <a:off x="8745421" y="686240"/>
            <a:ext cx="7563188" cy="7555283"/>
            <a:chOff x="5460824" y="286869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0824" y="286869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251480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/>
              <a:r>
                <a:rPr lang="en-GB" sz="2700" b="1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Cộng 9 điểm cho bạn</a:t>
              </a:r>
              <a:endParaRPr lang="vi-VN" sz="270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6" y="2202678"/>
              <a:ext cx="2025648" cy="641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/>
              <a:r>
                <a:rPr lang="en-US" sz="4800" b="1">
                  <a:solidFill>
                    <a:prstClr val="white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8</a:t>
              </a:r>
              <a:endParaRPr lang="vi-VN" sz="4800" b="1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6" y="1284167"/>
              <a:ext cx="2025648" cy="641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/>
              <a:r>
                <a:rPr lang="en-GB" sz="4800" b="1">
                  <a:solidFill>
                    <a:prstClr val="white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9</a:t>
              </a:r>
              <a:endParaRPr lang="vi-VN" sz="4800" b="1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171670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/>
              <a:r>
                <a:rPr lang="en-GB" sz="2700" b="1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Cộng 10 điểm cho bạn</a:t>
              </a:r>
              <a:endParaRPr lang="vi-VN" sz="270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1" y="3506860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/>
              <a:r>
                <a:rPr lang="en-US" sz="2700" b="1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Cộng 8 điểm cho bạn</a:t>
              </a:r>
              <a:endParaRPr lang="vi-VN" sz="270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6" y="4510802"/>
              <a:ext cx="2025648" cy="641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/>
              <a:r>
                <a:rPr lang="en-GB" sz="4800" b="1">
                  <a:solidFill>
                    <a:prstClr val="white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9</a:t>
              </a:r>
              <a:endParaRPr lang="vi-VN" sz="4800" b="1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4" y="4624882"/>
              <a:ext cx="2025648" cy="4273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/>
              <a:r>
                <a:rPr lang="en-US" sz="3000" b="1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Pháo tay</a:t>
              </a:r>
              <a:endParaRPr lang="vi-VN" sz="300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573981"/>
              <a:ext cx="2025648" cy="641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/>
              <a:r>
                <a:rPr lang="en-GB" sz="4800" b="1">
                  <a:solidFill>
                    <a:prstClr val="white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10</a:t>
              </a:r>
              <a:endParaRPr lang="vi-VN" sz="4800" b="1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vi-VN" sz="27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13931537" y="8817430"/>
            <a:ext cx="4056018" cy="1273628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GB" sz="3600" b="1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QUAY</a:t>
            </a:r>
            <a:endParaRPr lang="vi-VN" sz="3600" b="1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Rounded Rectangle 25">
            <a:hlinkClick r:id="rId7" action="ppaction://hlinksldjump"/>
          </p:cNvPr>
          <p:cNvSpPr/>
          <p:nvPr/>
        </p:nvSpPr>
        <p:spPr>
          <a:xfrm>
            <a:off x="1286708" y="3792753"/>
            <a:ext cx="2006532" cy="2006532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GB" sz="660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</a:t>
            </a:r>
            <a:endParaRPr lang="vi-VN" sz="6600" b="1" dirty="0">
              <a:solidFill>
                <a:prstClr val="black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Rounded Rectangle 26">
            <a:hlinkClick r:id="rId8" action="ppaction://hlinksldjump"/>
          </p:cNvPr>
          <p:cNvSpPr/>
          <p:nvPr/>
        </p:nvSpPr>
        <p:spPr>
          <a:xfrm>
            <a:off x="3533583" y="3792753"/>
            <a:ext cx="2006532" cy="2006532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GB" sz="660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</a:t>
            </a:r>
            <a:endParaRPr lang="vi-VN" sz="6600" b="1" dirty="0">
              <a:solidFill>
                <a:prstClr val="black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Rounded Rectangle 27">
            <a:hlinkClick r:id="rId9" action="ppaction://hlinksldjump"/>
          </p:cNvPr>
          <p:cNvSpPr/>
          <p:nvPr/>
        </p:nvSpPr>
        <p:spPr>
          <a:xfrm>
            <a:off x="5780457" y="3792753"/>
            <a:ext cx="2006532" cy="2006532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GB" sz="660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3</a:t>
            </a:r>
            <a:endParaRPr lang="vi-VN" sz="6600" b="1" dirty="0">
              <a:solidFill>
                <a:prstClr val="black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5" name="Rounded Rectangle 34">
            <a:hlinkClick r:id="rId10" action="ppaction://hlinksldjump"/>
          </p:cNvPr>
          <p:cNvSpPr/>
          <p:nvPr/>
        </p:nvSpPr>
        <p:spPr>
          <a:xfrm>
            <a:off x="1287845" y="6111863"/>
            <a:ext cx="2006532" cy="2006532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GB" sz="660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4</a:t>
            </a:r>
            <a:endParaRPr lang="vi-VN" sz="6600" b="1" dirty="0">
              <a:solidFill>
                <a:prstClr val="black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6" name="Rounded Rectangle 35">
            <a:hlinkClick r:id="rId11" action="ppaction://hlinksldjump"/>
          </p:cNvPr>
          <p:cNvSpPr/>
          <p:nvPr/>
        </p:nvSpPr>
        <p:spPr>
          <a:xfrm>
            <a:off x="3534720" y="6111863"/>
            <a:ext cx="2006532" cy="2006532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GB" sz="660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5</a:t>
            </a:r>
            <a:endParaRPr lang="vi-VN" sz="6600" b="1" dirty="0">
              <a:solidFill>
                <a:prstClr val="black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7" name="Rounded Rectangle 36">
            <a:hlinkClick r:id="rId12" action="ppaction://hlinksldjump"/>
          </p:cNvPr>
          <p:cNvSpPr/>
          <p:nvPr/>
        </p:nvSpPr>
        <p:spPr>
          <a:xfrm>
            <a:off x="5781594" y="6111863"/>
            <a:ext cx="2006532" cy="2006532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GB" sz="660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6</a:t>
            </a:r>
            <a:endParaRPr lang="vi-VN" sz="6600" b="1" dirty="0">
              <a:solidFill>
                <a:prstClr val="black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661989" y="142665"/>
            <a:ext cx="7566174" cy="2908489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algn="ctr" defTabSz="1371600"/>
            <a:r>
              <a:rPr lang="en-US" sz="90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VÒNG QUAY </a:t>
            </a:r>
          </a:p>
          <a:p>
            <a:pPr algn="ctr" defTabSz="1371600"/>
            <a:r>
              <a:rPr lang="en-US" sz="90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MAY MẮN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211" y="1268297"/>
            <a:ext cx="742950" cy="657225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609" y="1811208"/>
            <a:ext cx="742950" cy="657225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725" y="1020417"/>
            <a:ext cx="742950" cy="657225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7746" y="717763"/>
            <a:ext cx="1071563" cy="178593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9291" y="3596018"/>
            <a:ext cx="2031321" cy="1732596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4571228" y="-1040600"/>
            <a:ext cx="914400" cy="9144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vi-VN" sz="27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vi-VN" sz="27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vi-VN" sz="27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vi-VN" sz="27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vi-VN" sz="27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vi-VN" sz="27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vi-VN" sz="27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vi-VN" sz="27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vi-VN" sz="27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vi-VN" sz="27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vi-VN" sz="27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vi-VN" sz="27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vi-VN" sz="27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vi-VN" sz="27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vi-VN" sz="27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vi-VN" sz="27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vi-VN" sz="27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vi-VN" sz="27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vi-VN" sz="27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vi-VN" sz="27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Heart 23">
            <a:hlinkClick r:id="rId17" action="ppaction://hlinksldjump"/>
          </p:cNvPr>
          <p:cNvSpPr/>
          <p:nvPr/>
        </p:nvSpPr>
        <p:spPr>
          <a:xfrm rot="5400000">
            <a:off x="17027432" y="3879674"/>
            <a:ext cx="1175658" cy="1175655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vi-VN" sz="27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: Rounded Corners 5">
            <a:hlinkClick r:id="rId18" action="ppaction://hlinksldjump"/>
            <a:extLst>
              <a:ext uri="{FF2B5EF4-FFF2-40B4-BE49-F238E27FC236}">
                <a16:creationId xmlns:a16="http://schemas.microsoft.com/office/drawing/2014/main" id="{8D0F4A91-47D9-CF58-4459-F60B658BB93A}"/>
              </a:ext>
            </a:extLst>
          </p:cNvPr>
          <p:cNvSpPr/>
          <p:nvPr/>
        </p:nvSpPr>
        <p:spPr>
          <a:xfrm>
            <a:off x="2214390" y="8817429"/>
            <a:ext cx="3325725" cy="1326906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endParaRPr lang="en-US" sz="4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18642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9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4" fill="hold">
                      <p:stCondLst>
                        <p:cond delay="0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audio>
              <p:cMediaNode vol="80000">
                <p:cTn id="2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2">
            <a:extLst>
              <a:ext uri="{FF2B5EF4-FFF2-40B4-BE49-F238E27FC236}">
                <a16:creationId xmlns:a16="http://schemas.microsoft.com/office/drawing/2014/main" id="{C0004CB9-BE93-2B68-56A9-96A0D16A261D}"/>
              </a:ext>
            </a:extLst>
          </p:cNvPr>
          <p:cNvGrpSpPr/>
          <p:nvPr/>
        </p:nvGrpSpPr>
        <p:grpSpPr>
          <a:xfrm>
            <a:off x="762000" y="1638300"/>
            <a:ext cx="13335000" cy="7391400"/>
            <a:chOff x="0" y="0"/>
            <a:chExt cx="3021812" cy="1616602"/>
          </a:xfrm>
        </p:grpSpPr>
        <p:sp>
          <p:nvSpPr>
            <p:cNvPr id="8" name="Freeform 3">
              <a:extLst>
                <a:ext uri="{FF2B5EF4-FFF2-40B4-BE49-F238E27FC236}">
                  <a16:creationId xmlns:a16="http://schemas.microsoft.com/office/drawing/2014/main" id="{49E41DE0-9C6A-CFCD-C68C-9F5954073B17}"/>
                </a:ext>
              </a:extLst>
            </p:cNvPr>
            <p:cNvSpPr/>
            <p:nvPr/>
          </p:nvSpPr>
          <p:spPr>
            <a:xfrm>
              <a:off x="0" y="0"/>
              <a:ext cx="3021812" cy="1616602"/>
            </a:xfrm>
            <a:custGeom>
              <a:avLst/>
              <a:gdLst/>
              <a:ahLst/>
              <a:cxnLst/>
              <a:rect l="l" t="t" r="r" b="b"/>
              <a:pathLst>
                <a:path w="3021812" h="1616602">
                  <a:moveTo>
                    <a:pt x="34413" y="0"/>
                  </a:moveTo>
                  <a:lnTo>
                    <a:pt x="2987399" y="0"/>
                  </a:lnTo>
                  <a:cubicBezTo>
                    <a:pt x="3006405" y="0"/>
                    <a:pt x="3021812" y="15407"/>
                    <a:pt x="3021812" y="34413"/>
                  </a:cubicBezTo>
                  <a:lnTo>
                    <a:pt x="3021812" y="1582189"/>
                  </a:lnTo>
                  <a:cubicBezTo>
                    <a:pt x="3021812" y="1591315"/>
                    <a:pt x="3018186" y="1600069"/>
                    <a:pt x="3011733" y="1606522"/>
                  </a:cubicBezTo>
                  <a:cubicBezTo>
                    <a:pt x="3005279" y="1612976"/>
                    <a:pt x="2996526" y="1616602"/>
                    <a:pt x="2987399" y="1616602"/>
                  </a:cubicBezTo>
                  <a:lnTo>
                    <a:pt x="34413" y="1616602"/>
                  </a:lnTo>
                  <a:cubicBezTo>
                    <a:pt x="15407" y="1616602"/>
                    <a:pt x="0" y="1601194"/>
                    <a:pt x="0" y="1582189"/>
                  </a:cubicBezTo>
                  <a:lnTo>
                    <a:pt x="0" y="34413"/>
                  </a:lnTo>
                  <a:cubicBezTo>
                    <a:pt x="0" y="25286"/>
                    <a:pt x="3626" y="16533"/>
                    <a:pt x="10079" y="10079"/>
                  </a:cubicBezTo>
                  <a:cubicBezTo>
                    <a:pt x="16533" y="3626"/>
                    <a:pt x="25286" y="0"/>
                    <a:pt x="34413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4">
              <a:extLst>
                <a:ext uri="{FF2B5EF4-FFF2-40B4-BE49-F238E27FC236}">
                  <a16:creationId xmlns:a16="http://schemas.microsoft.com/office/drawing/2014/main" id="{E6D546FF-DDB5-FC91-1FEF-E56230D7C452}"/>
                </a:ext>
              </a:extLst>
            </p:cNvPr>
            <p:cNvSpPr txBox="1"/>
            <p:nvPr/>
          </p:nvSpPr>
          <p:spPr>
            <a:xfrm>
              <a:off x="0" y="-47625"/>
              <a:ext cx="3021812" cy="16642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2700000">
            <a:off x="213092" y="640792"/>
            <a:ext cx="1991843" cy="1995015"/>
          </a:xfrm>
          <a:custGeom>
            <a:avLst/>
            <a:gdLst/>
            <a:ahLst/>
            <a:cxnLst/>
            <a:rect l="l" t="t" r="r" b="b"/>
            <a:pathLst>
              <a:path w="1991843" h="1995015">
                <a:moveTo>
                  <a:pt x="0" y="0"/>
                </a:moveTo>
                <a:lnTo>
                  <a:pt x="1991844" y="0"/>
                </a:lnTo>
                <a:lnTo>
                  <a:pt x="1991844" y="1995015"/>
                </a:lnTo>
                <a:lnTo>
                  <a:pt x="0" y="199501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DDFA1DF7-2ED1-7E7D-1E9A-3711E98E5D46}"/>
              </a:ext>
            </a:extLst>
          </p:cNvPr>
          <p:cNvSpPr/>
          <p:nvPr/>
        </p:nvSpPr>
        <p:spPr>
          <a:xfrm>
            <a:off x="2954944" y="97111"/>
            <a:ext cx="8273143" cy="1323439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lvl="0" algn="ctr">
              <a:buClr>
                <a:srgbClr val="EC7043"/>
              </a:buClr>
            </a:pPr>
            <a:r>
              <a:rPr lang="en-US" sz="8000" b="1" dirty="0" err="1">
                <a:solidFill>
                  <a:schemeClr val="bg1"/>
                </a:solidFill>
                <a:latin typeface="Arial" panose="020B0604020202020204" pitchFamily="34" charset="0"/>
                <a:ea typeface="#9Slide03 Source Sans Pro" panose="020B0503030403020204" pitchFamily="34" charset="0"/>
                <a:cs typeface="Arial" panose="020B0604020202020204" pitchFamily="34" charset="0"/>
              </a:rPr>
              <a:t>Vận</a:t>
            </a:r>
            <a:r>
              <a:rPr lang="en-US" sz="8000" b="1" dirty="0">
                <a:solidFill>
                  <a:schemeClr val="bg1"/>
                </a:solidFill>
                <a:latin typeface="Arial" panose="020B0604020202020204" pitchFamily="34" charset="0"/>
                <a:ea typeface="#9Slide03 Source Sans Pro" panose="020B0503030403020204" pitchFamily="34" charset="0"/>
                <a:cs typeface="Arial" panose="020B0604020202020204" pitchFamily="34" charset="0"/>
              </a:rPr>
              <a:t> </a:t>
            </a:r>
            <a:r>
              <a:rPr lang="en-US" sz="8000" b="1" dirty="0" err="1">
                <a:solidFill>
                  <a:schemeClr val="bg1"/>
                </a:solidFill>
                <a:latin typeface="Arial" panose="020B0604020202020204" pitchFamily="34" charset="0"/>
                <a:ea typeface="#9Slide03 Source Sans Pro" panose="020B0503030403020204" pitchFamily="34" charset="0"/>
                <a:cs typeface="Arial" panose="020B0604020202020204" pitchFamily="34" charset="0"/>
              </a:rPr>
              <a:t>dụng</a:t>
            </a:r>
            <a:endParaRPr lang="en-US" sz="8000" b="1" dirty="0">
              <a:solidFill>
                <a:schemeClr val="bg1"/>
              </a:solidFill>
              <a:latin typeface="Arial" panose="020B0604020202020204" pitchFamily="34" charset="0"/>
              <a:ea typeface="#9Slide03 Source Sans Pro" panose="020B0503030403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Freeform 2">
            <a:extLst>
              <a:ext uri="{FF2B5EF4-FFF2-40B4-BE49-F238E27FC236}">
                <a16:creationId xmlns:a16="http://schemas.microsoft.com/office/drawing/2014/main" id="{FAB61880-68A3-CF67-9C88-C641C1098BF0}"/>
              </a:ext>
            </a:extLst>
          </p:cNvPr>
          <p:cNvSpPr/>
          <p:nvPr/>
        </p:nvSpPr>
        <p:spPr>
          <a:xfrm>
            <a:off x="12382501" y="2911723"/>
            <a:ext cx="5905499" cy="7889388"/>
          </a:xfrm>
          <a:custGeom>
            <a:avLst/>
            <a:gdLst/>
            <a:ahLst/>
            <a:cxnLst/>
            <a:rect l="l" t="t" r="r" b="b"/>
            <a:pathLst>
              <a:path w="8115300" h="10288305">
                <a:moveTo>
                  <a:pt x="0" y="0"/>
                </a:moveTo>
                <a:lnTo>
                  <a:pt x="8115300" y="0"/>
                </a:lnTo>
                <a:lnTo>
                  <a:pt x="8115300" y="10288306"/>
                </a:lnTo>
                <a:lnTo>
                  <a:pt x="0" y="102883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4129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60BF711-FD29-3CC2-D12C-C8FB8A823F6A}"/>
              </a:ext>
            </a:extLst>
          </p:cNvPr>
          <p:cNvSpPr txBox="1"/>
          <p:nvPr/>
        </p:nvSpPr>
        <p:spPr>
          <a:xfrm>
            <a:off x="1209013" y="2376718"/>
            <a:ext cx="12659387" cy="11462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Aft>
                <a:spcPts val="800"/>
              </a:spcAft>
            </a:pPr>
            <a:r>
              <a:rPr lang="en-US" sz="3200" dirty="0">
                <a:solidFill>
                  <a:srgbClr val="0070C0"/>
                </a:solidFill>
                <a:ea typeface="Arial" panose="020B0604020202020204" pitchFamily="34" charset="0"/>
              </a:rPr>
              <a:t>7. </a:t>
            </a:r>
            <a:r>
              <a:rPr lang="vi-VN" sz="3200" dirty="0">
                <a:solidFill>
                  <a:srgbClr val="0070C0"/>
                </a:solidFill>
                <a:ea typeface="Arial" panose="020B0604020202020204" pitchFamily="34" charset="0"/>
              </a:rPr>
              <a:t>Vì sao cần chia sẻ tình cảm của mình v</a:t>
            </a:r>
            <a:r>
              <a:rPr lang="en-US" sz="3200" dirty="0">
                <a:solidFill>
                  <a:srgbClr val="0070C0"/>
                </a:solidFill>
                <a:ea typeface="Arial" panose="020B0604020202020204" pitchFamily="34" charset="0"/>
              </a:rPr>
              <a:t>ớ</a:t>
            </a:r>
            <a:r>
              <a:rPr lang="vi-VN" sz="3200" dirty="0">
                <a:solidFill>
                  <a:srgbClr val="0070C0"/>
                </a:solidFill>
                <a:ea typeface="Arial" panose="020B0604020202020204" pitchFamily="34" charset="0"/>
              </a:rPr>
              <a:t>i ng</a:t>
            </a:r>
            <a:r>
              <a:rPr lang="en-US" sz="3200" dirty="0" err="1">
                <a:solidFill>
                  <a:srgbClr val="0070C0"/>
                </a:solidFill>
                <a:ea typeface="Arial" panose="020B0604020202020204" pitchFamily="34" charset="0"/>
              </a:rPr>
              <a:t>ườ</a:t>
            </a:r>
            <a:r>
              <a:rPr lang="vi-VN" sz="3200" dirty="0">
                <a:solidFill>
                  <a:srgbClr val="0070C0"/>
                </a:solidFill>
                <a:ea typeface="Arial" panose="020B0604020202020204" pitchFamily="34" charset="0"/>
              </a:rPr>
              <a:t>i khác và thấu hiểu cảm xúc của họ</a:t>
            </a:r>
            <a:r>
              <a:rPr lang="en-US" sz="3200" dirty="0">
                <a:solidFill>
                  <a:srgbClr val="0070C0"/>
                </a:solidFill>
                <a:ea typeface="Arial" panose="020B0604020202020204" pitchFamily="34" charset="0"/>
              </a:rPr>
              <a:t> </a:t>
            </a:r>
            <a:r>
              <a:rPr lang="vi-VN" sz="3200" dirty="0">
                <a:solidFill>
                  <a:srgbClr val="0070C0"/>
                </a:solidFill>
                <a:ea typeface="Arial" panose="020B0604020202020204" pitchFamily="34" charset="0"/>
              </a:rPr>
              <a:t>?</a:t>
            </a:r>
            <a:endParaRPr lang="en-US" sz="3200" dirty="0">
              <a:solidFill>
                <a:srgbClr val="0070C0"/>
              </a:solidFill>
              <a:ea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60BF711-FD29-3CC2-D12C-C8FB8A823F6A}"/>
              </a:ext>
            </a:extLst>
          </p:cNvPr>
          <p:cNvSpPr txBox="1"/>
          <p:nvPr/>
        </p:nvSpPr>
        <p:spPr>
          <a:xfrm>
            <a:off x="1099806" y="3782891"/>
            <a:ext cx="12659387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Chia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sẻ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thấu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xúc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kỹ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trọng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xây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dựng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mối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tốt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nâng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cuộc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góp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xã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hạnh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phúc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minh.  </a:t>
            </a:r>
          </a:p>
        </p:txBody>
      </p:sp>
    </p:spTree>
    <p:extLst>
      <p:ext uri="{BB962C8B-B14F-4D97-AF65-F5344CB8AC3E}">
        <p14:creationId xmlns:p14="http://schemas.microsoft.com/office/powerpoint/2010/main" val="19966852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2">
            <a:extLst>
              <a:ext uri="{FF2B5EF4-FFF2-40B4-BE49-F238E27FC236}">
                <a16:creationId xmlns:a16="http://schemas.microsoft.com/office/drawing/2014/main" id="{C2E59EC7-7EBB-BD34-3F8E-A8FBFEC6B404}"/>
              </a:ext>
            </a:extLst>
          </p:cNvPr>
          <p:cNvGrpSpPr/>
          <p:nvPr/>
        </p:nvGrpSpPr>
        <p:grpSpPr>
          <a:xfrm>
            <a:off x="2286000" y="1922269"/>
            <a:ext cx="14020801" cy="4276010"/>
            <a:chOff x="0" y="0"/>
            <a:chExt cx="4221679" cy="1414795"/>
          </a:xfrm>
        </p:grpSpPr>
        <p:sp>
          <p:nvSpPr>
            <p:cNvPr id="8" name="Freeform 3">
              <a:extLst>
                <a:ext uri="{FF2B5EF4-FFF2-40B4-BE49-F238E27FC236}">
                  <a16:creationId xmlns:a16="http://schemas.microsoft.com/office/drawing/2014/main" id="{BE8B2FC0-85C6-1FD8-9348-E55B67602D2A}"/>
                </a:ext>
              </a:extLst>
            </p:cNvPr>
            <p:cNvSpPr/>
            <p:nvPr/>
          </p:nvSpPr>
          <p:spPr>
            <a:xfrm>
              <a:off x="0" y="0"/>
              <a:ext cx="4221679" cy="1414795"/>
            </a:xfrm>
            <a:custGeom>
              <a:avLst/>
              <a:gdLst/>
              <a:ahLst/>
              <a:cxnLst/>
              <a:rect l="l" t="t" r="r" b="b"/>
              <a:pathLst>
                <a:path w="4221679" h="1414795">
                  <a:moveTo>
                    <a:pt x="24632" y="0"/>
                  </a:moveTo>
                  <a:lnTo>
                    <a:pt x="4197046" y="0"/>
                  </a:lnTo>
                  <a:cubicBezTo>
                    <a:pt x="4210650" y="0"/>
                    <a:pt x="4221679" y="11028"/>
                    <a:pt x="4221679" y="24632"/>
                  </a:cubicBezTo>
                  <a:lnTo>
                    <a:pt x="4221679" y="1390163"/>
                  </a:lnTo>
                  <a:cubicBezTo>
                    <a:pt x="4221679" y="1396696"/>
                    <a:pt x="4219084" y="1402961"/>
                    <a:pt x="4214464" y="1407581"/>
                  </a:cubicBezTo>
                  <a:cubicBezTo>
                    <a:pt x="4209845" y="1412200"/>
                    <a:pt x="4203579" y="1414795"/>
                    <a:pt x="4197046" y="1414795"/>
                  </a:cubicBezTo>
                  <a:lnTo>
                    <a:pt x="24632" y="1414795"/>
                  </a:lnTo>
                  <a:cubicBezTo>
                    <a:pt x="11028" y="1414795"/>
                    <a:pt x="0" y="1403767"/>
                    <a:pt x="0" y="1390163"/>
                  </a:cubicBezTo>
                  <a:lnTo>
                    <a:pt x="0" y="24632"/>
                  </a:lnTo>
                  <a:cubicBezTo>
                    <a:pt x="0" y="11028"/>
                    <a:pt x="11028" y="0"/>
                    <a:pt x="24632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4">
              <a:extLst>
                <a:ext uri="{FF2B5EF4-FFF2-40B4-BE49-F238E27FC236}">
                  <a16:creationId xmlns:a16="http://schemas.microsoft.com/office/drawing/2014/main" id="{73E8096A-7AE0-AFD5-0FD2-BCC03803F7B5}"/>
                </a:ext>
              </a:extLst>
            </p:cNvPr>
            <p:cNvSpPr txBox="1"/>
            <p:nvPr/>
          </p:nvSpPr>
          <p:spPr>
            <a:xfrm>
              <a:off x="0" y="-47625"/>
              <a:ext cx="4221679" cy="14624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" name="Freeform 2"/>
          <p:cNvSpPr/>
          <p:nvPr/>
        </p:nvSpPr>
        <p:spPr>
          <a:xfrm>
            <a:off x="-3260228" y="6733609"/>
            <a:ext cx="4152550" cy="4114800"/>
          </a:xfrm>
          <a:custGeom>
            <a:avLst/>
            <a:gdLst/>
            <a:ahLst/>
            <a:cxnLst/>
            <a:rect l="l" t="t" r="r" b="b"/>
            <a:pathLst>
              <a:path w="4152550" h="4114800">
                <a:moveTo>
                  <a:pt x="0" y="0"/>
                </a:moveTo>
                <a:lnTo>
                  <a:pt x="4152550" y="0"/>
                </a:lnTo>
                <a:lnTo>
                  <a:pt x="41525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2438400" y="4460528"/>
            <a:ext cx="13087143" cy="5316652"/>
          </a:xfrm>
          <a:custGeom>
            <a:avLst/>
            <a:gdLst/>
            <a:ahLst/>
            <a:cxnLst/>
            <a:rect l="l" t="t" r="r" b="b"/>
            <a:pathLst>
              <a:path w="13087143" h="5316652">
                <a:moveTo>
                  <a:pt x="0" y="0"/>
                </a:moveTo>
                <a:lnTo>
                  <a:pt x="13087143" y="0"/>
                </a:lnTo>
                <a:lnTo>
                  <a:pt x="13087143" y="5316652"/>
                </a:lnTo>
                <a:lnTo>
                  <a:pt x="0" y="531665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4700472" y="-2192531"/>
            <a:ext cx="4152550" cy="4114800"/>
          </a:xfrm>
          <a:custGeom>
            <a:avLst/>
            <a:gdLst/>
            <a:ahLst/>
            <a:cxnLst/>
            <a:rect l="l" t="t" r="r" b="b"/>
            <a:pathLst>
              <a:path w="4152550" h="4114800">
                <a:moveTo>
                  <a:pt x="0" y="0"/>
                </a:moveTo>
                <a:lnTo>
                  <a:pt x="4152550" y="0"/>
                </a:lnTo>
                <a:lnTo>
                  <a:pt x="41525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5">
            <a:extLst>
              <a:ext uri="{FF2B5EF4-FFF2-40B4-BE49-F238E27FC236}">
                <a16:creationId xmlns:a16="http://schemas.microsoft.com/office/drawing/2014/main" id="{EF3C9A52-D413-1B3F-8830-36D385C8B853}"/>
              </a:ext>
            </a:extLst>
          </p:cNvPr>
          <p:cNvSpPr txBox="1"/>
          <p:nvPr/>
        </p:nvSpPr>
        <p:spPr>
          <a:xfrm>
            <a:off x="4790970" y="2970113"/>
            <a:ext cx="8382001" cy="14875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592"/>
              </a:lnSpc>
            </a:pPr>
            <a:r>
              <a:rPr lang="en-US" sz="8000">
                <a:solidFill>
                  <a:srgbClr val="002060"/>
                </a:solidFill>
                <a:latin typeface="#9Slide05 Kahitna" pitchFamily="2" charset="-93"/>
              </a:rPr>
              <a:t>Tạm biệt các em!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1132115" y="1045030"/>
            <a:ext cx="16023771" cy="3156857"/>
          </a:xfrm>
          <a:prstGeom prst="snip2DiagRect">
            <a:avLst/>
          </a:prstGeom>
          <a:solidFill>
            <a:schemeClr val="bg1">
              <a:alpha val="75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1.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Nêu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tên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chủ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đề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bài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8 ?</a:t>
            </a:r>
            <a:endParaRPr lang="vi-VN" sz="4800" b="1" dirty="0">
              <a:solidFill>
                <a:srgbClr val="00206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Snip Diagonal Corner Rectangle 4"/>
          <p:cNvSpPr/>
          <p:nvPr/>
        </p:nvSpPr>
        <p:spPr>
          <a:xfrm>
            <a:off x="1948543" y="4735288"/>
            <a:ext cx="14390915" cy="2835167"/>
          </a:xfrm>
          <a:prstGeom prst="snip2DiagRect">
            <a:avLst/>
          </a:prstGeom>
          <a:solidFill>
            <a:srgbClr val="003300">
              <a:alpha val="75000"/>
            </a:srgb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.</a:t>
            </a:r>
          </a:p>
          <a:p>
            <a:pPr algn="ctr" defTabSz="1371600">
              <a:defRPr/>
            </a:pPr>
            <a:endParaRPr lang="vi-VN" sz="4800" b="1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Pentagon 5">
            <a:hlinkClick r:id="rId5" action="ppaction://hlinksldjump"/>
          </p:cNvPr>
          <p:cNvSpPr/>
          <p:nvPr/>
        </p:nvSpPr>
        <p:spPr>
          <a:xfrm flipH="1">
            <a:off x="13367658" y="8425544"/>
            <a:ext cx="4593771" cy="1502228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3200" b="1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QUAY VỀ</a:t>
            </a:r>
            <a:endParaRPr lang="vi-VN" sz="3200" b="1" dirty="0">
              <a:solidFill>
                <a:srgbClr val="5B9BD5">
                  <a:lumMod val="75000"/>
                </a:srgbClr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338" y="1127399"/>
            <a:ext cx="2439354" cy="298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619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1132115" y="1045030"/>
            <a:ext cx="16023771" cy="3156857"/>
          </a:xfrm>
          <a:prstGeom prst="snip2DiagRect">
            <a:avLst/>
          </a:prstGeom>
          <a:solidFill>
            <a:schemeClr val="bg1">
              <a:alpha val="75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2.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Đặc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điểm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thơ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song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thất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lục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bát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(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số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dòng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thơ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số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chữ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trên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dòng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thơ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) ?</a:t>
            </a:r>
          </a:p>
        </p:txBody>
      </p:sp>
      <p:sp>
        <p:nvSpPr>
          <p:cNvPr id="5" name="Snip Diagonal Corner Rectangle 4"/>
          <p:cNvSpPr/>
          <p:nvPr/>
        </p:nvSpPr>
        <p:spPr>
          <a:xfrm>
            <a:off x="1676400" y="4896132"/>
            <a:ext cx="14390915" cy="2835167"/>
          </a:xfrm>
          <a:prstGeom prst="snip2DiagRect">
            <a:avLst/>
          </a:prstGeom>
          <a:solidFill>
            <a:srgbClr val="003300">
              <a:alpha val="75000"/>
            </a:srgb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1 </a:t>
            </a:r>
            <a:r>
              <a:rPr 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1 </a:t>
            </a:r>
            <a:r>
              <a:rPr 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vi-VN" sz="4800" b="1" dirty="0">
              <a:solidFill>
                <a:prstClr val="white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338" y="1127399"/>
            <a:ext cx="2439354" cy="2985224"/>
          </a:xfrm>
          <a:prstGeom prst="rect">
            <a:avLst/>
          </a:prstGeom>
        </p:spPr>
      </p:pic>
      <p:sp>
        <p:nvSpPr>
          <p:cNvPr id="6" name="Pentagon 5">
            <a:hlinkClick r:id="rId6" action="ppaction://hlinksldjump"/>
          </p:cNvPr>
          <p:cNvSpPr/>
          <p:nvPr/>
        </p:nvSpPr>
        <p:spPr>
          <a:xfrm flipH="1">
            <a:off x="13367658" y="8425544"/>
            <a:ext cx="4593771" cy="1502228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3200" b="1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QUAY VỀ</a:t>
            </a:r>
            <a:endParaRPr lang="vi-VN" sz="3200" b="1" dirty="0">
              <a:solidFill>
                <a:srgbClr val="5B9BD5">
                  <a:lumMod val="75000"/>
                </a:srgbClr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7690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1132115" y="1045030"/>
            <a:ext cx="16023771" cy="3156857"/>
          </a:xfrm>
          <a:prstGeom prst="snip2DiagRect">
            <a:avLst/>
          </a:prstGeom>
          <a:solidFill>
            <a:schemeClr val="bg1">
              <a:alpha val="75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3.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Vần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trong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thơ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song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thất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lục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bát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Snip Diagonal Corner Rectangle 4"/>
          <p:cNvSpPr/>
          <p:nvPr/>
        </p:nvSpPr>
        <p:spPr>
          <a:xfrm>
            <a:off x="1948543" y="4735288"/>
            <a:ext cx="14390915" cy="3075212"/>
          </a:xfrm>
          <a:prstGeom prst="snip2DiagRect">
            <a:avLst/>
          </a:prstGeom>
          <a:solidFill>
            <a:srgbClr val="003300">
              <a:alpha val="75000"/>
            </a:srgb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371600">
              <a:defRPr/>
            </a:pP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Chữ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cuối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7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vần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chữ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5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7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dưới.Chữ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cuối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7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dưới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vần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chữ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cuối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6.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Chữ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cuối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6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vần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chữ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6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bát.Chữ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cuối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bát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vần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chữ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5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tiếp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theo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  <a:endParaRPr lang="en-US" sz="4800" b="1" dirty="0">
              <a:solidFill>
                <a:srgbClr val="00206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337" y="1619480"/>
            <a:ext cx="2037254" cy="2493143"/>
          </a:xfrm>
          <a:prstGeom prst="rect">
            <a:avLst/>
          </a:prstGeom>
        </p:spPr>
      </p:pic>
      <p:sp>
        <p:nvSpPr>
          <p:cNvPr id="6" name="Pentagon 5">
            <a:hlinkClick r:id="rId6" action="ppaction://hlinksldjump"/>
          </p:cNvPr>
          <p:cNvSpPr/>
          <p:nvPr/>
        </p:nvSpPr>
        <p:spPr>
          <a:xfrm flipH="1">
            <a:off x="13367658" y="8425544"/>
            <a:ext cx="4593771" cy="1502228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3200" b="1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QUAY VỀ</a:t>
            </a:r>
            <a:endParaRPr lang="vi-VN" sz="3200" b="1" dirty="0">
              <a:solidFill>
                <a:srgbClr val="5B9BD5">
                  <a:lumMod val="75000"/>
                </a:srgbClr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4732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1132115" y="1045030"/>
            <a:ext cx="16829314" cy="3156857"/>
          </a:xfrm>
          <a:prstGeom prst="snip2DiagRect">
            <a:avLst/>
          </a:prstGeom>
          <a:solidFill>
            <a:schemeClr val="bg1">
              <a:alpha val="75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   4.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Yếu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tố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HV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sau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gọi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gì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?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Gia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1: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nhà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(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Gia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chủ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đã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đi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   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vắng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).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Gia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2: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thêm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vào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(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Món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này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có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gia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vị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nữa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ngon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)</a:t>
            </a:r>
          </a:p>
        </p:txBody>
      </p:sp>
      <p:sp>
        <p:nvSpPr>
          <p:cNvPr id="5" name="Snip Diagonal Corner Rectangle 4"/>
          <p:cNvSpPr/>
          <p:nvPr/>
        </p:nvSpPr>
        <p:spPr>
          <a:xfrm>
            <a:off x="1948543" y="4735288"/>
            <a:ext cx="14390915" cy="2835167"/>
          </a:xfrm>
          <a:prstGeom prst="snip2DiagRect">
            <a:avLst/>
          </a:prstGeom>
          <a:solidFill>
            <a:srgbClr val="003300">
              <a:alpha val="75000"/>
            </a:srgb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Đồng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âm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khác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nghĩa</a:t>
            </a:r>
            <a:endParaRPr lang="vi-VN" sz="4800" b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338" y="1127399"/>
            <a:ext cx="2439354" cy="2985224"/>
          </a:xfrm>
          <a:prstGeom prst="rect">
            <a:avLst/>
          </a:prstGeom>
        </p:spPr>
      </p:pic>
      <p:sp>
        <p:nvSpPr>
          <p:cNvPr id="6" name="Pentagon 5">
            <a:hlinkClick r:id="rId6" action="ppaction://hlinksldjump"/>
          </p:cNvPr>
          <p:cNvSpPr/>
          <p:nvPr/>
        </p:nvSpPr>
        <p:spPr>
          <a:xfrm flipH="1">
            <a:off x="13367658" y="8425544"/>
            <a:ext cx="4593771" cy="1502228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3200" b="1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QUAY VỀ</a:t>
            </a:r>
            <a:endParaRPr lang="vi-VN" sz="3200" b="1" dirty="0">
              <a:solidFill>
                <a:srgbClr val="5B9BD5">
                  <a:lumMod val="75000"/>
                </a:srgbClr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3241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1132115" y="1045030"/>
            <a:ext cx="16023771" cy="3156857"/>
          </a:xfrm>
          <a:prstGeom prst="snip2DiagRect">
            <a:avLst/>
          </a:prstGeom>
          <a:solidFill>
            <a:schemeClr val="bg1">
              <a:alpha val="75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   5.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Phân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tích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đánh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giá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một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tác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phẩm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thì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căn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cứ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vào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đâu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5" name="Snip Diagonal Corner Rectangle 4"/>
          <p:cNvSpPr/>
          <p:nvPr/>
        </p:nvSpPr>
        <p:spPr>
          <a:xfrm>
            <a:off x="1948543" y="4735288"/>
            <a:ext cx="14390915" cy="2835167"/>
          </a:xfrm>
          <a:prstGeom prst="snip2DiagRect">
            <a:avLst/>
          </a:prstGeom>
          <a:solidFill>
            <a:srgbClr val="003300">
              <a:alpha val="75000"/>
            </a:srgb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altLang="zh-CN" sz="4800" dirty="0">
                <a:solidFill>
                  <a:prstClr val="white"/>
                </a:solidFill>
                <a:latin typeface="#9Slide03 SFU Futura_12" panose="00000400000000000000" pitchFamily="2" charset="-93"/>
                <a:ea typeface="华文新魏" panose="02010800040101010101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Căn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cứ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vào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ND, HT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của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tác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phẩm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.</a:t>
            </a:r>
            <a:endParaRPr lang="vi-VN" sz="4800" dirty="0">
              <a:solidFill>
                <a:prstClr val="white"/>
              </a:solidFill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164240"/>
            <a:ext cx="2219327" cy="2715959"/>
          </a:xfrm>
          <a:prstGeom prst="rect">
            <a:avLst/>
          </a:prstGeom>
        </p:spPr>
      </p:pic>
      <p:sp>
        <p:nvSpPr>
          <p:cNvPr id="6" name="Pentagon 5">
            <a:hlinkClick r:id="rId6" action="ppaction://hlinksldjump"/>
          </p:cNvPr>
          <p:cNvSpPr/>
          <p:nvPr/>
        </p:nvSpPr>
        <p:spPr>
          <a:xfrm flipH="1">
            <a:off x="13367658" y="8425544"/>
            <a:ext cx="4593771" cy="1502228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3200" b="1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QUAY VỀ</a:t>
            </a:r>
            <a:endParaRPr lang="vi-VN" sz="3200" b="1" dirty="0">
              <a:solidFill>
                <a:srgbClr val="5B9BD5">
                  <a:lumMod val="75000"/>
                </a:srgbClr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8722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1132115" y="1045030"/>
            <a:ext cx="16023771" cy="3156857"/>
          </a:xfrm>
          <a:prstGeom prst="snip2DiagRect">
            <a:avLst/>
          </a:prstGeom>
          <a:solidFill>
            <a:schemeClr val="bg1">
              <a:alpha val="75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6.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Thảo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luận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về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một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vấn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đề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trong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đời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sống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em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cần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chuẩn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bị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mấy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bước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?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kể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tên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?</a:t>
            </a:r>
            <a:endParaRPr lang="vi-VN" sz="4800" b="1" dirty="0">
              <a:solidFill>
                <a:srgbClr val="00206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Snip Diagonal Corner Rectangle 4"/>
          <p:cNvSpPr/>
          <p:nvPr/>
        </p:nvSpPr>
        <p:spPr>
          <a:xfrm>
            <a:off x="1986643" y="4695375"/>
            <a:ext cx="14390915" cy="2835167"/>
          </a:xfrm>
          <a:prstGeom prst="snip2DiagRect">
            <a:avLst/>
          </a:prstGeom>
          <a:solidFill>
            <a:srgbClr val="003300">
              <a:alpha val="75000"/>
            </a:srgb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Bước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1: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Chuẩn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bị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vi-VN" sz="48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Bước 2: Thảo luận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</a:p>
          <a:p>
            <a:pPr algn="ctr" defTabSz="1371600">
              <a:defRPr/>
            </a:pP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</a:t>
            </a:r>
            <a:r>
              <a:rPr lang="vi-VN" sz="48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Bước 3: Suy ngẫm và rút kinh nghiệm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562" y="1538518"/>
            <a:ext cx="2036105" cy="2491736"/>
          </a:xfrm>
          <a:prstGeom prst="rect">
            <a:avLst/>
          </a:prstGeom>
        </p:spPr>
      </p:pic>
      <p:sp>
        <p:nvSpPr>
          <p:cNvPr id="6" name="Pentagon 5">
            <a:hlinkClick r:id="rId6" action="ppaction://hlinksldjump"/>
          </p:cNvPr>
          <p:cNvSpPr/>
          <p:nvPr/>
        </p:nvSpPr>
        <p:spPr>
          <a:xfrm flipH="1">
            <a:off x="13367658" y="8425544"/>
            <a:ext cx="4593771" cy="1502228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3200" b="1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QUAY VỀ</a:t>
            </a:r>
            <a:endParaRPr lang="vi-VN" sz="3200" b="1" dirty="0">
              <a:solidFill>
                <a:srgbClr val="5B9BD5">
                  <a:lumMod val="75000"/>
                </a:srgbClr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3589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940937" y="573307"/>
            <a:ext cx="11744986" cy="15925405"/>
          </a:xfrm>
          <a:custGeom>
            <a:avLst/>
            <a:gdLst/>
            <a:ahLst/>
            <a:cxnLst/>
            <a:rect l="l" t="t" r="r" b="b"/>
            <a:pathLst>
              <a:path w="11744986" h="15925405">
                <a:moveTo>
                  <a:pt x="0" y="0"/>
                </a:moveTo>
                <a:lnTo>
                  <a:pt x="11744986" y="0"/>
                </a:lnTo>
                <a:lnTo>
                  <a:pt x="11744986" y="15925405"/>
                </a:lnTo>
                <a:lnTo>
                  <a:pt x="0" y="1592540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1790591">
            <a:off x="269025" y="6399510"/>
            <a:ext cx="2064356" cy="2178740"/>
          </a:xfrm>
          <a:custGeom>
            <a:avLst/>
            <a:gdLst/>
            <a:ahLst/>
            <a:cxnLst/>
            <a:rect l="l" t="t" r="r" b="b"/>
            <a:pathLst>
              <a:path w="2064356" h="2178740">
                <a:moveTo>
                  <a:pt x="0" y="0"/>
                </a:moveTo>
                <a:lnTo>
                  <a:pt x="2064357" y="0"/>
                </a:lnTo>
                <a:lnTo>
                  <a:pt x="2064357" y="2178740"/>
                </a:lnTo>
                <a:lnTo>
                  <a:pt x="0" y="217874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1954109">
            <a:off x="9581662" y="248733"/>
            <a:ext cx="2130349" cy="2248389"/>
          </a:xfrm>
          <a:custGeom>
            <a:avLst/>
            <a:gdLst/>
            <a:ahLst/>
            <a:cxnLst/>
            <a:rect l="l" t="t" r="r" b="b"/>
            <a:pathLst>
              <a:path w="2130349" h="2248389">
                <a:moveTo>
                  <a:pt x="0" y="0"/>
                </a:moveTo>
                <a:lnTo>
                  <a:pt x="2130349" y="0"/>
                </a:lnTo>
                <a:lnTo>
                  <a:pt x="2130349" y="2248389"/>
                </a:lnTo>
                <a:lnTo>
                  <a:pt x="0" y="224838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2700000">
            <a:off x="298078" y="213383"/>
            <a:ext cx="1991843" cy="1995015"/>
          </a:xfrm>
          <a:custGeom>
            <a:avLst/>
            <a:gdLst/>
            <a:ahLst/>
            <a:cxnLst/>
            <a:rect l="l" t="t" r="r" b="b"/>
            <a:pathLst>
              <a:path w="1991843" h="1995015">
                <a:moveTo>
                  <a:pt x="0" y="0"/>
                </a:moveTo>
                <a:lnTo>
                  <a:pt x="1991844" y="0"/>
                </a:lnTo>
                <a:lnTo>
                  <a:pt x="1991844" y="1995015"/>
                </a:lnTo>
                <a:lnTo>
                  <a:pt x="0" y="199501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1946043">
            <a:off x="3101448" y="8897802"/>
            <a:ext cx="1903723" cy="1906754"/>
          </a:xfrm>
          <a:custGeom>
            <a:avLst/>
            <a:gdLst/>
            <a:ahLst/>
            <a:cxnLst/>
            <a:rect l="l" t="t" r="r" b="b"/>
            <a:pathLst>
              <a:path w="1903723" h="1906754">
                <a:moveTo>
                  <a:pt x="0" y="0"/>
                </a:moveTo>
                <a:lnTo>
                  <a:pt x="1903723" y="0"/>
                </a:lnTo>
                <a:lnTo>
                  <a:pt x="1903723" y="1906755"/>
                </a:lnTo>
                <a:lnTo>
                  <a:pt x="0" y="190675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83ABF72-D5A7-241A-CF62-9E3E107AC40C}"/>
              </a:ext>
            </a:extLst>
          </p:cNvPr>
          <p:cNvSpPr/>
          <p:nvPr/>
        </p:nvSpPr>
        <p:spPr>
          <a:xfrm>
            <a:off x="1574146" y="3357972"/>
            <a:ext cx="873358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6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ÔN TẬP BÀI 8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72228" y="4956693"/>
            <a:ext cx="99571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Những</a:t>
            </a:r>
            <a:r>
              <a:rPr lang="en-US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7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cung</a:t>
            </a:r>
            <a:r>
              <a:rPr lang="en-US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7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bậc</a:t>
            </a:r>
            <a:r>
              <a:rPr lang="en-US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7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tình</a:t>
            </a:r>
            <a:r>
              <a:rPr lang="en-US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7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cảm</a:t>
            </a:r>
            <a:endParaRPr lang="en-US" sz="7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8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333</TotalTime>
  <Words>1483</Words>
  <Application>Microsoft Office PowerPoint</Application>
  <PresentationFormat>Custom</PresentationFormat>
  <Paragraphs>178</Paragraphs>
  <Slides>21</Slides>
  <Notes>21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32" baseType="lpstr">
      <vt:lpstr>#9Slide03 SFU Futura_12</vt:lpstr>
      <vt:lpstr>Arial</vt:lpstr>
      <vt:lpstr>#9Slide03 SFU Toledo Bold</vt:lpstr>
      <vt:lpstr>Calibri Light</vt:lpstr>
      <vt:lpstr>#9Slide03 Arima Madurai Black</vt:lpstr>
      <vt:lpstr>Times New Roman</vt:lpstr>
      <vt:lpstr>#9Slide05 Kahitna</vt:lpstr>
      <vt:lpstr>Calibri</vt:lpstr>
      <vt:lpstr>Office Theme</vt:lpstr>
      <vt:lpstr>1_Office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Administrator</cp:lastModifiedBy>
  <cp:revision>36</cp:revision>
  <dcterms:created xsi:type="dcterms:W3CDTF">2006-08-16T00:00:00Z</dcterms:created>
  <dcterms:modified xsi:type="dcterms:W3CDTF">2026-02-23T13:51:33Z</dcterms:modified>
  <dc:identifier>DAF1MMHg6QM</dc:identifier>
</cp:coreProperties>
</file>