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386" r:id="rId4"/>
    <p:sldId id="256" r:id="rId5"/>
    <p:sldId id="333" r:id="rId6"/>
    <p:sldId id="384" r:id="rId7"/>
    <p:sldId id="339" r:id="rId8"/>
    <p:sldId id="385" r:id="rId9"/>
    <p:sldId id="363" r:id="rId10"/>
    <p:sldId id="365" r:id="rId11"/>
    <p:sldId id="366" r:id="rId12"/>
    <p:sldId id="367" r:id="rId13"/>
    <p:sldId id="368" r:id="rId14"/>
    <p:sldId id="369" r:id="rId15"/>
    <p:sldId id="3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29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25FB-0314-4E24-B84D-F1C5DC70ADF0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FF92E-9267-4351-8C54-0F098B0D1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860D9C5D-61E5-82F8-9AC4-30BFFA2599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14525851-BC62-7043-A4F4-69CADBEBEF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FB917047-8A5D-924F-2E89-FE1A7C008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27CB520-DDF5-4F6F-A369-1F942665495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475ED8-2132-D442-C899-90394C2B5B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AF21D82-5B73-9410-E827-B8978FAC5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81ABD-5FA3-4F32-E223-754E6B4C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EF594-FD86-8C71-31EF-209C7F23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0B045C-EE76-945C-91C8-80946450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2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B585D-C4FC-0DF1-C8B3-1C2819146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241DA4-403E-26A1-3A04-4843AAD59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E6797B-309A-7F46-79F4-39882D35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064D0A-E408-A8C1-148A-240C908C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63FC32-C1C6-1936-9861-213F0220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2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53D0601-1DCC-30B2-40C7-F8AE3195D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2D024C-7925-1AA8-30E4-76C188C11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3D765F-7B08-BB63-D76A-4939DA5F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9C2356-9BE5-7CD9-1F31-D34C800B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624D9-6ABC-CAC0-282B-93BEE808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2E0D55-8A71-15D9-C292-7C66371C1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618DE6-0A2D-BE0E-D755-5BC9FE75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D6228D3-5412-070D-702C-30225BAF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DAD9-3927-4948-AF07-042505681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176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DA3FD8-BDA1-0384-87D9-2891C77D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A9BF6D-57EE-CD8F-557A-E339B1992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A835C5-106C-04F0-2B90-B36105D9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DCD1-C2A6-4DD2-B8A3-9E6C5D99A0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57453B-7B69-649F-DF6F-3C10CD39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7A1DCE-21D0-4318-D84B-7C7ADE5E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9842E9-847B-3A01-81BE-01347D87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B8DB8-AF72-4CE0-A270-8781C77C6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527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104DCD8-03C5-9C72-8B38-828BFE66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74E9CB7-5EA3-240C-0C4C-2C1D27641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945F367-C681-6EA3-E1E0-F93D4590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C2FBA-35D2-4C12-BFBA-B1DFB32E80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11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10FDCB0-20F0-3FBD-AC18-368A28E7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F832366-F0F1-CC93-64E0-D239E9F2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8AB985A1-68C2-3DD9-454D-368F3971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5159-1911-4494-B356-EA35405AA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66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76692D6F-575F-9A93-B65E-BDBEB306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1F071E3A-2E76-7474-5860-EC300B52F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AC1954E-0856-8915-17C0-B1A91D8F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9ECBD-AA0E-4C2C-98EA-5AC901A67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859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6C4D4EB-6342-DAE9-FA29-4BB9F01A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5EB9B88-C3CB-E302-EB05-F5904612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48A47FC4-01D2-2173-7189-0B7C7876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2D6B-F68B-468A-8DFB-00629BB36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0001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A4C2AF7-0344-065C-9710-547D72FA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7D97996-DF65-6659-23B1-C548A91F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CAA4E19-D2DF-DF29-5FFB-E8BC0A94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60A68-8034-4E87-B576-F309F758E6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0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374D4F-D290-98DA-A1A0-61E8930D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85FD4-E29C-F575-00B3-C9570D31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E03AEA-657D-FF63-1633-024333F2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F5B88F-6608-976E-C4E4-9DF7188A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63C912-AC5A-5339-3217-0B605657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50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0F9C3584-465B-43DC-F693-A505A860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383DB85-2A84-3343-0AA7-35A07881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A31ECAA-FE0F-94FE-762E-96D1752D2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B8DF-6F33-4D37-BB61-0E1E25107D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65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3FAF0D-FA9E-7B67-C4AA-0C525DEBD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132266-D2B0-DFC6-1078-37A3447F3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CD98AB-20CC-BBCF-0730-751DFFC41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4311-C947-4BE7-A0D3-43026A93E2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691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71FA26-CE78-A2E2-6CC3-121FF6BB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10023-4D1F-FFB8-9EB8-4255DE35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9444CE-DE87-7241-0ADB-02E545EA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FBD55-BB17-4FA7-A846-80A1BBEE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250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EE4D7-1FC6-47D9-AE8A-28F99F2D8E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35E07-59BD-48CB-98B1-DA77253BC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9934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41B82-4E63-4FB8-8AC6-C33D2725F5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B6428-F487-4BA5-BE69-2B1A3F12B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745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F1D0-EC2F-49CA-A5A5-C6BA6524E5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275E-3012-4FD2-980D-5B49D97AD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79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F61E3-A3AB-4BAE-A8B3-6746B7F137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B26B-821C-4006-AFC9-4C95D7224F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365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164B-757F-4E82-AE3D-D8166FCF36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DE2B3-6FFB-487A-B678-52A6C4D50A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92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01D4-0832-4BA8-AE4A-F2879E3010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258D-A2E0-4291-BD13-F8738E316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158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EFF1D-DA18-42E0-9DDE-332D1A280F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E07F1-2925-419E-9775-6F66632FA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92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19734-AE79-7087-9517-9EB304E6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B81E5E-4E6E-5E4F-C552-2AD2DDA29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2C44FF-02CA-349F-F193-5EAFA57C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97F122-6E07-D2D9-C94E-39805652B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671B8B-3A96-4F08-4BD7-426D16D9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2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DA97-2694-4800-80F4-3383A47F75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5178-5C03-4BDA-92C7-45B28F40D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005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A9F80-918A-47A3-88B4-D6CD883890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D90D-9041-4C80-934C-7414B342F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166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5626B-7F23-45CC-A505-91AD8E83A3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82E8A-B0B0-4227-A92B-30226AFD37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8710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59059-7641-4CB3-952B-7D328F712F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2E646-3D60-4ACE-A8FC-34076CAF7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84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3D9DD-F689-A01B-2BC7-2ADE6B0C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94A933-1321-C111-C380-904C92526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488DE72-2F20-3AFC-3506-83B845BC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041FA5-733F-9FC3-18D6-A4A8455E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DFDFD5-879B-DDD0-447A-F72CFF5B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C6A61F7-1735-3272-F0FF-F76BFBFD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5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8DC49-CB15-89EC-A316-82874823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DBFF71F-A093-86FD-74A8-B2B226327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C3E956-591D-9CF8-963D-F8ACE94EF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ACAD9A-81FC-6445-C891-C6C2D75EB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BCD9A3-3C27-89F0-263C-CEC6341DC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2E50F4C-E359-F3DF-6745-87EBEA06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56F5BD-A872-EA0D-2D71-12E03121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EB2B90-6F47-455D-A76F-B70D36C9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985F15-2B88-F1E8-8D45-27072E3F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95C486-85A1-9EB1-E547-F98280AC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60EB0E-851B-4EF3-0054-81D1C1CD8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E5212A-2B9B-681E-138C-1D777594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4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9F3AE2-3780-A000-C162-A66E5290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9AF1C2C-6F5A-A388-1211-95D0B7CFC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23AE2D-74F3-407B-58E3-E68A0C4E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6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7C363A-30BF-2CE3-8452-01DE5D3C9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B2D94-4F42-FCAB-BECE-7F346771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E8C8E4-D9E9-AE67-B4D3-EECAE4AC4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B6E236-1EEF-87B2-7566-0E1E0DD8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8F7CF2-182A-0CB3-2312-FDC6389C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A9274E-1826-AC73-383D-E53DC2B29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5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DD4D2A-3A23-6521-36E7-28BB1078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DBBA95-3F6D-31E3-D94B-698D7DFFC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87E5BE2-DF4D-82FC-2006-7EB4F714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0816A2-2DBB-79F2-3C19-6D53FC3A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2E2726-1924-6C24-3A22-FCD87D517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E64958-181D-930C-7948-7DE2E1733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F6A2F65-1220-A765-FC31-80FEE0E5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29A2E9-5B86-38C2-EFB9-304003423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440084-2DFF-B475-0BC8-E8BE29D25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297F-E165-4DD5-A44F-9B608854385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1D377-E921-6882-2C67-69A2BE919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92C9B4-0352-C63E-FFFB-CFE7261D9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2E197-9586-414A-9429-3765B6506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4E49067-AC30-B693-C423-ACDA67E892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65B77F2C-41AD-C4BD-2FB6-0E008C9C1D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86B045-050B-3BD6-BB76-8882436E0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1B1271-A341-5168-E649-0D171BCA0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CBCC02-6038-27BF-CF0A-8E6C3C364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6B5B36-DB62-48A4-93BF-066627083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48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86D9B5-FCEC-432D-9F9C-9D56B99302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2/24/2026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A070FD-C67A-42B1-8887-03393211CB09}" type="slidenum">
              <a:rPr lang="en-US" alt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2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10363200" cy="1219200"/>
          </a:xfrm>
        </p:spPr>
        <p:txBody>
          <a:bodyPr/>
          <a:lstStyle/>
          <a:p>
            <a:r>
              <a:rPr lang="vi-VN" sz="2800" b="1" smtClean="0">
                <a:solidFill>
                  <a:srgbClr val="FF0000"/>
                </a:solidFill>
              </a:rPr>
              <a:t>TRƯỜNG THCS VÕ XÁN</a:t>
            </a:r>
            <a:br>
              <a:rPr lang="vi-VN" sz="2800" b="1" smtClean="0">
                <a:solidFill>
                  <a:srgbClr val="FF0000"/>
                </a:solidFill>
              </a:rPr>
            </a:br>
            <a:r>
              <a:rPr lang="vi-VN" sz="2800" b="1" smtClean="0">
                <a:solidFill>
                  <a:srgbClr val="FF0000"/>
                </a:solidFill>
              </a:rPr>
              <a:t>TỔ KHXH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905000"/>
            <a:ext cx="9677400" cy="3810000"/>
          </a:xfrm>
        </p:spPr>
        <p:txBody>
          <a:bodyPr/>
          <a:lstStyle/>
          <a:p>
            <a:pPr>
              <a:defRPr/>
            </a:pPr>
            <a:r>
              <a:rPr lang="vi-VN" b="1" dirty="0" smtClean="0">
                <a:solidFill>
                  <a:srgbClr val="3C1DF5"/>
                </a:solidFill>
                <a:latin typeface="+mj-lt"/>
              </a:rPr>
              <a:t>BÀI </a:t>
            </a:r>
            <a:r>
              <a:rPr lang="vi-VN" b="1" dirty="0" smtClean="0">
                <a:solidFill>
                  <a:srgbClr val="3C1DF5"/>
                </a:solidFill>
                <a:latin typeface="+mj-lt"/>
              </a:rPr>
              <a:t>6. ĐIỂM TỰA TINH THẦN</a:t>
            </a:r>
            <a:endParaRPr lang="vi-VN" b="1" dirty="0" smtClean="0">
              <a:solidFill>
                <a:srgbClr val="3C1DF5"/>
              </a:solidFill>
              <a:latin typeface="+mj-lt"/>
            </a:endParaRPr>
          </a:p>
          <a:p>
            <a:pPr>
              <a:defRPr/>
            </a:pPr>
            <a:r>
              <a:rPr lang="vi-VN" b="1" dirty="0" smtClean="0">
                <a:solidFill>
                  <a:srgbClr val="3C1DF5"/>
                </a:solidFill>
                <a:latin typeface="+mj-lt"/>
              </a:rPr>
              <a:t>THỰC HÀNH TIẾNG VIỆT (TIẾT 78,79)</a:t>
            </a:r>
            <a:endParaRPr lang="vi-VN" b="1" dirty="0" smtClean="0">
              <a:solidFill>
                <a:srgbClr val="3C1DF5"/>
              </a:solidFill>
              <a:latin typeface="+mj-lt"/>
            </a:endParaRPr>
          </a:p>
          <a:p>
            <a:pPr>
              <a:defRPr/>
            </a:pPr>
            <a:endParaRPr lang="vi-VN" b="1" dirty="0" smtClean="0">
              <a:solidFill>
                <a:srgbClr val="EE6C24"/>
              </a:solidFill>
              <a:latin typeface="+mj-lt"/>
            </a:endParaRPr>
          </a:p>
          <a:p>
            <a:pPr>
              <a:defRPr/>
            </a:pPr>
            <a:r>
              <a:rPr lang="vi-VN" b="1" dirty="0" smtClean="0">
                <a:solidFill>
                  <a:srgbClr val="EE6C24"/>
                </a:solidFill>
                <a:latin typeface="+mj-lt"/>
              </a:rPr>
              <a:t>Giáo viên: Trần Thị Lan Phương  </a:t>
            </a:r>
          </a:p>
          <a:p>
            <a:pPr>
              <a:defRPr/>
            </a:pPr>
            <a:endParaRPr lang="vi-VN" sz="2800" b="1" dirty="0" smtClean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NĂM HỌC: 2024-2025</a:t>
            </a:r>
          </a:p>
          <a:p>
            <a:pPr>
              <a:defRPr/>
            </a:pPr>
            <a:endParaRPr lang="vi-VN" b="1" dirty="0" smtClean="0">
              <a:solidFill>
                <a:srgbClr val="3C1DF5"/>
              </a:solidFill>
              <a:latin typeface="+mj-lt"/>
            </a:endParaRPr>
          </a:p>
          <a:p>
            <a:pPr>
              <a:defRPr/>
            </a:pPr>
            <a:endParaRPr lang="vi-VN" b="1" dirty="0" smtClean="0">
              <a:solidFill>
                <a:srgbClr val="3C1DF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94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100A5B-0E76-9316-231C-4B8CA2917C29}"/>
              </a:ext>
            </a:extLst>
          </p:cNvPr>
          <p:cNvSpPr/>
          <p:nvPr/>
        </p:nvSpPr>
        <p:spPr>
          <a:xfrm>
            <a:off x="448365" y="31652"/>
            <a:ext cx="108585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tabLst>
                <a:tab pos="1386840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800" i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ca"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Đánh dấu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hay,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“Con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“… Lam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09D717-9A81-3A66-63C7-0659FB3ADB0E}"/>
              </a:ext>
            </a:extLst>
          </p:cNvPr>
          <p:cNvSpPr txBox="1"/>
          <p:nvPr/>
        </p:nvSpPr>
        <p:spPr>
          <a:xfrm>
            <a:off x="291547" y="221598"/>
            <a:ext cx="11635409" cy="17727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8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2" name="Plaque 1">
            <a:extLst>
              <a:ext uri="{FF2B5EF4-FFF2-40B4-BE49-F238E27FC236}">
                <a16:creationId xmlns:a16="http://schemas.microsoft.com/office/drawing/2014/main" xmlns="" id="{5A72F295-388B-FA28-A66E-DDAED8DBAE40}"/>
              </a:ext>
            </a:extLst>
          </p:cNvPr>
          <p:cNvSpPr/>
          <p:nvPr/>
        </p:nvSpPr>
        <p:spPr>
          <a:xfrm>
            <a:off x="3575741" y="123728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F74D0A-CB39-7A06-1300-FC5F9A160CBB}"/>
              </a:ext>
            </a:extLst>
          </p:cNvPr>
          <p:cNvSpPr/>
          <p:nvPr/>
        </p:nvSpPr>
        <p:spPr>
          <a:xfrm>
            <a:off x="4819252" y="10749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4AEF09-0D57-1267-5096-683535096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6362" t="4366" r="8075" b="5399"/>
          <a:stretch/>
        </p:blipFill>
        <p:spPr>
          <a:xfrm>
            <a:off x="1981200" y="1323364"/>
            <a:ext cx="8229600" cy="47625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634E82-E7D2-B607-79B1-B06BED405D83}"/>
              </a:ext>
            </a:extLst>
          </p:cNvPr>
          <p:cNvSpPr/>
          <p:nvPr/>
        </p:nvSpPr>
        <p:spPr>
          <a:xfrm>
            <a:off x="3056749" y="2246532"/>
            <a:ext cx="45887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150- 200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 đó sử dụng dấu ngoặc kép.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EF33FC8-9B09-9FC0-B331-30470FDF82B8}"/>
              </a:ext>
            </a:extLst>
          </p:cNvPr>
          <p:cNvSpPr txBox="1"/>
          <p:nvPr/>
        </p:nvSpPr>
        <p:spPr>
          <a:xfrm>
            <a:off x="284922" y="400902"/>
            <a:ext cx="1162215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 một đoạn văn ngắn (khoảng 150- 200 chữ) kể một kỉ niệm với một người bạn thân mà em xem là điểm tựa tinh thần của mình. T</a:t>
            </a:r>
            <a:r>
              <a:rPr lang="nl-NL" sz="280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rong đó sử dụng dấu ngoặc kép.</a:t>
            </a:r>
            <a:endParaRPr lang="en-US" sz="28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 văn của HS cần đảm bảo các yêu cầu: </a:t>
            </a:r>
            <a:endParaRPr lang="en-US" sz="2800" b="1" u="sng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Dung lượng đoạn văn từ </a:t>
            </a:r>
            <a:r>
              <a:rPr lang="vi-VN" sz="2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150- 200 chữ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đảm bảo hình thức đoạn văn.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Nội dung của đoạn văn: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Kiểu bài: văn tự sự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Chủ đề: kể một kỉ niệm với người bạn thân, </a:t>
            </a:r>
            <a:r>
              <a:rPr lang="vi-VN" sz="280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 xem là điểm tựa tinh thần của mình.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Kỉ niệm gì? Diễn ra ở đâu? Khi nào? Trong kỉ niệm đó, bạn em đã có ành động, ý nghĩ, tâm trạng gì? Điều đó đã tác động đến em như thế nào?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307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F1258D-95CA-9ED0-6CB9-14525C645B99}"/>
              </a:ext>
            </a:extLst>
          </p:cNvPr>
          <p:cNvSpPr txBox="1"/>
          <p:nvPr/>
        </p:nvSpPr>
        <p:spPr>
          <a:xfrm>
            <a:off x="921026" y="2069646"/>
            <a:ext cx="103499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1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TIẾT 78-79:</a:t>
            </a:r>
          </a:p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HÀNH TIẾNG VIỆT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D19F1A-935A-B961-2F3B-D16549331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3974032"/>
            <a:ext cx="1190625" cy="45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5B6B4E9-6D3E-7C67-7275-8083263EA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45" y="4015482"/>
            <a:ext cx="1190625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7257563-03E2-7F72-E202-62243A2D3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3354" y="3250607"/>
            <a:ext cx="571215" cy="19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8A4E40F-7897-6C99-C060-BB8939B617D3}"/>
              </a:ext>
            </a:extLst>
          </p:cNvPr>
          <p:cNvSpPr/>
          <p:nvPr/>
        </p:nvSpPr>
        <p:spPr>
          <a:xfrm>
            <a:off x="7810500" y="4786313"/>
            <a:ext cx="1000125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171254A-0DC7-A879-4F8A-AD5C89165E82}"/>
              </a:ext>
            </a:extLst>
          </p:cNvPr>
          <p:cNvSpPr/>
          <p:nvPr/>
        </p:nvSpPr>
        <p:spPr>
          <a:xfrm>
            <a:off x="9525000" y="4786313"/>
            <a:ext cx="1071563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3195AB8-9AD2-844A-F522-274DD40A42E7}"/>
              </a:ext>
            </a:extLst>
          </p:cNvPr>
          <p:cNvSpPr/>
          <p:nvPr/>
        </p:nvSpPr>
        <p:spPr>
          <a:xfrm>
            <a:off x="4881563" y="1000125"/>
            <a:ext cx="928687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08C2E1D-A6E4-B317-60AF-4D54D31EC703}"/>
              </a:ext>
            </a:extLst>
          </p:cNvPr>
          <p:cNvSpPr/>
          <p:nvPr/>
        </p:nvSpPr>
        <p:spPr>
          <a:xfrm>
            <a:off x="1203325" y="1357313"/>
            <a:ext cx="1000125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61B7C3D-C04D-FEB4-48A8-EB14755E3AD8}"/>
              </a:ext>
            </a:extLst>
          </p:cNvPr>
          <p:cNvSpPr/>
          <p:nvPr/>
        </p:nvSpPr>
        <p:spPr>
          <a:xfrm>
            <a:off x="3309938" y="5072063"/>
            <a:ext cx="1000125" cy="85725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04CC6468-F221-5DCE-4884-183D93CB662A}"/>
              </a:ext>
            </a:extLst>
          </p:cNvPr>
          <p:cNvSpPr/>
          <p:nvPr/>
        </p:nvSpPr>
        <p:spPr>
          <a:xfrm>
            <a:off x="6238875" y="5214938"/>
            <a:ext cx="1071563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45793CBF-AA55-59EE-1306-C5E71E1EC5D4}"/>
              </a:ext>
            </a:extLst>
          </p:cNvPr>
          <p:cNvSpPr/>
          <p:nvPr/>
        </p:nvSpPr>
        <p:spPr>
          <a:xfrm>
            <a:off x="1881188" y="4500563"/>
            <a:ext cx="1000125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 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EAD6529-EBBA-C7A1-E7FF-99B2B6DCD94B}"/>
              </a:ext>
            </a:extLst>
          </p:cNvPr>
          <p:cNvSpPr/>
          <p:nvPr/>
        </p:nvSpPr>
        <p:spPr>
          <a:xfrm>
            <a:off x="6881813" y="642938"/>
            <a:ext cx="1071562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”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9F2400B-EFC5-A777-E391-CF1A1E5CDD71}"/>
              </a:ext>
            </a:extLst>
          </p:cNvPr>
          <p:cNvSpPr/>
          <p:nvPr/>
        </p:nvSpPr>
        <p:spPr>
          <a:xfrm>
            <a:off x="4881563" y="4572000"/>
            <a:ext cx="857250" cy="7858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49059C3E-99CE-635A-8FBB-E5023A41F656}"/>
              </a:ext>
            </a:extLst>
          </p:cNvPr>
          <p:cNvSpPr/>
          <p:nvPr/>
        </p:nvSpPr>
        <p:spPr>
          <a:xfrm>
            <a:off x="3167063" y="642938"/>
            <a:ext cx="928687" cy="78581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75DCA185-EF37-4076-7588-17A4FEF84B8E}"/>
              </a:ext>
            </a:extLst>
          </p:cNvPr>
          <p:cNvSpPr/>
          <p:nvPr/>
        </p:nvSpPr>
        <p:spPr>
          <a:xfrm>
            <a:off x="8882063" y="1071563"/>
            <a:ext cx="928687" cy="71437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 ]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Double Wave 14">
            <a:extLst>
              <a:ext uri="{FF2B5EF4-FFF2-40B4-BE49-F238E27FC236}">
                <a16:creationId xmlns:a16="http://schemas.microsoft.com/office/drawing/2014/main" xmlns="" id="{89013B6D-0C95-8716-5423-C33F28B8F0EF}"/>
              </a:ext>
            </a:extLst>
          </p:cNvPr>
          <p:cNvSpPr/>
          <p:nvPr/>
        </p:nvSpPr>
        <p:spPr>
          <a:xfrm>
            <a:off x="2452688" y="2286000"/>
            <a:ext cx="7215187" cy="2057400"/>
          </a:xfrm>
          <a:prstGeom prst="doubleWav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A. DẤU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06E0A9-A590-A665-EFEA-F94329B4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074" y="5915617"/>
            <a:ext cx="719044" cy="9423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69231D2-9BD8-F3D8-8136-4C4453224A0D}"/>
              </a:ext>
            </a:extLst>
          </p:cNvPr>
          <p:cNvSpPr/>
          <p:nvPr/>
        </p:nvSpPr>
        <p:spPr>
          <a:xfrm>
            <a:off x="169705" y="14963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I. Tri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dấu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ngoặc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kép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18" descr="Ảnh động Powerpoint CTU">
            <a:extLst>
              <a:ext uri="{FF2B5EF4-FFF2-40B4-BE49-F238E27FC236}">
                <a16:creationId xmlns:a16="http://schemas.microsoft.com/office/drawing/2014/main" xmlns="" id="{C5D4740F-37F1-A1B0-5B41-43B558134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04" y="2380274"/>
            <a:ext cx="2074096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73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>
            <a:extLst>
              <a:ext uri="{FF2B5EF4-FFF2-40B4-BE49-F238E27FC236}">
                <a16:creationId xmlns:a16="http://schemas.microsoft.com/office/drawing/2014/main" xmlns="" id="{700F559F-86FB-F2B9-FC87-D9BCC60E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01650"/>
            <a:ext cx="11811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Nin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(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 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à?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                                           (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Treo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                    (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xmlns="" id="{D992DAD2-D315-D2D4-EABC-A9757D7BEC6F}"/>
              </a:ext>
            </a:extLst>
          </p:cNvPr>
          <p:cNvSpPr/>
          <p:nvPr/>
        </p:nvSpPr>
        <p:spPr>
          <a:xfrm>
            <a:off x="314169" y="1391265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13AC64-718E-8502-96F3-DD105F0A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42597"/>
            <a:ext cx="6042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một câu nói của Lê Nin (Lời dẫn trực tiếp)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E194D725-5D1E-C19C-00DD-5D438F28575A}"/>
              </a:ext>
            </a:extLst>
          </p:cNvPr>
          <p:cNvSpPr/>
          <p:nvPr/>
        </p:nvSpPr>
        <p:spPr>
          <a:xfrm>
            <a:off x="413323" y="2692369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16044D-AA60-12CE-73AE-7EDEA3032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2" y="2569339"/>
            <a:ext cx="4786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từ ngữ hiểu theo nghĩa đặc biệt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xmlns="" id="{3DEC3896-0134-2563-DE9D-FEFA628EEA76}"/>
              </a:ext>
            </a:extLst>
          </p:cNvPr>
          <p:cNvSpPr/>
          <p:nvPr/>
        </p:nvSpPr>
        <p:spPr>
          <a:xfrm>
            <a:off x="627635" y="3866631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E00464F-741A-D38A-C919-786A6D745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3671932"/>
            <a:ext cx="405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từ ngữ có hàm ý mỉa mai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xmlns="" id="{E4479606-9033-93DC-345B-1BAB8B183576}"/>
              </a:ext>
            </a:extLst>
          </p:cNvPr>
          <p:cNvSpPr/>
          <p:nvPr/>
        </p:nvSpPr>
        <p:spPr>
          <a:xfrm>
            <a:off x="457862" y="4778025"/>
            <a:ext cx="428625" cy="142875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55D97B1-7504-B1EA-F6BE-29F4E99AD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501" y="4655810"/>
            <a:ext cx="5773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dấu tên tác phẩm,tờ báo, tập san… được dẫn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D272CF-4E4D-93D6-3CEA-1346D1D32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2713"/>
            <a:ext cx="5741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 trong các ví dụ sau dùng để làm gì?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856FD-3E3D-ACB9-21E2-318E8EC01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499793"/>
            <a:ext cx="1036320" cy="13582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9790A3-CC4D-E629-B238-DCD70433C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99" y="5168377"/>
            <a:ext cx="10744200" cy="16927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 dùng để: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Đánh dấu từ ngữ, câu, đoạn dẫn trực tiếp.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Đánh dấu từ ngữ được hiểu theo nghĩa </a:t>
            </a:r>
            <a:r>
              <a:rPr lang="en-US" altLang="en-US" sz="26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biệt 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có hàm ý </a:t>
            </a:r>
            <a:r>
              <a:rPr lang="en-US" altLang="en-US" sz="26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mỉa mai</a:t>
            </a: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Đánh dấu tên tác phẩm, tờ báo, tập san,… được dẫn.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806E0A9-A590-A665-EFEA-F94329B48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074" y="5915617"/>
            <a:ext cx="719044" cy="942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CE75CA-40EC-1C50-8BFA-303A02931E41}"/>
              </a:ext>
            </a:extLst>
          </p:cNvPr>
          <p:cNvSpPr txBox="1"/>
          <p:nvPr/>
        </p:nvSpPr>
        <p:spPr>
          <a:xfrm>
            <a:off x="171981" y="973777"/>
            <a:ext cx="63219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4AE1E44-C30B-6430-18BD-1FB86B07E825}"/>
              </a:ext>
            </a:extLst>
          </p:cNvPr>
          <p:cNvSpPr txBox="1"/>
          <p:nvPr/>
        </p:nvSpPr>
        <p:spPr>
          <a:xfrm>
            <a:off x="391885" y="1927884"/>
            <a:ext cx="113042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 phẩm của hoạt động giao tiếp bằng ngôn 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hường là tập hợp của các câu, các 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oàn chỉnh về nội dung và hình 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tính liên kết chặt chẽ, nhằm đạt một mục tiêu giao tiếp nhất định.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293B23-7055-9BAF-A078-14B24298C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60" y="5210175"/>
            <a:ext cx="1257300" cy="1647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029EF-F60C-DBBA-9D8A-3C7BF925F1DC}"/>
              </a:ext>
            </a:extLst>
          </p:cNvPr>
          <p:cNvSpPr/>
          <p:nvPr/>
        </p:nvSpPr>
        <p:spPr>
          <a:xfrm>
            <a:off x="392946" y="0"/>
            <a:ext cx="1167978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14, SGK)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thằng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>
              <a:spcAft>
                <a:spcPts val="0"/>
              </a:spcAft>
            </a:pPr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tuổi </a:t>
            </a:r>
            <a:r>
              <a:rPr lang="en-US" sz="2800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lắc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>
              <a:spcAft>
                <a:spcPts val="0"/>
              </a:spcAft>
            </a:pPr>
            <a:r>
              <a:rPr lang="en-US" sz="2800" i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dế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lửa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vẹn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viết hoa lùi vào đầu dòng và kết thúc bằng dấu câu để ngắt đoạn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811ACF-E379-3BD9-1B98-B12C3C215310}"/>
              </a:ext>
            </a:extLst>
          </p:cNvPr>
          <p:cNvSpPr txBox="1"/>
          <p:nvPr/>
        </p:nvSpPr>
        <p:spPr>
          <a:xfrm>
            <a:off x="238538" y="479239"/>
            <a:ext cx="11714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Đoạn văn là đơn vị trực tiếp để tạo nên văn bản, thường là do nhiều câu văn tạo thành, biểu đạt một nội dung tương đối trọn vẹn.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18" descr="Ảnh động Powerpoint CTU">
            <a:extLst>
              <a:ext uri="{FF2B5EF4-FFF2-40B4-BE49-F238E27FC236}">
                <a16:creationId xmlns:a16="http://schemas.microsoft.com/office/drawing/2014/main" xmlns="" id="{26A31FD9-7519-D642-A785-66F408BF9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393" y="712257"/>
            <a:ext cx="2074096" cy="12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8A9FCA-0618-A158-CB47-A182C12BD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6148" y="5588715"/>
            <a:ext cx="571215" cy="1904051"/>
          </a:xfrm>
          <a:prstGeom prst="rect">
            <a:avLst/>
          </a:prstGeom>
        </p:spPr>
      </p:pic>
      <p:sp>
        <p:nvSpPr>
          <p:cNvPr id="7" name="Plaque 6">
            <a:extLst>
              <a:ext uri="{FF2B5EF4-FFF2-40B4-BE49-F238E27FC236}">
                <a16:creationId xmlns:a16="http://schemas.microsoft.com/office/drawing/2014/main" xmlns="" id="{4B61FB82-3067-BB57-00C7-28EE476C4A78}"/>
              </a:ext>
            </a:extLst>
          </p:cNvPr>
          <p:cNvSpPr/>
          <p:nvPr/>
        </p:nvSpPr>
        <p:spPr>
          <a:xfrm>
            <a:off x="4071215" y="117992"/>
            <a:ext cx="4391711" cy="586059"/>
          </a:xfrm>
          <a:prstGeom prst="plaqu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AA5E370-BAE9-FEA1-105C-C879B55FDB57}"/>
              </a:ext>
            </a:extLst>
          </p:cNvPr>
          <p:cNvSpPr/>
          <p:nvPr/>
        </p:nvSpPr>
        <p:spPr>
          <a:xfrm>
            <a:off x="4555192" y="108559"/>
            <a:ext cx="2723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96262E-F760-CEB5-5F4C-29DF58833D77}"/>
              </a:ext>
            </a:extLst>
          </p:cNvPr>
          <p:cNvSpPr/>
          <p:nvPr/>
        </p:nvSpPr>
        <p:spPr>
          <a:xfrm>
            <a:off x="235281" y="1015891"/>
            <a:ext cx="108585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5E46BD95-80BC-D610-CAC6-E303A1EEF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065716"/>
              </p:ext>
            </p:extLst>
          </p:nvPr>
        </p:nvGraphicFramePr>
        <p:xfrm>
          <a:off x="235280" y="2550825"/>
          <a:ext cx="10858500" cy="17068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445147036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905825174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14627420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kép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thông thường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 theo dụng ý của tác giả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03102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06828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085666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353B4A5-5C24-45B7-0EC2-1C69298B2A09}"/>
              </a:ext>
            </a:extLst>
          </p:cNvPr>
          <p:cNvSpPr/>
          <p:nvPr/>
        </p:nvSpPr>
        <p:spPr>
          <a:xfrm>
            <a:off x="235281" y="435432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kép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E88705-FDDC-E6AA-29BD-6FA924AAD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592" y="5178523"/>
            <a:ext cx="1257300" cy="164782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C1573497-55AD-60DA-AD67-2FA249BFE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989547"/>
              </p:ext>
            </p:extLst>
          </p:nvPr>
        </p:nvGraphicFramePr>
        <p:xfrm>
          <a:off x="234740" y="1070756"/>
          <a:ext cx="11747995" cy="5364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95053">
                  <a:extLst>
                    <a:ext uri="{9D8B030D-6E8A-4147-A177-3AD203B41FA5}">
                      <a16:colId xmlns:a16="http://schemas.microsoft.com/office/drawing/2014/main" xmlns="" val="1351733155"/>
                    </a:ext>
                  </a:extLst>
                </a:gridCol>
                <a:gridCol w="5094840">
                  <a:extLst>
                    <a:ext uri="{9D8B030D-6E8A-4147-A177-3AD203B41FA5}">
                      <a16:colId xmlns:a16="http://schemas.microsoft.com/office/drawing/2014/main" xmlns="" val="3647094231"/>
                    </a:ext>
                  </a:extLst>
                </a:gridCol>
                <a:gridCol w="4258102">
                  <a:extLst>
                    <a:ext uri="{9D8B030D-6E8A-4147-A177-3AD203B41FA5}">
                      <a16:colId xmlns:a16="http://schemas.microsoft.com/office/drawing/2014/main" xmlns="" val="2528942906"/>
                    </a:ext>
                  </a:extLst>
                </a:gridCol>
              </a:tblGrid>
              <a:tr h="116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Liều mình như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chẳng có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Quyết hi sinh</a:t>
                      </a: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Hăng máu (chỉ con dế)</a:t>
                      </a: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5630716"/>
                  </a:ext>
                </a:extLst>
              </a:tr>
              <a:tr h="116273">
                <a:tc>
                  <a:txBody>
                    <a:bodyPr/>
                    <a:lstStyle/>
                    <a:p>
                      <a:pPr marL="165100"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Thảm thiết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Thê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Trớ trêu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(tình huống của nhân vật)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5793763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giàu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cho trở nên giàu có, nhiều của cải, tiền bạc.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Tích lũy những viên bi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(hành động của nhân vật Lợi)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1428472"/>
                  </a:ext>
                </a:extLst>
              </a:tr>
              <a:tr h="763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 đài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Đài đấu võ.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 chức chọi dế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6047536"/>
                  </a:ext>
                </a:extLst>
              </a:tr>
              <a:tr h="1162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Cao thủ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 có khả năng ứng phó hơn hẳn người khác.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Một chú dế thiện chiến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0694022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 giang hồ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tẩu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Sự xuất hiện của dế lủa trong trò chơi trọi dế của bọn trẻ con.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3234406"/>
                  </a:ext>
                </a:extLst>
              </a:tr>
              <a:tr h="174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Trả thù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Làm cho người đã gây hại cho mình chịu điều xứng đáng với điều người đó đã gây ra.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Nghịch ngợm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(hành động của bọn trẻ con)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392405"/>
                  </a:ext>
                </a:extLst>
              </a:tr>
              <a:tr h="87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Cử hành tang lễ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3035" marR="430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Tổ chức tang lễ cho người đã mất.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43035" marR="430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69567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8C778C4-162A-B261-8E53-765BEAF4AEEB}"/>
              </a:ext>
            </a:extLst>
          </p:cNvPr>
          <p:cNvSpPr/>
          <p:nvPr/>
        </p:nvSpPr>
        <p:spPr>
          <a:xfrm>
            <a:off x="265678" y="31652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9FA5AE-8F55-0A4F-4BCC-7023FE86C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9931" y="1697627"/>
            <a:ext cx="3045007" cy="4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F9A4C4C-365A-2236-F91C-7F6618C00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2" y="1697626"/>
            <a:ext cx="3449199" cy="714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BDA8AA8-EB7B-145A-5CEC-356880AD7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84" y="2440294"/>
            <a:ext cx="5024873" cy="687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E935648-14DC-6B06-8D6C-176DDA83D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2" y="2447722"/>
            <a:ext cx="3727495" cy="6872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B92B30-E2D2-6F17-7650-B363F0C39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009" y="3161992"/>
            <a:ext cx="3449199" cy="305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5F4831A-AEBC-F270-D25C-2E5415885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2" y="3161991"/>
            <a:ext cx="3449199" cy="3051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703B974-1DA7-8118-18DE-41F142139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884" y="3506578"/>
            <a:ext cx="5024873" cy="7299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56260E9-4D12-2240-3E1B-CB0831001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3" y="3506578"/>
            <a:ext cx="4181868" cy="687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EEDCE8F-33B6-C662-F24A-47856D2B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21" y="4252850"/>
            <a:ext cx="5024873" cy="690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B676E58-048D-F7A7-8A9F-47B5B440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3" y="4263981"/>
            <a:ext cx="4181868" cy="6872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4E0248C-EAD0-30DC-9ABA-87AF5A29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621" y="5012372"/>
            <a:ext cx="5024873" cy="10442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F1A99AF-F6E7-5A36-BC07-089A40432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2" y="4984107"/>
            <a:ext cx="3899773" cy="9518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39B5542-366E-D3CC-5801-C9C8E41B5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922" y="6093848"/>
            <a:ext cx="4344895" cy="3413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A94002-FAB8-F281-1121-0723AE024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391" y="6085874"/>
            <a:ext cx="3449199" cy="3493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40C98C9-7A5A-505D-A322-D04E985EE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618" y="1209242"/>
            <a:ext cx="3449199" cy="40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02C1F6C-81F2-9B99-0DE3-65DA7572E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809" y="1142656"/>
            <a:ext cx="3449199" cy="46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1041</Words>
  <Application>Microsoft Office PowerPoint</Application>
  <PresentationFormat>Custom</PresentationFormat>
  <Paragraphs>127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1_Office Theme</vt:lpstr>
      <vt:lpstr>2_Office Theme</vt:lpstr>
      <vt:lpstr>TRƯỜNG THCS VÕ XÁN TỔ KHXH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Thị Thoa</dc:creator>
  <cp:lastModifiedBy>Vu An</cp:lastModifiedBy>
  <cp:revision>14</cp:revision>
  <dcterms:created xsi:type="dcterms:W3CDTF">2023-01-27T04:23:49Z</dcterms:created>
  <dcterms:modified xsi:type="dcterms:W3CDTF">2026-02-24T07:18:55Z</dcterms:modified>
</cp:coreProperties>
</file>