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34" r:id="rId10"/>
    <p:sldId id="307" r:id="rId11"/>
    <p:sldId id="309" r:id="rId12"/>
    <p:sldId id="347" r:id="rId13"/>
    <p:sldId id="351" r:id="rId14"/>
    <p:sldId id="312" r:id="rId15"/>
    <p:sldId id="314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5" r:id="rId24"/>
    <p:sldId id="346" r:id="rId25"/>
    <p:sldId id="327" r:id="rId26"/>
    <p:sldId id="348" r:id="rId27"/>
    <p:sldId id="350" r:id="rId28"/>
    <p:sldId id="315" r:id="rId29"/>
    <p:sldId id="352" r:id="rId30"/>
    <p:sldId id="332" r:id="rId31"/>
    <p:sldId id="331" r:id="rId32"/>
    <p:sldId id="295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8" d="100"/>
          <a:sy n="68" d="100"/>
        </p:scale>
        <p:origin x="-10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</a:t>
            </a:r>
            <a:r>
              <a:rPr lang="en-US" sz="1800" b="1" baseline="0" dirty="0" smtClean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5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</a:t>
            </a:r>
            <a:r>
              <a:rPr lang="en-US" sz="4400" b="1" dirty="0" smtClean="0">
                <a:solidFill>
                  <a:srgbClr val="0070C0"/>
                </a:solidFill>
              </a:rPr>
              <a:t>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smtClean="0">
                <a:solidFill>
                  <a:srgbClr val="00B050"/>
                </a:solidFill>
              </a:rPr>
              <a:t>2.1</a:t>
            </a:r>
            <a:r>
              <a:rPr lang="en-US" sz="3200" b="1" dirty="0">
                <a:solidFill>
                  <a:srgbClr val="00B050"/>
                </a:solidFill>
              </a:rPr>
              <a:t>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31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559" y="328534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600" b="1" i="1" dirty="0" smtClean="0">
                <a:solidFill>
                  <a:srgbClr val="0070C0"/>
                </a:solidFill>
              </a:rPr>
              <a:t>. </a:t>
            </a:r>
            <a:r>
              <a:rPr lang="en-US" sz="2400" b="1" i="1" dirty="0" smtClean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799" y="4549690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Calibri (body)"/>
              </a:rPr>
              <a:t>Plant trees </a:t>
            </a:r>
            <a:r>
              <a:rPr lang="en-US" sz="3200" i="1" dirty="0" smtClean="0">
                <a:latin typeface="Calibri (body)"/>
              </a:rPr>
              <a:t>(v </a:t>
            </a:r>
            <a:r>
              <a:rPr lang="en-US" sz="3200" i="1" dirty="0" err="1" smtClean="0">
                <a:latin typeface="Calibri (body)"/>
              </a:rPr>
              <a:t>phr</a:t>
            </a:r>
            <a:r>
              <a:rPr lang="en-US" sz="3200" i="1" dirty="0">
                <a:latin typeface="Calibri (body)"/>
              </a:rPr>
              <a:t>) 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/plænt </a:t>
            </a:r>
            <a:r>
              <a:rPr lang="en-US" sz="3200" i="1" dirty="0" err="1" smtClean="0">
                <a:solidFill>
                  <a:srgbClr val="FF0000"/>
                </a:solidFill>
                <a:latin typeface="Calibri (body)"/>
              </a:rPr>
              <a:t>triːz</a:t>
            </a:r>
            <a:r>
              <a:rPr lang="en-US" sz="3200" i="1" dirty="0" smtClean="0">
                <a:solidFill>
                  <a:srgbClr val="FF0000"/>
                </a:solidFill>
                <a:latin typeface="Calibri (body)"/>
              </a:rPr>
              <a:t>/ </a:t>
            </a:r>
            <a:r>
              <a:rPr lang="en-US" sz="3200" i="1" dirty="0" err="1" smtClean="0">
                <a:latin typeface="Calibri (body)"/>
              </a:rPr>
              <a:t>trồng</a:t>
            </a:r>
            <a:r>
              <a:rPr lang="en-US" sz="3200" i="1" dirty="0" smtClean="0">
                <a:latin typeface="Calibri (body)"/>
              </a:rPr>
              <a:t> </a:t>
            </a:r>
            <a:r>
              <a:rPr lang="en-US" sz="3200" i="1" dirty="0" err="1" smtClean="0">
                <a:latin typeface="Calibri (body)"/>
              </a:rPr>
              <a:t>cây</a:t>
            </a:r>
            <a:r>
              <a:rPr lang="en-US" sz="3200" i="1" dirty="0" smtClean="0">
                <a:latin typeface="Calibri (body)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027" y="395672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smtClean="0">
                <a:solidFill>
                  <a:srgbClr val="0070C0"/>
                </a:solidFill>
                <a:latin typeface="Calibri (body)"/>
              </a:rPr>
              <a:t>plant flowers </a:t>
            </a:r>
            <a:r>
              <a:rPr lang="en-US" sz="3200" i="1" dirty="0" smtClean="0"/>
              <a:t>(</a:t>
            </a:r>
            <a:r>
              <a:rPr lang="en-US" sz="3200" i="1" dirty="0"/>
              <a:t>v </a:t>
            </a:r>
            <a:r>
              <a:rPr lang="en-US" sz="3200" i="1" dirty="0" err="1"/>
              <a:t>phr</a:t>
            </a:r>
            <a:r>
              <a:rPr lang="en-US" sz="3200" i="1" dirty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/plænt </a:t>
            </a:r>
            <a:r>
              <a:rPr lang="en-US" sz="3200" i="1" dirty="0" smtClean="0">
                <a:solidFill>
                  <a:srgbClr val="FF0000"/>
                </a:solidFill>
              </a:rPr>
              <a:t>ˈ</a:t>
            </a:r>
            <a:r>
              <a:rPr lang="en-US" sz="3200" i="1" dirty="0" err="1" smtClean="0">
                <a:solidFill>
                  <a:srgbClr val="FF0000"/>
                </a:solidFill>
              </a:rPr>
              <a:t>flaʊɚz</a:t>
            </a:r>
            <a:r>
              <a:rPr lang="en-US" sz="3200" i="1" dirty="0" smtClean="0">
                <a:solidFill>
                  <a:srgbClr val="FF0000"/>
                </a:solidFill>
              </a:rPr>
              <a:t>/ </a:t>
            </a:r>
            <a:r>
              <a:rPr lang="en-US" sz="3200" i="1" dirty="0" err="1" smtClean="0"/>
              <a:t>trồng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hoa</a:t>
            </a:r>
            <a:r>
              <a:rPr lang="en-US" sz="3200" i="1" dirty="0" smtClean="0"/>
              <a:t> </a:t>
            </a:r>
            <a:r>
              <a:rPr lang="en-US" sz="3200" i="1" dirty="0" smtClean="0">
                <a:latin typeface="Calibri (body)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559" y="2907538"/>
            <a:ext cx="11371226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smtClean="0">
                <a:solidFill>
                  <a:schemeClr val="accent1"/>
                </a:solidFill>
                <a:cs typeface="Arial" panose="020B0604020202020204" pitchFamily="34" charset="0"/>
              </a:rPr>
              <a:t>Donate old clothes </a:t>
            </a:r>
            <a:r>
              <a:rPr lang="en-US" sz="3200" i="1" dirty="0" smtClean="0"/>
              <a:t>(</a:t>
            </a:r>
            <a:r>
              <a:rPr lang="en-US" sz="3200" i="1" dirty="0"/>
              <a:t>v </a:t>
            </a:r>
            <a:r>
              <a:rPr lang="en-US" sz="3200" i="1" dirty="0" err="1"/>
              <a:t>phr</a:t>
            </a:r>
            <a:r>
              <a:rPr lang="en-US" sz="3200" i="1" dirty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 smtClean="0">
                <a:solidFill>
                  <a:srgbClr val="FF0000"/>
                </a:solidFill>
              </a:rPr>
              <a:t>doʊneɪt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oʊld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kloʊðz</a:t>
            </a:r>
            <a:r>
              <a:rPr lang="en-US" sz="3200" i="1" dirty="0" smtClean="0">
                <a:solidFill>
                  <a:srgbClr val="FF0000"/>
                </a:solidFill>
              </a:rPr>
              <a:t>/ </a:t>
            </a:r>
            <a:r>
              <a:rPr lang="en-US" sz="3200" i="1" dirty="0" err="1" smtClean="0"/>
              <a:t>quyên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góp</a:t>
            </a:r>
            <a:r>
              <a:rPr lang="en-US" sz="3200" i="1" dirty="0" smtClean="0"/>
              <a:t>/ </a:t>
            </a:r>
            <a:r>
              <a:rPr lang="en-US" sz="3200" i="1" dirty="0" err="1" smtClean="0"/>
              <a:t>tặng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quần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áo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cũ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7865" y="222853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smtClean="0">
                <a:solidFill>
                  <a:schemeClr val="accent1"/>
                </a:solidFill>
                <a:cs typeface="Arial" panose="020B0604020202020204" pitchFamily="34" charset="0"/>
              </a:rPr>
              <a:t>Donate books </a:t>
            </a:r>
            <a:r>
              <a:rPr lang="en-US" sz="3200" i="1" dirty="0" smtClean="0"/>
              <a:t>(</a:t>
            </a:r>
            <a:r>
              <a:rPr lang="en-US" sz="3200" i="1" dirty="0"/>
              <a:t>v </a:t>
            </a:r>
            <a:r>
              <a:rPr lang="en-US" sz="3200" i="1" dirty="0" err="1"/>
              <a:t>phr</a:t>
            </a:r>
            <a:r>
              <a:rPr lang="en-US" sz="3200" i="1" dirty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 smtClean="0">
                <a:solidFill>
                  <a:srgbClr val="FF0000"/>
                </a:solidFill>
              </a:rPr>
              <a:t>doʊneɪt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bʊks</a:t>
            </a:r>
            <a:r>
              <a:rPr lang="en-US" sz="3200" i="1" dirty="0" smtClean="0">
                <a:solidFill>
                  <a:srgbClr val="FF0000"/>
                </a:solidFill>
              </a:rPr>
              <a:t>/ </a:t>
            </a:r>
            <a:r>
              <a:rPr lang="en-US" sz="3200" i="1" dirty="0" err="1" smtClean="0"/>
              <a:t>quyên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góp</a:t>
            </a:r>
            <a:r>
              <a:rPr lang="en-US" sz="3200" i="1" dirty="0" smtClean="0"/>
              <a:t>/ </a:t>
            </a:r>
            <a:r>
              <a:rPr lang="en-US" sz="3200" i="1" dirty="0" err="1" smtClean="0"/>
              <a:t>tặng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sách</a:t>
            </a:r>
            <a:r>
              <a:rPr lang="en-US" sz="3200" i="1" dirty="0" smtClean="0"/>
              <a:t> </a:t>
            </a:r>
            <a:r>
              <a:rPr lang="en-US" sz="3200" i="1" dirty="0" smtClean="0">
                <a:cs typeface="Arial" panose="020B0604020202020204" pitchFamily="34" charset="0"/>
              </a:rPr>
              <a:t>  </a:t>
            </a:r>
            <a:endParaRPr lang="en-US" sz="3200" i="1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519" y="1600345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 smtClean="0">
                <a:solidFill>
                  <a:schemeClr val="accent1"/>
                </a:solidFill>
              </a:rPr>
              <a:t>Clean up streets </a:t>
            </a:r>
            <a:r>
              <a:rPr lang="en-US" sz="3200" i="1" dirty="0" smtClean="0"/>
              <a:t>(</a:t>
            </a:r>
            <a:r>
              <a:rPr lang="en-US" sz="3200" i="1" dirty="0"/>
              <a:t>v </a:t>
            </a:r>
            <a:r>
              <a:rPr lang="en-US" sz="3200" i="1" dirty="0" err="1"/>
              <a:t>phr</a:t>
            </a:r>
            <a:r>
              <a:rPr lang="en-US" sz="3200" i="1" dirty="0" smtClean="0"/>
              <a:t>)</a:t>
            </a:r>
            <a:r>
              <a:rPr lang="en-US" sz="3200" i="1" dirty="0"/>
              <a:t> 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i="1" dirty="0" err="1" smtClean="0">
                <a:solidFill>
                  <a:srgbClr val="FF0000"/>
                </a:solidFill>
              </a:rPr>
              <a:t>kliːn</a:t>
            </a:r>
            <a:r>
              <a:rPr lang="en-US" sz="3200" i="1" dirty="0">
                <a:solidFill>
                  <a:srgbClr val="FF0000"/>
                </a:solidFill>
              </a:rPr>
              <a:t> ʌp </a:t>
            </a:r>
            <a:r>
              <a:rPr lang="en-US" sz="3200" i="1" dirty="0" err="1" smtClean="0">
                <a:solidFill>
                  <a:srgbClr val="FF0000"/>
                </a:solidFill>
              </a:rPr>
              <a:t>striːts</a:t>
            </a:r>
            <a:r>
              <a:rPr lang="en-US" sz="3200" i="1" dirty="0" smtClean="0">
                <a:solidFill>
                  <a:srgbClr val="FF0000"/>
                </a:solidFill>
              </a:rPr>
              <a:t>/ </a:t>
            </a:r>
            <a:r>
              <a:rPr lang="en-US" sz="3200" i="1" dirty="0" err="1" smtClean="0"/>
              <a:t>làm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sạch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đường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phố</a:t>
            </a:r>
            <a:r>
              <a:rPr lang="en-US" sz="3200" i="1" dirty="0" smtClean="0"/>
              <a:t> </a:t>
            </a:r>
            <a:endParaRPr lang="en-US" sz="3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7866" y="991931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accent1"/>
                </a:solidFill>
              </a:rPr>
              <a:t>Clean up parks </a:t>
            </a:r>
            <a:r>
              <a:rPr lang="en-US" sz="3200" i="1" dirty="0" smtClean="0"/>
              <a:t>(v </a:t>
            </a:r>
            <a:r>
              <a:rPr lang="en-US" sz="3200" i="1" dirty="0" err="1" smtClean="0"/>
              <a:t>phr</a:t>
            </a:r>
            <a:r>
              <a:rPr lang="en-US" sz="3200" i="1" dirty="0" smtClean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i="1" dirty="0" err="1">
                <a:solidFill>
                  <a:srgbClr val="FF0000"/>
                </a:solidFill>
              </a:rPr>
              <a:t>kliːn</a:t>
            </a:r>
            <a:r>
              <a:rPr lang="en-US" sz="3200" i="1" dirty="0">
                <a:solidFill>
                  <a:srgbClr val="FF0000"/>
                </a:solidFill>
              </a:rPr>
              <a:t> ʌp </a:t>
            </a:r>
            <a:r>
              <a:rPr lang="en-US" sz="3200" i="1" dirty="0" err="1" smtClean="0">
                <a:solidFill>
                  <a:srgbClr val="FF0000"/>
                </a:solidFill>
              </a:rPr>
              <a:t>pɑːrks</a:t>
            </a:r>
            <a:r>
              <a:rPr lang="en-US" sz="3200" i="1" dirty="0" smtClean="0">
                <a:solidFill>
                  <a:srgbClr val="FF0000"/>
                </a:solidFill>
              </a:rPr>
              <a:t>/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1D2A57"/>
                </a:solidFill>
                <a:latin typeface="+mj-lt"/>
              </a:rPr>
              <a:t>làm</a:t>
            </a:r>
            <a:r>
              <a:rPr lang="en-US" sz="3200" i="1" dirty="0" smtClean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 smtClean="0">
                <a:solidFill>
                  <a:srgbClr val="1D2A57"/>
                </a:solidFill>
                <a:latin typeface="+mj-lt"/>
              </a:rPr>
              <a:t>sạch</a:t>
            </a:r>
            <a:r>
              <a:rPr lang="en-US" sz="3200" i="1" dirty="0" smtClean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 smtClean="0">
                <a:solidFill>
                  <a:srgbClr val="1D2A57"/>
                </a:solidFill>
                <a:latin typeface="+mj-lt"/>
              </a:rPr>
              <a:t>công</a:t>
            </a:r>
            <a:r>
              <a:rPr lang="en-US" sz="3200" i="1" dirty="0" smtClean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 smtClean="0">
                <a:solidFill>
                  <a:srgbClr val="1D2A57"/>
                </a:solidFill>
                <a:latin typeface="+mj-lt"/>
              </a:rPr>
              <a:t>viên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8D93A3-D56C-4ADC-8326-9C4B2CB10A86}"/>
              </a:ext>
            </a:extLst>
          </p:cNvPr>
          <p:cNvSpPr txBox="1"/>
          <p:nvPr/>
        </p:nvSpPr>
        <p:spPr>
          <a:xfrm>
            <a:off x="457027" y="518830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Calibri (body)"/>
              </a:rPr>
              <a:t>Raise money </a:t>
            </a:r>
            <a:r>
              <a:rPr lang="en-US" sz="3200" i="1" dirty="0" smtClean="0">
                <a:latin typeface="Calibri (body)"/>
              </a:rPr>
              <a:t>(v </a:t>
            </a:r>
            <a:r>
              <a:rPr lang="en-US" sz="3200" i="1" dirty="0" err="1" smtClean="0">
                <a:latin typeface="Calibri (body)"/>
              </a:rPr>
              <a:t>phr</a:t>
            </a:r>
            <a:r>
              <a:rPr lang="en-US" sz="3200" i="1" dirty="0">
                <a:latin typeface="Calibri (body)"/>
              </a:rPr>
              <a:t>) 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i="1" dirty="0" err="1" smtClean="0">
                <a:solidFill>
                  <a:srgbClr val="FF0000"/>
                </a:solidFill>
                <a:latin typeface="Calibri (body)"/>
              </a:rPr>
              <a:t>reɪz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 ˈ</a:t>
            </a:r>
            <a:r>
              <a:rPr lang="en-US" sz="3200" i="1" dirty="0" err="1" smtClean="0">
                <a:solidFill>
                  <a:srgbClr val="FF0000"/>
                </a:solidFill>
                <a:latin typeface="Calibri (body)"/>
              </a:rPr>
              <a:t>mʌni</a:t>
            </a:r>
            <a:r>
              <a:rPr lang="en-US" sz="3200" i="1" dirty="0" smtClean="0">
                <a:solidFill>
                  <a:srgbClr val="FF0000"/>
                </a:solidFill>
                <a:latin typeface="Calibri (body)"/>
              </a:rPr>
              <a:t>/ </a:t>
            </a:r>
            <a:r>
              <a:rPr lang="en-US" sz="3200" i="1" dirty="0" err="1" smtClean="0">
                <a:latin typeface="Calibri (body)"/>
              </a:rPr>
              <a:t>quyên</a:t>
            </a:r>
            <a:r>
              <a:rPr lang="en-US" sz="3200" i="1" dirty="0" smtClean="0">
                <a:latin typeface="Calibri (body)"/>
              </a:rPr>
              <a:t> </a:t>
            </a:r>
            <a:r>
              <a:rPr lang="en-US" sz="3200" i="1" dirty="0" err="1" smtClean="0">
                <a:latin typeface="Calibri (body)"/>
              </a:rPr>
              <a:t>góp</a:t>
            </a:r>
            <a:r>
              <a:rPr lang="en-US" sz="3200" i="1" dirty="0" smtClean="0">
                <a:latin typeface="Calibri (body)"/>
              </a:rPr>
              <a:t> </a:t>
            </a:r>
            <a:r>
              <a:rPr lang="en-US" sz="3200" i="1" dirty="0" err="1" smtClean="0">
                <a:latin typeface="Calibri (body)"/>
              </a:rPr>
              <a:t>tiền</a:t>
            </a:r>
            <a:r>
              <a:rPr lang="en-US" sz="3200" i="1" dirty="0" smtClean="0">
                <a:latin typeface="Calibri (body)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C2BBD9-26CE-4FA3-BBFB-BE4ECA8A4596}"/>
              </a:ext>
            </a:extLst>
          </p:cNvPr>
          <p:cNvSpPr txBox="1"/>
          <p:nvPr/>
        </p:nvSpPr>
        <p:spPr>
          <a:xfrm>
            <a:off x="457027" y="5816606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Calibri (body)"/>
              </a:rPr>
              <a:t>Recycle bottles </a:t>
            </a:r>
            <a:r>
              <a:rPr lang="en-US" sz="3200" i="1" dirty="0" smtClean="0">
                <a:latin typeface="Calibri (body)"/>
              </a:rPr>
              <a:t>(v </a:t>
            </a:r>
            <a:r>
              <a:rPr lang="en-US" sz="3200" i="1" dirty="0" err="1" smtClean="0">
                <a:latin typeface="Calibri (body)"/>
              </a:rPr>
              <a:t>phr</a:t>
            </a:r>
            <a:r>
              <a:rPr lang="en-US" sz="3200" i="1" dirty="0">
                <a:latin typeface="Calibri (body)"/>
              </a:rPr>
              <a:t>) 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/ˌ</a:t>
            </a:r>
            <a:r>
              <a:rPr lang="en-US" sz="3200" i="1" dirty="0" err="1">
                <a:solidFill>
                  <a:srgbClr val="FF0000"/>
                </a:solidFill>
                <a:latin typeface="Calibri (body)"/>
              </a:rPr>
              <a:t>ri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ːˈ</a:t>
            </a:r>
            <a:r>
              <a:rPr lang="en-US" sz="3200" i="1" dirty="0" err="1" smtClean="0">
                <a:solidFill>
                  <a:srgbClr val="FF0000"/>
                </a:solidFill>
                <a:latin typeface="Calibri (body)"/>
              </a:rPr>
              <a:t>saɪkəl</a:t>
            </a:r>
            <a:r>
              <a:rPr lang="en-US" sz="3200" i="1" dirty="0" smtClean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alibri (body)"/>
              </a:rPr>
              <a:t>ˈ</a:t>
            </a:r>
            <a:r>
              <a:rPr lang="en-US" sz="3200" i="1" dirty="0" err="1" smtClean="0">
                <a:solidFill>
                  <a:srgbClr val="FF0000"/>
                </a:solidFill>
                <a:latin typeface="Calibri (body)"/>
              </a:rPr>
              <a:t>bɑːt</a:t>
            </a:r>
            <a:r>
              <a:rPr lang="en-US" sz="3200" i="1" dirty="0" err="1">
                <a:solidFill>
                  <a:srgbClr val="FF0000"/>
                </a:solidFill>
                <a:latin typeface="Calibri (body)"/>
              </a:rPr>
              <a:t>̬əl</a:t>
            </a:r>
            <a:r>
              <a:rPr lang="en-US" sz="3200" i="1" dirty="0" smtClean="0">
                <a:solidFill>
                  <a:srgbClr val="FF0000"/>
                </a:solidFill>
                <a:latin typeface="Calibri (body)"/>
              </a:rPr>
              <a:t>/ </a:t>
            </a:r>
            <a:r>
              <a:rPr lang="en-US" sz="3200" i="1" dirty="0" err="1" smtClean="0">
                <a:latin typeface="Calibri (body)"/>
              </a:rPr>
              <a:t>tái</a:t>
            </a:r>
            <a:r>
              <a:rPr lang="en-US" sz="3200" i="1" dirty="0" smtClean="0">
                <a:latin typeface="Calibri (body)"/>
              </a:rPr>
              <a:t> </a:t>
            </a:r>
            <a:r>
              <a:rPr lang="en-US" sz="3200" i="1" dirty="0" err="1" smtClean="0">
                <a:latin typeface="Calibri (body)"/>
              </a:rPr>
              <a:t>chế</a:t>
            </a:r>
            <a:r>
              <a:rPr lang="en-US" sz="3200" i="1" dirty="0" smtClean="0">
                <a:latin typeface="Calibri (body)"/>
              </a:rPr>
              <a:t> chai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340" y="353070"/>
            <a:ext cx="655468" cy="89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lean up park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1547" y="392461"/>
            <a:ext cx="487363" cy="487363"/>
          </a:xfrm>
          <a:prstGeom prst="rect">
            <a:avLst/>
          </a:prstGeom>
        </p:spPr>
      </p:pic>
      <p:pic>
        <p:nvPicPr>
          <p:cNvPr id="17" name="clean up stree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15679" y="432533"/>
            <a:ext cx="487363" cy="487363"/>
          </a:xfrm>
          <a:prstGeom prst="rect">
            <a:avLst/>
          </a:prstGeom>
        </p:spPr>
      </p:pic>
      <p:pic>
        <p:nvPicPr>
          <p:cNvPr id="20" name="donate book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10709" y="377564"/>
            <a:ext cx="487363" cy="487363"/>
          </a:xfrm>
          <a:prstGeom prst="rect">
            <a:avLst/>
          </a:prstGeom>
        </p:spPr>
      </p:pic>
      <p:pic>
        <p:nvPicPr>
          <p:cNvPr id="21" name="donate old cloth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47415" y="396073"/>
            <a:ext cx="487363" cy="487363"/>
          </a:xfrm>
          <a:prstGeom prst="rect">
            <a:avLst/>
          </a:prstGeom>
        </p:spPr>
      </p:pic>
      <p:pic>
        <p:nvPicPr>
          <p:cNvPr id="22" name="plant flower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20649" y="403258"/>
            <a:ext cx="487363" cy="487363"/>
          </a:xfrm>
          <a:prstGeom prst="rect">
            <a:avLst/>
          </a:prstGeom>
        </p:spPr>
      </p:pic>
      <p:pic>
        <p:nvPicPr>
          <p:cNvPr id="23" name="plant tree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18164" y="406407"/>
            <a:ext cx="487363" cy="487363"/>
          </a:xfrm>
          <a:prstGeom prst="rect">
            <a:avLst/>
          </a:prstGeom>
        </p:spPr>
      </p:pic>
      <p:pic>
        <p:nvPicPr>
          <p:cNvPr id="24" name="raise mone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7475" y="388361"/>
            <a:ext cx="487363" cy="487363"/>
          </a:xfrm>
          <a:prstGeom prst="rect">
            <a:avLst/>
          </a:prstGeom>
        </p:spPr>
      </p:pic>
      <p:pic>
        <p:nvPicPr>
          <p:cNvPr id="25" name="recycle bottles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7475" y="413139"/>
            <a:ext cx="487363" cy="487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410709" y="364722"/>
            <a:ext cx="612293" cy="54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3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5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24415"/>
            <a:ext cx="12192000" cy="15869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7061" y="3105440"/>
            <a:ext cx="40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3560" y="3080624"/>
            <a:ext cx="35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1335" y="3124415"/>
            <a:ext cx="38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7897" y="3917887"/>
            <a:ext cx="28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0558" y="3893889"/>
            <a:ext cx="41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570" y="3893888"/>
            <a:ext cx="43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7136" y="3893887"/>
            <a:ext cx="38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50171" y="3917887"/>
            <a:ext cx="34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95158" y="3893886"/>
            <a:ext cx="43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31921" y="3917887"/>
            <a:ext cx="39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70392"/>
            <a:ext cx="12083358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34" y="388678"/>
            <a:ext cx="11115675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9" y="1138982"/>
            <a:ext cx="11923414" cy="526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8554" y="2426329"/>
            <a:ext cx="194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 smtClean="0">
                <a:solidFill>
                  <a:srgbClr val="FF0000"/>
                </a:solidFill>
              </a:rPr>
              <a:t>onate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8143" y="335883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lean up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8143" y="4262322"/>
            <a:ext cx="162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plant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143" y="5165808"/>
            <a:ext cx="1747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recycle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0055" y="1503438"/>
            <a:ext cx="139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plant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0054" y="2426329"/>
            <a:ext cx="1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lean up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9109" y="3358836"/>
            <a:ext cx="172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donate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8161" y="4250602"/>
            <a:ext cx="1729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recycle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</a:t>
            </a:r>
            <a:r>
              <a:rPr lang="en-US" sz="3600" i="1" dirty="0" smtClean="0">
                <a:solidFill>
                  <a:srgbClr val="0070C0"/>
                </a:solidFill>
              </a:rPr>
              <a:t>Add more words to the table and share your ideas with the class.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1" y="4604194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2400300"/>
            <a:ext cx="89535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</a:t>
            </a:r>
            <a:r>
              <a:rPr lang="en-US" sz="3600" i="1" dirty="0" smtClean="0">
                <a:solidFill>
                  <a:srgbClr val="FF0000"/>
                </a:solidFill>
              </a:rPr>
              <a:t>purpose of the interview.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53" y="3354078"/>
            <a:ext cx="12237053" cy="17973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5081" y="3874883"/>
            <a:ext cx="8744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34543" y="3874883"/>
            <a:ext cx="1937441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357164" y="3874883"/>
            <a:ext cx="138518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39501" y="4436198"/>
            <a:ext cx="119505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24681" y="4436198"/>
            <a:ext cx="5522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02867" y="4436198"/>
            <a:ext cx="10230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9941" y="4436198"/>
            <a:ext cx="8691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34543" y="4436198"/>
            <a:ext cx="14576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39501" y="5107499"/>
            <a:ext cx="119505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24681" y="5107499"/>
            <a:ext cx="5522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613081" y="5107499"/>
            <a:ext cx="1112828" cy="109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73473" y="5096519"/>
            <a:ext cx="58760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763346" y="5096519"/>
            <a:ext cx="1444028" cy="109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D53D65-ADAD-45B0-94EC-CCB947AE3B26}"/>
              </a:ext>
            </a:extLst>
          </p:cNvPr>
          <p:cNvSpPr txBox="1"/>
          <p:nvPr/>
        </p:nvSpPr>
        <p:spPr>
          <a:xfrm>
            <a:off x="3595250" y="3269912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EA25A21-A778-453D-8312-68AC7634EF82}"/>
              </a:ext>
            </a:extLst>
          </p:cNvPr>
          <p:cNvSpPr txBox="1"/>
          <p:nvPr/>
        </p:nvSpPr>
        <p:spPr>
          <a:xfrm>
            <a:off x="1274212" y="4134437"/>
            <a:ext cx="103300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i="1" dirty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3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To find out how students helped their community.</a:t>
            </a:r>
            <a:endParaRPr lang="en-US" sz="38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AEE1202-4641-4F08-9073-CE5C87CE3D98}"/>
              </a:ext>
            </a:extLst>
          </p:cNvPr>
          <p:cNvSpPr txBox="1"/>
          <p:nvPr/>
        </p:nvSpPr>
        <p:spPr>
          <a:xfrm>
            <a:off x="3614381" y="515750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4" y="2233413"/>
            <a:ext cx="11794930" cy="599056"/>
          </a:xfrm>
          <a:prstGeom prst="rect">
            <a:avLst/>
          </a:prstGeom>
        </p:spPr>
      </p:pic>
      <p:pic>
        <p:nvPicPr>
          <p:cNvPr id="5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19" y="4053499"/>
            <a:ext cx="838985" cy="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D53D65-ADAD-45B0-94EC-CCB947AE3B26}"/>
              </a:ext>
            </a:extLst>
          </p:cNvPr>
          <p:cNvSpPr txBox="1"/>
          <p:nvPr/>
        </p:nvSpPr>
        <p:spPr>
          <a:xfrm>
            <a:off x="1426439" y="4739550"/>
            <a:ext cx="3154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EA25A21-A778-453D-8312-68AC7634EF82}"/>
              </a:ext>
            </a:extLst>
          </p:cNvPr>
          <p:cNvSpPr txBox="1"/>
          <p:nvPr/>
        </p:nvSpPr>
        <p:spPr>
          <a:xfrm>
            <a:off x="4689696" y="4629700"/>
            <a:ext cx="726993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36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To find out how students helped their community.</a:t>
            </a:r>
            <a:endParaRPr lang="en-US" sz="3600" i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</a:t>
            </a:r>
            <a:r>
              <a:rPr lang="en-US" sz="3600" i="1" strike="sngStrike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To explain why students should help their community. 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AEE1202-4641-4F08-9073-CE5C87CE3D98}"/>
              </a:ext>
            </a:extLst>
          </p:cNvPr>
          <p:cNvSpPr txBox="1"/>
          <p:nvPr/>
        </p:nvSpPr>
        <p:spPr>
          <a:xfrm>
            <a:off x="1429070" y="5372620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76FBD-6E63-4F35-A2CC-F3D992937195}"/>
              </a:ext>
            </a:extLst>
          </p:cNvPr>
          <p:cNvSpPr/>
          <p:nvPr/>
        </p:nvSpPr>
        <p:spPr>
          <a:xfrm>
            <a:off x="166314" y="1090270"/>
            <a:ext cx="11884182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</a:t>
            </a:r>
            <a:r>
              <a:rPr lang="en-US" sz="3200" i="1" dirty="0" smtClean="0">
                <a:solidFill>
                  <a:srgbClr val="0070C0"/>
                </a:solidFill>
              </a:rPr>
              <a:t>Annie, her sister, and her friends did to help the community.</a:t>
            </a:r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	Annie : </a:t>
            </a:r>
            <a:r>
              <a:rPr lang="en-US" sz="3200" i="1" dirty="0" smtClean="0">
                <a:solidFill>
                  <a:srgbClr val="FF0000"/>
                </a:solidFill>
              </a:rPr>
              <a:t>I </a:t>
            </a:r>
            <a:r>
              <a:rPr lang="en-US" sz="3200" i="1" dirty="0">
                <a:solidFill>
                  <a:srgbClr val="FF0000"/>
                </a:solidFill>
              </a:rPr>
              <a:t>donated warm clothes and my </a:t>
            </a:r>
            <a:r>
              <a:rPr lang="en-US" sz="3200" i="1" dirty="0" smtClean="0">
                <a:solidFill>
                  <a:srgbClr val="FF0000"/>
                </a:solidFill>
              </a:rPr>
              <a:t>old toys</a:t>
            </a:r>
            <a:r>
              <a:rPr lang="en-US" sz="3200" i="1" dirty="0">
                <a:solidFill>
                  <a:srgbClr val="FF0000"/>
                </a:solidFill>
              </a:rPr>
              <a:t>. </a:t>
            </a:r>
            <a:endParaRPr lang="en-US" sz="3200" i="1" dirty="0" smtClean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</a:rPr>
              <a:t>                      My </a:t>
            </a:r>
            <a:r>
              <a:rPr lang="en-US" sz="3200" i="1" dirty="0">
                <a:solidFill>
                  <a:srgbClr val="FF0000"/>
                </a:solidFill>
              </a:rPr>
              <a:t>sister donated some comics.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</a:t>
            </a:r>
            <a:r>
              <a:rPr lang="en-US" sz="3200" i="1" dirty="0" smtClean="0">
                <a:solidFill>
                  <a:srgbClr val="FF0000"/>
                </a:solidFill>
              </a:rPr>
              <a:t>Annie</a:t>
            </a:r>
            <a:r>
              <a:rPr lang="en-US" sz="3200" i="1" dirty="0">
                <a:solidFill>
                  <a:srgbClr val="FF0000"/>
                </a:solidFill>
              </a:rPr>
              <a:t>: </a:t>
            </a:r>
            <a:r>
              <a:rPr lang="en-US" sz="3200" i="1" dirty="0" smtClean="0">
                <a:solidFill>
                  <a:srgbClr val="FF0000"/>
                </a:solidFill>
              </a:rPr>
              <a:t>I </a:t>
            </a:r>
            <a:r>
              <a:rPr lang="en-US" sz="3200" i="1" dirty="0">
                <a:solidFill>
                  <a:srgbClr val="FF0000"/>
                </a:solidFill>
              </a:rPr>
              <a:t>cleaned up the park near my house. </a:t>
            </a:r>
            <a:endParaRPr lang="en-US" sz="3200" i="1" dirty="0" smtClean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</a:rPr>
              <a:t>                     We also </a:t>
            </a:r>
            <a:r>
              <a:rPr lang="en-US" sz="3200" i="1" dirty="0">
                <a:solidFill>
                  <a:srgbClr val="FF0000"/>
                </a:solidFill>
              </a:rPr>
              <a:t>planted </a:t>
            </a:r>
            <a:r>
              <a:rPr lang="en-US" sz="3200" i="1" dirty="0" smtClean="0">
                <a:solidFill>
                  <a:srgbClr val="FF0000"/>
                </a:solidFill>
              </a:rPr>
              <a:t>flowers </a:t>
            </a:r>
            <a:r>
              <a:rPr lang="en-US" sz="3200" i="1" dirty="0">
                <a:solidFill>
                  <a:srgbClr val="FF0000"/>
                </a:solidFill>
              </a:rPr>
              <a:t>and trees there.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</a:t>
            </a:r>
            <a:r>
              <a:rPr lang="en-US" sz="3200" i="1" dirty="0" smtClean="0">
                <a:solidFill>
                  <a:srgbClr val="FF0000"/>
                </a:solidFill>
              </a:rPr>
              <a:t>Annie</a:t>
            </a:r>
            <a:r>
              <a:rPr lang="en-US" sz="3200" i="1" dirty="0">
                <a:solidFill>
                  <a:srgbClr val="FF0000"/>
                </a:solidFill>
              </a:rPr>
              <a:t>: </a:t>
            </a:r>
            <a:r>
              <a:rPr lang="en-US" sz="3200" i="1" dirty="0" smtClean="0">
                <a:solidFill>
                  <a:srgbClr val="FF0000"/>
                </a:solidFill>
              </a:rPr>
              <a:t>My </a:t>
            </a:r>
            <a:r>
              <a:rPr lang="en-US" sz="3200" i="1" dirty="0">
                <a:solidFill>
                  <a:srgbClr val="FF0000"/>
                </a:solidFill>
              </a:rPr>
              <a:t>friends and I volunteered at </a:t>
            </a:r>
            <a:r>
              <a:rPr lang="en-US" sz="3200" i="1" dirty="0" smtClean="0">
                <a:solidFill>
                  <a:srgbClr val="FF0000"/>
                </a:solidFill>
              </a:rPr>
              <a:t>Fair </a:t>
            </a:r>
            <a:r>
              <a:rPr lang="en-US" sz="3200" i="1" dirty="0">
                <a:solidFill>
                  <a:srgbClr val="FF0000"/>
                </a:solidFill>
              </a:rPr>
              <a:t>View's soup kitchen.</a:t>
            </a:r>
          </a:p>
        </p:txBody>
      </p:sp>
      <p:pic>
        <p:nvPicPr>
          <p:cNvPr id="3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820" y="4953186"/>
            <a:ext cx="769545" cy="7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235" y="386343"/>
            <a:ext cx="9703834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Listen and circle </a:t>
            </a:r>
            <a:r>
              <a:rPr lang="en-US" sz="3200" i="1" dirty="0" smtClean="0">
                <a:solidFill>
                  <a:srgbClr val="FF0000"/>
                </a:solidFill>
              </a:rPr>
              <a:t>a, b, or c.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161933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234" y="1956003"/>
            <a:ext cx="8052769" cy="491717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60071" y="2888055"/>
            <a:ext cx="2018923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75699" y="2860895"/>
            <a:ext cx="570368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297" y="2869949"/>
            <a:ext cx="20823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431263" y="2416371"/>
            <a:ext cx="561315" cy="76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53893" y="2417274"/>
            <a:ext cx="7242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60071" y="3748135"/>
            <a:ext cx="534155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64594" y="3748135"/>
            <a:ext cx="1258432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76523" y="3757188"/>
            <a:ext cx="570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60070" y="4635374"/>
            <a:ext cx="534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64594" y="4608214"/>
            <a:ext cx="52510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88871" y="4635374"/>
            <a:ext cx="5341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060071" y="5513560"/>
            <a:ext cx="452674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69532" y="5513561"/>
            <a:ext cx="12810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961707" y="5513560"/>
            <a:ext cx="8464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060070" y="6373640"/>
            <a:ext cx="4526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069532" y="6355534"/>
            <a:ext cx="547735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88871" y="6364588"/>
            <a:ext cx="1358020" cy="90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</a:t>
            </a:r>
            <a:r>
              <a:rPr lang="en-US" sz="3600" i="1" dirty="0" smtClean="0">
                <a:solidFill>
                  <a:srgbClr val="0070C0"/>
                </a:solidFill>
              </a:rPr>
              <a:t>a, b, or c.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9D0BB7-4A2A-465C-AEF8-C02EF79803A7}"/>
              </a:ext>
            </a:extLst>
          </p:cNvPr>
          <p:cNvSpPr txBox="1"/>
          <p:nvPr/>
        </p:nvSpPr>
        <p:spPr>
          <a:xfrm>
            <a:off x="269643" y="4979591"/>
            <a:ext cx="1752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26" y="1103531"/>
            <a:ext cx="9395359" cy="5261055"/>
          </a:xfrm>
          <a:prstGeom prst="rect">
            <a:avLst/>
          </a:prstGeom>
        </p:spPr>
      </p:pic>
      <p:pic>
        <p:nvPicPr>
          <p:cNvPr id="6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459" y="3739081"/>
            <a:ext cx="973955" cy="9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577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1" y="427891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192EF9-D9EB-4945-AB6D-8ABB44C7359D}"/>
              </a:ext>
            </a:extLst>
          </p:cNvPr>
          <p:cNvSpPr txBox="1"/>
          <p:nvPr/>
        </p:nvSpPr>
        <p:spPr>
          <a:xfrm>
            <a:off x="0" y="2076205"/>
            <a:ext cx="2697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ANWERS?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403" y="1203119"/>
            <a:ext cx="9338669" cy="51795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71992" y="1702051"/>
            <a:ext cx="479834" cy="506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69125" y="2806574"/>
            <a:ext cx="425513" cy="425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71992" y="3811509"/>
            <a:ext cx="479834" cy="488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31651" y="4897925"/>
            <a:ext cx="371193" cy="434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4491" y="5984341"/>
            <a:ext cx="398353" cy="398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739" y="981945"/>
            <a:ext cx="1094260" cy="10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677387-BF44-459C-8250-118F77207A42}"/>
              </a:ext>
            </a:extLst>
          </p:cNvPr>
          <p:cNvSpPr/>
          <p:nvPr/>
        </p:nvSpPr>
        <p:spPr>
          <a:xfrm>
            <a:off x="205273" y="1138791"/>
            <a:ext cx="61049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/>
              <a:t>Ms. White: I'm </a:t>
            </a:r>
            <a:r>
              <a:rPr lang="en-US" sz="3200" i="1" dirty="0"/>
              <a:t>talking to </a:t>
            </a:r>
            <a:r>
              <a:rPr lang="en-US" sz="3200" i="1" dirty="0" smtClean="0"/>
              <a:t>Annie Williams</a:t>
            </a:r>
            <a:r>
              <a:rPr lang="en-US" sz="3200" i="1" dirty="0"/>
              <a:t>. She's a middle school </a:t>
            </a:r>
            <a:r>
              <a:rPr lang="en-US" sz="3200" i="1" dirty="0" smtClean="0"/>
              <a:t>student…</a:t>
            </a:r>
            <a:endParaRPr lang="en-US" sz="32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4FB928F-AA2F-4840-A94C-9838AC0B0F54}"/>
              </a:ext>
            </a:extLst>
          </p:cNvPr>
          <p:cNvSpPr txBox="1"/>
          <p:nvPr/>
        </p:nvSpPr>
        <p:spPr>
          <a:xfrm>
            <a:off x="6479326" y="1138791"/>
            <a:ext cx="553764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/>
              <a:t>1</a:t>
            </a:r>
            <a:r>
              <a:rPr lang="en-US" sz="3200" b="1" dirty="0"/>
              <a:t>. What kind of school does Annie </a:t>
            </a:r>
            <a:r>
              <a:rPr lang="en-US" sz="3200" b="1" dirty="0" smtClean="0"/>
              <a:t>go to? </a:t>
            </a:r>
            <a:r>
              <a:rPr lang="en-US" sz="3200" b="1" dirty="0" smtClean="0">
                <a:solidFill>
                  <a:srgbClr val="FF0000"/>
                </a:solidFill>
              </a:rPr>
              <a:t>b</a:t>
            </a:r>
            <a:r>
              <a:rPr lang="en-US" sz="3200" b="1" dirty="0">
                <a:solidFill>
                  <a:srgbClr val="FF0000"/>
                </a:solidFill>
              </a:rPr>
              <a:t>. middle school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EE6C80E-C89B-428B-BA08-818C038533BA}"/>
              </a:ext>
            </a:extLst>
          </p:cNvPr>
          <p:cNvSpPr txBox="1"/>
          <p:nvPr/>
        </p:nvSpPr>
        <p:spPr>
          <a:xfrm>
            <a:off x="6467317" y="2974835"/>
            <a:ext cx="553764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2. What did Annie's sister donate</a:t>
            </a:r>
            <a:r>
              <a:rPr lang="en-US" sz="3200" b="1" dirty="0" smtClean="0"/>
              <a:t>? </a:t>
            </a:r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r>
              <a:rPr lang="en-US" sz="3200" b="1" dirty="0">
                <a:solidFill>
                  <a:srgbClr val="FF0000"/>
                </a:solidFill>
              </a:rPr>
              <a:t>. comics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48F4D5-C918-4C2B-BEE5-AE77A39AFFD1}"/>
              </a:ext>
            </a:extLst>
          </p:cNvPr>
          <p:cNvSpPr txBox="1"/>
          <p:nvPr/>
        </p:nvSpPr>
        <p:spPr>
          <a:xfrm>
            <a:off x="6479326" y="4821283"/>
            <a:ext cx="5525632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3. What did Annie pick up?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b. garbage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843576E-D0DB-428D-8A52-451B30422B6C}"/>
              </a:ext>
            </a:extLst>
          </p:cNvPr>
          <p:cNvSpPr/>
          <p:nvPr/>
        </p:nvSpPr>
        <p:spPr>
          <a:xfrm>
            <a:off x="217345" y="4821283"/>
            <a:ext cx="613510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/>
              <a:t>Annie:</a:t>
            </a:r>
            <a:r>
              <a:rPr lang="en-US" sz="3200" i="1" dirty="0"/>
              <a:t> Last week, I cleaned up the park near my house</a:t>
            </a:r>
            <a:r>
              <a:rPr lang="en-US" sz="3200" i="1" dirty="0" smtClean="0"/>
              <a:t>. It </a:t>
            </a:r>
            <a:r>
              <a:rPr lang="en-US" sz="3200" i="1" dirty="0"/>
              <a:t>was dirty so we picked up the garbage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0ADE47F-F8B4-4310-8957-7CDDC5B97F44}"/>
              </a:ext>
            </a:extLst>
          </p:cNvPr>
          <p:cNvSpPr/>
          <p:nvPr/>
        </p:nvSpPr>
        <p:spPr>
          <a:xfrm>
            <a:off x="217345" y="2974835"/>
            <a:ext cx="609291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Annie: Last month, I donated warm clothes and my </a:t>
            </a:r>
            <a:r>
              <a:rPr lang="en-US" sz="3200" i="1" dirty="0" smtClean="0"/>
              <a:t>old toys. My </a:t>
            </a:r>
            <a:r>
              <a:rPr lang="en-US" sz="3200" i="1" dirty="0"/>
              <a:t>sister donated some comics.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3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1509" y="271054"/>
            <a:ext cx="685699" cy="6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8CCF82C-68EA-49C4-9FD8-EDFBADBBE25A}"/>
              </a:ext>
            </a:extLst>
          </p:cNvPr>
          <p:cNvSpPr/>
          <p:nvPr/>
        </p:nvSpPr>
        <p:spPr>
          <a:xfrm>
            <a:off x="351325" y="3648734"/>
            <a:ext cx="577558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Annie: Well</a:t>
            </a:r>
            <a:r>
              <a:rPr lang="en-US" sz="3200" dirty="0"/>
              <a:t>, yesterday, my friends and I volunteered at Fair View's soup kitchen.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E342E8-67E3-490B-8906-B1563203C941}"/>
              </a:ext>
            </a:extLst>
          </p:cNvPr>
          <p:cNvSpPr txBox="1"/>
          <p:nvPr/>
        </p:nvSpPr>
        <p:spPr>
          <a:xfrm>
            <a:off x="6263571" y="1289069"/>
            <a:ext cx="5657355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4. Who can enjoy playing in the park</a:t>
            </a:r>
            <a:r>
              <a:rPr lang="en-US" sz="3200" b="1" dirty="0" smtClean="0"/>
              <a:t>? </a:t>
            </a:r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b="1" dirty="0">
                <a:solidFill>
                  <a:srgbClr val="FF0000"/>
                </a:solidFill>
              </a:rPr>
              <a:t>. kids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F196F2-6E6F-4EEE-A897-78B871A8967A}"/>
              </a:ext>
            </a:extLst>
          </p:cNvPr>
          <p:cNvSpPr txBox="1"/>
          <p:nvPr/>
        </p:nvSpPr>
        <p:spPr>
          <a:xfrm>
            <a:off x="6391747" y="3648734"/>
            <a:ext cx="5529179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5. Who did Annie volunteer with</a:t>
            </a:r>
            <a:r>
              <a:rPr lang="en-US" sz="3200" b="1" dirty="0" smtClean="0">
                <a:latin typeface="+mj-lt"/>
              </a:rPr>
              <a:t>?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. her friends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ACBD78-3208-4E46-8D70-3A6E9E4AC0AC}"/>
              </a:ext>
            </a:extLst>
          </p:cNvPr>
          <p:cNvSpPr/>
          <p:nvPr/>
        </p:nvSpPr>
        <p:spPr>
          <a:xfrm>
            <a:off x="351325" y="1289069"/>
            <a:ext cx="564883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</a:rPr>
              <a:t>Annie: We also </a:t>
            </a:r>
            <a:r>
              <a:rPr lang="en-US" sz="3200" i="1" dirty="0">
                <a:latin typeface="+mj-lt"/>
              </a:rPr>
              <a:t>planted </a:t>
            </a:r>
            <a:r>
              <a:rPr lang="en-US" sz="3200" i="1" dirty="0" smtClean="0">
                <a:latin typeface="+mj-lt"/>
              </a:rPr>
              <a:t>flowers </a:t>
            </a:r>
            <a:r>
              <a:rPr lang="en-US" sz="3200" i="1" dirty="0">
                <a:latin typeface="+mj-lt"/>
              </a:rPr>
              <a:t>and trees there. Now, kids </a:t>
            </a:r>
            <a:r>
              <a:rPr lang="en-US" sz="3200" i="1" dirty="0" smtClean="0">
                <a:latin typeface="+mj-lt"/>
              </a:rPr>
              <a:t>can </a:t>
            </a:r>
            <a:r>
              <a:rPr lang="en-US" sz="3200" i="1" dirty="0">
                <a:latin typeface="+mj-lt"/>
              </a:rPr>
              <a:t>enjoy playing in the park.</a:t>
            </a:r>
          </a:p>
        </p:txBody>
      </p:sp>
      <p:pic>
        <p:nvPicPr>
          <p:cNvPr id="2" name="CD1-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252" y="325094"/>
            <a:ext cx="888070" cy="8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6" grpId="0" animBg="1"/>
      <p:bldP spid="27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Audio - Scripts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274" y="1249378"/>
            <a:ext cx="1180944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Ms</a:t>
            </a:r>
            <a:r>
              <a:rPr lang="en-US" sz="2800" dirty="0">
                <a:solidFill>
                  <a:srgbClr val="FF0000"/>
                </a:solidFill>
              </a:rPr>
              <a:t>. White</a:t>
            </a:r>
            <a:r>
              <a:rPr lang="en-US" sz="2800" dirty="0"/>
              <a:t>: So, Annie, let's talk about what you did to </a:t>
            </a:r>
            <a:r>
              <a:rPr lang="en-US" sz="2800" dirty="0" smtClean="0"/>
              <a:t>help </a:t>
            </a:r>
            <a:r>
              <a:rPr lang="en-US" sz="2800" dirty="0"/>
              <a:t>our community.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Annie</a:t>
            </a:r>
            <a:r>
              <a:rPr lang="en-US" sz="2800" dirty="0"/>
              <a:t>: Last month, I donated warm clothes and my old </a:t>
            </a:r>
            <a:r>
              <a:rPr lang="en-US" sz="2800" dirty="0" smtClean="0"/>
              <a:t>toys</a:t>
            </a:r>
            <a:r>
              <a:rPr lang="en-US" sz="2800" dirty="0"/>
              <a:t>. My sister donated some comics. They went </a:t>
            </a:r>
            <a:r>
              <a:rPr lang="en-US" sz="2800" dirty="0" smtClean="0"/>
              <a:t>to </a:t>
            </a:r>
            <a:r>
              <a:rPr lang="en-US" sz="2800" dirty="0"/>
              <a:t>the poor children.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Ms. White</a:t>
            </a:r>
            <a:r>
              <a:rPr lang="en-US" sz="2800" dirty="0"/>
              <a:t>: Great. What else did you do?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Annie</a:t>
            </a:r>
            <a:r>
              <a:rPr lang="en-US" sz="2800" dirty="0"/>
              <a:t>: Last week, I cleaned up the park near my house</a:t>
            </a:r>
            <a:r>
              <a:rPr lang="en-US" sz="2800" dirty="0" smtClean="0"/>
              <a:t>. It </a:t>
            </a:r>
            <a:r>
              <a:rPr lang="en-US" sz="2800" dirty="0"/>
              <a:t>was dirty so we picked up the garbage. We </a:t>
            </a:r>
            <a:r>
              <a:rPr lang="en-US" sz="2800" dirty="0" smtClean="0"/>
              <a:t>also </a:t>
            </a:r>
            <a:r>
              <a:rPr lang="en-US" sz="2800" dirty="0"/>
              <a:t>planted </a:t>
            </a:r>
            <a:r>
              <a:rPr lang="en-US" sz="2800" dirty="0" smtClean="0"/>
              <a:t>flowers </a:t>
            </a:r>
            <a:r>
              <a:rPr lang="en-US" sz="2800" dirty="0"/>
              <a:t>and trees there. Now, kids </a:t>
            </a:r>
            <a:r>
              <a:rPr lang="en-US" sz="2800" dirty="0" smtClean="0"/>
              <a:t>can </a:t>
            </a:r>
            <a:r>
              <a:rPr lang="en-US" sz="2800" dirty="0"/>
              <a:t>enjoy playing in the park.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Ms. White</a:t>
            </a:r>
            <a:r>
              <a:rPr lang="en-US" sz="2800" dirty="0"/>
              <a:t>: Fantastic. Can you tell us about your </a:t>
            </a:r>
            <a:r>
              <a:rPr lang="en-US" sz="2800" dirty="0" smtClean="0"/>
              <a:t> volunteer </a:t>
            </a:r>
            <a:r>
              <a:rPr lang="en-US" sz="2800" dirty="0"/>
              <a:t>work?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Annie</a:t>
            </a:r>
            <a:r>
              <a:rPr lang="en-US" sz="2800" dirty="0"/>
              <a:t>: Well, yesterday, my friends and I volunteered at </a:t>
            </a:r>
            <a:r>
              <a:rPr lang="en-US" sz="2800" dirty="0" smtClean="0"/>
              <a:t>Fair </a:t>
            </a:r>
            <a:r>
              <a:rPr lang="en-US" sz="2800" dirty="0"/>
              <a:t>View's soup kitchen.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Ms. White</a:t>
            </a:r>
            <a:r>
              <a:rPr lang="en-US" sz="2800" dirty="0"/>
              <a:t>: Wow! You guys did a great job to help our </a:t>
            </a:r>
            <a:r>
              <a:rPr lang="en-US" sz="2800" dirty="0" smtClean="0"/>
              <a:t>community</a:t>
            </a:r>
            <a:r>
              <a:rPr lang="en-US" sz="2800" dirty="0"/>
              <a:t>.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Annie</a:t>
            </a:r>
            <a:r>
              <a:rPr lang="en-US" sz="2800" dirty="0"/>
              <a:t>: Thank you, Ms. White.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85" y="883350"/>
            <a:ext cx="11952515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700" i="1" dirty="0">
                <a:latin typeface="+mj-lt"/>
              </a:rPr>
              <a:t>James: Hi, are you Ann from Maple Falls Energy?</a:t>
            </a:r>
          </a:p>
          <a:p>
            <a:r>
              <a:rPr lang="en-US" sz="2700" i="1" dirty="0">
                <a:latin typeface="+mj-lt"/>
              </a:rPr>
              <a:t>Ann: Yes.</a:t>
            </a:r>
          </a:p>
          <a:p>
            <a:r>
              <a:rPr lang="en-US" sz="2700" i="1" dirty="0">
                <a:latin typeface="+mj-lt"/>
              </a:rPr>
              <a:t>James: Can I ask you some questions?</a:t>
            </a:r>
          </a:p>
          <a:p>
            <a:r>
              <a:rPr lang="en-US" sz="2700" i="1" dirty="0">
                <a:latin typeface="+mj-lt"/>
              </a:rPr>
              <a:t>Ann: OK.</a:t>
            </a:r>
          </a:p>
          <a:p>
            <a:r>
              <a:rPr lang="en-US" sz="2700" i="1" dirty="0">
                <a:latin typeface="+mj-lt"/>
              </a:rPr>
              <a:t>James: How much energy does Maple Falls get from coal?</a:t>
            </a:r>
          </a:p>
          <a:p>
            <a:r>
              <a:rPr lang="en-US" sz="2700" i="1" dirty="0">
                <a:latin typeface="+mj-lt"/>
              </a:rPr>
              <a:t>Ann: Sixty percent.</a:t>
            </a:r>
          </a:p>
          <a:p>
            <a:r>
              <a:rPr lang="en-US" sz="2700" i="1" dirty="0">
                <a:latin typeface="+mj-lt"/>
              </a:rPr>
              <a:t>James: How much energy does it get from wind power?</a:t>
            </a:r>
          </a:p>
          <a:p>
            <a:r>
              <a:rPr lang="en-US" sz="2700" i="1" dirty="0">
                <a:latin typeface="+mj-lt"/>
              </a:rPr>
              <a:t>Ann: Just under three percent.</a:t>
            </a:r>
          </a:p>
          <a:p>
            <a:r>
              <a:rPr lang="en-US" sz="2700" i="1" dirty="0">
                <a:latin typeface="+mj-lt"/>
              </a:rPr>
              <a:t>James: Thank you.</a:t>
            </a:r>
          </a:p>
          <a:p>
            <a:r>
              <a:rPr lang="en-US" sz="2700" i="1" dirty="0">
                <a:latin typeface="+mj-lt"/>
              </a:rPr>
              <a:t>James: Hey Emma, Maple Falls gets less than </a:t>
            </a:r>
            <a:r>
              <a:rPr lang="en-US" sz="2700" i="1" dirty="0" smtClean="0">
                <a:latin typeface="+mj-lt"/>
              </a:rPr>
              <a:t>three percent </a:t>
            </a:r>
            <a:r>
              <a:rPr lang="en-US" sz="2700" i="1" dirty="0">
                <a:latin typeface="+mj-lt"/>
              </a:rPr>
              <a:t>of its energy from renewable sources.</a:t>
            </a:r>
          </a:p>
          <a:p>
            <a:r>
              <a:rPr lang="en-US" sz="2700" i="1" dirty="0">
                <a:latin typeface="+mj-lt"/>
              </a:rPr>
              <a:t>Emma: Greenwood gets </a:t>
            </a:r>
            <a:r>
              <a:rPr lang="en-US" sz="2700" i="1" dirty="0" smtClean="0">
                <a:latin typeface="+mj-lt"/>
              </a:rPr>
              <a:t>fifty </a:t>
            </a:r>
            <a:r>
              <a:rPr lang="en-US" sz="2700" i="1" dirty="0">
                <a:latin typeface="+mj-lt"/>
              </a:rPr>
              <a:t>percent. It uses </a:t>
            </a:r>
            <a:r>
              <a:rPr lang="en-US" sz="2700" i="1" dirty="0" smtClean="0">
                <a:latin typeface="+mj-lt"/>
              </a:rPr>
              <a:t>more renewable </a:t>
            </a:r>
            <a:r>
              <a:rPr lang="en-US" sz="2700" i="1" dirty="0">
                <a:latin typeface="+mj-lt"/>
              </a:rPr>
              <a:t>energy sources than Maple Falls.</a:t>
            </a:r>
          </a:p>
          <a:p>
            <a:r>
              <a:rPr lang="en-US" sz="2700" i="1" dirty="0">
                <a:latin typeface="+mj-lt"/>
              </a:rPr>
              <a:t>James: So, Greenwood is greener than Maple </a:t>
            </a:r>
            <a:r>
              <a:rPr lang="en-US" sz="2700" i="1" dirty="0" smtClean="0">
                <a:latin typeface="+mj-lt"/>
              </a:rPr>
              <a:t>Falls</a:t>
            </a:r>
            <a:r>
              <a:rPr lang="en-US" sz="2700" i="1" dirty="0">
                <a:latin typeface="+mj-l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Audio - Scripts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5960" y="37322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4455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29772" y="1238111"/>
            <a:ext cx="4793666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What kinds of things could you do to help your local community?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305883" y="2661719"/>
            <a:ext cx="5276118" cy="307817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C00000"/>
                </a:solidFill>
              </a:rPr>
              <a:t>I could clean up the streets near my house or donate my old books to the poor children in my neighborhood.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3" y="1602507"/>
            <a:ext cx="11119182" cy="3286364"/>
          </a:xfrm>
          <a:prstGeom prst="rect">
            <a:avLst/>
          </a:prstGeom>
        </p:spPr>
      </p:pic>
      <p:pic>
        <p:nvPicPr>
          <p:cNvPr id="3" name="CD1-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0860" y="441325"/>
            <a:ext cx="943855" cy="9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129" y="314781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75451" y="1491608"/>
            <a:ext cx="5499836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Let’s talk about what you did </a:t>
            </a:r>
            <a:r>
              <a:rPr lang="en-US" sz="3600" i="1" dirty="0">
                <a:solidFill>
                  <a:srgbClr val="0070C0"/>
                </a:solidFill>
              </a:rPr>
              <a:t>to help </a:t>
            </a:r>
            <a:r>
              <a:rPr lang="en-US" sz="3600" i="1" dirty="0" smtClean="0">
                <a:solidFill>
                  <a:srgbClr val="0070C0"/>
                </a:solidFill>
              </a:rPr>
              <a:t>our community.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305883" y="3603279"/>
            <a:ext cx="5276118" cy="213661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92D050"/>
                </a:solidFill>
              </a:rPr>
              <a:t>I cleaned up the park near my school and planted some new trees.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264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88" y="2006081"/>
            <a:ext cx="9004635" cy="39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</a:t>
            </a:r>
            <a:r>
              <a:rPr lang="en-US" sz="3600" i="1" dirty="0" smtClean="0">
                <a:solidFill>
                  <a:srgbClr val="0070C0"/>
                </a:solidFill>
              </a:rPr>
              <a:t>about what they can do to help the community.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listening for 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</a:t>
            </a:r>
            <a:r>
              <a:rPr lang="en-US" sz="3600" i="1" dirty="0" smtClean="0">
                <a:solidFill>
                  <a:srgbClr val="0070C0"/>
                </a:solidFill>
              </a:rPr>
              <a:t>you did to help our community. Use </a:t>
            </a:r>
            <a:r>
              <a:rPr lang="en-US" sz="3600" i="1" dirty="0">
                <a:solidFill>
                  <a:srgbClr val="0070C0"/>
                </a:solidFill>
              </a:rPr>
              <a:t>the information from </a:t>
            </a:r>
            <a:r>
              <a:rPr lang="en-US" sz="3600" i="1" dirty="0" smtClean="0">
                <a:solidFill>
                  <a:srgbClr val="0070C0"/>
                </a:solidFill>
              </a:rPr>
              <a:t>Listening Section.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the </a:t>
            </a:r>
            <a:r>
              <a:rPr lang="en-US" sz="3600" i="1" dirty="0" smtClean="0">
                <a:solidFill>
                  <a:srgbClr val="0070C0"/>
                </a:solidFill>
              </a:rPr>
              <a:t>simple past tense: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I </a:t>
            </a:r>
            <a:r>
              <a:rPr lang="en-US" sz="3600" i="1" dirty="0" smtClean="0">
                <a:solidFill>
                  <a:srgbClr val="FF0000"/>
                </a:solidFill>
              </a:rPr>
              <a:t>cleaned up </a:t>
            </a:r>
            <a:r>
              <a:rPr lang="en-US" sz="3600" i="1" dirty="0" smtClean="0">
                <a:solidFill>
                  <a:srgbClr val="0070C0"/>
                </a:solidFill>
              </a:rPr>
              <a:t>the streets.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My friends </a:t>
            </a:r>
            <a:r>
              <a:rPr lang="en-US" sz="3600" i="1" dirty="0" smtClean="0">
                <a:solidFill>
                  <a:srgbClr val="FF0000"/>
                </a:solidFill>
              </a:rPr>
              <a:t>donated</a:t>
            </a:r>
            <a:r>
              <a:rPr lang="en-US" sz="3600" i="1" dirty="0" smtClean="0">
                <a:solidFill>
                  <a:srgbClr val="0070C0"/>
                </a:solidFill>
              </a:rPr>
              <a:t> their old books and old clothes.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399" y="693071"/>
            <a:ext cx="4005419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</a:t>
            </a:r>
            <a:r>
              <a:rPr lang="en-US" sz="3600" i="1" dirty="0" smtClean="0">
                <a:solidFill>
                  <a:srgbClr val="0070C0"/>
                </a:solidFill>
              </a:rPr>
              <a:t>what you did to help our community.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Introducing a topic.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927" y="1743740"/>
            <a:ext cx="1172840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the vocabularies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</a:t>
            </a:r>
            <a:r>
              <a:rPr lang="en-US" sz="3600" i="1" dirty="0" smtClean="0">
                <a:solidFill>
                  <a:srgbClr val="0070C0"/>
                </a:solidFill>
              </a:rPr>
              <a:t>22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24.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32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597FC4-A1EB-4B8C-B8F7-6A93B08EA6D2}"/>
              </a:ext>
            </a:extLst>
          </p:cNvPr>
          <p:cNvSpPr/>
          <p:nvPr/>
        </p:nvSpPr>
        <p:spPr>
          <a:xfrm>
            <a:off x="8480612" y="659876"/>
            <a:ext cx="3711388" cy="5324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Clean up parks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Clean up streets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Donate books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Donate old clothes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Plant flowers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lant trees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Raise money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Recycle bottles</a:t>
            </a:r>
            <a:endParaRPr lang="en-US" sz="34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i="1" dirty="0" smtClean="0">
                <a:solidFill>
                  <a:srgbClr val="0070C0"/>
                </a:solidFill>
              </a:rPr>
              <a:t>What do you usually do to help poor people?</a:t>
            </a:r>
          </a:p>
          <a:p>
            <a:pPr marL="742950" indent="-742950">
              <a:buAutoNum type="arabicPeriod"/>
            </a:pPr>
            <a:r>
              <a:rPr lang="en-US" sz="4400" b="1" i="1" dirty="0" smtClean="0">
                <a:solidFill>
                  <a:srgbClr val="0070C0"/>
                </a:solidFill>
              </a:rPr>
              <a:t>How do you keep the environment around you clean? 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415259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b="1" dirty="0" smtClean="0">
                <a:solidFill>
                  <a:srgbClr val="0070C0"/>
                </a:solidFill>
              </a:rPr>
              <a:t>Fill in the table.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415259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417978" y="1321806"/>
            <a:ext cx="9356042" cy="832919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recycle    raise    plant    donate    </a:t>
            </a:r>
            <a:r>
              <a:rPr lang="en-US" sz="3600" dirty="0">
                <a:solidFill>
                  <a:srgbClr val="0070C0"/>
                </a:solidFill>
              </a:rPr>
              <a:t>clean up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32972"/>
              </p:ext>
            </p:extLst>
          </p:nvPr>
        </p:nvGraphicFramePr>
        <p:xfrm>
          <a:off x="497943" y="2553074"/>
          <a:ext cx="11072385" cy="2335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0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9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64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226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46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106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</a:t>
                      </a:r>
                      <a:r>
                        <a:rPr lang="en-US" sz="3600" smtClean="0"/>
                        <a:t>rees</a:t>
                      </a:r>
                      <a:endParaRPr lang="en-US" sz="3600" dirty="0" smtClean="0"/>
                    </a:p>
                    <a:p>
                      <a:r>
                        <a:rPr lang="en-US" sz="3600" dirty="0" smtClean="0"/>
                        <a:t>f</a:t>
                      </a:r>
                      <a:r>
                        <a:rPr lang="en-US" sz="3600" smtClean="0"/>
                        <a:t>lowers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money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parks</a:t>
                      </a:r>
                    </a:p>
                    <a:p>
                      <a:r>
                        <a:rPr lang="en-US" sz="3600" dirty="0" smtClean="0"/>
                        <a:t>streets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</a:t>
                      </a:r>
                      <a:r>
                        <a:rPr lang="en-US" sz="3600" smtClean="0"/>
                        <a:t>ans </a:t>
                      </a:r>
                      <a:endParaRPr lang="en-US" sz="3600" dirty="0" smtClean="0"/>
                    </a:p>
                    <a:p>
                      <a:r>
                        <a:rPr lang="en-US" sz="3600" dirty="0" smtClean="0"/>
                        <a:t>b</a:t>
                      </a:r>
                      <a:r>
                        <a:rPr lang="en-US" sz="3600" smtClean="0"/>
                        <a:t>ottles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books </a:t>
                      </a:r>
                    </a:p>
                    <a:p>
                      <a:r>
                        <a:rPr lang="en-US" sz="3600" dirty="0" smtClean="0"/>
                        <a:t>old clothes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7088" y="2552175"/>
            <a:ext cx="12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plant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5382" y="2552176"/>
            <a:ext cx="143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raise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4771" y="2552176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lean up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6808" y="2552177"/>
            <a:ext cx="154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recycle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7953" y="2552178"/>
            <a:ext cx="195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donate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1157410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</a:t>
            </a:r>
            <a:r>
              <a:rPr lang="en-US" sz="3600" b="1" dirty="0" smtClean="0">
                <a:solidFill>
                  <a:srgbClr val="0070C0"/>
                </a:solidFill>
              </a:rPr>
              <a:t>pairs, matching the pictures with the phrase in the previous slide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1" y="4197011"/>
            <a:ext cx="3830153" cy="2711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431" y="1599716"/>
            <a:ext cx="2462166" cy="2655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0" y="1580255"/>
            <a:ext cx="3525540" cy="253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348" y="1580255"/>
            <a:ext cx="318135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623" y="4247255"/>
            <a:ext cx="3556873" cy="2610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520" y="3748135"/>
            <a:ext cx="3525539" cy="4429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Raise money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9347" y="3740921"/>
            <a:ext cx="3159659" cy="4501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Donate books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62107" y="3748135"/>
            <a:ext cx="2610490" cy="4429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Recycle cans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9958" y="6572816"/>
            <a:ext cx="1839388" cy="280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715903783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32623" y="6407921"/>
            <a:ext cx="3556873" cy="4500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Clean up streets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4661" y="6415135"/>
            <a:ext cx="3830153" cy="4428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Plant trees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5480</TotalTime>
  <Words>1236</Words>
  <Application>Microsoft Office PowerPoint</Application>
  <PresentationFormat>Custom</PresentationFormat>
  <Paragraphs>176</Paragraphs>
  <Slides>35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213</cp:revision>
  <dcterms:created xsi:type="dcterms:W3CDTF">2020-12-08T03:17:05Z</dcterms:created>
  <dcterms:modified xsi:type="dcterms:W3CDTF">2024-11-22T03:21:21Z</dcterms:modified>
</cp:coreProperties>
</file>