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7" r:id="rId2"/>
    <p:sldId id="258" r:id="rId3"/>
    <p:sldId id="259" r:id="rId4"/>
    <p:sldId id="260" r:id="rId5"/>
    <p:sldId id="261" r:id="rId6"/>
    <p:sldId id="262" r:id="rId7"/>
    <p:sldId id="263" r:id="rId8"/>
    <p:sldId id="264" r:id="rId9"/>
    <p:sldId id="265" r:id="rId10"/>
    <p:sldId id="266" r:id="rId11"/>
    <p:sldId id="289" r:id="rId12"/>
    <p:sldId id="294" r:id="rId13"/>
    <p:sldId id="268" r:id="rId14"/>
    <p:sldId id="300" r:id="rId15"/>
    <p:sldId id="301" r:id="rId16"/>
    <p:sldId id="303" r:id="rId17"/>
    <p:sldId id="270" r:id="rId18"/>
    <p:sldId id="271" r:id="rId19"/>
    <p:sldId id="272" r:id="rId20"/>
    <p:sldId id="295" r:id="rId21"/>
    <p:sldId id="274" r:id="rId22"/>
    <p:sldId id="302" r:id="rId23"/>
    <p:sldId id="277" r:id="rId24"/>
    <p:sldId id="296" r:id="rId25"/>
    <p:sldId id="298" r:id="rId26"/>
    <p:sldId id="299" r:id="rId27"/>
    <p:sldId id="297" r:id="rId28"/>
    <p:sldId id="281" r:id="rId29"/>
    <p:sldId id="282" r:id="rId30"/>
    <p:sldId id="305" r:id="rId31"/>
    <p:sldId id="283" r:id="rId32"/>
    <p:sldId id="284" r:id="rId33"/>
    <p:sldId id="285" r:id="rId34"/>
    <p:sldId id="286" r:id="rId35"/>
    <p:sldId id="287"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1"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C30E1-32AA-4812-ADCA-7D6836A17FD3}" type="datetimeFigureOut">
              <a:rPr lang="en-US" smtClean="0"/>
              <a:t>6/23/2022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D32BB-1286-4D6F-A84D-8E9003CE5A7D}" type="slidenum">
              <a:rPr lang="en-US" smtClean="0"/>
              <a:t>‹#›</a:t>
            </a:fld>
            <a:endParaRPr lang="en-US"/>
          </a:p>
        </p:txBody>
      </p:sp>
    </p:spTree>
    <p:extLst>
      <p:ext uri="{BB962C8B-B14F-4D97-AF65-F5344CB8AC3E}">
        <p14:creationId xmlns:p14="http://schemas.microsoft.com/office/powerpoint/2010/main" val="4195432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click </a:t>
            </a:r>
            <a:r>
              <a:rPr lang="en-US" dirty="0" err="1" smtClean="0"/>
              <a:t>vào</a:t>
            </a:r>
            <a:r>
              <a:rPr lang="en-US" baseline="0" dirty="0" smtClean="0"/>
              <a:t> </a:t>
            </a:r>
            <a:r>
              <a:rPr lang="en-US" baseline="0" dirty="0" err="1" smtClean="0"/>
              <a:t>từng</a:t>
            </a:r>
            <a:r>
              <a:rPr lang="en-US" baseline="0" dirty="0" smtClean="0"/>
              <a:t> </a:t>
            </a:r>
            <a:r>
              <a:rPr lang="en-US" baseline="0" dirty="0" err="1" smtClean="0"/>
              <a:t>cụm</a:t>
            </a:r>
            <a:r>
              <a:rPr lang="en-US" baseline="0" dirty="0" smtClean="0"/>
              <a:t> </a:t>
            </a:r>
            <a:r>
              <a:rPr lang="en-US" baseline="0" dirty="0" err="1" smtClean="0"/>
              <a:t>nghe</a:t>
            </a:r>
            <a:r>
              <a:rPr lang="en-US" baseline="0" dirty="0" smtClean="0"/>
              <a:t> </a:t>
            </a:r>
            <a:r>
              <a:rPr lang="en-US" baseline="0" dirty="0" err="1" smtClean="0"/>
              <a:t>âm</a:t>
            </a:r>
            <a:r>
              <a:rPr lang="en-US" baseline="0" dirty="0" smtClean="0"/>
              <a:t> </a:t>
            </a:r>
            <a:r>
              <a:rPr lang="en-US" baseline="0" dirty="0" err="1" smtClean="0"/>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48214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click </a:t>
            </a:r>
            <a:r>
              <a:rPr lang="en-US" dirty="0" err="1" smtClean="0"/>
              <a:t>vào</a:t>
            </a:r>
            <a:r>
              <a:rPr lang="en-US" baseline="0" dirty="0" smtClean="0"/>
              <a:t> </a:t>
            </a:r>
            <a:r>
              <a:rPr lang="en-US" baseline="0" dirty="0" err="1" smtClean="0"/>
              <a:t>từng</a:t>
            </a:r>
            <a:r>
              <a:rPr lang="en-US" baseline="0" dirty="0" smtClean="0"/>
              <a:t> </a:t>
            </a:r>
            <a:r>
              <a:rPr lang="en-US" baseline="0" dirty="0" err="1" smtClean="0"/>
              <a:t>cụm</a:t>
            </a:r>
            <a:r>
              <a:rPr lang="en-US" baseline="0" dirty="0" smtClean="0"/>
              <a:t> </a:t>
            </a:r>
            <a:r>
              <a:rPr lang="en-US" baseline="0" dirty="0" err="1" smtClean="0"/>
              <a:t>nghe</a:t>
            </a:r>
            <a:r>
              <a:rPr lang="en-US" baseline="0" dirty="0" smtClean="0"/>
              <a:t> </a:t>
            </a:r>
            <a:r>
              <a:rPr lang="en-US" baseline="0" dirty="0" err="1" smtClean="0"/>
              <a:t>âm</a:t>
            </a:r>
            <a:r>
              <a:rPr lang="en-US" baseline="0" dirty="0" smtClean="0"/>
              <a:t> </a:t>
            </a:r>
            <a:r>
              <a:rPr lang="en-US" baseline="0" dirty="0" err="1" smtClean="0"/>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802775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23244"/>
      </p:ext>
    </p:extLst>
  </p:cSld>
  <p:clrMapOvr>
    <a:masterClrMapping/>
  </p:clrMapOvr>
  <p:transition spd="med">
    <p:split orient="vert"/>
  </p:transition>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452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Unit </a:t>
            </a:r>
            <a:r>
              <a:rPr lang="en-US" b="1" dirty="0" smtClean="0">
                <a:solidFill>
                  <a:prstClr val="white"/>
                </a:solidFill>
              </a:rPr>
              <a:t>4</a:t>
            </a:r>
            <a:endParaRPr lang="en-US" b="1" dirty="0">
              <a:solidFill>
                <a:prstClr val="white"/>
              </a:solidFill>
            </a:endParaRP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dirty="0" err="1">
                <a:solidFill>
                  <a:prstClr val="white"/>
                </a:solidFill>
              </a:rPr>
              <a:t>Tiếng</a:t>
            </a:r>
            <a:r>
              <a:rPr lang="en-US" sz="1400" dirty="0">
                <a:solidFill>
                  <a:prstClr val="white"/>
                </a:solidFill>
              </a:rPr>
              <a:t> Anh 7 </a:t>
            </a:r>
            <a:r>
              <a:rPr lang="en-US" sz="1400" dirty="0" err="1">
                <a:solidFill>
                  <a:prstClr val="white"/>
                </a:solidFill>
              </a:rPr>
              <a:t>i</a:t>
            </a:r>
            <a:r>
              <a:rPr lang="en-US" sz="1400" dirty="0">
                <a:solidFill>
                  <a:prstClr val="white"/>
                </a:solidFill>
              </a:rPr>
              <a:t>-Learn Smart World </a:t>
            </a: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865304" y="-41096"/>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prstClr val="white"/>
                </a:solidFill>
              </a:rPr>
              <a:t>Lesson</a:t>
            </a:r>
            <a:r>
              <a:rPr lang="en-US" b="1" baseline="0" dirty="0" smtClean="0">
                <a:solidFill>
                  <a:prstClr val="white"/>
                </a:solidFill>
              </a:rPr>
              <a:t> 1.1</a:t>
            </a:r>
            <a:endParaRPr lang="en-US" b="1" dirty="0">
              <a:solidFill>
                <a:prstClr val="white"/>
              </a:solidFill>
            </a:endParaRPr>
          </a:p>
        </p:txBody>
      </p:sp>
    </p:spTree>
    <p:extLst>
      <p:ext uri="{BB962C8B-B14F-4D97-AF65-F5344CB8AC3E}">
        <p14:creationId xmlns:p14="http://schemas.microsoft.com/office/powerpoint/2010/main" val="1076892494"/>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audio" Target="../media/media9.mp3"/><Relationship Id="rId3" Type="http://schemas.microsoft.com/office/2007/relationships/media" Target="../media/media2.mp3"/><Relationship Id="rId21" Type="http://schemas.microsoft.com/office/2007/relationships/media" Target="../media/media11.mp3"/><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9.mp3"/><Relationship Id="rId25"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audio" Target="../media/media10.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notesSlide" Target="../notesSlides/notesSlide1.xml"/><Relationship Id="rId5" Type="http://schemas.microsoft.com/office/2007/relationships/media" Target="../media/media3.mp3"/><Relationship Id="rId15" Type="http://schemas.microsoft.com/office/2007/relationships/media" Target="../media/media8.mp3"/><Relationship Id="rId23" Type="http://schemas.openxmlformats.org/officeDocument/2006/relationships/slideLayout" Target="../slideLayouts/slideLayout2.xml"/><Relationship Id="rId10" Type="http://schemas.openxmlformats.org/officeDocument/2006/relationships/audio" Target="../media/media5.mp3"/><Relationship Id="rId19" Type="http://schemas.microsoft.com/office/2007/relationships/media" Target="../media/media10.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audio" Target="../media/media11.mp3"/></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12.mp3"/><Relationship Id="rId18" Type="http://schemas.openxmlformats.org/officeDocument/2006/relationships/audio" Target="../media/media14.mp3"/><Relationship Id="rId3" Type="http://schemas.microsoft.com/office/2007/relationships/media" Target="../media/media2.mp3"/><Relationship Id="rId21" Type="http://schemas.openxmlformats.org/officeDocument/2006/relationships/image" Target="../media/image20.png"/><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14.mp3"/><Relationship Id="rId2" Type="http://schemas.openxmlformats.org/officeDocument/2006/relationships/audio" Target="../media/media1.mp3"/><Relationship Id="rId16" Type="http://schemas.openxmlformats.org/officeDocument/2006/relationships/audio" Target="../media/media13.mp3"/><Relationship Id="rId20" Type="http://schemas.openxmlformats.org/officeDocument/2006/relationships/notesSlide" Target="../notesSlides/notesSlide2.xml"/><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microsoft.com/office/2007/relationships/media" Target="../media/media13.mp3"/><Relationship Id="rId10" Type="http://schemas.openxmlformats.org/officeDocument/2006/relationships/audio" Target="../media/media5.mp3"/><Relationship Id="rId19" Type="http://schemas.openxmlformats.org/officeDocument/2006/relationships/slideLayout" Target="../slideLayouts/slideLayout2.xml"/><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12.mp3"/></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eduhome.com.vn/DHALesson?idGrade=10&amp;idSubject=1&amp;idSeries=118&amp;idTheme=1067&amp;IdLevel=3&amp;idThemeServer=80"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a:t>
            </a:r>
            <a:r>
              <a:rPr lang="en-US" sz="4400" b="1" dirty="0" smtClean="0">
                <a:solidFill>
                  <a:srgbClr val="0070C0"/>
                </a:solidFill>
              </a:rPr>
              <a:t>4: Community Services</a:t>
            </a:r>
            <a:endParaRPr lang="en-US" sz="3200" b="1" dirty="0">
              <a:solidFill>
                <a:srgbClr val="0070C0"/>
              </a:solidFill>
            </a:endParaRPr>
          </a:p>
          <a:p>
            <a:pPr algn="ctr"/>
            <a:r>
              <a:rPr lang="en-US" sz="3200" b="1" dirty="0">
                <a:solidFill>
                  <a:srgbClr val="00B050"/>
                </a:solidFill>
              </a:rPr>
              <a:t>Lesson 1</a:t>
            </a:r>
            <a:r>
              <a:rPr lang="en-US" sz="3200" b="1" dirty="0" smtClean="0">
                <a:solidFill>
                  <a:srgbClr val="00B050"/>
                </a:solidFill>
              </a:rPr>
              <a:t>.1</a:t>
            </a:r>
            <a:r>
              <a:rPr lang="en-US" sz="3200" b="1" dirty="0">
                <a:solidFill>
                  <a:srgbClr val="00B050"/>
                </a:solidFill>
              </a:rPr>
              <a:t>: Vocabulary &amp; Reading</a:t>
            </a:r>
            <a:r>
              <a:rPr lang="en-US" sz="3200" dirty="0">
                <a:solidFill>
                  <a:prstClr val="black"/>
                </a:solidFill>
              </a:rPr>
              <a:t> </a:t>
            </a:r>
          </a:p>
          <a:p>
            <a:pPr algn="ctr"/>
            <a:r>
              <a:rPr lang="en-US" sz="3200" dirty="0">
                <a:solidFill>
                  <a:srgbClr val="FF0000"/>
                </a:solidFill>
              </a:rPr>
              <a:t>Page</a:t>
            </a:r>
            <a:r>
              <a:rPr lang="en-US" sz="3200" dirty="0">
                <a:solidFill>
                  <a:prstClr val="black"/>
                </a:solidFill>
              </a:rPr>
              <a:t> </a:t>
            </a:r>
            <a:r>
              <a:rPr lang="en-US" sz="3200" dirty="0" smtClean="0">
                <a:solidFill>
                  <a:srgbClr val="FF0000"/>
                </a:solidFill>
              </a:rPr>
              <a:t>28</a:t>
            </a:r>
            <a:endParaRPr lang="en-US" sz="3200" dirty="0">
              <a:solidFill>
                <a:srgbClr val="FF0000"/>
              </a:solidFill>
            </a:endParaRPr>
          </a:p>
        </p:txBody>
      </p:sp>
    </p:spTree>
    <p:extLst>
      <p:ext uri="{BB962C8B-B14F-4D97-AF65-F5344CB8AC3E}">
        <p14:creationId xmlns:p14="http://schemas.microsoft.com/office/powerpoint/2010/main" val="1884785723"/>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1140372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a:t>
            </a:r>
            <a:r>
              <a:rPr lang="en-US" sz="3600" b="1" i="1" dirty="0" smtClean="0">
                <a:solidFill>
                  <a:srgbClr val="0070C0"/>
                </a:solidFill>
              </a:rPr>
              <a:t>. </a:t>
            </a:r>
            <a:r>
              <a:rPr lang="en-US" sz="2400" b="1" i="1" dirty="0" smtClean="0">
                <a:solidFill>
                  <a:srgbClr val="0070C0"/>
                </a:solidFill>
              </a:rPr>
              <a:t>(Click each word to hear the sound) </a:t>
            </a:r>
            <a:r>
              <a:rPr lang="en-US" sz="3600" b="1" i="1" dirty="0" smtClean="0">
                <a:solidFill>
                  <a:srgbClr val="0070C0"/>
                </a:solidFill>
              </a:rPr>
              <a:t> </a:t>
            </a:r>
            <a:endParaRPr lang="en-US" sz="3600" b="1" i="1" dirty="0">
              <a:solidFill>
                <a:srgbClr val="0070C0"/>
              </a:solidFill>
            </a:endParaRPr>
          </a:p>
        </p:txBody>
      </p:sp>
      <p:pic>
        <p:nvPicPr>
          <p:cNvPr id="3" name="bake cak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580521" y="706505"/>
            <a:ext cx="487363" cy="487363"/>
          </a:xfrm>
          <a:prstGeom prst="rect">
            <a:avLst/>
          </a:prstGeom>
        </p:spPr>
      </p:pic>
      <p:pic>
        <p:nvPicPr>
          <p:cNvPr id="4" name="build model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5"/>
          <a:stretch>
            <a:fillRect/>
          </a:stretch>
        </p:blipFill>
        <p:spPr>
          <a:xfrm>
            <a:off x="11580520" y="706504"/>
            <a:ext cx="487363" cy="487363"/>
          </a:xfrm>
          <a:prstGeom prst="rect">
            <a:avLst/>
          </a:prstGeom>
        </p:spPr>
      </p:pic>
      <p:pic>
        <p:nvPicPr>
          <p:cNvPr id="5" name="collect soccer sticker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5"/>
          <a:stretch>
            <a:fillRect/>
          </a:stretch>
        </p:blipFill>
        <p:spPr>
          <a:xfrm>
            <a:off x="11563415" y="706504"/>
            <a:ext cx="487363" cy="487363"/>
          </a:xfrm>
          <a:prstGeom prst="rect">
            <a:avLst/>
          </a:prstGeom>
        </p:spPr>
      </p:pic>
      <p:pic>
        <p:nvPicPr>
          <p:cNvPr id="6" name="make vlog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5"/>
          <a:stretch>
            <a:fillRect/>
          </a:stretch>
        </p:blipFill>
        <p:spPr>
          <a:xfrm>
            <a:off x="11597625" y="713469"/>
            <a:ext cx="487363" cy="487363"/>
          </a:xfrm>
          <a:prstGeom prst="rect">
            <a:avLst/>
          </a:prstGeom>
        </p:spPr>
      </p:pic>
      <p:pic>
        <p:nvPicPr>
          <p:cNvPr id="7" name="play online game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5"/>
          <a:stretch>
            <a:fillRect/>
          </a:stretch>
        </p:blipFill>
        <p:spPr>
          <a:xfrm>
            <a:off x="11589072" y="699540"/>
            <a:ext cx="487363" cy="487363"/>
          </a:xfrm>
          <a:prstGeom prst="rect">
            <a:avLst/>
          </a:prstGeom>
        </p:spPr>
      </p:pic>
      <p:pic>
        <p:nvPicPr>
          <p:cNvPr id="8" name="read comic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5"/>
          <a:stretch>
            <a:fillRect/>
          </a:stretch>
        </p:blipFill>
        <p:spPr>
          <a:xfrm>
            <a:off x="11571966" y="685611"/>
            <a:ext cx="487363" cy="487363"/>
          </a:xfrm>
          <a:prstGeom prst="rect">
            <a:avLst/>
          </a:prstGeom>
        </p:spPr>
      </p:pic>
      <p:sp>
        <p:nvSpPr>
          <p:cNvPr id="10" name="TextBox 9"/>
          <p:cNvSpPr txBox="1"/>
          <p:nvPr/>
        </p:nvSpPr>
        <p:spPr>
          <a:xfrm>
            <a:off x="480048" y="4307978"/>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f</a:t>
            </a:r>
            <a:r>
              <a:rPr lang="en-US" sz="3600" i="1" dirty="0" smtClean="0">
                <a:solidFill>
                  <a:srgbClr val="0070C0"/>
                </a:solidFill>
              </a:rPr>
              <a:t>un run </a:t>
            </a:r>
            <a:r>
              <a:rPr lang="en-US" sz="3200" i="1" dirty="0" smtClean="0">
                <a:solidFill>
                  <a:srgbClr val="0070C0"/>
                </a:solidFill>
              </a:rPr>
              <a:t> </a:t>
            </a:r>
            <a:r>
              <a:rPr lang="vi-VN" sz="2400" dirty="0" smtClean="0">
                <a:solidFill>
                  <a:prstClr val="black"/>
                </a:solidFill>
              </a:rPr>
              <a:t>(</a:t>
            </a:r>
            <a:r>
              <a:rPr lang="en-US" sz="2400" dirty="0" smtClean="0">
                <a:solidFill>
                  <a:prstClr val="black"/>
                </a:solidFill>
              </a:rPr>
              <a:t>n</a:t>
            </a:r>
            <a:r>
              <a:rPr lang="vi-VN" sz="2400" dirty="0" smtClean="0">
                <a:solidFill>
                  <a:prstClr val="black"/>
                </a:solidFill>
              </a:rPr>
              <a:t> </a:t>
            </a:r>
            <a:r>
              <a:rPr lang="vi-VN" sz="2400" dirty="0">
                <a:solidFill>
                  <a:prstClr val="black"/>
                </a:solidFill>
              </a:rPr>
              <a:t>phr) /</a:t>
            </a:r>
            <a:r>
              <a:rPr lang="vi-VN" sz="2400" dirty="0" smtClean="0">
                <a:solidFill>
                  <a:srgbClr val="FF0000"/>
                </a:solidFill>
                <a:latin typeface="Calibri" panose="020F0502020204030204" pitchFamily="34" charset="0"/>
                <a:cs typeface="Calibri" panose="020F0502020204030204" pitchFamily="34" charset="0"/>
              </a:rPr>
              <a:t>fʌn</a:t>
            </a:r>
            <a:r>
              <a:rPr lang="en-US" sz="2400" dirty="0">
                <a:solidFill>
                  <a:srgbClr val="FF0000"/>
                </a:solidFill>
                <a:latin typeface="Calibri" panose="020F0502020204030204" pitchFamily="34" charset="0"/>
                <a:cs typeface="Calibri" panose="020F0502020204030204" pitchFamily="34" charset="0"/>
              </a:rPr>
              <a:t> </a:t>
            </a:r>
            <a:r>
              <a:rPr lang="en-US" sz="2400" dirty="0" err="1" smtClean="0">
                <a:solidFill>
                  <a:srgbClr val="FF0000"/>
                </a:solidFill>
                <a:latin typeface="Calibri" panose="020F0502020204030204" pitchFamily="34" charset="0"/>
                <a:cs typeface="Calibri" panose="020F0502020204030204" pitchFamily="34" charset="0"/>
              </a:rPr>
              <a:t>rʌn</a:t>
            </a:r>
            <a:r>
              <a:rPr lang="en-US" sz="2400" dirty="0" smtClean="0">
                <a:solidFill>
                  <a:srgbClr val="FF0000"/>
                </a:solidFill>
                <a:latin typeface="Calibri" panose="020F0502020204030204" pitchFamily="34" charset="0"/>
                <a:cs typeface="Calibri" panose="020F0502020204030204" pitchFamily="34" charset="0"/>
              </a:rPr>
              <a:t> </a:t>
            </a:r>
            <a:r>
              <a:rPr lang="vi-VN" sz="2400" dirty="0" smtClean="0">
                <a:solidFill>
                  <a:prstClr val="black"/>
                </a:solidFill>
              </a:rPr>
              <a:t>/ </a:t>
            </a:r>
            <a:r>
              <a:rPr lang="en-US" sz="2400" dirty="0" err="1" smtClean="0">
                <a:solidFill>
                  <a:prstClr val="black"/>
                </a:solidFill>
                <a:latin typeface="Calibri" panose="020F0502020204030204" pitchFamily="34" charset="0"/>
                <a:cs typeface="Calibri" panose="020F0502020204030204" pitchFamily="34" charset="0"/>
              </a:rPr>
              <a:t>thi</a:t>
            </a:r>
            <a:r>
              <a:rPr lang="en-US" sz="2400" dirty="0" smtClean="0">
                <a:solidFill>
                  <a:prstClr val="black"/>
                </a:solidFill>
                <a:latin typeface="Calibri" panose="020F0502020204030204" pitchFamily="34" charset="0"/>
                <a:cs typeface="Calibri" panose="020F0502020204030204" pitchFamily="34" charset="0"/>
              </a:rPr>
              <a:t> </a:t>
            </a:r>
            <a:r>
              <a:rPr lang="en-US" sz="2400" dirty="0" err="1" smtClean="0">
                <a:solidFill>
                  <a:prstClr val="black"/>
                </a:solidFill>
                <a:latin typeface="Calibri" panose="020F0502020204030204" pitchFamily="34" charset="0"/>
                <a:cs typeface="Calibri" panose="020F0502020204030204" pitchFamily="34" charset="0"/>
              </a:rPr>
              <a:t>chạy</a:t>
            </a:r>
            <a:r>
              <a:rPr lang="en-US" sz="2400" dirty="0" smtClean="0">
                <a:solidFill>
                  <a:prstClr val="black"/>
                </a:solidFill>
                <a:latin typeface="Calibri" panose="020F0502020204030204" pitchFamily="34" charset="0"/>
                <a:cs typeface="Calibri" panose="020F0502020204030204" pitchFamily="34" charset="0"/>
              </a:rPr>
              <a:t> </a:t>
            </a:r>
            <a:r>
              <a:rPr lang="en-US" sz="2400" dirty="0" err="1" smtClean="0">
                <a:solidFill>
                  <a:prstClr val="black"/>
                </a:solidFill>
                <a:latin typeface="Calibri" panose="020F0502020204030204" pitchFamily="34" charset="0"/>
                <a:cs typeface="Calibri" panose="020F0502020204030204" pitchFamily="34" charset="0"/>
              </a:rPr>
              <a:t>bộ</a:t>
            </a:r>
            <a:endParaRPr lang="en-US" sz="2400" i="1" dirty="0">
              <a:solidFill>
                <a:srgbClr val="0070C0"/>
              </a:solidFill>
              <a:cs typeface="Calibri" panose="020F0502020204030204" pitchFamily="34" charset="0"/>
            </a:endParaRPr>
          </a:p>
        </p:txBody>
      </p:sp>
      <p:sp>
        <p:nvSpPr>
          <p:cNvPr id="11" name="TextBox 10"/>
          <p:cNvSpPr txBox="1"/>
          <p:nvPr/>
        </p:nvSpPr>
        <p:spPr>
          <a:xfrm>
            <a:off x="480049" y="3646602"/>
            <a:ext cx="11371226"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t</a:t>
            </a:r>
            <a:r>
              <a:rPr lang="en-US" sz="3600" i="1" dirty="0" smtClean="0">
                <a:solidFill>
                  <a:srgbClr val="0070C0"/>
                </a:solidFill>
              </a:rPr>
              <a:t>alent show </a:t>
            </a:r>
            <a:r>
              <a:rPr lang="en-US" sz="2400" dirty="0" smtClean="0">
                <a:solidFill>
                  <a:prstClr val="black"/>
                </a:solidFill>
              </a:rPr>
              <a:t>(n </a:t>
            </a:r>
            <a:r>
              <a:rPr lang="en-US" sz="2400" dirty="0" err="1">
                <a:solidFill>
                  <a:prstClr val="black"/>
                </a:solidFill>
              </a:rPr>
              <a:t>phr</a:t>
            </a:r>
            <a:r>
              <a:rPr lang="en-US" sz="2400" dirty="0">
                <a:solidFill>
                  <a:prstClr val="black"/>
                </a:solidFill>
              </a:rPr>
              <a:t>) </a:t>
            </a:r>
            <a:r>
              <a:rPr lang="en-US" sz="2400" dirty="0" smtClean="0">
                <a:solidFill>
                  <a:prstClr val="black"/>
                </a:solidFill>
              </a:rPr>
              <a:t>/</a:t>
            </a:r>
            <a:r>
              <a:rPr lang="en-US" sz="2400" dirty="0" smtClean="0">
                <a:solidFill>
                  <a:srgbClr val="FF0000"/>
                </a:solidFill>
              </a:rPr>
              <a:t>ˈ</a:t>
            </a:r>
            <a:r>
              <a:rPr lang="en-US" sz="2400" dirty="0" err="1" smtClean="0">
                <a:solidFill>
                  <a:srgbClr val="FF0000"/>
                </a:solidFill>
              </a:rPr>
              <a:t>tælənt</a:t>
            </a:r>
            <a:r>
              <a:rPr lang="en-US" sz="2400" dirty="0" smtClean="0">
                <a:solidFill>
                  <a:srgbClr val="FF0000"/>
                </a:solidFill>
              </a:rPr>
              <a:t> </a:t>
            </a:r>
            <a:r>
              <a:rPr lang="en-US" sz="2400" dirty="0" err="1">
                <a:solidFill>
                  <a:srgbClr val="FF0000"/>
                </a:solidFill>
              </a:rPr>
              <a:t>ʃoʊ</a:t>
            </a:r>
            <a:r>
              <a:rPr lang="en-US" sz="2400" dirty="0" smtClean="0">
                <a:solidFill>
                  <a:prstClr val="black"/>
                </a:solidFill>
              </a:rPr>
              <a:t>/ </a:t>
            </a:r>
            <a:r>
              <a:rPr lang="en-US" sz="2400" dirty="0" err="1" smtClean="0">
                <a:solidFill>
                  <a:prstClr val="black"/>
                </a:solidFill>
              </a:rPr>
              <a:t>biểu</a:t>
            </a:r>
            <a:r>
              <a:rPr lang="en-US" sz="2400" dirty="0" smtClean="0">
                <a:solidFill>
                  <a:prstClr val="black"/>
                </a:solidFill>
              </a:rPr>
              <a:t> </a:t>
            </a:r>
            <a:r>
              <a:rPr lang="en-US" sz="2400" dirty="0" err="1" smtClean="0">
                <a:solidFill>
                  <a:prstClr val="black"/>
                </a:solidFill>
              </a:rPr>
              <a:t>diễn</a:t>
            </a:r>
            <a:r>
              <a:rPr lang="en-US" sz="2400" dirty="0" smtClean="0">
                <a:solidFill>
                  <a:prstClr val="black"/>
                </a:solidFill>
              </a:rPr>
              <a:t> </a:t>
            </a:r>
            <a:r>
              <a:rPr lang="en-US" sz="2400" dirty="0" err="1" smtClean="0">
                <a:solidFill>
                  <a:prstClr val="black"/>
                </a:solidFill>
              </a:rPr>
              <a:t>tài</a:t>
            </a:r>
            <a:r>
              <a:rPr lang="en-US" sz="2400" dirty="0" smtClean="0">
                <a:solidFill>
                  <a:prstClr val="black"/>
                </a:solidFill>
              </a:rPr>
              <a:t> </a:t>
            </a:r>
            <a:r>
              <a:rPr lang="en-US" sz="2400" dirty="0" err="1" smtClean="0">
                <a:solidFill>
                  <a:prstClr val="black"/>
                </a:solidFill>
              </a:rPr>
              <a:t>năng</a:t>
            </a:r>
            <a:r>
              <a:rPr lang="en-US" sz="2400" dirty="0" smtClean="0">
                <a:solidFill>
                  <a:prstClr val="black"/>
                </a:solidFill>
              </a:rPr>
              <a:t> </a:t>
            </a:r>
            <a:endParaRPr lang="en-US" sz="2400" i="1" dirty="0">
              <a:solidFill>
                <a:srgbClr val="0070C0"/>
              </a:solidFill>
            </a:endParaRPr>
          </a:p>
        </p:txBody>
      </p:sp>
      <p:sp>
        <p:nvSpPr>
          <p:cNvPr id="12" name="TextBox 11"/>
          <p:cNvSpPr txBox="1"/>
          <p:nvPr/>
        </p:nvSpPr>
        <p:spPr>
          <a:xfrm>
            <a:off x="452974" y="2927577"/>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c</a:t>
            </a:r>
            <a:r>
              <a:rPr lang="en-US" sz="3600" i="1" dirty="0" smtClean="0">
                <a:solidFill>
                  <a:srgbClr val="0070C0"/>
                </a:solidFill>
              </a:rPr>
              <a:t>raft fair</a:t>
            </a:r>
            <a:r>
              <a:rPr lang="en-US" sz="3200" i="1" dirty="0" smtClean="0">
                <a:solidFill>
                  <a:srgbClr val="0070C0"/>
                </a:solidFill>
              </a:rPr>
              <a:t> </a:t>
            </a:r>
            <a:r>
              <a:rPr lang="en-US" sz="2400" dirty="0" smtClean="0">
                <a:solidFill>
                  <a:prstClr val="black"/>
                </a:solidFill>
              </a:rPr>
              <a:t>(n </a:t>
            </a:r>
            <a:r>
              <a:rPr lang="en-US" sz="2400" dirty="0" err="1">
                <a:solidFill>
                  <a:prstClr val="black"/>
                </a:solidFill>
              </a:rPr>
              <a:t>phr</a:t>
            </a:r>
            <a:r>
              <a:rPr lang="en-US" sz="2400" dirty="0">
                <a:solidFill>
                  <a:prstClr val="black"/>
                </a:solidFill>
              </a:rPr>
              <a:t>) /</a:t>
            </a:r>
            <a:r>
              <a:rPr lang="en-US" sz="2400" dirty="0">
                <a:solidFill>
                  <a:srgbClr val="FF0000"/>
                </a:solidFill>
              </a:rPr>
              <a:t>kræft </a:t>
            </a:r>
            <a:r>
              <a:rPr lang="en-US" sz="2400" dirty="0" err="1" smtClean="0">
                <a:solidFill>
                  <a:srgbClr val="FF0000"/>
                </a:solidFill>
              </a:rPr>
              <a:t>fer</a:t>
            </a:r>
            <a:r>
              <a:rPr lang="en-US" sz="2400" dirty="0" smtClean="0">
                <a:solidFill>
                  <a:prstClr val="black"/>
                </a:solidFill>
              </a:rPr>
              <a:t>/ </a:t>
            </a:r>
            <a:r>
              <a:rPr lang="en-US" sz="2400" dirty="0" err="1" smtClean="0">
                <a:solidFill>
                  <a:prstClr val="black"/>
                </a:solidFill>
              </a:rPr>
              <a:t>hội</a:t>
            </a:r>
            <a:r>
              <a:rPr lang="en-US" sz="2400" dirty="0" smtClean="0">
                <a:solidFill>
                  <a:prstClr val="black"/>
                </a:solidFill>
              </a:rPr>
              <a:t> </a:t>
            </a:r>
            <a:r>
              <a:rPr lang="en-US" sz="2400" dirty="0" err="1" smtClean="0">
                <a:solidFill>
                  <a:prstClr val="black"/>
                </a:solidFill>
              </a:rPr>
              <a:t>chợ</a:t>
            </a:r>
            <a:r>
              <a:rPr lang="en-US" sz="2400" dirty="0" smtClean="0">
                <a:solidFill>
                  <a:prstClr val="black"/>
                </a:solidFill>
              </a:rPr>
              <a:t> </a:t>
            </a:r>
            <a:r>
              <a:rPr lang="en-US" sz="2400" dirty="0" err="1" smtClean="0">
                <a:solidFill>
                  <a:prstClr val="black"/>
                </a:solidFill>
              </a:rPr>
              <a:t>hàng</a:t>
            </a:r>
            <a:r>
              <a:rPr lang="en-US" sz="2400" dirty="0" smtClean="0">
                <a:solidFill>
                  <a:prstClr val="black"/>
                </a:solidFill>
              </a:rPr>
              <a:t> </a:t>
            </a:r>
            <a:r>
              <a:rPr lang="en-US" sz="2400" dirty="0" err="1" smtClean="0">
                <a:solidFill>
                  <a:prstClr val="black"/>
                </a:solidFill>
              </a:rPr>
              <a:t>thủ</a:t>
            </a:r>
            <a:r>
              <a:rPr lang="en-US" sz="2400" dirty="0" smtClean="0">
                <a:solidFill>
                  <a:prstClr val="black"/>
                </a:solidFill>
              </a:rPr>
              <a:t> </a:t>
            </a:r>
            <a:r>
              <a:rPr lang="en-US" sz="2400" dirty="0" err="1" smtClean="0">
                <a:solidFill>
                  <a:prstClr val="black"/>
                </a:solidFill>
              </a:rPr>
              <a:t>công</a:t>
            </a:r>
            <a:endParaRPr lang="en-US" sz="2400" dirty="0">
              <a:solidFill>
                <a:prstClr val="black"/>
              </a:solidFill>
              <a:cs typeface="Calibri" panose="020F0502020204030204" pitchFamily="34" charset="0"/>
            </a:endParaRPr>
          </a:p>
        </p:txBody>
      </p:sp>
      <p:sp>
        <p:nvSpPr>
          <p:cNvPr id="13" name="TextBox 12"/>
          <p:cNvSpPr txBox="1"/>
          <p:nvPr/>
        </p:nvSpPr>
        <p:spPr>
          <a:xfrm>
            <a:off x="470079" y="2243850"/>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bake </a:t>
            </a:r>
            <a:r>
              <a:rPr lang="en-US" sz="3600" i="1" dirty="0" smtClean="0">
                <a:solidFill>
                  <a:srgbClr val="0070C0"/>
                </a:solidFill>
              </a:rPr>
              <a:t>sale</a:t>
            </a:r>
            <a:r>
              <a:rPr lang="en-US" sz="3200" i="1" dirty="0" smtClean="0">
                <a:solidFill>
                  <a:srgbClr val="0070C0"/>
                </a:solidFill>
              </a:rPr>
              <a:t> </a:t>
            </a:r>
            <a:r>
              <a:rPr lang="vi-VN" sz="2400" dirty="0" smtClean="0">
                <a:solidFill>
                  <a:prstClr val="black"/>
                </a:solidFill>
              </a:rPr>
              <a:t>(</a:t>
            </a:r>
            <a:r>
              <a:rPr lang="en-US" sz="2400" dirty="0">
                <a:solidFill>
                  <a:prstClr val="black"/>
                </a:solidFill>
              </a:rPr>
              <a:t>n</a:t>
            </a:r>
            <a:r>
              <a:rPr lang="vi-VN" sz="2400" dirty="0" smtClean="0">
                <a:solidFill>
                  <a:prstClr val="black"/>
                </a:solidFill>
              </a:rPr>
              <a:t> </a:t>
            </a:r>
            <a:r>
              <a:rPr lang="vi-VN" sz="2400" dirty="0">
                <a:solidFill>
                  <a:prstClr val="black"/>
                </a:solidFill>
              </a:rPr>
              <a:t>phr) /</a:t>
            </a:r>
            <a:r>
              <a:rPr lang="vi-VN" sz="2400" dirty="0">
                <a:solidFill>
                  <a:srgbClr val="FF0000"/>
                </a:solidFill>
                <a:latin typeface="Calibri" panose="020F0502020204030204" pitchFamily="34" charset="0"/>
                <a:cs typeface="Calibri" panose="020F0502020204030204" pitchFamily="34" charset="0"/>
              </a:rPr>
              <a:t>beɪk </a:t>
            </a:r>
            <a:r>
              <a:rPr lang="vi-VN" sz="2400" dirty="0" smtClean="0">
                <a:solidFill>
                  <a:srgbClr val="FF0000"/>
                </a:solidFill>
                <a:latin typeface="Calibri" panose="020F0502020204030204" pitchFamily="34" charset="0"/>
                <a:cs typeface="Calibri" panose="020F0502020204030204" pitchFamily="34" charset="0"/>
              </a:rPr>
              <a:t>seɪl</a:t>
            </a:r>
            <a:r>
              <a:rPr lang="vi-VN" sz="2400" dirty="0" smtClean="0">
                <a:solidFill>
                  <a:prstClr val="black"/>
                </a:solidFill>
              </a:rPr>
              <a:t>/ </a:t>
            </a:r>
            <a:r>
              <a:rPr lang="en-US" sz="2400" dirty="0" err="1" smtClean="0">
                <a:solidFill>
                  <a:prstClr val="black"/>
                </a:solidFill>
              </a:rPr>
              <a:t>bán</a:t>
            </a:r>
            <a:r>
              <a:rPr lang="en-US" sz="2400" dirty="0" smtClean="0">
                <a:solidFill>
                  <a:prstClr val="black"/>
                </a:solidFill>
              </a:rPr>
              <a:t> </a:t>
            </a:r>
            <a:r>
              <a:rPr lang="en-US" sz="2400" dirty="0" err="1">
                <a:solidFill>
                  <a:prstClr val="black"/>
                </a:solidFill>
              </a:rPr>
              <a:t>bánh</a:t>
            </a:r>
            <a:endParaRPr lang="en-US" sz="2400" i="1" dirty="0">
              <a:solidFill>
                <a:srgbClr val="0070C0"/>
              </a:solidFill>
            </a:endParaRPr>
          </a:p>
        </p:txBody>
      </p:sp>
      <p:sp>
        <p:nvSpPr>
          <p:cNvPr id="14" name="TextBox 13"/>
          <p:cNvSpPr txBox="1"/>
          <p:nvPr/>
        </p:nvSpPr>
        <p:spPr>
          <a:xfrm>
            <a:off x="451418" y="1559419"/>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smtClean="0">
                <a:solidFill>
                  <a:srgbClr val="0070C0"/>
                </a:solidFill>
              </a:rPr>
              <a:t>car wash</a:t>
            </a:r>
            <a:r>
              <a:rPr lang="en-US" sz="2400" i="1" dirty="0" smtClean="0">
                <a:solidFill>
                  <a:srgbClr val="0070C0"/>
                </a:solidFill>
              </a:rPr>
              <a:t> </a:t>
            </a:r>
            <a:r>
              <a:rPr lang="en-US" sz="2400" dirty="0" smtClean="0">
                <a:solidFill>
                  <a:prstClr val="black"/>
                </a:solidFill>
              </a:rPr>
              <a:t>(n </a:t>
            </a:r>
            <a:r>
              <a:rPr lang="en-US" sz="2400" dirty="0" err="1" smtClean="0">
                <a:solidFill>
                  <a:prstClr val="black"/>
                </a:solidFill>
              </a:rPr>
              <a:t>phr</a:t>
            </a:r>
            <a:r>
              <a:rPr lang="en-US" sz="2400" dirty="0" smtClean="0">
                <a:solidFill>
                  <a:prstClr val="black"/>
                </a:solidFill>
              </a:rPr>
              <a:t>) /</a:t>
            </a:r>
            <a:r>
              <a:rPr lang="en-US" sz="2400" dirty="0" err="1" smtClean="0">
                <a:solidFill>
                  <a:srgbClr val="FF0000"/>
                </a:solidFill>
              </a:rPr>
              <a:t>kɑːr</a:t>
            </a:r>
            <a:r>
              <a:rPr lang="en-US" sz="2400" dirty="0" smtClean="0">
                <a:solidFill>
                  <a:srgbClr val="FF0000"/>
                </a:solidFill>
              </a:rPr>
              <a:t> </a:t>
            </a:r>
            <a:r>
              <a:rPr lang="en-US" sz="2400" dirty="0" err="1" smtClean="0">
                <a:solidFill>
                  <a:srgbClr val="FF0000"/>
                </a:solidFill>
              </a:rPr>
              <a:t>wɑːʃ</a:t>
            </a:r>
            <a:r>
              <a:rPr lang="en-US" sz="2400" dirty="0" smtClean="0">
                <a:solidFill>
                  <a:prstClr val="black"/>
                </a:solidFill>
              </a:rPr>
              <a:t>/ </a:t>
            </a:r>
            <a:r>
              <a:rPr lang="en-US" sz="2400" dirty="0" err="1" smtClean="0">
                <a:solidFill>
                  <a:prstClr val="black"/>
                </a:solidFill>
              </a:rPr>
              <a:t>rửa</a:t>
            </a:r>
            <a:r>
              <a:rPr lang="en-US" sz="2400" dirty="0" smtClean="0">
                <a:solidFill>
                  <a:prstClr val="black"/>
                </a:solidFill>
              </a:rPr>
              <a:t> </a:t>
            </a:r>
            <a:r>
              <a:rPr lang="en-US" sz="2400" dirty="0" err="1" smtClean="0">
                <a:solidFill>
                  <a:prstClr val="black"/>
                </a:solidFill>
              </a:rPr>
              <a:t>xe</a:t>
            </a:r>
            <a:endParaRPr lang="en-US" i="1" dirty="0">
              <a:solidFill>
                <a:srgbClr val="0070C0"/>
              </a:solidFill>
            </a:endParaRPr>
          </a:p>
        </p:txBody>
      </p:sp>
      <p:sp>
        <p:nvSpPr>
          <p:cNvPr id="15" name="Rectangle 14"/>
          <p:cNvSpPr/>
          <p:nvPr/>
        </p:nvSpPr>
        <p:spPr>
          <a:xfrm>
            <a:off x="11563415" y="503853"/>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car wash">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5"/>
          <a:stretch>
            <a:fillRect/>
          </a:stretch>
        </p:blipFill>
        <p:spPr>
          <a:xfrm>
            <a:off x="11554860" y="424426"/>
            <a:ext cx="487363" cy="487363"/>
          </a:xfrm>
          <a:prstGeom prst="rect">
            <a:avLst/>
          </a:prstGeom>
        </p:spPr>
      </p:pic>
      <p:pic>
        <p:nvPicPr>
          <p:cNvPr id="17" name="bake sale">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5"/>
          <a:stretch>
            <a:fillRect/>
          </a:stretch>
        </p:blipFill>
        <p:spPr>
          <a:xfrm>
            <a:off x="11563411" y="431390"/>
            <a:ext cx="487363" cy="487363"/>
          </a:xfrm>
          <a:prstGeom prst="rect">
            <a:avLst/>
          </a:prstGeom>
        </p:spPr>
      </p:pic>
      <p:pic>
        <p:nvPicPr>
          <p:cNvPr id="18" name="craft fair">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5"/>
          <a:stretch>
            <a:fillRect/>
          </a:stretch>
        </p:blipFill>
        <p:spPr>
          <a:xfrm>
            <a:off x="11563407" y="448130"/>
            <a:ext cx="487363" cy="487363"/>
          </a:xfrm>
          <a:prstGeom prst="rect">
            <a:avLst/>
          </a:prstGeom>
        </p:spPr>
      </p:pic>
      <p:pic>
        <p:nvPicPr>
          <p:cNvPr id="19" name="talent show">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5"/>
          <a:stretch>
            <a:fillRect/>
          </a:stretch>
        </p:blipFill>
        <p:spPr>
          <a:xfrm>
            <a:off x="11570270" y="449097"/>
            <a:ext cx="487363" cy="487363"/>
          </a:xfrm>
          <a:prstGeom prst="rect">
            <a:avLst/>
          </a:prstGeom>
        </p:spPr>
      </p:pic>
      <p:pic>
        <p:nvPicPr>
          <p:cNvPr id="20" name="fun run">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25"/>
          <a:stretch>
            <a:fillRect/>
          </a:stretch>
        </p:blipFill>
        <p:spPr>
          <a:xfrm>
            <a:off x="11577125" y="458134"/>
            <a:ext cx="487363" cy="487363"/>
          </a:xfrm>
          <a:prstGeom prst="rect">
            <a:avLst/>
          </a:prstGeom>
        </p:spPr>
      </p:pic>
      <p:sp>
        <p:nvSpPr>
          <p:cNvPr id="21" name="Rectangle 20"/>
          <p:cNvSpPr/>
          <p:nvPr/>
        </p:nvSpPr>
        <p:spPr>
          <a:xfrm>
            <a:off x="11554860" y="424426"/>
            <a:ext cx="509628" cy="532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751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audio>
              <p:cMediaNode vol="80000">
                <p:cTn id="29" fill="hold" display="0">
                  <p:stCondLst>
                    <p:cond delay="indefinite"/>
                  </p:stCondLst>
                  <p:endCondLst>
                    <p:cond evt="onStopAudio" delay="0">
                      <p:tgtEl>
                        <p:sldTgt/>
                      </p:tgtEl>
                    </p:cond>
                  </p:endCondLst>
                </p:cTn>
                <p:tgtEl>
                  <p:spTgt spid="4"/>
                </p:tgtEl>
              </p:cMediaNode>
            </p:audio>
            <p:audio>
              <p:cMediaNode vol="80000">
                <p:cTn id="30" fill="hold" display="0">
                  <p:stCondLst>
                    <p:cond delay="indefinite"/>
                  </p:stCondLst>
                  <p:endCondLst>
                    <p:cond evt="onStopAudio" delay="0">
                      <p:tgtEl>
                        <p:sldTgt/>
                      </p:tgtEl>
                    </p:cond>
                  </p:endCondLst>
                </p:cTn>
                <p:tgtEl>
                  <p:spTgt spid="5"/>
                </p:tgtEl>
              </p:cMediaNode>
            </p:audio>
            <p:audio>
              <p:cMediaNode vol="80000">
                <p:cTn id="31" fill="hold" display="0">
                  <p:stCondLst>
                    <p:cond delay="indefinite"/>
                  </p:stCondLst>
                  <p:endCondLst>
                    <p:cond evt="onStopAudio" delay="0">
                      <p:tgtEl>
                        <p:sldTgt/>
                      </p:tgtEl>
                    </p:cond>
                  </p:endCondLst>
                </p:cTn>
                <p:tgtEl>
                  <p:spTgt spid="6"/>
                </p:tgtEl>
              </p:cMediaNode>
            </p:audio>
            <p:audio>
              <p:cMediaNode vol="80000">
                <p:cTn id="32" fill="hold" display="0">
                  <p:stCondLst>
                    <p:cond delay="indefinite"/>
                  </p:stCondLst>
                  <p:endCondLst>
                    <p:cond evt="onStopAudio" delay="0">
                      <p:tgtEl>
                        <p:sldTgt/>
                      </p:tgtEl>
                    </p:cond>
                  </p:endCondLst>
                </p:cTn>
                <p:tgtEl>
                  <p:spTgt spid="7"/>
                </p:tgtEl>
              </p:cMediaNode>
            </p:audio>
            <p:audio>
              <p:cMediaNode vol="80000">
                <p:cTn id="33" fill="hold" display="0">
                  <p:stCondLst>
                    <p:cond delay="indefinite"/>
                  </p:stCondLst>
                  <p:endCondLst>
                    <p:cond evt="onStopAudio" delay="0">
                      <p:tgtEl>
                        <p:sldTgt/>
                      </p:tgtEl>
                    </p:cond>
                  </p:endCondLst>
                </p:cTn>
                <p:tgtEl>
                  <p:spTgt spid="8"/>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243" fill="hold"/>
                                        <p:tgtEl>
                                          <p:spTgt spid="17"/>
                                        </p:tgtEl>
                                      </p:cBhvr>
                                    </p:cmd>
                                  </p:childTnLst>
                                </p:cTn>
                              </p:par>
                            </p:childTnLst>
                          </p:cTn>
                        </p:par>
                      </p:childTnLst>
                    </p:cTn>
                  </p:par>
                </p:childTnLst>
              </p:cTn>
              <p:nextCondLst>
                <p:cond evt="onClick" delay="0">
                  <p:tgtEl>
                    <p:spTgt spid="13"/>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112" fill="hold"/>
                                        <p:tgtEl>
                                          <p:spTgt spid="16"/>
                                        </p:tgtEl>
                                      </p:cBhvr>
                                    </p:cmd>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034" fill="hold"/>
                                        <p:tgtEl>
                                          <p:spTgt spid="18"/>
                                        </p:tgtEl>
                                      </p:cBhvr>
                                    </p:cmd>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295" fill="hold"/>
                                        <p:tgtEl>
                                          <p:spTgt spid="20"/>
                                        </p:tgtEl>
                                      </p:cBhvr>
                                    </p:cmd>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2634" fill="hold"/>
                                        <p:tgtEl>
                                          <p:spTgt spid="19"/>
                                        </p:tgtEl>
                                      </p:cBhvr>
                                    </p:cmd>
                                  </p:childTnLst>
                                </p:cTn>
                              </p:par>
                            </p:childTnLst>
                          </p:cTn>
                        </p:par>
                      </p:childTnLst>
                    </p:cTn>
                  </p:par>
                </p:childTnLst>
              </p:cTn>
              <p:nextCondLst>
                <p:cond evt="onClick" delay="0">
                  <p:tgtEl>
                    <p:spTgt spid="11"/>
                  </p:tgtEl>
                </p:cond>
              </p:nextCondLst>
            </p:seq>
            <p:audio>
              <p:cMediaNode vol="80000">
                <p:cTn id="59" fill="hold" display="0">
                  <p:stCondLst>
                    <p:cond delay="indefinite"/>
                  </p:stCondLst>
                  <p:endCondLst>
                    <p:cond evt="onStopAudio" delay="0">
                      <p:tgtEl>
                        <p:sldTgt/>
                      </p:tgtEl>
                    </p:cond>
                  </p:endCondLst>
                </p:cTn>
                <p:tgtEl>
                  <p:spTgt spid="16"/>
                </p:tgtEl>
              </p:cMediaNode>
            </p:audio>
            <p:audio>
              <p:cMediaNode vol="80000">
                <p:cTn id="60" fill="hold" display="0">
                  <p:stCondLst>
                    <p:cond delay="indefinite"/>
                  </p:stCondLst>
                  <p:endCondLst>
                    <p:cond evt="onStopAudio" delay="0">
                      <p:tgtEl>
                        <p:sldTgt/>
                      </p:tgtEl>
                    </p:cond>
                  </p:endCondLst>
                </p:cTn>
                <p:tgtEl>
                  <p:spTgt spid="17"/>
                </p:tgtEl>
              </p:cMediaNode>
            </p:audio>
            <p:audio>
              <p:cMediaNode vol="80000">
                <p:cTn id="61" fill="hold" display="0">
                  <p:stCondLst>
                    <p:cond delay="indefinite"/>
                  </p:stCondLst>
                  <p:endCondLst>
                    <p:cond evt="onStopAudio" delay="0">
                      <p:tgtEl>
                        <p:sldTgt/>
                      </p:tgtEl>
                    </p:cond>
                  </p:endCondLst>
                </p:cTn>
                <p:tgtEl>
                  <p:spTgt spid="18"/>
                </p:tgtEl>
              </p:cMediaNode>
            </p:audio>
            <p:audio>
              <p:cMediaNode vol="80000">
                <p:cTn id="62" fill="hold" display="0">
                  <p:stCondLst>
                    <p:cond delay="indefinite"/>
                  </p:stCondLst>
                  <p:endCondLst>
                    <p:cond evt="onStopAudio" delay="0">
                      <p:tgtEl>
                        <p:sldTgt/>
                      </p:tgtEl>
                    </p:cond>
                  </p:endCondLst>
                </p:cTn>
                <p:tgtEl>
                  <p:spTgt spid="19"/>
                </p:tgtEl>
              </p:cMediaNode>
            </p:audio>
            <p:audio>
              <p:cMediaNode vol="80000">
                <p:cTn id="63"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1475" y="538385"/>
            <a:ext cx="11668125" cy="9742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i="1" dirty="0" smtClean="0">
                <a:solidFill>
                  <a:srgbClr val="0070C0"/>
                </a:solidFill>
              </a:rPr>
              <a:t>Work in pairs. b. Circle the correct definition for the underlined word or phrase.</a:t>
            </a:r>
            <a:endParaRPr lang="en-US" sz="3600" i="1" dirty="0">
              <a:solidFill>
                <a:srgbClr val="0070C0"/>
              </a:solidFill>
            </a:endParaRPr>
          </a:p>
        </p:txBody>
      </p:sp>
      <p:sp>
        <p:nvSpPr>
          <p:cNvPr id="5" name="Rectangle 4"/>
          <p:cNvSpPr/>
          <p:nvPr/>
        </p:nvSpPr>
        <p:spPr>
          <a:xfrm>
            <a:off x="496957" y="1829523"/>
            <a:ext cx="11240599" cy="3970318"/>
          </a:xfrm>
          <a:prstGeom prst="rect">
            <a:avLst/>
          </a:prstGeom>
        </p:spPr>
        <p:txBody>
          <a:bodyPr wrap="square">
            <a:spAutoFit/>
          </a:bodyPr>
          <a:lstStyle/>
          <a:p>
            <a:r>
              <a:rPr lang="en-US" sz="2800" dirty="0"/>
              <a:t>1. My brother is a </a:t>
            </a:r>
            <a:r>
              <a:rPr lang="en-US" sz="2800" u="sng" dirty="0">
                <a:solidFill>
                  <a:srgbClr val="FF0000"/>
                </a:solidFill>
              </a:rPr>
              <a:t>volunteer</a:t>
            </a:r>
            <a:r>
              <a:rPr lang="en-US" sz="2800" dirty="0"/>
              <a:t> at his school. He helps teach young children after school. </a:t>
            </a:r>
          </a:p>
          <a:p>
            <a:r>
              <a:rPr lang="en-US" sz="2800" dirty="0"/>
              <a:t> A. someone who helps for free </a:t>
            </a:r>
            <a:r>
              <a:rPr lang="en-US" sz="2800" dirty="0" smtClean="0"/>
              <a:t>      B</a:t>
            </a:r>
            <a:r>
              <a:rPr lang="en-US" sz="2800" dirty="0"/>
              <a:t>. an activity to help people for free</a:t>
            </a:r>
          </a:p>
          <a:p>
            <a:r>
              <a:rPr lang="en-US" sz="2800" dirty="0"/>
              <a:t>2. Let's organize </a:t>
            </a:r>
            <a:r>
              <a:rPr lang="en-US" sz="2800" dirty="0">
                <a:solidFill>
                  <a:srgbClr val="FF0000"/>
                </a:solidFill>
              </a:rPr>
              <a:t>a</a:t>
            </a:r>
            <a:r>
              <a:rPr lang="en-US" sz="2800" u="sng" dirty="0">
                <a:solidFill>
                  <a:srgbClr val="FF0000"/>
                </a:solidFill>
              </a:rPr>
              <a:t> charity event </a:t>
            </a:r>
            <a:r>
              <a:rPr lang="en-US" sz="2800" dirty="0"/>
              <a:t>to support poor students in our town.</a:t>
            </a:r>
          </a:p>
          <a:p>
            <a:r>
              <a:rPr lang="en-US" sz="2800" dirty="0"/>
              <a:t> A. an outdoor activity </a:t>
            </a:r>
            <a:r>
              <a:rPr lang="en-US" sz="2800" dirty="0" smtClean="0"/>
              <a:t>                      B</a:t>
            </a:r>
            <a:r>
              <a:rPr lang="en-US" sz="2800" dirty="0"/>
              <a:t>. an activity to help people in need</a:t>
            </a:r>
          </a:p>
          <a:p>
            <a:r>
              <a:rPr lang="en-US" sz="2800" dirty="0"/>
              <a:t>3. All children have the </a:t>
            </a:r>
            <a:r>
              <a:rPr lang="en-US" sz="2800" u="sng" dirty="0">
                <a:solidFill>
                  <a:srgbClr val="FF0000"/>
                </a:solidFill>
              </a:rPr>
              <a:t>right</a:t>
            </a:r>
            <a:r>
              <a:rPr lang="en-US" sz="2800" dirty="0">
                <a:solidFill>
                  <a:srgbClr val="FF0000"/>
                </a:solidFill>
              </a:rPr>
              <a:t> </a:t>
            </a:r>
            <a:r>
              <a:rPr lang="en-US" sz="2800" dirty="0"/>
              <a:t>to go to school. We must do everything we can to help them go to school.</a:t>
            </a:r>
          </a:p>
          <a:p>
            <a:r>
              <a:rPr lang="en-US" sz="2800" dirty="0"/>
              <a:t> A. a rule about what a person should have </a:t>
            </a:r>
            <a:endParaRPr lang="en-US" sz="2800" dirty="0" smtClean="0"/>
          </a:p>
          <a:p>
            <a:r>
              <a:rPr lang="en-US" sz="2800" dirty="0"/>
              <a:t> </a:t>
            </a:r>
            <a:r>
              <a:rPr lang="en-US" sz="2800" dirty="0" smtClean="0"/>
              <a:t>B</a:t>
            </a:r>
            <a:r>
              <a:rPr lang="en-US" sz="2800" dirty="0"/>
              <a:t>. a rule about what a person can't do</a:t>
            </a:r>
          </a:p>
        </p:txBody>
      </p:sp>
      <p:sp>
        <p:nvSpPr>
          <p:cNvPr id="6" name="Oval 5"/>
          <p:cNvSpPr/>
          <p:nvPr/>
        </p:nvSpPr>
        <p:spPr>
          <a:xfrm>
            <a:off x="586409" y="2782957"/>
            <a:ext cx="327991" cy="367747"/>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Oval 9"/>
          <p:cNvSpPr/>
          <p:nvPr/>
        </p:nvSpPr>
        <p:spPr>
          <a:xfrm>
            <a:off x="5565913" y="3617843"/>
            <a:ext cx="347870" cy="377687"/>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Oval 10"/>
          <p:cNvSpPr/>
          <p:nvPr/>
        </p:nvSpPr>
        <p:spPr>
          <a:xfrm>
            <a:off x="586409" y="4890052"/>
            <a:ext cx="387626" cy="387626"/>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5542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945805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a:t>
            </a:r>
            <a:r>
              <a:rPr lang="en-US" sz="3600" b="1" i="1" dirty="0" smtClean="0">
                <a:solidFill>
                  <a:srgbClr val="0070C0"/>
                </a:solidFill>
              </a:rPr>
              <a:t>. </a:t>
            </a:r>
            <a:endParaRPr lang="en-US" sz="2400" b="1" i="1" dirty="0">
              <a:solidFill>
                <a:srgbClr val="0070C0"/>
              </a:solidFill>
            </a:endParaRPr>
          </a:p>
        </p:txBody>
      </p:sp>
      <p:pic>
        <p:nvPicPr>
          <p:cNvPr id="3" name="bake cak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580521" y="706505"/>
            <a:ext cx="487363" cy="487363"/>
          </a:xfrm>
          <a:prstGeom prst="rect">
            <a:avLst/>
          </a:prstGeom>
        </p:spPr>
      </p:pic>
      <p:pic>
        <p:nvPicPr>
          <p:cNvPr id="4" name="build model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1580520" y="706504"/>
            <a:ext cx="487363" cy="487363"/>
          </a:xfrm>
          <a:prstGeom prst="rect">
            <a:avLst/>
          </a:prstGeom>
        </p:spPr>
      </p:pic>
      <p:pic>
        <p:nvPicPr>
          <p:cNvPr id="5" name="collect soccer sticker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11563415" y="706504"/>
            <a:ext cx="487363" cy="487363"/>
          </a:xfrm>
          <a:prstGeom prst="rect">
            <a:avLst/>
          </a:prstGeom>
        </p:spPr>
      </p:pic>
      <p:pic>
        <p:nvPicPr>
          <p:cNvPr id="6" name="make vlog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1597625" y="713469"/>
            <a:ext cx="487363" cy="487363"/>
          </a:xfrm>
          <a:prstGeom prst="rect">
            <a:avLst/>
          </a:prstGeom>
        </p:spPr>
      </p:pic>
      <p:pic>
        <p:nvPicPr>
          <p:cNvPr id="7" name="play online game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11589072" y="699540"/>
            <a:ext cx="487363" cy="487363"/>
          </a:xfrm>
          <a:prstGeom prst="rect">
            <a:avLst/>
          </a:prstGeom>
        </p:spPr>
      </p:pic>
      <p:pic>
        <p:nvPicPr>
          <p:cNvPr id="8" name="read comic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11571966" y="685611"/>
            <a:ext cx="487363" cy="487363"/>
          </a:xfrm>
          <a:prstGeom prst="rect">
            <a:avLst/>
          </a:prstGeom>
        </p:spPr>
      </p:pic>
      <p:sp>
        <p:nvSpPr>
          <p:cNvPr id="12" name="TextBox 11"/>
          <p:cNvSpPr txBox="1"/>
          <p:nvPr/>
        </p:nvSpPr>
        <p:spPr>
          <a:xfrm>
            <a:off x="452974" y="2927577"/>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r</a:t>
            </a:r>
            <a:r>
              <a:rPr lang="en-US" sz="3600" i="1" dirty="0" smtClean="0">
                <a:solidFill>
                  <a:srgbClr val="0070C0"/>
                </a:solidFill>
              </a:rPr>
              <a:t>ight </a:t>
            </a:r>
            <a:r>
              <a:rPr lang="en-US" sz="3200" i="1" dirty="0" smtClean="0">
                <a:solidFill>
                  <a:srgbClr val="0070C0"/>
                </a:solidFill>
              </a:rPr>
              <a:t> </a:t>
            </a:r>
            <a:r>
              <a:rPr lang="en-US" sz="2400" dirty="0" smtClean="0">
                <a:solidFill>
                  <a:prstClr val="black"/>
                </a:solidFill>
              </a:rPr>
              <a:t>(n</a:t>
            </a:r>
            <a:r>
              <a:rPr lang="en-US" sz="2400" dirty="0">
                <a:solidFill>
                  <a:prstClr val="black"/>
                </a:solidFill>
              </a:rPr>
              <a:t>) /</a:t>
            </a:r>
            <a:r>
              <a:rPr lang="en-US" sz="2400" dirty="0" err="1">
                <a:solidFill>
                  <a:srgbClr val="FF0000"/>
                </a:solidFill>
              </a:rPr>
              <a:t>raɪt</a:t>
            </a:r>
            <a:r>
              <a:rPr lang="en-US" sz="2400" dirty="0">
                <a:solidFill>
                  <a:prstClr val="black"/>
                </a:solidFill>
              </a:rPr>
              <a:t>/ </a:t>
            </a:r>
            <a:r>
              <a:rPr lang="en-US" sz="2400" dirty="0" err="1" smtClean="0">
                <a:solidFill>
                  <a:prstClr val="black"/>
                </a:solidFill>
              </a:rPr>
              <a:t>quyền</a:t>
            </a:r>
            <a:r>
              <a:rPr lang="en-US" sz="2400" dirty="0" smtClean="0">
                <a:solidFill>
                  <a:prstClr val="black"/>
                </a:solidFill>
              </a:rPr>
              <a:t> </a:t>
            </a:r>
            <a:r>
              <a:rPr lang="en-US" sz="2400" dirty="0" err="1" smtClean="0">
                <a:solidFill>
                  <a:prstClr val="black"/>
                </a:solidFill>
              </a:rPr>
              <a:t>lợi</a:t>
            </a:r>
            <a:endParaRPr lang="en-US" sz="2400" dirty="0">
              <a:solidFill>
                <a:prstClr val="black"/>
              </a:solidFill>
              <a:cs typeface="Calibri" panose="020F0502020204030204" pitchFamily="34" charset="0"/>
            </a:endParaRPr>
          </a:p>
        </p:txBody>
      </p:sp>
      <p:sp>
        <p:nvSpPr>
          <p:cNvPr id="13" name="TextBox 12"/>
          <p:cNvSpPr txBox="1"/>
          <p:nvPr/>
        </p:nvSpPr>
        <p:spPr>
          <a:xfrm>
            <a:off x="435869" y="2281246"/>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smtClean="0">
                <a:solidFill>
                  <a:srgbClr val="0070C0"/>
                </a:solidFill>
              </a:rPr>
              <a:t>charity event</a:t>
            </a:r>
            <a:r>
              <a:rPr lang="en-US" sz="3200" i="1" dirty="0">
                <a:solidFill>
                  <a:srgbClr val="0070C0"/>
                </a:solidFill>
              </a:rPr>
              <a:t> </a:t>
            </a:r>
            <a:r>
              <a:rPr lang="en-US" sz="2400" i="1" dirty="0" smtClean="0"/>
              <a:t>(</a:t>
            </a:r>
            <a:r>
              <a:rPr lang="en-US" sz="2400" dirty="0" smtClean="0"/>
              <a:t>n </a:t>
            </a:r>
            <a:r>
              <a:rPr lang="en-US" sz="2400" dirty="0" err="1" smtClean="0"/>
              <a:t>phr</a:t>
            </a:r>
            <a:r>
              <a:rPr lang="en-US" sz="2400" i="1" dirty="0" smtClean="0"/>
              <a:t>)</a:t>
            </a:r>
            <a:r>
              <a:rPr lang="en-US" sz="2400" i="1" dirty="0" smtClean="0">
                <a:solidFill>
                  <a:srgbClr val="0070C0"/>
                </a:solidFill>
              </a:rPr>
              <a:t> </a:t>
            </a:r>
            <a:r>
              <a:rPr lang="en-US" sz="2400" dirty="0" smtClean="0">
                <a:solidFill>
                  <a:srgbClr val="FF0000"/>
                </a:solidFill>
              </a:rPr>
              <a:t>/</a:t>
            </a:r>
            <a:r>
              <a:rPr lang="en-US" sz="2400" dirty="0">
                <a:solidFill>
                  <a:srgbClr val="FF0000"/>
                </a:solidFill>
              </a:rPr>
              <a:t>ˈ</a:t>
            </a:r>
            <a:r>
              <a:rPr lang="en-US" sz="2400" dirty="0" err="1" smtClean="0">
                <a:solidFill>
                  <a:srgbClr val="FF0000"/>
                </a:solidFill>
              </a:rPr>
              <a:t>tʃerəti</a:t>
            </a:r>
            <a:r>
              <a:rPr lang="en-US" sz="2400" dirty="0" smtClean="0">
                <a:solidFill>
                  <a:srgbClr val="FF0000"/>
                </a:solidFill>
              </a:rPr>
              <a:t>  </a:t>
            </a:r>
            <a:r>
              <a:rPr lang="en-US" sz="2400" dirty="0" err="1">
                <a:solidFill>
                  <a:srgbClr val="FF0000"/>
                </a:solidFill>
              </a:rPr>
              <a:t>ɪˈ</a:t>
            </a:r>
            <a:r>
              <a:rPr lang="en-US" sz="2400" dirty="0" err="1" smtClean="0">
                <a:solidFill>
                  <a:srgbClr val="FF0000"/>
                </a:solidFill>
              </a:rPr>
              <a:t>vent</a:t>
            </a:r>
            <a:r>
              <a:rPr lang="en-US" sz="2400" dirty="0" smtClean="0">
                <a:solidFill>
                  <a:srgbClr val="FF0000"/>
                </a:solidFill>
              </a:rPr>
              <a:t>/ </a:t>
            </a:r>
            <a:r>
              <a:rPr lang="en-US" sz="2400" dirty="0" err="1" smtClean="0"/>
              <a:t>sự</a:t>
            </a:r>
            <a:r>
              <a:rPr lang="en-US" sz="2400" dirty="0" smtClean="0"/>
              <a:t> </a:t>
            </a:r>
            <a:r>
              <a:rPr lang="en-US" sz="2400" dirty="0" err="1" smtClean="0"/>
              <a:t>kiện</a:t>
            </a:r>
            <a:r>
              <a:rPr lang="en-US" sz="2400" dirty="0" smtClean="0"/>
              <a:t> </a:t>
            </a:r>
            <a:r>
              <a:rPr lang="en-US" sz="2400" dirty="0" err="1" smtClean="0"/>
              <a:t>từ</a:t>
            </a:r>
            <a:r>
              <a:rPr lang="en-US" sz="2400" dirty="0" smtClean="0"/>
              <a:t> </a:t>
            </a:r>
            <a:r>
              <a:rPr lang="en-US" sz="2400" dirty="0" err="1" smtClean="0"/>
              <a:t>thiện</a:t>
            </a:r>
            <a:r>
              <a:rPr lang="en-US" sz="2400" dirty="0" smtClean="0">
                <a:solidFill>
                  <a:srgbClr val="FF0000"/>
                </a:solidFill>
              </a:rPr>
              <a:t> </a:t>
            </a:r>
            <a:r>
              <a:rPr lang="vi-VN" sz="2400" dirty="0" smtClean="0">
                <a:solidFill>
                  <a:prstClr val="black"/>
                </a:solidFill>
              </a:rPr>
              <a:t> </a:t>
            </a:r>
            <a:endParaRPr lang="en-US" sz="2400" dirty="0">
              <a:solidFill>
                <a:srgbClr val="0070C0"/>
              </a:solidFill>
            </a:endParaRPr>
          </a:p>
        </p:txBody>
      </p:sp>
      <p:sp>
        <p:nvSpPr>
          <p:cNvPr id="14" name="TextBox 13"/>
          <p:cNvSpPr txBox="1"/>
          <p:nvPr/>
        </p:nvSpPr>
        <p:spPr>
          <a:xfrm>
            <a:off x="451418" y="1556235"/>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smtClean="0">
                <a:solidFill>
                  <a:srgbClr val="0070C0"/>
                </a:solidFill>
              </a:rPr>
              <a:t>volunteer</a:t>
            </a:r>
            <a:r>
              <a:rPr lang="en-US" sz="2400" i="1" dirty="0" smtClean="0">
                <a:solidFill>
                  <a:srgbClr val="0070C0"/>
                </a:solidFill>
              </a:rPr>
              <a:t> </a:t>
            </a:r>
            <a:r>
              <a:rPr lang="en-US" sz="2400" dirty="0" smtClean="0">
                <a:solidFill>
                  <a:prstClr val="black"/>
                </a:solidFill>
              </a:rPr>
              <a:t>(n) </a:t>
            </a:r>
            <a:r>
              <a:rPr lang="en-US" sz="2400" dirty="0">
                <a:solidFill>
                  <a:prstClr val="black"/>
                </a:solidFill>
              </a:rPr>
              <a:t>/</a:t>
            </a:r>
            <a:r>
              <a:rPr lang="en-US" sz="2400" dirty="0">
                <a:solidFill>
                  <a:srgbClr val="FF0000"/>
                </a:solidFill>
              </a:rPr>
              <a:t>ˌ</a:t>
            </a:r>
            <a:r>
              <a:rPr lang="en-US" sz="2400" dirty="0" err="1" smtClean="0">
                <a:solidFill>
                  <a:srgbClr val="FF0000"/>
                </a:solidFill>
              </a:rPr>
              <a:t>vɑːlən</a:t>
            </a:r>
            <a:r>
              <a:rPr lang="en-US" sz="2400" dirty="0" err="1">
                <a:solidFill>
                  <a:srgbClr val="FF0000"/>
                </a:solidFill>
              </a:rPr>
              <a:t>ˈtɪr</a:t>
            </a:r>
            <a:r>
              <a:rPr lang="en-US" sz="2400" dirty="0">
                <a:solidFill>
                  <a:prstClr val="black"/>
                </a:solidFill>
              </a:rPr>
              <a:t>/ </a:t>
            </a:r>
            <a:r>
              <a:rPr lang="en-US" sz="2400" dirty="0" err="1" smtClean="0">
                <a:solidFill>
                  <a:prstClr val="black"/>
                </a:solidFill>
              </a:rPr>
              <a:t>tình</a:t>
            </a:r>
            <a:r>
              <a:rPr lang="en-US" sz="2400" dirty="0" smtClean="0">
                <a:solidFill>
                  <a:prstClr val="black"/>
                </a:solidFill>
              </a:rPr>
              <a:t> </a:t>
            </a:r>
            <a:r>
              <a:rPr lang="en-US" sz="2400" dirty="0" err="1" smtClean="0">
                <a:solidFill>
                  <a:prstClr val="black"/>
                </a:solidFill>
              </a:rPr>
              <a:t>nguyện</a:t>
            </a:r>
            <a:r>
              <a:rPr lang="en-US" sz="2400" dirty="0" smtClean="0">
                <a:solidFill>
                  <a:prstClr val="black"/>
                </a:solidFill>
              </a:rPr>
              <a:t> </a:t>
            </a:r>
            <a:r>
              <a:rPr lang="en-US" sz="2400" dirty="0" err="1" smtClean="0">
                <a:solidFill>
                  <a:prstClr val="black"/>
                </a:solidFill>
              </a:rPr>
              <a:t>viên</a:t>
            </a:r>
            <a:r>
              <a:rPr lang="en-US" sz="2400" dirty="0" smtClean="0">
                <a:solidFill>
                  <a:prstClr val="black"/>
                </a:solidFill>
              </a:rPr>
              <a:t> </a:t>
            </a:r>
            <a:endParaRPr lang="en-US" i="1" dirty="0">
              <a:solidFill>
                <a:srgbClr val="0070C0"/>
              </a:solidFill>
            </a:endParaRPr>
          </a:p>
        </p:txBody>
      </p:sp>
      <p:sp>
        <p:nvSpPr>
          <p:cNvPr id="15" name="Rectangle 14"/>
          <p:cNvSpPr/>
          <p:nvPr/>
        </p:nvSpPr>
        <p:spPr>
          <a:xfrm>
            <a:off x="11563415" y="503853"/>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4027129" y="790081"/>
            <a:ext cx="4627984" cy="461665"/>
          </a:xfrm>
          <a:prstGeom prst="rect">
            <a:avLst/>
          </a:prstGeom>
          <a:noFill/>
        </p:spPr>
        <p:txBody>
          <a:bodyPr wrap="square" rtlCol="0">
            <a:spAutoFit/>
          </a:bodyPr>
          <a:lstStyle/>
          <a:p>
            <a:r>
              <a:rPr lang="en-US" sz="2400" b="1" i="1">
                <a:solidFill>
                  <a:srgbClr val="0070C0"/>
                </a:solidFill>
              </a:rPr>
              <a:t>(click each word to hear the sound)</a:t>
            </a:r>
            <a:endParaRPr lang="en-US" dirty="0"/>
          </a:p>
        </p:txBody>
      </p:sp>
      <p:pic>
        <p:nvPicPr>
          <p:cNvPr id="10" name="volonteer">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11614729" y="684842"/>
            <a:ext cx="487363" cy="487363"/>
          </a:xfrm>
          <a:prstGeom prst="rect">
            <a:avLst/>
          </a:prstGeom>
        </p:spPr>
      </p:pic>
      <p:pic>
        <p:nvPicPr>
          <p:cNvPr id="11" name="charity event">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11614729" y="684842"/>
            <a:ext cx="487363" cy="487363"/>
          </a:xfrm>
          <a:prstGeom prst="rect">
            <a:avLst/>
          </a:prstGeom>
        </p:spPr>
      </p:pic>
      <p:pic>
        <p:nvPicPr>
          <p:cNvPr id="16" name="right">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1"/>
          <a:stretch>
            <a:fillRect/>
          </a:stretch>
        </p:blipFill>
        <p:spPr>
          <a:xfrm>
            <a:off x="11589072" y="722358"/>
            <a:ext cx="487363" cy="487363"/>
          </a:xfrm>
          <a:prstGeom prst="rect">
            <a:avLst/>
          </a:prstGeom>
        </p:spPr>
      </p:pic>
      <p:sp>
        <p:nvSpPr>
          <p:cNvPr id="17" name="Rectangle 16"/>
          <p:cNvSpPr/>
          <p:nvPr/>
        </p:nvSpPr>
        <p:spPr>
          <a:xfrm>
            <a:off x="11614729" y="579422"/>
            <a:ext cx="487363" cy="592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4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6"/>
                </p:tgtEl>
              </p:cMediaNode>
            </p:audio>
            <p:audio>
              <p:cMediaNode vol="80000">
                <p:cTn id="22" fill="hold" display="0">
                  <p:stCondLst>
                    <p:cond delay="indefinite"/>
                  </p:stCondLst>
                  <p:endCondLst>
                    <p:cond evt="onStopAudio" delay="0">
                      <p:tgtEl>
                        <p:sldTgt/>
                      </p:tgtEl>
                    </p:cond>
                  </p:endCondLst>
                </p:cTn>
                <p:tgtEl>
                  <p:spTgt spid="7"/>
                </p:tgtEl>
              </p:cMediaNode>
            </p:audio>
            <p:audio>
              <p:cMediaNode vol="80000">
                <p:cTn id="23" fill="hold" display="0">
                  <p:stCondLst>
                    <p:cond delay="indefinite"/>
                  </p:stCondLst>
                  <p:endCondLst>
                    <p:cond evt="onStopAudio" delay="0">
                      <p:tgtEl>
                        <p:sldTgt/>
                      </p:tgtEl>
                    </p:cond>
                  </p:endCondLst>
                </p:cTn>
                <p:tgtEl>
                  <p:spTgt spid="8"/>
                </p:tgtEl>
              </p:cMediaNode>
            </p:audio>
            <p:audio>
              <p:cMediaNode vol="80000">
                <p:cTn id="24" fill="hold" display="0">
                  <p:stCondLst>
                    <p:cond delay="indefinite"/>
                  </p:stCondLst>
                  <p:endCondLst>
                    <p:cond evt="onStopAudio" delay="0">
                      <p:tgtEl>
                        <p:sldTgt/>
                      </p:tgtEl>
                    </p:cond>
                  </p:endCondLst>
                </p:cTn>
                <p:tgtEl>
                  <p:spTgt spid="10"/>
                </p:tgtEl>
              </p:cMediaNode>
            </p:audio>
            <p:audio>
              <p:cMediaNode vol="80000">
                <p:cTn id="25" fill="hold" display="0">
                  <p:stCondLst>
                    <p:cond delay="indefinite"/>
                  </p:stCondLst>
                  <p:endCondLst>
                    <p:cond evt="onStopAudio" delay="0">
                      <p:tgtEl>
                        <p:sldTgt/>
                      </p:tgtEl>
                    </p:cond>
                  </p:endCondLst>
                </p:cTn>
                <p:tgtEl>
                  <p:spTgt spid="11"/>
                </p:tgtEl>
              </p:cMediaNode>
            </p:audio>
            <p:audio>
              <p:cMediaNode vol="80000">
                <p:cTn id="26" fill="hold" display="0">
                  <p:stCondLst>
                    <p:cond delay="indefinite"/>
                  </p:stCondLst>
                  <p:endCondLst>
                    <p:cond evt="onStopAudio" delay="0">
                      <p:tgtEl>
                        <p:sldTgt/>
                      </p:tgtEl>
                    </p:cond>
                  </p:endCondLst>
                </p:cTn>
                <p:tgtEl>
                  <p:spTgt spid="16"/>
                </p:tgtEl>
              </p:cMediaNode>
            </p:audio>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064" fill="hold"/>
                                        <p:tgtEl>
                                          <p:spTgt spid="10"/>
                                        </p:tgtEl>
                                      </p:cBhvr>
                                    </p:cmd>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112" fill="hold"/>
                                        <p:tgtEl>
                                          <p:spTgt spid="11"/>
                                        </p:tgtEl>
                                      </p:cBhvr>
                                    </p:cmd>
                                  </p:child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464" fill="hold"/>
                                        <p:tgtEl>
                                          <p:spTgt spid="16"/>
                                        </p:tgtEl>
                                      </p:cBhvr>
                                    </p:cmd>
                                  </p:childTnLst>
                                </p:cTn>
                              </p:par>
                            </p:childTnLst>
                          </p:cTn>
                        </p:par>
                      </p:childTnLst>
                    </p:cTn>
                  </p:par>
                </p:childTnLst>
              </p:cTn>
              <p:nextCondLst>
                <p:cond evt="onClick" delay="0">
                  <p:tgtEl>
                    <p:spTgt spid="12"/>
                  </p:tgtEl>
                </p:cond>
              </p:nextCondLst>
            </p:seq>
          </p:childTnLst>
        </p:cTn>
      </p:par>
    </p:tnLst>
    <p:bldLst>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604" y="457200"/>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prstClr val="white"/>
                </a:solidFill>
              </a:rPr>
              <a:t>Extra Practice</a:t>
            </a:r>
          </a:p>
          <a:p>
            <a:r>
              <a:rPr lang="en-US" dirty="0">
                <a:solidFill>
                  <a:prstClr val="white"/>
                </a:solidFill>
              </a:rPr>
              <a:t>WB, page </a:t>
            </a:r>
            <a:r>
              <a:rPr lang="en-US" dirty="0" smtClean="0">
                <a:solidFill>
                  <a:prstClr val="white"/>
                </a:solidFill>
              </a:rPr>
              <a:t>20</a:t>
            </a:r>
            <a:endParaRPr lang="en-US" dirty="0">
              <a:solidFill>
                <a:prstClr val="white"/>
              </a:solidFill>
            </a:endParaRPr>
          </a:p>
        </p:txBody>
      </p:sp>
      <p:sp>
        <p:nvSpPr>
          <p:cNvPr id="3" name="Rectangle 2"/>
          <p:cNvSpPr/>
          <p:nvPr/>
        </p:nvSpPr>
        <p:spPr>
          <a:xfrm>
            <a:off x="2080726" y="457200"/>
            <a:ext cx="948923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smtClean="0">
                <a:solidFill>
                  <a:srgbClr val="0070C0"/>
                </a:solidFill>
              </a:rPr>
              <a:t>Unscramble </a:t>
            </a:r>
            <a:r>
              <a:rPr lang="en-US" sz="3600" i="1" dirty="0">
                <a:solidFill>
                  <a:srgbClr val="0070C0"/>
                </a:solidFill>
              </a:rPr>
              <a:t>the </a:t>
            </a:r>
            <a:r>
              <a:rPr lang="en-US" sz="3600" i="1" dirty="0" smtClean="0">
                <a:solidFill>
                  <a:srgbClr val="0070C0"/>
                </a:solidFill>
              </a:rPr>
              <a:t>groups of letters to make phrases. </a:t>
            </a:r>
            <a:endParaRPr lang="en-US" sz="3600" i="1" dirty="0">
              <a:solidFill>
                <a:srgbClr val="0070C0"/>
              </a:solidFill>
            </a:endParaRPr>
          </a:p>
        </p:txBody>
      </p:sp>
      <p:pic>
        <p:nvPicPr>
          <p:cNvPr id="15" name="Picture 14"/>
          <p:cNvPicPr>
            <a:picLocks noChangeAspect="1"/>
          </p:cNvPicPr>
          <p:nvPr/>
        </p:nvPicPr>
        <p:blipFill>
          <a:blip r:embed="rId2"/>
          <a:stretch>
            <a:fillRect/>
          </a:stretch>
        </p:blipFill>
        <p:spPr>
          <a:xfrm>
            <a:off x="126816" y="1926276"/>
            <a:ext cx="11845842" cy="3631572"/>
          </a:xfrm>
          <a:prstGeom prst="rect">
            <a:avLst/>
          </a:prstGeom>
        </p:spPr>
      </p:pic>
      <p:sp>
        <p:nvSpPr>
          <p:cNvPr id="16" name="Rectangle 15"/>
          <p:cNvSpPr/>
          <p:nvPr/>
        </p:nvSpPr>
        <p:spPr>
          <a:xfrm>
            <a:off x="6964822" y="2461189"/>
            <a:ext cx="1572427" cy="33328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solidFill>
                  <a:srgbClr val="FF0000"/>
                </a:solidFill>
              </a:rPr>
              <a:t>CRAFT FAIR</a:t>
            </a:r>
            <a:endParaRPr lang="en-US" sz="2000" dirty="0">
              <a:solidFill>
                <a:srgbClr val="FF0000"/>
              </a:solidFill>
            </a:endParaRPr>
          </a:p>
        </p:txBody>
      </p:sp>
      <p:sp>
        <p:nvSpPr>
          <p:cNvPr id="17" name="Rectangle 16"/>
          <p:cNvSpPr/>
          <p:nvPr/>
        </p:nvSpPr>
        <p:spPr>
          <a:xfrm>
            <a:off x="1754155" y="3315768"/>
            <a:ext cx="1390697" cy="3503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solidFill>
                  <a:srgbClr val="FF0000"/>
                </a:solidFill>
              </a:rPr>
              <a:t>FUN RUN</a:t>
            </a:r>
            <a:endParaRPr lang="en-US" sz="2000" dirty="0">
              <a:solidFill>
                <a:srgbClr val="FF0000"/>
              </a:solidFill>
            </a:endParaRPr>
          </a:p>
        </p:txBody>
      </p:sp>
      <p:sp>
        <p:nvSpPr>
          <p:cNvPr id="18" name="Rectangle 17"/>
          <p:cNvSpPr/>
          <p:nvPr/>
        </p:nvSpPr>
        <p:spPr>
          <a:xfrm>
            <a:off x="6964823" y="3341406"/>
            <a:ext cx="1572426" cy="3161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solidFill>
                  <a:srgbClr val="FF0000"/>
                </a:solidFill>
              </a:rPr>
              <a:t>BAKE SALE</a:t>
            </a:r>
            <a:endParaRPr lang="en-US" sz="2000" dirty="0">
              <a:solidFill>
                <a:srgbClr val="FF0000"/>
              </a:solidFill>
            </a:endParaRPr>
          </a:p>
        </p:txBody>
      </p:sp>
      <p:sp>
        <p:nvSpPr>
          <p:cNvPr id="19" name="Rectangle 18"/>
          <p:cNvSpPr/>
          <p:nvPr/>
        </p:nvSpPr>
        <p:spPr>
          <a:xfrm>
            <a:off x="1754155" y="4213077"/>
            <a:ext cx="1621434" cy="3161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solidFill>
                  <a:srgbClr val="FF0000"/>
                </a:solidFill>
              </a:rPr>
              <a:t>CAR WASH</a:t>
            </a:r>
            <a:endParaRPr lang="en-US" sz="2000" dirty="0">
              <a:solidFill>
                <a:srgbClr val="FF0000"/>
              </a:solidFill>
            </a:endParaRPr>
          </a:p>
        </p:txBody>
      </p:sp>
      <p:sp>
        <p:nvSpPr>
          <p:cNvPr id="21" name="Rectangle 20"/>
          <p:cNvSpPr/>
          <p:nvPr/>
        </p:nvSpPr>
        <p:spPr>
          <a:xfrm>
            <a:off x="1837346" y="5093293"/>
            <a:ext cx="1948441" cy="31619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solidFill>
                  <a:srgbClr val="FF0000"/>
                </a:solidFill>
              </a:rPr>
              <a:t>TALENT SHOW</a:t>
            </a:r>
            <a:endParaRPr lang="en-US" sz="2000" dirty="0">
              <a:solidFill>
                <a:srgbClr val="FF0000"/>
              </a:solidFill>
            </a:endParaRPr>
          </a:p>
        </p:txBody>
      </p:sp>
      <p:sp>
        <p:nvSpPr>
          <p:cNvPr id="22" name="Rectangle 21"/>
          <p:cNvSpPr/>
          <p:nvPr/>
        </p:nvSpPr>
        <p:spPr>
          <a:xfrm>
            <a:off x="6964823" y="5076202"/>
            <a:ext cx="1760434" cy="27581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solidFill>
                  <a:srgbClr val="FF0000"/>
                </a:solidFill>
              </a:rPr>
              <a:t>VOLUNTEER</a:t>
            </a:r>
            <a:endParaRPr lang="en-US" sz="2000" dirty="0">
              <a:solidFill>
                <a:srgbClr val="FF0000"/>
              </a:solidFill>
            </a:endParaRPr>
          </a:p>
        </p:txBody>
      </p:sp>
      <p:sp>
        <p:nvSpPr>
          <p:cNvPr id="23" name="Rectangle 22"/>
          <p:cNvSpPr/>
          <p:nvPr/>
        </p:nvSpPr>
        <p:spPr>
          <a:xfrm>
            <a:off x="6964822" y="4213077"/>
            <a:ext cx="1136591" cy="3161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solidFill>
                  <a:srgbClr val="FF0000"/>
                </a:solidFill>
              </a:rPr>
              <a:t>RIGHT</a:t>
            </a:r>
            <a:endParaRPr lang="en-US" sz="2000" dirty="0">
              <a:solidFill>
                <a:srgbClr val="FF0000"/>
              </a:solidFill>
            </a:endParaRPr>
          </a:p>
        </p:txBody>
      </p:sp>
    </p:spTree>
    <p:extLst>
      <p:ext uri="{BB962C8B-B14F-4D97-AF65-F5344CB8AC3E}">
        <p14:creationId xmlns:p14="http://schemas.microsoft.com/office/powerpoint/2010/main" val="308028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6651" y="1451112"/>
            <a:ext cx="11061457" cy="4524315"/>
          </a:xfrm>
          <a:prstGeom prst="rect">
            <a:avLst/>
          </a:prstGeom>
        </p:spPr>
        <p:txBody>
          <a:bodyPr wrap="square">
            <a:spAutoFit/>
          </a:bodyPr>
          <a:lstStyle/>
          <a:p>
            <a:r>
              <a:rPr lang="en-US" sz="3600" dirty="0"/>
              <a:t>1. We will organize a ______________ to give school books to children.</a:t>
            </a:r>
          </a:p>
          <a:p>
            <a:r>
              <a:rPr lang="en-US" sz="3600" dirty="0"/>
              <a:t>2. My dad works in a bakery in our hometown. He always helps when there's a ______________.</a:t>
            </a:r>
          </a:p>
          <a:p>
            <a:r>
              <a:rPr lang="en-US" sz="3600" dirty="0"/>
              <a:t>3. Every summer vacation, we have a ______________, where we run to raise money to help families in need. </a:t>
            </a:r>
          </a:p>
          <a:p>
            <a:r>
              <a:rPr lang="en-US" sz="3600" dirty="0"/>
              <a:t>4. All children have the ______________ to be happy and healthy.</a:t>
            </a:r>
          </a:p>
        </p:txBody>
      </p:sp>
      <p:sp>
        <p:nvSpPr>
          <p:cNvPr id="3" name="Rectangle 2"/>
          <p:cNvSpPr/>
          <p:nvPr/>
        </p:nvSpPr>
        <p:spPr>
          <a:xfrm>
            <a:off x="270586" y="402700"/>
            <a:ext cx="11337523" cy="70788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i="1" dirty="0">
                <a:solidFill>
                  <a:srgbClr val="0070C0"/>
                </a:solidFill>
              </a:rPr>
              <a:t>Fill in the blanks </a:t>
            </a:r>
            <a:r>
              <a:rPr lang="en-US" sz="4000" i="1" dirty="0" smtClean="0">
                <a:solidFill>
                  <a:srgbClr val="0070C0"/>
                </a:solidFill>
              </a:rPr>
              <a:t>using </a:t>
            </a:r>
            <a:r>
              <a:rPr lang="en-US" sz="4000" i="1" dirty="0">
                <a:solidFill>
                  <a:srgbClr val="0070C0"/>
                </a:solidFill>
              </a:rPr>
              <a:t>the words in the previous slide. </a:t>
            </a:r>
          </a:p>
        </p:txBody>
      </p:sp>
      <p:sp>
        <p:nvSpPr>
          <p:cNvPr id="5" name="TextBox 4"/>
          <p:cNvSpPr txBox="1"/>
          <p:nvPr/>
        </p:nvSpPr>
        <p:spPr>
          <a:xfrm>
            <a:off x="4820478" y="1371600"/>
            <a:ext cx="2713383" cy="646331"/>
          </a:xfrm>
          <a:prstGeom prst="rect">
            <a:avLst/>
          </a:prstGeom>
          <a:noFill/>
        </p:spPr>
        <p:txBody>
          <a:bodyPr wrap="square" rtlCol="0">
            <a:spAutoFit/>
          </a:bodyPr>
          <a:lstStyle/>
          <a:p>
            <a:r>
              <a:rPr lang="en-US" sz="3600" dirty="0">
                <a:solidFill>
                  <a:srgbClr val="FF0000"/>
                </a:solidFill>
              </a:rPr>
              <a:t>c</a:t>
            </a:r>
            <a:r>
              <a:rPr lang="en-US" sz="3600" dirty="0" smtClean="0">
                <a:solidFill>
                  <a:srgbClr val="FF0000"/>
                </a:solidFill>
              </a:rPr>
              <a:t>harity event</a:t>
            </a:r>
            <a:endParaRPr lang="en-US" sz="3600" dirty="0">
              <a:solidFill>
                <a:srgbClr val="FF0000"/>
              </a:solidFill>
            </a:endParaRPr>
          </a:p>
        </p:txBody>
      </p:sp>
      <p:sp>
        <p:nvSpPr>
          <p:cNvPr id="6" name="TextBox 5"/>
          <p:cNvSpPr txBox="1"/>
          <p:nvPr/>
        </p:nvSpPr>
        <p:spPr>
          <a:xfrm>
            <a:off x="4920586" y="3027182"/>
            <a:ext cx="2037522" cy="646331"/>
          </a:xfrm>
          <a:prstGeom prst="rect">
            <a:avLst/>
          </a:prstGeom>
          <a:noFill/>
        </p:spPr>
        <p:txBody>
          <a:bodyPr wrap="square" rtlCol="0">
            <a:spAutoFit/>
          </a:bodyPr>
          <a:lstStyle/>
          <a:p>
            <a:r>
              <a:rPr lang="en-US" sz="3600" dirty="0">
                <a:solidFill>
                  <a:srgbClr val="FF0000"/>
                </a:solidFill>
              </a:rPr>
              <a:t>b</a:t>
            </a:r>
            <a:r>
              <a:rPr lang="en-US" sz="3600" dirty="0" smtClean="0">
                <a:solidFill>
                  <a:srgbClr val="FF0000"/>
                </a:solidFill>
              </a:rPr>
              <a:t>ake sale</a:t>
            </a:r>
            <a:endParaRPr lang="en-US" sz="3600" dirty="0">
              <a:solidFill>
                <a:srgbClr val="FF0000"/>
              </a:solidFill>
            </a:endParaRPr>
          </a:p>
        </p:txBody>
      </p:sp>
      <p:sp>
        <p:nvSpPr>
          <p:cNvPr id="7" name="TextBox 6"/>
          <p:cNvSpPr txBox="1"/>
          <p:nvPr/>
        </p:nvSpPr>
        <p:spPr>
          <a:xfrm>
            <a:off x="8388625" y="3673513"/>
            <a:ext cx="2067339" cy="646331"/>
          </a:xfrm>
          <a:prstGeom prst="rect">
            <a:avLst/>
          </a:prstGeom>
          <a:noFill/>
        </p:spPr>
        <p:txBody>
          <a:bodyPr wrap="square" rtlCol="0">
            <a:spAutoFit/>
          </a:bodyPr>
          <a:lstStyle/>
          <a:p>
            <a:r>
              <a:rPr lang="en-US" sz="3600" dirty="0">
                <a:solidFill>
                  <a:srgbClr val="FF0000"/>
                </a:solidFill>
              </a:rPr>
              <a:t>f</a:t>
            </a:r>
            <a:r>
              <a:rPr lang="en-US" sz="3600" dirty="0" smtClean="0">
                <a:solidFill>
                  <a:srgbClr val="FF0000"/>
                </a:solidFill>
              </a:rPr>
              <a:t>un run </a:t>
            </a:r>
            <a:endParaRPr lang="en-US" sz="3600" dirty="0">
              <a:solidFill>
                <a:srgbClr val="FF0000"/>
              </a:solidFill>
            </a:endParaRPr>
          </a:p>
        </p:txBody>
      </p:sp>
      <p:sp>
        <p:nvSpPr>
          <p:cNvPr id="8" name="TextBox 7"/>
          <p:cNvSpPr txBox="1"/>
          <p:nvPr/>
        </p:nvSpPr>
        <p:spPr>
          <a:xfrm>
            <a:off x="6072010" y="4682764"/>
            <a:ext cx="1192697" cy="646331"/>
          </a:xfrm>
          <a:prstGeom prst="rect">
            <a:avLst/>
          </a:prstGeom>
          <a:noFill/>
        </p:spPr>
        <p:txBody>
          <a:bodyPr wrap="square" rtlCol="0">
            <a:spAutoFit/>
          </a:bodyPr>
          <a:lstStyle/>
          <a:p>
            <a:r>
              <a:rPr lang="en-US" sz="3600" dirty="0">
                <a:solidFill>
                  <a:srgbClr val="FF0000"/>
                </a:solidFill>
              </a:rPr>
              <a:t>r</a:t>
            </a:r>
            <a:r>
              <a:rPr lang="en-US" sz="3600" dirty="0" smtClean="0">
                <a:solidFill>
                  <a:srgbClr val="FF0000"/>
                </a:solidFill>
              </a:rPr>
              <a:t>ight </a:t>
            </a:r>
            <a:endParaRPr lang="en-US" sz="3600" dirty="0">
              <a:solidFill>
                <a:srgbClr val="FF0000"/>
              </a:solidFill>
            </a:endParaRPr>
          </a:p>
        </p:txBody>
      </p:sp>
    </p:spTree>
    <p:extLst>
      <p:ext uri="{BB962C8B-B14F-4D97-AF65-F5344CB8AC3E}">
        <p14:creationId xmlns:p14="http://schemas.microsoft.com/office/powerpoint/2010/main" val="272794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807" y="1133061"/>
            <a:ext cx="11598965" cy="4524315"/>
          </a:xfrm>
          <a:prstGeom prst="rect">
            <a:avLst/>
          </a:prstGeom>
        </p:spPr>
        <p:txBody>
          <a:bodyPr wrap="square">
            <a:spAutoFit/>
          </a:bodyPr>
          <a:lstStyle/>
          <a:p>
            <a:r>
              <a:rPr lang="en-US" sz="3600" dirty="0"/>
              <a:t>5. People can make things like bracelets or stuffed animals, and sell them at a ______________.</a:t>
            </a:r>
          </a:p>
          <a:p>
            <a:r>
              <a:rPr lang="en-US" sz="3600" dirty="0"/>
              <a:t>6. My brother is working as a ______________ in Sudan. He helps build schools and teach young kids there.</a:t>
            </a:r>
          </a:p>
          <a:p>
            <a:r>
              <a:rPr lang="en-US" sz="3600" dirty="0"/>
              <a:t>7. Every summer, the library organizes a ______________ next to a busy road to raise money. </a:t>
            </a:r>
          </a:p>
          <a:p>
            <a:r>
              <a:rPr lang="en-US" sz="3600" dirty="0"/>
              <a:t>8. If you like singing, dancing, or playing an instrument, you can join a ______________.</a:t>
            </a:r>
          </a:p>
        </p:txBody>
      </p:sp>
      <p:sp>
        <p:nvSpPr>
          <p:cNvPr id="3" name="TextBox 2"/>
          <p:cNvSpPr txBox="1"/>
          <p:nvPr/>
        </p:nvSpPr>
        <p:spPr>
          <a:xfrm>
            <a:off x="4293704" y="1620079"/>
            <a:ext cx="1818861" cy="646331"/>
          </a:xfrm>
          <a:prstGeom prst="rect">
            <a:avLst/>
          </a:prstGeom>
          <a:noFill/>
        </p:spPr>
        <p:txBody>
          <a:bodyPr wrap="square" rtlCol="0">
            <a:spAutoFit/>
          </a:bodyPr>
          <a:lstStyle/>
          <a:p>
            <a:r>
              <a:rPr lang="en-US" sz="3600" dirty="0" smtClean="0">
                <a:solidFill>
                  <a:srgbClr val="FF0000"/>
                </a:solidFill>
              </a:rPr>
              <a:t>craft fair</a:t>
            </a:r>
            <a:endParaRPr lang="en-US" sz="3600" dirty="0">
              <a:solidFill>
                <a:srgbClr val="FF0000"/>
              </a:solidFill>
            </a:endParaRPr>
          </a:p>
        </p:txBody>
      </p:sp>
      <p:sp>
        <p:nvSpPr>
          <p:cNvPr id="4" name="TextBox 3"/>
          <p:cNvSpPr txBox="1"/>
          <p:nvPr/>
        </p:nvSpPr>
        <p:spPr>
          <a:xfrm>
            <a:off x="6380922" y="2166730"/>
            <a:ext cx="2047461" cy="646331"/>
          </a:xfrm>
          <a:prstGeom prst="rect">
            <a:avLst/>
          </a:prstGeom>
          <a:noFill/>
        </p:spPr>
        <p:txBody>
          <a:bodyPr wrap="square" rtlCol="0">
            <a:spAutoFit/>
          </a:bodyPr>
          <a:lstStyle/>
          <a:p>
            <a:r>
              <a:rPr lang="en-US" sz="3600" dirty="0" smtClean="0">
                <a:solidFill>
                  <a:srgbClr val="FF0000"/>
                </a:solidFill>
              </a:rPr>
              <a:t>volunteer</a:t>
            </a:r>
            <a:endParaRPr lang="en-US" sz="3600" dirty="0">
              <a:solidFill>
                <a:srgbClr val="FF0000"/>
              </a:solidFill>
            </a:endParaRPr>
          </a:p>
        </p:txBody>
      </p:sp>
      <p:sp>
        <p:nvSpPr>
          <p:cNvPr id="5" name="TextBox 4"/>
          <p:cNvSpPr txBox="1"/>
          <p:nvPr/>
        </p:nvSpPr>
        <p:spPr>
          <a:xfrm>
            <a:off x="8150086" y="3265722"/>
            <a:ext cx="2872409" cy="646331"/>
          </a:xfrm>
          <a:prstGeom prst="rect">
            <a:avLst/>
          </a:prstGeom>
          <a:noFill/>
        </p:spPr>
        <p:txBody>
          <a:bodyPr wrap="square" rtlCol="0">
            <a:spAutoFit/>
          </a:bodyPr>
          <a:lstStyle/>
          <a:p>
            <a:r>
              <a:rPr lang="en-US" sz="3600" dirty="0" smtClean="0">
                <a:solidFill>
                  <a:srgbClr val="FF0000"/>
                </a:solidFill>
              </a:rPr>
              <a:t>charity event </a:t>
            </a:r>
            <a:endParaRPr lang="en-US" sz="3600" dirty="0">
              <a:solidFill>
                <a:srgbClr val="FF0000"/>
              </a:solidFill>
            </a:endParaRPr>
          </a:p>
        </p:txBody>
      </p:sp>
      <p:sp>
        <p:nvSpPr>
          <p:cNvPr id="7" name="TextBox 6"/>
          <p:cNvSpPr txBox="1"/>
          <p:nvPr/>
        </p:nvSpPr>
        <p:spPr>
          <a:xfrm>
            <a:off x="2534480" y="4939748"/>
            <a:ext cx="2484782" cy="646331"/>
          </a:xfrm>
          <a:prstGeom prst="rect">
            <a:avLst/>
          </a:prstGeom>
          <a:noFill/>
        </p:spPr>
        <p:txBody>
          <a:bodyPr wrap="square" rtlCol="0">
            <a:spAutoFit/>
          </a:bodyPr>
          <a:lstStyle/>
          <a:p>
            <a:r>
              <a:rPr lang="en-US" sz="3600" dirty="0">
                <a:solidFill>
                  <a:srgbClr val="FF0000"/>
                </a:solidFill>
              </a:rPr>
              <a:t>t</a:t>
            </a:r>
            <a:r>
              <a:rPr lang="en-US" sz="3600" dirty="0" smtClean="0">
                <a:solidFill>
                  <a:srgbClr val="FF0000"/>
                </a:solidFill>
              </a:rPr>
              <a:t>alent show</a:t>
            </a:r>
            <a:endParaRPr lang="en-US" sz="3600" dirty="0">
              <a:solidFill>
                <a:srgbClr val="FF0000"/>
              </a:solidFill>
            </a:endParaRPr>
          </a:p>
        </p:txBody>
      </p:sp>
    </p:spTree>
    <p:extLst>
      <p:ext uri="{BB962C8B-B14F-4D97-AF65-F5344CB8AC3E}">
        <p14:creationId xmlns:p14="http://schemas.microsoft.com/office/powerpoint/2010/main" val="316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10" y="547885"/>
            <a:ext cx="11741660"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pairs. </a:t>
            </a:r>
          </a:p>
          <a:p>
            <a:r>
              <a:rPr lang="en-US" sz="3600" i="1" dirty="0">
                <a:solidFill>
                  <a:srgbClr val="0070C0"/>
                </a:solidFill>
              </a:rPr>
              <a:t>c</a:t>
            </a:r>
            <a:r>
              <a:rPr lang="en-US" sz="3600" i="1" dirty="0" smtClean="0">
                <a:solidFill>
                  <a:srgbClr val="0070C0"/>
                </a:solidFill>
              </a:rPr>
              <a:t>. </a:t>
            </a:r>
            <a:r>
              <a:rPr lang="en-US" sz="3600" i="1" dirty="0">
                <a:solidFill>
                  <a:srgbClr val="0070C0"/>
                </a:solidFill>
              </a:rPr>
              <a:t>Please </a:t>
            </a:r>
            <a:r>
              <a:rPr lang="en-US" sz="3600" i="1" dirty="0" smtClean="0">
                <a:solidFill>
                  <a:srgbClr val="0070C0"/>
                </a:solidFill>
              </a:rPr>
              <a:t>add </a:t>
            </a:r>
            <a:r>
              <a:rPr lang="en-US" sz="3600" i="1" dirty="0">
                <a:solidFill>
                  <a:srgbClr val="0070C0"/>
                </a:solidFill>
              </a:rPr>
              <a:t>3 </a:t>
            </a:r>
            <a:r>
              <a:rPr lang="en-US" sz="3600" i="1" dirty="0" smtClean="0">
                <a:solidFill>
                  <a:srgbClr val="0070C0"/>
                </a:solidFill>
              </a:rPr>
              <a:t>charity events. What do you think about them?</a:t>
            </a:r>
            <a:endParaRPr lang="en-US" sz="3600" i="1" dirty="0">
              <a:solidFill>
                <a:srgbClr val="0070C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4900661"/>
            <a:ext cx="1927860" cy="12296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924051" y="1978461"/>
            <a:ext cx="8623470" cy="2872523"/>
          </a:xfrm>
          <a:prstGeom prst="rect">
            <a:avLst/>
          </a:prstGeom>
        </p:spPr>
      </p:pic>
    </p:spTree>
    <p:extLst>
      <p:ext uri="{BB962C8B-B14F-4D97-AF65-F5344CB8AC3E}">
        <p14:creationId xmlns:p14="http://schemas.microsoft.com/office/powerpoint/2010/main" val="14060739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3913" y="391885"/>
            <a:ext cx="8768726" cy="5994886"/>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reading time….</a:t>
            </a:r>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51" y="1460901"/>
            <a:ext cx="4086709" cy="83462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47533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7420" y="940564"/>
            <a:ext cx="10892477"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instruction quickly. Underline the key words. What are we going to do? </a:t>
            </a:r>
          </a:p>
          <a:p>
            <a:r>
              <a:rPr lang="en-US" sz="3600" i="1" dirty="0">
                <a:solidFill>
                  <a:srgbClr val="FF0000"/>
                </a:solidFill>
              </a:rPr>
              <a:t>Read </a:t>
            </a:r>
            <a:r>
              <a:rPr lang="en-US" sz="3600" i="1" dirty="0" smtClean="0">
                <a:solidFill>
                  <a:srgbClr val="FF0000"/>
                </a:solidFill>
              </a:rPr>
              <a:t>the article and </a:t>
            </a:r>
            <a:r>
              <a:rPr lang="en-US" sz="3600" i="1" dirty="0">
                <a:solidFill>
                  <a:srgbClr val="FF0000"/>
                </a:solidFill>
              </a:rPr>
              <a:t>choose the best </a:t>
            </a:r>
            <a:r>
              <a:rPr lang="en-US" sz="3600" i="1" dirty="0" smtClean="0">
                <a:solidFill>
                  <a:srgbClr val="FF0000"/>
                </a:solidFill>
              </a:rPr>
              <a:t>headline.</a:t>
            </a:r>
            <a:endParaRPr lang="en-US" sz="3600" i="1" dirty="0">
              <a:solidFill>
                <a:srgbClr val="FF0000"/>
              </a:solidFill>
            </a:endParaRPr>
          </a:p>
        </p:txBody>
      </p:sp>
      <p:sp>
        <p:nvSpPr>
          <p:cNvPr id="19" name="TextBox 18"/>
          <p:cNvSpPr txBox="1"/>
          <p:nvPr/>
        </p:nvSpPr>
        <p:spPr>
          <a:xfrm>
            <a:off x="205274" y="457200"/>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Pre - reading</a:t>
            </a:r>
          </a:p>
        </p:txBody>
      </p:sp>
      <p:sp>
        <p:nvSpPr>
          <p:cNvPr id="3" name="Rectangle 2"/>
          <p:cNvSpPr/>
          <p:nvPr/>
        </p:nvSpPr>
        <p:spPr>
          <a:xfrm>
            <a:off x="837317" y="3050042"/>
            <a:ext cx="10145423" cy="1754326"/>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marL="742950" indent="-742950">
              <a:buAutoNum type="alphaLcPeriod"/>
            </a:pPr>
            <a:r>
              <a:rPr lang="en-US" sz="3600" b="1" dirty="0" smtClean="0"/>
              <a:t>Read </a:t>
            </a:r>
            <a:r>
              <a:rPr lang="en-US" sz="3600" b="1" dirty="0"/>
              <a:t>the article and choose the best headline</a:t>
            </a:r>
            <a:r>
              <a:rPr lang="en-US" sz="3600" b="1" dirty="0" smtClean="0"/>
              <a:t>.</a:t>
            </a:r>
          </a:p>
          <a:p>
            <a:r>
              <a:rPr lang="en-US" sz="3600" dirty="0"/>
              <a:t>1. Help Us Bring Happiness to Children!    </a:t>
            </a:r>
          </a:p>
          <a:p>
            <a:r>
              <a:rPr lang="en-US" sz="3600" dirty="0" smtClean="0"/>
              <a:t>2</a:t>
            </a:r>
            <a:r>
              <a:rPr lang="en-US" sz="3600" dirty="0"/>
              <a:t>. Charity Event Ideas to Raise </a:t>
            </a:r>
            <a:r>
              <a:rPr lang="en-US" sz="3600" dirty="0" smtClean="0"/>
              <a:t>Money.</a:t>
            </a:r>
            <a:endParaRPr lang="en-US" sz="3600" dirty="0"/>
          </a:p>
        </p:txBody>
      </p:sp>
      <p:cxnSp>
        <p:nvCxnSpPr>
          <p:cNvPr id="8" name="Straight Connector 7"/>
          <p:cNvCxnSpPr/>
          <p:nvPr/>
        </p:nvCxnSpPr>
        <p:spPr>
          <a:xfrm>
            <a:off x="1739348" y="3617843"/>
            <a:ext cx="2812774" cy="9940"/>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p:nvCxnSpPr>
        <p:spPr>
          <a:xfrm flipV="1">
            <a:off x="5734878" y="3627783"/>
            <a:ext cx="4512365" cy="19878"/>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1431235" y="4134678"/>
            <a:ext cx="755374" cy="14909"/>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3011557" y="4149587"/>
            <a:ext cx="272332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6559826" y="4149587"/>
            <a:ext cx="143123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5" name="Straight Connector 24"/>
          <p:cNvCxnSpPr/>
          <p:nvPr/>
        </p:nvCxnSpPr>
        <p:spPr>
          <a:xfrm>
            <a:off x="1490870" y="4731026"/>
            <a:ext cx="343893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Straight Connector 26"/>
          <p:cNvCxnSpPr/>
          <p:nvPr/>
        </p:nvCxnSpPr>
        <p:spPr>
          <a:xfrm flipV="1">
            <a:off x="5615609" y="4701209"/>
            <a:ext cx="2057400" cy="29817"/>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8407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620" y="366074"/>
            <a:ext cx="11973471" cy="166199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0070C0"/>
                </a:solidFill>
              </a:rPr>
              <a:t>Look at the </a:t>
            </a:r>
            <a:r>
              <a:rPr lang="en-US" sz="3400" i="1" dirty="0" smtClean="0">
                <a:solidFill>
                  <a:srgbClr val="0070C0"/>
                </a:solidFill>
              </a:rPr>
              <a:t>article. </a:t>
            </a:r>
            <a:r>
              <a:rPr lang="en-US" sz="3400" i="1" dirty="0">
                <a:solidFill>
                  <a:srgbClr val="0070C0"/>
                </a:solidFill>
              </a:rPr>
              <a:t>Quickly read the information. </a:t>
            </a:r>
          </a:p>
          <a:p>
            <a:r>
              <a:rPr lang="en-US" sz="3400" i="1" dirty="0" smtClean="0">
                <a:solidFill>
                  <a:srgbClr val="00B050"/>
                </a:solidFill>
              </a:rPr>
              <a:t>What events can you see? Who will the money be used to help? </a:t>
            </a:r>
            <a:r>
              <a:rPr lang="en-US" sz="3400" i="1" dirty="0">
                <a:solidFill>
                  <a:srgbClr val="00B050"/>
                </a:solidFill>
              </a:rPr>
              <a:t>What’s the text about?</a:t>
            </a:r>
            <a:r>
              <a:rPr lang="en-US" sz="3400" i="1" dirty="0">
                <a:solidFill>
                  <a:srgbClr val="0070C0"/>
                </a:solidFill>
              </a:rPr>
              <a:t> </a:t>
            </a:r>
          </a:p>
        </p:txBody>
      </p:sp>
      <p:sp>
        <p:nvSpPr>
          <p:cNvPr id="7" name="Rectangle 6"/>
          <p:cNvSpPr/>
          <p:nvPr/>
        </p:nvSpPr>
        <p:spPr>
          <a:xfrm>
            <a:off x="158620" y="2068167"/>
            <a:ext cx="11973471" cy="4524315"/>
          </a:xfrm>
          <a:prstGeom prst="rect">
            <a:avLst/>
          </a:prstGeom>
        </p:spPr>
        <p:txBody>
          <a:bodyPr wrap="square">
            <a:spAutoFit/>
          </a:bodyPr>
          <a:lstStyle/>
          <a:p>
            <a:r>
              <a:rPr lang="en-US" sz="2400" dirty="0"/>
              <a:t>The United Nations says that all children under 18 have the right to live, be healthy and happy, and much </a:t>
            </a:r>
            <a:r>
              <a:rPr lang="en-US" sz="2400" dirty="0" smtClean="0"/>
              <a:t>more</a:t>
            </a:r>
            <a:r>
              <a:rPr lang="en-US" sz="2400" dirty="0"/>
              <a:t>*, but some poor children don't have these rights. They don't have enough food, and can't go to school. </a:t>
            </a:r>
            <a:r>
              <a:rPr lang="en-US" sz="2400" dirty="0" smtClean="0"/>
              <a:t>So</a:t>
            </a:r>
            <a:r>
              <a:rPr lang="en-US" sz="2400" dirty="0"/>
              <a:t>, please join us in helping poor children. We are going to do these activities next month to raise money:</a:t>
            </a:r>
          </a:p>
          <a:p>
            <a:r>
              <a:rPr lang="en-US" sz="2400" dirty="0"/>
              <a:t>• Craft Fair (May 15th – 16th). Many talented artists will be there! You’ll find lots of cool things like </a:t>
            </a:r>
            <a:r>
              <a:rPr lang="en-US" sz="2400" dirty="0" smtClean="0"/>
              <a:t>cute </a:t>
            </a:r>
            <a:r>
              <a:rPr lang="en-US" sz="2400" dirty="0"/>
              <a:t>stuffed </a:t>
            </a:r>
            <a:r>
              <a:rPr lang="en-US" sz="2400" dirty="0" smtClean="0"/>
              <a:t>animals </a:t>
            </a:r>
            <a:r>
              <a:rPr lang="en-US" sz="2400" dirty="0"/>
              <a:t>and pretty paintings. There will also be arts and crafts workshops in the afternoons.</a:t>
            </a:r>
          </a:p>
          <a:p>
            <a:r>
              <a:rPr lang="en-US" sz="2400" dirty="0"/>
              <a:t>• Bake Sale (May 22nd – 23rd). Come buy cookies, cupcakes, pies, and more! Don't miss the cupcake </a:t>
            </a:r>
            <a:r>
              <a:rPr lang="en-US" sz="2400" dirty="0" smtClean="0"/>
              <a:t>decorating </a:t>
            </a:r>
            <a:r>
              <a:rPr lang="en-US" sz="2400" dirty="0"/>
              <a:t>competition on May 23rd!</a:t>
            </a:r>
          </a:p>
          <a:p>
            <a:r>
              <a:rPr lang="en-US" sz="2400" dirty="0"/>
              <a:t>We’ll use the money from these events to buy clothes, books, and toys for children. We also need volunteers </a:t>
            </a:r>
            <a:r>
              <a:rPr lang="en-US" sz="2400" dirty="0" smtClean="0"/>
              <a:t>to </a:t>
            </a:r>
            <a:r>
              <a:rPr lang="en-US" sz="2400" dirty="0"/>
              <a:t>help organize the events. Please contact brendajohnson@foreverychild.org for more information.</a:t>
            </a:r>
          </a:p>
        </p:txBody>
      </p:sp>
      <p:cxnSp>
        <p:nvCxnSpPr>
          <p:cNvPr id="5" name="Straight Connector 4"/>
          <p:cNvCxnSpPr/>
          <p:nvPr/>
        </p:nvCxnSpPr>
        <p:spPr>
          <a:xfrm>
            <a:off x="457200" y="3962400"/>
            <a:ext cx="1095375" cy="95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5038725"/>
            <a:ext cx="1095375" cy="95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66700" y="5743575"/>
            <a:ext cx="10220325" cy="1905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73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prstClr val="white"/>
                </a:solidFill>
              </a:rPr>
              <a:t>LESSSON OUTLINE</a:t>
            </a:r>
          </a:p>
        </p:txBody>
      </p:sp>
      <p:pic>
        <p:nvPicPr>
          <p:cNvPr id="6" name="Picture 5"/>
          <p:cNvPicPr>
            <a:picLocks noChangeAspect="1"/>
          </p:cNvPicPr>
          <p:nvPr/>
        </p:nvPicPr>
        <p:blipFill>
          <a:blip r:embed="rId2"/>
          <a:stretch>
            <a:fillRect/>
          </a:stretch>
        </p:blipFill>
        <p:spPr>
          <a:xfrm>
            <a:off x="1939552" y="1572957"/>
            <a:ext cx="1920785" cy="57003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6627" y="2504165"/>
            <a:ext cx="3491928" cy="661624"/>
          </a:xfrm>
          <a:prstGeom prst="rect">
            <a:avLst/>
          </a:prstGeom>
        </p:spPr>
      </p:pic>
      <p:sp>
        <p:nvSpPr>
          <p:cNvPr id="11" name="Round Diagonal Corner Rectangle 10"/>
          <p:cNvSpPr/>
          <p:nvPr/>
        </p:nvSpPr>
        <p:spPr>
          <a:xfrm>
            <a:off x="2926791" y="4916620"/>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Consolidation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1005" y="3594502"/>
            <a:ext cx="3095342" cy="631114"/>
          </a:xfrm>
          <a:prstGeom prst="rect">
            <a:avLst/>
          </a:prstGeom>
          <a:effectLst>
            <a:outerShdw blurRad="50800" dist="38100" dir="5400000" algn="t" rotWithShape="0">
              <a:prstClr val="black">
                <a:alpha val="40000"/>
              </a:prstClr>
            </a:outerShdw>
          </a:effectLst>
        </p:spPr>
      </p:pic>
      <p:pic>
        <p:nvPicPr>
          <p:cNvPr id="3" name="Picture 2"/>
          <p:cNvPicPr>
            <a:picLocks noChangeAspect="1"/>
          </p:cNvPicPr>
          <p:nvPr/>
        </p:nvPicPr>
        <p:blipFill>
          <a:blip r:embed="rId5"/>
          <a:stretch>
            <a:fillRect/>
          </a:stretch>
        </p:blipFill>
        <p:spPr>
          <a:xfrm>
            <a:off x="6870491" y="490818"/>
            <a:ext cx="4201181" cy="5876365"/>
          </a:xfrm>
          <a:prstGeom prst="rect">
            <a:avLst/>
          </a:prstGeom>
        </p:spPr>
      </p:pic>
    </p:spTree>
    <p:extLst>
      <p:ext uri="{BB962C8B-B14F-4D97-AF65-F5344CB8AC3E}">
        <p14:creationId xmlns:p14="http://schemas.microsoft.com/office/powerpoint/2010/main" val="13176145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05097" y="1478422"/>
            <a:ext cx="6316003" cy="859611"/>
          </a:xfrm>
          <a:prstGeom prst="rect">
            <a:avLst/>
          </a:prstGeom>
        </p:spPr>
      </p:pic>
      <p:pic>
        <p:nvPicPr>
          <p:cNvPr id="4" name="Picture 3"/>
          <p:cNvPicPr>
            <a:picLocks noChangeAspect="1"/>
          </p:cNvPicPr>
          <p:nvPr/>
        </p:nvPicPr>
        <p:blipFill>
          <a:blip r:embed="rId3"/>
          <a:stretch>
            <a:fillRect/>
          </a:stretch>
        </p:blipFill>
        <p:spPr>
          <a:xfrm>
            <a:off x="0" y="473779"/>
            <a:ext cx="2109399" cy="646232"/>
          </a:xfrm>
          <a:prstGeom prst="rect">
            <a:avLst/>
          </a:prstGeom>
        </p:spPr>
      </p:pic>
      <p:sp>
        <p:nvSpPr>
          <p:cNvPr id="5" name="Rectangle 4"/>
          <p:cNvSpPr/>
          <p:nvPr/>
        </p:nvSpPr>
        <p:spPr>
          <a:xfrm>
            <a:off x="2213361" y="473779"/>
            <a:ext cx="9699476" cy="100464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3600" i="1" dirty="0">
                <a:solidFill>
                  <a:srgbClr val="0070C0"/>
                </a:solidFill>
              </a:rPr>
              <a:t>Skim the text. Underline the key words. Choose the best </a:t>
            </a:r>
            <a:r>
              <a:rPr lang="en-US" sz="3600" i="1" dirty="0" smtClean="0">
                <a:solidFill>
                  <a:srgbClr val="0070C0"/>
                </a:solidFill>
              </a:rPr>
              <a:t>headline. </a:t>
            </a:r>
            <a:endParaRPr lang="en-US" sz="3600" i="1" dirty="0">
              <a:solidFill>
                <a:srgbClr val="0070C0"/>
              </a:solidFill>
            </a:endParaRPr>
          </a:p>
        </p:txBody>
      </p:sp>
      <p:cxnSp>
        <p:nvCxnSpPr>
          <p:cNvPr id="11" name="Straight Connector 10"/>
          <p:cNvCxnSpPr/>
          <p:nvPr/>
        </p:nvCxnSpPr>
        <p:spPr>
          <a:xfrm>
            <a:off x="3486684" y="3619522"/>
            <a:ext cx="0" cy="3895"/>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26835" y="2001789"/>
            <a:ext cx="11704115" cy="4524315"/>
          </a:xfrm>
          <a:prstGeom prst="rect">
            <a:avLst/>
          </a:prstGeom>
        </p:spPr>
        <p:txBody>
          <a:bodyPr wrap="square">
            <a:spAutoFit/>
          </a:bodyPr>
          <a:lstStyle/>
          <a:p>
            <a:r>
              <a:rPr lang="en-US" sz="2400" dirty="0"/>
              <a:t>The United Nations says that all children under 18 have the right to live, be healthy and happy, and much </a:t>
            </a:r>
            <a:r>
              <a:rPr lang="en-US" sz="2400" dirty="0" smtClean="0"/>
              <a:t>more</a:t>
            </a:r>
            <a:r>
              <a:rPr lang="en-US" sz="2400" dirty="0"/>
              <a:t>*, but some poor children don't have these rights. They don't have enough food, and can't go to school. </a:t>
            </a:r>
            <a:r>
              <a:rPr lang="en-US" sz="2400" dirty="0" smtClean="0"/>
              <a:t>So</a:t>
            </a:r>
            <a:r>
              <a:rPr lang="en-US" sz="2400" dirty="0"/>
              <a:t>, please join us in helping poor children. We are going to do these activities next month to raise money:</a:t>
            </a:r>
          </a:p>
          <a:p>
            <a:r>
              <a:rPr lang="en-US" sz="2400" dirty="0"/>
              <a:t>• Craft Fair (May 15th – 16th). Many talented artists will be there! You’ll find lots of cool things like cute stuffed </a:t>
            </a:r>
            <a:r>
              <a:rPr lang="en-US" sz="2400" dirty="0" smtClean="0"/>
              <a:t>animals </a:t>
            </a:r>
            <a:r>
              <a:rPr lang="en-US" sz="2400" dirty="0"/>
              <a:t>and pretty paintings. There will also be arts and crafts workshops in the afternoons.</a:t>
            </a:r>
          </a:p>
          <a:p>
            <a:r>
              <a:rPr lang="en-US" sz="2400" dirty="0"/>
              <a:t>• Bake Sale (May 22nd – 23rd). Come buy cookies, cupcakes, pies, and more! Don't miss the cupcake </a:t>
            </a:r>
            <a:r>
              <a:rPr lang="en-US" sz="2400" dirty="0" smtClean="0"/>
              <a:t>decorating </a:t>
            </a:r>
            <a:r>
              <a:rPr lang="en-US" sz="2400" dirty="0"/>
              <a:t>competition on May 23rd!</a:t>
            </a:r>
          </a:p>
          <a:p>
            <a:r>
              <a:rPr lang="en-US" sz="2400" dirty="0"/>
              <a:t>We’ll use the money from these events to buy clothes, books, and toys for children. We also need volunteers </a:t>
            </a:r>
            <a:r>
              <a:rPr lang="en-US" sz="2400" dirty="0" smtClean="0"/>
              <a:t>to </a:t>
            </a:r>
            <a:r>
              <a:rPr lang="en-US" sz="2400" dirty="0"/>
              <a:t>help organize the events. Please contact </a:t>
            </a:r>
            <a:r>
              <a:rPr lang="en-US" sz="2400" dirty="0" smtClean="0"/>
              <a:t>brendajohnson@foreverychild.org </a:t>
            </a:r>
            <a:r>
              <a:rPr lang="en-US" sz="2400" dirty="0"/>
              <a:t>for more information.</a:t>
            </a:r>
          </a:p>
        </p:txBody>
      </p:sp>
      <p:cxnSp>
        <p:nvCxnSpPr>
          <p:cNvPr id="13" name="Straight Connector 12"/>
          <p:cNvCxnSpPr/>
          <p:nvPr/>
        </p:nvCxnSpPr>
        <p:spPr>
          <a:xfrm flipH="1">
            <a:off x="5446643" y="3130359"/>
            <a:ext cx="4608554" cy="467"/>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a:off x="407504" y="5685183"/>
            <a:ext cx="9959009" cy="9939"/>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9398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930" y="1040175"/>
            <a:ext cx="11717221" cy="132343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i="1" dirty="0">
                <a:solidFill>
                  <a:srgbClr val="0070C0"/>
                </a:solidFill>
              </a:rPr>
              <a:t>Read the instruction quickly.  What are we going to do? </a:t>
            </a:r>
          </a:p>
          <a:p>
            <a:r>
              <a:rPr lang="en-US" sz="4000" i="1" dirty="0">
                <a:solidFill>
                  <a:srgbClr val="FF0000"/>
                </a:solidFill>
              </a:rPr>
              <a:t>Read and w</a:t>
            </a:r>
            <a:r>
              <a:rPr lang="en-US" sz="4000" i="1" dirty="0" smtClean="0">
                <a:solidFill>
                  <a:srgbClr val="FF0000"/>
                </a:solidFill>
              </a:rPr>
              <a:t>rite Yes, No, or Doesn’t say.</a:t>
            </a:r>
            <a:endParaRPr lang="en-US" sz="4000" i="1" dirty="0">
              <a:solidFill>
                <a:srgbClr val="FF0000"/>
              </a:solidFill>
            </a:endParaRPr>
          </a:p>
        </p:txBody>
      </p:sp>
      <p:sp>
        <p:nvSpPr>
          <p:cNvPr id="19" name="TextBox 18"/>
          <p:cNvSpPr txBox="1"/>
          <p:nvPr/>
        </p:nvSpPr>
        <p:spPr>
          <a:xfrm>
            <a:off x="205274" y="457200"/>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Pre - reading</a:t>
            </a:r>
          </a:p>
        </p:txBody>
      </p:sp>
      <p:pic>
        <p:nvPicPr>
          <p:cNvPr id="4" name="Picture 3"/>
          <p:cNvPicPr>
            <a:picLocks noChangeAspect="1"/>
          </p:cNvPicPr>
          <p:nvPr/>
        </p:nvPicPr>
        <p:blipFill>
          <a:blip r:embed="rId2"/>
          <a:stretch>
            <a:fillRect/>
          </a:stretch>
        </p:blipFill>
        <p:spPr>
          <a:xfrm>
            <a:off x="219075" y="2995612"/>
            <a:ext cx="11753850" cy="866775"/>
          </a:xfrm>
          <a:prstGeom prst="rect">
            <a:avLst/>
          </a:prstGeom>
        </p:spPr>
      </p:pic>
    </p:spTree>
    <p:extLst>
      <p:ext uri="{BB962C8B-B14F-4D97-AF65-F5344CB8AC3E}">
        <p14:creationId xmlns:p14="http://schemas.microsoft.com/office/powerpoint/2010/main" val="205503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heel(1)">
                                      <p:cBhvr>
                                        <p:cTn id="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408" y="1116310"/>
            <a:ext cx="11986592" cy="4524315"/>
          </a:xfrm>
          <a:prstGeom prst="rect">
            <a:avLst/>
          </a:prstGeom>
        </p:spPr>
        <p:txBody>
          <a:bodyPr wrap="square">
            <a:spAutoFit/>
          </a:bodyPr>
          <a:lstStyle/>
          <a:p>
            <a:r>
              <a:rPr lang="en-US" sz="3600" dirty="0"/>
              <a:t>1. Every child has the same 18 rights. ______________</a:t>
            </a:r>
          </a:p>
          <a:p>
            <a:r>
              <a:rPr lang="en-US" sz="3600" dirty="0"/>
              <a:t>2. The charity events will happen this month. ______________</a:t>
            </a:r>
          </a:p>
          <a:p>
            <a:r>
              <a:rPr lang="en-US" sz="3600" dirty="0"/>
              <a:t>3. You can join arts and crafts workshops in the morning on May 15th. ______________</a:t>
            </a:r>
          </a:p>
          <a:p>
            <a:r>
              <a:rPr lang="en-US" sz="3600" dirty="0"/>
              <a:t>4. You can also decorate cupcakes at the bake sale. ______________</a:t>
            </a:r>
          </a:p>
          <a:p>
            <a:r>
              <a:rPr lang="en-US" sz="3600" dirty="0"/>
              <a:t>5. Volunteers will help organize both the craft fair and bake sale. ______________</a:t>
            </a:r>
          </a:p>
        </p:txBody>
      </p:sp>
      <p:cxnSp>
        <p:nvCxnSpPr>
          <p:cNvPr id="4" name="Straight Connector 3"/>
          <p:cNvCxnSpPr/>
          <p:nvPr/>
        </p:nvCxnSpPr>
        <p:spPr>
          <a:xfrm>
            <a:off x="824948" y="1679713"/>
            <a:ext cx="1789043" cy="9939"/>
          </a:xfrm>
          <a:prstGeom prst="line">
            <a:avLst/>
          </a:prstGeom>
        </p:spPr>
        <p:style>
          <a:lnRef idx="2">
            <a:schemeClr val="accent2"/>
          </a:lnRef>
          <a:fillRef idx="0">
            <a:schemeClr val="accent2"/>
          </a:fillRef>
          <a:effectRef idx="1">
            <a:schemeClr val="accent2"/>
          </a:effectRef>
          <a:fontRef idx="minor">
            <a:schemeClr val="tx1"/>
          </a:fontRef>
        </p:style>
      </p:cxnSp>
      <p:cxnSp>
        <p:nvCxnSpPr>
          <p:cNvPr id="6" name="Straight Connector 5"/>
          <p:cNvCxnSpPr/>
          <p:nvPr/>
        </p:nvCxnSpPr>
        <p:spPr>
          <a:xfrm>
            <a:off x="3677478" y="1699591"/>
            <a:ext cx="154056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p:nvCxnSpPr>
        <p:spPr>
          <a:xfrm>
            <a:off x="6023113" y="1689652"/>
            <a:ext cx="93427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824948" y="2256183"/>
            <a:ext cx="321033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5039139" y="2246243"/>
            <a:ext cx="1159565" cy="994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a:off x="6599583" y="2256183"/>
            <a:ext cx="163995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2430117" y="2802835"/>
            <a:ext cx="5143500" cy="9939"/>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V="1">
            <a:off x="9153939" y="2812773"/>
            <a:ext cx="1451113" cy="9940"/>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a:off x="357809" y="3405157"/>
            <a:ext cx="157038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a:off x="3180522" y="3945835"/>
            <a:ext cx="314076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flipV="1">
            <a:off x="7901609" y="3916017"/>
            <a:ext cx="1530626" cy="19879"/>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a:off x="824948" y="4969565"/>
            <a:ext cx="1789043" cy="19878"/>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4572000" y="4979504"/>
            <a:ext cx="1341783" cy="9939"/>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a:off x="7901609" y="4989443"/>
            <a:ext cx="323021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3" name="Straight Connector 32"/>
          <p:cNvCxnSpPr/>
          <p:nvPr/>
        </p:nvCxnSpPr>
        <p:spPr>
          <a:xfrm flipV="1">
            <a:off x="205408" y="5536096"/>
            <a:ext cx="828262" cy="9939"/>
          </a:xfrm>
          <a:prstGeom prst="line">
            <a:avLst/>
          </a:prstGeom>
        </p:spPr>
        <p:style>
          <a:lnRef idx="2">
            <a:schemeClr val="accent2"/>
          </a:lnRef>
          <a:fillRef idx="0">
            <a:schemeClr val="accent2"/>
          </a:fillRef>
          <a:effectRef idx="1">
            <a:schemeClr val="accent2"/>
          </a:effectRef>
          <a:fontRef idx="minor">
            <a:schemeClr val="tx1"/>
          </a:fontRef>
        </p:style>
      </p:cxnSp>
      <p:pic>
        <p:nvPicPr>
          <p:cNvPr id="34" name="Picture 33"/>
          <p:cNvPicPr>
            <a:picLocks noChangeAspect="1"/>
          </p:cNvPicPr>
          <p:nvPr/>
        </p:nvPicPr>
        <p:blipFill>
          <a:blip r:embed="rId2"/>
          <a:stretch>
            <a:fillRect/>
          </a:stretch>
        </p:blipFill>
        <p:spPr>
          <a:xfrm>
            <a:off x="106292" y="335827"/>
            <a:ext cx="9832837" cy="1012024"/>
          </a:xfrm>
          <a:prstGeom prst="rect">
            <a:avLst/>
          </a:prstGeom>
        </p:spPr>
      </p:pic>
    </p:spTree>
    <p:extLst>
      <p:ext uri="{BB962C8B-B14F-4D97-AF65-F5344CB8AC3E}">
        <p14:creationId xmlns:p14="http://schemas.microsoft.com/office/powerpoint/2010/main" val="407129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additive="base">
                                        <p:cTn id="85" dur="500" fill="hold"/>
                                        <p:tgtEl>
                                          <p:spTgt spid="30"/>
                                        </p:tgtEl>
                                        <p:attrNameLst>
                                          <p:attrName>ppt_x</p:attrName>
                                        </p:attrNameLst>
                                      </p:cBhvr>
                                      <p:tavLst>
                                        <p:tav tm="0">
                                          <p:val>
                                            <p:strVal val="#ppt_x"/>
                                          </p:val>
                                        </p:tav>
                                        <p:tav tm="100000">
                                          <p:val>
                                            <p:strVal val="#ppt_x"/>
                                          </p:val>
                                        </p:tav>
                                      </p:tavLst>
                                    </p:anim>
                                    <p:anim calcmode="lin" valueType="num">
                                      <p:cBhvr additive="base">
                                        <p:cTn id="8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wipe(down)">
                                      <p:cBhvr>
                                        <p:cTn id="9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a:t>
            </a:r>
            <a:r>
              <a:rPr lang="en-US" sz="3600" i="1" dirty="0" smtClean="0">
                <a:solidFill>
                  <a:srgbClr val="0070C0"/>
                </a:solidFill>
              </a:rPr>
              <a:t>Write Yes, No, or Doesn’t say. </a:t>
            </a:r>
            <a:endParaRPr lang="en-US" sz="3600" i="1" dirty="0">
              <a:solidFill>
                <a:srgbClr val="0070C0"/>
              </a:solidFill>
            </a:endParaRP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6" name="Rectangle 5"/>
          <p:cNvSpPr/>
          <p:nvPr/>
        </p:nvSpPr>
        <p:spPr>
          <a:xfrm>
            <a:off x="8962865" y="1293175"/>
            <a:ext cx="2822621" cy="6372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solidFill>
                  <a:srgbClr val="FF0000"/>
                </a:solidFill>
              </a:rPr>
              <a:t>Doesn’t say</a:t>
            </a:r>
            <a:endParaRPr lang="en-US" sz="4000" dirty="0">
              <a:solidFill>
                <a:srgbClr val="FF0000"/>
              </a:solidFill>
            </a:endParaRPr>
          </a:p>
        </p:txBody>
      </p:sp>
      <p:cxnSp>
        <p:nvCxnSpPr>
          <p:cNvPr id="9" name="Straight Connector 8"/>
          <p:cNvCxnSpPr/>
          <p:nvPr/>
        </p:nvCxnSpPr>
        <p:spPr>
          <a:xfrm>
            <a:off x="479400" y="2520081"/>
            <a:ext cx="11306086" cy="17091"/>
          </a:xfrm>
          <a:prstGeom prst="line">
            <a:avLst/>
          </a:prstGeom>
        </p:spPr>
        <p:style>
          <a:lnRef idx="2">
            <a:schemeClr val="accent2"/>
          </a:lnRef>
          <a:fillRef idx="0">
            <a:schemeClr val="accent2"/>
          </a:fillRef>
          <a:effectRef idx="1">
            <a:schemeClr val="accent2"/>
          </a:effectRef>
          <a:fontRef idx="minor">
            <a:schemeClr val="tx1"/>
          </a:fontRef>
        </p:style>
      </p:cxnSp>
      <p:sp>
        <p:nvSpPr>
          <p:cNvPr id="4" name="Rectangle 3"/>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a:t>
            </a:r>
            <a:r>
              <a:rPr lang="en-US" sz="2400" dirty="0" smtClean="0"/>
              <a:t>more</a:t>
            </a:r>
            <a:r>
              <a:rPr lang="en-US" sz="2400" dirty="0"/>
              <a:t>*, but some poor children don't have these rights. They don't have enough food, and can't go to school. </a:t>
            </a:r>
            <a:r>
              <a:rPr lang="en-US" sz="2400" dirty="0" smtClean="0"/>
              <a:t>So</a:t>
            </a:r>
            <a:r>
              <a:rPr lang="en-US" sz="2400" dirty="0"/>
              <a:t>, please join us in helping poor children. We are going to do these activities next month to raise money:</a:t>
            </a:r>
          </a:p>
          <a:p>
            <a:r>
              <a:rPr lang="en-US" sz="2400" dirty="0"/>
              <a:t>• Craft Fair (May 15th – 16th). Many talented artists will be there! You’ll find lots of cool things like cute stuffed </a:t>
            </a:r>
            <a:r>
              <a:rPr lang="en-US" sz="2400" dirty="0" smtClean="0"/>
              <a:t>animals </a:t>
            </a:r>
            <a:r>
              <a:rPr lang="en-US" sz="2400" dirty="0"/>
              <a:t>and pretty paintings. There will also be arts and crafts workshops in the afternoons.</a:t>
            </a:r>
          </a:p>
          <a:p>
            <a:r>
              <a:rPr lang="en-US" sz="2400" dirty="0"/>
              <a:t>• Bake Sale (May 22nd – 23rd). Come buy cookies, cupcakes, pies, and more! Don't miss the cupcake </a:t>
            </a:r>
            <a:r>
              <a:rPr lang="en-US" sz="2400" dirty="0" smtClean="0"/>
              <a:t>decorating </a:t>
            </a:r>
            <a:r>
              <a:rPr lang="en-US" sz="2400" dirty="0"/>
              <a:t>competition on May 23rd!</a:t>
            </a:r>
          </a:p>
          <a:p>
            <a:r>
              <a:rPr lang="en-US" sz="2400" dirty="0"/>
              <a:t>We’ll use the money from these events to buy clothes, books, and toys for children. We also need volunteers </a:t>
            </a:r>
            <a:r>
              <a:rPr lang="en-US" sz="2400" dirty="0" smtClean="0"/>
              <a:t>to </a:t>
            </a:r>
            <a:r>
              <a:rPr lang="en-US" sz="2400" dirty="0"/>
              <a:t>help organize the events. Please contact brendajohnson@foreverychild.org for more information</a:t>
            </a:r>
          </a:p>
        </p:txBody>
      </p:sp>
      <p:pic>
        <p:nvPicPr>
          <p:cNvPr id="7" name="Picture 6"/>
          <p:cNvPicPr>
            <a:picLocks noChangeAspect="1"/>
          </p:cNvPicPr>
          <p:nvPr/>
        </p:nvPicPr>
        <p:blipFill>
          <a:blip r:embed="rId2"/>
          <a:stretch>
            <a:fillRect/>
          </a:stretch>
        </p:blipFill>
        <p:spPr>
          <a:xfrm>
            <a:off x="347456" y="1256803"/>
            <a:ext cx="8515350" cy="647700"/>
          </a:xfrm>
          <a:prstGeom prst="rect">
            <a:avLst/>
          </a:prstGeom>
        </p:spPr>
      </p:pic>
    </p:spTree>
    <p:extLst>
      <p:ext uri="{BB962C8B-B14F-4D97-AF65-F5344CB8AC3E}">
        <p14:creationId xmlns:p14="http://schemas.microsoft.com/office/powerpoint/2010/main" val="107813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Circle the answer. </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6" name="Rectangle 5"/>
          <p:cNvSpPr/>
          <p:nvPr/>
        </p:nvSpPr>
        <p:spPr>
          <a:xfrm>
            <a:off x="10402955" y="1376991"/>
            <a:ext cx="1017105" cy="551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solidFill>
                  <a:srgbClr val="FF0000"/>
                </a:solidFill>
              </a:rPr>
              <a:t>No </a:t>
            </a:r>
            <a:endParaRPr lang="en-US" sz="4000" dirty="0">
              <a:solidFill>
                <a:srgbClr val="FF0000"/>
              </a:solidFill>
            </a:endParaRPr>
          </a:p>
        </p:txBody>
      </p:sp>
      <p:sp>
        <p:nvSpPr>
          <p:cNvPr id="10" name="Rectangle 9"/>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a:t>
            </a:r>
            <a:r>
              <a:rPr lang="en-US" sz="2400" dirty="0" smtClean="0"/>
              <a:t>more</a:t>
            </a:r>
            <a:r>
              <a:rPr lang="en-US" sz="2400" dirty="0"/>
              <a:t>*, but some poor children don't have these rights. They don't have enough food, and can't go to school. </a:t>
            </a:r>
            <a:r>
              <a:rPr lang="en-US" sz="2400" dirty="0" smtClean="0"/>
              <a:t>So</a:t>
            </a:r>
            <a:r>
              <a:rPr lang="en-US" sz="2400" dirty="0"/>
              <a:t>, please join us in helping poor children. We are going to do these activities next month to raise money:</a:t>
            </a:r>
          </a:p>
          <a:p>
            <a:r>
              <a:rPr lang="en-US" sz="2400" dirty="0"/>
              <a:t>• Craft Fair (May 15th – 16th). Many talented artists will be there! You’ll find lots of cool things like cute stuffed </a:t>
            </a:r>
            <a:r>
              <a:rPr lang="en-US" sz="2400" dirty="0" smtClean="0"/>
              <a:t>animals </a:t>
            </a:r>
            <a:r>
              <a:rPr lang="en-US" sz="2400" dirty="0"/>
              <a:t>and pretty paintings. There will also be arts and crafts workshops in the afternoons.</a:t>
            </a:r>
          </a:p>
          <a:p>
            <a:r>
              <a:rPr lang="en-US" sz="2400" dirty="0"/>
              <a:t>• Bake Sale (May 22nd – 23rd). Come buy cookies, cupcakes, pies, and more! Don't miss the cupcake </a:t>
            </a:r>
            <a:r>
              <a:rPr lang="en-US" sz="2400" dirty="0" smtClean="0"/>
              <a:t>decorating </a:t>
            </a:r>
            <a:r>
              <a:rPr lang="en-US" sz="2400" dirty="0"/>
              <a:t>competition on May 23rd!</a:t>
            </a:r>
          </a:p>
          <a:p>
            <a:r>
              <a:rPr lang="en-US" sz="2400" dirty="0"/>
              <a:t>We’ll use the money from these events to buy clothes, books, and toys for children. We also need volunteers </a:t>
            </a:r>
            <a:r>
              <a:rPr lang="en-US" sz="2400" dirty="0" smtClean="0"/>
              <a:t>to </a:t>
            </a:r>
            <a:r>
              <a:rPr lang="en-US" sz="2400" dirty="0"/>
              <a:t>help organize the events. Please contact brendajohnson@foreverychild.org for more information</a:t>
            </a:r>
          </a:p>
        </p:txBody>
      </p:sp>
      <p:pic>
        <p:nvPicPr>
          <p:cNvPr id="4" name="Picture 3"/>
          <p:cNvPicPr>
            <a:picLocks noChangeAspect="1"/>
          </p:cNvPicPr>
          <p:nvPr/>
        </p:nvPicPr>
        <p:blipFill>
          <a:blip r:embed="rId2"/>
          <a:stretch>
            <a:fillRect/>
          </a:stretch>
        </p:blipFill>
        <p:spPr>
          <a:xfrm>
            <a:off x="433180" y="1376991"/>
            <a:ext cx="9867900" cy="628650"/>
          </a:xfrm>
          <a:prstGeom prst="rect">
            <a:avLst/>
          </a:prstGeom>
        </p:spPr>
      </p:pic>
      <p:cxnSp>
        <p:nvCxnSpPr>
          <p:cNvPr id="13" name="Straight Connector 12"/>
          <p:cNvCxnSpPr/>
          <p:nvPr/>
        </p:nvCxnSpPr>
        <p:spPr>
          <a:xfrm>
            <a:off x="9084365" y="3250096"/>
            <a:ext cx="216673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a:off x="208722" y="3617843"/>
            <a:ext cx="5158408"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1040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Circle the answer. </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5" name="Rectangle 4"/>
          <p:cNvSpPr/>
          <p:nvPr/>
        </p:nvSpPr>
        <p:spPr>
          <a:xfrm>
            <a:off x="11121887" y="1321267"/>
            <a:ext cx="933264" cy="62043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solidFill>
                  <a:srgbClr val="FF0000"/>
                </a:solidFill>
              </a:rPr>
              <a:t>No</a:t>
            </a:r>
            <a:r>
              <a:rPr lang="en-US" sz="2400" dirty="0" smtClean="0">
                <a:solidFill>
                  <a:srgbClr val="FF0000"/>
                </a:solidFill>
              </a:rPr>
              <a:t> </a:t>
            </a:r>
            <a:endParaRPr lang="en-US" sz="2400" dirty="0">
              <a:solidFill>
                <a:srgbClr val="FF0000"/>
              </a:solidFill>
            </a:endParaRPr>
          </a:p>
        </p:txBody>
      </p:sp>
      <p:sp>
        <p:nvSpPr>
          <p:cNvPr id="11" name="Rectangle 10"/>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a:t>
            </a:r>
            <a:r>
              <a:rPr lang="en-US" sz="2400" dirty="0" smtClean="0"/>
              <a:t>more</a:t>
            </a:r>
            <a:r>
              <a:rPr lang="en-US" sz="2400" dirty="0"/>
              <a:t>*, but some poor children don't have these rights. They don't have enough food, and can't go to school. </a:t>
            </a:r>
            <a:r>
              <a:rPr lang="en-US" sz="2400" dirty="0" smtClean="0"/>
              <a:t>So</a:t>
            </a:r>
            <a:r>
              <a:rPr lang="en-US" sz="2400" dirty="0"/>
              <a:t>, please join us in helping poor children. We are going to do these activities next month to raise money:</a:t>
            </a:r>
          </a:p>
          <a:p>
            <a:r>
              <a:rPr lang="en-US" sz="2400" dirty="0"/>
              <a:t>• Craft Fair (May 15th – 16th). Many talented artists will be there! You’ll find lots of cool things like cute stuffed </a:t>
            </a:r>
            <a:r>
              <a:rPr lang="en-US" sz="2400" dirty="0" smtClean="0"/>
              <a:t>animals </a:t>
            </a:r>
            <a:r>
              <a:rPr lang="en-US" sz="2400" dirty="0"/>
              <a:t>and pretty paintings. There will also be arts and crafts workshops in the afternoons.</a:t>
            </a:r>
          </a:p>
          <a:p>
            <a:r>
              <a:rPr lang="en-US" sz="2400" dirty="0"/>
              <a:t>• Bake Sale (May 22nd – 23rd). Come buy cookies, cupcakes, pies, and more! Don't miss the cupcake </a:t>
            </a:r>
            <a:r>
              <a:rPr lang="en-US" sz="2400" dirty="0" smtClean="0"/>
              <a:t>decorating </a:t>
            </a:r>
            <a:r>
              <a:rPr lang="en-US" sz="2400" dirty="0"/>
              <a:t>competition on May 23rd!</a:t>
            </a:r>
          </a:p>
          <a:p>
            <a:r>
              <a:rPr lang="en-US" sz="2400" dirty="0"/>
              <a:t>We’ll use the money from these events to buy clothes, books, and toys for children. We also need volunteers </a:t>
            </a:r>
            <a:r>
              <a:rPr lang="en-US" sz="2400" dirty="0" smtClean="0"/>
              <a:t>to </a:t>
            </a:r>
            <a:r>
              <a:rPr lang="en-US" sz="2400" dirty="0"/>
              <a:t>help organize the events. Please contact brendajohnson@foreverychild.org for more information</a:t>
            </a:r>
          </a:p>
        </p:txBody>
      </p:sp>
      <p:pic>
        <p:nvPicPr>
          <p:cNvPr id="9" name="Picture 8"/>
          <p:cNvPicPr>
            <a:picLocks noChangeAspect="1"/>
          </p:cNvPicPr>
          <p:nvPr/>
        </p:nvPicPr>
        <p:blipFill>
          <a:blip r:embed="rId2"/>
          <a:stretch>
            <a:fillRect/>
          </a:stretch>
        </p:blipFill>
        <p:spPr>
          <a:xfrm>
            <a:off x="0" y="1288586"/>
            <a:ext cx="11121887" cy="685800"/>
          </a:xfrm>
          <a:prstGeom prst="rect">
            <a:avLst/>
          </a:prstGeom>
        </p:spPr>
      </p:pic>
      <p:cxnSp>
        <p:nvCxnSpPr>
          <p:cNvPr id="13" name="Straight Connector 12"/>
          <p:cNvCxnSpPr/>
          <p:nvPr/>
        </p:nvCxnSpPr>
        <p:spPr>
          <a:xfrm>
            <a:off x="427383" y="3985591"/>
            <a:ext cx="3220278" cy="9939"/>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V="1">
            <a:off x="447261" y="5098774"/>
            <a:ext cx="3389243" cy="9939"/>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1418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Circle the answer. </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5" name="Rectangle 4"/>
          <p:cNvSpPr/>
          <p:nvPr/>
        </p:nvSpPr>
        <p:spPr>
          <a:xfrm>
            <a:off x="11022495" y="1308039"/>
            <a:ext cx="890535" cy="5474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solidFill>
                  <a:srgbClr val="FF0000"/>
                </a:solidFill>
              </a:rPr>
              <a:t>Yes</a:t>
            </a:r>
            <a:r>
              <a:rPr lang="en-US" dirty="0" smtClean="0"/>
              <a:t> </a:t>
            </a:r>
            <a:endParaRPr lang="en-US" dirty="0"/>
          </a:p>
        </p:txBody>
      </p:sp>
      <p:sp>
        <p:nvSpPr>
          <p:cNvPr id="9" name="Rectangle 8"/>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a:t>
            </a:r>
            <a:r>
              <a:rPr lang="en-US" sz="2400" dirty="0" smtClean="0"/>
              <a:t>more</a:t>
            </a:r>
            <a:r>
              <a:rPr lang="en-US" sz="2400" dirty="0"/>
              <a:t>*, but some poor children don't have these rights. They don't have enough food, and can't go to school. </a:t>
            </a:r>
            <a:r>
              <a:rPr lang="en-US" sz="2400" dirty="0" smtClean="0"/>
              <a:t>So</a:t>
            </a:r>
            <a:r>
              <a:rPr lang="en-US" sz="2400" dirty="0"/>
              <a:t>, please join us in helping poor children. We are going to do these activities next month to raise money:</a:t>
            </a:r>
          </a:p>
          <a:p>
            <a:r>
              <a:rPr lang="en-US" sz="2400" dirty="0"/>
              <a:t>• Craft Fair (May 15th – 16th). Many talented artists will be there! You’ll find lots of cool things like cute stuffed </a:t>
            </a:r>
            <a:r>
              <a:rPr lang="en-US" sz="2400" dirty="0" smtClean="0"/>
              <a:t>animals </a:t>
            </a:r>
            <a:r>
              <a:rPr lang="en-US" sz="2400" dirty="0"/>
              <a:t>and pretty paintings. There will also be arts and crafts workshops in the afternoons.</a:t>
            </a:r>
          </a:p>
          <a:p>
            <a:r>
              <a:rPr lang="en-US" sz="2400" dirty="0"/>
              <a:t>• Bake Sale (May 22nd – 23rd). Come buy cookies, cupcakes, pies, and more! Don't miss the cupcake </a:t>
            </a:r>
            <a:r>
              <a:rPr lang="en-US" sz="2400" dirty="0" smtClean="0"/>
              <a:t>decorating </a:t>
            </a:r>
            <a:r>
              <a:rPr lang="en-US" sz="2400" dirty="0"/>
              <a:t>competition on May 23rd!</a:t>
            </a:r>
          </a:p>
          <a:p>
            <a:r>
              <a:rPr lang="en-US" sz="2400" dirty="0"/>
              <a:t>We’ll use the money from these events to buy clothes, books, and toys for children. We also need volunteers </a:t>
            </a:r>
            <a:r>
              <a:rPr lang="en-US" sz="2400" dirty="0" smtClean="0"/>
              <a:t>to </a:t>
            </a:r>
            <a:r>
              <a:rPr lang="en-US" sz="2400" dirty="0"/>
              <a:t>help organize the events. Please contact brendajohnson@foreverychild.org for more information</a:t>
            </a:r>
          </a:p>
        </p:txBody>
      </p:sp>
      <p:pic>
        <p:nvPicPr>
          <p:cNvPr id="6" name="Picture 5"/>
          <p:cNvPicPr>
            <a:picLocks noChangeAspect="1"/>
          </p:cNvPicPr>
          <p:nvPr/>
        </p:nvPicPr>
        <p:blipFill>
          <a:blip r:embed="rId2"/>
          <a:stretch>
            <a:fillRect/>
          </a:stretch>
        </p:blipFill>
        <p:spPr>
          <a:xfrm>
            <a:off x="0" y="1308039"/>
            <a:ext cx="10873410" cy="641709"/>
          </a:xfrm>
          <a:prstGeom prst="rect">
            <a:avLst/>
          </a:prstGeom>
        </p:spPr>
      </p:pic>
      <p:cxnSp>
        <p:nvCxnSpPr>
          <p:cNvPr id="12" name="Straight Connector 11"/>
          <p:cNvCxnSpPr/>
          <p:nvPr/>
        </p:nvCxnSpPr>
        <p:spPr>
          <a:xfrm>
            <a:off x="9730409" y="5128591"/>
            <a:ext cx="1669774" cy="9939"/>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flipV="1">
            <a:off x="208722" y="5456583"/>
            <a:ext cx="5496339" cy="19878"/>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625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Circle the answer. </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5" name="Rectangle 4"/>
          <p:cNvSpPr/>
          <p:nvPr/>
        </p:nvSpPr>
        <p:spPr>
          <a:xfrm>
            <a:off x="10859055" y="1311205"/>
            <a:ext cx="915514" cy="60844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smtClean="0">
                <a:solidFill>
                  <a:srgbClr val="FF0000"/>
                </a:solidFill>
              </a:rPr>
              <a:t>Yes</a:t>
            </a:r>
            <a:r>
              <a:rPr lang="en-US" sz="4000" dirty="0" smtClean="0"/>
              <a:t> </a:t>
            </a:r>
            <a:endParaRPr lang="en-US" sz="4000" dirty="0"/>
          </a:p>
        </p:txBody>
      </p:sp>
      <p:sp>
        <p:nvSpPr>
          <p:cNvPr id="11" name="Rectangle 10"/>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a:t>
            </a:r>
            <a:r>
              <a:rPr lang="en-US" sz="2400" dirty="0" smtClean="0"/>
              <a:t>more</a:t>
            </a:r>
            <a:r>
              <a:rPr lang="en-US" sz="2400" dirty="0"/>
              <a:t>*, but some poor children don't have these rights. They don't have enough food, and can't go to school. </a:t>
            </a:r>
            <a:r>
              <a:rPr lang="en-US" sz="2400" dirty="0" smtClean="0"/>
              <a:t>So</a:t>
            </a:r>
            <a:r>
              <a:rPr lang="en-US" sz="2400" dirty="0"/>
              <a:t>, please join us in helping poor children. We are going to do these activities next month to raise money:</a:t>
            </a:r>
          </a:p>
          <a:p>
            <a:r>
              <a:rPr lang="en-US" sz="2400" dirty="0"/>
              <a:t>• Craft Fair (May 15th – 16th). Many talented artists will be there! You’ll find lots of cool things like cute stuffed </a:t>
            </a:r>
            <a:r>
              <a:rPr lang="en-US" sz="2400" dirty="0" smtClean="0"/>
              <a:t>animals </a:t>
            </a:r>
            <a:r>
              <a:rPr lang="en-US" sz="2400" dirty="0"/>
              <a:t>and pretty paintings. There will also be arts and crafts workshops in the afternoons.</a:t>
            </a:r>
          </a:p>
          <a:p>
            <a:r>
              <a:rPr lang="en-US" sz="2400" dirty="0"/>
              <a:t>• Bake Sale (May 22nd – 23rd). Come buy cookies, cupcakes, pies, and more! Don't miss the cupcake </a:t>
            </a:r>
            <a:r>
              <a:rPr lang="en-US" sz="2400" dirty="0" smtClean="0"/>
              <a:t>decorating </a:t>
            </a:r>
            <a:r>
              <a:rPr lang="en-US" sz="2400" dirty="0"/>
              <a:t>competition on May 23rd!</a:t>
            </a:r>
          </a:p>
          <a:p>
            <a:r>
              <a:rPr lang="en-US" sz="2400" dirty="0"/>
              <a:t>We’ll use the money from these events to buy clothes, books, and toys for children. We also need volunteers </a:t>
            </a:r>
            <a:r>
              <a:rPr lang="en-US" sz="2400" dirty="0" smtClean="0"/>
              <a:t>to </a:t>
            </a:r>
            <a:r>
              <a:rPr lang="en-US" sz="2400" dirty="0"/>
              <a:t>help organize the events. Please contact brendajohnson@foreverychild.org for more information</a:t>
            </a:r>
          </a:p>
        </p:txBody>
      </p:sp>
      <p:pic>
        <p:nvPicPr>
          <p:cNvPr id="9" name="Picture 8"/>
          <p:cNvPicPr>
            <a:picLocks noChangeAspect="1"/>
          </p:cNvPicPr>
          <p:nvPr/>
        </p:nvPicPr>
        <p:blipFill>
          <a:blip r:embed="rId2"/>
          <a:stretch>
            <a:fillRect/>
          </a:stretch>
        </p:blipFill>
        <p:spPr>
          <a:xfrm>
            <a:off x="79513" y="1415440"/>
            <a:ext cx="10779542" cy="536328"/>
          </a:xfrm>
          <a:prstGeom prst="rect">
            <a:avLst/>
          </a:prstGeom>
        </p:spPr>
      </p:pic>
      <p:cxnSp>
        <p:nvCxnSpPr>
          <p:cNvPr id="13" name="Straight Connector 12"/>
          <p:cNvCxnSpPr/>
          <p:nvPr/>
        </p:nvCxnSpPr>
        <p:spPr>
          <a:xfrm flipV="1">
            <a:off x="884583" y="6182139"/>
            <a:ext cx="4584701" cy="19878"/>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61771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952" y="1278560"/>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5" name="Rounded Rectangular Callout 4"/>
          <p:cNvSpPr/>
          <p:nvPr/>
        </p:nvSpPr>
        <p:spPr>
          <a:xfrm>
            <a:off x="409575" y="3385906"/>
            <a:ext cx="4800600" cy="1929578"/>
          </a:xfrm>
          <a:prstGeom prst="wedgeRoundRectCallout">
            <a:avLst>
              <a:gd name="adj1" fmla="val 48418"/>
              <a:gd name="adj2" fmla="val 78777"/>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smtClean="0">
                <a:solidFill>
                  <a:srgbClr val="0070C0"/>
                </a:solidFill>
              </a:rPr>
              <a:t>Which of the two events would you like to take part in?</a:t>
            </a:r>
            <a:endParaRPr lang="en-US" sz="4000" i="1" dirty="0">
              <a:solidFill>
                <a:srgbClr val="0070C0"/>
              </a:solidFill>
            </a:endParaRPr>
          </a:p>
        </p:txBody>
      </p:sp>
      <p:sp>
        <p:nvSpPr>
          <p:cNvPr id="6" name="Rounded Rectangular Callout 5"/>
          <p:cNvSpPr/>
          <p:nvPr/>
        </p:nvSpPr>
        <p:spPr>
          <a:xfrm>
            <a:off x="6246789" y="657255"/>
            <a:ext cx="5109495" cy="2191026"/>
          </a:xfrm>
          <a:prstGeom prst="wedgeRoundRectCallout">
            <a:avLst>
              <a:gd name="adj1" fmla="val -48209"/>
              <a:gd name="adj2" fmla="val 95680"/>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smtClean="0">
                <a:solidFill>
                  <a:srgbClr val="00B050"/>
                </a:solidFill>
              </a:rPr>
              <a:t>I’d like to take part in the bake sale because I like decorating cakes. </a:t>
            </a:r>
            <a:endParaRPr lang="en-US" sz="4000" i="1" dirty="0">
              <a:solidFill>
                <a:srgbClr val="00B050"/>
              </a:solidFill>
            </a:endParaRPr>
          </a:p>
        </p:txBody>
      </p:sp>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Post - reading</a:t>
            </a:r>
          </a:p>
        </p:txBody>
      </p:sp>
      <p:sp>
        <p:nvSpPr>
          <p:cNvPr id="8" name="Rounded Rectangular Callout 7"/>
          <p:cNvSpPr/>
          <p:nvPr/>
        </p:nvSpPr>
        <p:spPr>
          <a:xfrm flipH="1">
            <a:off x="6922650" y="3826566"/>
            <a:ext cx="4566985" cy="2236304"/>
          </a:xfrm>
          <a:prstGeom prst="wedgeRoundRectCallout">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4000" dirty="0" smtClean="0">
                <a:solidFill>
                  <a:srgbClr val="00B050"/>
                </a:solidFill>
              </a:rPr>
              <a:t>I’d prefer the craft fair because I enjoy painting.</a:t>
            </a:r>
            <a:endParaRPr lang="en-US" sz="4000" dirty="0">
              <a:solidFill>
                <a:srgbClr val="00B050"/>
              </a:solidFill>
            </a:endParaRPr>
          </a:p>
        </p:txBody>
      </p:sp>
    </p:spTree>
    <p:extLst>
      <p:ext uri="{BB962C8B-B14F-4D97-AF65-F5344CB8AC3E}">
        <p14:creationId xmlns:p14="http://schemas.microsoft.com/office/powerpoint/2010/main" val="111721247"/>
      </p:ext>
    </p:extLst>
  </p:cSld>
  <p:clrMapOvr>
    <a:masterClrMapping/>
  </p:clrMapOvr>
  <p:transition spd="med">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rgbClr val="F79646">
                    <a:lumMod val="75000"/>
                  </a:srgbClr>
                </a:solidFill>
              </a:rPr>
              <a:t>CONSOLIDATION</a:t>
            </a:r>
          </a:p>
        </p:txBody>
      </p:sp>
    </p:spTree>
    <p:extLst>
      <p:ext uri="{BB962C8B-B14F-4D97-AF65-F5344CB8AC3E}">
        <p14:creationId xmlns:p14="http://schemas.microsoft.com/office/powerpoint/2010/main" val="288254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r>
              <a:rPr lang="en-US" sz="3600" dirty="0">
                <a:solidFill>
                  <a:srgbClr val="0070C0"/>
                </a:solidFill>
              </a:rPr>
              <a:t>- </a:t>
            </a:r>
            <a:r>
              <a:rPr lang="en-US" sz="3600" dirty="0" smtClean="0">
                <a:solidFill>
                  <a:srgbClr val="0070C0"/>
                </a:solidFill>
              </a:rPr>
              <a:t>talk about charity events.</a:t>
            </a:r>
            <a:endParaRPr lang="en-US" sz="3600" dirty="0">
              <a:solidFill>
                <a:srgbClr val="0070C0"/>
              </a:solidFill>
            </a:endParaRPr>
          </a:p>
          <a:p>
            <a:r>
              <a:rPr lang="en-US" sz="3600" dirty="0">
                <a:solidFill>
                  <a:srgbClr val="0070C0"/>
                </a:solidFill>
              </a:rPr>
              <a:t>- practice reading and understanding general and specific information about </a:t>
            </a:r>
            <a:r>
              <a:rPr lang="en-US" sz="3600" dirty="0" smtClean="0">
                <a:solidFill>
                  <a:srgbClr val="0070C0"/>
                </a:solidFill>
              </a:rPr>
              <a:t> charity events.</a:t>
            </a:r>
            <a:endParaRPr lang="en-US" sz="3600" dirty="0">
              <a:solidFill>
                <a:srgbClr val="0070C0"/>
              </a:solidFill>
            </a:endParaRP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460730761"/>
      </p:ext>
    </p:extLst>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649C3A-3028-1045-9050-8B4D037870AD}"/>
              </a:ext>
            </a:extLst>
          </p:cNvPr>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smtClean="0">
                <a:solidFill>
                  <a:schemeClr val="accent6">
                    <a:lumMod val="75000"/>
                  </a:schemeClr>
                </a:solidFill>
              </a:rPr>
              <a:t>LET’S PLAY!</a:t>
            </a:r>
            <a:endParaRPr lang="en-US" sz="5400" b="1" dirty="0">
              <a:solidFill>
                <a:schemeClr val="accent6">
                  <a:lumMod val="75000"/>
                </a:schemeClr>
              </a:solidFill>
            </a:endParaRP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smtClean="0"/>
              <a:t>Click here to play the games</a:t>
            </a:r>
            <a:endParaRPr lang="en-US" i="1" dirty="0"/>
          </a:p>
        </p:txBody>
      </p:sp>
      <p:pic>
        <p:nvPicPr>
          <p:cNvPr id="4" name="Picture 3"/>
          <p:cNvPicPr>
            <a:picLocks noChangeAspect="1"/>
          </p:cNvPicPr>
          <p:nvPr/>
        </p:nvPicPr>
        <p:blipFill>
          <a:blip r:embed="rId3"/>
          <a:stretch>
            <a:fillRect/>
          </a:stretch>
        </p:blipFill>
        <p:spPr>
          <a:xfrm>
            <a:off x="2851026" y="1907927"/>
            <a:ext cx="8743957" cy="3873264"/>
          </a:xfrm>
          <a:prstGeom prst="rect">
            <a:avLst/>
          </a:prstGeom>
        </p:spPr>
      </p:pic>
    </p:spTree>
    <p:extLst>
      <p:ext uri="{BB962C8B-B14F-4D97-AF65-F5344CB8AC3E}">
        <p14:creationId xmlns:p14="http://schemas.microsoft.com/office/powerpoint/2010/main" val="39060879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433" y="1058835"/>
            <a:ext cx="9927771"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smtClean="0">
                <a:solidFill>
                  <a:srgbClr val="0070C0"/>
                </a:solidFill>
              </a:rPr>
              <a:t>Work in groups of three, discussing the charity events you can organize to help the victims of the storm in the center of Vietnam. Use the words you study today. (7 minutes)  </a:t>
            </a:r>
            <a:endParaRPr lang="en-US" sz="3600" i="1" dirty="0">
              <a:solidFill>
                <a:srgbClr val="0070C0"/>
              </a:solidFill>
            </a:endParaRPr>
          </a:p>
        </p:txBody>
      </p:sp>
    </p:spTree>
    <p:extLst>
      <p:ext uri="{BB962C8B-B14F-4D97-AF65-F5344CB8AC3E}">
        <p14:creationId xmlns:p14="http://schemas.microsoft.com/office/powerpoint/2010/main" val="31177230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rgbClr val="F79646">
                    <a:lumMod val="75000"/>
                  </a:srgbClr>
                </a:solidFill>
              </a:rPr>
              <a:t>WRAP-UP</a:t>
            </a:r>
          </a:p>
        </p:txBody>
      </p:sp>
    </p:spTree>
    <p:extLst>
      <p:ext uri="{BB962C8B-B14F-4D97-AF65-F5344CB8AC3E}">
        <p14:creationId xmlns:p14="http://schemas.microsoft.com/office/powerpoint/2010/main" val="38320153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290391" y="751340"/>
            <a:ext cx="4345781"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pPr marL="571500" indent="-571500">
              <a:buFont typeface="Arial" panose="020B0604020202020204" pitchFamily="34" charset="0"/>
              <a:buChar char="•"/>
            </a:pPr>
            <a:r>
              <a:rPr lang="en-US" sz="3600" i="1" dirty="0">
                <a:solidFill>
                  <a:srgbClr val="0070C0"/>
                </a:solidFill>
              </a:rPr>
              <a:t>C</a:t>
            </a:r>
            <a:r>
              <a:rPr lang="en-US" sz="3600" i="1" dirty="0" smtClean="0">
                <a:solidFill>
                  <a:srgbClr val="0070C0"/>
                </a:solidFill>
              </a:rPr>
              <a:t>ar wash</a:t>
            </a:r>
          </a:p>
          <a:p>
            <a:pPr marL="571500" indent="-571500">
              <a:buFont typeface="Arial" panose="020B0604020202020204" pitchFamily="34" charset="0"/>
              <a:buChar char="•"/>
            </a:pPr>
            <a:r>
              <a:rPr lang="en-US" sz="3600" i="1" dirty="0" smtClean="0">
                <a:solidFill>
                  <a:srgbClr val="0070C0"/>
                </a:solidFill>
              </a:rPr>
              <a:t>Bake sale</a:t>
            </a:r>
          </a:p>
          <a:p>
            <a:pPr marL="571500" indent="-571500">
              <a:buFont typeface="Arial" panose="020B0604020202020204" pitchFamily="34" charset="0"/>
              <a:buChar char="•"/>
            </a:pPr>
            <a:r>
              <a:rPr lang="en-US" sz="3600" i="1" dirty="0" smtClean="0">
                <a:solidFill>
                  <a:srgbClr val="0070C0"/>
                </a:solidFill>
              </a:rPr>
              <a:t>Craft fair</a:t>
            </a:r>
          </a:p>
          <a:p>
            <a:pPr marL="571500" indent="-571500">
              <a:buFont typeface="Arial" panose="020B0604020202020204" pitchFamily="34" charset="0"/>
              <a:buChar char="•"/>
            </a:pPr>
            <a:r>
              <a:rPr lang="en-US" sz="3600" i="1" dirty="0" smtClean="0">
                <a:solidFill>
                  <a:srgbClr val="0070C0"/>
                </a:solidFill>
              </a:rPr>
              <a:t>Fun run </a:t>
            </a:r>
          </a:p>
          <a:p>
            <a:pPr marL="571500" indent="-571500">
              <a:buFont typeface="Arial" panose="020B0604020202020204" pitchFamily="34" charset="0"/>
              <a:buChar char="•"/>
            </a:pPr>
            <a:r>
              <a:rPr lang="en-US" sz="3600" i="1" dirty="0" smtClean="0">
                <a:solidFill>
                  <a:srgbClr val="0070C0"/>
                </a:solidFill>
              </a:rPr>
              <a:t>Talent show</a:t>
            </a:r>
          </a:p>
          <a:p>
            <a:pPr marL="571500" indent="-571500">
              <a:buFont typeface="Arial" panose="020B0604020202020204" pitchFamily="34" charset="0"/>
              <a:buChar char="•"/>
            </a:pPr>
            <a:r>
              <a:rPr lang="en-US" sz="3600" i="1" dirty="0" smtClean="0">
                <a:solidFill>
                  <a:srgbClr val="0070C0"/>
                </a:solidFill>
              </a:rPr>
              <a:t>Volunteer</a:t>
            </a:r>
          </a:p>
          <a:p>
            <a:pPr marL="571500" indent="-571500">
              <a:buFont typeface="Arial" panose="020B0604020202020204" pitchFamily="34" charset="0"/>
              <a:buChar char="•"/>
            </a:pPr>
            <a:r>
              <a:rPr lang="en-US" sz="3600" i="1" dirty="0" smtClean="0">
                <a:solidFill>
                  <a:srgbClr val="0070C0"/>
                </a:solidFill>
              </a:rPr>
              <a:t>Charity event</a:t>
            </a:r>
          </a:p>
          <a:p>
            <a:pPr marL="571500" indent="-571500">
              <a:buFont typeface="Arial" panose="020B0604020202020204" pitchFamily="34" charset="0"/>
              <a:buChar char="•"/>
            </a:pPr>
            <a:r>
              <a:rPr lang="en-US" sz="3600" i="1" dirty="0" smtClean="0">
                <a:solidFill>
                  <a:srgbClr val="0070C0"/>
                </a:solidFill>
              </a:rPr>
              <a:t>Right </a:t>
            </a:r>
            <a:endParaRPr lang="en-US" sz="3600" i="1" dirty="0">
              <a:solidFill>
                <a:srgbClr val="0070C0"/>
              </a:solidFill>
            </a:endParaRPr>
          </a:p>
        </p:txBody>
      </p:sp>
    </p:spTree>
    <p:extLst>
      <p:ext uri="{BB962C8B-B14F-4D97-AF65-F5344CB8AC3E}">
        <p14:creationId xmlns:p14="http://schemas.microsoft.com/office/powerpoint/2010/main" val="1276281814"/>
      </p:ext>
    </p:extLst>
  </p:cSld>
  <p:clrMapOvr>
    <a:masterClrMapping/>
  </p:clrMapOvr>
  <p:transition spd="med">
    <p:split orient="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17236" y="-40756"/>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Lesson 3</a:t>
            </a:r>
          </a:p>
        </p:txBody>
      </p:sp>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2324099" y="2243918"/>
            <a:ext cx="971550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Reading: </a:t>
            </a:r>
          </a:p>
          <a:p>
            <a:r>
              <a:rPr lang="en-US" sz="3600" i="1" dirty="0">
                <a:solidFill>
                  <a:srgbClr val="0070C0"/>
                </a:solidFill>
              </a:rPr>
              <a:t>-    Understanding </a:t>
            </a:r>
            <a:r>
              <a:rPr lang="en-US" sz="3600" i="1" dirty="0" smtClean="0">
                <a:solidFill>
                  <a:srgbClr val="0070C0"/>
                </a:solidFill>
              </a:rPr>
              <a:t>instructions.</a:t>
            </a:r>
            <a:endParaRPr lang="en-US" sz="3600" i="1" dirty="0">
              <a:solidFill>
                <a:srgbClr val="0070C0"/>
              </a:solidFill>
            </a:endParaRPr>
          </a:p>
          <a:p>
            <a:pPr marL="571500" indent="-571500">
              <a:buFontTx/>
              <a:buChar char="-"/>
            </a:pPr>
            <a:r>
              <a:rPr lang="en-US" sz="3600" i="1" dirty="0">
                <a:solidFill>
                  <a:srgbClr val="0070C0"/>
                </a:solidFill>
              </a:rPr>
              <a:t>Skimming and scanning for general and specific </a:t>
            </a:r>
            <a:r>
              <a:rPr lang="en-US" sz="3600" i="1" dirty="0" smtClean="0">
                <a:solidFill>
                  <a:srgbClr val="0070C0"/>
                </a:solidFill>
              </a:rPr>
              <a:t>information.</a:t>
            </a:r>
            <a:endParaRPr lang="en-US" sz="3600" i="1" dirty="0">
              <a:solidFill>
                <a:srgbClr val="0070C0"/>
              </a:solidFill>
            </a:endParaRPr>
          </a:p>
          <a:p>
            <a:r>
              <a:rPr lang="en-US" sz="3600" i="1" dirty="0">
                <a:solidFill>
                  <a:srgbClr val="0070C0"/>
                </a:solidFill>
              </a:rPr>
              <a:t>Speaking:</a:t>
            </a:r>
          </a:p>
          <a:p>
            <a:r>
              <a:rPr lang="en-US" sz="3600" i="1" dirty="0">
                <a:solidFill>
                  <a:srgbClr val="0070C0"/>
                </a:solidFill>
              </a:rPr>
              <a:t>-    Talking about </a:t>
            </a:r>
            <a:r>
              <a:rPr lang="en-US" sz="3600" i="1" dirty="0" smtClean="0">
                <a:solidFill>
                  <a:srgbClr val="0070C0"/>
                </a:solidFill>
              </a:rPr>
              <a:t>charity events.</a:t>
            </a:r>
            <a:endParaRPr lang="en-US" sz="3600" i="1" dirty="0">
              <a:solidFill>
                <a:srgbClr val="0070C0"/>
              </a:solidFill>
            </a:endParaRPr>
          </a:p>
        </p:txBody>
      </p:sp>
    </p:spTree>
    <p:extLst>
      <p:ext uri="{BB962C8B-B14F-4D97-AF65-F5344CB8AC3E}">
        <p14:creationId xmlns:p14="http://schemas.microsoft.com/office/powerpoint/2010/main" val="44985649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17236" y="-40756"/>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Lesson 3</a:t>
            </a:r>
          </a:p>
        </p:txBody>
      </p:sp>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50187"/>
            <a:ext cx="10725150"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Learn by hearts vocabularies and make sentences using them. </a:t>
            </a:r>
          </a:p>
          <a:p>
            <a:pPr marL="571500" indent="-571500">
              <a:buFontTx/>
              <a:buChar char="-"/>
            </a:pPr>
            <a:r>
              <a:rPr lang="en-US" sz="3600" i="1" dirty="0">
                <a:solidFill>
                  <a:srgbClr val="0070C0"/>
                </a:solidFill>
              </a:rPr>
              <a:t>Do </a:t>
            </a:r>
            <a:r>
              <a:rPr lang="en-US" sz="3600" i="1" dirty="0" smtClean="0">
                <a:solidFill>
                  <a:srgbClr val="0070C0"/>
                </a:solidFill>
              </a:rPr>
              <a:t>the exercises </a:t>
            </a:r>
            <a:r>
              <a:rPr lang="en-US" sz="3600" i="1" dirty="0">
                <a:solidFill>
                  <a:srgbClr val="0070C0"/>
                </a:solidFill>
              </a:rPr>
              <a:t>on page </a:t>
            </a:r>
            <a:r>
              <a:rPr lang="en-US" sz="3600" i="1" dirty="0" smtClean="0">
                <a:solidFill>
                  <a:srgbClr val="0070C0"/>
                </a:solidFill>
              </a:rPr>
              <a:t>20 WB</a:t>
            </a:r>
            <a:endParaRPr lang="en-US" sz="3600" i="1" dirty="0">
              <a:solidFill>
                <a:srgbClr val="0070C0"/>
              </a:solidFill>
            </a:endParaRPr>
          </a:p>
          <a:p>
            <a:pPr marL="571500" indent="-571500">
              <a:buFontTx/>
              <a:buChar char="-"/>
            </a:pPr>
            <a:r>
              <a:rPr lang="en-US" sz="3600" i="1" dirty="0" smtClean="0">
                <a:solidFill>
                  <a:srgbClr val="0070C0"/>
                </a:solidFill>
              </a:rPr>
              <a:t>Do the exercise </a:t>
            </a:r>
            <a:r>
              <a:rPr lang="en-US" sz="3600" i="1" dirty="0">
                <a:solidFill>
                  <a:srgbClr val="0070C0"/>
                </a:solidFill>
              </a:rPr>
              <a:t>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a:t>
            </a:r>
            <a:r>
              <a:rPr lang="en-US" sz="3600" i="1" smtClean="0">
                <a:solidFill>
                  <a:srgbClr val="0070C0"/>
                </a:solidFill>
              </a:rPr>
              <a:t>page </a:t>
            </a:r>
            <a:r>
              <a:rPr lang="en-US" sz="3600" i="1" smtClean="0">
                <a:solidFill>
                  <a:srgbClr val="0070C0"/>
                </a:solidFill>
              </a:rPr>
              <a:t>22)</a:t>
            </a:r>
            <a:endParaRPr lang="en-US" sz="3600" i="1" dirty="0">
              <a:solidFill>
                <a:srgbClr val="0070C0"/>
              </a:solidFill>
            </a:endParaRPr>
          </a:p>
          <a:p>
            <a:pPr marL="571500" indent="-571500">
              <a:buFontTx/>
              <a:buChar char="-"/>
            </a:pPr>
            <a:r>
              <a:rPr lang="en-US" sz="3600" i="1" dirty="0">
                <a:solidFill>
                  <a:srgbClr val="0070C0"/>
                </a:solidFill>
              </a:rPr>
              <a:t>Prepare the next lesson (page </a:t>
            </a:r>
            <a:r>
              <a:rPr lang="en-US" sz="3600" i="1" dirty="0" smtClean="0">
                <a:solidFill>
                  <a:srgbClr val="0070C0"/>
                </a:solidFill>
              </a:rPr>
              <a:t>29 </a:t>
            </a:r>
            <a:r>
              <a:rPr lang="en-US" sz="3600" i="1" dirty="0">
                <a:solidFill>
                  <a:srgbClr val="0070C0"/>
                </a:solidFill>
              </a:rPr>
              <a:t>SB</a:t>
            </a:r>
            <a:r>
              <a:rPr lang="en-US" sz="3600" i="1" dirty="0" smtClean="0">
                <a:solidFill>
                  <a:srgbClr val="0070C0"/>
                </a:solidFill>
              </a:rPr>
              <a:t>)</a:t>
            </a:r>
          </a:p>
          <a:p>
            <a:pPr marL="571500" indent="-571500">
              <a:buFontTx/>
              <a:buChar char="-"/>
            </a:pPr>
            <a:r>
              <a:rPr lang="en-US" sz="3600" i="1" dirty="0" smtClean="0">
                <a:solidFill>
                  <a:srgbClr val="0070C0"/>
                </a:solidFill>
              </a:rPr>
              <a:t>Play </a:t>
            </a:r>
            <a:r>
              <a:rPr lang="en-US" sz="3600" i="1" dirty="0" smtClean="0">
                <a:solidFill>
                  <a:srgbClr val="0070C0"/>
                </a:solidFill>
              </a:rPr>
              <a:t>the consolidation </a:t>
            </a:r>
            <a:r>
              <a:rPr lang="en-US" sz="3600" i="1" dirty="0" smtClean="0">
                <a:solidFill>
                  <a:srgbClr val="0070C0"/>
                </a:solidFill>
              </a:rPr>
              <a:t>games </a:t>
            </a:r>
            <a:r>
              <a:rPr lang="en-US" sz="3600" i="1" dirty="0">
                <a:solidFill>
                  <a:srgbClr val="0070C0"/>
                </a:solidFill>
              </a:rPr>
              <a:t>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a:t>
            </a:r>
            <a:r>
              <a:rPr lang="en-US" sz="3600" b="1" i="1" dirty="0" smtClean="0">
                <a:solidFill>
                  <a:srgbClr val="0070C0"/>
                </a:solidFill>
              </a:rPr>
              <a:t>World DHA App </a:t>
            </a:r>
            <a:r>
              <a:rPr lang="en-US" sz="3600" i="1" dirty="0" smtClean="0">
                <a:solidFill>
                  <a:srgbClr val="0070C0"/>
                </a:solidFill>
              </a:rPr>
              <a:t>on </a:t>
            </a:r>
            <a:r>
              <a:rPr lang="en-US" sz="3600" b="1" i="1" dirty="0" smtClean="0">
                <a:solidFill>
                  <a:srgbClr val="0070C0"/>
                </a:solidFill>
                <a:hlinkClick r:id="rId2"/>
              </a:rPr>
              <a:t>www.eduhome.com.vn</a:t>
            </a:r>
            <a:r>
              <a:rPr lang="en-US" sz="3600" b="1" i="1" dirty="0" smtClean="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val="107681207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408109379"/>
      </p:ext>
    </p:extLst>
  </p:cSld>
  <p:clrMapOvr>
    <a:masterClrMapping/>
  </p:clrMapOvr>
  <p:transition spd="med">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22062" y="1332560"/>
            <a:ext cx="2539475"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New words</a:t>
            </a:r>
          </a:p>
          <a:p>
            <a:pPr marL="571500" indent="-571500">
              <a:buFont typeface="Arial" panose="020B0604020202020204" pitchFamily="34" charset="0"/>
              <a:buChar char="•"/>
            </a:pPr>
            <a:r>
              <a:rPr lang="en-US" sz="3600" i="1" dirty="0">
                <a:solidFill>
                  <a:srgbClr val="0070C0"/>
                </a:solidFill>
              </a:rPr>
              <a:t>c</a:t>
            </a:r>
            <a:r>
              <a:rPr lang="en-US" sz="3600" i="1" dirty="0" smtClean="0">
                <a:solidFill>
                  <a:srgbClr val="0070C0"/>
                </a:solidFill>
              </a:rPr>
              <a:t>ar wash </a:t>
            </a:r>
            <a:endParaRPr lang="en-US" sz="3600" i="1" dirty="0">
              <a:solidFill>
                <a:srgbClr val="0070C0"/>
              </a:solidFill>
            </a:endParaRPr>
          </a:p>
          <a:p>
            <a:pPr marL="571500" indent="-571500">
              <a:buFont typeface="Arial" panose="020B0604020202020204" pitchFamily="34" charset="0"/>
              <a:buChar char="•"/>
            </a:pPr>
            <a:r>
              <a:rPr lang="en-US" sz="3600" i="1" dirty="0">
                <a:solidFill>
                  <a:srgbClr val="0070C0"/>
                </a:solidFill>
              </a:rPr>
              <a:t>bake </a:t>
            </a:r>
            <a:r>
              <a:rPr lang="en-US" sz="3600" i="1" dirty="0" smtClean="0">
                <a:solidFill>
                  <a:srgbClr val="0070C0"/>
                </a:solidFill>
              </a:rPr>
              <a:t>sale</a:t>
            </a:r>
            <a:endParaRPr lang="en-US" sz="3600" i="1" dirty="0">
              <a:solidFill>
                <a:srgbClr val="0070C0"/>
              </a:solidFill>
            </a:endParaRPr>
          </a:p>
          <a:p>
            <a:pPr marL="571500" indent="-571500">
              <a:buFont typeface="Arial" panose="020B0604020202020204" pitchFamily="34" charset="0"/>
              <a:buChar char="•"/>
            </a:pPr>
            <a:r>
              <a:rPr lang="en-US" sz="3600" i="1" dirty="0">
                <a:solidFill>
                  <a:srgbClr val="0070C0"/>
                </a:solidFill>
              </a:rPr>
              <a:t>c</a:t>
            </a:r>
            <a:r>
              <a:rPr lang="en-US" sz="3600" i="1" dirty="0" smtClean="0">
                <a:solidFill>
                  <a:srgbClr val="0070C0"/>
                </a:solidFill>
              </a:rPr>
              <a:t>raft fair</a:t>
            </a:r>
            <a:endParaRPr lang="en-US" sz="3600" i="1" dirty="0">
              <a:solidFill>
                <a:srgbClr val="0070C0"/>
              </a:solidFill>
            </a:endParaRPr>
          </a:p>
          <a:p>
            <a:pPr marL="571500" indent="-571500">
              <a:buFont typeface="Arial" panose="020B0604020202020204" pitchFamily="34" charset="0"/>
              <a:buChar char="•"/>
            </a:pPr>
            <a:r>
              <a:rPr lang="en-US" sz="3600" i="1" dirty="0">
                <a:solidFill>
                  <a:srgbClr val="0070C0"/>
                </a:solidFill>
              </a:rPr>
              <a:t>t</a:t>
            </a:r>
            <a:r>
              <a:rPr lang="en-US" sz="3600" i="1" dirty="0" smtClean="0">
                <a:solidFill>
                  <a:srgbClr val="0070C0"/>
                </a:solidFill>
              </a:rPr>
              <a:t>alent show</a:t>
            </a:r>
            <a:endParaRPr lang="en-US" sz="3600" i="1" dirty="0">
              <a:solidFill>
                <a:srgbClr val="0070C0"/>
              </a:solidFill>
            </a:endParaRPr>
          </a:p>
          <a:p>
            <a:pPr marL="571500" indent="-571500">
              <a:buFont typeface="Arial" panose="020B0604020202020204" pitchFamily="34" charset="0"/>
              <a:buChar char="•"/>
            </a:pPr>
            <a:r>
              <a:rPr lang="en-US" sz="3600" i="1" dirty="0">
                <a:solidFill>
                  <a:srgbClr val="0070C0"/>
                </a:solidFill>
              </a:rPr>
              <a:t>f</a:t>
            </a:r>
            <a:r>
              <a:rPr lang="en-US" sz="3600" i="1" dirty="0" smtClean="0">
                <a:solidFill>
                  <a:srgbClr val="0070C0"/>
                </a:solidFill>
              </a:rPr>
              <a:t>un run </a:t>
            </a:r>
            <a:endParaRPr lang="en-US" sz="3600" i="1" dirty="0">
              <a:solidFill>
                <a:srgbClr val="0070C0"/>
              </a:solidFill>
            </a:endParaRPr>
          </a:p>
        </p:txBody>
      </p:sp>
      <p:sp>
        <p:nvSpPr>
          <p:cNvPr id="4" name="TextBox 3"/>
          <p:cNvSpPr txBox="1"/>
          <p:nvPr/>
        </p:nvSpPr>
        <p:spPr>
          <a:xfrm>
            <a:off x="9074552" y="1689904"/>
            <a:ext cx="45719" cy="369332"/>
          </a:xfrm>
          <a:prstGeom prst="rect">
            <a:avLst/>
          </a:prstGeom>
          <a:noFill/>
        </p:spPr>
        <p:txBody>
          <a:bodyPr wrap="square" rtlCol="0">
            <a:spAutoFit/>
          </a:bodyPr>
          <a:lstStyle/>
          <a:p>
            <a:endParaRPr lang="en-US" dirty="0">
              <a:solidFill>
                <a:prstClr val="black"/>
              </a:solidFill>
            </a:endParaRPr>
          </a:p>
        </p:txBody>
      </p:sp>
      <p:pic>
        <p:nvPicPr>
          <p:cNvPr id="5" name="Picture 4"/>
          <p:cNvPicPr>
            <a:picLocks noChangeAspect="1"/>
          </p:cNvPicPr>
          <p:nvPr/>
        </p:nvPicPr>
        <p:blipFill>
          <a:blip r:embed="rId2"/>
          <a:stretch>
            <a:fillRect/>
          </a:stretch>
        </p:blipFill>
        <p:spPr>
          <a:xfrm>
            <a:off x="0" y="300972"/>
            <a:ext cx="9220200" cy="2000250"/>
          </a:xfrm>
          <a:prstGeom prst="rect">
            <a:avLst/>
          </a:prstGeom>
        </p:spPr>
      </p:pic>
      <p:pic>
        <p:nvPicPr>
          <p:cNvPr id="6" name="Picture 5"/>
          <p:cNvPicPr>
            <a:picLocks noChangeAspect="1"/>
          </p:cNvPicPr>
          <p:nvPr/>
        </p:nvPicPr>
        <p:blipFill>
          <a:blip r:embed="rId3"/>
          <a:stretch>
            <a:fillRect/>
          </a:stretch>
        </p:blipFill>
        <p:spPr>
          <a:xfrm>
            <a:off x="-118979" y="2301222"/>
            <a:ext cx="6134100" cy="2000250"/>
          </a:xfrm>
          <a:prstGeom prst="rect">
            <a:avLst/>
          </a:prstGeom>
        </p:spPr>
      </p:pic>
      <p:sp>
        <p:nvSpPr>
          <p:cNvPr id="2" name="Rectangle 1"/>
          <p:cNvSpPr/>
          <p:nvPr/>
        </p:nvSpPr>
        <p:spPr>
          <a:xfrm>
            <a:off x="2290273" y="1689904"/>
            <a:ext cx="393106" cy="4550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08490713"/>
      </p:ext>
    </p:extLst>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3D69189E-508B-471A-B899-6235F1E13DC3}"/>
              </a:ext>
            </a:extLst>
          </p:cNvPr>
          <p:cNvSpPr txBox="1"/>
          <p:nvPr/>
        </p:nvSpPr>
        <p:spPr>
          <a:xfrm>
            <a:off x="11117236" y="-40756"/>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Lesson 1</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328576"/>
            <a:ext cx="9058275" cy="6038850"/>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rgbClr val="F79646">
                    <a:lumMod val="75000"/>
                  </a:srgbClr>
                </a:solidFill>
              </a:rPr>
              <a:t>WARM UP</a:t>
            </a:r>
          </a:p>
        </p:txBody>
      </p:sp>
    </p:spTree>
    <p:extLst>
      <p:ext uri="{BB962C8B-B14F-4D97-AF65-F5344CB8AC3E}">
        <p14:creationId xmlns:p14="http://schemas.microsoft.com/office/powerpoint/2010/main" val="1078826516"/>
      </p:ext>
    </p:extLst>
  </p:cSld>
  <p:clrMapOvr>
    <a:masterClrMapping/>
  </p:clrMapOvr>
  <p:transition spd="med">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1275444" y="3352339"/>
            <a:ext cx="11018571" cy="2123658"/>
          </a:xfrm>
          <a:prstGeom prst="rect">
            <a:avLst/>
          </a:prstGeom>
        </p:spPr>
        <p:txBody>
          <a:bodyPr wrap="square">
            <a:spAutoFit/>
          </a:bodyPr>
          <a:lstStyle/>
          <a:p>
            <a:r>
              <a:rPr lang="en-US" sz="4400" b="1" i="1" dirty="0">
                <a:solidFill>
                  <a:srgbClr val="0070C0"/>
                </a:solidFill>
              </a:rPr>
              <a:t>1 </a:t>
            </a:r>
            <a:r>
              <a:rPr lang="en-US" sz="4400" b="1" i="1" dirty="0" smtClean="0">
                <a:solidFill>
                  <a:srgbClr val="0070C0"/>
                </a:solidFill>
              </a:rPr>
              <a:t>Do you ever do charity work?</a:t>
            </a:r>
            <a:endParaRPr lang="en-US" sz="4400" b="1" i="1" dirty="0">
              <a:solidFill>
                <a:srgbClr val="0070C0"/>
              </a:solidFill>
            </a:endParaRPr>
          </a:p>
          <a:p>
            <a:r>
              <a:rPr lang="en-US" sz="4400" b="1" i="1" dirty="0">
                <a:solidFill>
                  <a:srgbClr val="0070C0"/>
                </a:solidFill>
              </a:rPr>
              <a:t>2 W</a:t>
            </a:r>
            <a:r>
              <a:rPr lang="en-US" sz="4400" b="1" i="1" dirty="0" smtClean="0">
                <a:solidFill>
                  <a:srgbClr val="0070C0"/>
                </a:solidFill>
              </a:rPr>
              <a:t>ho do charity events usually help? </a:t>
            </a:r>
          </a:p>
          <a:p>
            <a:r>
              <a:rPr lang="en-US" sz="4400" b="1" i="1" dirty="0" smtClean="0">
                <a:solidFill>
                  <a:srgbClr val="0070C0"/>
                </a:solidFill>
              </a:rPr>
              <a:t>3 What activities can you take part in?</a:t>
            </a:r>
            <a:endParaRPr lang="en-US" sz="4400" b="1" i="1" dirty="0">
              <a:solidFill>
                <a:srgbClr val="0070C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7965" y="749982"/>
            <a:ext cx="3984595" cy="254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556661"/>
      </p:ext>
    </p:extLst>
  </p:cSld>
  <p:clrMapOvr>
    <a:masterClrMapping/>
  </p:clrMapOvr>
  <p:transition spd="med">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1724" y="304801"/>
            <a:ext cx="9820275" cy="612652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520" y="809082"/>
            <a:ext cx="5706488" cy="1081222"/>
          </a:xfrm>
          <a:prstGeom prst="rect">
            <a:avLst/>
          </a:prstGeom>
        </p:spPr>
      </p:pic>
    </p:spTree>
    <p:extLst>
      <p:ext uri="{BB962C8B-B14F-4D97-AF65-F5344CB8AC3E}">
        <p14:creationId xmlns:p14="http://schemas.microsoft.com/office/powerpoint/2010/main" val="36491512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7910" y="547885"/>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pairs. What can you see in each picture?</a:t>
            </a:r>
          </a:p>
        </p:txBody>
      </p:sp>
      <p:pic>
        <p:nvPicPr>
          <p:cNvPr id="4" name="Picture 3"/>
          <p:cNvPicPr>
            <a:picLocks noChangeAspect="1"/>
          </p:cNvPicPr>
          <p:nvPr/>
        </p:nvPicPr>
        <p:blipFill>
          <a:blip r:embed="rId2"/>
          <a:stretch>
            <a:fillRect/>
          </a:stretch>
        </p:blipFill>
        <p:spPr>
          <a:xfrm>
            <a:off x="307910" y="1344582"/>
            <a:ext cx="9372600" cy="2562225"/>
          </a:xfrm>
          <a:prstGeom prst="rect">
            <a:avLst/>
          </a:prstGeom>
        </p:spPr>
      </p:pic>
      <p:pic>
        <p:nvPicPr>
          <p:cNvPr id="5" name="Picture 4"/>
          <p:cNvPicPr>
            <a:picLocks noChangeAspect="1"/>
          </p:cNvPicPr>
          <p:nvPr/>
        </p:nvPicPr>
        <p:blipFill>
          <a:blip r:embed="rId3"/>
          <a:stretch>
            <a:fillRect/>
          </a:stretch>
        </p:blipFill>
        <p:spPr>
          <a:xfrm>
            <a:off x="471932" y="3906807"/>
            <a:ext cx="6086475" cy="2009775"/>
          </a:xfrm>
          <a:prstGeom prst="rect">
            <a:avLst/>
          </a:prstGeom>
        </p:spPr>
      </p:pic>
      <p:sp>
        <p:nvSpPr>
          <p:cNvPr id="6" name="Rectangle 5"/>
          <p:cNvSpPr/>
          <p:nvPr/>
        </p:nvSpPr>
        <p:spPr>
          <a:xfrm>
            <a:off x="2794475" y="3324314"/>
            <a:ext cx="376015" cy="3845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33534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7910" y="547885"/>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pairs. a. Match each phrase to each picture.</a:t>
            </a:r>
          </a:p>
        </p:txBody>
      </p:sp>
      <p:sp>
        <p:nvSpPr>
          <p:cNvPr id="4" name="Rectangle 3"/>
          <p:cNvSpPr/>
          <p:nvPr/>
        </p:nvSpPr>
        <p:spPr>
          <a:xfrm>
            <a:off x="307910" y="2080979"/>
            <a:ext cx="3309253"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lvl="0"/>
            <a:r>
              <a:rPr lang="en-US" sz="3600" i="1" dirty="0" smtClean="0">
                <a:solidFill>
                  <a:srgbClr val="0070C0"/>
                </a:solidFill>
              </a:rPr>
              <a:t>1. car </a:t>
            </a:r>
            <a:r>
              <a:rPr lang="en-US" sz="3600" i="1" dirty="0">
                <a:solidFill>
                  <a:srgbClr val="0070C0"/>
                </a:solidFill>
              </a:rPr>
              <a:t>wash </a:t>
            </a:r>
          </a:p>
          <a:p>
            <a:pPr lvl="0"/>
            <a:r>
              <a:rPr lang="en-US" sz="3600" i="1" dirty="0" smtClean="0">
                <a:solidFill>
                  <a:srgbClr val="0070C0"/>
                </a:solidFill>
              </a:rPr>
              <a:t>2. bake </a:t>
            </a:r>
            <a:r>
              <a:rPr lang="en-US" sz="3600" i="1" dirty="0">
                <a:solidFill>
                  <a:srgbClr val="0070C0"/>
                </a:solidFill>
              </a:rPr>
              <a:t>sale</a:t>
            </a:r>
          </a:p>
          <a:p>
            <a:pPr lvl="0"/>
            <a:r>
              <a:rPr lang="en-US" sz="3600" i="1" dirty="0" smtClean="0">
                <a:solidFill>
                  <a:srgbClr val="0070C0"/>
                </a:solidFill>
              </a:rPr>
              <a:t>3. craft </a:t>
            </a:r>
            <a:r>
              <a:rPr lang="en-US" sz="3600" i="1" dirty="0">
                <a:solidFill>
                  <a:srgbClr val="0070C0"/>
                </a:solidFill>
              </a:rPr>
              <a:t>fair</a:t>
            </a:r>
          </a:p>
          <a:p>
            <a:pPr lvl="0"/>
            <a:r>
              <a:rPr lang="en-US" sz="3600" i="1" dirty="0" smtClean="0">
                <a:solidFill>
                  <a:srgbClr val="0070C0"/>
                </a:solidFill>
              </a:rPr>
              <a:t>4. talent </a:t>
            </a:r>
            <a:r>
              <a:rPr lang="en-US" sz="3600" i="1" dirty="0">
                <a:solidFill>
                  <a:srgbClr val="0070C0"/>
                </a:solidFill>
              </a:rPr>
              <a:t>show</a:t>
            </a:r>
          </a:p>
          <a:p>
            <a:pPr lvl="0"/>
            <a:r>
              <a:rPr lang="en-US" sz="3600" i="1" dirty="0" smtClean="0">
                <a:solidFill>
                  <a:srgbClr val="0070C0"/>
                </a:solidFill>
              </a:rPr>
              <a:t>5. fun </a:t>
            </a:r>
            <a:r>
              <a:rPr lang="en-US" sz="3600" i="1" dirty="0">
                <a:solidFill>
                  <a:srgbClr val="0070C0"/>
                </a:solidFill>
              </a:rPr>
              <a:t>run </a:t>
            </a:r>
          </a:p>
        </p:txBody>
      </p:sp>
      <p:pic>
        <p:nvPicPr>
          <p:cNvPr id="10" name="Picture 9"/>
          <p:cNvPicPr>
            <a:picLocks noChangeAspect="1"/>
          </p:cNvPicPr>
          <p:nvPr/>
        </p:nvPicPr>
        <p:blipFill>
          <a:blip r:embed="rId2"/>
          <a:stretch>
            <a:fillRect/>
          </a:stretch>
        </p:blipFill>
        <p:spPr>
          <a:xfrm>
            <a:off x="3617163" y="1862983"/>
            <a:ext cx="8466855" cy="3700329"/>
          </a:xfrm>
          <a:prstGeom prst="rect">
            <a:avLst/>
          </a:prstGeom>
        </p:spPr>
      </p:pic>
      <p:sp>
        <p:nvSpPr>
          <p:cNvPr id="12" name="Rectangle 11"/>
          <p:cNvSpPr/>
          <p:nvPr/>
        </p:nvSpPr>
        <p:spPr>
          <a:xfrm>
            <a:off x="8622707" y="3127761"/>
            <a:ext cx="393106" cy="3843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FF0000"/>
                </a:solidFill>
              </a:rPr>
              <a:t>2</a:t>
            </a:r>
          </a:p>
        </p:txBody>
      </p:sp>
      <p:sp>
        <p:nvSpPr>
          <p:cNvPr id="13" name="Rectangle 12"/>
          <p:cNvSpPr/>
          <p:nvPr/>
        </p:nvSpPr>
        <p:spPr>
          <a:xfrm>
            <a:off x="11511185" y="3127761"/>
            <a:ext cx="384561" cy="3843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FF0000"/>
                </a:solidFill>
              </a:rPr>
              <a:t>5</a:t>
            </a:r>
          </a:p>
        </p:txBody>
      </p:sp>
      <p:sp>
        <p:nvSpPr>
          <p:cNvPr id="14" name="Rectangle 13"/>
          <p:cNvSpPr/>
          <p:nvPr/>
        </p:nvSpPr>
        <p:spPr>
          <a:xfrm>
            <a:off x="5725682" y="3127760"/>
            <a:ext cx="386853" cy="3843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3</a:t>
            </a:r>
            <a:endParaRPr lang="en-US" sz="2400" dirty="0"/>
          </a:p>
        </p:txBody>
      </p:sp>
      <p:sp>
        <p:nvSpPr>
          <p:cNvPr id="15" name="Rectangle 14"/>
          <p:cNvSpPr/>
          <p:nvPr/>
        </p:nvSpPr>
        <p:spPr>
          <a:xfrm>
            <a:off x="5725682" y="4943301"/>
            <a:ext cx="401653" cy="3892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FF0000"/>
                </a:solidFill>
              </a:rPr>
              <a:t>4</a:t>
            </a:r>
          </a:p>
        </p:txBody>
      </p:sp>
      <p:sp>
        <p:nvSpPr>
          <p:cNvPr id="16" name="Rectangle 15"/>
          <p:cNvSpPr/>
          <p:nvPr/>
        </p:nvSpPr>
        <p:spPr>
          <a:xfrm>
            <a:off x="8622707" y="4943301"/>
            <a:ext cx="393106" cy="3892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FF0000"/>
                </a:solidFill>
              </a:rPr>
              <a:t>1</a:t>
            </a:r>
          </a:p>
        </p:txBody>
      </p:sp>
    </p:spTree>
    <p:extLst>
      <p:ext uri="{BB962C8B-B14F-4D97-AF65-F5344CB8AC3E}">
        <p14:creationId xmlns:p14="http://schemas.microsoft.com/office/powerpoint/2010/main" val="218061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TotalTime>
  <Words>2328</Words>
  <Application>Microsoft Office PowerPoint</Application>
  <PresentationFormat>Widescreen</PresentationFormat>
  <Paragraphs>182</Paragraphs>
  <Slides>36</Slides>
  <Notes>2</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Rieu Phan Van</cp:lastModifiedBy>
  <cp:revision>71</cp:revision>
  <dcterms:created xsi:type="dcterms:W3CDTF">2022-05-05T02:27:18Z</dcterms:created>
  <dcterms:modified xsi:type="dcterms:W3CDTF">2022-06-23T15:42:02Z</dcterms:modified>
</cp:coreProperties>
</file>