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67" r:id="rId4"/>
    <p:sldId id="269" r:id="rId5"/>
    <p:sldId id="912" r:id="rId6"/>
    <p:sldId id="1025" r:id="rId7"/>
    <p:sldId id="1026" r:id="rId8"/>
    <p:sldId id="1028" r:id="rId9"/>
    <p:sldId id="918" r:id="rId10"/>
    <p:sldId id="946" r:id="rId11"/>
    <p:sldId id="947" r:id="rId12"/>
    <p:sldId id="948" r:id="rId13"/>
    <p:sldId id="949" r:id="rId14"/>
    <p:sldId id="950" r:id="rId15"/>
    <p:sldId id="1000" r:id="rId16"/>
    <p:sldId id="999" r:id="rId17"/>
    <p:sldId id="1001" r:id="rId18"/>
    <p:sldId id="1002" r:id="rId19"/>
    <p:sldId id="1003" r:id="rId20"/>
    <p:sldId id="1004" r:id="rId21"/>
    <p:sldId id="967" r:id="rId22"/>
    <p:sldId id="1012" r:id="rId23"/>
    <p:sldId id="1013" r:id="rId24"/>
    <p:sldId id="1014" r:id="rId25"/>
    <p:sldId id="1015" r:id="rId26"/>
    <p:sldId id="1016" r:id="rId27"/>
    <p:sldId id="970" r:id="rId28"/>
    <p:sldId id="1018" r:id="rId29"/>
    <p:sldId id="1017" r:id="rId30"/>
    <p:sldId id="1019" r:id="rId31"/>
    <p:sldId id="1020" r:id="rId32"/>
    <p:sldId id="927" r:id="rId33"/>
    <p:sldId id="976" r:id="rId34"/>
    <p:sldId id="1008" r:id="rId35"/>
    <p:sldId id="1029" r:id="rId36"/>
    <p:sldId id="1031" r:id="rId37"/>
    <p:sldId id="1011" r:id="rId38"/>
    <p:sldId id="1033" r:id="rId39"/>
    <p:sldId id="964" r:id="rId40"/>
    <p:sldId id="1021" r:id="rId41"/>
    <p:sldId id="1022" r:id="rId42"/>
    <p:sldId id="1032" r:id="rId43"/>
    <p:sldId id="294" r:id="rId44"/>
    <p:sldId id="987" r:id="rId45"/>
    <p:sldId id="296" r:id="rId46"/>
    <p:sldId id="298" r:id="rId47"/>
    <p:sldId id="299" r:id="rId48"/>
    <p:sldId id="3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3C1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3F0EA0D-5424-44AE-910A-EAD7AA85BCB0}"/>
    <pc:docChg chg="custSel modSld">
      <pc:chgData name="Phan Van Rieu (Hugo)" userId="032e726b-b6b7-45df-b0ca-e82fb010a48a" providerId="ADAL" clId="{83F0EA0D-5424-44AE-910A-EAD7AA85BCB0}" dt="2024-04-20T09:22:48.778" v="26" actId="20577"/>
      <pc:docMkLst>
        <pc:docMk/>
      </pc:docMkLst>
      <pc:sldChg chg="modSp mod">
        <pc:chgData name="Phan Van Rieu (Hugo)" userId="032e726b-b6b7-45df-b0ca-e82fb010a48a" providerId="ADAL" clId="{83F0EA0D-5424-44AE-910A-EAD7AA85BCB0}" dt="2024-04-20T09:18:59.225" v="4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83F0EA0D-5424-44AE-910A-EAD7AA85BCB0}" dt="2024-04-20T09:18:59.225" v="4" actId="1076"/>
          <ac:spMkLst>
            <pc:docMk/>
            <pc:sldMk cId="1772680085" sldId="256"/>
            <ac:spMk id="3" creationId="{00000000-0000-0000-0000-000000000000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01.599" v="9" actId="1076"/>
        <pc:sldMkLst>
          <pc:docMk/>
          <pc:sldMk cId="2879323190" sldId="949"/>
        </pc:sldMkLst>
        <pc:picChg chg="del">
          <ac:chgData name="Phan Van Rieu (Hugo)" userId="032e726b-b6b7-45df-b0ca-e82fb010a48a" providerId="ADAL" clId="{83F0EA0D-5424-44AE-910A-EAD7AA85BCB0}" dt="2024-04-20T09:20:55.249" v="5" actId="478"/>
          <ac:picMkLst>
            <pc:docMk/>
            <pc:sldMk cId="2879323190" sldId="949"/>
            <ac:picMk id="2" creationId="{063FB96C-5292-586B-919F-D7EA963E97F9}"/>
          </ac:picMkLst>
        </pc:picChg>
        <pc:picChg chg="add mod">
          <ac:chgData name="Phan Van Rieu (Hugo)" userId="032e726b-b6b7-45df-b0ca-e82fb010a48a" providerId="ADAL" clId="{83F0EA0D-5424-44AE-910A-EAD7AA85BCB0}" dt="2024-04-20T09:21:01.599" v="9" actId="1076"/>
          <ac:picMkLst>
            <pc:docMk/>
            <pc:sldMk cId="2879323190" sldId="949"/>
            <ac:picMk id="6" creationId="{193F398D-E3D5-4611-972E-01C2C25E427F}"/>
          </ac:picMkLst>
        </pc:picChg>
      </pc:sldChg>
      <pc:sldChg chg="modSp mod">
        <pc:chgData name="Phan Van Rieu (Hugo)" userId="032e726b-b6b7-45df-b0ca-e82fb010a48a" providerId="ADAL" clId="{83F0EA0D-5424-44AE-910A-EAD7AA85BCB0}" dt="2024-04-20T09:22:48.778" v="26" actId="20577"/>
        <pc:sldMkLst>
          <pc:docMk/>
          <pc:sldMk cId="4103539152" sldId="970"/>
        </pc:sldMkLst>
        <pc:spChg chg="mod">
          <ac:chgData name="Phan Van Rieu (Hugo)" userId="032e726b-b6b7-45df-b0ca-e82fb010a48a" providerId="ADAL" clId="{83F0EA0D-5424-44AE-910A-EAD7AA85BCB0}" dt="2024-04-20T09:22:48.778" v="26" actId="20577"/>
          <ac:spMkLst>
            <pc:docMk/>
            <pc:sldMk cId="4103539152" sldId="970"/>
            <ac:spMk id="2" creationId="{3BC52509-716F-5C3E-5711-D8D8BCA3754B}"/>
          </ac:spMkLst>
        </pc:spChg>
      </pc:sldChg>
      <pc:sldChg chg="addSp delSp modSp mod">
        <pc:chgData name="Phan Van Rieu (Hugo)" userId="032e726b-b6b7-45df-b0ca-e82fb010a48a" providerId="ADAL" clId="{83F0EA0D-5424-44AE-910A-EAD7AA85BCB0}" dt="2024-04-20T09:21:38.688" v="25" actId="1076"/>
        <pc:sldMkLst>
          <pc:docMk/>
          <pc:sldMk cId="2908178869" sldId="987"/>
        </pc:sldMkLst>
        <pc:picChg chg="add mod">
          <ac:chgData name="Phan Van Rieu (Hugo)" userId="032e726b-b6b7-45df-b0ca-e82fb010a48a" providerId="ADAL" clId="{83F0EA0D-5424-44AE-910A-EAD7AA85BCB0}" dt="2024-04-20T09:21:38.688" v="25" actId="1076"/>
          <ac:picMkLst>
            <pc:docMk/>
            <pc:sldMk cId="2908178869" sldId="987"/>
            <ac:picMk id="5" creationId="{9D02A7B1-2D43-4E35-A5B4-A43A6EB58EAA}"/>
          </ac:picMkLst>
        </pc:picChg>
        <pc:picChg chg="del">
          <ac:chgData name="Phan Van Rieu (Hugo)" userId="032e726b-b6b7-45df-b0ca-e82fb010a48a" providerId="ADAL" clId="{83F0EA0D-5424-44AE-910A-EAD7AA85BCB0}" dt="2024-04-20T09:21:31.214" v="20" actId="478"/>
          <ac:picMkLst>
            <pc:docMk/>
            <pc:sldMk cId="2908178869" sldId="987"/>
            <ac:picMk id="7" creationId="{20C0771B-D4EE-C6BA-3E44-81E774632CF0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17.512" v="14" actId="1076"/>
        <pc:sldMkLst>
          <pc:docMk/>
          <pc:sldMk cId="4285049654" sldId="1011"/>
        </pc:sldMkLst>
        <pc:picChg chg="add mod">
          <ac:chgData name="Phan Van Rieu (Hugo)" userId="032e726b-b6b7-45df-b0ca-e82fb010a48a" providerId="ADAL" clId="{83F0EA0D-5424-44AE-910A-EAD7AA85BCB0}" dt="2024-04-20T09:21:17.512" v="14" actId="1076"/>
          <ac:picMkLst>
            <pc:docMk/>
            <pc:sldMk cId="4285049654" sldId="1011"/>
            <ac:picMk id="4" creationId="{1CC598C9-C056-4EAE-874E-767E63585615}"/>
          </ac:picMkLst>
        </pc:picChg>
        <pc:picChg chg="del">
          <ac:chgData name="Phan Van Rieu (Hugo)" userId="032e726b-b6b7-45df-b0ca-e82fb010a48a" providerId="ADAL" clId="{83F0EA0D-5424-44AE-910A-EAD7AA85BCB0}" dt="2024-04-20T09:21:10.153" v="10" actId="478"/>
          <ac:picMkLst>
            <pc:docMk/>
            <pc:sldMk cId="4285049654" sldId="1011"/>
            <ac:picMk id="11" creationId="{8540174D-B750-8E4D-D6EF-70D65F5B6E57}"/>
          </ac:picMkLst>
        </pc:picChg>
      </pc:sldChg>
      <pc:sldChg chg="addSp delSp modSp mod">
        <pc:chgData name="Phan Van Rieu (Hugo)" userId="032e726b-b6b7-45df-b0ca-e82fb010a48a" providerId="ADAL" clId="{83F0EA0D-5424-44AE-910A-EAD7AA85BCB0}" dt="2024-04-20T09:21:27.243" v="19" actId="1076"/>
        <pc:sldMkLst>
          <pc:docMk/>
          <pc:sldMk cId="2712380684" sldId="1033"/>
        </pc:sldMkLst>
        <pc:picChg chg="add mod">
          <ac:chgData name="Phan Van Rieu (Hugo)" userId="032e726b-b6b7-45df-b0ca-e82fb010a48a" providerId="ADAL" clId="{83F0EA0D-5424-44AE-910A-EAD7AA85BCB0}" dt="2024-04-20T09:21:27.243" v="19" actId="1076"/>
          <ac:picMkLst>
            <pc:docMk/>
            <pc:sldMk cId="2712380684" sldId="1033"/>
            <ac:picMk id="6" creationId="{C2335AA4-3CBC-409C-899F-B19D7DDDC3F7}"/>
          </ac:picMkLst>
        </pc:picChg>
        <pc:picChg chg="del">
          <ac:chgData name="Phan Van Rieu (Hugo)" userId="032e726b-b6b7-45df-b0ca-e82fb010a48a" providerId="ADAL" clId="{83F0EA0D-5424-44AE-910A-EAD7AA85BCB0}" dt="2024-04-20T09:21:19.795" v="15" actId="478"/>
          <ac:picMkLst>
            <pc:docMk/>
            <pc:sldMk cId="2712380684" sldId="1033"/>
            <ac:picMk id="11" creationId="{8540174D-B750-8E4D-D6EF-70D65F5B6E57}"/>
          </ac:picMkLst>
        </pc:picChg>
      </pc:sldChg>
    </pc:docChg>
  </pc:docChgLst>
  <pc:docChgLst>
    <pc:chgData name="Phan Van Rieu (Hugo)" userId="032e726b-b6b7-45df-b0ca-e82fb010a48a" providerId="ADAL" clId="{DDF2B7B3-CF92-49F8-9279-CA6C0E7FA462}"/>
    <pc:docChg chg="modSld">
      <pc:chgData name="Phan Van Rieu (Hugo)" userId="032e726b-b6b7-45df-b0ca-e82fb010a48a" providerId="ADAL" clId="{DDF2B7B3-CF92-49F8-9279-CA6C0E7FA462}" dt="2024-05-27T02:20:25.030" v="1" actId="20577"/>
      <pc:docMkLst>
        <pc:docMk/>
      </pc:docMkLst>
      <pc:sldChg chg="modSp mod">
        <pc:chgData name="Phan Van Rieu (Hugo)" userId="032e726b-b6b7-45df-b0ca-e82fb010a48a" providerId="ADAL" clId="{DDF2B7B3-CF92-49F8-9279-CA6C0E7FA462}" dt="2024-05-27T02:20:25.030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DDF2B7B3-CF92-49F8-9279-CA6C0E7FA462}" dt="2024-05-27T02:20:25.030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0075" y="3429000"/>
            <a:ext cx="65177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Lesson 2.3: Pronunciation &amp; Speaking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10 &amp; 11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5F1AD-B928-2D03-0303-1A01601D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08" y="483079"/>
            <a:ext cx="6236020" cy="977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43E975-E659-DED1-9435-2ACFD49C4140}"/>
              </a:ext>
            </a:extLst>
          </p:cNvPr>
          <p:cNvSpPr/>
          <p:nvPr/>
        </p:nvSpPr>
        <p:spPr>
          <a:xfrm>
            <a:off x="312930" y="2221002"/>
            <a:ext cx="11428118" cy="33304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Notes: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'...</a:t>
            </a:r>
            <a:r>
              <a:rPr lang="en-US" sz="3600" dirty="0">
                <a:highlight>
                  <a:srgbClr val="FFFF00"/>
                </a:highlight>
              </a:rPr>
              <a:t>I will</a:t>
            </a:r>
            <a:r>
              <a:rPr lang="en-US" sz="3600" dirty="0"/>
              <a:t>...' is often contracted to '...</a:t>
            </a:r>
            <a:r>
              <a:rPr lang="en-US" sz="3600" dirty="0">
                <a:highlight>
                  <a:srgbClr val="FFFF00"/>
                </a:highlight>
              </a:rPr>
              <a:t>I'll</a:t>
            </a:r>
            <a:r>
              <a:rPr lang="en-US" sz="3600" dirty="0"/>
              <a:t>...'.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'...</a:t>
            </a:r>
            <a:r>
              <a:rPr lang="en-US" sz="3600" dirty="0">
                <a:highlight>
                  <a:srgbClr val="FFFF00"/>
                </a:highlight>
              </a:rPr>
              <a:t>I'll</a:t>
            </a:r>
            <a:r>
              <a:rPr lang="en-US" sz="3600" dirty="0"/>
              <a:t>...' sounds like /</a:t>
            </a:r>
            <a:r>
              <a:rPr lang="en-US" sz="3600" b="1" dirty="0" err="1">
                <a:highlight>
                  <a:srgbClr val="FFFF00"/>
                </a:highlight>
              </a:rPr>
              <a:t>aɪl</a:t>
            </a:r>
            <a:r>
              <a:rPr lang="en-US" sz="3600" dirty="0"/>
              <a:t>/. 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4E90E-7336-7F22-639F-5B13F531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491" y="715307"/>
            <a:ext cx="3738113" cy="74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62256-BD60-771A-CAF9-B053C0A44362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F774E-7865-296E-7990-264E32387D8A}"/>
              </a:ext>
            </a:extLst>
          </p:cNvPr>
          <p:cNvSpPr txBox="1"/>
          <p:nvPr/>
        </p:nvSpPr>
        <p:spPr>
          <a:xfrm>
            <a:off x="1183974" y="500178"/>
            <a:ext cx="1100802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Listen to the words and focus on the underlined letters.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2D389-7380-0707-3D58-D5745E8BF916}"/>
              </a:ext>
            </a:extLst>
          </p:cNvPr>
          <p:cNvSpPr txBox="1"/>
          <p:nvPr/>
        </p:nvSpPr>
        <p:spPr>
          <a:xfrm>
            <a:off x="1406105" y="2655354"/>
            <a:ext cx="10170543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u="sng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have more career opportunities.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u="sng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improve quickly.</a:t>
            </a:r>
            <a:r>
              <a:rPr lang="en-US" sz="36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15CDE-1D2F-7ECD-600D-180C80880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895" y="1285985"/>
            <a:ext cx="1064670" cy="721228"/>
          </a:xfrm>
          <a:prstGeom prst="rect">
            <a:avLst/>
          </a:prstGeom>
        </p:spPr>
      </p:pic>
      <p:pic>
        <p:nvPicPr>
          <p:cNvPr id="11" name="CD1 TRACK 11">
            <a:hlinkClick r:id="" action="ppaction://media"/>
            <a:extLst>
              <a:ext uri="{FF2B5EF4-FFF2-40B4-BE49-F238E27FC236}">
                <a16:creationId xmlns:a16="http://schemas.microsoft.com/office/drawing/2014/main" id="{E7466F62-B9AE-E9D3-FE24-DF52DB04F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5985" y="1436577"/>
            <a:ext cx="663275" cy="6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3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FC0E2-65C7-7ACA-A1AA-058F728241C6}"/>
              </a:ext>
            </a:extLst>
          </p:cNvPr>
          <p:cNvSpPr txBox="1"/>
          <p:nvPr/>
        </p:nvSpPr>
        <p:spPr>
          <a:xfrm>
            <a:off x="-77637" y="483079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0A7EA-093F-3490-4EEE-CBC11C2871A7}"/>
              </a:ext>
            </a:extLst>
          </p:cNvPr>
          <p:cNvSpPr txBox="1"/>
          <p:nvPr/>
        </p:nvSpPr>
        <p:spPr>
          <a:xfrm>
            <a:off x="1232658" y="483079"/>
            <a:ext cx="1095934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Listen and cross out the sentence that doesn’t follow the note in Task a.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B2EEA-00C1-C664-3BA0-5979EA7BBD69}"/>
              </a:ext>
            </a:extLst>
          </p:cNvPr>
          <p:cNvSpPr txBox="1"/>
          <p:nvPr/>
        </p:nvSpPr>
        <p:spPr>
          <a:xfrm>
            <a:off x="705209" y="2594765"/>
            <a:ext cx="9249673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earn more money.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study abroad.</a:t>
            </a:r>
            <a:r>
              <a:rPr lang="en-US" sz="36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3AFAAE-4839-1E97-8AB3-EDB4C1C69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" y="1158082"/>
            <a:ext cx="797963" cy="525326"/>
          </a:xfrm>
          <a:prstGeom prst="rect">
            <a:avLst/>
          </a:prstGeom>
        </p:spPr>
      </p:pic>
      <p:pic>
        <p:nvPicPr>
          <p:cNvPr id="11" name="CD1 TRACK 12">
            <a:hlinkClick r:id="" action="ppaction://media"/>
            <a:extLst>
              <a:ext uri="{FF2B5EF4-FFF2-40B4-BE49-F238E27FC236}">
                <a16:creationId xmlns:a16="http://schemas.microsoft.com/office/drawing/2014/main" id="{11A878D0-6C50-6E2E-39FD-AB5BBF38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69" y="1848544"/>
            <a:ext cx="581085" cy="581085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71DBCA1-9FFD-0DE8-7B07-E78FFC04AE2B}"/>
              </a:ext>
            </a:extLst>
          </p:cNvPr>
          <p:cNvSpPr/>
          <p:nvPr/>
        </p:nvSpPr>
        <p:spPr>
          <a:xfrm>
            <a:off x="480911" y="3638550"/>
            <a:ext cx="4472089" cy="789821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8044DD-67BF-B373-BE10-952E2581B27D}"/>
              </a:ext>
            </a:extLst>
          </p:cNvPr>
          <p:cNvSpPr txBox="1"/>
          <p:nvPr/>
        </p:nvSpPr>
        <p:spPr>
          <a:xfrm>
            <a:off x="1199371" y="472095"/>
            <a:ext cx="110212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Read the sentences with the sound changes noted in Task a. to a partner.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DE3F5-07D7-550D-7F7F-3925090FEFB3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0144D0-6979-AF13-655A-13B4173A2BF8}"/>
              </a:ext>
            </a:extLst>
          </p:cNvPr>
          <p:cNvSpPr/>
          <p:nvPr/>
        </p:nvSpPr>
        <p:spPr>
          <a:xfrm>
            <a:off x="904095" y="3997192"/>
            <a:ext cx="10078230" cy="2357923"/>
          </a:xfrm>
          <a:prstGeom prst="roundRect">
            <a:avLst/>
          </a:prstGeom>
          <a:solidFill>
            <a:srgbClr val="CCECFF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earn more money.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study abroad.</a:t>
            </a:r>
            <a:r>
              <a:rPr lang="en-US" sz="3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F398D-E3D5-4611-972E-01C2C25E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646" y="1884343"/>
            <a:ext cx="3707016" cy="19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B11C5-2864-52A5-76D0-5C80EB6E976C}"/>
              </a:ext>
            </a:extLst>
          </p:cNvPr>
          <p:cNvSpPr txBox="1"/>
          <p:nvPr/>
        </p:nvSpPr>
        <p:spPr>
          <a:xfrm>
            <a:off x="201651" y="1554839"/>
            <a:ext cx="11892039" cy="1668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In pairs: Take turns telling your partner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why you are learning English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3600" dirty="0"/>
              <a:t> Look at the example on the next slide.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636F0-D6D4-CB30-3F74-32FC4AD3651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889F6-8BD1-AF4C-C0E1-53EAFA52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25" y="3429000"/>
            <a:ext cx="1843607" cy="2927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3495191"/>
            <a:ext cx="1754102" cy="2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FDCDB-1F82-1E4B-0AF8-5C646EB02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849" y="2184165"/>
            <a:ext cx="3868339" cy="406885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7712016" y="534838"/>
            <a:ext cx="4382218" cy="3485071"/>
          </a:xfrm>
          <a:prstGeom prst="wedgeRoundRectCallout">
            <a:avLst>
              <a:gd name="adj1" fmla="val 1017"/>
              <a:gd name="adj2" fmla="val 62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I'm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 of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the future career opportunities. Since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have more career opportunities,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earn more money.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786129"/>
            <a:ext cx="3409379" cy="1647645"/>
          </a:xfrm>
          <a:prstGeom prst="wedgeRoundRectCallout">
            <a:avLst>
              <a:gd name="adj1" fmla="val -18555"/>
              <a:gd name="adj2" fmla="val 13736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835" y="604977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333177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2F5DA-A088-8594-0B50-BBA265AE6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" y="643797"/>
            <a:ext cx="5551466" cy="4055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CD440C-9D1A-5820-FC0E-F316E548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489" y="1849491"/>
            <a:ext cx="6410511" cy="2093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2CAEF-FD87-28C0-ABCD-9D725347B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58" y="4613043"/>
            <a:ext cx="1032724" cy="1639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9E1F4-EEE2-3BD8-2B91-4E572AADE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090" y="4709295"/>
            <a:ext cx="969139" cy="15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4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B3224-09BF-AEFB-81AA-33C1A91A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" y="556657"/>
            <a:ext cx="6083613" cy="43817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82F07-8CF5-342D-B61B-E960ED1A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44" y="1883090"/>
            <a:ext cx="5950256" cy="1987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2D3BC-66CC-181A-6A59-ACC737ABF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58" y="4613043"/>
            <a:ext cx="1032724" cy="1639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6D27F-1ABE-DAD1-E928-421104A13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090" y="4709295"/>
            <a:ext cx="969139" cy="15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03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061C9-4EAF-8B9B-A043-8E1481DD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07" y="1843866"/>
            <a:ext cx="5865627" cy="1878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96ECE0-2E5D-C745-1014-8DB88A11A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7" y="508725"/>
            <a:ext cx="6039160" cy="448333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FE1DD-BDA0-C203-5A96-577C95BDE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58" y="4613043"/>
            <a:ext cx="1032724" cy="1639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A59F13-BC2A-D718-9E0C-C2FA56716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090" y="4709295"/>
            <a:ext cx="969139" cy="15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12062C-C64D-5874-8A39-511D5001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62" y="2362031"/>
            <a:ext cx="6076149" cy="1951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106120-DD87-FC8C-79FA-32A5608D2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527"/>
            <a:ext cx="6077262" cy="4343623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8E08C-A0DF-C7A6-BE9A-DF384144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58" y="4613043"/>
            <a:ext cx="1032724" cy="1639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CFE86-CBA2-05D2-398B-BC6F59E17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090" y="4709295"/>
            <a:ext cx="969139" cy="15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94027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77856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502995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5234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8746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1DB42-DFC9-8B0F-AF80-9BA578D49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9" y="1029726"/>
            <a:ext cx="6045511" cy="434997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5EC09-47C8-17FA-E686-45C728BD7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53" y="2368860"/>
            <a:ext cx="5967358" cy="194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376C5-9365-D7C7-1967-FAFDA4E87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258" y="4613043"/>
            <a:ext cx="1032724" cy="1639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96B75A-60ED-66D1-36C7-92888D782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090" y="4709295"/>
            <a:ext cx="969139" cy="15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4B13-0ED6-704F-72F2-B4B94340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5B09-569D-B91C-9B86-68378264548F}"/>
              </a:ext>
            </a:extLst>
          </p:cNvPr>
          <p:cNvSpPr txBox="1"/>
          <p:nvPr/>
        </p:nvSpPr>
        <p:spPr>
          <a:xfrm>
            <a:off x="149980" y="1704186"/>
            <a:ext cx="11892039" cy="837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Now, role-play the conversations in front of the class.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0633D-4CC8-23A4-63FD-431CC2AC6F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9F47D-B28A-6D58-2B0F-CCAEF793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66E1E7-334F-F03D-415E-81656EDED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96" y="2898276"/>
            <a:ext cx="2128840" cy="338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6A408-D7E0-34B2-9726-FA2C4581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185" y="2898276"/>
            <a:ext cx="2128840" cy="33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2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7712016" y="534838"/>
            <a:ext cx="4382218" cy="3485071"/>
          </a:xfrm>
          <a:prstGeom prst="wedgeRoundRectCallout">
            <a:avLst>
              <a:gd name="adj1" fmla="val 1017"/>
              <a:gd name="adj2" fmla="val 62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I'm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want to study abroad.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want to study abroad, I need to improve my skills.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786129"/>
            <a:ext cx="3409379" cy="1647645"/>
          </a:xfrm>
          <a:prstGeom prst="wedgeRoundRectCallout">
            <a:avLst>
              <a:gd name="adj1" fmla="val -18555"/>
              <a:gd name="adj2" fmla="val 13736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3831861" y="568315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537D8-A2AC-D7BA-7E90-A52DC59AC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15" y="1939711"/>
            <a:ext cx="3988005" cy="43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7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9260816" y="733881"/>
            <a:ext cx="2759734" cy="2324459"/>
          </a:xfrm>
          <a:prstGeom prst="wedgeRoundRectCallout">
            <a:avLst>
              <a:gd name="adj1" fmla="val -30046"/>
              <a:gd name="adj2" fmla="val 9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462963"/>
            <a:ext cx="3955230" cy="2957196"/>
          </a:xfrm>
          <a:prstGeom prst="wedgeRoundRectCallout">
            <a:avLst>
              <a:gd name="adj1" fmla="val -21686"/>
              <a:gd name="adj2" fmla="val 71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I’m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want to watch English television.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I’ll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improve my listening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since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love watching English television.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251" y="46296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BEE5A-B830-889E-DA85-680C374B5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97" y="2047014"/>
            <a:ext cx="4080256" cy="43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9260816" y="733881"/>
            <a:ext cx="2759734" cy="2324459"/>
          </a:xfrm>
          <a:prstGeom prst="wedgeRoundRectCallout">
            <a:avLst>
              <a:gd name="adj1" fmla="val -30046"/>
              <a:gd name="adj2" fmla="val 9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462963"/>
            <a:ext cx="3955230" cy="2957196"/>
          </a:xfrm>
          <a:prstGeom prst="wedgeRoundRectCallout">
            <a:avLst>
              <a:gd name="adj1" fmla="val -21686"/>
              <a:gd name="adj2" fmla="val 71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I’m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 of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my love for English music.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Since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love English music, I’m going to learn the lyrics.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251" y="46296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7A436-8C46-3BFB-CAFE-165538241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87" y="1835248"/>
            <a:ext cx="4137128" cy="44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7712016" y="534838"/>
            <a:ext cx="4382218" cy="3485071"/>
          </a:xfrm>
          <a:prstGeom prst="wedgeRoundRectCallout">
            <a:avLst>
              <a:gd name="adj1" fmla="val 1017"/>
              <a:gd name="adj2" fmla="val 62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I'm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like to travel. I should learn more phrases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I’ll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travel more in the future.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786129"/>
            <a:ext cx="3409379" cy="1647645"/>
          </a:xfrm>
          <a:prstGeom prst="wedgeRoundRectCallout">
            <a:avLst>
              <a:gd name="adj1" fmla="val -18555"/>
              <a:gd name="adj2" fmla="val 13736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3831861" y="568315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F9771-CEAF-610A-BEBF-4B49A0EC7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140" y="2073164"/>
            <a:ext cx="4019757" cy="43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9260816" y="733881"/>
            <a:ext cx="2759734" cy="2324459"/>
          </a:xfrm>
          <a:prstGeom prst="wedgeRoundRectCallout">
            <a:avLst>
              <a:gd name="adj1" fmla="val -30046"/>
              <a:gd name="adj2" fmla="val 9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462963"/>
            <a:ext cx="3955230" cy="2957196"/>
          </a:xfrm>
          <a:prstGeom prst="wedgeRoundRectCallout">
            <a:avLst>
              <a:gd name="adj1" fmla="val -21686"/>
              <a:gd name="adj2" fmla="val 71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I’m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love to learn new things.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Since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love to learn new things,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I’ll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improve quickly.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251" y="46296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DA0E1-6AFC-AB6A-FCAE-E1A72539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21" y="1738526"/>
            <a:ext cx="4351943" cy="46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D75B7-2059-D0DE-988A-799F3684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4F9D87-639D-3FF7-6D6C-6B277549582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C9BA8-1E3D-4CA0-A3A3-74E3035E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C52509-716F-5C3E-5711-D8D8BCA3754B}"/>
              </a:ext>
            </a:extLst>
          </p:cNvPr>
          <p:cNvSpPr/>
          <p:nvPr/>
        </p:nvSpPr>
        <p:spPr>
          <a:xfrm>
            <a:off x="1904057" y="806244"/>
            <a:ext cx="9590739" cy="1132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Practice with your own </a:t>
            </a:r>
            <a:r>
              <a:rPr lang="en-US" sz="3600" b="0" i="0">
                <a:solidFill>
                  <a:srgbClr val="242021"/>
                </a:solidFill>
                <a:effectLst/>
              </a:rPr>
              <a:t>ideas.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23429-B965-786B-18D0-37AA9BAF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66" y="3049452"/>
            <a:ext cx="1716383" cy="2725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407FBE-8DFE-EB5F-E9CA-DF892DD52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00" y="3160931"/>
            <a:ext cx="1716383" cy="27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3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7712016" y="534838"/>
            <a:ext cx="4382218" cy="3485071"/>
          </a:xfrm>
          <a:prstGeom prst="wedgeRoundRectCallout">
            <a:avLst>
              <a:gd name="adj1" fmla="val 1017"/>
              <a:gd name="adj2" fmla="val 62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I'm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want to understand international cooking recipes and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I’ll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try to cook new dishes.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786129"/>
            <a:ext cx="3409379" cy="1647645"/>
          </a:xfrm>
          <a:prstGeom prst="wedgeRoundRectCallout">
            <a:avLst>
              <a:gd name="adj1" fmla="val -18555"/>
              <a:gd name="adj2" fmla="val 13736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3831861" y="568315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68441-720F-BE69-C60D-0C53E2D0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477" y="3125132"/>
            <a:ext cx="4133948" cy="32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9260816" y="733881"/>
            <a:ext cx="2759734" cy="2324459"/>
          </a:xfrm>
          <a:prstGeom prst="wedgeRoundRectCallout">
            <a:avLst>
              <a:gd name="adj1" fmla="val -30046"/>
              <a:gd name="adj2" fmla="val 9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02E53-576A-BB98-BBBB-5BA1FA835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464" y="3420250"/>
            <a:ext cx="3933911" cy="297478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462963"/>
            <a:ext cx="4871408" cy="2957196"/>
          </a:xfrm>
          <a:prstGeom prst="wedgeRoundRectCallout">
            <a:avLst>
              <a:gd name="adj1" fmla="val -21686"/>
              <a:gd name="adj2" fmla="val 71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I’m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since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I’m interested in technology. </a:t>
            </a:r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I’ll</a:t>
            </a:r>
            <a:r>
              <a:rPr lang="en-US" sz="3200" dirty="0">
                <a:solidFill>
                  <a:srgbClr val="242021"/>
                </a:solidFill>
              </a:rPr>
              <a:t> use English to access online resources, tutorials, and IT forums.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251" y="46296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</p:spTree>
    <p:extLst>
      <p:ext uri="{BB962C8B-B14F-4D97-AF65-F5344CB8AC3E}">
        <p14:creationId xmlns:p14="http://schemas.microsoft.com/office/powerpoint/2010/main" val="259870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37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marR="0" lvl="0" indent="-5715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Sound changes,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pronouncing </a:t>
            </a:r>
            <a:r>
              <a:rPr lang="vi-VN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Discuss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Why you are learning English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, using 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adverbial clauses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and 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phrases of reason</a:t>
            </a:r>
            <a:r>
              <a:rPr lang="vi-VN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7712016" y="534838"/>
            <a:ext cx="4382218" cy="3485071"/>
          </a:xfrm>
          <a:prstGeom prst="wedgeRoundRectCallout">
            <a:avLst>
              <a:gd name="adj1" fmla="val 1017"/>
              <a:gd name="adj2" fmla="val 62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I'm learning 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because of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my love for English literature. I want to read classic novels and plays in English.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786129"/>
            <a:ext cx="3409379" cy="1647645"/>
          </a:xfrm>
          <a:prstGeom prst="wedgeRoundRectCallout">
            <a:avLst>
              <a:gd name="adj1" fmla="val -18555"/>
              <a:gd name="adj2" fmla="val 13736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3831861" y="568315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DCF870-AE60-F5AC-EDCE-C187A0A1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095" y="3000375"/>
            <a:ext cx="3545330" cy="33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36DDE0-00A1-4204-E733-55474CE7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" y="4065089"/>
            <a:ext cx="1377780" cy="218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69480-0E02-14E2-FFE6-DE3C763FF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15" y="4061919"/>
            <a:ext cx="1375556" cy="219110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F650837-8875-B6D0-684D-F2624A4ED838}"/>
              </a:ext>
            </a:extLst>
          </p:cNvPr>
          <p:cNvSpPr/>
          <p:nvPr/>
        </p:nvSpPr>
        <p:spPr>
          <a:xfrm>
            <a:off x="9260816" y="733881"/>
            <a:ext cx="2759734" cy="2324459"/>
          </a:xfrm>
          <a:prstGeom prst="wedgeRoundRectCallout">
            <a:avLst>
              <a:gd name="adj1" fmla="val -30046"/>
              <a:gd name="adj2" fmla="val 9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Why are you learning English?</a:t>
            </a:r>
            <a:endParaRPr lang="en-US" sz="32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0B92D20-9B6E-7358-13F9-7A19BB385CD3}"/>
              </a:ext>
            </a:extLst>
          </p:cNvPr>
          <p:cNvSpPr/>
          <p:nvPr/>
        </p:nvSpPr>
        <p:spPr>
          <a:xfrm>
            <a:off x="100642" y="462963"/>
            <a:ext cx="4585658" cy="2957196"/>
          </a:xfrm>
          <a:prstGeom prst="wedgeRoundRectCallout">
            <a:avLst>
              <a:gd name="adj1" fmla="val -21686"/>
              <a:gd name="adj2" fmla="val 7166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>
                <a:solidFill>
                  <a:srgbClr val="242021"/>
                </a:solidFill>
                <a:effectLst/>
              </a:rPr>
              <a:t>I’m learning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English 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 have a desire to understand English-speaking celebrities’ interviews.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2C58D-3CCB-2D2C-542E-97D27CBFDE38}"/>
              </a:ext>
            </a:extLst>
          </p:cNvPr>
          <p:cNvSpPr txBox="1"/>
          <p:nvPr/>
        </p:nvSpPr>
        <p:spPr>
          <a:xfrm>
            <a:off x="4754251" y="462963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F72FB-920F-3B21-0436-878A51B0A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681" y="3695065"/>
            <a:ext cx="4222844" cy="26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78091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216603" y="2112824"/>
            <a:ext cx="1189203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In pairs: Discuss your top three reasons for learning English. Decide on the two most important reasons and write them in the table.</a:t>
            </a:r>
            <a:r>
              <a:rPr lang="en-US" sz="36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DFDB1-66C4-793A-F476-8A63A775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96" y="3867150"/>
            <a:ext cx="1518723" cy="2411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FB95-1D10-9DFA-CA7D-72C5CFE3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185" y="3870123"/>
            <a:ext cx="1518723" cy="2419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1D6AB-DE1E-C741-CE66-50A4CEB3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618" y="499717"/>
            <a:ext cx="8338376" cy="64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71B2A-7AAB-C879-92C5-AEBA3A232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757" y="1129410"/>
            <a:ext cx="3225966" cy="8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42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53E6A-03F0-F906-D69A-D1AB202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50" y="1484457"/>
            <a:ext cx="11520808" cy="38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72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53E6A-03F0-F906-D69A-D1AB202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96" y="1777756"/>
            <a:ext cx="11520808" cy="3889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C95BC-0BAD-BE86-9B33-8598D434D2CA}"/>
              </a:ext>
            </a:extLst>
          </p:cNvPr>
          <p:cNvSpPr txBox="1"/>
          <p:nvPr/>
        </p:nvSpPr>
        <p:spPr>
          <a:xfrm>
            <a:off x="432642" y="2466527"/>
            <a:ext cx="11255316" cy="3330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1. We’re learning English </a:t>
            </a:r>
            <a:r>
              <a:rPr lang="en-US" sz="3600" dirty="0">
                <a:solidFill>
                  <a:srgbClr val="0D0D0D"/>
                </a:solidFill>
                <a:highlight>
                  <a:srgbClr val="FFFF00"/>
                </a:highlight>
              </a:rPr>
              <a:t>because</a:t>
            </a:r>
            <a:r>
              <a:rPr lang="en-US" sz="3600" dirty="0">
                <a:solidFill>
                  <a:srgbClr val="0D0D0D"/>
                </a:solidFill>
              </a:rPr>
              <a:t> we want to u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nderstand descriptions of products or packaging: English is often used in product packaging, labels, and instructions, especially for global brands. 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AA63A-6B33-2EB6-1D80-9717A6665479}"/>
              </a:ext>
            </a:extLst>
          </p:cNvPr>
          <p:cNvSpPr txBox="1"/>
          <p:nvPr/>
        </p:nvSpPr>
        <p:spPr>
          <a:xfrm>
            <a:off x="3830128" y="966158"/>
            <a:ext cx="334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105545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53E6A-03F0-F906-D69A-D1AB202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96" y="1777756"/>
            <a:ext cx="11520808" cy="3889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C95BC-0BAD-BE86-9B33-8598D434D2CA}"/>
              </a:ext>
            </a:extLst>
          </p:cNvPr>
          <p:cNvSpPr txBox="1"/>
          <p:nvPr/>
        </p:nvSpPr>
        <p:spPr>
          <a:xfrm>
            <a:off x="432642" y="2690809"/>
            <a:ext cx="11255316" cy="2499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D0D0D"/>
                </a:solidFill>
              </a:rPr>
              <a:t>2.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We’re learning English to take part in fandom </a:t>
            </a:r>
            <a:r>
              <a:rPr lang="en-US" sz="3600" dirty="0">
                <a:solidFill>
                  <a:srgbClr val="0D0D0D"/>
                </a:solidFill>
              </a:rPr>
              <a:t>groups </a:t>
            </a:r>
            <a:r>
              <a:rPr lang="en-US" sz="3600" dirty="0">
                <a:solidFill>
                  <a:srgbClr val="0D0D0D"/>
                </a:solidFill>
                <a:highlight>
                  <a:srgbClr val="FFFF00"/>
                </a:highlight>
              </a:rPr>
              <a:t>since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English is used in fan communities and forums related to various books, movies, TV shows, and celebrities. 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AA63A-6B33-2EB6-1D80-9717A6665479}"/>
              </a:ext>
            </a:extLst>
          </p:cNvPr>
          <p:cNvSpPr txBox="1"/>
          <p:nvPr/>
        </p:nvSpPr>
        <p:spPr>
          <a:xfrm>
            <a:off x="3830128" y="966158"/>
            <a:ext cx="334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255974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8CA20-3ADF-3FFC-6107-942AEF23E279}"/>
              </a:ext>
            </a:extLst>
          </p:cNvPr>
          <p:cNvSpPr txBox="1"/>
          <p:nvPr/>
        </p:nvSpPr>
        <p:spPr>
          <a:xfrm>
            <a:off x="1447800" y="462790"/>
            <a:ext cx="10611928" cy="223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In pairs: Choose two study methods from Lesson 1 you think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will explain your reasons for studying English.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J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oin another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pair and share your ideas.</a:t>
            </a:r>
            <a:r>
              <a:rPr lang="en-US" sz="3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541AD-CCC5-78C2-C6C7-5E4802389156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279A6-1FCC-EAB0-243B-CBDDC305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668" y="2916763"/>
            <a:ext cx="6998060" cy="1714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598C9-C056-4EAE-874E-767E63585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7" y="3697064"/>
            <a:ext cx="4503618" cy="23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4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8CA20-3ADF-3FFC-6107-942AEF23E279}"/>
              </a:ext>
            </a:extLst>
          </p:cNvPr>
          <p:cNvSpPr txBox="1"/>
          <p:nvPr/>
        </p:nvSpPr>
        <p:spPr>
          <a:xfrm>
            <a:off x="3899137" y="733241"/>
            <a:ext cx="8212347" cy="49924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Ok, since we both want to study abroad and like music,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we can get better at English by spending time in places where people speak English, listening to English songs, and talking with people who speak English as their first language.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541AD-CCC5-78C2-C6C7-5E4802389156}"/>
              </a:ext>
            </a:extLst>
          </p:cNvPr>
          <p:cNvSpPr txBox="1"/>
          <p:nvPr/>
        </p:nvSpPr>
        <p:spPr>
          <a:xfrm>
            <a:off x="-77637" y="483079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197F54E-3AA4-C08C-2948-DAB580A6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806" y="43934"/>
            <a:ext cx="21303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13F01DE-D4EC-B470-F3EA-2BE9C28E1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4" y="0"/>
            <a:ext cx="43100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35AA4-3CBC-409C-899F-B19D7DDDC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2" y="3229469"/>
            <a:ext cx="3858655" cy="20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80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2604238" y="469960"/>
            <a:ext cx="542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Extra practice - WB - page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5F79A-DE1A-5799-038F-833DD4A2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650" y="469960"/>
            <a:ext cx="1920270" cy="219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DEBE1-8FFC-6F68-C6CA-C947EE26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" y="2634635"/>
            <a:ext cx="11113071" cy="36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8556196" y="491276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D0B20-029B-0867-FD0D-64EF5791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609" y="469925"/>
            <a:ext cx="3045874" cy="2631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0BBC2-2FFD-CBE2-C98C-6CB5EE0137A0}"/>
              </a:ext>
            </a:extLst>
          </p:cNvPr>
          <p:cNvSpPr txBox="1"/>
          <p:nvPr/>
        </p:nvSpPr>
        <p:spPr>
          <a:xfrm>
            <a:off x="251222" y="2794923"/>
            <a:ext cx="11556206" cy="3330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I</a:t>
            </a:r>
            <a:r>
              <a:rPr lang="en-US" sz="3600" b="1" dirty="0">
                <a:solidFill>
                  <a:srgbClr val="0D0D0D"/>
                </a:solidFill>
              </a:rPr>
              <a:t>’m learning English </a:t>
            </a:r>
            <a:r>
              <a:rPr lang="en-US" sz="3600" b="1" dirty="0">
                <a:solidFill>
                  <a:srgbClr val="0D0D0D"/>
                </a:solidFill>
                <a:highlight>
                  <a:srgbClr val="FFFF00"/>
                </a:highlight>
              </a:rPr>
              <a:t>because of </a:t>
            </a:r>
            <a:r>
              <a:rPr lang="en-US" sz="3600" b="1" dirty="0">
                <a:solidFill>
                  <a:srgbClr val="0D0D0D"/>
                </a:solidFill>
              </a:rPr>
              <a:t>my love for cooking. 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English is often the primary language used in international cooking communities and platforms where a lot of recipes, cooking techniques, and culinary trends are shared.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518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8556196" y="487213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Suggested 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6E5F2-3F02-8D37-0B92-1C59B466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742" y="487213"/>
            <a:ext cx="2954776" cy="1816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FEF57-71C2-E0E2-C0DC-8667C3D9CD77}"/>
              </a:ext>
            </a:extLst>
          </p:cNvPr>
          <p:cNvSpPr txBox="1"/>
          <p:nvPr/>
        </p:nvSpPr>
        <p:spPr>
          <a:xfrm>
            <a:off x="49072" y="2208947"/>
            <a:ext cx="12191814" cy="4161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I’m learning English </a:t>
            </a:r>
            <a:r>
              <a:rPr lang="en-US" sz="3600" b="1" i="0" dirty="0">
                <a:solidFill>
                  <a:srgbClr val="0D0D0D"/>
                </a:solidFill>
                <a:effectLst/>
                <a:highlight>
                  <a:srgbClr val="FFFF00"/>
                </a:highlight>
              </a:rPr>
              <a:t>since</a:t>
            </a:r>
            <a:r>
              <a:rPr lang="en-US" sz="3600" b="1" i="0" dirty="0">
                <a:solidFill>
                  <a:srgbClr val="0D0D0D"/>
                </a:solidFill>
                <a:effectLst/>
              </a:rPr>
              <a:t> I want to stay updated with technological advancements</a:t>
            </a:r>
            <a:r>
              <a:rPr lang="en-US" sz="3600" dirty="0">
                <a:solidFill>
                  <a:srgbClr val="0D0D0D"/>
                </a:solidFill>
              </a:rPr>
              <a:t>. 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Many forums, blogs, and technical documentation related to IT topics are in English. I often seek advice from the global IT community so learning English can help me participate in these forums</a:t>
            </a:r>
            <a:r>
              <a:rPr lang="en-US" sz="3600" dirty="0">
                <a:solidFill>
                  <a:srgbClr val="0D0D0D"/>
                </a:solidFill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1723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EB772-C34B-0E52-6397-4FF01FFA5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18" y="469961"/>
            <a:ext cx="3488836" cy="252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8556196" y="487213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FEF57-71C2-E0E2-C0DC-8667C3D9CD77}"/>
              </a:ext>
            </a:extLst>
          </p:cNvPr>
          <p:cNvSpPr txBox="1"/>
          <p:nvPr/>
        </p:nvSpPr>
        <p:spPr>
          <a:xfrm>
            <a:off x="49072" y="3011201"/>
            <a:ext cx="12191814" cy="33304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I’m learning English </a:t>
            </a:r>
            <a:r>
              <a:rPr lang="en-US" sz="3600" b="1" i="0" dirty="0">
                <a:solidFill>
                  <a:srgbClr val="0D0D0D"/>
                </a:solidFill>
                <a:effectLst/>
                <a:highlight>
                  <a:srgbClr val="FFFF00"/>
                </a:highlight>
              </a:rPr>
              <a:t>as</a:t>
            </a:r>
            <a:r>
              <a:rPr lang="en-US" sz="3600" b="1" i="0" dirty="0">
                <a:solidFill>
                  <a:srgbClr val="0D0D0D"/>
                </a:solidFill>
                <a:effectLst/>
              </a:rPr>
              <a:t> I want to know more about physics and astronomy. 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With good English, </a:t>
            </a:r>
            <a:r>
              <a:rPr lang="en-US" sz="3600" dirty="0">
                <a:solidFill>
                  <a:srgbClr val="0D0D0D"/>
                </a:solidFill>
              </a:rPr>
              <a:t>I can read 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academic research and specialized knowledge in fields such as astronomy, genetics, and physics.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53331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DD39-C046-5333-A7C8-D18305C7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BEA08-27CC-B1B6-6072-0052C8D42842}"/>
              </a:ext>
            </a:extLst>
          </p:cNvPr>
          <p:cNvSpPr txBox="1"/>
          <p:nvPr/>
        </p:nvSpPr>
        <p:spPr>
          <a:xfrm>
            <a:off x="0" y="483079"/>
            <a:ext cx="12192000" cy="12003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Practice saying these sentences by focusing on the highlighted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6E62F-4CC2-DD3A-B3E0-117EF10AF46B}"/>
              </a:ext>
            </a:extLst>
          </p:cNvPr>
          <p:cNvSpPr txBox="1"/>
          <p:nvPr/>
        </p:nvSpPr>
        <p:spPr>
          <a:xfrm>
            <a:off x="1272755" y="2594765"/>
            <a:ext cx="10170543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have more career opportunities.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I'll</a:t>
            </a:r>
            <a:r>
              <a:rPr lang="en-US" sz="3600" b="0" i="1" dirty="0">
                <a:solidFill>
                  <a:srgbClr val="242021"/>
                </a:solidFill>
                <a:effectLst/>
              </a:rPr>
              <a:t> improve quickly.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2A7B1-2D43-4E35-A5B4-A43A6EB5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604" y="4263235"/>
            <a:ext cx="3818657" cy="20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8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4157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Sound changes, t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practice </a:t>
            </a:r>
            <a:r>
              <a:rPr lang="vi-VN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pronouncing </a:t>
            </a:r>
            <a:r>
              <a:rPr lang="vi-VN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Discuss </a:t>
            </a:r>
            <a:r>
              <a:rPr lang="en-US" sz="3600" i="1" u="sng" dirty="0">
                <a:solidFill>
                  <a:srgbClr val="002060"/>
                </a:solidFill>
                <a:ea typeface="Calibri" panose="020F0502020204030204" pitchFamily="34" charset="0"/>
              </a:rPr>
              <a:t>Why you are learning English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, using 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adverbial clauses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and </a:t>
            </a:r>
            <a:r>
              <a:rPr lang="en-US" sz="3600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phrases of reason</a:t>
            </a:r>
            <a:r>
              <a:rPr lang="vi-VN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Practice saying sentences in the Pronunciation(SB) with sound changes.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(Reading &amp; Listening - pages 12 &amp; 13 -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6019802" y="573413"/>
            <a:ext cx="6129068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incomplete sentences.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have to complete the sentences with your ideas.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F7D8D-1C23-6EF4-B439-92101ECD564E}"/>
              </a:ext>
            </a:extLst>
          </p:cNvPr>
          <p:cNvSpPr txBox="1"/>
          <p:nvPr/>
        </p:nvSpPr>
        <p:spPr>
          <a:xfrm>
            <a:off x="60385" y="3142708"/>
            <a:ext cx="453438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Example: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Tomorrow, I'll..."</a:t>
            </a:r>
            <a:endParaRPr lang="en-US" sz="3200" dirty="0">
              <a:highlight>
                <a:srgbClr val="F3C1FF"/>
              </a:highlight>
            </a:endParaRP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F9DA7-EAFF-76B2-1AEE-B1505EB11CC4}"/>
              </a:ext>
            </a:extLst>
          </p:cNvPr>
          <p:cNvSpPr txBox="1"/>
          <p:nvPr/>
        </p:nvSpPr>
        <p:spPr>
          <a:xfrm>
            <a:off x="43130" y="4475417"/>
            <a:ext cx="580557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"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Tomorrow, I’ll</a:t>
            </a:r>
            <a:r>
              <a:rPr lang="en-US" sz="3200" dirty="0">
                <a:solidFill>
                  <a:srgbClr val="0D0D0D"/>
                </a:solidFill>
                <a:highlight>
                  <a:srgbClr val="F3C1FF"/>
                </a:highlight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go to school in the morning and then work on the project in the afternoon."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C2AA98-5B11-BF6B-7D35-FE49E8114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" y="539033"/>
            <a:ext cx="4473998" cy="2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35DA5-09AE-129A-CCEC-C6BD3AD9C563}"/>
              </a:ext>
            </a:extLst>
          </p:cNvPr>
          <p:cNvSpPr txBox="1"/>
          <p:nvPr/>
        </p:nvSpPr>
        <p:spPr>
          <a:xfrm>
            <a:off x="4295957" y="551028"/>
            <a:ext cx="7671759" cy="5823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"In the future, I’ll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…”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"If I have time, I’ll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…”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"When I graduate, I’ll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..."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"After lunch, I’ll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…”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"During the holidays, I’ll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3600" i="0" dirty="0">
                <a:solidFill>
                  <a:srgbClr val="0D0D0D"/>
                </a:solidFill>
                <a:effectLst/>
              </a:rPr>
              <a:t>…”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"Before the end of the month, I’ll …”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600" i="0" dirty="0">
                <a:solidFill>
                  <a:srgbClr val="0D0D0D"/>
                </a:solidFill>
                <a:effectLst/>
              </a:rPr>
              <a:t>"At the party tonight, I’ll …”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D947A-3AFE-5DC7-D9A1-BE055841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955"/>
            <a:ext cx="4279742" cy="23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7049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35DA5-09AE-129A-CCEC-C6BD3AD9C563}"/>
              </a:ext>
            </a:extLst>
          </p:cNvPr>
          <p:cNvSpPr txBox="1"/>
          <p:nvPr/>
        </p:nvSpPr>
        <p:spPr>
          <a:xfrm>
            <a:off x="3588591" y="482020"/>
            <a:ext cx="8560278" cy="59253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"In the future, I’ll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focus more on my health and spend more time with my family."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"If I have time, I’ll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start learning a new language or maybe pick up a hobby like painting."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"When I graduate, I’ll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look for a job in my field and hopefully start my career."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"After lunch, I’ll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take a short walk to refresh myself before getting back to work."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F6CE9-05B9-2915-890C-11973A1E1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998"/>
            <a:ext cx="3545457" cy="1970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F7BAA-65E2-127D-4300-7B8FE8B4B267}"/>
              </a:ext>
            </a:extLst>
          </p:cNvPr>
          <p:cNvSpPr txBox="1"/>
          <p:nvPr/>
        </p:nvSpPr>
        <p:spPr>
          <a:xfrm>
            <a:off x="0" y="931654"/>
            <a:ext cx="334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226725471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B35DA5-09AE-129A-CCEC-C6BD3AD9C563}"/>
              </a:ext>
            </a:extLst>
          </p:cNvPr>
          <p:cNvSpPr txBox="1"/>
          <p:nvPr/>
        </p:nvSpPr>
        <p:spPr>
          <a:xfrm>
            <a:off x="3597218" y="1111748"/>
            <a:ext cx="8560278" cy="4448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"During the holidays, I’ll</a:t>
            </a:r>
            <a:r>
              <a:rPr lang="en-US" sz="3200" dirty="0">
                <a:solidFill>
                  <a:srgbClr val="0D0D0D"/>
                </a:solidFill>
              </a:rPr>
              <a:t>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visit my relatives and spend quality time with them."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"Before the end of the month, I’ll finish reading that book I just bought."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"At the party tonight, I’ll try to socialize more and meet new people."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F6CE9-05B9-2915-890C-11973A1E1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998"/>
            <a:ext cx="3545457" cy="1970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F7BAA-65E2-127D-4300-7B8FE8B4B267}"/>
              </a:ext>
            </a:extLst>
          </p:cNvPr>
          <p:cNvSpPr txBox="1"/>
          <p:nvPr/>
        </p:nvSpPr>
        <p:spPr>
          <a:xfrm>
            <a:off x="0" y="931654"/>
            <a:ext cx="334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3C1FF"/>
                </a:highlight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3342124667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1185</Words>
  <Application>Microsoft Office PowerPoint</Application>
  <PresentationFormat>Widescreen</PresentationFormat>
  <Paragraphs>128</Paragraphs>
  <Slides>48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804</cp:revision>
  <dcterms:created xsi:type="dcterms:W3CDTF">2023-02-01T04:45:54Z</dcterms:created>
  <dcterms:modified xsi:type="dcterms:W3CDTF">2024-05-27T02:20:26Z</dcterms:modified>
</cp:coreProperties>
</file>