
<file path=[Content_Types].xml><?xml version="1.0" encoding="utf-8"?>
<Types xmlns="http://schemas.openxmlformats.org/package/2006/content-types">
  <Default Extension="png" ContentType="image/png"/>
  <Default Extension="jfif" ContentType="image/jpe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av" ContentType="audio/wav"/>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286" r:id="rId3"/>
    <p:sldId id="287" r:id="rId4"/>
    <p:sldId id="298" r:id="rId5"/>
    <p:sldId id="299" r:id="rId6"/>
    <p:sldId id="300" r:id="rId7"/>
    <p:sldId id="301" r:id="rId8"/>
    <p:sldId id="289" r:id="rId9"/>
    <p:sldId id="302" r:id="rId10"/>
    <p:sldId id="303" r:id="rId11"/>
    <p:sldId id="304" r:id="rId12"/>
    <p:sldId id="306" r:id="rId13"/>
    <p:sldId id="305" r:id="rId14"/>
    <p:sldId id="307" r:id="rId15"/>
    <p:sldId id="308" r:id="rId16"/>
    <p:sldId id="278" r:id="rId17"/>
    <p:sldId id="309" r:id="rId18"/>
    <p:sldId id="311" r:id="rId19"/>
    <p:sldId id="294" r:id="rId20"/>
    <p:sldId id="312" r:id="rId21"/>
    <p:sldId id="313" r:id="rId22"/>
    <p:sldId id="314" r:id="rId23"/>
    <p:sldId id="315" r:id="rId24"/>
    <p:sldId id="316" r:id="rId25"/>
    <p:sldId id="317" r:id="rId26"/>
    <p:sldId id="318" r:id="rId27"/>
    <p:sldId id="31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6E6E6"/>
    <a:srgbClr val="84B5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5" autoAdjust="0"/>
    <p:restoredTop sz="93923" autoAdjust="0"/>
  </p:normalViewPr>
  <p:slideViewPr>
    <p:cSldViewPr snapToGrid="0">
      <p:cViewPr varScale="1">
        <p:scale>
          <a:sx n="65" d="100"/>
          <a:sy n="65" d="100"/>
        </p:scale>
        <p:origin x="608" y="40"/>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B90D30-73AF-42CF-8C83-4A028CDF5445}" type="datetimeFigureOut">
              <a:rPr lang="en-US" smtClean="0"/>
              <a:t>3/14/2024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7A9903-A023-40F8-9E79-241FEE52811E}" type="slidenum">
              <a:rPr lang="en-US" smtClean="0"/>
              <a:t>‹#›</a:t>
            </a:fld>
            <a:endParaRPr lang="en-US"/>
          </a:p>
        </p:txBody>
      </p:sp>
    </p:spTree>
    <p:extLst>
      <p:ext uri="{BB962C8B-B14F-4D97-AF65-F5344CB8AC3E}">
        <p14:creationId xmlns:p14="http://schemas.microsoft.com/office/powerpoint/2010/main" val="4201249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7409"/>
          <p:cNvSpPr>
            <a:spLocks noGrp="1" noRot="1" noChangeAspect="1" noTextEdit="1"/>
          </p:cNvSpPr>
          <p:nvPr>
            <p:ph type="sldImg"/>
          </p:nvPr>
        </p:nvSpPr>
        <p:spPr>
          <a:ln/>
        </p:spPr>
      </p:sp>
      <p:sp>
        <p:nvSpPr>
          <p:cNvPr id="17411" name="文本占位符 1741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a:t>
            </a:fld>
            <a:endParaRPr lang="zh-CN" sz="1200" dirty="0"/>
          </a:p>
        </p:txBody>
      </p:sp>
    </p:spTree>
    <p:extLst>
      <p:ext uri="{BB962C8B-B14F-4D97-AF65-F5344CB8AC3E}">
        <p14:creationId xmlns:p14="http://schemas.microsoft.com/office/powerpoint/2010/main" val="493712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15</a:t>
            </a:fld>
            <a:endParaRPr lang="zh-CN" sz="1200" dirty="0"/>
          </a:p>
        </p:txBody>
      </p:sp>
    </p:spTree>
    <p:extLst>
      <p:ext uri="{BB962C8B-B14F-4D97-AF65-F5344CB8AC3E}">
        <p14:creationId xmlns:p14="http://schemas.microsoft.com/office/powerpoint/2010/main" val="516025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54273"/>
          <p:cNvSpPr>
            <a:spLocks noGrp="1" noRot="1" noChangeAspect="1" noTextEdit="1"/>
          </p:cNvSpPr>
          <p:nvPr>
            <p:ph type="sldImg"/>
          </p:nvPr>
        </p:nvSpPr>
        <p:spPr>
          <a:ln/>
        </p:spPr>
      </p:sp>
      <p:sp>
        <p:nvSpPr>
          <p:cNvPr id="54275" name="文本占位符 5427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16</a:t>
            </a:fld>
            <a:endParaRPr lang="zh-CN" sz="1200" dirty="0"/>
          </a:p>
        </p:txBody>
      </p:sp>
    </p:spTree>
    <p:extLst>
      <p:ext uri="{BB962C8B-B14F-4D97-AF65-F5344CB8AC3E}">
        <p14:creationId xmlns:p14="http://schemas.microsoft.com/office/powerpoint/2010/main" val="3223532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7A9903-A023-40F8-9E79-241FEE52811E}" type="slidenum">
              <a:rPr lang="en-US" smtClean="0"/>
              <a:t>19</a:t>
            </a:fld>
            <a:endParaRPr lang="en-US"/>
          </a:p>
        </p:txBody>
      </p:sp>
    </p:spTree>
    <p:extLst>
      <p:ext uri="{BB962C8B-B14F-4D97-AF65-F5344CB8AC3E}">
        <p14:creationId xmlns:p14="http://schemas.microsoft.com/office/powerpoint/2010/main" val="3364125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幻灯片图像占位符 79873"/>
          <p:cNvSpPr>
            <a:spLocks noGrp="1" noRot="1" noChangeAspect="1" noTextEdit="1"/>
          </p:cNvSpPr>
          <p:nvPr>
            <p:ph type="sldImg"/>
          </p:nvPr>
        </p:nvSpPr>
        <p:spPr>
          <a:ln/>
        </p:spPr>
      </p:sp>
      <p:sp>
        <p:nvSpPr>
          <p:cNvPr id="79875" name="文本占位符 7987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a:t>
            </a:fld>
            <a:endParaRPr lang="zh-CN" sz="1200" dirty="0"/>
          </a:p>
        </p:txBody>
      </p:sp>
    </p:spTree>
    <p:extLst>
      <p:ext uri="{BB962C8B-B14F-4D97-AF65-F5344CB8AC3E}">
        <p14:creationId xmlns:p14="http://schemas.microsoft.com/office/powerpoint/2010/main" val="2023423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3</a:t>
            </a:fld>
            <a:endParaRPr lang="zh-CN" sz="1200" dirty="0"/>
          </a:p>
        </p:txBody>
      </p:sp>
    </p:spTree>
    <p:extLst>
      <p:ext uri="{BB962C8B-B14F-4D97-AF65-F5344CB8AC3E}">
        <p14:creationId xmlns:p14="http://schemas.microsoft.com/office/powerpoint/2010/main" val="516025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幻灯片图像占位符 81921"/>
          <p:cNvSpPr>
            <a:spLocks noGrp="1" noRot="1" noChangeAspect="1" noTextEdit="1"/>
          </p:cNvSpPr>
          <p:nvPr>
            <p:ph type="sldImg"/>
          </p:nvPr>
        </p:nvSpPr>
        <p:spPr>
          <a:ln/>
        </p:spPr>
      </p:sp>
      <p:sp>
        <p:nvSpPr>
          <p:cNvPr id="81923" name="文本占位符 81922"/>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8</a:t>
            </a:fld>
            <a:endParaRPr lang="zh-CN" sz="1200" dirty="0"/>
          </a:p>
        </p:txBody>
      </p:sp>
    </p:spTree>
    <p:extLst>
      <p:ext uri="{BB962C8B-B14F-4D97-AF65-F5344CB8AC3E}">
        <p14:creationId xmlns:p14="http://schemas.microsoft.com/office/powerpoint/2010/main" val="596387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10</a:t>
            </a:fld>
            <a:endParaRPr lang="zh-CN" sz="1200" dirty="0"/>
          </a:p>
        </p:txBody>
      </p:sp>
    </p:spTree>
    <p:extLst>
      <p:ext uri="{BB962C8B-B14F-4D97-AF65-F5344CB8AC3E}">
        <p14:creationId xmlns:p14="http://schemas.microsoft.com/office/powerpoint/2010/main" val="516025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11</a:t>
            </a:fld>
            <a:endParaRPr lang="zh-CN" sz="1200" dirty="0"/>
          </a:p>
        </p:txBody>
      </p:sp>
    </p:spTree>
    <p:extLst>
      <p:ext uri="{BB962C8B-B14F-4D97-AF65-F5344CB8AC3E}">
        <p14:creationId xmlns:p14="http://schemas.microsoft.com/office/powerpoint/2010/main" val="516025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12</a:t>
            </a:fld>
            <a:endParaRPr lang="zh-CN" sz="1200" dirty="0"/>
          </a:p>
        </p:txBody>
      </p:sp>
    </p:spTree>
    <p:extLst>
      <p:ext uri="{BB962C8B-B14F-4D97-AF65-F5344CB8AC3E}">
        <p14:creationId xmlns:p14="http://schemas.microsoft.com/office/powerpoint/2010/main" val="516025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13</a:t>
            </a:fld>
            <a:endParaRPr lang="zh-CN" sz="1200" dirty="0"/>
          </a:p>
        </p:txBody>
      </p:sp>
    </p:spTree>
    <p:extLst>
      <p:ext uri="{BB962C8B-B14F-4D97-AF65-F5344CB8AC3E}">
        <p14:creationId xmlns:p14="http://schemas.microsoft.com/office/powerpoint/2010/main" val="516025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14</a:t>
            </a:fld>
            <a:endParaRPr lang="zh-CN" sz="1200" dirty="0"/>
          </a:p>
        </p:txBody>
      </p:sp>
    </p:spTree>
    <p:extLst>
      <p:ext uri="{BB962C8B-B14F-4D97-AF65-F5344CB8AC3E}">
        <p14:creationId xmlns:p14="http://schemas.microsoft.com/office/powerpoint/2010/main" val="516025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AF6A9-7A39-4AE1-96D3-CA94DA3FFF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987A02-9EA2-4425-9BFA-30FF25D53F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402A441-B3B1-48BE-9C0E-1F642F1ECDED}"/>
              </a:ext>
            </a:extLst>
          </p:cNvPr>
          <p:cNvSpPr>
            <a:spLocks noGrp="1"/>
          </p:cNvSpPr>
          <p:nvPr>
            <p:ph type="dt" sz="half" idx="10"/>
          </p:nvPr>
        </p:nvSpPr>
        <p:spPr/>
        <p:txBody>
          <a:bodyPr/>
          <a:lstStyle/>
          <a:p>
            <a:fld id="{FFB86FA9-6CEC-4F9C-AC2F-574A49B3B060}" type="datetimeFigureOut">
              <a:rPr lang="en-US" smtClean="0"/>
              <a:t>3/14/2024</a:t>
            </a:fld>
            <a:endParaRPr lang="en-US"/>
          </a:p>
        </p:txBody>
      </p:sp>
      <p:sp>
        <p:nvSpPr>
          <p:cNvPr id="5" name="Footer Placeholder 4">
            <a:extLst>
              <a:ext uri="{FF2B5EF4-FFF2-40B4-BE49-F238E27FC236}">
                <a16:creationId xmlns:a16="http://schemas.microsoft.com/office/drawing/2014/main" id="{69912AA3-E059-40AD-B72F-A7B634866E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0DFF48-F212-4E04-9195-8093EA24BA62}"/>
              </a:ext>
            </a:extLst>
          </p:cNvPr>
          <p:cNvSpPr>
            <a:spLocks noGrp="1"/>
          </p:cNvSpPr>
          <p:nvPr>
            <p:ph type="sldNum" sz="quarter" idx="12"/>
          </p:nvPr>
        </p:nvSpPr>
        <p:spPr/>
        <p:txBody>
          <a:bodyPr/>
          <a:lstStyle/>
          <a:p>
            <a:fld id="{3E6C3D0E-A8F7-4BE9-9289-FDF15F6F7781}" type="slidenum">
              <a:rPr lang="en-US" smtClean="0"/>
              <a:t>‹#›</a:t>
            </a:fld>
            <a:endParaRPr lang="en-US"/>
          </a:p>
        </p:txBody>
      </p:sp>
    </p:spTree>
    <p:extLst>
      <p:ext uri="{BB962C8B-B14F-4D97-AF65-F5344CB8AC3E}">
        <p14:creationId xmlns:p14="http://schemas.microsoft.com/office/powerpoint/2010/main" val="104157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9C79D-464A-4512-A040-7BEA0C4811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F9CEF7-9443-4880-876A-E7462588E1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14499B-9A24-4C15-8403-C8764E05E317}"/>
              </a:ext>
            </a:extLst>
          </p:cNvPr>
          <p:cNvSpPr>
            <a:spLocks noGrp="1"/>
          </p:cNvSpPr>
          <p:nvPr>
            <p:ph type="dt" sz="half" idx="10"/>
          </p:nvPr>
        </p:nvSpPr>
        <p:spPr/>
        <p:txBody>
          <a:bodyPr/>
          <a:lstStyle/>
          <a:p>
            <a:fld id="{FFB86FA9-6CEC-4F9C-AC2F-574A49B3B060}" type="datetimeFigureOut">
              <a:rPr lang="en-US" smtClean="0"/>
              <a:t>3/14/2024</a:t>
            </a:fld>
            <a:endParaRPr lang="en-US"/>
          </a:p>
        </p:txBody>
      </p:sp>
      <p:sp>
        <p:nvSpPr>
          <p:cNvPr id="5" name="Footer Placeholder 4">
            <a:extLst>
              <a:ext uri="{FF2B5EF4-FFF2-40B4-BE49-F238E27FC236}">
                <a16:creationId xmlns:a16="http://schemas.microsoft.com/office/drawing/2014/main" id="{69D37281-2CC4-4C4B-A495-05D4403B1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01F7DF-73F2-4788-A813-4E2C9C9BA02D}"/>
              </a:ext>
            </a:extLst>
          </p:cNvPr>
          <p:cNvSpPr>
            <a:spLocks noGrp="1"/>
          </p:cNvSpPr>
          <p:nvPr>
            <p:ph type="sldNum" sz="quarter" idx="12"/>
          </p:nvPr>
        </p:nvSpPr>
        <p:spPr/>
        <p:txBody>
          <a:bodyPr/>
          <a:lstStyle/>
          <a:p>
            <a:fld id="{3E6C3D0E-A8F7-4BE9-9289-FDF15F6F7781}" type="slidenum">
              <a:rPr lang="en-US" smtClean="0"/>
              <a:t>‹#›</a:t>
            </a:fld>
            <a:endParaRPr lang="en-US"/>
          </a:p>
        </p:txBody>
      </p:sp>
    </p:spTree>
    <p:extLst>
      <p:ext uri="{BB962C8B-B14F-4D97-AF65-F5344CB8AC3E}">
        <p14:creationId xmlns:p14="http://schemas.microsoft.com/office/powerpoint/2010/main" val="2640333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1878D2-4B43-4143-8D5B-A667B0B63C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6F9CB1-2659-4CEE-B01B-BA9CAC802D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621B31-9402-4E51-8747-7E54DF773991}"/>
              </a:ext>
            </a:extLst>
          </p:cNvPr>
          <p:cNvSpPr>
            <a:spLocks noGrp="1"/>
          </p:cNvSpPr>
          <p:nvPr>
            <p:ph type="dt" sz="half" idx="10"/>
          </p:nvPr>
        </p:nvSpPr>
        <p:spPr/>
        <p:txBody>
          <a:bodyPr/>
          <a:lstStyle/>
          <a:p>
            <a:fld id="{FFB86FA9-6CEC-4F9C-AC2F-574A49B3B060}" type="datetimeFigureOut">
              <a:rPr lang="en-US" smtClean="0"/>
              <a:t>3/14/2024</a:t>
            </a:fld>
            <a:endParaRPr lang="en-US"/>
          </a:p>
        </p:txBody>
      </p:sp>
      <p:sp>
        <p:nvSpPr>
          <p:cNvPr id="5" name="Footer Placeholder 4">
            <a:extLst>
              <a:ext uri="{FF2B5EF4-FFF2-40B4-BE49-F238E27FC236}">
                <a16:creationId xmlns:a16="http://schemas.microsoft.com/office/drawing/2014/main" id="{E1D6D4C4-15C1-47A9-9D0C-69E6ED528C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A5A4D7-D1B3-446A-A014-0C87838C8B8C}"/>
              </a:ext>
            </a:extLst>
          </p:cNvPr>
          <p:cNvSpPr>
            <a:spLocks noGrp="1"/>
          </p:cNvSpPr>
          <p:nvPr>
            <p:ph type="sldNum" sz="quarter" idx="12"/>
          </p:nvPr>
        </p:nvSpPr>
        <p:spPr/>
        <p:txBody>
          <a:bodyPr/>
          <a:lstStyle/>
          <a:p>
            <a:fld id="{3E6C3D0E-A8F7-4BE9-9289-FDF15F6F7781}" type="slidenum">
              <a:rPr lang="en-US" smtClean="0"/>
              <a:t>‹#›</a:t>
            </a:fld>
            <a:endParaRPr lang="en-US"/>
          </a:p>
        </p:txBody>
      </p:sp>
    </p:spTree>
    <p:extLst>
      <p:ext uri="{BB962C8B-B14F-4D97-AF65-F5344CB8AC3E}">
        <p14:creationId xmlns:p14="http://schemas.microsoft.com/office/powerpoint/2010/main" val="156012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F89B8-238B-4AD6-B533-52C7AD4F9C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C66103-D13B-4D81-8733-CB5679A086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3E49C1-F609-4153-9D55-B209A91FE646}"/>
              </a:ext>
            </a:extLst>
          </p:cNvPr>
          <p:cNvSpPr>
            <a:spLocks noGrp="1"/>
          </p:cNvSpPr>
          <p:nvPr>
            <p:ph type="dt" sz="half" idx="10"/>
          </p:nvPr>
        </p:nvSpPr>
        <p:spPr/>
        <p:txBody>
          <a:bodyPr/>
          <a:lstStyle/>
          <a:p>
            <a:fld id="{FFB86FA9-6CEC-4F9C-AC2F-574A49B3B060}" type="datetimeFigureOut">
              <a:rPr lang="en-US" smtClean="0"/>
              <a:t>3/14/2024</a:t>
            </a:fld>
            <a:endParaRPr lang="en-US"/>
          </a:p>
        </p:txBody>
      </p:sp>
      <p:sp>
        <p:nvSpPr>
          <p:cNvPr id="5" name="Footer Placeholder 4">
            <a:extLst>
              <a:ext uri="{FF2B5EF4-FFF2-40B4-BE49-F238E27FC236}">
                <a16:creationId xmlns:a16="http://schemas.microsoft.com/office/drawing/2014/main" id="{AA9EEC09-54F7-42E6-9A2E-5FD8F2C365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C592A6-2B08-4C02-AE23-CF0B7011FCB5}"/>
              </a:ext>
            </a:extLst>
          </p:cNvPr>
          <p:cNvSpPr>
            <a:spLocks noGrp="1"/>
          </p:cNvSpPr>
          <p:nvPr>
            <p:ph type="sldNum" sz="quarter" idx="12"/>
          </p:nvPr>
        </p:nvSpPr>
        <p:spPr/>
        <p:txBody>
          <a:bodyPr/>
          <a:lstStyle/>
          <a:p>
            <a:fld id="{3E6C3D0E-A8F7-4BE9-9289-FDF15F6F7781}" type="slidenum">
              <a:rPr lang="en-US" smtClean="0"/>
              <a:t>‹#›</a:t>
            </a:fld>
            <a:endParaRPr lang="en-US"/>
          </a:p>
        </p:txBody>
      </p:sp>
    </p:spTree>
    <p:extLst>
      <p:ext uri="{BB962C8B-B14F-4D97-AF65-F5344CB8AC3E}">
        <p14:creationId xmlns:p14="http://schemas.microsoft.com/office/powerpoint/2010/main" val="3555161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A439C-5C82-484C-B55D-3D05E782B7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7E7BABC-9A55-4503-83D5-C67C73CA70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106E2B-C2EB-4E91-AC0A-223F1890AC8F}"/>
              </a:ext>
            </a:extLst>
          </p:cNvPr>
          <p:cNvSpPr>
            <a:spLocks noGrp="1"/>
          </p:cNvSpPr>
          <p:nvPr>
            <p:ph type="dt" sz="half" idx="10"/>
          </p:nvPr>
        </p:nvSpPr>
        <p:spPr/>
        <p:txBody>
          <a:bodyPr/>
          <a:lstStyle/>
          <a:p>
            <a:fld id="{FFB86FA9-6CEC-4F9C-AC2F-574A49B3B060}" type="datetimeFigureOut">
              <a:rPr lang="en-US" smtClean="0"/>
              <a:t>3/14/2024</a:t>
            </a:fld>
            <a:endParaRPr lang="en-US"/>
          </a:p>
        </p:txBody>
      </p:sp>
      <p:sp>
        <p:nvSpPr>
          <p:cNvPr id="5" name="Footer Placeholder 4">
            <a:extLst>
              <a:ext uri="{FF2B5EF4-FFF2-40B4-BE49-F238E27FC236}">
                <a16:creationId xmlns:a16="http://schemas.microsoft.com/office/drawing/2014/main" id="{8C9AE09B-1E9B-4651-B9FB-DE1883FED5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2F9238-E49E-49F4-83D0-A515D94B1AD2}"/>
              </a:ext>
            </a:extLst>
          </p:cNvPr>
          <p:cNvSpPr>
            <a:spLocks noGrp="1"/>
          </p:cNvSpPr>
          <p:nvPr>
            <p:ph type="sldNum" sz="quarter" idx="12"/>
          </p:nvPr>
        </p:nvSpPr>
        <p:spPr/>
        <p:txBody>
          <a:bodyPr/>
          <a:lstStyle/>
          <a:p>
            <a:fld id="{3E6C3D0E-A8F7-4BE9-9289-FDF15F6F7781}" type="slidenum">
              <a:rPr lang="en-US" smtClean="0"/>
              <a:t>‹#›</a:t>
            </a:fld>
            <a:endParaRPr lang="en-US"/>
          </a:p>
        </p:txBody>
      </p:sp>
    </p:spTree>
    <p:extLst>
      <p:ext uri="{BB962C8B-B14F-4D97-AF65-F5344CB8AC3E}">
        <p14:creationId xmlns:p14="http://schemas.microsoft.com/office/powerpoint/2010/main" val="907229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D3DEF-1D58-4181-8088-B0EF8966F6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4144A7-B609-4999-9C36-ED593D9137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82FAEA-138C-4C9C-9B23-81F599CC62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D8A661-F41B-45EB-B7C7-25D40ACE9E60}"/>
              </a:ext>
            </a:extLst>
          </p:cNvPr>
          <p:cNvSpPr>
            <a:spLocks noGrp="1"/>
          </p:cNvSpPr>
          <p:nvPr>
            <p:ph type="dt" sz="half" idx="10"/>
          </p:nvPr>
        </p:nvSpPr>
        <p:spPr/>
        <p:txBody>
          <a:bodyPr/>
          <a:lstStyle/>
          <a:p>
            <a:fld id="{FFB86FA9-6CEC-4F9C-AC2F-574A49B3B060}" type="datetimeFigureOut">
              <a:rPr lang="en-US" smtClean="0"/>
              <a:t>3/14/2024</a:t>
            </a:fld>
            <a:endParaRPr lang="en-US"/>
          </a:p>
        </p:txBody>
      </p:sp>
      <p:sp>
        <p:nvSpPr>
          <p:cNvPr id="6" name="Footer Placeholder 5">
            <a:extLst>
              <a:ext uri="{FF2B5EF4-FFF2-40B4-BE49-F238E27FC236}">
                <a16:creationId xmlns:a16="http://schemas.microsoft.com/office/drawing/2014/main" id="{F123DF9D-6EBC-43FA-A36D-AC80F9E83B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E6CF6C-9504-4AC5-9EFE-061408D0D31D}"/>
              </a:ext>
            </a:extLst>
          </p:cNvPr>
          <p:cNvSpPr>
            <a:spLocks noGrp="1"/>
          </p:cNvSpPr>
          <p:nvPr>
            <p:ph type="sldNum" sz="quarter" idx="12"/>
          </p:nvPr>
        </p:nvSpPr>
        <p:spPr/>
        <p:txBody>
          <a:bodyPr/>
          <a:lstStyle/>
          <a:p>
            <a:fld id="{3E6C3D0E-A8F7-4BE9-9289-FDF15F6F7781}" type="slidenum">
              <a:rPr lang="en-US" smtClean="0"/>
              <a:t>‹#›</a:t>
            </a:fld>
            <a:endParaRPr lang="en-US"/>
          </a:p>
        </p:txBody>
      </p:sp>
    </p:spTree>
    <p:extLst>
      <p:ext uri="{BB962C8B-B14F-4D97-AF65-F5344CB8AC3E}">
        <p14:creationId xmlns:p14="http://schemas.microsoft.com/office/powerpoint/2010/main" val="3529763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B76DF-4E02-49FE-8C43-130868B60E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070F001-01CD-4203-BEF3-C372B962D6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D371A6F-9153-40B1-8596-8C3FFD7C38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1C7A1A-5E1F-4BD9-ABC6-44DB7BEB77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DC79A6-290E-4A9C-A3CA-1458FB8713B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42FBF79-DD96-431E-B0C9-9D3A143DBA3D}"/>
              </a:ext>
            </a:extLst>
          </p:cNvPr>
          <p:cNvSpPr>
            <a:spLocks noGrp="1"/>
          </p:cNvSpPr>
          <p:nvPr>
            <p:ph type="dt" sz="half" idx="10"/>
          </p:nvPr>
        </p:nvSpPr>
        <p:spPr/>
        <p:txBody>
          <a:bodyPr/>
          <a:lstStyle/>
          <a:p>
            <a:fld id="{FFB86FA9-6CEC-4F9C-AC2F-574A49B3B060}" type="datetimeFigureOut">
              <a:rPr lang="en-US" smtClean="0"/>
              <a:t>3/14/2024</a:t>
            </a:fld>
            <a:endParaRPr lang="en-US"/>
          </a:p>
        </p:txBody>
      </p:sp>
      <p:sp>
        <p:nvSpPr>
          <p:cNvPr id="8" name="Footer Placeholder 7">
            <a:extLst>
              <a:ext uri="{FF2B5EF4-FFF2-40B4-BE49-F238E27FC236}">
                <a16:creationId xmlns:a16="http://schemas.microsoft.com/office/drawing/2014/main" id="{DCD21F97-DB76-4204-9891-27BBE5C7301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080F338-DFAA-4436-A4BE-BE2558226582}"/>
              </a:ext>
            </a:extLst>
          </p:cNvPr>
          <p:cNvSpPr>
            <a:spLocks noGrp="1"/>
          </p:cNvSpPr>
          <p:nvPr>
            <p:ph type="sldNum" sz="quarter" idx="12"/>
          </p:nvPr>
        </p:nvSpPr>
        <p:spPr/>
        <p:txBody>
          <a:bodyPr/>
          <a:lstStyle/>
          <a:p>
            <a:fld id="{3E6C3D0E-A8F7-4BE9-9289-FDF15F6F7781}" type="slidenum">
              <a:rPr lang="en-US" smtClean="0"/>
              <a:t>‹#›</a:t>
            </a:fld>
            <a:endParaRPr lang="en-US"/>
          </a:p>
        </p:txBody>
      </p:sp>
    </p:spTree>
    <p:extLst>
      <p:ext uri="{BB962C8B-B14F-4D97-AF65-F5344CB8AC3E}">
        <p14:creationId xmlns:p14="http://schemas.microsoft.com/office/powerpoint/2010/main" val="300790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7ED11-DBEE-4278-A774-8758A6C5AF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E1BF1F-8D2A-41F7-8639-EC175100E83D}"/>
              </a:ext>
            </a:extLst>
          </p:cNvPr>
          <p:cNvSpPr>
            <a:spLocks noGrp="1"/>
          </p:cNvSpPr>
          <p:nvPr>
            <p:ph type="dt" sz="half" idx="10"/>
          </p:nvPr>
        </p:nvSpPr>
        <p:spPr/>
        <p:txBody>
          <a:bodyPr/>
          <a:lstStyle/>
          <a:p>
            <a:fld id="{FFB86FA9-6CEC-4F9C-AC2F-574A49B3B060}" type="datetimeFigureOut">
              <a:rPr lang="en-US" smtClean="0"/>
              <a:t>3/14/2024</a:t>
            </a:fld>
            <a:endParaRPr lang="en-US"/>
          </a:p>
        </p:txBody>
      </p:sp>
      <p:sp>
        <p:nvSpPr>
          <p:cNvPr id="4" name="Footer Placeholder 3">
            <a:extLst>
              <a:ext uri="{FF2B5EF4-FFF2-40B4-BE49-F238E27FC236}">
                <a16:creationId xmlns:a16="http://schemas.microsoft.com/office/drawing/2014/main" id="{35856153-5F47-48CE-AEA5-925F3C3B157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A8A1AF-733A-47C0-A6AE-AEDF09C5600E}"/>
              </a:ext>
            </a:extLst>
          </p:cNvPr>
          <p:cNvSpPr>
            <a:spLocks noGrp="1"/>
          </p:cNvSpPr>
          <p:nvPr>
            <p:ph type="sldNum" sz="quarter" idx="12"/>
          </p:nvPr>
        </p:nvSpPr>
        <p:spPr/>
        <p:txBody>
          <a:bodyPr/>
          <a:lstStyle/>
          <a:p>
            <a:fld id="{3E6C3D0E-A8F7-4BE9-9289-FDF15F6F7781}" type="slidenum">
              <a:rPr lang="en-US" smtClean="0"/>
              <a:t>‹#›</a:t>
            </a:fld>
            <a:endParaRPr lang="en-US"/>
          </a:p>
        </p:txBody>
      </p:sp>
    </p:spTree>
    <p:extLst>
      <p:ext uri="{BB962C8B-B14F-4D97-AF65-F5344CB8AC3E}">
        <p14:creationId xmlns:p14="http://schemas.microsoft.com/office/powerpoint/2010/main" val="1071969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6A3E2D-FBDA-45B3-BC33-43046D8EA8F6}"/>
              </a:ext>
            </a:extLst>
          </p:cNvPr>
          <p:cNvSpPr>
            <a:spLocks noGrp="1"/>
          </p:cNvSpPr>
          <p:nvPr>
            <p:ph type="dt" sz="half" idx="10"/>
          </p:nvPr>
        </p:nvSpPr>
        <p:spPr/>
        <p:txBody>
          <a:bodyPr/>
          <a:lstStyle/>
          <a:p>
            <a:fld id="{FFB86FA9-6CEC-4F9C-AC2F-574A49B3B060}" type="datetimeFigureOut">
              <a:rPr lang="en-US" smtClean="0"/>
              <a:t>3/14/2024</a:t>
            </a:fld>
            <a:endParaRPr lang="en-US"/>
          </a:p>
        </p:txBody>
      </p:sp>
      <p:sp>
        <p:nvSpPr>
          <p:cNvPr id="3" name="Footer Placeholder 2">
            <a:extLst>
              <a:ext uri="{FF2B5EF4-FFF2-40B4-BE49-F238E27FC236}">
                <a16:creationId xmlns:a16="http://schemas.microsoft.com/office/drawing/2014/main" id="{035F93E7-0223-4C00-A0BA-B6DE029A6F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70A190-66C1-4A34-A63A-C0C0A1337CC3}"/>
              </a:ext>
            </a:extLst>
          </p:cNvPr>
          <p:cNvSpPr>
            <a:spLocks noGrp="1"/>
          </p:cNvSpPr>
          <p:nvPr>
            <p:ph type="sldNum" sz="quarter" idx="12"/>
          </p:nvPr>
        </p:nvSpPr>
        <p:spPr/>
        <p:txBody>
          <a:bodyPr/>
          <a:lstStyle/>
          <a:p>
            <a:fld id="{3E6C3D0E-A8F7-4BE9-9289-FDF15F6F7781}" type="slidenum">
              <a:rPr lang="en-US" smtClean="0"/>
              <a:t>‹#›</a:t>
            </a:fld>
            <a:endParaRPr lang="en-US"/>
          </a:p>
        </p:txBody>
      </p:sp>
    </p:spTree>
    <p:extLst>
      <p:ext uri="{BB962C8B-B14F-4D97-AF65-F5344CB8AC3E}">
        <p14:creationId xmlns:p14="http://schemas.microsoft.com/office/powerpoint/2010/main" val="358428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ED214-AEBA-4E0E-BFB2-749F62F95C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CEE3BB-8C53-4CB6-968C-375F98ACD6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3E8B113-CE8E-4ABA-A80B-EE06E8F911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F31448-5C04-40BE-A423-1290F952915D}"/>
              </a:ext>
            </a:extLst>
          </p:cNvPr>
          <p:cNvSpPr>
            <a:spLocks noGrp="1"/>
          </p:cNvSpPr>
          <p:nvPr>
            <p:ph type="dt" sz="half" idx="10"/>
          </p:nvPr>
        </p:nvSpPr>
        <p:spPr/>
        <p:txBody>
          <a:bodyPr/>
          <a:lstStyle/>
          <a:p>
            <a:fld id="{FFB86FA9-6CEC-4F9C-AC2F-574A49B3B060}" type="datetimeFigureOut">
              <a:rPr lang="en-US" smtClean="0"/>
              <a:t>3/14/2024</a:t>
            </a:fld>
            <a:endParaRPr lang="en-US"/>
          </a:p>
        </p:txBody>
      </p:sp>
      <p:sp>
        <p:nvSpPr>
          <p:cNvPr id="6" name="Footer Placeholder 5">
            <a:extLst>
              <a:ext uri="{FF2B5EF4-FFF2-40B4-BE49-F238E27FC236}">
                <a16:creationId xmlns:a16="http://schemas.microsoft.com/office/drawing/2014/main" id="{77E5ABB1-AAD5-4B92-9491-5766D17FCE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09DF4C-C988-46A8-B484-C3E0E69BF831}"/>
              </a:ext>
            </a:extLst>
          </p:cNvPr>
          <p:cNvSpPr>
            <a:spLocks noGrp="1"/>
          </p:cNvSpPr>
          <p:nvPr>
            <p:ph type="sldNum" sz="quarter" idx="12"/>
          </p:nvPr>
        </p:nvSpPr>
        <p:spPr/>
        <p:txBody>
          <a:bodyPr/>
          <a:lstStyle/>
          <a:p>
            <a:fld id="{3E6C3D0E-A8F7-4BE9-9289-FDF15F6F7781}" type="slidenum">
              <a:rPr lang="en-US" smtClean="0"/>
              <a:t>‹#›</a:t>
            </a:fld>
            <a:endParaRPr lang="en-US"/>
          </a:p>
        </p:txBody>
      </p:sp>
    </p:spTree>
    <p:extLst>
      <p:ext uri="{BB962C8B-B14F-4D97-AF65-F5344CB8AC3E}">
        <p14:creationId xmlns:p14="http://schemas.microsoft.com/office/powerpoint/2010/main" val="981469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85206-09A4-4954-B4FE-619EB8EB22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49BB25-683D-47DA-8E70-5983A4382B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2F606F-4577-4A2D-B244-F9779B04CE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1376E4-434F-453C-B6DC-CE8AC0D1D6ED}"/>
              </a:ext>
            </a:extLst>
          </p:cNvPr>
          <p:cNvSpPr>
            <a:spLocks noGrp="1"/>
          </p:cNvSpPr>
          <p:nvPr>
            <p:ph type="dt" sz="half" idx="10"/>
          </p:nvPr>
        </p:nvSpPr>
        <p:spPr/>
        <p:txBody>
          <a:bodyPr/>
          <a:lstStyle/>
          <a:p>
            <a:fld id="{FFB86FA9-6CEC-4F9C-AC2F-574A49B3B060}" type="datetimeFigureOut">
              <a:rPr lang="en-US" smtClean="0"/>
              <a:t>3/14/2024</a:t>
            </a:fld>
            <a:endParaRPr lang="en-US"/>
          </a:p>
        </p:txBody>
      </p:sp>
      <p:sp>
        <p:nvSpPr>
          <p:cNvPr id="6" name="Footer Placeholder 5">
            <a:extLst>
              <a:ext uri="{FF2B5EF4-FFF2-40B4-BE49-F238E27FC236}">
                <a16:creationId xmlns:a16="http://schemas.microsoft.com/office/drawing/2014/main" id="{10193633-4B2C-40D4-B9B4-6669C99990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25F43B-942E-4138-9164-41EAEFE773F3}"/>
              </a:ext>
            </a:extLst>
          </p:cNvPr>
          <p:cNvSpPr>
            <a:spLocks noGrp="1"/>
          </p:cNvSpPr>
          <p:nvPr>
            <p:ph type="sldNum" sz="quarter" idx="12"/>
          </p:nvPr>
        </p:nvSpPr>
        <p:spPr/>
        <p:txBody>
          <a:bodyPr/>
          <a:lstStyle/>
          <a:p>
            <a:fld id="{3E6C3D0E-A8F7-4BE9-9289-FDF15F6F7781}" type="slidenum">
              <a:rPr lang="en-US" smtClean="0"/>
              <a:t>‹#›</a:t>
            </a:fld>
            <a:endParaRPr lang="en-US"/>
          </a:p>
        </p:txBody>
      </p:sp>
    </p:spTree>
    <p:extLst>
      <p:ext uri="{BB962C8B-B14F-4D97-AF65-F5344CB8AC3E}">
        <p14:creationId xmlns:p14="http://schemas.microsoft.com/office/powerpoint/2010/main" val="2982684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A2090A-4C24-4EE0-BD31-FF459A6FD8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238B1F-052A-4FB3-B459-BF137C0CC2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E6C84B-1BE1-40BD-9540-DAA233D38C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B86FA9-6CEC-4F9C-AC2F-574A49B3B060}" type="datetimeFigureOut">
              <a:rPr lang="en-US" smtClean="0"/>
              <a:t>3/14/2024</a:t>
            </a:fld>
            <a:endParaRPr lang="en-US"/>
          </a:p>
        </p:txBody>
      </p:sp>
      <p:sp>
        <p:nvSpPr>
          <p:cNvPr id="5" name="Footer Placeholder 4">
            <a:extLst>
              <a:ext uri="{FF2B5EF4-FFF2-40B4-BE49-F238E27FC236}">
                <a16:creationId xmlns:a16="http://schemas.microsoft.com/office/drawing/2014/main" id="{DC8C9949-37FF-4CA1-BC4C-0E09199A87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045A731-E936-4D17-B0D3-158BB424B3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6C3D0E-A8F7-4BE9-9289-FDF15F6F7781}" type="slidenum">
              <a:rPr lang="en-US" smtClean="0"/>
              <a:t>‹#›</a:t>
            </a:fld>
            <a:endParaRPr lang="en-US"/>
          </a:p>
        </p:txBody>
      </p:sp>
    </p:spTree>
    <p:extLst>
      <p:ext uri="{BB962C8B-B14F-4D97-AF65-F5344CB8AC3E}">
        <p14:creationId xmlns:p14="http://schemas.microsoft.com/office/powerpoint/2010/main" val="35501784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fif"/></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6.emf"/><Relationship Id="rId4" Type="http://schemas.openxmlformats.org/officeDocument/2006/relationships/package" Target="../embeddings/Microsoft_Word_Document.docx"/></Relationships>
</file>

<file path=ppt/slides/_rels/slide2.xml.rels><?xml version="1.0" encoding="UTF-8" standalone="yes"?>
<Relationships xmlns="http://schemas.openxmlformats.org/package/2006/relationships"><Relationship Id="rId8" Type="http://schemas.openxmlformats.org/officeDocument/2006/relationships/image" Target="../media/image10.jfif"/><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7.gif"/></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7.gif"/></Relationships>
</file>

<file path=ppt/slides/_rels/slide2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7.gif"/></Relationships>
</file>

<file path=ppt/slides/_rels/slide2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7.gif"/></Relationships>
</file>

<file path=ppt/slides/_rels/slide2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7.gif"/></Relationships>
</file>

<file path=ppt/slides/_rels/slide2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7.gif"/></Relationships>
</file>

<file path=ppt/slides/_rels/slide2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7.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fif"/></Relationships>
</file>

<file path=ppt/slides/_rels/slide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f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hyperlink" Target="https://pixabay.com/de/gr%C3%BCn-stift-symbol-hand-schreiben-213702/"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5.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19.jf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2084" descr="封面"/>
          <p:cNvPicPr>
            <a:picLocks noChangeAspect="1"/>
          </p:cNvPicPr>
          <p:nvPr/>
        </p:nvPicPr>
        <p:blipFill>
          <a:blip r:embed="rId3"/>
          <a:stretch>
            <a:fillRect/>
          </a:stretch>
        </p:blipFill>
        <p:spPr>
          <a:xfrm>
            <a:off x="33638" y="4595"/>
            <a:ext cx="12123574" cy="6847660"/>
          </a:xfrm>
          <a:prstGeom prst="rect">
            <a:avLst/>
          </a:prstGeom>
          <a:noFill/>
          <a:ln w="9525">
            <a:noFill/>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33" y="-106995"/>
            <a:ext cx="12162767" cy="5380455"/>
          </a:xfrm>
          <a:prstGeom prst="rect">
            <a:avLst/>
          </a:prstGeom>
        </p:spPr>
      </p:pic>
      <p:sp>
        <p:nvSpPr>
          <p:cNvPr id="2056" name="文本框 2055"/>
          <p:cNvSpPr txBox="1"/>
          <p:nvPr/>
        </p:nvSpPr>
        <p:spPr>
          <a:xfrm>
            <a:off x="33638" y="5286672"/>
            <a:ext cx="12191999" cy="1571328"/>
          </a:xfrm>
          <a:prstGeom prst="rect">
            <a:avLst/>
          </a:prstGeom>
          <a:noFill/>
          <a:ln w="9525">
            <a:noFill/>
          </a:ln>
        </p:spPr>
        <p:txBody>
          <a:bodyPr wrap="square">
            <a:spAutoFit/>
          </a:bodyPr>
          <a:lstStyle/>
          <a:p>
            <a:pPr algn="ctr" defTabSz="1085915"/>
            <a:r>
              <a:rPr lang="en-US" altLang="zh-CN" sz="5211" b="1" dirty="0">
                <a:solidFill>
                  <a:schemeClr val="tx2"/>
                </a:solidFill>
                <a:latin typeface="Times New Roman" panose="02020603050405020304" pitchFamily="18" charset="0"/>
                <a:ea typeface="黑体" panose="02010609060101010101" pitchFamily="2" charset="-122"/>
                <a:cs typeface="Times New Roman" panose="02020603050405020304" pitchFamily="18" charset="0"/>
              </a:rPr>
              <a:t>BÀI </a:t>
            </a:r>
            <a:r>
              <a:rPr lang="en-US" altLang="zh-CN" sz="5211" b="1" dirty="0" smtClean="0">
                <a:solidFill>
                  <a:schemeClr val="tx2"/>
                </a:solidFill>
                <a:latin typeface="Times New Roman" panose="02020603050405020304" pitchFamily="18" charset="0"/>
                <a:ea typeface="黑体" panose="02010609060101010101" pitchFamily="2" charset="-122"/>
                <a:cs typeface="Times New Roman" panose="02020603050405020304" pitchFamily="18" charset="0"/>
              </a:rPr>
              <a:t>38: </a:t>
            </a:r>
            <a:r>
              <a:rPr lang="en-US" altLang="zh-CN" sz="4400" b="1" dirty="0" smtClean="0">
                <a:solidFill>
                  <a:srgbClr val="002060"/>
                </a:solidFill>
                <a:latin typeface="Times New Roman" panose="02020603050405020304" pitchFamily="18" charset="0"/>
                <a:ea typeface="黑体" panose="02010609060101010101" pitchFamily="2" charset="-122"/>
                <a:cs typeface="Times New Roman" panose="02020603050405020304" pitchFamily="18" charset="0"/>
              </a:rPr>
              <a:t>LỰC </a:t>
            </a:r>
            <a:r>
              <a:rPr lang="en-US" altLang="zh-CN" sz="4400" b="1" dirty="0">
                <a:solidFill>
                  <a:srgbClr val="002060"/>
                </a:solidFill>
                <a:latin typeface="Times New Roman" panose="02020603050405020304" pitchFamily="18" charset="0"/>
                <a:ea typeface="黑体" panose="02010609060101010101" pitchFamily="2" charset="-122"/>
                <a:cs typeface="Times New Roman" panose="02020603050405020304" pitchFamily="18" charset="0"/>
              </a:rPr>
              <a:t>TIẾP XÚC </a:t>
            </a:r>
          </a:p>
          <a:p>
            <a:pPr algn="ctr" defTabSz="1085915"/>
            <a:r>
              <a:rPr lang="en-US" altLang="zh-CN" sz="4400" b="1" dirty="0">
                <a:solidFill>
                  <a:srgbClr val="002060"/>
                </a:solidFill>
                <a:latin typeface="Times New Roman" panose="02020603050405020304" pitchFamily="18" charset="0"/>
                <a:ea typeface="黑体" panose="02010609060101010101" pitchFamily="2" charset="-122"/>
                <a:cs typeface="Times New Roman" panose="02020603050405020304" pitchFamily="18" charset="0"/>
              </a:rPr>
              <a:t>VÀ LỰC KHÔNG TIẾP XÚC</a:t>
            </a:r>
          </a:p>
        </p:txBody>
      </p:sp>
      <p:pic>
        <p:nvPicPr>
          <p:cNvPr id="2078" name="图片 2077" descr="2"/>
          <p:cNvPicPr>
            <a:picLocks noChangeAspect="1"/>
          </p:cNvPicPr>
          <p:nvPr/>
        </p:nvPicPr>
        <p:blipFill>
          <a:blip r:embed="rId5"/>
          <a:stretch>
            <a:fillRect/>
          </a:stretch>
        </p:blipFill>
        <p:spPr>
          <a:xfrm>
            <a:off x="624191" y="353872"/>
            <a:ext cx="2233532" cy="746809"/>
          </a:xfrm>
          <a:prstGeom prst="rect">
            <a:avLst/>
          </a:prstGeom>
          <a:noFill/>
          <a:ln w="9525">
            <a:noFill/>
          </a:ln>
        </p:spPr>
      </p:pic>
      <p:pic>
        <p:nvPicPr>
          <p:cNvPr id="2088" name="图片 2087" descr="1-16"/>
          <p:cNvPicPr>
            <a:picLocks noChangeAspect="1"/>
          </p:cNvPicPr>
          <p:nvPr/>
        </p:nvPicPr>
        <p:blipFill>
          <a:blip r:embed="rId6"/>
          <a:stretch>
            <a:fillRect/>
          </a:stretch>
        </p:blipFill>
        <p:spPr>
          <a:xfrm>
            <a:off x="9379085" y="302171"/>
            <a:ext cx="2502383" cy="1165021"/>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056"/>
                                        </p:tgtEl>
                                        <p:attrNameLst>
                                          <p:attrName>style.visibility</p:attrName>
                                        </p:attrNameLst>
                                      </p:cBhvr>
                                      <p:to>
                                        <p:strVal val="visible"/>
                                      </p:to>
                                    </p:set>
                                    <p:animEffect transition="in" filter="wipe(left)">
                                      <p:cBhvr>
                                        <p:cTn id="7" dur="500"/>
                                        <p:tgtEl>
                                          <p:spTgt spid="2056"/>
                                        </p:tgtEl>
                                      </p:cBhvr>
                                    </p:animEffect>
                                  </p:childTnLst>
                                </p:cTn>
                              </p:par>
                              <p:par>
                                <p:cTn id="8" presetID="2" presetClass="entr" presetSubtype="2" fill="hold" nodeType="withEffect">
                                  <p:stCondLst>
                                    <p:cond delay="0"/>
                                  </p:stCondLst>
                                  <p:childTnLst>
                                    <p:set>
                                      <p:cBhvr>
                                        <p:cTn id="9" dur="1" fill="hold">
                                          <p:stCondLst>
                                            <p:cond delay="0"/>
                                          </p:stCondLst>
                                        </p:cTn>
                                        <p:tgtEl>
                                          <p:spTgt spid="2078"/>
                                        </p:tgtEl>
                                        <p:attrNameLst>
                                          <p:attrName>style.visibility</p:attrName>
                                        </p:attrNameLst>
                                      </p:cBhvr>
                                      <p:to>
                                        <p:strVal val="visible"/>
                                      </p:to>
                                    </p:set>
                                    <p:anim calcmode="lin" valueType="num">
                                      <p:cBhvr additive="base">
                                        <p:cTn id="10" dur="500" fill="hold"/>
                                        <p:tgtEl>
                                          <p:spTgt spid="2078"/>
                                        </p:tgtEl>
                                        <p:attrNameLst>
                                          <p:attrName>ppt_x</p:attrName>
                                        </p:attrNameLst>
                                      </p:cBhvr>
                                      <p:tavLst>
                                        <p:tav tm="0">
                                          <p:val>
                                            <p:strVal val="1+#ppt_w/2"/>
                                          </p:val>
                                        </p:tav>
                                        <p:tav tm="100000">
                                          <p:val>
                                            <p:strVal val="#ppt_x"/>
                                          </p:val>
                                        </p:tav>
                                      </p:tavLst>
                                    </p:anim>
                                    <p:anim calcmode="lin" valueType="num">
                                      <p:cBhvr additive="base">
                                        <p:cTn id="11" dur="500" fill="hold"/>
                                        <p:tgtEl>
                                          <p:spTgt spid="2078"/>
                                        </p:tgtEl>
                                        <p:attrNameLst>
                                          <p:attrName>ppt_y</p:attrName>
                                        </p:attrNameLst>
                                      </p:cBhvr>
                                      <p:tavLst>
                                        <p:tav tm="0">
                                          <p:val>
                                            <p:strVal val="#ppt_y"/>
                                          </p:val>
                                        </p:tav>
                                        <p:tav tm="100000">
                                          <p:val>
                                            <p:strVal val="#ppt_y"/>
                                          </p:val>
                                        </p:tav>
                                      </p:tavLst>
                                    </p:anim>
                                  </p:childTnLst>
                                </p:cTn>
                              </p:par>
                              <p:par>
                                <p:cTn id="12" presetID="47" presetClass="entr" presetSubtype="0" fill="hold" nodeType="withEffect">
                                  <p:stCondLst>
                                    <p:cond delay="0"/>
                                  </p:stCondLst>
                                  <p:childTnLst>
                                    <p:set>
                                      <p:cBhvr>
                                        <p:cTn id="13" dur="1" fill="hold">
                                          <p:stCondLst>
                                            <p:cond delay="0"/>
                                          </p:stCondLst>
                                        </p:cTn>
                                        <p:tgtEl>
                                          <p:spTgt spid="2088"/>
                                        </p:tgtEl>
                                        <p:attrNameLst>
                                          <p:attrName>style.visibility</p:attrName>
                                        </p:attrNameLst>
                                      </p:cBhvr>
                                      <p:to>
                                        <p:strVal val="visible"/>
                                      </p:to>
                                    </p:set>
                                    <p:animEffect transition="in" filter="fade">
                                      <p:cBhvr>
                                        <p:cTn id="14" dur="1000"/>
                                        <p:tgtEl>
                                          <p:spTgt spid="2088"/>
                                        </p:tgtEl>
                                      </p:cBhvr>
                                    </p:animEffect>
                                    <p:anim calcmode="lin" valueType="num">
                                      <p:cBhvr>
                                        <p:cTn id="15" dur="1000" fill="hold"/>
                                        <p:tgtEl>
                                          <p:spTgt spid="2088"/>
                                        </p:tgtEl>
                                        <p:attrNameLst>
                                          <p:attrName>ppt_x</p:attrName>
                                        </p:attrNameLst>
                                      </p:cBhvr>
                                      <p:tavLst>
                                        <p:tav tm="0">
                                          <p:val>
                                            <p:strVal val="#ppt_x"/>
                                          </p:val>
                                        </p:tav>
                                        <p:tav tm="100000">
                                          <p:val>
                                            <p:strVal val="#ppt_x"/>
                                          </p:val>
                                        </p:tav>
                                      </p:tavLst>
                                    </p:anim>
                                    <p:anim calcmode="lin" valueType="num">
                                      <p:cBhvr>
                                        <p:cTn id="16" dur="1000" fill="hold"/>
                                        <p:tgtEl>
                                          <p:spTgt spid="20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6899" y="3548924"/>
            <a:ext cx="4447254" cy="34290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32982"/>
            <a:ext cx="6864264" cy="6025018"/>
          </a:xfrm>
          <a:prstGeom prst="rect">
            <a:avLst/>
          </a:prstGeom>
        </p:spPr>
      </p:pic>
      <p:grpSp>
        <p:nvGrpSpPr>
          <p:cNvPr id="7" name="Group 44">
            <a:extLst>
              <a:ext uri="{FF2B5EF4-FFF2-40B4-BE49-F238E27FC236}">
                <a16:creationId xmlns:a16="http://schemas.microsoft.com/office/drawing/2014/main" id="{A4EE8C13-D199-48A3-BBAB-BB05623C83A6}"/>
              </a:ext>
            </a:extLst>
          </p:cNvPr>
          <p:cNvGrpSpPr>
            <a:grpSpLocks/>
          </p:cNvGrpSpPr>
          <p:nvPr/>
        </p:nvGrpSpPr>
        <p:grpSpPr bwMode="auto">
          <a:xfrm>
            <a:off x="5148198" y="488515"/>
            <a:ext cx="7043802" cy="3945699"/>
            <a:chOff x="2789" y="2217"/>
            <a:chExt cx="1892" cy="882"/>
          </a:xfrm>
        </p:grpSpPr>
        <p:pic>
          <p:nvPicPr>
            <p:cNvPr id="8" name="Picture 42" descr="007">
              <a:extLst>
                <a:ext uri="{FF2B5EF4-FFF2-40B4-BE49-F238E27FC236}">
                  <a16:creationId xmlns:a16="http://schemas.microsoft.com/office/drawing/2014/main" id="{7A3B47A7-B2D0-43BA-9ADC-1A7329A07F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9" y="2217"/>
              <a:ext cx="1892" cy="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43">
              <a:extLst>
                <a:ext uri="{FF2B5EF4-FFF2-40B4-BE49-F238E27FC236}">
                  <a16:creationId xmlns:a16="http://schemas.microsoft.com/office/drawing/2014/main" id="{86F146B1-2D24-4C34-9625-AAE0F1293A59}"/>
                </a:ext>
              </a:extLst>
            </p:cNvPr>
            <p:cNvSpPr>
              <a:spLocks noChangeArrowheads="1"/>
            </p:cNvSpPr>
            <p:nvPr/>
          </p:nvSpPr>
          <p:spPr bwMode="auto">
            <a:xfrm>
              <a:off x="2864" y="2294"/>
              <a:ext cx="1741" cy="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9pPr>
            </a:lstStyle>
            <a:p>
              <a:pPr algn="ctr">
                <a:lnSpc>
                  <a:spcPct val="115000"/>
                </a:lnSpc>
              </a:pPr>
              <a:r>
                <a:rPr lang="en-US" dirty="0" err="1" smtClean="0">
                  <a:solidFill>
                    <a:srgbClr val="000000"/>
                  </a:solidFill>
                  <a:ea typeface="Calibri" panose="020F0502020204030204" pitchFamily="34" charset="0"/>
                </a:rPr>
                <a:t>Vì</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sao</a:t>
              </a:r>
              <a:r>
                <a:rPr lang="en-US" dirty="0" smtClean="0">
                  <a:solidFill>
                    <a:srgbClr val="000000"/>
                  </a:solidFill>
                  <a:ea typeface="Calibri" panose="020F0502020204030204" pitchFamily="34" charset="0"/>
                </a:rPr>
                <a:t> bi </a:t>
              </a:r>
              <a:r>
                <a:rPr lang="en-US" dirty="0" err="1" smtClean="0">
                  <a:solidFill>
                    <a:srgbClr val="000000"/>
                  </a:solidFill>
                  <a:ea typeface="Calibri" panose="020F0502020204030204" pitchFamily="34" charset="0"/>
                </a:rPr>
                <a:t>sắt</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đang</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nằm</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yên</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trên</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mặt</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bàn</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lại</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lăn</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gần</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thanh</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nam</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châm</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khi</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chúng</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để</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lại</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gần</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nhau</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chúng</a:t>
              </a:r>
              <a:r>
                <a:rPr lang="en-US" dirty="0" smtClean="0">
                  <a:solidFill>
                    <a:srgbClr val="000000"/>
                  </a:solidFill>
                  <a:ea typeface="Calibri" panose="020F0502020204030204" pitchFamily="34" charset="0"/>
                </a:rPr>
                <a:t> ta </a:t>
              </a:r>
              <a:r>
                <a:rPr lang="en-US" dirty="0" err="1" smtClean="0">
                  <a:solidFill>
                    <a:srgbClr val="000000"/>
                  </a:solidFill>
                  <a:ea typeface="Calibri" panose="020F0502020204030204" pitchFamily="34" charset="0"/>
                </a:rPr>
                <a:t>cùng</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đi</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tìm</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hiểu</a:t>
              </a:r>
              <a:r>
                <a:rPr lang="en-US" dirty="0" smtClean="0">
                  <a:solidFill>
                    <a:srgbClr val="000000"/>
                  </a:solidFill>
                  <a:ea typeface="Calibri" panose="020F0502020204030204" pitchFamily="34" charset="0"/>
                </a:rPr>
                <a:t>!</a:t>
              </a:r>
              <a:endParaRPr lang="en-US" dirty="0">
                <a:solidFill>
                  <a:srgbClr val="000000"/>
                </a:solidFill>
                <a:effectLst/>
                <a:ea typeface="Calibri" panose="020F0502020204030204" pitchFamily="34" charset="0"/>
              </a:endParaRPr>
            </a:p>
          </p:txBody>
        </p:sp>
      </p:grpSp>
      <p:sp>
        <p:nvSpPr>
          <p:cNvPr id="11" name="Rectangle 10"/>
          <p:cNvSpPr/>
          <p:nvPr/>
        </p:nvSpPr>
        <p:spPr>
          <a:xfrm>
            <a:off x="119627" y="0"/>
            <a:ext cx="6625009" cy="707886"/>
          </a:xfrm>
          <a:prstGeom prst="rect">
            <a:avLst/>
          </a:prstGeom>
        </p:spPr>
        <p:txBody>
          <a:bodyPr wrap="square">
            <a:spAutoFit/>
          </a:bodyPr>
          <a:lstStyle/>
          <a:p>
            <a:r>
              <a:rPr lang="en-US" sz="4000" dirty="0" smtClean="0">
                <a:solidFill>
                  <a:srgbClr val="0000FF"/>
                </a:solidFill>
              </a:rPr>
              <a:t>2. LỰC KHÔNG TIẾP XÚC</a:t>
            </a:r>
            <a:endParaRPr lang="en-US" sz="4000" dirty="0">
              <a:solidFill>
                <a:srgbClr val="0000FF"/>
              </a:solidFill>
            </a:endParaRPr>
          </a:p>
        </p:txBody>
      </p:sp>
    </p:spTree>
    <p:extLst>
      <p:ext uri="{BB962C8B-B14F-4D97-AF65-F5344CB8AC3E}">
        <p14:creationId xmlns:p14="http://schemas.microsoft.com/office/powerpoint/2010/main" val="134273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19627" y="0"/>
            <a:ext cx="6625009" cy="707886"/>
          </a:xfrm>
          <a:prstGeom prst="rect">
            <a:avLst/>
          </a:prstGeom>
        </p:spPr>
        <p:txBody>
          <a:bodyPr wrap="square">
            <a:spAutoFit/>
          </a:bodyPr>
          <a:lstStyle/>
          <a:p>
            <a:r>
              <a:rPr lang="en-US" sz="4000" dirty="0" smtClean="0">
                <a:solidFill>
                  <a:srgbClr val="0000FF"/>
                </a:solidFill>
              </a:rPr>
              <a:t>2. LỰC KHÔNG TIẾP XÚC</a:t>
            </a:r>
            <a:endParaRPr lang="en-US" sz="4000" dirty="0">
              <a:solidFill>
                <a:srgbClr val="0000FF"/>
              </a:solidFill>
            </a:endParaRPr>
          </a:p>
        </p:txBody>
      </p:sp>
      <p:sp>
        <p:nvSpPr>
          <p:cNvPr id="10" name="Title 1"/>
          <p:cNvSpPr txBox="1">
            <a:spLocks/>
          </p:cNvSpPr>
          <p:nvPr/>
        </p:nvSpPr>
        <p:spPr>
          <a:xfrm>
            <a:off x="152400" y="796379"/>
            <a:ext cx="8229600" cy="7540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buFont typeface="Wingdings" pitchFamily="2" charset="2"/>
              <a:buChar char="Ø"/>
            </a:pPr>
            <a:r>
              <a:rPr lang="en-US" sz="3200" b="1" dirty="0" err="1" smtClean="0">
                <a:latin typeface="Times New Roman" pitchFamily="18" charset="0"/>
                <a:cs typeface="Times New Roman" pitchFamily="18" charset="0"/>
              </a:rPr>
              <a:t>Tìm</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hiểu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về</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lực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không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tiếp</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xúc</a:t>
            </a:r>
            <a:r>
              <a:rPr lang="en-US" sz="3200" b="1" dirty="0">
                <a:latin typeface="Times New Roman" pitchFamily="18" charset="0"/>
                <a:cs typeface="Times New Roman" pitchFamily="18" charset="0"/>
              </a:rPr>
              <a:t>.</a:t>
            </a:r>
            <a:endParaRPr lang="en-US" sz="3200" dirty="0">
              <a:solidFill>
                <a:srgbClr val="0000FF"/>
              </a:solidFill>
            </a:endParaRPr>
          </a:p>
        </p:txBody>
      </p:sp>
      <p:sp>
        <p:nvSpPr>
          <p:cNvPr id="12" name="Rectangle 11"/>
          <p:cNvSpPr/>
          <p:nvPr/>
        </p:nvSpPr>
        <p:spPr>
          <a:xfrm>
            <a:off x="7313107" y="445621"/>
            <a:ext cx="54864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Quan</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sát</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hình</a:t>
            </a:r>
            <a:r>
              <a:rPr lang="en-US" sz="3200" dirty="0" smtClean="0">
                <a:solidFill>
                  <a:srgbClr val="0000FF"/>
                </a:solidFill>
                <a:latin typeface="Times New Roman" pitchFamily="18" charset="0"/>
                <a:cs typeface="Times New Roman" pitchFamily="18" charset="0"/>
              </a:rPr>
              <a:t> 38.2 </a:t>
            </a:r>
            <a:endParaRPr lang="en-US" sz="3200" dirty="0">
              <a:solidFill>
                <a:srgbClr val="0000FF"/>
              </a:solidFill>
              <a:latin typeface="Times New Roman"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8687" y="1550441"/>
            <a:ext cx="7453313" cy="5307559"/>
          </a:xfrm>
          <a:prstGeom prst="rect">
            <a:avLst/>
          </a:prstGeom>
        </p:spPr>
      </p:pic>
      <p:sp>
        <p:nvSpPr>
          <p:cNvPr id="5" name="Rectangle 4"/>
          <p:cNvSpPr/>
          <p:nvPr/>
        </p:nvSpPr>
        <p:spPr>
          <a:xfrm>
            <a:off x="373224" y="1653193"/>
            <a:ext cx="3601617" cy="4832092"/>
          </a:xfrm>
          <a:prstGeom prst="rect">
            <a:avLst/>
          </a:prstGeom>
        </p:spPr>
        <p:txBody>
          <a:bodyPr wrap="square">
            <a:spAutoFit/>
          </a:bodyPr>
          <a:lstStyle/>
          <a:p>
            <a:pPr algn="just"/>
            <a:r>
              <a:rPr lang="en-US" sz="4400" i="1" dirty="0" err="1"/>
              <a:t>Quan</a:t>
            </a:r>
            <a:r>
              <a:rPr lang="en-US" sz="4400" i="1" dirty="0"/>
              <a:t> </a:t>
            </a:r>
            <a:r>
              <a:rPr lang="en-US" sz="4400" i="1" dirty="0" err="1"/>
              <a:t>sát</a:t>
            </a:r>
            <a:r>
              <a:rPr lang="en-US" sz="4400" i="1" dirty="0"/>
              <a:t> </a:t>
            </a:r>
            <a:r>
              <a:rPr lang="en-US" sz="4400" i="1" dirty="0" err="1"/>
              <a:t>hình</a:t>
            </a:r>
            <a:r>
              <a:rPr lang="en-US" sz="4400" i="1" dirty="0"/>
              <a:t> 38.2, </a:t>
            </a:r>
            <a:r>
              <a:rPr lang="en-US" sz="4400" i="1" dirty="0" err="1"/>
              <a:t>em</a:t>
            </a:r>
            <a:r>
              <a:rPr lang="en-US" sz="4400" i="1" dirty="0"/>
              <a:t> </a:t>
            </a:r>
            <a:r>
              <a:rPr lang="en-US" sz="4400" i="1" dirty="0" err="1"/>
              <a:t>hãy</a:t>
            </a:r>
            <a:r>
              <a:rPr lang="en-US" sz="4400" i="1" dirty="0"/>
              <a:t> </a:t>
            </a:r>
            <a:r>
              <a:rPr lang="en-US" sz="4400" i="1" dirty="0" err="1"/>
              <a:t>cho</a:t>
            </a:r>
            <a:r>
              <a:rPr lang="en-US" sz="4400" i="1" dirty="0"/>
              <a:t> </a:t>
            </a:r>
            <a:r>
              <a:rPr lang="en-US" sz="4400" i="1" dirty="0" err="1"/>
              <a:t>biết</a:t>
            </a:r>
            <a:r>
              <a:rPr lang="en-US" sz="4400" i="1" dirty="0"/>
              <a:t> </a:t>
            </a:r>
            <a:r>
              <a:rPr lang="en-US" sz="4400" i="1" dirty="0" err="1"/>
              <a:t>tại</a:t>
            </a:r>
            <a:r>
              <a:rPr lang="en-US" sz="4400" i="1" dirty="0"/>
              <a:t> </a:t>
            </a:r>
            <a:r>
              <a:rPr lang="en-US" sz="4400" i="1" dirty="0" err="1"/>
              <a:t>sao</a:t>
            </a:r>
            <a:r>
              <a:rPr lang="en-US" sz="4400" i="1" dirty="0"/>
              <a:t> </a:t>
            </a:r>
            <a:r>
              <a:rPr lang="en-US" sz="4400" i="1" dirty="0" err="1"/>
              <a:t>viên</a:t>
            </a:r>
            <a:r>
              <a:rPr lang="en-US" sz="4400" i="1" dirty="0"/>
              <a:t> bi </a:t>
            </a:r>
            <a:r>
              <a:rPr lang="en-US" sz="4400" i="1" dirty="0" err="1"/>
              <a:t>sắt</a:t>
            </a:r>
            <a:r>
              <a:rPr lang="en-US" sz="4400" i="1" dirty="0"/>
              <a:t> </a:t>
            </a:r>
            <a:r>
              <a:rPr lang="en-US" sz="4400" i="1" dirty="0" err="1"/>
              <a:t>lại</a:t>
            </a:r>
            <a:r>
              <a:rPr lang="en-US" sz="4400" i="1" dirty="0"/>
              <a:t> </a:t>
            </a:r>
            <a:r>
              <a:rPr lang="en-US" sz="4400" i="1" dirty="0" err="1"/>
              <a:t>bị</a:t>
            </a:r>
            <a:r>
              <a:rPr lang="en-US" sz="4400" i="1" dirty="0"/>
              <a:t> </a:t>
            </a:r>
            <a:r>
              <a:rPr lang="en-US" sz="4400" i="1" dirty="0" err="1"/>
              <a:t>kéo</a:t>
            </a:r>
            <a:r>
              <a:rPr lang="en-US" sz="4400" i="1" dirty="0"/>
              <a:t> </a:t>
            </a:r>
            <a:r>
              <a:rPr lang="en-US" sz="4400" i="1" dirty="0" err="1"/>
              <a:t>về</a:t>
            </a:r>
            <a:r>
              <a:rPr lang="en-US" sz="4400" i="1" dirty="0"/>
              <a:t> </a:t>
            </a:r>
            <a:r>
              <a:rPr lang="en-US" sz="4400" i="1" dirty="0" err="1"/>
              <a:t>phía</a:t>
            </a:r>
            <a:r>
              <a:rPr lang="en-US" sz="4400" i="1" dirty="0"/>
              <a:t> </a:t>
            </a:r>
            <a:r>
              <a:rPr lang="en-US" sz="4400" i="1" dirty="0" err="1"/>
              <a:t>nam</a:t>
            </a:r>
            <a:r>
              <a:rPr lang="en-US" sz="4400" i="1" dirty="0"/>
              <a:t> </a:t>
            </a:r>
            <a:r>
              <a:rPr lang="en-US" sz="4400" i="1" dirty="0" err="1" smtClean="0"/>
              <a:t>châm</a:t>
            </a:r>
            <a:r>
              <a:rPr lang="en-US" sz="4400" i="1" dirty="0" smtClean="0"/>
              <a:t>?</a:t>
            </a:r>
            <a:endParaRPr lang="en-US" sz="4400" dirty="0"/>
          </a:p>
        </p:txBody>
      </p:sp>
    </p:spTree>
    <p:extLst>
      <p:ext uri="{BB962C8B-B14F-4D97-AF65-F5344CB8AC3E}">
        <p14:creationId xmlns:p14="http://schemas.microsoft.com/office/powerpoint/2010/main" val="1078069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iterate type="lt">
                                    <p:tmPct val="10000"/>
                                  </p:iterate>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iterate type="lt">
                                    <p:tmPct val="10000"/>
                                  </p:iterate>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ppt_x"/>
                                          </p:val>
                                        </p:tav>
                                        <p:tav tm="100000">
                                          <p:val>
                                            <p:strVal val="#ppt_x"/>
                                          </p:val>
                                        </p:tav>
                                      </p:tavLst>
                                    </p:anim>
                                    <p:anim calcmode="lin" valueType="num">
                                      <p:cBhvr additive="base">
                                        <p:cTn id="2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iterate type="lt">
                                    <p:tmPct val="10000"/>
                                  </p:iterate>
                                  <p:childTnLst>
                                    <p:set>
                                      <p:cBhvr>
                                        <p:cTn id="33" dur="1" fill="hold">
                                          <p:stCondLst>
                                            <p:cond delay="0"/>
                                          </p:stCondLst>
                                        </p:cTn>
                                        <p:tgtEl>
                                          <p:spTgt spid="5">
                                            <p:txEl>
                                              <p:pRg st="0" end="0"/>
                                            </p:txEl>
                                          </p:spTgt>
                                        </p:tgtEl>
                                        <p:attrNameLst>
                                          <p:attrName>style.visibility</p:attrName>
                                        </p:attrNameLst>
                                      </p:cBhvr>
                                      <p:to>
                                        <p:strVal val="visible"/>
                                      </p:to>
                                    </p:set>
                                    <p:anim calcmode="lin" valueType="num">
                                      <p:cBhvr>
                                        <p:cTn id="34"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35"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36"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19627" y="0"/>
            <a:ext cx="6625009" cy="707886"/>
          </a:xfrm>
          <a:prstGeom prst="rect">
            <a:avLst/>
          </a:prstGeom>
        </p:spPr>
        <p:txBody>
          <a:bodyPr wrap="square">
            <a:spAutoFit/>
          </a:bodyPr>
          <a:lstStyle/>
          <a:p>
            <a:r>
              <a:rPr lang="en-US" sz="4000" dirty="0" smtClean="0">
                <a:solidFill>
                  <a:srgbClr val="0000FF"/>
                </a:solidFill>
              </a:rPr>
              <a:t>2. LỰC KHÔNG TIẾP XÚC</a:t>
            </a:r>
            <a:endParaRPr lang="en-US" sz="4000" dirty="0">
              <a:solidFill>
                <a:srgbClr val="0000FF"/>
              </a:solidFill>
            </a:endParaRPr>
          </a:p>
        </p:txBody>
      </p:sp>
      <p:sp>
        <p:nvSpPr>
          <p:cNvPr id="10" name="Title 1"/>
          <p:cNvSpPr txBox="1">
            <a:spLocks/>
          </p:cNvSpPr>
          <p:nvPr/>
        </p:nvSpPr>
        <p:spPr>
          <a:xfrm>
            <a:off x="152400" y="796379"/>
            <a:ext cx="8229600" cy="7540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buFont typeface="Wingdings" pitchFamily="2" charset="2"/>
              <a:buChar char="Ø"/>
            </a:pPr>
            <a:r>
              <a:rPr lang="en-US" sz="3200" b="1" dirty="0" err="1" smtClean="0">
                <a:latin typeface="Times New Roman" pitchFamily="18" charset="0"/>
                <a:cs typeface="Times New Roman" pitchFamily="18" charset="0"/>
              </a:rPr>
              <a:t>Tìm</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hiểu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về</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lực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không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tiếp</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xúc</a:t>
            </a:r>
            <a:r>
              <a:rPr lang="en-US" sz="3200" b="1" dirty="0">
                <a:latin typeface="Times New Roman" pitchFamily="18" charset="0"/>
                <a:cs typeface="Times New Roman" pitchFamily="18" charset="0"/>
              </a:rPr>
              <a:t>.</a:t>
            </a:r>
            <a:endParaRPr lang="en-US" sz="3200" dirty="0">
              <a:solidFill>
                <a:srgbClr val="0000FF"/>
              </a:solidFill>
            </a:endParaRPr>
          </a:p>
        </p:txBody>
      </p:sp>
      <p:sp>
        <p:nvSpPr>
          <p:cNvPr id="12" name="Rectangle 11"/>
          <p:cNvSpPr/>
          <p:nvPr/>
        </p:nvSpPr>
        <p:spPr>
          <a:xfrm>
            <a:off x="7313107" y="445621"/>
            <a:ext cx="54864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Quan</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sát</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hình</a:t>
            </a:r>
            <a:r>
              <a:rPr lang="en-US" sz="3200" dirty="0" smtClean="0">
                <a:solidFill>
                  <a:srgbClr val="0000FF"/>
                </a:solidFill>
                <a:latin typeface="Times New Roman" pitchFamily="18" charset="0"/>
                <a:cs typeface="Times New Roman" pitchFamily="18" charset="0"/>
              </a:rPr>
              <a:t> 38.2 </a:t>
            </a:r>
            <a:endParaRPr lang="en-US" sz="3200" dirty="0">
              <a:solidFill>
                <a:srgbClr val="0000FF"/>
              </a:solidFill>
              <a:latin typeface="Times New Roman"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8687" y="1550441"/>
            <a:ext cx="7453313" cy="5307559"/>
          </a:xfrm>
          <a:prstGeom prst="rect">
            <a:avLst/>
          </a:prstGeom>
        </p:spPr>
      </p:pic>
      <p:sp>
        <p:nvSpPr>
          <p:cNvPr id="5" name="Rectangle 4"/>
          <p:cNvSpPr/>
          <p:nvPr/>
        </p:nvSpPr>
        <p:spPr>
          <a:xfrm>
            <a:off x="373224" y="1653193"/>
            <a:ext cx="3601617" cy="4832092"/>
          </a:xfrm>
          <a:prstGeom prst="rect">
            <a:avLst/>
          </a:prstGeom>
        </p:spPr>
        <p:txBody>
          <a:bodyPr wrap="square">
            <a:spAutoFit/>
          </a:bodyPr>
          <a:lstStyle/>
          <a:p>
            <a:pPr algn="just"/>
            <a:r>
              <a:rPr lang="en-US" sz="4400" dirty="0" err="1"/>
              <a:t>Viên</a:t>
            </a:r>
            <a:r>
              <a:rPr lang="en-US" sz="4400" dirty="0"/>
              <a:t> bi </a:t>
            </a:r>
            <a:r>
              <a:rPr lang="en-US" sz="4400" dirty="0" err="1"/>
              <a:t>sắt</a:t>
            </a:r>
            <a:r>
              <a:rPr lang="en-US" sz="4400" dirty="0"/>
              <a:t> </a:t>
            </a:r>
            <a:r>
              <a:rPr lang="en-US" sz="4400" dirty="0" err="1"/>
              <a:t>bị</a:t>
            </a:r>
            <a:r>
              <a:rPr lang="en-US" sz="4400" dirty="0"/>
              <a:t> </a:t>
            </a:r>
            <a:r>
              <a:rPr lang="en-US" sz="4400" dirty="0" err="1"/>
              <a:t>kéo</a:t>
            </a:r>
            <a:r>
              <a:rPr lang="en-US" sz="4400" dirty="0"/>
              <a:t> </a:t>
            </a:r>
            <a:r>
              <a:rPr lang="en-US" sz="4400" dirty="0" err="1"/>
              <a:t>về</a:t>
            </a:r>
            <a:r>
              <a:rPr lang="en-US" sz="4400" dirty="0"/>
              <a:t> </a:t>
            </a:r>
            <a:r>
              <a:rPr lang="en-US" sz="4400" dirty="0" err="1"/>
              <a:t>phía</a:t>
            </a:r>
            <a:r>
              <a:rPr lang="en-US" sz="4400" dirty="0"/>
              <a:t> </a:t>
            </a:r>
            <a:r>
              <a:rPr lang="en-US" sz="4400" dirty="0" err="1"/>
              <a:t>nam</a:t>
            </a:r>
            <a:r>
              <a:rPr lang="en-US" sz="4400" dirty="0"/>
              <a:t> </a:t>
            </a:r>
            <a:r>
              <a:rPr lang="en-US" sz="4400" dirty="0" err="1"/>
              <a:t>châm</a:t>
            </a:r>
            <a:r>
              <a:rPr lang="en-US" sz="4400" dirty="0"/>
              <a:t> do </a:t>
            </a:r>
            <a:r>
              <a:rPr lang="en-US" sz="4400" dirty="0" err="1"/>
              <a:t>có</a:t>
            </a:r>
            <a:r>
              <a:rPr lang="en-US" sz="4400" dirty="0"/>
              <a:t> </a:t>
            </a:r>
            <a:r>
              <a:rPr lang="en-US" sz="4400" dirty="0" err="1"/>
              <a:t>lực</a:t>
            </a:r>
            <a:r>
              <a:rPr lang="en-US" sz="4400" dirty="0"/>
              <a:t> </a:t>
            </a:r>
            <a:r>
              <a:rPr lang="en-US" sz="4400" dirty="0" err="1"/>
              <a:t>hút</a:t>
            </a:r>
            <a:r>
              <a:rPr lang="en-US" sz="4400" dirty="0"/>
              <a:t> </a:t>
            </a:r>
            <a:r>
              <a:rPr lang="en-US" sz="4400" dirty="0" err="1"/>
              <a:t>từ</a:t>
            </a:r>
            <a:r>
              <a:rPr lang="en-US" sz="4400" dirty="0"/>
              <a:t> </a:t>
            </a:r>
            <a:r>
              <a:rPr lang="en-US" sz="4400" dirty="0" err="1"/>
              <a:t>nam</a:t>
            </a:r>
            <a:r>
              <a:rPr lang="en-US" sz="4400" dirty="0"/>
              <a:t> </a:t>
            </a:r>
            <a:r>
              <a:rPr lang="en-US" sz="4400" dirty="0" err="1"/>
              <a:t>châm</a:t>
            </a:r>
            <a:r>
              <a:rPr lang="en-US" sz="4400" dirty="0"/>
              <a:t> </a:t>
            </a:r>
            <a:r>
              <a:rPr lang="en-US" sz="4400" dirty="0" err="1"/>
              <a:t>tác</a:t>
            </a:r>
            <a:r>
              <a:rPr lang="en-US" sz="4400" dirty="0"/>
              <a:t> </a:t>
            </a:r>
            <a:r>
              <a:rPr lang="en-US" sz="4400" dirty="0" err="1"/>
              <a:t>dụng</a:t>
            </a:r>
            <a:r>
              <a:rPr lang="en-US" sz="4400" dirty="0"/>
              <a:t> </a:t>
            </a:r>
            <a:r>
              <a:rPr lang="en-US" sz="4400" dirty="0" err="1"/>
              <a:t>lên</a:t>
            </a:r>
            <a:r>
              <a:rPr lang="en-US" sz="4400" dirty="0"/>
              <a:t> </a:t>
            </a:r>
            <a:r>
              <a:rPr lang="en-US" sz="4400" dirty="0" err="1"/>
              <a:t>viên</a:t>
            </a:r>
            <a:r>
              <a:rPr lang="en-US" sz="4400" dirty="0"/>
              <a:t> bi</a:t>
            </a:r>
            <a:r>
              <a:rPr lang="en-US" sz="4400" dirty="0" smtClean="0"/>
              <a:t>.</a:t>
            </a:r>
            <a:endParaRPr lang="en-US" sz="4400" dirty="0"/>
          </a:p>
        </p:txBody>
      </p:sp>
    </p:spTree>
    <p:extLst>
      <p:ext uri="{BB962C8B-B14F-4D97-AF65-F5344CB8AC3E}">
        <p14:creationId xmlns:p14="http://schemas.microsoft.com/office/powerpoint/2010/main" val="345993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19627" y="0"/>
            <a:ext cx="6625009" cy="707886"/>
          </a:xfrm>
          <a:prstGeom prst="rect">
            <a:avLst/>
          </a:prstGeom>
        </p:spPr>
        <p:txBody>
          <a:bodyPr wrap="square">
            <a:spAutoFit/>
          </a:bodyPr>
          <a:lstStyle/>
          <a:p>
            <a:r>
              <a:rPr lang="en-US" sz="4000" dirty="0" smtClean="0">
                <a:solidFill>
                  <a:srgbClr val="0000FF"/>
                </a:solidFill>
              </a:rPr>
              <a:t>2. LỰC KHÔNG TIẾP XÚC</a:t>
            </a:r>
            <a:endParaRPr lang="en-US" sz="4000" dirty="0">
              <a:solidFill>
                <a:srgbClr val="0000FF"/>
              </a:solidFill>
            </a:endParaRPr>
          </a:p>
        </p:txBody>
      </p:sp>
      <p:sp>
        <p:nvSpPr>
          <p:cNvPr id="10" name="Title 1"/>
          <p:cNvSpPr txBox="1">
            <a:spLocks/>
          </p:cNvSpPr>
          <p:nvPr/>
        </p:nvSpPr>
        <p:spPr>
          <a:xfrm>
            <a:off x="152400" y="796379"/>
            <a:ext cx="8229600" cy="7540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buFont typeface="Wingdings" pitchFamily="2" charset="2"/>
              <a:buChar char="Ø"/>
            </a:pPr>
            <a:r>
              <a:rPr lang="en-US" sz="3200" b="1" dirty="0" err="1" smtClean="0">
                <a:latin typeface="Times New Roman" pitchFamily="18" charset="0"/>
                <a:cs typeface="Times New Roman" pitchFamily="18" charset="0"/>
              </a:rPr>
              <a:t>Tìm</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hiểu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về</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lực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không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tiếp</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xúc</a:t>
            </a:r>
            <a:r>
              <a:rPr lang="en-US" sz="3200" b="1" dirty="0">
                <a:latin typeface="Times New Roman" pitchFamily="18" charset="0"/>
                <a:cs typeface="Times New Roman" pitchFamily="18" charset="0"/>
              </a:rPr>
              <a:t>.</a:t>
            </a:r>
            <a:endParaRPr lang="en-US" sz="3200" dirty="0">
              <a:solidFill>
                <a:srgbClr val="0000FF"/>
              </a:solidFill>
            </a:endParaRPr>
          </a:p>
        </p:txBody>
      </p:sp>
      <p:grpSp>
        <p:nvGrpSpPr>
          <p:cNvPr id="4" name="Group 3"/>
          <p:cNvGrpSpPr/>
          <p:nvPr/>
        </p:nvGrpSpPr>
        <p:grpSpPr>
          <a:xfrm>
            <a:off x="4113402" y="1550441"/>
            <a:ext cx="4380564" cy="3855965"/>
            <a:chOff x="4113402" y="1550441"/>
            <a:chExt cx="4380564" cy="3855965"/>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2" y="1550441"/>
              <a:ext cx="3757126" cy="3768008"/>
            </a:xfrm>
            <a:prstGeom prst="rect">
              <a:avLst/>
            </a:prstGeom>
          </p:spPr>
        </p:pic>
        <p:sp>
          <p:nvSpPr>
            <p:cNvPr id="12" name="Rectangle 11"/>
            <p:cNvSpPr/>
            <p:nvPr/>
          </p:nvSpPr>
          <p:spPr>
            <a:xfrm>
              <a:off x="4113402" y="4644406"/>
              <a:ext cx="4380564"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Quan</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sát</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hình</a:t>
              </a:r>
              <a:r>
                <a:rPr lang="en-US" sz="3200" dirty="0" smtClean="0">
                  <a:solidFill>
                    <a:srgbClr val="0000FF"/>
                  </a:solidFill>
                  <a:latin typeface="Times New Roman" pitchFamily="18" charset="0"/>
                  <a:cs typeface="Times New Roman" pitchFamily="18" charset="0"/>
                </a:rPr>
                <a:t> 38.2 </a:t>
              </a:r>
              <a:endParaRPr lang="en-US" sz="3200" dirty="0">
                <a:solidFill>
                  <a:srgbClr val="0000FF"/>
                </a:solidFill>
                <a:latin typeface="Times New Roman" pitchFamily="18" charset="0"/>
                <a:cs typeface="Times New Roman" pitchFamily="18" charset="0"/>
              </a:endParaRPr>
            </a:p>
          </p:txBody>
        </p:sp>
      </p:grpSp>
      <p:sp>
        <p:nvSpPr>
          <p:cNvPr id="5" name="Rectangle 4"/>
          <p:cNvSpPr/>
          <p:nvPr/>
        </p:nvSpPr>
        <p:spPr>
          <a:xfrm>
            <a:off x="152401" y="1653193"/>
            <a:ext cx="4114800" cy="3416320"/>
          </a:xfrm>
          <a:prstGeom prst="rect">
            <a:avLst/>
          </a:prstGeom>
        </p:spPr>
        <p:txBody>
          <a:bodyPr wrap="square">
            <a:spAutoFit/>
          </a:bodyPr>
          <a:lstStyle/>
          <a:p>
            <a:pPr algn="just"/>
            <a:r>
              <a:rPr lang="en-US" sz="3600" i="1" dirty="0" err="1" smtClean="0"/>
              <a:t>Trong</a:t>
            </a:r>
            <a:r>
              <a:rPr lang="en-US" sz="3600" i="1" dirty="0" smtClean="0"/>
              <a:t> </a:t>
            </a:r>
            <a:r>
              <a:rPr lang="en-US" sz="3600" i="1" dirty="0" err="1"/>
              <a:t>hình</a:t>
            </a:r>
            <a:r>
              <a:rPr lang="en-US" sz="3600" i="1" dirty="0"/>
              <a:t> 38.2 </a:t>
            </a:r>
            <a:r>
              <a:rPr lang="en-US" sz="3600" i="1" dirty="0" err="1"/>
              <a:t>và</a:t>
            </a:r>
            <a:r>
              <a:rPr lang="en-US" sz="3600" i="1" dirty="0"/>
              <a:t> 37.2, </a:t>
            </a:r>
            <a:r>
              <a:rPr lang="en-US" sz="3600" i="1" dirty="0" err="1"/>
              <a:t>vật</a:t>
            </a:r>
            <a:r>
              <a:rPr lang="en-US" sz="3600" i="1" dirty="0"/>
              <a:t> </a:t>
            </a:r>
            <a:r>
              <a:rPr lang="en-US" sz="3600" i="1" dirty="0" err="1"/>
              <a:t>nào</a:t>
            </a:r>
            <a:r>
              <a:rPr lang="en-US" sz="3600" i="1" dirty="0"/>
              <a:t> </a:t>
            </a:r>
            <a:r>
              <a:rPr lang="en-US" sz="3600" i="1" dirty="0" err="1"/>
              <a:t>gây</a:t>
            </a:r>
            <a:r>
              <a:rPr lang="en-US" sz="3600" i="1" dirty="0"/>
              <a:t> </a:t>
            </a:r>
            <a:r>
              <a:rPr lang="en-US" sz="3600" i="1" dirty="0" err="1"/>
              <a:t>ra</a:t>
            </a:r>
            <a:r>
              <a:rPr lang="en-US" sz="3600" i="1" dirty="0"/>
              <a:t> </a:t>
            </a:r>
            <a:r>
              <a:rPr lang="en-US" sz="3600" i="1" dirty="0" err="1"/>
              <a:t>lực</a:t>
            </a:r>
            <a:r>
              <a:rPr lang="en-US" sz="3600" i="1" dirty="0"/>
              <a:t> </a:t>
            </a:r>
            <a:r>
              <a:rPr lang="en-US" sz="3600" i="1" dirty="0" err="1"/>
              <a:t>và</a:t>
            </a:r>
            <a:r>
              <a:rPr lang="en-US" sz="3600" i="1" dirty="0"/>
              <a:t> </a:t>
            </a:r>
            <a:r>
              <a:rPr lang="en-US" sz="3600" i="1" dirty="0" err="1"/>
              <a:t>vật</a:t>
            </a:r>
            <a:r>
              <a:rPr lang="en-US" sz="3600" i="1" dirty="0"/>
              <a:t> </a:t>
            </a:r>
            <a:r>
              <a:rPr lang="en-US" sz="3600" i="1" dirty="0" err="1"/>
              <a:t>nào</a:t>
            </a:r>
            <a:r>
              <a:rPr lang="en-US" sz="3600" i="1" dirty="0"/>
              <a:t> </a:t>
            </a:r>
            <a:r>
              <a:rPr lang="en-US" sz="3600" i="1" dirty="0" err="1"/>
              <a:t>chịu</a:t>
            </a:r>
            <a:r>
              <a:rPr lang="en-US" sz="3600" i="1" dirty="0"/>
              <a:t> </a:t>
            </a:r>
            <a:r>
              <a:rPr lang="en-US" sz="3600" i="1" dirty="0" err="1"/>
              <a:t>tác</a:t>
            </a:r>
            <a:r>
              <a:rPr lang="en-US" sz="3600" i="1" dirty="0"/>
              <a:t> </a:t>
            </a:r>
            <a:r>
              <a:rPr lang="en-US" sz="3600" i="1" dirty="0" err="1"/>
              <a:t>dụng</a:t>
            </a:r>
            <a:r>
              <a:rPr lang="en-US" sz="3600" i="1" dirty="0"/>
              <a:t> </a:t>
            </a:r>
            <a:r>
              <a:rPr lang="en-US" sz="3600" i="1" dirty="0" err="1"/>
              <a:t>lực</a:t>
            </a:r>
            <a:r>
              <a:rPr lang="en-US" sz="3600" i="1" dirty="0"/>
              <a:t>? </a:t>
            </a:r>
            <a:r>
              <a:rPr lang="en-US" sz="3600" i="1" dirty="0" err="1"/>
              <a:t>Các</a:t>
            </a:r>
            <a:r>
              <a:rPr lang="en-US" sz="3600" i="1" dirty="0"/>
              <a:t> </a:t>
            </a:r>
            <a:r>
              <a:rPr lang="en-US" sz="3600" i="1" dirty="0" err="1"/>
              <a:t>vật</a:t>
            </a:r>
            <a:r>
              <a:rPr lang="en-US" sz="3600" i="1" dirty="0"/>
              <a:t> </a:t>
            </a:r>
            <a:r>
              <a:rPr lang="en-US" sz="3600" i="1" dirty="0" err="1"/>
              <a:t>có</a:t>
            </a:r>
            <a:r>
              <a:rPr lang="en-US" sz="3600" i="1" dirty="0"/>
              <a:t> </a:t>
            </a:r>
            <a:r>
              <a:rPr lang="en-US" sz="3600" i="1" dirty="0" err="1"/>
              <a:t>tiếp</a:t>
            </a:r>
            <a:r>
              <a:rPr lang="en-US" sz="3600" i="1" dirty="0"/>
              <a:t> </a:t>
            </a:r>
            <a:r>
              <a:rPr lang="en-US" sz="3600" i="1" dirty="0" err="1"/>
              <a:t>xúc</a:t>
            </a:r>
            <a:r>
              <a:rPr lang="en-US" sz="3600" i="1" dirty="0"/>
              <a:t> </a:t>
            </a:r>
            <a:r>
              <a:rPr lang="en-US" sz="3600" i="1" dirty="0" err="1"/>
              <a:t>với</a:t>
            </a:r>
            <a:r>
              <a:rPr lang="en-US" sz="3600" i="1" dirty="0"/>
              <a:t> </a:t>
            </a:r>
            <a:r>
              <a:rPr lang="en-US" sz="3600" i="1" dirty="0" err="1"/>
              <a:t>nhau</a:t>
            </a:r>
            <a:r>
              <a:rPr lang="en-US" sz="3600" i="1" dirty="0"/>
              <a:t> </a:t>
            </a:r>
            <a:r>
              <a:rPr lang="en-US" sz="3600" i="1" dirty="0" err="1"/>
              <a:t>không</a:t>
            </a:r>
            <a:r>
              <a:rPr lang="en-US" sz="3600" i="1" dirty="0"/>
              <a:t>?</a:t>
            </a:r>
            <a:endParaRPr lang="en-US" sz="3600" dirty="0"/>
          </a:p>
        </p:txBody>
      </p:sp>
      <p:grpSp>
        <p:nvGrpSpPr>
          <p:cNvPr id="2" name="Group 1"/>
          <p:cNvGrpSpPr/>
          <p:nvPr/>
        </p:nvGrpSpPr>
        <p:grpSpPr>
          <a:xfrm>
            <a:off x="8042988" y="1124217"/>
            <a:ext cx="4503527" cy="4191996"/>
            <a:chOff x="8042988" y="1124217"/>
            <a:chExt cx="4503527" cy="4191996"/>
          </a:xfrm>
        </p:grpSpPr>
        <p:pic>
          <p:nvPicPr>
            <p:cNvPr id="7" name="Picture 2" descr="C:\Users\Quang Huyen\Pictures\Screenshots\Screenshot (26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2988" y="1124217"/>
              <a:ext cx="4366725" cy="372783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8165951" y="4554213"/>
              <a:ext cx="4380564"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Quan</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sát</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hình</a:t>
              </a:r>
              <a:r>
                <a:rPr lang="en-US" sz="3200" dirty="0" smtClean="0">
                  <a:solidFill>
                    <a:srgbClr val="0000FF"/>
                  </a:solidFill>
                  <a:latin typeface="Times New Roman" pitchFamily="18" charset="0"/>
                  <a:cs typeface="Times New Roman" pitchFamily="18" charset="0"/>
                </a:rPr>
                <a:t> 37.2 </a:t>
              </a:r>
              <a:endParaRPr lang="en-US" sz="3200" dirty="0">
                <a:solidFill>
                  <a:srgbClr val="0000FF"/>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4112199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19627" y="0"/>
            <a:ext cx="6625009" cy="707886"/>
          </a:xfrm>
          <a:prstGeom prst="rect">
            <a:avLst/>
          </a:prstGeom>
        </p:spPr>
        <p:txBody>
          <a:bodyPr wrap="square">
            <a:spAutoFit/>
          </a:bodyPr>
          <a:lstStyle/>
          <a:p>
            <a:r>
              <a:rPr lang="en-US" sz="4000" dirty="0" smtClean="0">
                <a:solidFill>
                  <a:srgbClr val="0000FF"/>
                </a:solidFill>
              </a:rPr>
              <a:t>2. LỰC KHÔNG TIẾP XÚC</a:t>
            </a:r>
            <a:endParaRPr lang="en-US" sz="4000" dirty="0">
              <a:solidFill>
                <a:srgbClr val="0000FF"/>
              </a:solidFill>
            </a:endParaRPr>
          </a:p>
        </p:txBody>
      </p:sp>
      <p:sp>
        <p:nvSpPr>
          <p:cNvPr id="10" name="Title 1"/>
          <p:cNvSpPr txBox="1">
            <a:spLocks/>
          </p:cNvSpPr>
          <p:nvPr/>
        </p:nvSpPr>
        <p:spPr>
          <a:xfrm>
            <a:off x="152400" y="796379"/>
            <a:ext cx="8229600" cy="7540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buFont typeface="Wingdings" pitchFamily="2" charset="2"/>
              <a:buChar char="Ø"/>
            </a:pPr>
            <a:r>
              <a:rPr lang="en-US" sz="3200" b="1" dirty="0" err="1" smtClean="0">
                <a:latin typeface="Times New Roman" pitchFamily="18" charset="0"/>
                <a:cs typeface="Times New Roman" pitchFamily="18" charset="0"/>
              </a:rPr>
              <a:t>Tìm</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hiểu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về</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lực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không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tiếp</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xúc</a:t>
            </a:r>
            <a:r>
              <a:rPr lang="en-US" sz="3200" b="1" dirty="0">
                <a:latin typeface="Times New Roman" pitchFamily="18" charset="0"/>
                <a:cs typeface="Times New Roman" pitchFamily="18" charset="0"/>
              </a:rPr>
              <a:t>.</a:t>
            </a:r>
            <a:endParaRPr lang="en-US" sz="3200" dirty="0">
              <a:solidFill>
                <a:srgbClr val="0000FF"/>
              </a:solidFill>
            </a:endParaRPr>
          </a:p>
        </p:txBody>
      </p:sp>
      <p:grpSp>
        <p:nvGrpSpPr>
          <p:cNvPr id="4" name="Group 3"/>
          <p:cNvGrpSpPr/>
          <p:nvPr/>
        </p:nvGrpSpPr>
        <p:grpSpPr>
          <a:xfrm>
            <a:off x="4113402" y="1550441"/>
            <a:ext cx="4380564" cy="3855965"/>
            <a:chOff x="4113402" y="1550441"/>
            <a:chExt cx="4380564" cy="3855965"/>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2" y="1550441"/>
              <a:ext cx="3757126" cy="3768008"/>
            </a:xfrm>
            <a:prstGeom prst="rect">
              <a:avLst/>
            </a:prstGeom>
          </p:spPr>
        </p:pic>
        <p:sp>
          <p:nvSpPr>
            <p:cNvPr id="12" name="Rectangle 11"/>
            <p:cNvSpPr/>
            <p:nvPr/>
          </p:nvSpPr>
          <p:spPr>
            <a:xfrm>
              <a:off x="4113402" y="4644406"/>
              <a:ext cx="4380564"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Quan</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sát</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hình</a:t>
              </a:r>
              <a:r>
                <a:rPr lang="en-US" sz="3200" dirty="0" smtClean="0">
                  <a:solidFill>
                    <a:srgbClr val="0000FF"/>
                  </a:solidFill>
                  <a:latin typeface="Times New Roman" pitchFamily="18" charset="0"/>
                  <a:cs typeface="Times New Roman" pitchFamily="18" charset="0"/>
                </a:rPr>
                <a:t> 38.2 </a:t>
              </a:r>
              <a:endParaRPr lang="en-US" sz="3200" dirty="0">
                <a:solidFill>
                  <a:srgbClr val="0000FF"/>
                </a:solidFill>
                <a:latin typeface="Times New Roman" pitchFamily="18" charset="0"/>
                <a:cs typeface="Times New Roman" pitchFamily="18" charset="0"/>
              </a:endParaRPr>
            </a:p>
          </p:txBody>
        </p:sp>
      </p:grpSp>
      <p:sp>
        <p:nvSpPr>
          <p:cNvPr id="5" name="Rectangle 4"/>
          <p:cNvSpPr/>
          <p:nvPr/>
        </p:nvSpPr>
        <p:spPr>
          <a:xfrm>
            <a:off x="152401" y="1653193"/>
            <a:ext cx="4114800" cy="2308324"/>
          </a:xfrm>
          <a:prstGeom prst="rect">
            <a:avLst/>
          </a:prstGeom>
        </p:spPr>
        <p:txBody>
          <a:bodyPr wrap="square">
            <a:spAutoFit/>
          </a:bodyPr>
          <a:lstStyle/>
          <a:p>
            <a:pPr algn="just"/>
            <a:r>
              <a:rPr lang="en-US" sz="3600" dirty="0"/>
              <a:t>- </a:t>
            </a:r>
            <a:r>
              <a:rPr lang="en-US" sz="3600" dirty="0" err="1"/>
              <a:t>Hình</a:t>
            </a:r>
            <a:r>
              <a:rPr lang="en-US" sz="3600" dirty="0"/>
              <a:t> 38.2: </a:t>
            </a:r>
            <a:r>
              <a:rPr lang="en-US" sz="3600" dirty="0" err="1"/>
              <a:t>vật</a:t>
            </a:r>
            <a:r>
              <a:rPr lang="en-US" sz="3600" dirty="0"/>
              <a:t> </a:t>
            </a:r>
            <a:r>
              <a:rPr lang="en-US" sz="3600" dirty="0" err="1"/>
              <a:t>gây</a:t>
            </a:r>
            <a:r>
              <a:rPr lang="en-US" sz="3600" dirty="0"/>
              <a:t> </a:t>
            </a:r>
            <a:r>
              <a:rPr lang="en-US" sz="3600" dirty="0" err="1"/>
              <a:t>ra</a:t>
            </a:r>
            <a:r>
              <a:rPr lang="en-US" sz="3600" dirty="0"/>
              <a:t> </a:t>
            </a:r>
            <a:r>
              <a:rPr lang="en-US" sz="3600" dirty="0" err="1"/>
              <a:t>lực</a:t>
            </a:r>
            <a:r>
              <a:rPr lang="en-US" sz="3600" dirty="0"/>
              <a:t> </a:t>
            </a:r>
            <a:r>
              <a:rPr lang="en-US" sz="3600" dirty="0" err="1"/>
              <a:t>là</a:t>
            </a:r>
            <a:r>
              <a:rPr lang="en-US" sz="3600" dirty="0"/>
              <a:t> </a:t>
            </a:r>
            <a:r>
              <a:rPr lang="en-US" sz="3600" dirty="0" err="1"/>
              <a:t>nam</a:t>
            </a:r>
            <a:r>
              <a:rPr lang="en-US" sz="3600" dirty="0"/>
              <a:t> </a:t>
            </a:r>
            <a:r>
              <a:rPr lang="en-US" sz="3600" dirty="0" err="1"/>
              <a:t>châm</a:t>
            </a:r>
            <a:r>
              <a:rPr lang="en-US" sz="3600" dirty="0"/>
              <a:t>, </a:t>
            </a:r>
            <a:r>
              <a:rPr lang="en-US" sz="3600" dirty="0" err="1"/>
              <a:t>vật</a:t>
            </a:r>
            <a:r>
              <a:rPr lang="en-US" sz="3600" dirty="0"/>
              <a:t> </a:t>
            </a:r>
            <a:r>
              <a:rPr lang="en-US" sz="3600" dirty="0" err="1"/>
              <a:t>chịu</a:t>
            </a:r>
            <a:r>
              <a:rPr lang="en-US" sz="3600" dirty="0"/>
              <a:t> </a:t>
            </a:r>
            <a:r>
              <a:rPr lang="en-US" sz="3600" dirty="0" err="1"/>
              <a:t>tác</a:t>
            </a:r>
            <a:r>
              <a:rPr lang="en-US" sz="3600" dirty="0"/>
              <a:t> </a:t>
            </a:r>
            <a:r>
              <a:rPr lang="en-US" sz="3600" dirty="0" err="1"/>
              <a:t>dụng</a:t>
            </a:r>
            <a:r>
              <a:rPr lang="en-US" sz="3600" dirty="0"/>
              <a:t> </a:t>
            </a:r>
            <a:r>
              <a:rPr lang="en-US" sz="3600" dirty="0" err="1"/>
              <a:t>của</a:t>
            </a:r>
            <a:r>
              <a:rPr lang="en-US" sz="3600" dirty="0"/>
              <a:t> </a:t>
            </a:r>
            <a:r>
              <a:rPr lang="en-US" sz="3600" dirty="0" err="1"/>
              <a:t>lực</a:t>
            </a:r>
            <a:r>
              <a:rPr lang="en-US" sz="3600" dirty="0"/>
              <a:t> </a:t>
            </a:r>
            <a:r>
              <a:rPr lang="en-US" sz="3600" dirty="0" err="1"/>
              <a:t>là</a:t>
            </a:r>
            <a:r>
              <a:rPr lang="en-US" sz="3600" dirty="0"/>
              <a:t> </a:t>
            </a:r>
            <a:r>
              <a:rPr lang="en-US" sz="3600" dirty="0" err="1"/>
              <a:t>viên</a:t>
            </a:r>
            <a:r>
              <a:rPr lang="en-US" sz="3600" dirty="0"/>
              <a:t> bi </a:t>
            </a:r>
            <a:r>
              <a:rPr lang="en-US" sz="3600" dirty="0" err="1"/>
              <a:t>sắt</a:t>
            </a:r>
            <a:r>
              <a:rPr lang="en-US" sz="3600" dirty="0" smtClean="0"/>
              <a:t>.</a:t>
            </a:r>
            <a:endParaRPr lang="en-US" sz="3600" dirty="0"/>
          </a:p>
        </p:txBody>
      </p:sp>
      <p:grpSp>
        <p:nvGrpSpPr>
          <p:cNvPr id="2" name="Group 1"/>
          <p:cNvGrpSpPr/>
          <p:nvPr/>
        </p:nvGrpSpPr>
        <p:grpSpPr>
          <a:xfrm>
            <a:off x="8042988" y="1124217"/>
            <a:ext cx="4503527" cy="4191996"/>
            <a:chOff x="8042988" y="1124217"/>
            <a:chExt cx="4503527" cy="4191996"/>
          </a:xfrm>
        </p:grpSpPr>
        <p:pic>
          <p:nvPicPr>
            <p:cNvPr id="7" name="Picture 2" descr="C:\Users\Quang Huyen\Pictures\Screenshots\Screenshot (26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2988" y="1124217"/>
              <a:ext cx="4366725" cy="372783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8165951" y="4554213"/>
              <a:ext cx="4380564"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Quan</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sát</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hình</a:t>
              </a:r>
              <a:r>
                <a:rPr lang="en-US" sz="3200" dirty="0" smtClean="0">
                  <a:solidFill>
                    <a:srgbClr val="0000FF"/>
                  </a:solidFill>
                  <a:latin typeface="Times New Roman" pitchFamily="18" charset="0"/>
                  <a:cs typeface="Times New Roman" pitchFamily="18" charset="0"/>
                </a:rPr>
                <a:t> 37.2 </a:t>
              </a:r>
              <a:endParaRPr lang="en-US" sz="3200" dirty="0">
                <a:solidFill>
                  <a:srgbClr val="0000FF"/>
                </a:solidFill>
                <a:latin typeface="Times New Roman" pitchFamily="18" charset="0"/>
                <a:cs typeface="Times New Roman" pitchFamily="18" charset="0"/>
              </a:endParaRPr>
            </a:p>
          </p:txBody>
        </p:sp>
      </p:grpSp>
      <p:sp>
        <p:nvSpPr>
          <p:cNvPr id="13" name="Rectangle 12"/>
          <p:cNvSpPr/>
          <p:nvPr/>
        </p:nvSpPr>
        <p:spPr>
          <a:xfrm>
            <a:off x="155513" y="4250184"/>
            <a:ext cx="3957889" cy="2308324"/>
          </a:xfrm>
          <a:prstGeom prst="rect">
            <a:avLst/>
          </a:prstGeom>
        </p:spPr>
        <p:txBody>
          <a:bodyPr wrap="square">
            <a:spAutoFit/>
          </a:bodyPr>
          <a:lstStyle/>
          <a:p>
            <a:pPr algn="just"/>
            <a:r>
              <a:rPr lang="en-US" sz="3600" dirty="0"/>
              <a:t>- </a:t>
            </a:r>
            <a:r>
              <a:rPr lang="en-US" sz="3600" dirty="0" err="1"/>
              <a:t>Hình</a:t>
            </a:r>
            <a:r>
              <a:rPr lang="en-US" sz="3600" dirty="0"/>
              <a:t> 37.2: </a:t>
            </a:r>
            <a:r>
              <a:rPr lang="en-US" sz="3600" dirty="0" err="1"/>
              <a:t>vật</a:t>
            </a:r>
            <a:r>
              <a:rPr lang="en-US" sz="3600" dirty="0"/>
              <a:t> </a:t>
            </a:r>
            <a:r>
              <a:rPr lang="en-US" sz="3600" dirty="0" err="1"/>
              <a:t>gây</a:t>
            </a:r>
            <a:r>
              <a:rPr lang="en-US" sz="3600" dirty="0"/>
              <a:t> </a:t>
            </a:r>
            <a:r>
              <a:rPr lang="en-US" sz="3600" dirty="0" err="1"/>
              <a:t>ra</a:t>
            </a:r>
            <a:r>
              <a:rPr lang="en-US" sz="3600" dirty="0"/>
              <a:t> </a:t>
            </a:r>
            <a:r>
              <a:rPr lang="en-US" sz="3600" dirty="0" err="1"/>
              <a:t>lực</a:t>
            </a:r>
            <a:r>
              <a:rPr lang="en-US" sz="3600" dirty="0"/>
              <a:t> </a:t>
            </a:r>
            <a:r>
              <a:rPr lang="en-US" sz="3600" dirty="0" err="1"/>
              <a:t>là</a:t>
            </a:r>
            <a:r>
              <a:rPr lang="en-US" sz="3600" dirty="0"/>
              <a:t> </a:t>
            </a:r>
            <a:r>
              <a:rPr lang="en-US" sz="3600" dirty="0" err="1"/>
              <a:t>T</a:t>
            </a:r>
            <a:r>
              <a:rPr lang="en-US" sz="3600" dirty="0" err="1" smtClean="0"/>
              <a:t>rái</a:t>
            </a:r>
            <a:r>
              <a:rPr lang="en-US" sz="3600" dirty="0" smtClean="0"/>
              <a:t> </a:t>
            </a:r>
            <a:r>
              <a:rPr lang="en-US" sz="3600" dirty="0" err="1"/>
              <a:t>Đ</a:t>
            </a:r>
            <a:r>
              <a:rPr lang="en-US" sz="3600" dirty="0" err="1" smtClean="0"/>
              <a:t>ất</a:t>
            </a:r>
            <a:r>
              <a:rPr lang="en-US" sz="3600" dirty="0"/>
              <a:t>, </a:t>
            </a:r>
            <a:r>
              <a:rPr lang="en-US" sz="3600" dirty="0" err="1"/>
              <a:t>vật</a:t>
            </a:r>
            <a:r>
              <a:rPr lang="en-US" sz="3600" dirty="0"/>
              <a:t> </a:t>
            </a:r>
            <a:r>
              <a:rPr lang="en-US" sz="3600" dirty="0" err="1"/>
              <a:t>chịu</a:t>
            </a:r>
            <a:r>
              <a:rPr lang="en-US" sz="3600" dirty="0"/>
              <a:t> </a:t>
            </a:r>
            <a:r>
              <a:rPr lang="en-US" sz="3600" dirty="0" err="1"/>
              <a:t>tác</a:t>
            </a:r>
            <a:r>
              <a:rPr lang="en-US" sz="3600" dirty="0"/>
              <a:t> </a:t>
            </a:r>
            <a:r>
              <a:rPr lang="en-US" sz="3600" dirty="0" err="1"/>
              <a:t>dụng</a:t>
            </a:r>
            <a:r>
              <a:rPr lang="en-US" sz="3600" dirty="0"/>
              <a:t> </a:t>
            </a:r>
            <a:r>
              <a:rPr lang="en-US" sz="3600" dirty="0" err="1"/>
              <a:t>của</a:t>
            </a:r>
            <a:r>
              <a:rPr lang="en-US" sz="3600" dirty="0"/>
              <a:t> </a:t>
            </a:r>
            <a:r>
              <a:rPr lang="en-US" sz="3600" dirty="0" err="1"/>
              <a:t>lực</a:t>
            </a:r>
            <a:r>
              <a:rPr lang="en-US" sz="3600" dirty="0"/>
              <a:t> </a:t>
            </a:r>
            <a:r>
              <a:rPr lang="en-US" sz="3600" dirty="0" err="1"/>
              <a:t>là</a:t>
            </a:r>
            <a:r>
              <a:rPr lang="en-US" sz="3600" dirty="0"/>
              <a:t> </a:t>
            </a:r>
            <a:r>
              <a:rPr lang="en-US" sz="3600" dirty="0" err="1"/>
              <a:t>quả</a:t>
            </a:r>
            <a:r>
              <a:rPr lang="en-US" sz="3600" dirty="0"/>
              <a:t> </a:t>
            </a:r>
            <a:r>
              <a:rPr lang="en-US" sz="3600" dirty="0" err="1"/>
              <a:t>táo</a:t>
            </a:r>
            <a:r>
              <a:rPr lang="en-US" sz="3600" dirty="0" smtClean="0"/>
              <a:t>.</a:t>
            </a:r>
            <a:endParaRPr lang="en-US" sz="3600" dirty="0"/>
          </a:p>
        </p:txBody>
      </p:sp>
      <p:sp>
        <p:nvSpPr>
          <p:cNvPr id="14" name="Rectangle 13"/>
          <p:cNvSpPr/>
          <p:nvPr/>
        </p:nvSpPr>
        <p:spPr>
          <a:xfrm>
            <a:off x="5486400" y="5465490"/>
            <a:ext cx="5617030" cy="1200329"/>
          </a:xfrm>
          <a:prstGeom prst="rect">
            <a:avLst/>
          </a:prstGeom>
        </p:spPr>
        <p:txBody>
          <a:bodyPr wrap="square">
            <a:spAutoFit/>
          </a:bodyPr>
          <a:lstStyle/>
          <a:p>
            <a:pPr algn="just"/>
            <a:r>
              <a:rPr lang="en-US" sz="3600" dirty="0"/>
              <a:t>=&gt; </a:t>
            </a:r>
            <a:r>
              <a:rPr lang="en-US" sz="3600" dirty="0" err="1"/>
              <a:t>Các</a:t>
            </a:r>
            <a:r>
              <a:rPr lang="en-US" sz="3600" dirty="0"/>
              <a:t> </a:t>
            </a:r>
            <a:r>
              <a:rPr lang="en-US" sz="3600" dirty="0" err="1"/>
              <a:t>vật</a:t>
            </a:r>
            <a:r>
              <a:rPr lang="en-US" sz="3600" dirty="0"/>
              <a:t> </a:t>
            </a:r>
            <a:r>
              <a:rPr lang="en-US" sz="3600" dirty="0" err="1"/>
              <a:t>trên</a:t>
            </a:r>
            <a:r>
              <a:rPr lang="en-US" sz="3600" dirty="0"/>
              <a:t> </a:t>
            </a:r>
            <a:r>
              <a:rPr lang="en-US" sz="3600" dirty="0" err="1"/>
              <a:t>không</a:t>
            </a:r>
            <a:r>
              <a:rPr lang="en-US" sz="3600" dirty="0"/>
              <a:t> </a:t>
            </a:r>
            <a:r>
              <a:rPr lang="en-US" sz="3600" dirty="0" err="1"/>
              <a:t>tiếp</a:t>
            </a:r>
            <a:r>
              <a:rPr lang="en-US" sz="3600" dirty="0"/>
              <a:t> </a:t>
            </a:r>
            <a:r>
              <a:rPr lang="en-US" sz="3600" dirty="0" err="1"/>
              <a:t>xúc</a:t>
            </a:r>
            <a:r>
              <a:rPr lang="en-US" sz="3600" dirty="0"/>
              <a:t> </a:t>
            </a:r>
            <a:r>
              <a:rPr lang="en-US" sz="3600" dirty="0" err="1"/>
              <a:t>với</a:t>
            </a:r>
            <a:r>
              <a:rPr lang="en-US" sz="3600" dirty="0"/>
              <a:t> </a:t>
            </a:r>
            <a:r>
              <a:rPr lang="en-US" sz="3600" dirty="0" err="1"/>
              <a:t>nhau</a:t>
            </a:r>
            <a:r>
              <a:rPr lang="en-US" sz="3600" dirty="0" smtClean="0"/>
              <a:t>.</a:t>
            </a:r>
            <a:endParaRPr lang="en-US" sz="3600" dirty="0"/>
          </a:p>
        </p:txBody>
      </p:sp>
    </p:spTree>
    <p:extLst>
      <p:ext uri="{BB962C8B-B14F-4D97-AF65-F5344CB8AC3E}">
        <p14:creationId xmlns:p14="http://schemas.microsoft.com/office/powerpoint/2010/main" val="400268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iterate type="lt">
                                    <p:tmPct val="10000"/>
                                  </p:iterate>
                                  <p:childTnLst>
                                    <p:set>
                                      <p:cBhvr>
                                        <p:cTn id="13" dur="1" fill="hold">
                                          <p:stCondLst>
                                            <p:cond delay="0"/>
                                          </p:stCondLst>
                                        </p:cTn>
                                        <p:tgtEl>
                                          <p:spTgt spid="13">
                                            <p:txEl>
                                              <p:pRg st="0" end="0"/>
                                            </p:txEl>
                                          </p:spTgt>
                                        </p:tgtEl>
                                        <p:attrNameLst>
                                          <p:attrName>style.visibility</p:attrName>
                                        </p:attrNameLst>
                                      </p:cBhvr>
                                      <p:to>
                                        <p:strVal val="visible"/>
                                      </p:to>
                                    </p:set>
                                    <p:anim calcmode="lin" valueType="num">
                                      <p:cBhvr>
                                        <p:cTn id="14"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1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iterate type="lt">
                                    <p:tmPct val="10000"/>
                                  </p:iterate>
                                  <p:childTnLst>
                                    <p:set>
                                      <p:cBhvr>
                                        <p:cTn id="20" dur="1" fill="hold">
                                          <p:stCondLst>
                                            <p:cond delay="0"/>
                                          </p:stCondLst>
                                        </p:cTn>
                                        <p:tgtEl>
                                          <p:spTgt spid="14">
                                            <p:txEl>
                                              <p:pRg st="0" end="0"/>
                                            </p:txEl>
                                          </p:spTgt>
                                        </p:tgtEl>
                                        <p:attrNameLst>
                                          <p:attrName>style.visibility</p:attrName>
                                        </p:attrNameLst>
                                      </p:cBhvr>
                                      <p:to>
                                        <p:strVal val="visible"/>
                                      </p:to>
                                    </p:set>
                                    <p:anim calcmode="lin" valueType="num">
                                      <p:cBhvr>
                                        <p:cTn id="21"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19627" y="0"/>
            <a:ext cx="6625009" cy="707886"/>
          </a:xfrm>
          <a:prstGeom prst="rect">
            <a:avLst/>
          </a:prstGeom>
        </p:spPr>
        <p:txBody>
          <a:bodyPr wrap="square">
            <a:spAutoFit/>
          </a:bodyPr>
          <a:lstStyle/>
          <a:p>
            <a:r>
              <a:rPr lang="en-US" sz="4000" dirty="0" smtClean="0">
                <a:solidFill>
                  <a:srgbClr val="0000FF"/>
                </a:solidFill>
              </a:rPr>
              <a:t>2. LỰC KHÔNG TIẾP XÚC</a:t>
            </a:r>
            <a:endParaRPr lang="en-US" sz="4000" dirty="0">
              <a:solidFill>
                <a:srgbClr val="0000FF"/>
              </a:solidFill>
            </a:endParaRPr>
          </a:p>
        </p:txBody>
      </p:sp>
      <p:sp>
        <p:nvSpPr>
          <p:cNvPr id="10" name="Title 1"/>
          <p:cNvSpPr txBox="1">
            <a:spLocks/>
          </p:cNvSpPr>
          <p:nvPr/>
        </p:nvSpPr>
        <p:spPr>
          <a:xfrm>
            <a:off x="115078" y="441820"/>
            <a:ext cx="8229600" cy="7540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buFont typeface="Wingdings" pitchFamily="2" charset="2"/>
              <a:buChar char="Ø"/>
            </a:pPr>
            <a:r>
              <a:rPr lang="en-US" sz="3200" b="1" dirty="0" err="1" smtClean="0">
                <a:latin typeface="Times New Roman" pitchFamily="18" charset="0"/>
                <a:cs typeface="Times New Roman" pitchFamily="18" charset="0"/>
              </a:rPr>
              <a:t>Tìm</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hiểu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về</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lực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không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tiếp</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xúc</a:t>
            </a:r>
            <a:r>
              <a:rPr lang="en-US" sz="3200" b="1" dirty="0">
                <a:latin typeface="Times New Roman" pitchFamily="18" charset="0"/>
                <a:cs typeface="Times New Roman" pitchFamily="18" charset="0"/>
              </a:rPr>
              <a:t>.</a:t>
            </a:r>
            <a:endParaRPr lang="en-US" sz="3200" dirty="0">
              <a:solidFill>
                <a:srgbClr val="0000FF"/>
              </a:solidFill>
            </a:endParaRPr>
          </a:p>
        </p:txBody>
      </p:sp>
      <p:grpSp>
        <p:nvGrpSpPr>
          <p:cNvPr id="4" name="Group 3"/>
          <p:cNvGrpSpPr/>
          <p:nvPr/>
        </p:nvGrpSpPr>
        <p:grpSpPr>
          <a:xfrm>
            <a:off x="559837" y="1139899"/>
            <a:ext cx="6587411" cy="3855965"/>
            <a:chOff x="4113402" y="1550441"/>
            <a:chExt cx="4380564" cy="3855965"/>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2" y="1550441"/>
              <a:ext cx="3757126" cy="3768008"/>
            </a:xfrm>
            <a:prstGeom prst="rect">
              <a:avLst/>
            </a:prstGeom>
          </p:spPr>
        </p:pic>
        <p:sp>
          <p:nvSpPr>
            <p:cNvPr id="12" name="Rectangle 11"/>
            <p:cNvSpPr/>
            <p:nvPr/>
          </p:nvSpPr>
          <p:spPr>
            <a:xfrm>
              <a:off x="4113402" y="4644406"/>
              <a:ext cx="4380564"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Quan</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sát</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hình</a:t>
              </a:r>
              <a:r>
                <a:rPr lang="en-US" sz="3200" dirty="0" smtClean="0">
                  <a:solidFill>
                    <a:srgbClr val="0000FF"/>
                  </a:solidFill>
                  <a:latin typeface="Times New Roman" pitchFamily="18" charset="0"/>
                  <a:cs typeface="Times New Roman" pitchFamily="18" charset="0"/>
                </a:rPr>
                <a:t> 38.2 </a:t>
              </a:r>
              <a:endParaRPr lang="en-US" sz="3200" dirty="0">
                <a:solidFill>
                  <a:srgbClr val="0000FF"/>
                </a:solidFill>
                <a:latin typeface="Times New Roman" pitchFamily="18" charset="0"/>
                <a:cs typeface="Times New Roman" pitchFamily="18" charset="0"/>
              </a:endParaRPr>
            </a:p>
          </p:txBody>
        </p:sp>
      </p:grpSp>
      <p:grpSp>
        <p:nvGrpSpPr>
          <p:cNvPr id="2" name="Group 1"/>
          <p:cNvGrpSpPr/>
          <p:nvPr/>
        </p:nvGrpSpPr>
        <p:grpSpPr>
          <a:xfrm>
            <a:off x="6573912" y="900285"/>
            <a:ext cx="5972603" cy="4191996"/>
            <a:chOff x="8042988" y="1124217"/>
            <a:chExt cx="4503527" cy="4191996"/>
          </a:xfrm>
        </p:grpSpPr>
        <p:pic>
          <p:nvPicPr>
            <p:cNvPr id="7" name="Picture 2" descr="C:\Users\Quang Huyen\Pictures\Screenshots\Screenshot (26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2988" y="1124217"/>
              <a:ext cx="4366725" cy="372783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8165951" y="4554213"/>
              <a:ext cx="4380564"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Quan</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sát</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hình</a:t>
              </a:r>
              <a:r>
                <a:rPr lang="en-US" sz="3200" dirty="0" smtClean="0">
                  <a:solidFill>
                    <a:srgbClr val="0000FF"/>
                  </a:solidFill>
                  <a:latin typeface="Times New Roman" pitchFamily="18" charset="0"/>
                  <a:cs typeface="Times New Roman" pitchFamily="18" charset="0"/>
                </a:rPr>
                <a:t> 37.2 </a:t>
              </a:r>
              <a:endParaRPr lang="en-US" sz="3200" dirty="0">
                <a:solidFill>
                  <a:srgbClr val="0000FF"/>
                </a:solidFill>
                <a:latin typeface="Times New Roman" pitchFamily="18" charset="0"/>
                <a:cs typeface="Times New Roman" pitchFamily="18" charset="0"/>
              </a:endParaRPr>
            </a:p>
          </p:txBody>
        </p:sp>
      </p:grpSp>
      <p:sp>
        <p:nvSpPr>
          <p:cNvPr id="14" name="Rectangle 13"/>
          <p:cNvSpPr/>
          <p:nvPr/>
        </p:nvSpPr>
        <p:spPr>
          <a:xfrm>
            <a:off x="279918" y="5110931"/>
            <a:ext cx="11513976" cy="1754326"/>
          </a:xfrm>
          <a:prstGeom prst="rect">
            <a:avLst/>
          </a:prstGeom>
        </p:spPr>
        <p:txBody>
          <a:bodyPr wrap="square">
            <a:spAutoFit/>
          </a:bodyPr>
          <a:lstStyle/>
          <a:p>
            <a:pPr algn="just"/>
            <a:r>
              <a:rPr lang="en-US" sz="3600" dirty="0" err="1" smtClean="0"/>
              <a:t>Lực</a:t>
            </a:r>
            <a:r>
              <a:rPr lang="en-US" sz="3600" dirty="0" smtClean="0"/>
              <a:t> </a:t>
            </a:r>
            <a:r>
              <a:rPr lang="en-US" sz="3600" dirty="0" err="1" smtClean="0"/>
              <a:t>mà</a:t>
            </a:r>
            <a:r>
              <a:rPr lang="en-US" sz="3600" dirty="0" smtClean="0"/>
              <a:t> </a:t>
            </a:r>
            <a:r>
              <a:rPr lang="en-US" sz="3600" dirty="0" err="1" smtClean="0"/>
              <a:t>nam</a:t>
            </a:r>
            <a:r>
              <a:rPr lang="en-US" sz="3600" dirty="0" smtClean="0"/>
              <a:t> </a:t>
            </a:r>
            <a:r>
              <a:rPr lang="en-US" sz="3600" dirty="0" err="1"/>
              <a:t>châm</a:t>
            </a:r>
            <a:r>
              <a:rPr lang="en-US" sz="3600" dirty="0"/>
              <a:t> </a:t>
            </a:r>
            <a:r>
              <a:rPr lang="en-US" sz="3600" dirty="0" err="1"/>
              <a:t>tác</a:t>
            </a:r>
            <a:r>
              <a:rPr lang="en-US" sz="3600" dirty="0"/>
              <a:t> </a:t>
            </a:r>
            <a:r>
              <a:rPr lang="en-US" sz="3600" dirty="0" err="1"/>
              <a:t>dụng</a:t>
            </a:r>
            <a:r>
              <a:rPr lang="en-US" sz="3600" dirty="0"/>
              <a:t> </a:t>
            </a:r>
            <a:r>
              <a:rPr lang="en-US" sz="3600" dirty="0" err="1"/>
              <a:t>lên</a:t>
            </a:r>
            <a:r>
              <a:rPr lang="en-US" sz="3600" dirty="0"/>
              <a:t> </a:t>
            </a:r>
            <a:r>
              <a:rPr lang="en-US" sz="3600" dirty="0" err="1"/>
              <a:t>viên</a:t>
            </a:r>
            <a:r>
              <a:rPr lang="en-US" sz="3600" dirty="0"/>
              <a:t> </a:t>
            </a:r>
            <a:r>
              <a:rPr lang="en-US" sz="3600" dirty="0" smtClean="0"/>
              <a:t>bi </a:t>
            </a:r>
            <a:r>
              <a:rPr lang="en-US" sz="3600" dirty="0" err="1" smtClean="0"/>
              <a:t>sắt</a:t>
            </a:r>
            <a:r>
              <a:rPr lang="en-US" sz="3600" dirty="0" smtClean="0"/>
              <a:t> </a:t>
            </a:r>
            <a:r>
              <a:rPr lang="en-US" sz="3600" dirty="0" err="1" smtClean="0"/>
              <a:t>và</a:t>
            </a:r>
            <a:r>
              <a:rPr lang="en-US" sz="3600" dirty="0" smtClean="0"/>
              <a:t> </a:t>
            </a:r>
            <a:r>
              <a:rPr lang="en-US" sz="3600" dirty="0" err="1"/>
              <a:t>lực</a:t>
            </a:r>
            <a:r>
              <a:rPr lang="en-US" sz="3600" dirty="0"/>
              <a:t> </a:t>
            </a:r>
            <a:r>
              <a:rPr lang="en-US" sz="3600" dirty="0" err="1" smtClean="0"/>
              <a:t>hút</a:t>
            </a:r>
            <a:r>
              <a:rPr lang="en-US" sz="3600" dirty="0" smtClean="0"/>
              <a:t> </a:t>
            </a:r>
            <a:r>
              <a:rPr lang="en-US" sz="3600" dirty="0" err="1" smtClean="0"/>
              <a:t>của</a:t>
            </a:r>
            <a:r>
              <a:rPr lang="en-US" sz="3600" dirty="0" smtClean="0"/>
              <a:t> </a:t>
            </a:r>
            <a:r>
              <a:rPr lang="en-US" sz="3600" dirty="0" err="1"/>
              <a:t>Trái</a:t>
            </a:r>
            <a:r>
              <a:rPr lang="en-US" sz="3600" dirty="0"/>
              <a:t> </a:t>
            </a:r>
            <a:r>
              <a:rPr lang="en-US" sz="3600" dirty="0" err="1" smtClean="0"/>
              <a:t>Đất</a:t>
            </a:r>
            <a:r>
              <a:rPr lang="en-US" sz="3600" dirty="0" smtClean="0"/>
              <a:t> </a:t>
            </a:r>
            <a:r>
              <a:rPr lang="en-US" sz="3600" dirty="0" err="1"/>
              <a:t>tác</a:t>
            </a:r>
            <a:r>
              <a:rPr lang="en-US" sz="3600" dirty="0"/>
              <a:t> </a:t>
            </a:r>
            <a:r>
              <a:rPr lang="en-US" sz="3600" dirty="0" err="1"/>
              <a:t>dụng</a:t>
            </a:r>
            <a:r>
              <a:rPr lang="en-US" sz="3600" dirty="0"/>
              <a:t> </a:t>
            </a:r>
            <a:r>
              <a:rPr lang="en-US" sz="3600" dirty="0" err="1" smtClean="0"/>
              <a:t>lên</a:t>
            </a:r>
            <a:r>
              <a:rPr lang="en-US" sz="3600" dirty="0" smtClean="0"/>
              <a:t> </a:t>
            </a:r>
            <a:r>
              <a:rPr lang="en-US" sz="3600" dirty="0" err="1"/>
              <a:t>quả</a:t>
            </a:r>
            <a:r>
              <a:rPr lang="en-US" sz="3600" dirty="0"/>
              <a:t> </a:t>
            </a:r>
            <a:r>
              <a:rPr lang="en-US" sz="3600" dirty="0" err="1" smtClean="0"/>
              <a:t>táo</a:t>
            </a:r>
            <a:r>
              <a:rPr lang="en-US" sz="3600" dirty="0" smtClean="0"/>
              <a:t> </a:t>
            </a:r>
            <a:r>
              <a:rPr lang="en-US" sz="3600" dirty="0" err="1" smtClean="0"/>
              <a:t>trong</a:t>
            </a:r>
            <a:r>
              <a:rPr lang="en-US" sz="3600" dirty="0" smtClean="0"/>
              <a:t> </a:t>
            </a:r>
            <a:r>
              <a:rPr lang="en-US" sz="3600" dirty="0" err="1" smtClean="0"/>
              <a:t>quá</a:t>
            </a:r>
            <a:r>
              <a:rPr lang="en-US" sz="3600" dirty="0" smtClean="0"/>
              <a:t> </a:t>
            </a:r>
            <a:r>
              <a:rPr lang="en-US" sz="3600" dirty="0" err="1" smtClean="0"/>
              <a:t>trình</a:t>
            </a:r>
            <a:r>
              <a:rPr lang="en-US" sz="3600" dirty="0" smtClean="0"/>
              <a:t> </a:t>
            </a:r>
            <a:r>
              <a:rPr lang="en-US" sz="3600" dirty="0" err="1" smtClean="0"/>
              <a:t>quả</a:t>
            </a:r>
            <a:r>
              <a:rPr lang="en-US" sz="3600" dirty="0" smtClean="0"/>
              <a:t> </a:t>
            </a:r>
            <a:r>
              <a:rPr lang="en-US" sz="3600" dirty="0" err="1" smtClean="0"/>
              <a:t>táo</a:t>
            </a:r>
            <a:r>
              <a:rPr lang="en-US" sz="3600" dirty="0" smtClean="0"/>
              <a:t> </a:t>
            </a:r>
            <a:r>
              <a:rPr lang="en-US" sz="3600" dirty="0" err="1" smtClean="0"/>
              <a:t>chưa</a:t>
            </a:r>
            <a:r>
              <a:rPr lang="en-US" sz="3600" dirty="0" smtClean="0"/>
              <a:t> </a:t>
            </a:r>
            <a:r>
              <a:rPr lang="en-US" sz="3600" dirty="0" err="1" smtClean="0"/>
              <a:t>chạm</a:t>
            </a:r>
            <a:r>
              <a:rPr lang="en-US" sz="3600" dirty="0" smtClean="0"/>
              <a:t> </a:t>
            </a:r>
            <a:r>
              <a:rPr lang="en-US" sz="3600" dirty="0" err="1" smtClean="0"/>
              <a:t>đất</a:t>
            </a:r>
            <a:r>
              <a:rPr lang="en-US" sz="3600" dirty="0" smtClean="0"/>
              <a:t> </a:t>
            </a:r>
            <a:r>
              <a:rPr lang="en-US" sz="3600" dirty="0" err="1" smtClean="0"/>
              <a:t>được</a:t>
            </a:r>
            <a:r>
              <a:rPr lang="en-US" sz="3600" dirty="0" smtClean="0"/>
              <a:t> </a:t>
            </a:r>
            <a:r>
              <a:rPr lang="en-US" sz="3600" dirty="0" err="1" smtClean="0"/>
              <a:t>gọi</a:t>
            </a:r>
            <a:r>
              <a:rPr lang="en-US" sz="3600" dirty="0" smtClean="0"/>
              <a:t> </a:t>
            </a:r>
            <a:r>
              <a:rPr lang="en-US" sz="3600" dirty="0" err="1" smtClean="0"/>
              <a:t>là</a:t>
            </a:r>
            <a:r>
              <a:rPr lang="en-US" sz="3600" dirty="0" smtClean="0"/>
              <a:t> </a:t>
            </a:r>
            <a:r>
              <a:rPr lang="en-US" sz="3600" dirty="0" err="1" smtClean="0"/>
              <a:t>lực</a:t>
            </a:r>
            <a:r>
              <a:rPr lang="en-US" sz="3600" dirty="0" smtClean="0"/>
              <a:t> </a:t>
            </a:r>
            <a:r>
              <a:rPr lang="en-US" sz="3600" dirty="0" err="1"/>
              <a:t>không</a:t>
            </a:r>
            <a:r>
              <a:rPr lang="en-US" sz="3600" dirty="0"/>
              <a:t> </a:t>
            </a:r>
            <a:r>
              <a:rPr lang="en-US" sz="3600" dirty="0" err="1"/>
              <a:t>tiếp</a:t>
            </a:r>
            <a:r>
              <a:rPr lang="en-US" sz="3600" dirty="0"/>
              <a:t> </a:t>
            </a:r>
            <a:r>
              <a:rPr lang="en-US" sz="3600" dirty="0" err="1" smtClean="0"/>
              <a:t>xúc</a:t>
            </a:r>
            <a:r>
              <a:rPr lang="en-US" sz="3600" dirty="0" smtClean="0"/>
              <a:t>.</a:t>
            </a:r>
            <a:endParaRPr lang="en-US" sz="3600" dirty="0"/>
          </a:p>
        </p:txBody>
      </p:sp>
    </p:spTree>
    <p:extLst>
      <p:ext uri="{BB962C8B-B14F-4D97-AF65-F5344CB8AC3E}">
        <p14:creationId xmlns:p14="http://schemas.microsoft.com/office/powerpoint/2010/main" val="2804948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iterate type="lt">
                                    <p:tmPct val="10000"/>
                                  </p:iterate>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0D87C11-4D4C-420C-BC71-6AB2F25AC141}"/>
              </a:ext>
            </a:extLst>
          </p:cNvPr>
          <p:cNvPicPr>
            <a:picLocks noChangeAspect="1"/>
          </p:cNvPicPr>
          <p:nvPr/>
        </p:nvPicPr>
        <p:blipFill>
          <a:blip r:embed="rId3"/>
          <a:stretch>
            <a:fillRect/>
          </a:stretch>
        </p:blipFill>
        <p:spPr>
          <a:xfrm>
            <a:off x="55789" y="-22825"/>
            <a:ext cx="11838214" cy="1884282"/>
          </a:xfrm>
          <a:prstGeom prst="rect">
            <a:avLst/>
          </a:prstGeom>
        </p:spPr>
      </p:pic>
      <p:pic>
        <p:nvPicPr>
          <p:cNvPr id="44038" name="图片 44037" descr="1-34"/>
          <p:cNvPicPr>
            <a:picLocks noChangeAspect="1"/>
          </p:cNvPicPr>
          <p:nvPr/>
        </p:nvPicPr>
        <p:blipFill>
          <a:blip r:embed="rId4"/>
          <a:stretch>
            <a:fillRect/>
          </a:stretch>
        </p:blipFill>
        <p:spPr>
          <a:xfrm>
            <a:off x="24447" y="2874639"/>
            <a:ext cx="3760468" cy="3983362"/>
          </a:xfrm>
          <a:prstGeom prst="rect">
            <a:avLst/>
          </a:prstGeom>
          <a:noFill/>
          <a:ln w="9525">
            <a:noFill/>
          </a:ln>
        </p:spPr>
      </p:pic>
      <p:pic>
        <p:nvPicPr>
          <p:cNvPr id="44039" name="图片 44038" descr="1-33"/>
          <p:cNvPicPr>
            <a:picLocks noChangeAspect="1"/>
          </p:cNvPicPr>
          <p:nvPr/>
        </p:nvPicPr>
        <p:blipFill>
          <a:blip r:embed="rId5"/>
          <a:stretch>
            <a:fillRect/>
          </a:stretch>
        </p:blipFill>
        <p:spPr>
          <a:xfrm rot="303119">
            <a:off x="8853016" y="864257"/>
            <a:ext cx="2805702" cy="6000119"/>
          </a:xfrm>
          <a:prstGeom prst="rect">
            <a:avLst/>
          </a:prstGeom>
          <a:noFill/>
          <a:ln w="9525">
            <a:noFill/>
          </a:ln>
        </p:spPr>
      </p:pic>
      <p:pic>
        <p:nvPicPr>
          <p:cNvPr id="44041" name="图片 44040" descr="11"/>
          <p:cNvPicPr>
            <a:picLocks noChangeAspect="1"/>
          </p:cNvPicPr>
          <p:nvPr/>
        </p:nvPicPr>
        <p:blipFill>
          <a:blip r:embed="rId6"/>
          <a:stretch>
            <a:fillRect/>
          </a:stretch>
        </p:blipFill>
        <p:spPr>
          <a:xfrm>
            <a:off x="2735926" y="1516457"/>
            <a:ext cx="5885919" cy="5804799"/>
          </a:xfrm>
          <a:prstGeom prst="rect">
            <a:avLst/>
          </a:prstGeom>
          <a:noFill/>
          <a:ln w="9525">
            <a:noFill/>
          </a:ln>
        </p:spPr>
      </p:pic>
      <p:sp>
        <p:nvSpPr>
          <p:cNvPr id="6" name="TextBox 5">
            <a:extLst>
              <a:ext uri="{FF2B5EF4-FFF2-40B4-BE49-F238E27FC236}">
                <a16:creationId xmlns:a16="http://schemas.microsoft.com/office/drawing/2014/main" id="{21F25039-ED3D-4FBA-93DE-9F34C7FEC273}"/>
              </a:ext>
            </a:extLst>
          </p:cNvPr>
          <p:cNvSpPr txBox="1"/>
          <p:nvPr/>
        </p:nvSpPr>
        <p:spPr>
          <a:xfrm>
            <a:off x="3313247" y="3295471"/>
            <a:ext cx="4057937" cy="2677656"/>
          </a:xfrm>
          <a:prstGeom prst="rect">
            <a:avLst/>
          </a:prstGeom>
          <a:noFill/>
        </p:spPr>
        <p:txBody>
          <a:bodyPr wrap="square">
            <a:spAutoFit/>
          </a:bodyPr>
          <a:lstStyle/>
          <a:p>
            <a:r>
              <a:rPr lang="en-US" sz="2800" dirty="0" err="1" smtClean="0">
                <a:solidFill>
                  <a:srgbClr val="000000"/>
                </a:solidFill>
                <a:effectLst/>
                <a:latin typeface="Times New Roman" panose="02020603050405020304" pitchFamily="18" charset="0"/>
                <a:ea typeface="Calibri" panose="020F0502020204030204" pitchFamily="34" charset="0"/>
              </a:rPr>
              <a:t>Lực</a:t>
            </a:r>
            <a:r>
              <a:rPr lang="en-US" sz="2800" dirty="0" smtClean="0">
                <a:solidFill>
                  <a:srgbClr val="000000"/>
                </a:solidFill>
                <a:effectLst/>
                <a:latin typeface="Times New Roman" panose="02020603050405020304" pitchFamily="18" charset="0"/>
                <a:ea typeface="Calibri" panose="020F0502020204030204" pitchFamily="34" charset="0"/>
              </a:rPr>
              <a:t> </a:t>
            </a:r>
            <a:r>
              <a:rPr lang="en-US" sz="2800" dirty="0" err="1" smtClean="0">
                <a:solidFill>
                  <a:srgbClr val="000000"/>
                </a:solidFill>
                <a:effectLst/>
                <a:latin typeface="Times New Roman" panose="02020603050405020304" pitchFamily="18" charset="0"/>
                <a:ea typeface="Calibri" panose="020F0502020204030204" pitchFamily="34" charset="0"/>
              </a:rPr>
              <a:t>không</a:t>
            </a:r>
            <a:r>
              <a:rPr lang="en-US" sz="2800" dirty="0" smtClean="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tiếp</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xúc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xuất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hiện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khi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vật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hoặc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đối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tượng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gây</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ra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smtClean="0">
                <a:solidFill>
                  <a:srgbClr val="000000"/>
                </a:solidFill>
                <a:effectLst/>
                <a:latin typeface="Times New Roman" panose="02020603050405020304" pitchFamily="18" charset="0"/>
                <a:ea typeface="Calibri" panose="020F0502020204030204" pitchFamily="34" charset="0"/>
              </a:rPr>
              <a:t>lực</a:t>
            </a:r>
            <a:r>
              <a:rPr lang="en-US" sz="2800" dirty="0" smtClean="0">
                <a:solidFill>
                  <a:srgbClr val="000000"/>
                </a:solidFill>
                <a:effectLst/>
                <a:latin typeface="Times New Roman" panose="02020603050405020304" pitchFamily="18" charset="0"/>
                <a:ea typeface="Calibri" panose="020F0502020204030204" pitchFamily="34" charset="0"/>
              </a:rPr>
              <a:t> </a:t>
            </a:r>
            <a:r>
              <a:rPr lang="en-US" sz="2800" dirty="0" err="1" smtClean="0">
                <a:solidFill>
                  <a:srgbClr val="000000"/>
                </a:solidFill>
                <a:effectLst/>
                <a:latin typeface="Times New Roman" panose="02020603050405020304" pitchFamily="18" charset="0"/>
                <a:ea typeface="Calibri" panose="020F0502020204030204" pitchFamily="34" charset="0"/>
              </a:rPr>
              <a:t>không</a:t>
            </a:r>
            <a:r>
              <a:rPr lang="en-US" sz="2800" dirty="0" smtClean="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có</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sự</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tiếp</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xúc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với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vật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hoặc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đối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tượng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chịu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tác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dụng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của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lực</a:t>
            </a:r>
            <a:r>
              <a:rPr lang="en-US" sz="2800" dirty="0">
                <a:solidFill>
                  <a:srgbClr val="000000"/>
                </a:solidFill>
                <a:effectLst/>
                <a:latin typeface="Times New Roman" panose="02020603050405020304" pitchFamily="18" charset="0"/>
                <a:ea typeface="Calibri" panose="020F0502020204030204" pitchFamily="34" charset="0"/>
              </a:rPr>
              <a:t>. </a:t>
            </a:r>
            <a:endParaRPr lang="en-US" sz="2800" dirty="0"/>
          </a:p>
        </p:txBody>
      </p:sp>
      <p:sp>
        <p:nvSpPr>
          <p:cNvPr id="8" name="TextBox 7">
            <a:extLst>
              <a:ext uri="{FF2B5EF4-FFF2-40B4-BE49-F238E27FC236}">
                <a16:creationId xmlns:a16="http://schemas.microsoft.com/office/drawing/2014/main" id="{13AB56A1-4C34-4B92-82EB-58D9257B7829}"/>
              </a:ext>
            </a:extLst>
          </p:cNvPr>
          <p:cNvSpPr txBox="1"/>
          <p:nvPr/>
        </p:nvSpPr>
        <p:spPr>
          <a:xfrm>
            <a:off x="9483638" y="1674310"/>
            <a:ext cx="1751967" cy="1200329"/>
          </a:xfrm>
          <a:prstGeom prst="rect">
            <a:avLst/>
          </a:prstGeom>
          <a:noFill/>
        </p:spPr>
        <p:txBody>
          <a:bodyPr wrap="square">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LỰC  KHÔNG </a:t>
            </a:r>
          </a:p>
          <a:p>
            <a:pPr algn="ctr"/>
            <a:r>
              <a:rPr lang="en-US" sz="2400" b="1" dirty="0">
                <a:solidFill>
                  <a:srgbClr val="FF0000"/>
                </a:solidFill>
                <a:latin typeface="Times New Roman" panose="02020603050405020304" pitchFamily="18" charset="0"/>
                <a:cs typeface="Times New Roman" panose="02020603050405020304" pitchFamily="18" charset="0"/>
              </a:rPr>
              <a:t>TIẾP XÚC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44039"/>
                                        </p:tgtEl>
                                        <p:attrNameLst>
                                          <p:attrName>style.visibility</p:attrName>
                                        </p:attrNameLst>
                                      </p:cBhvr>
                                      <p:to>
                                        <p:strVal val="visible"/>
                                      </p:to>
                                    </p:set>
                                    <p:animEffect transition="in" filter="barn(outHorizontal)">
                                      <p:cBhvr>
                                        <p:cTn id="7" dur="500"/>
                                        <p:tgtEl>
                                          <p:spTgt spid="44039"/>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44038"/>
                                        </p:tgtEl>
                                        <p:attrNameLst>
                                          <p:attrName>style.visibility</p:attrName>
                                        </p:attrNameLst>
                                      </p:cBhvr>
                                      <p:to>
                                        <p:strVal val="visible"/>
                                      </p:to>
                                    </p:set>
                                    <p:animEffect transition="in" filter="fade">
                                      <p:cBhvr>
                                        <p:cTn id="11" dur="1000"/>
                                        <p:tgtEl>
                                          <p:spTgt spid="44038"/>
                                        </p:tgtEl>
                                      </p:cBhvr>
                                    </p:animEffect>
                                    <p:anim calcmode="lin" valueType="num">
                                      <p:cBhvr>
                                        <p:cTn id="12" dur="1000" fill="hold"/>
                                        <p:tgtEl>
                                          <p:spTgt spid="44038"/>
                                        </p:tgtEl>
                                        <p:attrNameLst>
                                          <p:attrName>ppt_x</p:attrName>
                                        </p:attrNameLst>
                                      </p:cBhvr>
                                      <p:tavLst>
                                        <p:tav tm="0">
                                          <p:val>
                                            <p:strVal val="#ppt_x"/>
                                          </p:val>
                                        </p:tav>
                                        <p:tav tm="100000">
                                          <p:val>
                                            <p:strVal val="#ppt_x"/>
                                          </p:val>
                                        </p:tav>
                                      </p:tavLst>
                                    </p:anim>
                                    <p:anim calcmode="lin" valueType="num">
                                      <p:cBhvr>
                                        <p:cTn id="13" dur="1000" fill="hold"/>
                                        <p:tgtEl>
                                          <p:spTgt spid="4403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5" presetClass="entr" presetSubtype="0" fill="hold" nodeType="afterEffect">
                                  <p:stCondLst>
                                    <p:cond delay="0"/>
                                  </p:stCondLst>
                                  <p:childTnLst>
                                    <p:set>
                                      <p:cBhvr>
                                        <p:cTn id="16" dur="1" fill="hold">
                                          <p:stCondLst>
                                            <p:cond delay="0"/>
                                          </p:stCondLst>
                                        </p:cTn>
                                        <p:tgtEl>
                                          <p:spTgt spid="44041"/>
                                        </p:tgtEl>
                                        <p:attrNameLst>
                                          <p:attrName>style.visibility</p:attrName>
                                        </p:attrNameLst>
                                      </p:cBhvr>
                                      <p:to>
                                        <p:strVal val="visible"/>
                                      </p:to>
                                    </p:set>
                                    <p:anim calcmode="lin" valueType="num">
                                      <p:cBhvr>
                                        <p:cTn id="17" dur="1000" fill="hold"/>
                                        <p:tgtEl>
                                          <p:spTgt spid="44041"/>
                                        </p:tgtEl>
                                        <p:attrNameLst>
                                          <p:attrName>ppt_w</p:attrName>
                                        </p:attrNameLst>
                                      </p:cBhvr>
                                      <p:tavLst>
                                        <p:tav tm="0">
                                          <p:val>
                                            <p:fltVal val="0"/>
                                          </p:val>
                                        </p:tav>
                                        <p:tav tm="100000">
                                          <p:val>
                                            <p:strVal val="#ppt_w"/>
                                          </p:val>
                                        </p:tav>
                                      </p:tavLst>
                                    </p:anim>
                                    <p:anim calcmode="lin" valueType="num">
                                      <p:cBhvr>
                                        <p:cTn id="18" dur="1000" fill="hold"/>
                                        <p:tgtEl>
                                          <p:spTgt spid="44041"/>
                                        </p:tgtEl>
                                        <p:attrNameLst>
                                          <p:attrName>ppt_h</p:attrName>
                                        </p:attrNameLst>
                                      </p:cBhvr>
                                      <p:tavLst>
                                        <p:tav tm="0">
                                          <p:val>
                                            <p:fltVal val="0"/>
                                          </p:val>
                                        </p:tav>
                                        <p:tav tm="100000">
                                          <p:val>
                                            <p:strVal val="#ppt_h"/>
                                          </p:val>
                                        </p:tav>
                                      </p:tavLst>
                                    </p:anim>
                                    <p:anim calcmode="lin" valueType="num">
                                      <p:cBhvr>
                                        <p:cTn id="19" dur="1000" fill="hold"/>
                                        <p:tgtEl>
                                          <p:spTgt spid="44041"/>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4404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iterate type="lt">
                                    <p:tmPct val="10000"/>
                                  </p:iterate>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596" y="-223935"/>
            <a:ext cx="6695233" cy="5108614"/>
          </a:xfrm>
          <a:prstGeom prst="rect">
            <a:avLst/>
          </a:prstGeom>
        </p:spPr>
      </p:pic>
      <p:grpSp>
        <p:nvGrpSpPr>
          <p:cNvPr id="7" name="Group 6"/>
          <p:cNvGrpSpPr/>
          <p:nvPr/>
        </p:nvGrpSpPr>
        <p:grpSpPr>
          <a:xfrm>
            <a:off x="6284688" y="0"/>
            <a:ext cx="6587411" cy="4675947"/>
            <a:chOff x="4113402" y="1550441"/>
            <a:chExt cx="4380564" cy="3855965"/>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2" y="1550441"/>
              <a:ext cx="3757126" cy="3768008"/>
            </a:xfrm>
            <a:prstGeom prst="rect">
              <a:avLst/>
            </a:prstGeom>
          </p:spPr>
        </p:pic>
        <p:sp>
          <p:nvSpPr>
            <p:cNvPr id="12" name="Rectangle 11"/>
            <p:cNvSpPr/>
            <p:nvPr/>
          </p:nvSpPr>
          <p:spPr>
            <a:xfrm>
              <a:off x="4113402" y="4644406"/>
              <a:ext cx="4380564"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Quan</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sát</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hình</a:t>
              </a:r>
              <a:r>
                <a:rPr lang="en-US" sz="3200" dirty="0" smtClean="0">
                  <a:solidFill>
                    <a:srgbClr val="0000FF"/>
                  </a:solidFill>
                  <a:latin typeface="Times New Roman" pitchFamily="18" charset="0"/>
                  <a:cs typeface="Times New Roman" pitchFamily="18" charset="0"/>
                </a:rPr>
                <a:t> 38.2 </a:t>
              </a:r>
              <a:endParaRPr lang="en-US" sz="3200" dirty="0">
                <a:solidFill>
                  <a:srgbClr val="0000FF"/>
                </a:solidFill>
                <a:latin typeface="Times New Roman" pitchFamily="18" charset="0"/>
                <a:cs typeface="Times New Roman" pitchFamily="18" charset="0"/>
              </a:endParaRPr>
            </a:p>
          </p:txBody>
        </p:sp>
      </p:grpSp>
      <p:sp>
        <p:nvSpPr>
          <p:cNvPr id="13" name="Rectangle 12"/>
          <p:cNvSpPr/>
          <p:nvPr/>
        </p:nvSpPr>
        <p:spPr>
          <a:xfrm>
            <a:off x="295475" y="5248435"/>
            <a:ext cx="11613498" cy="1446550"/>
          </a:xfrm>
          <a:prstGeom prst="rect">
            <a:avLst/>
          </a:prstGeom>
        </p:spPr>
        <p:txBody>
          <a:bodyPr wrap="square">
            <a:spAutoFit/>
          </a:bodyPr>
          <a:lstStyle/>
          <a:p>
            <a:pPr lvl="0"/>
            <a:r>
              <a:rPr lang="en-US" sz="4400" dirty="0"/>
              <a:t>Theo </a:t>
            </a:r>
            <a:r>
              <a:rPr lang="en-US" sz="4400" dirty="0" err="1"/>
              <a:t>em</a:t>
            </a:r>
            <a:r>
              <a:rPr lang="en-US" sz="4400" dirty="0"/>
              <a:t>, </a:t>
            </a:r>
            <a:r>
              <a:rPr lang="en-US" sz="4400" dirty="0" err="1"/>
              <a:t>có</a:t>
            </a:r>
            <a:r>
              <a:rPr lang="en-US" sz="4400" dirty="0"/>
              <a:t> </a:t>
            </a:r>
            <a:r>
              <a:rPr lang="en-US" sz="4400" dirty="0" err="1"/>
              <a:t>sự</a:t>
            </a:r>
            <a:r>
              <a:rPr lang="en-US" sz="4400" dirty="0"/>
              <a:t> </a:t>
            </a:r>
            <a:r>
              <a:rPr lang="en-US" sz="4400" dirty="0" err="1"/>
              <a:t>khác</a:t>
            </a:r>
            <a:r>
              <a:rPr lang="en-US" sz="4400" dirty="0"/>
              <a:t> </a:t>
            </a:r>
            <a:r>
              <a:rPr lang="en-US" sz="4400" dirty="0" err="1"/>
              <a:t>biệt</a:t>
            </a:r>
            <a:r>
              <a:rPr lang="en-US" sz="4400" dirty="0"/>
              <a:t> </a:t>
            </a:r>
            <a:r>
              <a:rPr lang="en-US" sz="4400" dirty="0" err="1"/>
              <a:t>nào</a:t>
            </a:r>
            <a:r>
              <a:rPr lang="en-US" sz="4400" dirty="0"/>
              <a:t> </a:t>
            </a:r>
            <a:r>
              <a:rPr lang="en-US" sz="4400" dirty="0" err="1"/>
              <a:t>về</a:t>
            </a:r>
            <a:r>
              <a:rPr lang="en-US" sz="4400" dirty="0"/>
              <a:t> </a:t>
            </a:r>
            <a:r>
              <a:rPr lang="en-US" sz="4400" dirty="0" err="1"/>
              <a:t>các</a:t>
            </a:r>
            <a:r>
              <a:rPr lang="en-US" sz="4400" dirty="0"/>
              <a:t> </a:t>
            </a:r>
            <a:r>
              <a:rPr lang="en-US" sz="4400" dirty="0" err="1"/>
              <a:t>lực</a:t>
            </a:r>
            <a:r>
              <a:rPr lang="en-US" sz="4400" dirty="0"/>
              <a:t> </a:t>
            </a:r>
            <a:r>
              <a:rPr lang="en-US" sz="4400" dirty="0" err="1"/>
              <a:t>tác</a:t>
            </a:r>
            <a:r>
              <a:rPr lang="en-US" sz="4400" dirty="0"/>
              <a:t> </a:t>
            </a:r>
            <a:r>
              <a:rPr lang="en-US" sz="4400" dirty="0" err="1"/>
              <a:t>dụng</a:t>
            </a:r>
            <a:r>
              <a:rPr lang="en-US" sz="4400" dirty="0"/>
              <a:t> </a:t>
            </a:r>
            <a:r>
              <a:rPr lang="en-US" sz="4400" dirty="0" err="1"/>
              <a:t>được</a:t>
            </a:r>
            <a:r>
              <a:rPr lang="en-US" sz="4400" dirty="0"/>
              <a:t> minh </a:t>
            </a:r>
            <a:r>
              <a:rPr lang="en-US" sz="4400" dirty="0" err="1"/>
              <a:t>họa</a:t>
            </a:r>
            <a:r>
              <a:rPr lang="en-US" sz="4400" dirty="0"/>
              <a:t> ở </a:t>
            </a:r>
            <a:r>
              <a:rPr lang="en-US" sz="4400" dirty="0" err="1"/>
              <a:t>hình</a:t>
            </a:r>
            <a:r>
              <a:rPr lang="en-US" sz="4400" dirty="0"/>
              <a:t> 38.1a </a:t>
            </a:r>
            <a:r>
              <a:rPr lang="en-US" sz="4400" dirty="0" err="1"/>
              <a:t>và</a:t>
            </a:r>
            <a:r>
              <a:rPr lang="en-US" sz="4400" dirty="0"/>
              <a:t> 38.2</a:t>
            </a:r>
            <a:r>
              <a:rPr lang="en-US" sz="4400" dirty="0" smtClean="0"/>
              <a:t>?</a:t>
            </a:r>
            <a:endParaRPr lang="en-US" sz="4400" dirty="0"/>
          </a:p>
        </p:txBody>
      </p:sp>
      <p:sp>
        <p:nvSpPr>
          <p:cNvPr id="14" name="Rectangle 13"/>
          <p:cNvSpPr/>
          <p:nvPr/>
        </p:nvSpPr>
        <p:spPr>
          <a:xfrm>
            <a:off x="196979" y="4537633"/>
            <a:ext cx="6176869" cy="2308324"/>
          </a:xfrm>
          <a:prstGeom prst="rect">
            <a:avLst/>
          </a:prstGeom>
        </p:spPr>
        <p:txBody>
          <a:bodyPr wrap="square">
            <a:spAutoFit/>
          </a:bodyPr>
          <a:lstStyle/>
          <a:p>
            <a:r>
              <a:rPr lang="en-US" sz="3600" dirty="0" err="1"/>
              <a:t>Sự</a:t>
            </a:r>
            <a:r>
              <a:rPr lang="en-US" sz="3600" dirty="0"/>
              <a:t> </a:t>
            </a:r>
            <a:r>
              <a:rPr lang="en-US" sz="3600" dirty="0" err="1"/>
              <a:t>khác</a:t>
            </a:r>
            <a:r>
              <a:rPr lang="en-US" sz="3600" dirty="0"/>
              <a:t> </a:t>
            </a:r>
            <a:r>
              <a:rPr lang="en-US" sz="3600" dirty="0" err="1"/>
              <a:t>biệt</a:t>
            </a:r>
            <a:r>
              <a:rPr lang="en-US" sz="3600" dirty="0"/>
              <a:t> </a:t>
            </a:r>
            <a:r>
              <a:rPr lang="en-US" sz="3600" dirty="0" err="1"/>
              <a:t>giữa</a:t>
            </a:r>
            <a:r>
              <a:rPr lang="en-US" sz="3600" dirty="0"/>
              <a:t> </a:t>
            </a:r>
            <a:r>
              <a:rPr lang="en-US" sz="3600" dirty="0" err="1"/>
              <a:t>hai</a:t>
            </a:r>
            <a:r>
              <a:rPr lang="en-US" sz="3600" dirty="0"/>
              <a:t> </a:t>
            </a:r>
            <a:r>
              <a:rPr lang="en-US" sz="3600" dirty="0" err="1"/>
              <a:t>hình</a:t>
            </a:r>
            <a:r>
              <a:rPr lang="en-US" sz="3600" dirty="0"/>
              <a:t> </a:t>
            </a:r>
            <a:r>
              <a:rPr lang="en-US" sz="3600" dirty="0" err="1"/>
              <a:t>là</a:t>
            </a:r>
            <a:r>
              <a:rPr lang="en-US" sz="3600" dirty="0"/>
              <a:t>:</a:t>
            </a:r>
          </a:p>
          <a:p>
            <a:pPr lvl="0"/>
            <a:r>
              <a:rPr lang="en-US" sz="3600" dirty="0"/>
              <a:t>- </a:t>
            </a:r>
            <a:r>
              <a:rPr lang="en-US" sz="3600" dirty="0" err="1"/>
              <a:t>Hình</a:t>
            </a:r>
            <a:r>
              <a:rPr lang="en-US" sz="3600" dirty="0"/>
              <a:t> 38.1a: </a:t>
            </a:r>
            <a:r>
              <a:rPr lang="en-US" sz="3600" dirty="0" err="1" smtClean="0"/>
              <a:t>Vật</a:t>
            </a:r>
            <a:r>
              <a:rPr lang="en-US" sz="3600" dirty="0" smtClean="0"/>
              <a:t> </a:t>
            </a:r>
            <a:r>
              <a:rPr lang="en-US" sz="3600" dirty="0" err="1"/>
              <a:t>gây</a:t>
            </a:r>
            <a:r>
              <a:rPr lang="en-US" sz="3600" dirty="0"/>
              <a:t> </a:t>
            </a:r>
            <a:r>
              <a:rPr lang="en-US" sz="3600" dirty="0" err="1"/>
              <a:t>ra</a:t>
            </a:r>
            <a:r>
              <a:rPr lang="en-US" sz="3600" dirty="0"/>
              <a:t> </a:t>
            </a:r>
            <a:r>
              <a:rPr lang="en-US" sz="3600" dirty="0" err="1"/>
              <a:t>lực</a:t>
            </a:r>
            <a:r>
              <a:rPr lang="en-US" sz="3600" dirty="0"/>
              <a:t> </a:t>
            </a:r>
            <a:r>
              <a:rPr lang="en-US" sz="3600" dirty="0" err="1"/>
              <a:t>tác</a:t>
            </a:r>
            <a:r>
              <a:rPr lang="en-US" sz="3600" dirty="0"/>
              <a:t> </a:t>
            </a:r>
            <a:r>
              <a:rPr lang="en-US" sz="3600" dirty="0" err="1"/>
              <a:t>dụng</a:t>
            </a:r>
            <a:r>
              <a:rPr lang="en-US" sz="3600" dirty="0"/>
              <a:t> </a:t>
            </a:r>
            <a:r>
              <a:rPr lang="en-US" sz="3600" dirty="0" err="1"/>
              <a:t>tiếp</a:t>
            </a:r>
            <a:r>
              <a:rPr lang="en-US" sz="3600" dirty="0"/>
              <a:t> </a:t>
            </a:r>
            <a:r>
              <a:rPr lang="en-US" sz="3600" dirty="0" err="1"/>
              <a:t>xúc</a:t>
            </a:r>
            <a:r>
              <a:rPr lang="en-US" sz="3600" dirty="0"/>
              <a:t> </a:t>
            </a:r>
            <a:r>
              <a:rPr lang="en-US" sz="3600" dirty="0" err="1"/>
              <a:t>với</a:t>
            </a:r>
            <a:r>
              <a:rPr lang="en-US" sz="3600" dirty="0"/>
              <a:t> </a:t>
            </a:r>
            <a:r>
              <a:rPr lang="en-US" sz="3600" dirty="0" err="1"/>
              <a:t>vật</a:t>
            </a:r>
            <a:r>
              <a:rPr lang="en-US" sz="3600" dirty="0"/>
              <a:t> </a:t>
            </a:r>
            <a:r>
              <a:rPr lang="en-US" sz="3600" dirty="0" err="1"/>
              <a:t>chịu</a:t>
            </a:r>
            <a:r>
              <a:rPr lang="en-US" sz="3600" dirty="0"/>
              <a:t> </a:t>
            </a:r>
            <a:r>
              <a:rPr lang="en-US" sz="3600" dirty="0" err="1"/>
              <a:t>lực</a:t>
            </a:r>
            <a:r>
              <a:rPr lang="en-US" sz="3600" dirty="0"/>
              <a:t> </a:t>
            </a:r>
            <a:r>
              <a:rPr lang="en-US" sz="3600" dirty="0" err="1"/>
              <a:t>tác</a:t>
            </a:r>
            <a:r>
              <a:rPr lang="en-US" sz="3600" dirty="0"/>
              <a:t> </a:t>
            </a:r>
            <a:r>
              <a:rPr lang="en-US" sz="3600" dirty="0" err="1"/>
              <a:t>dụng</a:t>
            </a:r>
            <a:r>
              <a:rPr lang="en-US" sz="3600" dirty="0"/>
              <a:t>.</a:t>
            </a:r>
          </a:p>
        </p:txBody>
      </p:sp>
      <p:sp>
        <p:nvSpPr>
          <p:cNvPr id="15" name="Rectangle 14"/>
          <p:cNvSpPr/>
          <p:nvPr/>
        </p:nvSpPr>
        <p:spPr>
          <a:xfrm>
            <a:off x="6515970" y="4905660"/>
            <a:ext cx="5277923" cy="1754326"/>
          </a:xfrm>
          <a:prstGeom prst="rect">
            <a:avLst/>
          </a:prstGeom>
        </p:spPr>
        <p:txBody>
          <a:bodyPr wrap="square">
            <a:spAutoFit/>
          </a:bodyPr>
          <a:lstStyle/>
          <a:p>
            <a:pPr lvl="0"/>
            <a:r>
              <a:rPr lang="en-US" sz="3600" dirty="0"/>
              <a:t>Ở </a:t>
            </a:r>
            <a:r>
              <a:rPr lang="en-US" sz="3600" dirty="0" err="1"/>
              <a:t>hình</a:t>
            </a:r>
            <a:r>
              <a:rPr lang="en-US" sz="3600" dirty="0"/>
              <a:t> 38.2: </a:t>
            </a:r>
            <a:r>
              <a:rPr lang="en-US" sz="3600" dirty="0" err="1"/>
              <a:t>Vật</a:t>
            </a:r>
            <a:r>
              <a:rPr lang="en-US" sz="3600" dirty="0"/>
              <a:t> </a:t>
            </a:r>
            <a:r>
              <a:rPr lang="en-US" sz="3600" dirty="0" err="1"/>
              <a:t>gây</a:t>
            </a:r>
            <a:r>
              <a:rPr lang="en-US" sz="3600" dirty="0"/>
              <a:t> </a:t>
            </a:r>
            <a:r>
              <a:rPr lang="en-US" sz="3600" dirty="0" err="1"/>
              <a:t>ra</a:t>
            </a:r>
            <a:r>
              <a:rPr lang="en-US" sz="3600" dirty="0"/>
              <a:t> </a:t>
            </a:r>
            <a:r>
              <a:rPr lang="en-US" sz="3600" dirty="0" err="1"/>
              <a:t>lực</a:t>
            </a:r>
            <a:r>
              <a:rPr lang="en-US" sz="3600" dirty="0"/>
              <a:t> </a:t>
            </a:r>
            <a:r>
              <a:rPr lang="en-US" sz="3600" dirty="0" err="1"/>
              <a:t>tác</a:t>
            </a:r>
            <a:r>
              <a:rPr lang="en-US" sz="3600" dirty="0"/>
              <a:t> </a:t>
            </a:r>
            <a:r>
              <a:rPr lang="en-US" sz="3600" dirty="0" err="1"/>
              <a:t>dụng</a:t>
            </a:r>
            <a:r>
              <a:rPr lang="en-US" sz="3600" dirty="0"/>
              <a:t> </a:t>
            </a:r>
            <a:r>
              <a:rPr lang="en-US" sz="3600" dirty="0" err="1"/>
              <a:t>không</a:t>
            </a:r>
            <a:r>
              <a:rPr lang="en-US" sz="3600" dirty="0"/>
              <a:t> </a:t>
            </a:r>
            <a:r>
              <a:rPr lang="en-US" sz="3600" dirty="0" err="1"/>
              <a:t>tiếp</a:t>
            </a:r>
            <a:r>
              <a:rPr lang="en-US" sz="3600" dirty="0"/>
              <a:t> </a:t>
            </a:r>
            <a:r>
              <a:rPr lang="en-US" sz="3600" dirty="0" err="1"/>
              <a:t>xúc</a:t>
            </a:r>
            <a:r>
              <a:rPr lang="en-US" sz="3600" dirty="0"/>
              <a:t> </a:t>
            </a:r>
            <a:r>
              <a:rPr lang="en-US" sz="3600" dirty="0" err="1"/>
              <a:t>với</a:t>
            </a:r>
            <a:r>
              <a:rPr lang="en-US" sz="3600" dirty="0"/>
              <a:t> </a:t>
            </a:r>
            <a:r>
              <a:rPr lang="en-US" sz="3600" dirty="0" err="1"/>
              <a:t>vật</a:t>
            </a:r>
            <a:r>
              <a:rPr lang="en-US" sz="3600" dirty="0"/>
              <a:t> </a:t>
            </a:r>
            <a:r>
              <a:rPr lang="en-US" sz="3600" dirty="0" err="1"/>
              <a:t>chịu</a:t>
            </a:r>
            <a:r>
              <a:rPr lang="en-US" sz="3600" dirty="0"/>
              <a:t> </a:t>
            </a:r>
            <a:r>
              <a:rPr lang="en-US" sz="3600" dirty="0" err="1"/>
              <a:t>lực</a:t>
            </a:r>
            <a:r>
              <a:rPr lang="en-US" sz="3600" dirty="0"/>
              <a:t> </a:t>
            </a:r>
            <a:r>
              <a:rPr lang="en-US" sz="3600" dirty="0" err="1"/>
              <a:t>tác</a:t>
            </a:r>
            <a:r>
              <a:rPr lang="en-US" sz="3600" dirty="0"/>
              <a:t> </a:t>
            </a:r>
            <a:r>
              <a:rPr lang="en-US" sz="3600" dirty="0" err="1" smtClean="0"/>
              <a:t>dụng</a:t>
            </a:r>
            <a:r>
              <a:rPr lang="en-US" sz="3600" dirty="0" smtClean="0"/>
              <a:t>.</a:t>
            </a:r>
            <a:endParaRPr lang="en-US" sz="3600" dirty="0"/>
          </a:p>
        </p:txBody>
      </p:sp>
    </p:spTree>
    <p:extLst>
      <p:ext uri="{BB962C8B-B14F-4D97-AF65-F5344CB8AC3E}">
        <p14:creationId xmlns:p14="http://schemas.microsoft.com/office/powerpoint/2010/main" val="23212868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iterate type="lt">
                                    <p:tmPct val="10000"/>
                                  </p:iterate>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xit" presetSubtype="0" fill="hold" grpId="1" nodeType="clickEffect">
                                  <p:stCondLst>
                                    <p:cond delay="0"/>
                                  </p:stCondLst>
                                  <p:iterate type="lt">
                                    <p:tmPct val="0"/>
                                  </p:iterate>
                                  <p:childTnLst>
                                    <p:animEffect transition="out" filter="fade">
                                      <p:cBhvr>
                                        <p:cTn id="25" dur="1000"/>
                                        <p:tgtEl>
                                          <p:spTgt spid="13"/>
                                        </p:tgtEl>
                                      </p:cBhvr>
                                    </p:animEffect>
                                    <p:anim calcmode="lin" valueType="num">
                                      <p:cBhvr>
                                        <p:cTn id="26" dur="1000"/>
                                        <p:tgtEl>
                                          <p:spTgt spid="13"/>
                                        </p:tgtEl>
                                        <p:attrNameLst>
                                          <p:attrName>ppt_x</p:attrName>
                                        </p:attrNameLst>
                                      </p:cBhvr>
                                      <p:tavLst>
                                        <p:tav tm="0">
                                          <p:val>
                                            <p:strVal val="ppt_x"/>
                                          </p:val>
                                        </p:tav>
                                        <p:tav tm="100000">
                                          <p:val>
                                            <p:strVal val="ppt_x"/>
                                          </p:val>
                                        </p:tav>
                                      </p:tavLst>
                                    </p:anim>
                                    <p:anim calcmode="lin" valueType="num">
                                      <p:cBhvr>
                                        <p:cTn id="27" dur="1000"/>
                                        <p:tgtEl>
                                          <p:spTgt spid="13"/>
                                        </p:tgtEl>
                                        <p:attrNameLst>
                                          <p:attrName>ppt_y</p:attrName>
                                        </p:attrNameLst>
                                      </p:cBhvr>
                                      <p:tavLst>
                                        <p:tav tm="0">
                                          <p:val>
                                            <p:strVal val="ppt_y"/>
                                          </p:val>
                                        </p:tav>
                                        <p:tav tm="100000">
                                          <p:val>
                                            <p:strVal val="ppt_y+.1"/>
                                          </p:val>
                                        </p:tav>
                                      </p:tavLst>
                                    </p:anim>
                                    <p:set>
                                      <p:cBhvr>
                                        <p:cTn id="28" dur="1" fill="hold">
                                          <p:stCondLst>
                                            <p:cond delay="999"/>
                                          </p:stCondLst>
                                        </p:cTn>
                                        <p:tgtEl>
                                          <p:spTgt spid="1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iterate type="lt">
                                    <p:tmPct val="10000"/>
                                  </p:iterate>
                                  <p:childTnLst>
                                    <p:set>
                                      <p:cBhvr>
                                        <p:cTn id="32" dur="1" fill="hold">
                                          <p:stCondLst>
                                            <p:cond delay="0"/>
                                          </p:stCondLst>
                                        </p:cTn>
                                        <p:tgtEl>
                                          <p:spTgt spid="14">
                                            <p:txEl>
                                              <p:pRg st="0" end="0"/>
                                            </p:txEl>
                                          </p:spTgt>
                                        </p:tgtEl>
                                        <p:attrNameLst>
                                          <p:attrName>style.visibility</p:attrName>
                                        </p:attrNameLst>
                                      </p:cBhvr>
                                      <p:to>
                                        <p:strVal val="visible"/>
                                      </p:to>
                                    </p:set>
                                    <p:anim calcmode="lin" valueType="num">
                                      <p:cBhvr>
                                        <p:cTn id="33"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35" dur="500"/>
                                        <p:tgtEl>
                                          <p:spTgt spid="14">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iterate type="lt">
                                    <p:tmPct val="10000"/>
                                  </p:iterate>
                                  <p:childTnLst>
                                    <p:set>
                                      <p:cBhvr>
                                        <p:cTn id="39" dur="1" fill="hold">
                                          <p:stCondLst>
                                            <p:cond delay="0"/>
                                          </p:stCondLst>
                                        </p:cTn>
                                        <p:tgtEl>
                                          <p:spTgt spid="14">
                                            <p:txEl>
                                              <p:pRg st="1" end="1"/>
                                            </p:txEl>
                                          </p:spTgt>
                                        </p:tgtEl>
                                        <p:attrNameLst>
                                          <p:attrName>style.visibility</p:attrName>
                                        </p:attrNameLst>
                                      </p:cBhvr>
                                      <p:to>
                                        <p:strVal val="visible"/>
                                      </p:to>
                                    </p:set>
                                    <p:anim calcmode="lin" valueType="num">
                                      <p:cBhvr>
                                        <p:cTn id="40" dur="500" fill="hold"/>
                                        <p:tgtEl>
                                          <p:spTgt spid="14">
                                            <p:txEl>
                                              <p:pRg st="1" end="1"/>
                                            </p:txEl>
                                          </p:spTgt>
                                        </p:tgtEl>
                                        <p:attrNameLst>
                                          <p:attrName>ppt_w</p:attrName>
                                        </p:attrNameLst>
                                      </p:cBhvr>
                                      <p:tavLst>
                                        <p:tav tm="0">
                                          <p:val>
                                            <p:fltVal val="0"/>
                                          </p:val>
                                        </p:tav>
                                        <p:tav tm="100000">
                                          <p:val>
                                            <p:strVal val="#ppt_w"/>
                                          </p:val>
                                        </p:tav>
                                      </p:tavLst>
                                    </p:anim>
                                    <p:anim calcmode="lin" valueType="num">
                                      <p:cBhvr>
                                        <p:cTn id="41" dur="500" fill="hold"/>
                                        <p:tgtEl>
                                          <p:spTgt spid="14">
                                            <p:txEl>
                                              <p:pRg st="1" end="1"/>
                                            </p:txEl>
                                          </p:spTgt>
                                        </p:tgtEl>
                                        <p:attrNameLst>
                                          <p:attrName>ppt_h</p:attrName>
                                        </p:attrNameLst>
                                      </p:cBhvr>
                                      <p:tavLst>
                                        <p:tav tm="0">
                                          <p:val>
                                            <p:fltVal val="0"/>
                                          </p:val>
                                        </p:tav>
                                        <p:tav tm="100000">
                                          <p:val>
                                            <p:strVal val="#ppt_h"/>
                                          </p:val>
                                        </p:tav>
                                      </p:tavLst>
                                    </p:anim>
                                    <p:animEffect transition="in" filter="fade">
                                      <p:cBhvr>
                                        <p:cTn id="42" dur="500"/>
                                        <p:tgtEl>
                                          <p:spTgt spid="1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iterate type="lt">
                                    <p:tmPct val="10000"/>
                                  </p:iterate>
                                  <p:childTnLst>
                                    <p:set>
                                      <p:cBhvr>
                                        <p:cTn id="46" dur="1" fill="hold">
                                          <p:stCondLst>
                                            <p:cond delay="0"/>
                                          </p:stCondLst>
                                        </p:cTn>
                                        <p:tgtEl>
                                          <p:spTgt spid="15">
                                            <p:txEl>
                                              <p:pRg st="0" end="0"/>
                                            </p:txEl>
                                          </p:spTgt>
                                        </p:tgtEl>
                                        <p:attrNameLst>
                                          <p:attrName>style.visibility</p:attrName>
                                        </p:attrNameLst>
                                      </p:cBhvr>
                                      <p:to>
                                        <p:strVal val="visible"/>
                                      </p:to>
                                    </p:set>
                                    <p:anim calcmode="lin" valueType="num">
                                      <p:cBhvr>
                                        <p:cTn id="47"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48" dur="50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49"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51" y="-18663"/>
            <a:ext cx="12002279" cy="6858000"/>
          </a:xfrm>
          <a:prstGeom prst="rect">
            <a:avLst/>
          </a:prstGeom>
        </p:spPr>
      </p:pic>
      <p:grpSp>
        <p:nvGrpSpPr>
          <p:cNvPr id="7" name="Group 6"/>
          <p:cNvGrpSpPr/>
          <p:nvPr/>
        </p:nvGrpSpPr>
        <p:grpSpPr>
          <a:xfrm>
            <a:off x="1373766" y="1148905"/>
            <a:ext cx="10539248" cy="3239444"/>
            <a:chOff x="-1238805" y="2958258"/>
            <a:chExt cx="10539248" cy="2765299"/>
          </a:xfrm>
        </p:grpSpPr>
        <p:pic>
          <p:nvPicPr>
            <p:cNvPr id="6" name="图片 71689" descr="10"/>
            <p:cNvPicPr>
              <a:picLocks noChangeAspect="1"/>
            </p:cNvPicPr>
            <p:nvPr/>
          </p:nvPicPr>
          <p:blipFill>
            <a:blip r:embed="rId3"/>
            <a:stretch>
              <a:fillRect/>
            </a:stretch>
          </p:blipFill>
          <p:spPr>
            <a:xfrm>
              <a:off x="-1238805" y="2958258"/>
              <a:ext cx="10539248" cy="2765299"/>
            </a:xfrm>
            <a:prstGeom prst="rect">
              <a:avLst/>
            </a:prstGeom>
            <a:noFill/>
            <a:ln w="9525">
              <a:noFill/>
            </a:ln>
          </p:spPr>
        </p:pic>
        <p:sp>
          <p:nvSpPr>
            <p:cNvPr id="4" name="Rectangle 3"/>
            <p:cNvSpPr/>
            <p:nvPr/>
          </p:nvSpPr>
          <p:spPr>
            <a:xfrm>
              <a:off x="-597165" y="3341768"/>
              <a:ext cx="9703837" cy="1446550"/>
            </a:xfrm>
            <a:prstGeom prst="rect">
              <a:avLst/>
            </a:prstGeom>
          </p:spPr>
          <p:txBody>
            <a:bodyPr wrap="square">
              <a:spAutoFit/>
            </a:bodyPr>
            <a:lstStyle/>
            <a:p>
              <a:pPr algn="just"/>
              <a:r>
                <a:rPr lang="vi-VN" sz="4400" dirty="0"/>
                <a:t>Em hãy tìm các ví dụ về lực không tiếp xúc trong đời sống</a:t>
              </a:r>
              <a:r>
                <a:rPr lang="vi-VN" sz="4400" dirty="0" smtClean="0"/>
                <a:t>?</a:t>
              </a:r>
              <a:endParaRPr lang="en-US" sz="4400" dirty="0"/>
            </a:p>
          </p:txBody>
        </p:sp>
      </p:grpSp>
      <p:pic>
        <p:nvPicPr>
          <p:cNvPr id="10" name="图片 71689" descr="10"/>
          <p:cNvPicPr>
            <a:picLocks noChangeAspect="1"/>
          </p:cNvPicPr>
          <p:nvPr/>
        </p:nvPicPr>
        <p:blipFill>
          <a:blip r:embed="rId3"/>
          <a:stretch>
            <a:fillRect/>
          </a:stretch>
        </p:blipFill>
        <p:spPr>
          <a:xfrm>
            <a:off x="108387" y="-487807"/>
            <a:ext cx="12065420" cy="7159199"/>
          </a:xfrm>
          <a:prstGeom prst="rect">
            <a:avLst/>
          </a:prstGeom>
          <a:noFill/>
          <a:ln w="9525">
            <a:noFill/>
          </a:ln>
        </p:spPr>
      </p:pic>
      <p:sp>
        <p:nvSpPr>
          <p:cNvPr id="13" name="Rectangle 12"/>
          <p:cNvSpPr/>
          <p:nvPr/>
        </p:nvSpPr>
        <p:spPr>
          <a:xfrm>
            <a:off x="597159" y="-2241"/>
            <a:ext cx="10860834" cy="1200329"/>
          </a:xfrm>
          <a:prstGeom prst="rect">
            <a:avLst/>
          </a:prstGeom>
        </p:spPr>
        <p:txBody>
          <a:bodyPr wrap="square">
            <a:spAutoFit/>
          </a:bodyPr>
          <a:lstStyle/>
          <a:p>
            <a:r>
              <a:rPr lang="en-US" sz="3600" dirty="0"/>
              <a:t>+ </a:t>
            </a:r>
            <a:r>
              <a:rPr lang="en-US" sz="3600" dirty="0" err="1"/>
              <a:t>Máy</a:t>
            </a:r>
            <a:r>
              <a:rPr lang="en-US" sz="3600" dirty="0"/>
              <a:t> </a:t>
            </a:r>
            <a:r>
              <a:rPr lang="en-US" sz="3600" dirty="0" err="1"/>
              <a:t>sấy</a:t>
            </a:r>
            <a:r>
              <a:rPr lang="en-US" sz="3600" dirty="0"/>
              <a:t> </a:t>
            </a:r>
            <a:r>
              <a:rPr lang="en-US" sz="3600" dirty="0" err="1"/>
              <a:t>tóc</a:t>
            </a:r>
            <a:r>
              <a:rPr lang="en-US" sz="3600" dirty="0"/>
              <a:t> </a:t>
            </a:r>
            <a:r>
              <a:rPr lang="en-US" sz="3600" dirty="0" err="1"/>
              <a:t>tác</a:t>
            </a:r>
            <a:r>
              <a:rPr lang="en-US" sz="3600" dirty="0"/>
              <a:t> </a:t>
            </a:r>
            <a:r>
              <a:rPr lang="en-US" sz="3600" dirty="0" err="1"/>
              <a:t>dụng</a:t>
            </a:r>
            <a:r>
              <a:rPr lang="en-US" sz="3600" dirty="0"/>
              <a:t> </a:t>
            </a:r>
            <a:r>
              <a:rPr lang="en-US" sz="3600" dirty="0" err="1"/>
              <a:t>lực</a:t>
            </a:r>
            <a:r>
              <a:rPr lang="en-US" sz="3600" dirty="0"/>
              <a:t> </a:t>
            </a:r>
            <a:r>
              <a:rPr lang="en-US" sz="3600" dirty="0" err="1"/>
              <a:t>thổi</a:t>
            </a:r>
            <a:r>
              <a:rPr lang="en-US" sz="3600" dirty="0"/>
              <a:t> bay </a:t>
            </a:r>
            <a:r>
              <a:rPr lang="en-US" sz="3600" dirty="0" err="1"/>
              <a:t>được</a:t>
            </a:r>
            <a:r>
              <a:rPr lang="en-US" sz="3600" dirty="0"/>
              <a:t> </a:t>
            </a:r>
            <a:r>
              <a:rPr lang="en-US" sz="3600" dirty="0" err="1"/>
              <a:t>các</a:t>
            </a:r>
            <a:r>
              <a:rPr lang="en-US" sz="3600" dirty="0"/>
              <a:t> </a:t>
            </a:r>
            <a:r>
              <a:rPr lang="en-US" sz="3600" dirty="0" err="1"/>
              <a:t>mẩu</a:t>
            </a:r>
            <a:r>
              <a:rPr lang="en-US" sz="3600" dirty="0"/>
              <a:t> </a:t>
            </a:r>
            <a:r>
              <a:rPr lang="en-US" sz="3600" dirty="0" err="1"/>
              <a:t>giấy</a:t>
            </a:r>
            <a:r>
              <a:rPr lang="en-US" sz="3600" dirty="0"/>
              <a:t> </a:t>
            </a:r>
            <a:r>
              <a:rPr lang="en-US" sz="3600" dirty="0" err="1"/>
              <a:t>đặt</a:t>
            </a:r>
            <a:r>
              <a:rPr lang="en-US" sz="3600" dirty="0"/>
              <a:t> </a:t>
            </a:r>
            <a:r>
              <a:rPr lang="en-US" sz="3600" dirty="0" err="1"/>
              <a:t>trên</a:t>
            </a:r>
            <a:r>
              <a:rPr lang="en-US" sz="3600" dirty="0"/>
              <a:t> </a:t>
            </a:r>
            <a:r>
              <a:rPr lang="en-US" sz="3600" dirty="0" err="1"/>
              <a:t>bàn</a:t>
            </a:r>
            <a:r>
              <a:rPr lang="en-US" sz="3600" dirty="0"/>
              <a:t>.</a:t>
            </a:r>
          </a:p>
        </p:txBody>
      </p:sp>
      <p:sp>
        <p:nvSpPr>
          <p:cNvPr id="14" name="Rectangle 13"/>
          <p:cNvSpPr/>
          <p:nvPr/>
        </p:nvSpPr>
        <p:spPr>
          <a:xfrm>
            <a:off x="523602" y="1489675"/>
            <a:ext cx="10860834" cy="646331"/>
          </a:xfrm>
          <a:prstGeom prst="rect">
            <a:avLst/>
          </a:prstGeom>
        </p:spPr>
        <p:txBody>
          <a:bodyPr wrap="square">
            <a:spAutoFit/>
          </a:bodyPr>
          <a:lstStyle/>
          <a:p>
            <a:r>
              <a:rPr lang="en-US" sz="3600" dirty="0"/>
              <a:t>+ </a:t>
            </a:r>
            <a:r>
              <a:rPr lang="en-US" sz="3600" dirty="0" err="1"/>
              <a:t>Mẩu</a:t>
            </a:r>
            <a:r>
              <a:rPr lang="en-US" sz="3600" dirty="0"/>
              <a:t> </a:t>
            </a:r>
            <a:r>
              <a:rPr lang="en-US" sz="3600" dirty="0" err="1"/>
              <a:t>sắt</a:t>
            </a:r>
            <a:r>
              <a:rPr lang="en-US" sz="3600" dirty="0"/>
              <a:t> </a:t>
            </a:r>
            <a:r>
              <a:rPr lang="en-US" sz="3600" dirty="0" err="1"/>
              <a:t>bị</a:t>
            </a:r>
            <a:r>
              <a:rPr lang="en-US" sz="3600" dirty="0"/>
              <a:t> </a:t>
            </a:r>
            <a:r>
              <a:rPr lang="en-US" sz="3600" dirty="0" err="1"/>
              <a:t>cục</a:t>
            </a:r>
            <a:r>
              <a:rPr lang="en-US" sz="3600" dirty="0"/>
              <a:t> </a:t>
            </a:r>
            <a:r>
              <a:rPr lang="en-US" sz="3600" dirty="0" err="1"/>
              <a:t>nam</a:t>
            </a:r>
            <a:r>
              <a:rPr lang="en-US" sz="3600" dirty="0"/>
              <a:t> </a:t>
            </a:r>
            <a:r>
              <a:rPr lang="en-US" sz="3600" dirty="0" err="1"/>
              <a:t>châm</a:t>
            </a:r>
            <a:r>
              <a:rPr lang="en-US" sz="3600" dirty="0"/>
              <a:t> </a:t>
            </a:r>
            <a:r>
              <a:rPr lang="en-US" sz="3600" dirty="0" err="1"/>
              <a:t>hút</a:t>
            </a:r>
            <a:r>
              <a:rPr lang="en-US" sz="3600" dirty="0"/>
              <a:t> </a:t>
            </a:r>
            <a:r>
              <a:rPr lang="en-US" sz="3600" dirty="0" err="1"/>
              <a:t>khi</a:t>
            </a:r>
            <a:r>
              <a:rPr lang="en-US" sz="3600" dirty="0"/>
              <a:t> </a:t>
            </a:r>
            <a:r>
              <a:rPr lang="en-US" sz="3600" dirty="0" err="1"/>
              <a:t>đưa</a:t>
            </a:r>
            <a:r>
              <a:rPr lang="en-US" sz="3600" dirty="0"/>
              <a:t> </a:t>
            </a:r>
            <a:r>
              <a:rPr lang="en-US" sz="3600" dirty="0" err="1"/>
              <a:t>lại</a:t>
            </a:r>
            <a:r>
              <a:rPr lang="en-US" sz="3600" dirty="0"/>
              <a:t> </a:t>
            </a:r>
            <a:r>
              <a:rPr lang="en-US" sz="3600" dirty="0" err="1"/>
              <a:t>gần</a:t>
            </a:r>
            <a:r>
              <a:rPr lang="en-US" sz="3600" dirty="0"/>
              <a:t>.</a:t>
            </a:r>
          </a:p>
        </p:txBody>
      </p:sp>
      <p:sp>
        <p:nvSpPr>
          <p:cNvPr id="15" name="Rectangle 14"/>
          <p:cNvSpPr/>
          <p:nvPr/>
        </p:nvSpPr>
        <p:spPr>
          <a:xfrm>
            <a:off x="562949" y="2445462"/>
            <a:ext cx="10860834" cy="646331"/>
          </a:xfrm>
          <a:prstGeom prst="rect">
            <a:avLst/>
          </a:prstGeom>
        </p:spPr>
        <p:txBody>
          <a:bodyPr wrap="square">
            <a:spAutoFit/>
          </a:bodyPr>
          <a:lstStyle/>
          <a:p>
            <a:r>
              <a:rPr lang="en-US" sz="3600" dirty="0"/>
              <a:t>+ </a:t>
            </a:r>
            <a:r>
              <a:rPr lang="en-US" sz="3600" dirty="0" err="1"/>
              <a:t>Các</a:t>
            </a:r>
            <a:r>
              <a:rPr lang="en-US" sz="3600" dirty="0"/>
              <a:t> </a:t>
            </a:r>
            <a:r>
              <a:rPr lang="en-US" sz="3600" dirty="0" err="1"/>
              <a:t>hạt</a:t>
            </a:r>
            <a:r>
              <a:rPr lang="en-US" sz="3600" dirty="0"/>
              <a:t> </a:t>
            </a:r>
            <a:r>
              <a:rPr lang="en-US" sz="3600" dirty="0" err="1"/>
              <a:t>mưa</a:t>
            </a:r>
            <a:r>
              <a:rPr lang="en-US" sz="3600" dirty="0"/>
              <a:t> </a:t>
            </a:r>
            <a:r>
              <a:rPr lang="en-US" sz="3600" dirty="0" err="1"/>
              <a:t>rơi</a:t>
            </a:r>
            <a:r>
              <a:rPr lang="en-US" sz="3600" dirty="0"/>
              <a:t> </a:t>
            </a:r>
            <a:r>
              <a:rPr lang="en-US" sz="3600" dirty="0" err="1"/>
              <a:t>xuống</a:t>
            </a:r>
            <a:r>
              <a:rPr lang="en-US" sz="3600" dirty="0"/>
              <a:t> </a:t>
            </a:r>
            <a:r>
              <a:rPr lang="en-US" sz="3600" dirty="0" err="1"/>
              <a:t>đo</a:t>
            </a:r>
            <a:r>
              <a:rPr lang="en-US" sz="3600" dirty="0"/>
              <a:t> </a:t>
            </a:r>
            <a:r>
              <a:rPr lang="en-US" sz="3600" dirty="0" err="1"/>
              <a:t>bị</a:t>
            </a:r>
            <a:r>
              <a:rPr lang="en-US" sz="3600" dirty="0"/>
              <a:t> </a:t>
            </a:r>
            <a:r>
              <a:rPr lang="en-US" sz="3600" dirty="0" err="1"/>
              <a:t>Trái</a:t>
            </a:r>
            <a:r>
              <a:rPr lang="en-US" sz="3600" dirty="0"/>
              <a:t> </a:t>
            </a:r>
            <a:r>
              <a:rPr lang="en-US" sz="3600" dirty="0" err="1"/>
              <a:t>Đất</a:t>
            </a:r>
            <a:r>
              <a:rPr lang="en-US" sz="3600" dirty="0"/>
              <a:t> </a:t>
            </a:r>
            <a:r>
              <a:rPr lang="en-US" sz="3600" dirty="0" err="1"/>
              <a:t>hút</a:t>
            </a:r>
            <a:r>
              <a:rPr lang="en-US" sz="3600" dirty="0"/>
              <a:t> </a:t>
            </a:r>
            <a:r>
              <a:rPr lang="en-US" sz="3600" dirty="0" err="1"/>
              <a:t>một</a:t>
            </a:r>
            <a:r>
              <a:rPr lang="en-US" sz="3600" dirty="0"/>
              <a:t> </a:t>
            </a:r>
            <a:r>
              <a:rPr lang="en-US" sz="3600" dirty="0" err="1"/>
              <a:t>lực</a:t>
            </a:r>
            <a:r>
              <a:rPr lang="en-US" sz="3600" dirty="0"/>
              <a:t>.</a:t>
            </a:r>
          </a:p>
        </p:txBody>
      </p:sp>
      <p:sp>
        <p:nvSpPr>
          <p:cNvPr id="16" name="Rectangle 15"/>
          <p:cNvSpPr/>
          <p:nvPr/>
        </p:nvSpPr>
        <p:spPr>
          <a:xfrm>
            <a:off x="877072" y="3322529"/>
            <a:ext cx="10528050" cy="1200329"/>
          </a:xfrm>
          <a:prstGeom prst="rect">
            <a:avLst/>
          </a:prstGeom>
        </p:spPr>
        <p:txBody>
          <a:bodyPr wrap="square">
            <a:spAutoFit/>
          </a:bodyPr>
          <a:lstStyle/>
          <a:p>
            <a:r>
              <a:rPr lang="en-US" sz="3600" dirty="0"/>
              <a:t>+ </a:t>
            </a:r>
            <a:r>
              <a:rPr lang="en-US" sz="3600" dirty="0" err="1"/>
              <a:t>Khi</a:t>
            </a:r>
            <a:r>
              <a:rPr lang="en-US" sz="3600" dirty="0"/>
              <a:t> </a:t>
            </a:r>
            <a:r>
              <a:rPr lang="en-US" sz="3600" dirty="0" err="1"/>
              <a:t>đưa</a:t>
            </a:r>
            <a:r>
              <a:rPr lang="en-US" sz="3600" dirty="0"/>
              <a:t> </a:t>
            </a:r>
            <a:r>
              <a:rPr lang="en-US" sz="3600" dirty="0" err="1"/>
              <a:t>hai</a:t>
            </a:r>
            <a:r>
              <a:rPr lang="en-US" sz="3600" dirty="0"/>
              <a:t> </a:t>
            </a:r>
            <a:r>
              <a:rPr lang="en-US" sz="3600" dirty="0" err="1"/>
              <a:t>cực</a:t>
            </a:r>
            <a:r>
              <a:rPr lang="en-US" sz="3600" dirty="0"/>
              <a:t> </a:t>
            </a:r>
            <a:r>
              <a:rPr lang="en-US" sz="3600" dirty="0" err="1"/>
              <a:t>cùng</a:t>
            </a:r>
            <a:r>
              <a:rPr lang="en-US" sz="3600" dirty="0"/>
              <a:t> </a:t>
            </a:r>
            <a:r>
              <a:rPr lang="en-US" sz="3600" dirty="0" err="1"/>
              <a:t>tên</a:t>
            </a:r>
            <a:r>
              <a:rPr lang="en-US" sz="3600" dirty="0"/>
              <a:t> </a:t>
            </a:r>
            <a:r>
              <a:rPr lang="en-US" sz="3600" dirty="0" err="1"/>
              <a:t>của</a:t>
            </a:r>
            <a:r>
              <a:rPr lang="en-US" sz="3600" dirty="0"/>
              <a:t> </a:t>
            </a:r>
            <a:r>
              <a:rPr lang="en-US" sz="3600" dirty="0" err="1"/>
              <a:t>hai</a:t>
            </a:r>
            <a:r>
              <a:rPr lang="en-US" sz="3600" dirty="0"/>
              <a:t> </a:t>
            </a:r>
            <a:r>
              <a:rPr lang="en-US" sz="3600" dirty="0" err="1"/>
              <a:t>nam</a:t>
            </a:r>
            <a:r>
              <a:rPr lang="en-US" sz="3600" dirty="0"/>
              <a:t> </a:t>
            </a:r>
            <a:r>
              <a:rPr lang="en-US" sz="3600" dirty="0" err="1"/>
              <a:t>châm</a:t>
            </a:r>
            <a:r>
              <a:rPr lang="en-US" sz="3600" dirty="0"/>
              <a:t> </a:t>
            </a:r>
            <a:r>
              <a:rPr lang="en-US" sz="3600" dirty="0" err="1"/>
              <a:t>lại</a:t>
            </a:r>
            <a:r>
              <a:rPr lang="en-US" sz="3600" dirty="0"/>
              <a:t> </a:t>
            </a:r>
            <a:r>
              <a:rPr lang="en-US" sz="3600" dirty="0" err="1"/>
              <a:t>gần</a:t>
            </a:r>
            <a:r>
              <a:rPr lang="en-US" sz="3600" dirty="0"/>
              <a:t> </a:t>
            </a:r>
            <a:r>
              <a:rPr lang="en-US" sz="3600" dirty="0" err="1"/>
              <a:t>nhau</a:t>
            </a:r>
            <a:r>
              <a:rPr lang="en-US" sz="3600" dirty="0"/>
              <a:t>, </a:t>
            </a:r>
            <a:r>
              <a:rPr lang="en-US" sz="3600" dirty="0" err="1"/>
              <a:t>chúng</a:t>
            </a:r>
            <a:r>
              <a:rPr lang="en-US" sz="3600" dirty="0"/>
              <a:t> </a:t>
            </a:r>
            <a:r>
              <a:rPr lang="en-US" sz="3600" dirty="0" err="1"/>
              <a:t>đẩy</a:t>
            </a:r>
            <a:r>
              <a:rPr lang="en-US" sz="3600" dirty="0"/>
              <a:t> </a:t>
            </a:r>
            <a:r>
              <a:rPr lang="en-US" sz="3600" dirty="0" err="1"/>
              <a:t>nhau</a:t>
            </a:r>
            <a:r>
              <a:rPr lang="en-US" sz="3600" dirty="0"/>
              <a:t> </a:t>
            </a:r>
            <a:r>
              <a:rPr lang="en-US" sz="3600" dirty="0" err="1"/>
              <a:t>với</a:t>
            </a:r>
            <a:r>
              <a:rPr lang="en-US" sz="3600" dirty="0"/>
              <a:t> </a:t>
            </a:r>
            <a:r>
              <a:rPr lang="en-US" sz="3600" dirty="0" err="1"/>
              <a:t>một</a:t>
            </a:r>
            <a:r>
              <a:rPr lang="en-US" sz="3600" dirty="0"/>
              <a:t> </a:t>
            </a:r>
            <a:r>
              <a:rPr lang="en-US" sz="3600" dirty="0" err="1"/>
              <a:t>lực</a:t>
            </a:r>
            <a:r>
              <a:rPr lang="en-US" sz="3600" dirty="0" smtClean="0"/>
              <a:t>.</a:t>
            </a:r>
            <a:endParaRPr lang="en-US" sz="3600" dirty="0"/>
          </a:p>
        </p:txBody>
      </p:sp>
    </p:spTree>
    <p:extLst>
      <p:ext uri="{BB962C8B-B14F-4D97-AF65-F5344CB8AC3E}">
        <p14:creationId xmlns:p14="http://schemas.microsoft.com/office/powerpoint/2010/main" val="208619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xit" presetSubtype="0" fill="hold" nodeType="clickEffect">
                                  <p:stCondLst>
                                    <p:cond delay="0"/>
                                  </p:stCondLst>
                                  <p:childTnLst>
                                    <p:animEffect transition="out" filter="fade">
                                      <p:cBhvr>
                                        <p:cTn id="18" dur="1000" accel="50000">
                                          <p:stCondLst>
                                            <p:cond delay="0"/>
                                          </p:stCondLst>
                                        </p:cTn>
                                        <p:tgtEl>
                                          <p:spTgt spid="7"/>
                                        </p:tgtEl>
                                      </p:cBhvr>
                                    </p:animEffect>
                                    <p:anim calcmode="lin" valueType="num">
                                      <p:cBhvr>
                                        <p:cTn id="19" dur="500" accel="50000">
                                          <p:stCondLst>
                                            <p:cond delay="0"/>
                                          </p:stCondLst>
                                        </p:cTn>
                                        <p:tgtEl>
                                          <p:spTgt spid="7"/>
                                        </p:tgtEl>
                                        <p:attrNameLst>
                                          <p:attrName>ppt_y</p:attrName>
                                        </p:attrNameLst>
                                      </p:cBhvr>
                                      <p:tavLst>
                                        <p:tav tm="0">
                                          <p:val>
                                            <p:strVal val="ppt_y"/>
                                          </p:val>
                                        </p:tav>
                                        <p:tav tm="100000">
                                          <p:val>
                                            <p:strVal val="ppt_y+.1"/>
                                          </p:val>
                                        </p:tav>
                                      </p:tavLst>
                                    </p:anim>
                                    <p:anim calcmode="lin" valueType="num">
                                      <p:cBhvr>
                                        <p:cTn id="20" dur="500" decel="50000">
                                          <p:stCondLst>
                                            <p:cond delay="500"/>
                                          </p:stCondLst>
                                        </p:cTn>
                                        <p:tgtEl>
                                          <p:spTgt spid="7"/>
                                        </p:tgtEl>
                                        <p:attrNameLst>
                                          <p:attrName>ppt_y</p:attrName>
                                        </p:attrNameLst>
                                      </p:cBhvr>
                                      <p:tavLst>
                                        <p:tav tm="0">
                                          <p:val>
                                            <p:strVal val="ppt_y"/>
                                          </p:val>
                                        </p:tav>
                                        <p:tav tm="100000">
                                          <p:val>
                                            <p:strVal val="ppt_y-.1"/>
                                          </p:val>
                                        </p:tav>
                                      </p:tavLst>
                                    </p:anim>
                                    <p:anim calcmode="lin" valueType="num">
                                      <p:cBhvr>
                                        <p:cTn id="21" dur="500" accel="50000">
                                          <p:stCondLst>
                                            <p:cond delay="500"/>
                                          </p:stCondLst>
                                        </p:cTn>
                                        <p:tgtEl>
                                          <p:spTgt spid="7"/>
                                        </p:tgtEl>
                                        <p:attrNameLst>
                                          <p:attrName>ppt_x</p:attrName>
                                        </p:attrNameLst>
                                      </p:cBhvr>
                                      <p:tavLst>
                                        <p:tav tm="0">
                                          <p:val>
                                            <p:strVal val="ppt_x"/>
                                          </p:val>
                                        </p:tav>
                                        <p:tav tm="100000">
                                          <p:val>
                                            <p:strVal val="ppt_x+.4"/>
                                          </p:val>
                                        </p:tav>
                                      </p:tavLst>
                                    </p:anim>
                                    <p:anim calcmode="lin" valueType="num">
                                      <p:cBhvr>
                                        <p:cTn id="22" dur="1000"/>
                                        <p:tgtEl>
                                          <p:spTgt spid="7"/>
                                        </p:tgtEl>
                                        <p:attrNameLst>
                                          <p:attrName>ppt_h</p:attrName>
                                        </p:attrNameLst>
                                      </p:cBhvr>
                                      <p:tavLst>
                                        <p:tav tm="0">
                                          <p:val>
                                            <p:strVal val="ppt_h"/>
                                          </p:val>
                                        </p:tav>
                                        <p:tav tm="100000">
                                          <p:val>
                                            <p:strVal val="ppt_h"/>
                                          </p:val>
                                        </p:tav>
                                      </p:tavLst>
                                    </p:anim>
                                    <p:anim calcmode="lin" valueType="num">
                                      <p:cBhvr>
                                        <p:cTn id="23" dur="500" accel="50000">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24" dur="500" decel="50000">
                                          <p:stCondLst>
                                            <p:cond delay="500"/>
                                          </p:stCondLst>
                                        </p:cTn>
                                        <p:tgtEl>
                                          <p:spTgt spid="7"/>
                                        </p:tgtEl>
                                        <p:attrNameLst>
                                          <p:attrName>ppt_w</p:attrName>
                                        </p:attrNameLst>
                                      </p:cBhvr>
                                      <p:tavLst>
                                        <p:tav tm="0">
                                          <p:val>
                                            <p:strVal val="ppt_w"/>
                                          </p:val>
                                        </p:tav>
                                        <p:tav tm="100000">
                                          <p:val>
                                            <p:strVal val="ppt_w/.05"/>
                                          </p:val>
                                        </p:tav>
                                      </p:tavLst>
                                    </p:anim>
                                    <p:anim calcmode="lin" valueType="num">
                                      <p:cBhvr>
                                        <p:cTn id="25" dur="500" accel="50000">
                                          <p:stCondLst>
                                            <p:cond delay="500"/>
                                          </p:stCondLst>
                                        </p:cTn>
                                        <p:tgtEl>
                                          <p:spTgt spid="7"/>
                                        </p:tgtEl>
                                        <p:attrNameLst>
                                          <p:attrName>style.rotation</p:attrName>
                                        </p:attrNameLst>
                                      </p:cBhvr>
                                      <p:tavLst>
                                        <p:tav tm="0">
                                          <p:val>
                                            <p:fltVal val="0"/>
                                          </p:val>
                                        </p:tav>
                                        <p:tav tm="100000">
                                          <p:val>
                                            <p:fltVal val="-90"/>
                                          </p:val>
                                        </p:tav>
                                      </p:tavLst>
                                    </p:anim>
                                    <p:set>
                                      <p:cBhvr>
                                        <p:cTn id="26" dur="1" fill="hold">
                                          <p:stCondLst>
                                            <p:cond delay="999"/>
                                          </p:stCondLst>
                                        </p:cTn>
                                        <p:tgtEl>
                                          <p:spTgt spid="7"/>
                                        </p:tgtEl>
                                        <p:attrNameLst>
                                          <p:attrName>style.visibility</p:attrName>
                                        </p:attrNameLst>
                                      </p:cBhvr>
                                      <p:to>
                                        <p:strVal val="hidden"/>
                                      </p:to>
                                    </p:set>
                                  </p:childTnLst>
                                </p:cTn>
                              </p:par>
                            </p:childTnLst>
                          </p:cTn>
                        </p:par>
                        <p:par>
                          <p:cTn id="27" fill="hold">
                            <p:stCondLst>
                              <p:cond delay="1000"/>
                            </p:stCondLst>
                            <p:childTnLst>
                              <p:par>
                                <p:cTn id="28" presetID="6" presetClass="entr" presetSubtype="16"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circle(in)">
                                      <p:cBhvr>
                                        <p:cTn id="30" dur="2000"/>
                                        <p:tgtEl>
                                          <p:spTgt spid="10"/>
                                        </p:tgtEl>
                                      </p:cBhvr>
                                    </p:animEffect>
                                  </p:childTnLst>
                                </p:cTn>
                              </p:par>
                            </p:childTnLst>
                          </p:cTn>
                        </p:par>
                        <p:par>
                          <p:cTn id="31" fill="hold">
                            <p:stCondLst>
                              <p:cond delay="3000"/>
                            </p:stCondLst>
                            <p:childTnLst>
                              <p:par>
                                <p:cTn id="32" presetID="53" presetClass="entr" presetSubtype="16" fill="hold" nodeType="afterEffect">
                                  <p:stCondLst>
                                    <p:cond delay="0"/>
                                  </p:stCondLst>
                                  <p:iterate type="lt">
                                    <p:tmPct val="10000"/>
                                  </p:iterate>
                                  <p:childTnLst>
                                    <p:set>
                                      <p:cBhvr>
                                        <p:cTn id="33" dur="1" fill="hold">
                                          <p:stCondLst>
                                            <p:cond delay="0"/>
                                          </p:stCondLst>
                                        </p:cTn>
                                        <p:tgtEl>
                                          <p:spTgt spid="13">
                                            <p:txEl>
                                              <p:pRg st="0" end="0"/>
                                            </p:txEl>
                                          </p:spTgt>
                                        </p:tgtEl>
                                        <p:attrNameLst>
                                          <p:attrName>style.visibility</p:attrName>
                                        </p:attrNameLst>
                                      </p:cBhvr>
                                      <p:to>
                                        <p:strVal val="visible"/>
                                      </p:to>
                                    </p:set>
                                    <p:anim calcmode="lin" valueType="num">
                                      <p:cBhvr>
                                        <p:cTn id="34"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35"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36" dur="500"/>
                                        <p:tgtEl>
                                          <p:spTgt spid="13">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iterate type="lt">
                                    <p:tmPct val="10000"/>
                                  </p:iterate>
                                  <p:childTnLst>
                                    <p:set>
                                      <p:cBhvr>
                                        <p:cTn id="40" dur="1" fill="hold">
                                          <p:stCondLst>
                                            <p:cond delay="0"/>
                                          </p:stCondLst>
                                        </p:cTn>
                                        <p:tgtEl>
                                          <p:spTgt spid="14">
                                            <p:txEl>
                                              <p:pRg st="0" end="0"/>
                                            </p:txEl>
                                          </p:spTgt>
                                        </p:tgtEl>
                                        <p:attrNameLst>
                                          <p:attrName>style.visibility</p:attrName>
                                        </p:attrNameLst>
                                      </p:cBhvr>
                                      <p:to>
                                        <p:strVal val="visible"/>
                                      </p:to>
                                    </p:set>
                                    <p:anim calcmode="lin" valueType="num">
                                      <p:cBhvr>
                                        <p:cTn id="41"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42"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43" dur="500"/>
                                        <p:tgtEl>
                                          <p:spTgt spid="14">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iterate type="lt">
                                    <p:tmPct val="10000"/>
                                  </p:iterate>
                                  <p:childTnLst>
                                    <p:set>
                                      <p:cBhvr>
                                        <p:cTn id="47" dur="1" fill="hold">
                                          <p:stCondLst>
                                            <p:cond delay="0"/>
                                          </p:stCondLst>
                                        </p:cTn>
                                        <p:tgtEl>
                                          <p:spTgt spid="15">
                                            <p:txEl>
                                              <p:pRg st="0" end="0"/>
                                            </p:txEl>
                                          </p:spTgt>
                                        </p:tgtEl>
                                        <p:attrNameLst>
                                          <p:attrName>style.visibility</p:attrName>
                                        </p:attrNameLst>
                                      </p:cBhvr>
                                      <p:to>
                                        <p:strVal val="visible"/>
                                      </p:to>
                                    </p:set>
                                    <p:anim calcmode="lin" valueType="num">
                                      <p:cBhvr>
                                        <p:cTn id="48"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50" dur="500"/>
                                        <p:tgtEl>
                                          <p:spTgt spid="15">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iterate type="lt">
                                    <p:tmPct val="10000"/>
                                  </p:iterate>
                                  <p:childTnLst>
                                    <p:set>
                                      <p:cBhvr>
                                        <p:cTn id="54" dur="1" fill="hold">
                                          <p:stCondLst>
                                            <p:cond delay="0"/>
                                          </p:stCondLst>
                                        </p:cTn>
                                        <p:tgtEl>
                                          <p:spTgt spid="16">
                                            <p:txEl>
                                              <p:pRg st="0" end="0"/>
                                            </p:txEl>
                                          </p:spTgt>
                                        </p:tgtEl>
                                        <p:attrNameLst>
                                          <p:attrName>style.visibility</p:attrName>
                                        </p:attrNameLst>
                                      </p:cBhvr>
                                      <p:to>
                                        <p:strVal val="visible"/>
                                      </p:to>
                                    </p:set>
                                    <p:anim calcmode="lin" valueType="num">
                                      <p:cBhvr>
                                        <p:cTn id="55"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56" dur="5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57"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1583A2-E647-4914-84DB-26C9969FF92A}"/>
              </a:ext>
            </a:extLst>
          </p:cNvPr>
          <p:cNvSpPr txBox="1"/>
          <p:nvPr/>
        </p:nvSpPr>
        <p:spPr>
          <a:xfrm>
            <a:off x="0" y="1308903"/>
            <a:ext cx="4767943" cy="6001643"/>
          </a:xfrm>
          <a:prstGeom prst="rect">
            <a:avLst/>
          </a:prstGeom>
          <a:noFill/>
        </p:spPr>
        <p:txBody>
          <a:bodyPr wrap="square" rtlCol="0">
            <a:spAutoFit/>
          </a:bodyPr>
          <a:lstStyle/>
          <a:p>
            <a:pPr>
              <a:lnSpc>
                <a:spcPct val="150000"/>
              </a:lnSpc>
            </a:pPr>
            <a:r>
              <a:rPr lang="en-US" sz="3200" b="1" dirty="0" err="1" smtClean="0">
                <a:solidFill>
                  <a:srgbClr val="661A0C"/>
                </a:solidFill>
                <a:latin typeface="#9Slide07 Hillda" pitchFamily="2" charset="0"/>
              </a:rPr>
              <a:t>Nhiệm</a:t>
            </a:r>
            <a:r>
              <a:rPr lang="en-US" sz="3200" b="1" dirty="0" smtClean="0">
                <a:solidFill>
                  <a:srgbClr val="661A0C"/>
                </a:solidFill>
                <a:latin typeface="#9Slide07 Hillda" pitchFamily="2" charset="0"/>
              </a:rPr>
              <a:t> </a:t>
            </a:r>
            <a:r>
              <a:rPr lang="en-US" sz="3200" b="1" dirty="0" err="1" smtClean="0">
                <a:solidFill>
                  <a:srgbClr val="661A0C"/>
                </a:solidFill>
                <a:latin typeface="#9Slide07 Hillda" pitchFamily="2" charset="0"/>
              </a:rPr>
              <a:t>vụ</a:t>
            </a:r>
            <a:r>
              <a:rPr lang="en-US" sz="3200" dirty="0" smtClean="0">
                <a:solidFill>
                  <a:srgbClr val="661A0C"/>
                </a:solidFill>
              </a:rPr>
              <a:t>: </a:t>
            </a:r>
            <a:r>
              <a:rPr lang="en-US" sz="3200" b="1" dirty="0" err="1" smtClean="0"/>
              <a:t>Trả</a:t>
            </a:r>
            <a:r>
              <a:rPr lang="en-US" sz="3200" b="1" dirty="0" smtClean="0"/>
              <a:t> </a:t>
            </a:r>
            <a:r>
              <a:rPr lang="en-US" sz="3200" b="1" dirty="0" err="1" smtClean="0"/>
              <a:t>lời</a:t>
            </a:r>
            <a:r>
              <a:rPr lang="en-US" sz="3200" b="1" dirty="0" smtClean="0"/>
              <a:t> </a:t>
            </a:r>
            <a:r>
              <a:rPr lang="en-US" sz="3200" b="1" dirty="0" err="1" smtClean="0"/>
              <a:t>câu</a:t>
            </a:r>
            <a:r>
              <a:rPr lang="en-US" sz="3200" b="1" dirty="0" smtClean="0"/>
              <a:t> </a:t>
            </a:r>
            <a:r>
              <a:rPr lang="en-US" sz="3200" b="1" dirty="0" err="1" smtClean="0"/>
              <a:t>hỏi</a:t>
            </a:r>
            <a:r>
              <a:rPr lang="en-US" sz="3200" b="1" dirty="0" smtClean="0"/>
              <a:t>: </a:t>
            </a:r>
            <a:r>
              <a:rPr lang="en-US" sz="3200" b="1" i="1" dirty="0" err="1" smtClean="0">
                <a:effectLst/>
                <a:latin typeface="Times New Roman" panose="02020603050405020304" pitchFamily="18" charset="0"/>
                <a:ea typeface="Calibri" panose="020F0502020204030204" pitchFamily="34" charset="0"/>
              </a:rPr>
              <a:t>Trong</a:t>
            </a:r>
            <a:r>
              <a:rPr lang="en-US" sz="3200" b="1" i="1" dirty="0" smtClean="0">
                <a:effectLst/>
                <a:latin typeface="Times New Roman" panose="02020603050405020304" pitchFamily="18" charset="0"/>
                <a:ea typeface="Calibri" panose="020F0502020204030204" pitchFamily="34" charset="0"/>
              </a:rPr>
              <a:t> </a:t>
            </a:r>
            <a:r>
              <a:rPr lang="en-US" sz="3200" b="1" i="1" dirty="0" err="1" smtClean="0">
                <a:effectLst/>
                <a:latin typeface="Times New Roman" panose="02020603050405020304" pitchFamily="18" charset="0"/>
                <a:ea typeface="Calibri" panose="020F0502020204030204" pitchFamily="34" charset="0"/>
              </a:rPr>
              <a:t>các</a:t>
            </a:r>
            <a:r>
              <a:rPr lang="en-US" sz="3200" b="1" i="1" dirty="0" smtClean="0">
                <a:effectLst/>
                <a:latin typeface="Times New Roman" panose="02020603050405020304" pitchFamily="18" charset="0"/>
                <a:ea typeface="Calibri" panose="020F0502020204030204" pitchFamily="34" charset="0"/>
              </a:rPr>
              <a:t> </a:t>
            </a:r>
            <a:r>
              <a:rPr lang="en-US" sz="3200" b="1" i="1" dirty="0" err="1" smtClean="0">
                <a:effectLst/>
                <a:latin typeface="Times New Roman" panose="02020603050405020304" pitchFamily="18" charset="0"/>
                <a:ea typeface="Calibri" panose="020F0502020204030204" pitchFamily="34" charset="0"/>
              </a:rPr>
              <a:t>hình</a:t>
            </a:r>
            <a:r>
              <a:rPr lang="en-US" sz="3200" b="1" i="1" dirty="0" smtClean="0">
                <a:effectLst/>
                <a:latin typeface="Times New Roman" panose="02020603050405020304" pitchFamily="18" charset="0"/>
                <a:ea typeface="Calibri" panose="020F0502020204030204" pitchFamily="34" charset="0"/>
              </a:rPr>
              <a:t> </a:t>
            </a:r>
            <a:r>
              <a:rPr lang="en-US" sz="3200" b="1" i="1" dirty="0" err="1" smtClean="0">
                <a:effectLst/>
                <a:latin typeface="Times New Roman" panose="02020603050405020304" pitchFamily="18" charset="0"/>
                <a:ea typeface="Calibri" panose="020F0502020204030204" pitchFamily="34" charset="0"/>
              </a:rPr>
              <a:t>sau</a:t>
            </a:r>
            <a:r>
              <a:rPr lang="en-US" sz="3200" b="1" i="1" dirty="0" smtClean="0">
                <a:effectLst/>
                <a:latin typeface="Times New Roman" panose="02020603050405020304" pitchFamily="18" charset="0"/>
                <a:ea typeface="Calibri" panose="020F0502020204030204" pitchFamily="34" charset="0"/>
              </a:rPr>
              <a:t> </a:t>
            </a:r>
            <a:r>
              <a:rPr lang="en-US" sz="3200" b="1" i="1" dirty="0" err="1" smtClean="0">
                <a:effectLst/>
                <a:latin typeface="Times New Roman" panose="02020603050405020304" pitchFamily="18" charset="0"/>
                <a:ea typeface="Calibri" panose="020F0502020204030204" pitchFamily="34" charset="0"/>
              </a:rPr>
              <a:t>hình</a:t>
            </a:r>
            <a:r>
              <a:rPr lang="en-US" sz="3200" b="1" i="1" dirty="0" smtClean="0">
                <a:effectLst/>
                <a:latin typeface="Times New Roman" panose="02020603050405020304" pitchFamily="18" charset="0"/>
                <a:ea typeface="Calibri" panose="020F0502020204030204" pitchFamily="34" charset="0"/>
              </a:rPr>
              <a:t> </a:t>
            </a:r>
            <a:r>
              <a:rPr lang="en-US" sz="3200" b="1" i="1" dirty="0" err="1" smtClean="0">
                <a:effectLst/>
                <a:latin typeface="Times New Roman" panose="02020603050405020304" pitchFamily="18" charset="0"/>
                <a:ea typeface="Calibri" panose="020F0502020204030204" pitchFamily="34" charset="0"/>
              </a:rPr>
              <a:t>ảnh</a:t>
            </a:r>
            <a:r>
              <a:rPr lang="en-US" sz="3200" b="1" i="1" dirty="0" smtClean="0">
                <a:effectLst/>
                <a:latin typeface="Times New Roman" panose="02020603050405020304" pitchFamily="18" charset="0"/>
                <a:ea typeface="Calibri" panose="020F0502020204030204" pitchFamily="34" charset="0"/>
              </a:rPr>
              <a:t> </a:t>
            </a:r>
            <a:r>
              <a:rPr lang="en-US" sz="3200" b="1" i="1" dirty="0" err="1" smtClean="0">
                <a:effectLst/>
                <a:latin typeface="Times New Roman" panose="02020603050405020304" pitchFamily="18" charset="0"/>
                <a:ea typeface="Calibri" panose="020F0502020204030204" pitchFamily="34" charset="0"/>
              </a:rPr>
              <a:t>nào</a:t>
            </a:r>
            <a:r>
              <a:rPr lang="en-US" sz="3200" b="1" i="1" dirty="0" smtClean="0">
                <a:effectLst/>
                <a:latin typeface="Times New Roman" panose="02020603050405020304" pitchFamily="18" charset="0"/>
                <a:ea typeface="Calibri" panose="020F0502020204030204" pitchFamily="34" charset="0"/>
              </a:rPr>
              <a:t> </a:t>
            </a:r>
            <a:r>
              <a:rPr lang="en-US" sz="3200" b="1" i="1" dirty="0" err="1" smtClean="0">
                <a:effectLst/>
                <a:latin typeface="Times New Roman" panose="02020603050405020304" pitchFamily="18" charset="0"/>
                <a:ea typeface="Calibri" panose="020F0502020204030204" pitchFamily="34" charset="0"/>
              </a:rPr>
              <a:t>cho</a:t>
            </a:r>
            <a:r>
              <a:rPr lang="en-US" sz="3200" b="1" i="1" dirty="0" smtClean="0">
                <a:effectLst/>
                <a:latin typeface="Times New Roman" panose="02020603050405020304" pitchFamily="18" charset="0"/>
                <a:ea typeface="Calibri" panose="020F0502020204030204" pitchFamily="34" charset="0"/>
              </a:rPr>
              <a:t> </a:t>
            </a:r>
            <a:r>
              <a:rPr lang="en-US" sz="3200" b="1" i="1" dirty="0" err="1" smtClean="0">
                <a:effectLst/>
                <a:latin typeface="Times New Roman" panose="02020603050405020304" pitchFamily="18" charset="0"/>
                <a:ea typeface="Calibri" panose="020F0502020204030204" pitchFamily="34" charset="0"/>
              </a:rPr>
              <a:t>thấy</a:t>
            </a:r>
            <a:r>
              <a:rPr lang="en-US" sz="3200" b="1" i="1" dirty="0" smtClean="0">
                <a:effectLst/>
                <a:latin typeface="Times New Roman" panose="02020603050405020304" pitchFamily="18" charset="0"/>
                <a:ea typeface="Calibri" panose="020F0502020204030204" pitchFamily="34" charset="0"/>
              </a:rPr>
              <a:t> </a:t>
            </a:r>
            <a:r>
              <a:rPr lang="en-US" sz="3200" b="1" i="1" dirty="0" err="1" smtClean="0">
                <a:effectLst/>
                <a:latin typeface="Times New Roman" panose="02020603050405020304" pitchFamily="18" charset="0"/>
                <a:ea typeface="Calibri" panose="020F0502020204030204" pitchFamily="34" charset="0"/>
              </a:rPr>
              <a:t>xuất</a:t>
            </a:r>
            <a:r>
              <a:rPr lang="en-US" sz="3200" b="1" i="1" dirty="0" smtClean="0">
                <a:effectLst/>
                <a:latin typeface="Times New Roman" panose="02020603050405020304" pitchFamily="18" charset="0"/>
                <a:ea typeface="Calibri" panose="020F0502020204030204" pitchFamily="34" charset="0"/>
              </a:rPr>
              <a:t> </a:t>
            </a:r>
            <a:r>
              <a:rPr lang="en-US" sz="3200" b="1" i="1" dirty="0" err="1" smtClean="0">
                <a:effectLst/>
                <a:latin typeface="Times New Roman" panose="02020603050405020304" pitchFamily="18" charset="0"/>
                <a:ea typeface="Calibri" panose="020F0502020204030204" pitchFamily="34" charset="0"/>
              </a:rPr>
              <a:t>hiện</a:t>
            </a:r>
            <a:r>
              <a:rPr lang="en-US" sz="3200" b="1" i="1" dirty="0" smtClean="0">
                <a:effectLst/>
                <a:latin typeface="Times New Roman" panose="02020603050405020304" pitchFamily="18" charset="0"/>
                <a:ea typeface="Calibri" panose="020F0502020204030204" pitchFamily="34" charset="0"/>
              </a:rPr>
              <a:t> </a:t>
            </a:r>
            <a:r>
              <a:rPr lang="en-US" sz="3200" b="1" i="1" dirty="0" err="1" smtClean="0">
                <a:effectLst/>
                <a:latin typeface="Times New Roman" panose="02020603050405020304" pitchFamily="18" charset="0"/>
                <a:ea typeface="Calibri" panose="020F0502020204030204" pitchFamily="34" charset="0"/>
              </a:rPr>
              <a:t>lực</a:t>
            </a:r>
            <a:r>
              <a:rPr lang="en-US" sz="3200" b="1" i="1" dirty="0" smtClean="0">
                <a:effectLst/>
                <a:latin typeface="Times New Roman" panose="02020603050405020304" pitchFamily="18" charset="0"/>
                <a:ea typeface="Calibri" panose="020F0502020204030204" pitchFamily="34" charset="0"/>
              </a:rPr>
              <a:t> </a:t>
            </a:r>
            <a:r>
              <a:rPr lang="en-US" sz="3200" b="1" i="1" dirty="0" err="1" smtClean="0">
                <a:effectLst/>
                <a:latin typeface="Times New Roman" panose="02020603050405020304" pitchFamily="18" charset="0"/>
                <a:ea typeface="Calibri" panose="020F0502020204030204" pitchFamily="34" charset="0"/>
              </a:rPr>
              <a:t>tiếp</a:t>
            </a:r>
            <a:r>
              <a:rPr lang="en-US" sz="3200" b="1" i="1" dirty="0" smtClean="0">
                <a:effectLst/>
                <a:latin typeface="Times New Roman" panose="02020603050405020304" pitchFamily="18" charset="0"/>
                <a:ea typeface="Calibri" panose="020F0502020204030204" pitchFamily="34" charset="0"/>
              </a:rPr>
              <a:t> </a:t>
            </a:r>
            <a:r>
              <a:rPr lang="en-US" sz="3200" b="1" i="1" dirty="0" err="1" smtClean="0">
                <a:effectLst/>
                <a:latin typeface="Times New Roman" panose="02020603050405020304" pitchFamily="18" charset="0"/>
                <a:ea typeface="Calibri" panose="020F0502020204030204" pitchFamily="34" charset="0"/>
              </a:rPr>
              <a:t>xúc</a:t>
            </a:r>
            <a:r>
              <a:rPr lang="en-US" sz="3200" b="1" i="1" dirty="0" smtClean="0">
                <a:effectLst/>
                <a:latin typeface="Times New Roman" panose="02020603050405020304" pitchFamily="18" charset="0"/>
                <a:ea typeface="Calibri" panose="020F0502020204030204" pitchFamily="34" charset="0"/>
              </a:rPr>
              <a:t> </a:t>
            </a:r>
            <a:r>
              <a:rPr lang="en-US" sz="3200" b="1" i="1" dirty="0" err="1" smtClean="0">
                <a:effectLst/>
                <a:latin typeface="Times New Roman" panose="02020603050405020304" pitchFamily="18" charset="0"/>
                <a:ea typeface="Calibri" panose="020F0502020204030204" pitchFamily="34" charset="0"/>
              </a:rPr>
              <a:t>và</a:t>
            </a:r>
            <a:r>
              <a:rPr lang="en-US" sz="3200" b="1" i="1" dirty="0" smtClean="0">
                <a:effectLst/>
                <a:latin typeface="Times New Roman" panose="02020603050405020304" pitchFamily="18" charset="0"/>
                <a:ea typeface="Calibri" panose="020F0502020204030204" pitchFamily="34" charset="0"/>
              </a:rPr>
              <a:t> </a:t>
            </a:r>
            <a:r>
              <a:rPr lang="en-US" sz="3200" b="1" i="1" dirty="0" err="1" smtClean="0">
                <a:effectLst/>
                <a:latin typeface="Times New Roman" panose="02020603050405020304" pitchFamily="18" charset="0"/>
                <a:ea typeface="Calibri" panose="020F0502020204030204" pitchFamily="34" charset="0"/>
              </a:rPr>
              <a:t>lực</a:t>
            </a:r>
            <a:r>
              <a:rPr lang="en-US" sz="3200" b="1" i="1" dirty="0" smtClean="0">
                <a:effectLst/>
                <a:latin typeface="Times New Roman" panose="02020603050405020304" pitchFamily="18" charset="0"/>
                <a:ea typeface="Calibri" panose="020F0502020204030204" pitchFamily="34" charset="0"/>
              </a:rPr>
              <a:t> </a:t>
            </a:r>
            <a:r>
              <a:rPr lang="en-US" sz="3200" b="1" i="1" dirty="0" err="1" smtClean="0">
                <a:effectLst/>
                <a:latin typeface="Times New Roman" panose="02020603050405020304" pitchFamily="18" charset="0"/>
                <a:ea typeface="Calibri" panose="020F0502020204030204" pitchFamily="34" charset="0"/>
              </a:rPr>
              <a:t>không</a:t>
            </a:r>
            <a:r>
              <a:rPr lang="en-US" sz="3200" b="1" i="1" dirty="0" smtClean="0">
                <a:effectLst/>
                <a:latin typeface="Times New Roman" panose="02020603050405020304" pitchFamily="18" charset="0"/>
                <a:ea typeface="Calibri" panose="020F0502020204030204" pitchFamily="34" charset="0"/>
              </a:rPr>
              <a:t> </a:t>
            </a:r>
            <a:r>
              <a:rPr lang="en-US" sz="3200" b="1" i="1" dirty="0" err="1" smtClean="0">
                <a:effectLst/>
                <a:latin typeface="Times New Roman" panose="02020603050405020304" pitchFamily="18" charset="0"/>
                <a:ea typeface="Calibri" panose="020F0502020204030204" pitchFamily="34" charset="0"/>
              </a:rPr>
              <a:t>tiếp</a:t>
            </a:r>
            <a:r>
              <a:rPr lang="en-US" sz="3200" b="1" i="1" dirty="0" smtClean="0">
                <a:effectLst/>
                <a:latin typeface="Times New Roman" panose="02020603050405020304" pitchFamily="18" charset="0"/>
                <a:ea typeface="Calibri" panose="020F0502020204030204" pitchFamily="34" charset="0"/>
              </a:rPr>
              <a:t> </a:t>
            </a:r>
            <a:r>
              <a:rPr lang="en-US" sz="3200" b="1" i="1" dirty="0" err="1" smtClean="0">
                <a:effectLst/>
                <a:latin typeface="Times New Roman" panose="02020603050405020304" pitchFamily="18" charset="0"/>
                <a:ea typeface="Calibri" panose="020F0502020204030204" pitchFamily="34" charset="0"/>
              </a:rPr>
              <a:t>xúc</a:t>
            </a:r>
            <a:r>
              <a:rPr lang="en-US" sz="3200" b="1" i="1" dirty="0" smtClean="0">
                <a:effectLst/>
                <a:latin typeface="Times New Roman" panose="02020603050405020304" pitchFamily="18" charset="0"/>
                <a:ea typeface="Calibri" panose="020F0502020204030204" pitchFamily="34" charset="0"/>
              </a:rPr>
              <a:t> </a:t>
            </a:r>
            <a:r>
              <a:rPr lang="en-US" sz="3200" b="1" i="1" dirty="0" err="1" smtClean="0">
                <a:effectLst/>
                <a:latin typeface="Times New Roman" panose="02020603050405020304" pitchFamily="18" charset="0"/>
                <a:ea typeface="Calibri" panose="020F0502020204030204" pitchFamily="34" charset="0"/>
              </a:rPr>
              <a:t>bằng</a:t>
            </a:r>
            <a:r>
              <a:rPr lang="en-US" sz="3200" b="1" i="1" dirty="0" smtClean="0">
                <a:effectLst/>
                <a:latin typeface="Times New Roman" panose="02020603050405020304" pitchFamily="18" charset="0"/>
                <a:ea typeface="Calibri" panose="020F0502020204030204" pitchFamily="34" charset="0"/>
              </a:rPr>
              <a:t> </a:t>
            </a:r>
            <a:r>
              <a:rPr lang="en-US" sz="3200" b="1" i="1" dirty="0" err="1" smtClean="0">
                <a:effectLst/>
                <a:latin typeface="Times New Roman" panose="02020603050405020304" pitchFamily="18" charset="0"/>
                <a:ea typeface="Calibri" panose="020F0502020204030204" pitchFamily="34" charset="0"/>
              </a:rPr>
              <a:t>cách</a:t>
            </a:r>
            <a:r>
              <a:rPr lang="en-US" sz="3200" b="1" i="1" dirty="0" smtClean="0">
                <a:effectLst/>
                <a:latin typeface="Times New Roman" panose="02020603050405020304" pitchFamily="18" charset="0"/>
                <a:ea typeface="Calibri" panose="020F0502020204030204" pitchFamily="34" charset="0"/>
              </a:rPr>
              <a:t> </a:t>
            </a:r>
            <a:r>
              <a:rPr lang="en-US" sz="3200" b="1" i="1" dirty="0" err="1" smtClean="0">
                <a:effectLst/>
                <a:latin typeface="Times New Roman" panose="02020603050405020304" pitchFamily="18" charset="0"/>
                <a:ea typeface="Calibri" panose="020F0502020204030204" pitchFamily="34" charset="0"/>
              </a:rPr>
              <a:t>điền</a:t>
            </a:r>
            <a:r>
              <a:rPr lang="en-US" sz="3200" b="1" i="1" dirty="0" smtClean="0">
                <a:effectLst/>
                <a:latin typeface="Times New Roman" panose="02020603050405020304" pitchFamily="18" charset="0"/>
                <a:ea typeface="Calibri" panose="020F0502020204030204" pitchFamily="34" charset="0"/>
              </a:rPr>
              <a:t> </a:t>
            </a:r>
            <a:r>
              <a:rPr lang="en-US" sz="3200" b="1" i="1" dirty="0" err="1" smtClean="0">
                <a:effectLst/>
                <a:latin typeface="Times New Roman" panose="02020603050405020304" pitchFamily="18" charset="0"/>
                <a:ea typeface="Calibri" panose="020F0502020204030204" pitchFamily="34" charset="0"/>
              </a:rPr>
              <a:t>từ</a:t>
            </a:r>
            <a:r>
              <a:rPr lang="en-US" sz="3200" b="1" i="1" dirty="0" smtClean="0">
                <a:effectLst/>
                <a:latin typeface="Times New Roman" panose="02020603050405020304" pitchFamily="18" charset="0"/>
                <a:ea typeface="Calibri" panose="020F0502020204030204" pitchFamily="34" charset="0"/>
              </a:rPr>
              <a:t> </a:t>
            </a:r>
            <a:r>
              <a:rPr lang="en-US" sz="3200" b="1" i="1" dirty="0" err="1" smtClean="0">
                <a:effectLst/>
                <a:latin typeface="Times New Roman" panose="02020603050405020304" pitchFamily="18" charset="0"/>
                <a:ea typeface="Calibri" panose="020F0502020204030204" pitchFamily="34" charset="0"/>
              </a:rPr>
              <a:t>vào</a:t>
            </a:r>
            <a:r>
              <a:rPr lang="en-US" sz="3200" b="1" i="1" dirty="0" smtClean="0">
                <a:effectLst/>
                <a:latin typeface="Times New Roman" panose="02020603050405020304" pitchFamily="18" charset="0"/>
                <a:ea typeface="Calibri" panose="020F0502020204030204" pitchFamily="34" charset="0"/>
              </a:rPr>
              <a:t> </a:t>
            </a:r>
            <a:r>
              <a:rPr lang="en-US" sz="3200" b="1" i="1" dirty="0" err="1" smtClean="0">
                <a:effectLst/>
                <a:latin typeface="Times New Roman" panose="02020603050405020304" pitchFamily="18" charset="0"/>
                <a:ea typeface="Calibri" panose="020F0502020204030204" pitchFamily="34" charset="0"/>
              </a:rPr>
              <a:t>chỗ</a:t>
            </a:r>
            <a:r>
              <a:rPr lang="en-US" sz="3200" b="1" i="1" dirty="0" smtClean="0">
                <a:effectLst/>
                <a:latin typeface="Times New Roman" panose="02020603050405020304" pitchFamily="18" charset="0"/>
                <a:ea typeface="Calibri" panose="020F0502020204030204" pitchFamily="34" charset="0"/>
              </a:rPr>
              <a:t> </a:t>
            </a:r>
            <a:r>
              <a:rPr lang="en-US" sz="3200" b="1" i="1" dirty="0" err="1" smtClean="0">
                <a:effectLst/>
                <a:latin typeface="Times New Roman" panose="02020603050405020304" pitchFamily="18" charset="0"/>
                <a:ea typeface="Calibri" panose="020F0502020204030204" pitchFamily="34" charset="0"/>
              </a:rPr>
              <a:t>chấm</a:t>
            </a:r>
            <a:r>
              <a:rPr lang="en-US" sz="3200" b="1" i="1" dirty="0" smtClean="0">
                <a:effectLst/>
                <a:latin typeface="Times New Roman" panose="02020603050405020304" pitchFamily="18" charset="0"/>
                <a:ea typeface="Calibri" panose="020F0502020204030204" pitchFamily="34" charset="0"/>
              </a:rPr>
              <a:t>……</a:t>
            </a:r>
            <a:endParaRPr lang="en-US" sz="3200" dirty="0" smtClean="0">
              <a:effectLst/>
              <a:latin typeface="Times New Roman" panose="02020603050405020304" pitchFamily="18" charset="0"/>
              <a:ea typeface="Calibri" panose="020F0502020204030204" pitchFamily="34" charset="0"/>
            </a:endParaRPr>
          </a:p>
          <a:p>
            <a:pPr>
              <a:lnSpc>
                <a:spcPct val="150000"/>
              </a:lnSpc>
            </a:pPr>
            <a:r>
              <a:rPr lang="en-US" sz="3200" b="1" dirty="0" err="1" smtClean="0">
                <a:solidFill>
                  <a:srgbClr val="661A0C"/>
                </a:solidFill>
                <a:latin typeface="#9Slide07 Hillda" pitchFamily="2" charset="0"/>
              </a:rPr>
              <a:t>Thời</a:t>
            </a:r>
            <a:r>
              <a:rPr lang="en-US" sz="3200" b="1" dirty="0" smtClean="0">
                <a:solidFill>
                  <a:srgbClr val="661A0C"/>
                </a:solidFill>
                <a:latin typeface="#9Slide07 Hillda" pitchFamily="2" charset="0"/>
              </a:rPr>
              <a:t> </a:t>
            </a:r>
            <a:r>
              <a:rPr lang="en-US" sz="3200" b="1" dirty="0" err="1" smtClean="0">
                <a:solidFill>
                  <a:srgbClr val="661A0C"/>
                </a:solidFill>
                <a:latin typeface="#9Slide07 Hillda" pitchFamily="2" charset="0"/>
              </a:rPr>
              <a:t>gian</a:t>
            </a:r>
            <a:r>
              <a:rPr lang="en-US" sz="3200" dirty="0" smtClean="0">
                <a:solidFill>
                  <a:srgbClr val="661A0C"/>
                </a:solidFill>
              </a:rPr>
              <a:t>: </a:t>
            </a:r>
            <a:r>
              <a:rPr lang="en-US" sz="3200" b="1" dirty="0" smtClean="0"/>
              <a:t>30s</a:t>
            </a:r>
          </a:p>
          <a:p>
            <a:pPr>
              <a:lnSpc>
                <a:spcPct val="150000"/>
              </a:lnSpc>
            </a:pPr>
            <a:endParaRPr lang="en-US" sz="3200" dirty="0"/>
          </a:p>
        </p:txBody>
      </p:sp>
      <p:graphicFrame>
        <p:nvGraphicFramePr>
          <p:cNvPr id="4" name="Object 3">
            <a:extLst>
              <a:ext uri="{FF2B5EF4-FFF2-40B4-BE49-F238E27FC236}">
                <a16:creationId xmlns:a16="http://schemas.microsoft.com/office/drawing/2014/main" id="{FEA64FE7-BECF-4BDE-91B3-D9CBC1B8CEE9}"/>
              </a:ext>
            </a:extLst>
          </p:cNvPr>
          <p:cNvGraphicFramePr>
            <a:graphicFrameLocks noChangeAspect="1"/>
          </p:cNvGraphicFramePr>
          <p:nvPr>
            <p:extLst>
              <p:ext uri="{D42A27DB-BD31-4B8C-83A1-F6EECF244321}">
                <p14:modId xmlns:p14="http://schemas.microsoft.com/office/powerpoint/2010/main" val="594582041"/>
              </p:ext>
            </p:extLst>
          </p:nvPr>
        </p:nvGraphicFramePr>
        <p:xfrm>
          <a:off x="4767943" y="429208"/>
          <a:ext cx="7559902" cy="6603403"/>
        </p:xfrm>
        <a:graphic>
          <a:graphicData uri="http://schemas.openxmlformats.org/presentationml/2006/ole">
            <mc:AlternateContent xmlns:mc="http://schemas.openxmlformats.org/markup-compatibility/2006">
              <mc:Choice xmlns:v="urn:schemas-microsoft-com:vml" Requires="v">
                <p:oleObj spid="_x0000_s1042" name="Document" r:id="rId4" imgW="6834335" imgH="3762921" progId="Word.Document.12">
                  <p:embed/>
                </p:oleObj>
              </mc:Choice>
              <mc:Fallback>
                <p:oleObj name="Document" r:id="rId4" imgW="6834335" imgH="3762921" progId="Word.Document.12">
                  <p:embed/>
                  <p:pic>
                    <p:nvPicPr>
                      <p:cNvPr id="0" name=""/>
                      <p:cNvPicPr/>
                      <p:nvPr/>
                    </p:nvPicPr>
                    <p:blipFill>
                      <a:blip r:embed="rId5"/>
                      <a:stretch>
                        <a:fillRect/>
                      </a:stretch>
                    </p:blipFill>
                    <p:spPr>
                      <a:xfrm>
                        <a:off x="4767943" y="429208"/>
                        <a:ext cx="7559902" cy="6603403"/>
                      </a:xfrm>
                      <a:prstGeom prst="rect">
                        <a:avLst/>
                      </a:prstGeom>
                    </p:spPr>
                  </p:pic>
                </p:oleObj>
              </mc:Fallback>
            </mc:AlternateContent>
          </a:graphicData>
        </a:graphic>
      </p:graphicFrame>
      <p:sp>
        <p:nvSpPr>
          <p:cNvPr id="6" name="Rectangle 5"/>
          <p:cNvSpPr/>
          <p:nvPr/>
        </p:nvSpPr>
        <p:spPr>
          <a:xfrm>
            <a:off x="6250921" y="3036344"/>
            <a:ext cx="2265364" cy="584775"/>
          </a:xfrm>
          <a:prstGeom prst="rect">
            <a:avLst/>
          </a:prstGeom>
        </p:spPr>
        <p:txBody>
          <a:bodyPr wrap="none">
            <a:spAutoFit/>
          </a:bodyPr>
          <a:lstStyle/>
          <a:p>
            <a:r>
              <a:rPr lang="en-US" sz="3200" b="1" i="1" dirty="0" err="1">
                <a:solidFill>
                  <a:srgbClr val="FF0000"/>
                </a:solidFill>
                <a:latin typeface="Times New Roman" panose="02020603050405020304" pitchFamily="18" charset="0"/>
                <a:ea typeface="Calibri" panose="020F0502020204030204" pitchFamily="34" charset="0"/>
              </a:rPr>
              <a:t>lực</a:t>
            </a:r>
            <a:r>
              <a:rPr lang="en-US" sz="3200" b="1" i="1" dirty="0">
                <a:solidFill>
                  <a:srgbClr val="FF0000"/>
                </a:solidFill>
                <a:latin typeface="Times New Roman" panose="02020603050405020304" pitchFamily="18" charset="0"/>
                <a:ea typeface="Calibri" panose="020F0502020204030204" pitchFamily="34" charset="0"/>
              </a:rPr>
              <a:t> </a:t>
            </a:r>
            <a:r>
              <a:rPr lang="en-US" sz="3200" b="1" i="1" dirty="0" err="1">
                <a:solidFill>
                  <a:srgbClr val="FF0000"/>
                </a:solidFill>
                <a:latin typeface="Times New Roman" panose="02020603050405020304" pitchFamily="18" charset="0"/>
                <a:ea typeface="Calibri" panose="020F0502020204030204" pitchFamily="34" charset="0"/>
              </a:rPr>
              <a:t>tiếp</a:t>
            </a:r>
            <a:r>
              <a:rPr lang="en-US" sz="3200" b="1" i="1" dirty="0">
                <a:solidFill>
                  <a:srgbClr val="FF0000"/>
                </a:solidFill>
                <a:latin typeface="Times New Roman" panose="02020603050405020304" pitchFamily="18" charset="0"/>
                <a:ea typeface="Calibri" panose="020F0502020204030204" pitchFamily="34" charset="0"/>
              </a:rPr>
              <a:t> </a:t>
            </a:r>
            <a:r>
              <a:rPr lang="en-US" sz="3200" b="1" i="1" dirty="0" err="1">
                <a:solidFill>
                  <a:srgbClr val="FF0000"/>
                </a:solidFill>
                <a:latin typeface="Times New Roman" panose="02020603050405020304" pitchFamily="18" charset="0"/>
                <a:ea typeface="Calibri" panose="020F0502020204030204" pitchFamily="34" charset="0"/>
              </a:rPr>
              <a:t>xúc</a:t>
            </a:r>
            <a:r>
              <a:rPr lang="en-US" sz="3200" b="1" i="1" dirty="0">
                <a:solidFill>
                  <a:srgbClr val="FF0000"/>
                </a:solidFill>
                <a:latin typeface="Times New Roman" panose="02020603050405020304" pitchFamily="18" charset="0"/>
                <a:ea typeface="Calibri" panose="020F0502020204030204" pitchFamily="34" charset="0"/>
              </a:rPr>
              <a:t> </a:t>
            </a:r>
            <a:endParaRPr lang="en-US" sz="3200" dirty="0">
              <a:solidFill>
                <a:srgbClr val="FF0000"/>
              </a:solidFill>
            </a:endParaRPr>
          </a:p>
        </p:txBody>
      </p:sp>
      <p:sp>
        <p:nvSpPr>
          <p:cNvPr id="7" name="Rectangle 6"/>
          <p:cNvSpPr/>
          <p:nvPr/>
        </p:nvSpPr>
        <p:spPr>
          <a:xfrm>
            <a:off x="9986233" y="5819945"/>
            <a:ext cx="2265364" cy="584775"/>
          </a:xfrm>
          <a:prstGeom prst="rect">
            <a:avLst/>
          </a:prstGeom>
        </p:spPr>
        <p:txBody>
          <a:bodyPr wrap="none">
            <a:spAutoFit/>
          </a:bodyPr>
          <a:lstStyle/>
          <a:p>
            <a:r>
              <a:rPr lang="en-US" sz="3200" b="1" i="1" dirty="0" err="1">
                <a:solidFill>
                  <a:srgbClr val="FF0000"/>
                </a:solidFill>
                <a:latin typeface="Times New Roman" panose="02020603050405020304" pitchFamily="18" charset="0"/>
                <a:ea typeface="Calibri" panose="020F0502020204030204" pitchFamily="34" charset="0"/>
              </a:rPr>
              <a:t>lực</a:t>
            </a:r>
            <a:r>
              <a:rPr lang="en-US" sz="3200" b="1" i="1" dirty="0">
                <a:solidFill>
                  <a:srgbClr val="FF0000"/>
                </a:solidFill>
                <a:latin typeface="Times New Roman" panose="02020603050405020304" pitchFamily="18" charset="0"/>
                <a:ea typeface="Calibri" panose="020F0502020204030204" pitchFamily="34" charset="0"/>
              </a:rPr>
              <a:t> </a:t>
            </a:r>
            <a:r>
              <a:rPr lang="en-US" sz="3200" b="1" i="1" dirty="0" err="1">
                <a:solidFill>
                  <a:srgbClr val="FF0000"/>
                </a:solidFill>
                <a:latin typeface="Times New Roman" panose="02020603050405020304" pitchFamily="18" charset="0"/>
                <a:ea typeface="Calibri" panose="020F0502020204030204" pitchFamily="34" charset="0"/>
              </a:rPr>
              <a:t>tiếp</a:t>
            </a:r>
            <a:r>
              <a:rPr lang="en-US" sz="3200" b="1" i="1" dirty="0">
                <a:solidFill>
                  <a:srgbClr val="FF0000"/>
                </a:solidFill>
                <a:latin typeface="Times New Roman" panose="02020603050405020304" pitchFamily="18" charset="0"/>
                <a:ea typeface="Calibri" panose="020F0502020204030204" pitchFamily="34" charset="0"/>
              </a:rPr>
              <a:t> </a:t>
            </a:r>
            <a:r>
              <a:rPr lang="en-US" sz="3200" b="1" i="1" dirty="0" err="1">
                <a:solidFill>
                  <a:srgbClr val="FF0000"/>
                </a:solidFill>
                <a:latin typeface="Times New Roman" panose="02020603050405020304" pitchFamily="18" charset="0"/>
                <a:ea typeface="Calibri" panose="020F0502020204030204" pitchFamily="34" charset="0"/>
              </a:rPr>
              <a:t>xúc</a:t>
            </a:r>
            <a:r>
              <a:rPr lang="en-US" sz="3200" b="1" i="1" dirty="0">
                <a:solidFill>
                  <a:srgbClr val="FF0000"/>
                </a:solidFill>
                <a:latin typeface="Times New Roman" panose="02020603050405020304" pitchFamily="18" charset="0"/>
                <a:ea typeface="Calibri" panose="020F0502020204030204" pitchFamily="34" charset="0"/>
              </a:rPr>
              <a:t> </a:t>
            </a:r>
            <a:endParaRPr lang="en-US" sz="3200" dirty="0">
              <a:solidFill>
                <a:srgbClr val="FF0000"/>
              </a:solidFill>
            </a:endParaRPr>
          </a:p>
        </p:txBody>
      </p:sp>
      <p:sp>
        <p:nvSpPr>
          <p:cNvPr id="8" name="Rectangle 7"/>
          <p:cNvSpPr/>
          <p:nvPr/>
        </p:nvSpPr>
        <p:spPr>
          <a:xfrm>
            <a:off x="10238788" y="2983080"/>
            <a:ext cx="1592425" cy="830997"/>
          </a:xfrm>
          <a:prstGeom prst="rect">
            <a:avLst/>
          </a:prstGeom>
        </p:spPr>
        <p:txBody>
          <a:bodyPr wrap="square">
            <a:spAutoFit/>
          </a:bodyPr>
          <a:lstStyle/>
          <a:p>
            <a:r>
              <a:rPr lang="en-US" sz="2400" b="1" i="1" dirty="0" err="1">
                <a:solidFill>
                  <a:srgbClr val="FF0000"/>
                </a:solidFill>
                <a:latin typeface="Times New Roman" panose="02020603050405020304" pitchFamily="18" charset="0"/>
                <a:ea typeface="Calibri" panose="020F0502020204030204" pitchFamily="34" charset="0"/>
              </a:rPr>
              <a:t>lực</a:t>
            </a:r>
            <a:r>
              <a:rPr lang="en-US" sz="2400" b="1" i="1" dirty="0">
                <a:solidFill>
                  <a:srgbClr val="FF0000"/>
                </a:solidFill>
                <a:latin typeface="Times New Roman" panose="02020603050405020304" pitchFamily="18" charset="0"/>
                <a:ea typeface="Calibri" panose="020F0502020204030204" pitchFamily="34" charset="0"/>
              </a:rPr>
              <a:t> </a:t>
            </a:r>
            <a:r>
              <a:rPr lang="en-US" sz="2400" b="1" i="1" dirty="0" err="1">
                <a:solidFill>
                  <a:srgbClr val="FF0000"/>
                </a:solidFill>
                <a:latin typeface="Times New Roman" panose="02020603050405020304" pitchFamily="18" charset="0"/>
                <a:ea typeface="Calibri" panose="020F0502020204030204" pitchFamily="34" charset="0"/>
              </a:rPr>
              <a:t>không</a:t>
            </a:r>
            <a:r>
              <a:rPr lang="en-US" sz="2400" b="1" i="1" dirty="0">
                <a:solidFill>
                  <a:srgbClr val="FF0000"/>
                </a:solidFill>
                <a:latin typeface="Times New Roman" panose="02020603050405020304" pitchFamily="18" charset="0"/>
                <a:ea typeface="Calibri" panose="020F0502020204030204" pitchFamily="34" charset="0"/>
              </a:rPr>
              <a:t> </a:t>
            </a:r>
            <a:r>
              <a:rPr lang="en-US" sz="2400" b="1" i="1" dirty="0" err="1">
                <a:solidFill>
                  <a:srgbClr val="FF0000"/>
                </a:solidFill>
                <a:latin typeface="Times New Roman" panose="02020603050405020304" pitchFamily="18" charset="0"/>
                <a:ea typeface="Calibri" panose="020F0502020204030204" pitchFamily="34" charset="0"/>
              </a:rPr>
              <a:t>tiếp</a:t>
            </a:r>
            <a:r>
              <a:rPr lang="en-US" sz="2400" b="1" i="1" dirty="0">
                <a:solidFill>
                  <a:srgbClr val="FF0000"/>
                </a:solidFill>
                <a:latin typeface="Times New Roman" panose="02020603050405020304" pitchFamily="18" charset="0"/>
                <a:ea typeface="Calibri" panose="020F0502020204030204" pitchFamily="34" charset="0"/>
              </a:rPr>
              <a:t> </a:t>
            </a:r>
            <a:r>
              <a:rPr lang="en-US" sz="2400" b="1" i="1" dirty="0" err="1">
                <a:solidFill>
                  <a:srgbClr val="FF0000"/>
                </a:solidFill>
                <a:latin typeface="Times New Roman" panose="02020603050405020304" pitchFamily="18" charset="0"/>
                <a:ea typeface="Calibri" panose="020F0502020204030204" pitchFamily="34" charset="0"/>
              </a:rPr>
              <a:t>xúc</a:t>
            </a:r>
            <a:r>
              <a:rPr lang="en-US" sz="2400" b="1" i="1" dirty="0">
                <a:solidFill>
                  <a:srgbClr val="FF0000"/>
                </a:solidFill>
                <a:latin typeface="Times New Roman" panose="02020603050405020304" pitchFamily="18" charset="0"/>
                <a:ea typeface="Calibri" panose="020F0502020204030204" pitchFamily="34" charset="0"/>
              </a:rPr>
              <a:t> </a:t>
            </a:r>
            <a:endParaRPr lang="en-US" sz="2400" dirty="0">
              <a:solidFill>
                <a:srgbClr val="FF0000"/>
              </a:solidFill>
            </a:endParaRPr>
          </a:p>
        </p:txBody>
      </p:sp>
      <p:sp>
        <p:nvSpPr>
          <p:cNvPr id="9" name="Rectangle 8"/>
          <p:cNvSpPr/>
          <p:nvPr/>
        </p:nvSpPr>
        <p:spPr>
          <a:xfrm>
            <a:off x="6416371" y="5820978"/>
            <a:ext cx="1592425" cy="830997"/>
          </a:xfrm>
          <a:prstGeom prst="rect">
            <a:avLst/>
          </a:prstGeom>
        </p:spPr>
        <p:txBody>
          <a:bodyPr wrap="square">
            <a:spAutoFit/>
          </a:bodyPr>
          <a:lstStyle/>
          <a:p>
            <a:r>
              <a:rPr lang="en-US" sz="2400" b="1" i="1" dirty="0" err="1">
                <a:solidFill>
                  <a:srgbClr val="FF0000"/>
                </a:solidFill>
                <a:latin typeface="Times New Roman" panose="02020603050405020304" pitchFamily="18" charset="0"/>
                <a:ea typeface="Calibri" panose="020F0502020204030204" pitchFamily="34" charset="0"/>
              </a:rPr>
              <a:t>lực</a:t>
            </a:r>
            <a:r>
              <a:rPr lang="en-US" sz="2400" b="1" i="1" dirty="0">
                <a:solidFill>
                  <a:srgbClr val="FF0000"/>
                </a:solidFill>
                <a:latin typeface="Times New Roman" panose="02020603050405020304" pitchFamily="18" charset="0"/>
                <a:ea typeface="Calibri" panose="020F0502020204030204" pitchFamily="34" charset="0"/>
              </a:rPr>
              <a:t> </a:t>
            </a:r>
            <a:r>
              <a:rPr lang="en-US" sz="2400" b="1" i="1" dirty="0" err="1">
                <a:solidFill>
                  <a:srgbClr val="FF0000"/>
                </a:solidFill>
                <a:latin typeface="Times New Roman" panose="02020603050405020304" pitchFamily="18" charset="0"/>
                <a:ea typeface="Calibri" panose="020F0502020204030204" pitchFamily="34" charset="0"/>
              </a:rPr>
              <a:t>không</a:t>
            </a:r>
            <a:r>
              <a:rPr lang="en-US" sz="2400" b="1" i="1" dirty="0">
                <a:solidFill>
                  <a:srgbClr val="FF0000"/>
                </a:solidFill>
                <a:latin typeface="Times New Roman" panose="02020603050405020304" pitchFamily="18" charset="0"/>
                <a:ea typeface="Calibri" panose="020F0502020204030204" pitchFamily="34" charset="0"/>
              </a:rPr>
              <a:t> </a:t>
            </a:r>
            <a:r>
              <a:rPr lang="en-US" sz="2400" b="1" i="1" dirty="0" err="1">
                <a:solidFill>
                  <a:srgbClr val="FF0000"/>
                </a:solidFill>
                <a:latin typeface="Times New Roman" panose="02020603050405020304" pitchFamily="18" charset="0"/>
                <a:ea typeface="Calibri" panose="020F0502020204030204" pitchFamily="34" charset="0"/>
              </a:rPr>
              <a:t>tiếp</a:t>
            </a:r>
            <a:r>
              <a:rPr lang="en-US" sz="2400" b="1" i="1" dirty="0">
                <a:solidFill>
                  <a:srgbClr val="FF0000"/>
                </a:solidFill>
                <a:latin typeface="Times New Roman" panose="02020603050405020304" pitchFamily="18" charset="0"/>
                <a:ea typeface="Calibri" panose="020F0502020204030204" pitchFamily="34" charset="0"/>
              </a:rPr>
              <a:t> </a:t>
            </a:r>
            <a:r>
              <a:rPr lang="en-US" sz="2400" b="1" i="1" dirty="0" err="1">
                <a:solidFill>
                  <a:srgbClr val="FF0000"/>
                </a:solidFill>
                <a:latin typeface="Times New Roman" panose="02020603050405020304" pitchFamily="18" charset="0"/>
                <a:ea typeface="Calibri" panose="020F0502020204030204" pitchFamily="34" charset="0"/>
              </a:rPr>
              <a:t>xúc</a:t>
            </a:r>
            <a:r>
              <a:rPr lang="en-US" sz="2400" b="1" i="1" dirty="0">
                <a:solidFill>
                  <a:srgbClr val="FF0000"/>
                </a:solidFill>
                <a:latin typeface="Times New Roman" panose="02020603050405020304" pitchFamily="18" charset="0"/>
                <a:ea typeface="Calibri" panose="020F0502020204030204" pitchFamily="34" charset="0"/>
              </a:rPr>
              <a:t> </a:t>
            </a:r>
            <a:endParaRPr lang="en-US" sz="2400" dirty="0">
              <a:solidFill>
                <a:srgbClr val="FF0000"/>
              </a:solidFill>
            </a:endParaRPr>
          </a:p>
        </p:txBody>
      </p:sp>
      <p:sp>
        <p:nvSpPr>
          <p:cNvPr id="10" name="Title 1"/>
          <p:cNvSpPr txBox="1">
            <a:spLocks/>
          </p:cNvSpPr>
          <p:nvPr/>
        </p:nvSpPr>
        <p:spPr>
          <a:xfrm>
            <a:off x="79309" y="60909"/>
            <a:ext cx="4609323"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smtClean="0">
                <a:solidFill>
                  <a:srgbClr val="0000FF"/>
                </a:solidFill>
                <a:latin typeface="Times New Roman" pitchFamily="18" charset="0"/>
                <a:cs typeface="Times New Roman" pitchFamily="18" charset="0"/>
              </a:rPr>
              <a:t>LUYỆN TẬP</a:t>
            </a:r>
            <a:endParaRPr lang="en-US" sz="48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411676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800" decel="100000"/>
                                        <p:tgtEl>
                                          <p:spTgt spid="6"/>
                                        </p:tgtEl>
                                      </p:cBhvr>
                                    </p:animEffect>
                                    <p:anim calcmode="lin" valueType="num">
                                      <p:cBhvr>
                                        <p:cTn id="20" dur="800" decel="100000" fill="hold"/>
                                        <p:tgtEl>
                                          <p:spTgt spid="6"/>
                                        </p:tgtEl>
                                        <p:attrNameLst>
                                          <p:attrName>style.rotation</p:attrName>
                                        </p:attrNameLst>
                                      </p:cBhvr>
                                      <p:tavLst>
                                        <p:tav tm="0">
                                          <p:val>
                                            <p:fltVal val="-90"/>
                                          </p:val>
                                        </p:tav>
                                        <p:tav tm="100000">
                                          <p:val>
                                            <p:fltVal val="0"/>
                                          </p:val>
                                        </p:tav>
                                      </p:tavLst>
                                    </p:anim>
                                    <p:anim calcmode="lin" valueType="num">
                                      <p:cBhvr>
                                        <p:cTn id="21" dur="800" decel="100000" fill="hold"/>
                                        <p:tgtEl>
                                          <p:spTgt spid="6"/>
                                        </p:tgtEl>
                                        <p:attrNameLst>
                                          <p:attrName>ppt_x</p:attrName>
                                        </p:attrNameLst>
                                      </p:cBhvr>
                                      <p:tavLst>
                                        <p:tav tm="0">
                                          <p:val>
                                            <p:strVal val="#ppt_x+0.4"/>
                                          </p:val>
                                        </p:tav>
                                        <p:tav tm="100000">
                                          <p:val>
                                            <p:strVal val="#ppt_x-0.05"/>
                                          </p:val>
                                        </p:tav>
                                      </p:tavLst>
                                    </p:anim>
                                    <p:anim calcmode="lin" valueType="num">
                                      <p:cBhvr>
                                        <p:cTn id="22" dur="800" decel="100000" fill="hold"/>
                                        <p:tgtEl>
                                          <p:spTgt spid="6"/>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25" fill="hold">
                            <p:stCondLst>
                              <p:cond delay="1000"/>
                            </p:stCondLst>
                            <p:childTnLst>
                              <p:par>
                                <p:cTn id="26" presetID="30"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800" decel="100000"/>
                                        <p:tgtEl>
                                          <p:spTgt spid="7"/>
                                        </p:tgtEl>
                                      </p:cBhvr>
                                    </p:animEffect>
                                    <p:anim calcmode="lin" valueType="num">
                                      <p:cBhvr>
                                        <p:cTn id="29" dur="800" decel="100000" fill="hold"/>
                                        <p:tgtEl>
                                          <p:spTgt spid="7"/>
                                        </p:tgtEl>
                                        <p:attrNameLst>
                                          <p:attrName>style.rotation</p:attrName>
                                        </p:attrNameLst>
                                      </p:cBhvr>
                                      <p:tavLst>
                                        <p:tav tm="0">
                                          <p:val>
                                            <p:fltVal val="-90"/>
                                          </p:val>
                                        </p:tav>
                                        <p:tav tm="100000">
                                          <p:val>
                                            <p:fltVal val="0"/>
                                          </p:val>
                                        </p:tav>
                                      </p:tavLst>
                                    </p:anim>
                                    <p:anim calcmode="lin" valueType="num">
                                      <p:cBhvr>
                                        <p:cTn id="30" dur="800" decel="100000" fill="hold"/>
                                        <p:tgtEl>
                                          <p:spTgt spid="7"/>
                                        </p:tgtEl>
                                        <p:attrNameLst>
                                          <p:attrName>ppt_x</p:attrName>
                                        </p:attrNameLst>
                                      </p:cBhvr>
                                      <p:tavLst>
                                        <p:tav tm="0">
                                          <p:val>
                                            <p:strVal val="#ppt_x+0.4"/>
                                          </p:val>
                                        </p:tav>
                                        <p:tav tm="100000">
                                          <p:val>
                                            <p:strVal val="#ppt_x-0.05"/>
                                          </p:val>
                                        </p:tav>
                                      </p:tavLst>
                                    </p:anim>
                                    <p:anim calcmode="lin" valueType="num">
                                      <p:cBhvr>
                                        <p:cTn id="31" dur="800" decel="100000" fill="hold"/>
                                        <p:tgtEl>
                                          <p:spTgt spid="7"/>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2"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Scale>
                                      <p:cBhvr>
                                        <p:cTn id="38"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8"/>
                                        </p:tgtEl>
                                        <p:attrNameLst>
                                          <p:attrName>ppt_x</p:attrName>
                                          <p:attrName>ppt_y</p:attrName>
                                        </p:attrNameLst>
                                      </p:cBhvr>
                                    </p:animMotion>
                                    <p:animEffect transition="in" filter="fade">
                                      <p:cBhvr>
                                        <p:cTn id="40" dur="1000"/>
                                        <p:tgtEl>
                                          <p:spTgt spid="8"/>
                                        </p:tgtEl>
                                      </p:cBhvr>
                                    </p:animEffect>
                                  </p:childTnLst>
                                </p:cTn>
                              </p:par>
                            </p:childTnLst>
                          </p:cTn>
                        </p:par>
                        <p:par>
                          <p:cTn id="41" fill="hold">
                            <p:stCondLst>
                              <p:cond delay="1000"/>
                            </p:stCondLst>
                            <p:childTnLst>
                              <p:par>
                                <p:cTn id="42" presetID="52" presetClass="entr" presetSubtype="0"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Scale>
                                      <p:cBhvr>
                                        <p:cTn id="44"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000" decel="50000" fill="hold">
                                          <p:stCondLst>
                                            <p:cond delay="0"/>
                                          </p:stCondLst>
                                        </p:cTn>
                                        <p:tgtEl>
                                          <p:spTgt spid="9"/>
                                        </p:tgtEl>
                                        <p:attrNameLst>
                                          <p:attrName>ppt_x</p:attrName>
                                          <p:attrName>ppt_y</p:attrName>
                                        </p:attrNameLst>
                                      </p:cBhvr>
                                    </p:animMotion>
                                    <p:animEffect transition="in" filter="fade">
                                      <p:cBhvr>
                                        <p:cTn id="4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C25C5A1-9303-4F4B-925F-E2A502F074B1}"/>
              </a:ext>
            </a:extLst>
          </p:cNvPr>
          <p:cNvPicPr>
            <a:picLocks noChangeAspect="1"/>
          </p:cNvPicPr>
          <p:nvPr/>
        </p:nvPicPr>
        <p:blipFill>
          <a:blip r:embed="rId3"/>
          <a:stretch>
            <a:fillRect/>
          </a:stretch>
        </p:blipFill>
        <p:spPr>
          <a:xfrm>
            <a:off x="55788" y="-1"/>
            <a:ext cx="12111765" cy="1861457"/>
          </a:xfrm>
          <a:prstGeom prst="rect">
            <a:avLst/>
          </a:prstGeom>
        </p:spPr>
      </p:pic>
      <p:pic>
        <p:nvPicPr>
          <p:cNvPr id="71688" name="图片 71687" descr="8"/>
          <p:cNvPicPr>
            <a:picLocks noChangeAspect="1"/>
          </p:cNvPicPr>
          <p:nvPr/>
        </p:nvPicPr>
        <p:blipFill>
          <a:blip r:embed="rId4"/>
          <a:stretch>
            <a:fillRect/>
          </a:stretch>
        </p:blipFill>
        <p:spPr>
          <a:xfrm>
            <a:off x="4793681" y="1471392"/>
            <a:ext cx="5522936" cy="940979"/>
          </a:xfrm>
          <a:prstGeom prst="rect">
            <a:avLst/>
          </a:prstGeom>
          <a:noFill/>
          <a:ln w="9525">
            <a:noFill/>
          </a:ln>
        </p:spPr>
      </p:pic>
      <p:pic>
        <p:nvPicPr>
          <p:cNvPr id="71689" name="图片 71688" descr="9"/>
          <p:cNvPicPr>
            <a:picLocks noChangeAspect="1"/>
          </p:cNvPicPr>
          <p:nvPr/>
        </p:nvPicPr>
        <p:blipFill>
          <a:blip r:embed="rId5"/>
          <a:stretch>
            <a:fillRect/>
          </a:stretch>
        </p:blipFill>
        <p:spPr>
          <a:xfrm flipV="1">
            <a:off x="3419601" y="1511476"/>
            <a:ext cx="8304759" cy="3022949"/>
          </a:xfrm>
          <a:prstGeom prst="rect">
            <a:avLst/>
          </a:prstGeom>
          <a:noFill/>
          <a:ln w="9525">
            <a:noFill/>
          </a:ln>
        </p:spPr>
      </p:pic>
      <p:pic>
        <p:nvPicPr>
          <p:cNvPr id="71690" name="图片 71689" descr="10"/>
          <p:cNvPicPr>
            <a:picLocks noChangeAspect="1"/>
          </p:cNvPicPr>
          <p:nvPr/>
        </p:nvPicPr>
        <p:blipFill>
          <a:blip r:embed="rId6"/>
          <a:stretch>
            <a:fillRect/>
          </a:stretch>
        </p:blipFill>
        <p:spPr>
          <a:xfrm>
            <a:off x="2467627" y="4327396"/>
            <a:ext cx="9469677" cy="2765299"/>
          </a:xfrm>
          <a:prstGeom prst="rect">
            <a:avLst/>
          </a:prstGeom>
          <a:noFill/>
          <a:ln w="9525">
            <a:noFill/>
          </a:ln>
        </p:spPr>
      </p:pic>
      <p:sp>
        <p:nvSpPr>
          <p:cNvPr id="71691" name="文本框 71690"/>
          <p:cNvSpPr txBox="1"/>
          <p:nvPr/>
        </p:nvSpPr>
        <p:spPr>
          <a:xfrm>
            <a:off x="6111670" y="1416900"/>
            <a:ext cx="2790766" cy="707886"/>
          </a:xfrm>
          <a:prstGeom prst="rect">
            <a:avLst/>
          </a:prstGeom>
          <a:noFill/>
          <a:ln w="9525">
            <a:noFill/>
          </a:ln>
        </p:spPr>
        <p:txBody>
          <a:bodyPr>
            <a:spAutoFit/>
          </a:bodyPr>
          <a:lstStyle/>
          <a:p>
            <a:pPr defTabSz="1085915">
              <a:spcBef>
                <a:spcPct val="50000"/>
              </a:spcBef>
            </a:pPr>
            <a:r>
              <a:rPr lang="en-US" altLang="zh-CN" sz="4000" b="1" dirty="0" smtClean="0">
                <a:solidFill>
                  <a:srgbClr val="002060"/>
                </a:solidFill>
                <a:latin typeface="Times New Roman" panose="02020603050405020304" pitchFamily="18" charset="0"/>
                <a:ea typeface="黑体" panose="02010609060101010101" pitchFamily="2" charset="-122"/>
                <a:cs typeface="Times New Roman" panose="02020603050405020304" pitchFamily="18" charset="0"/>
              </a:rPr>
              <a:t>MỤC TIÊU</a:t>
            </a:r>
            <a:endParaRPr lang="zh-CN" altLang="en-US" sz="4000" b="1" dirty="0">
              <a:solidFill>
                <a:srgbClr val="002060"/>
              </a:solidFill>
              <a:latin typeface="Times New Roman" panose="02020603050405020304" pitchFamily="18" charset="0"/>
              <a:ea typeface="黑体" panose="02010609060101010101" pitchFamily="2" charset="-122"/>
              <a:cs typeface="Times New Roman" panose="02020603050405020304" pitchFamily="18" charset="0"/>
            </a:endParaRPr>
          </a:p>
        </p:txBody>
      </p:sp>
      <p:sp>
        <p:nvSpPr>
          <p:cNvPr id="71692" name="文本框 71691"/>
          <p:cNvSpPr txBox="1"/>
          <p:nvPr/>
        </p:nvSpPr>
        <p:spPr>
          <a:xfrm>
            <a:off x="3720230" y="2285466"/>
            <a:ext cx="7891397" cy="2062103"/>
          </a:xfrm>
          <a:prstGeom prst="rect">
            <a:avLst/>
          </a:prstGeom>
          <a:noFill/>
          <a:ln w="9525">
            <a:noFill/>
          </a:ln>
        </p:spPr>
        <p:txBody>
          <a:bodyPr wrap="square">
            <a:spAutoFit/>
          </a:bodyPr>
          <a:lstStyle/>
          <a:p>
            <a:pPr defTabSz="1085915">
              <a:spcBef>
                <a:spcPct val="50000"/>
              </a:spcBef>
            </a:pPr>
            <a:r>
              <a:rPr lang="vi-VN" sz="3200" dirty="0"/>
              <a:t>- Nêu được lực tiếp xúc xuất hiện khi vật (hoặc đối tượng) gây ra lực có sự tiếp xúc với vật (hoặc đối tượng) chịu tác dụng của lực; lấy được ví dụ về và lực tiếp xúc.</a:t>
            </a:r>
            <a:endParaRPr lang="zh-CN" altLang="en-US" sz="3200" b="1" dirty="0">
              <a:solidFill>
                <a:srgbClr val="002060"/>
              </a:solidFill>
              <a:latin typeface="Times New Roman" panose="02020603050405020304" pitchFamily="18" charset="0"/>
              <a:ea typeface="黑体" panose="02010609060101010101" pitchFamily="2" charset="-122"/>
              <a:cs typeface="Times New Roman" panose="02020603050405020304" pitchFamily="18" charset="0"/>
            </a:endParaRPr>
          </a:p>
        </p:txBody>
      </p:sp>
      <p:sp>
        <p:nvSpPr>
          <p:cNvPr id="71693" name="文本框 71692"/>
          <p:cNvSpPr txBox="1"/>
          <p:nvPr/>
        </p:nvSpPr>
        <p:spPr>
          <a:xfrm>
            <a:off x="2680570" y="4402550"/>
            <a:ext cx="9043789" cy="2062103"/>
          </a:xfrm>
          <a:prstGeom prst="rect">
            <a:avLst/>
          </a:prstGeom>
          <a:noFill/>
          <a:ln w="9525">
            <a:noFill/>
          </a:ln>
        </p:spPr>
        <p:txBody>
          <a:bodyPr wrap="square">
            <a:spAutoFit/>
          </a:bodyPr>
          <a:lstStyle/>
          <a:p>
            <a:pPr defTabSz="1085915">
              <a:spcBef>
                <a:spcPct val="50000"/>
              </a:spcBef>
            </a:pPr>
            <a:r>
              <a:rPr lang="vi-VN" sz="3200" dirty="0"/>
              <a:t>- Nêu được lực không tiếp xúc xuất hiện khi vật (hoặc đối tượng) gây ra lực không có sự tiếp xúc với vật (hoặc đối tượng) chịu tác dụng của lực; lấy được ví dụ về và lực không tiếp xúc.</a:t>
            </a:r>
            <a:endParaRPr lang="zh-CN" altLang="en-US" sz="3200" b="1" dirty="0">
              <a:solidFill>
                <a:srgbClr val="002060"/>
              </a:solidFill>
              <a:latin typeface="Times New Roman" panose="02020603050405020304" pitchFamily="18" charset="0"/>
              <a:ea typeface="黑体" panose="02010609060101010101" pitchFamily="2" charset="-122"/>
              <a:cs typeface="Times New Roman" panose="02020603050405020304" pitchFamily="18" charset="0"/>
            </a:endParaRPr>
          </a:p>
        </p:txBody>
      </p:sp>
      <p:sp>
        <p:nvSpPr>
          <p:cNvPr id="71694" name="文本框 71693"/>
          <p:cNvSpPr txBox="1"/>
          <p:nvPr/>
        </p:nvSpPr>
        <p:spPr>
          <a:xfrm>
            <a:off x="2560805" y="6868340"/>
            <a:ext cx="2842468" cy="448713"/>
          </a:xfrm>
          <a:prstGeom prst="rect">
            <a:avLst/>
          </a:prstGeom>
          <a:noFill/>
          <a:ln w="9525">
            <a:noFill/>
          </a:ln>
        </p:spPr>
        <p:txBody>
          <a:bodyPr>
            <a:spAutoFit/>
          </a:bodyPr>
          <a:lstStyle/>
          <a:p>
            <a:pPr defTabSz="1085915">
              <a:spcBef>
                <a:spcPct val="50000"/>
              </a:spcBef>
            </a:pPr>
            <a:r>
              <a:rPr lang="en-US" altLang="zh-CN" sz="2316">
                <a:solidFill>
                  <a:schemeClr val="bg1"/>
                </a:solidFill>
                <a:latin typeface="黑体" panose="02010609060101010101" pitchFamily="2" charset="-122"/>
                <a:ea typeface="黑体" panose="02010609060101010101" pitchFamily="2" charset="-122"/>
              </a:rPr>
              <a:t>Title 4</a:t>
            </a:r>
            <a:endParaRPr lang="zh-CN" altLang="en-US" sz="2316">
              <a:solidFill>
                <a:schemeClr val="bg1"/>
              </a:solidFill>
              <a:latin typeface="黑体" panose="02010609060101010101" pitchFamily="2" charset="-122"/>
              <a:ea typeface="黑体" panose="02010609060101010101" pitchFamily="2" charset="-122"/>
            </a:endParaRP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205" y="4290601"/>
            <a:ext cx="2514600" cy="2286000"/>
          </a:xfrm>
          <a:prstGeom prst="rect">
            <a:avLst/>
          </a:prstGeom>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595" y="2285466"/>
            <a:ext cx="2476500" cy="18478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71688"/>
                                        </p:tgtEl>
                                        <p:attrNameLst>
                                          <p:attrName>style.visibility</p:attrName>
                                        </p:attrNameLst>
                                      </p:cBhvr>
                                      <p:to>
                                        <p:strVal val="visible"/>
                                      </p:to>
                                    </p:set>
                                    <p:anim calcmode="lin" valueType="num">
                                      <p:cBhvr>
                                        <p:cTn id="7" dur="1000" fill="hold"/>
                                        <p:tgtEl>
                                          <p:spTgt spid="71688"/>
                                        </p:tgtEl>
                                        <p:attrNameLst>
                                          <p:attrName>ppt_x</p:attrName>
                                        </p:attrNameLst>
                                      </p:cBhvr>
                                      <p:tavLst>
                                        <p:tav tm="0">
                                          <p:val>
                                            <p:strVal val="#ppt_x-.2"/>
                                          </p:val>
                                        </p:tav>
                                        <p:tav tm="100000">
                                          <p:val>
                                            <p:strVal val="#ppt_x"/>
                                          </p:val>
                                        </p:tav>
                                      </p:tavLst>
                                    </p:anim>
                                    <p:anim calcmode="lin" valueType="num">
                                      <p:cBhvr>
                                        <p:cTn id="8" dur="1000" fill="hold"/>
                                        <p:tgtEl>
                                          <p:spTgt spid="71688"/>
                                        </p:tgtEl>
                                        <p:attrNameLst>
                                          <p:attrName>ppt_y</p:attrName>
                                        </p:attrNameLst>
                                      </p:cBhvr>
                                      <p:tavLst>
                                        <p:tav tm="0">
                                          <p:val>
                                            <p:strVal val="#ppt_y"/>
                                          </p:val>
                                        </p:tav>
                                        <p:tav tm="100000">
                                          <p:val>
                                            <p:strVal val="#ppt_y"/>
                                          </p:val>
                                        </p:tav>
                                      </p:tavLst>
                                    </p:anim>
                                    <p:animEffect transition="in" filter="wipe(right)" prLst="gradientSize: 0.1">
                                      <p:cBhvr>
                                        <p:cTn id="9" dur="1000"/>
                                        <p:tgtEl>
                                          <p:spTgt spid="71688"/>
                                        </p:tgtEl>
                                      </p:cBhvr>
                                    </p:animEffect>
                                  </p:childTnLst>
                                </p:cTn>
                              </p:par>
                            </p:childTnLst>
                          </p:cTn>
                        </p:par>
                        <p:par>
                          <p:cTn id="10" fill="hold">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71691"/>
                                        </p:tgtEl>
                                        <p:attrNameLst>
                                          <p:attrName>style.visibility</p:attrName>
                                        </p:attrNameLst>
                                      </p:cBhvr>
                                      <p:to>
                                        <p:strVal val="visible"/>
                                      </p:to>
                                    </p:set>
                                    <p:anim calcmode="lin" valueType="num">
                                      <p:cBhvr>
                                        <p:cTn id="13" dur="1000" fill="hold"/>
                                        <p:tgtEl>
                                          <p:spTgt spid="71691"/>
                                        </p:tgtEl>
                                        <p:attrNameLst>
                                          <p:attrName>ppt_x</p:attrName>
                                        </p:attrNameLst>
                                      </p:cBhvr>
                                      <p:tavLst>
                                        <p:tav tm="0">
                                          <p:val>
                                            <p:strVal val="#ppt_x-.2"/>
                                          </p:val>
                                        </p:tav>
                                        <p:tav tm="100000">
                                          <p:val>
                                            <p:strVal val="#ppt_x"/>
                                          </p:val>
                                        </p:tav>
                                      </p:tavLst>
                                    </p:anim>
                                    <p:anim calcmode="lin" valueType="num">
                                      <p:cBhvr>
                                        <p:cTn id="14" dur="1000" fill="hold"/>
                                        <p:tgtEl>
                                          <p:spTgt spid="71691"/>
                                        </p:tgtEl>
                                        <p:attrNameLst>
                                          <p:attrName>ppt_y</p:attrName>
                                        </p:attrNameLst>
                                      </p:cBhvr>
                                      <p:tavLst>
                                        <p:tav tm="0">
                                          <p:val>
                                            <p:strVal val="#ppt_y"/>
                                          </p:val>
                                        </p:tav>
                                        <p:tav tm="100000">
                                          <p:val>
                                            <p:strVal val="#ppt_y"/>
                                          </p:val>
                                        </p:tav>
                                      </p:tavLst>
                                    </p:anim>
                                    <p:animEffect transition="in" filter="wipe(right)" prLst="gradientSize: 0.1">
                                      <p:cBhvr>
                                        <p:cTn id="15" dur="1000"/>
                                        <p:tgtEl>
                                          <p:spTgt spid="71691"/>
                                        </p:tgtEl>
                                      </p:cBhvr>
                                    </p:animEffect>
                                  </p:childTnLst>
                                </p:cTn>
                              </p:par>
                            </p:childTnLst>
                          </p:cTn>
                        </p:par>
                        <p:par>
                          <p:cTn id="16" fill="hold">
                            <p:stCondLst>
                              <p:cond delay="2000"/>
                            </p:stCondLst>
                            <p:childTnLst>
                              <p:par>
                                <p:cTn id="17" presetID="29" presetClass="entr" presetSubtype="0" fill="hold" nodeType="afterEffect">
                                  <p:stCondLst>
                                    <p:cond delay="0"/>
                                  </p:stCondLst>
                                  <p:childTnLst>
                                    <p:set>
                                      <p:cBhvr>
                                        <p:cTn id="18" dur="1" fill="hold">
                                          <p:stCondLst>
                                            <p:cond delay="0"/>
                                          </p:stCondLst>
                                        </p:cTn>
                                        <p:tgtEl>
                                          <p:spTgt spid="71689"/>
                                        </p:tgtEl>
                                        <p:attrNameLst>
                                          <p:attrName>style.visibility</p:attrName>
                                        </p:attrNameLst>
                                      </p:cBhvr>
                                      <p:to>
                                        <p:strVal val="visible"/>
                                      </p:to>
                                    </p:set>
                                    <p:anim calcmode="lin" valueType="num">
                                      <p:cBhvr>
                                        <p:cTn id="19" dur="1000" fill="hold"/>
                                        <p:tgtEl>
                                          <p:spTgt spid="71689"/>
                                        </p:tgtEl>
                                        <p:attrNameLst>
                                          <p:attrName>ppt_x</p:attrName>
                                        </p:attrNameLst>
                                      </p:cBhvr>
                                      <p:tavLst>
                                        <p:tav tm="0">
                                          <p:val>
                                            <p:strVal val="#ppt_x-.2"/>
                                          </p:val>
                                        </p:tav>
                                        <p:tav tm="100000">
                                          <p:val>
                                            <p:strVal val="#ppt_x"/>
                                          </p:val>
                                        </p:tav>
                                      </p:tavLst>
                                    </p:anim>
                                    <p:anim calcmode="lin" valueType="num">
                                      <p:cBhvr>
                                        <p:cTn id="20" dur="1000" fill="hold"/>
                                        <p:tgtEl>
                                          <p:spTgt spid="71689"/>
                                        </p:tgtEl>
                                        <p:attrNameLst>
                                          <p:attrName>ppt_y</p:attrName>
                                        </p:attrNameLst>
                                      </p:cBhvr>
                                      <p:tavLst>
                                        <p:tav tm="0">
                                          <p:val>
                                            <p:strVal val="#ppt_y"/>
                                          </p:val>
                                        </p:tav>
                                        <p:tav tm="100000">
                                          <p:val>
                                            <p:strVal val="#ppt_y"/>
                                          </p:val>
                                        </p:tav>
                                      </p:tavLst>
                                    </p:anim>
                                    <p:animEffect transition="in" filter="wipe(right)" prLst="gradientSize: 0.1">
                                      <p:cBhvr>
                                        <p:cTn id="21" dur="1000"/>
                                        <p:tgtEl>
                                          <p:spTgt spid="71689"/>
                                        </p:tgtEl>
                                      </p:cBhvr>
                                    </p:animEffect>
                                  </p:childTnLst>
                                </p:cTn>
                              </p:par>
                            </p:childTnLst>
                          </p:cTn>
                        </p:par>
                        <p:par>
                          <p:cTn id="22" fill="hold">
                            <p:stCondLst>
                              <p:cond delay="3000"/>
                            </p:stCondLst>
                            <p:childTnLst>
                              <p:par>
                                <p:cTn id="23" presetID="29" presetClass="entr" presetSubtype="0" fill="hold" grpId="0" nodeType="afterEffect">
                                  <p:stCondLst>
                                    <p:cond delay="0"/>
                                  </p:stCondLst>
                                  <p:childTnLst>
                                    <p:set>
                                      <p:cBhvr>
                                        <p:cTn id="24" dur="1" fill="hold">
                                          <p:stCondLst>
                                            <p:cond delay="0"/>
                                          </p:stCondLst>
                                        </p:cTn>
                                        <p:tgtEl>
                                          <p:spTgt spid="71692"/>
                                        </p:tgtEl>
                                        <p:attrNameLst>
                                          <p:attrName>style.visibility</p:attrName>
                                        </p:attrNameLst>
                                      </p:cBhvr>
                                      <p:to>
                                        <p:strVal val="visible"/>
                                      </p:to>
                                    </p:set>
                                    <p:anim calcmode="lin" valueType="num">
                                      <p:cBhvr>
                                        <p:cTn id="25" dur="1000" fill="hold"/>
                                        <p:tgtEl>
                                          <p:spTgt spid="71692"/>
                                        </p:tgtEl>
                                        <p:attrNameLst>
                                          <p:attrName>ppt_x</p:attrName>
                                        </p:attrNameLst>
                                      </p:cBhvr>
                                      <p:tavLst>
                                        <p:tav tm="0">
                                          <p:val>
                                            <p:strVal val="#ppt_x-.2"/>
                                          </p:val>
                                        </p:tav>
                                        <p:tav tm="100000">
                                          <p:val>
                                            <p:strVal val="#ppt_x"/>
                                          </p:val>
                                        </p:tav>
                                      </p:tavLst>
                                    </p:anim>
                                    <p:anim calcmode="lin" valueType="num">
                                      <p:cBhvr>
                                        <p:cTn id="26" dur="1000" fill="hold"/>
                                        <p:tgtEl>
                                          <p:spTgt spid="71692"/>
                                        </p:tgtEl>
                                        <p:attrNameLst>
                                          <p:attrName>ppt_y</p:attrName>
                                        </p:attrNameLst>
                                      </p:cBhvr>
                                      <p:tavLst>
                                        <p:tav tm="0">
                                          <p:val>
                                            <p:strVal val="#ppt_y"/>
                                          </p:val>
                                        </p:tav>
                                        <p:tav tm="100000">
                                          <p:val>
                                            <p:strVal val="#ppt_y"/>
                                          </p:val>
                                        </p:tav>
                                      </p:tavLst>
                                    </p:anim>
                                    <p:animEffect transition="in" filter="wipe(right)" prLst="gradientSize: 0.1">
                                      <p:cBhvr>
                                        <p:cTn id="27" dur="1000"/>
                                        <p:tgtEl>
                                          <p:spTgt spid="71692"/>
                                        </p:tgtEl>
                                      </p:cBhvr>
                                    </p:animEffect>
                                  </p:childTnLst>
                                </p:cTn>
                              </p:par>
                            </p:childTnLst>
                          </p:cTn>
                        </p:par>
                        <p:par>
                          <p:cTn id="28" fill="hold">
                            <p:stCondLst>
                              <p:cond delay="4000"/>
                            </p:stCondLst>
                            <p:childTnLst>
                              <p:par>
                                <p:cTn id="29" presetID="29" presetClass="entr" presetSubtype="0" fill="hold" nodeType="afterEffect">
                                  <p:stCondLst>
                                    <p:cond delay="0"/>
                                  </p:stCondLst>
                                  <p:childTnLst>
                                    <p:set>
                                      <p:cBhvr>
                                        <p:cTn id="30" dur="1" fill="hold">
                                          <p:stCondLst>
                                            <p:cond delay="0"/>
                                          </p:stCondLst>
                                        </p:cTn>
                                        <p:tgtEl>
                                          <p:spTgt spid="71690"/>
                                        </p:tgtEl>
                                        <p:attrNameLst>
                                          <p:attrName>style.visibility</p:attrName>
                                        </p:attrNameLst>
                                      </p:cBhvr>
                                      <p:to>
                                        <p:strVal val="visible"/>
                                      </p:to>
                                    </p:set>
                                    <p:anim calcmode="lin" valueType="num">
                                      <p:cBhvr>
                                        <p:cTn id="31" dur="1000" fill="hold"/>
                                        <p:tgtEl>
                                          <p:spTgt spid="71690"/>
                                        </p:tgtEl>
                                        <p:attrNameLst>
                                          <p:attrName>ppt_x</p:attrName>
                                        </p:attrNameLst>
                                      </p:cBhvr>
                                      <p:tavLst>
                                        <p:tav tm="0">
                                          <p:val>
                                            <p:strVal val="#ppt_x-.2"/>
                                          </p:val>
                                        </p:tav>
                                        <p:tav tm="100000">
                                          <p:val>
                                            <p:strVal val="#ppt_x"/>
                                          </p:val>
                                        </p:tav>
                                      </p:tavLst>
                                    </p:anim>
                                    <p:anim calcmode="lin" valueType="num">
                                      <p:cBhvr>
                                        <p:cTn id="32" dur="1000" fill="hold"/>
                                        <p:tgtEl>
                                          <p:spTgt spid="71690"/>
                                        </p:tgtEl>
                                        <p:attrNameLst>
                                          <p:attrName>ppt_y</p:attrName>
                                        </p:attrNameLst>
                                      </p:cBhvr>
                                      <p:tavLst>
                                        <p:tav tm="0">
                                          <p:val>
                                            <p:strVal val="#ppt_y"/>
                                          </p:val>
                                        </p:tav>
                                        <p:tav tm="100000">
                                          <p:val>
                                            <p:strVal val="#ppt_y"/>
                                          </p:val>
                                        </p:tav>
                                      </p:tavLst>
                                    </p:anim>
                                    <p:animEffect transition="in" filter="wipe(right)" prLst="gradientSize: 0.1">
                                      <p:cBhvr>
                                        <p:cTn id="33" dur="1000"/>
                                        <p:tgtEl>
                                          <p:spTgt spid="71690"/>
                                        </p:tgtEl>
                                      </p:cBhvr>
                                    </p:animEffect>
                                  </p:childTnLst>
                                </p:cTn>
                              </p:par>
                            </p:childTnLst>
                          </p:cTn>
                        </p:par>
                        <p:par>
                          <p:cTn id="34" fill="hold">
                            <p:stCondLst>
                              <p:cond delay="5000"/>
                            </p:stCondLst>
                            <p:childTnLst>
                              <p:par>
                                <p:cTn id="35" presetID="29" presetClass="entr" presetSubtype="0" fill="hold" grpId="0" nodeType="afterEffect">
                                  <p:stCondLst>
                                    <p:cond delay="0"/>
                                  </p:stCondLst>
                                  <p:childTnLst>
                                    <p:set>
                                      <p:cBhvr>
                                        <p:cTn id="36" dur="1" fill="hold">
                                          <p:stCondLst>
                                            <p:cond delay="0"/>
                                          </p:stCondLst>
                                        </p:cTn>
                                        <p:tgtEl>
                                          <p:spTgt spid="71693"/>
                                        </p:tgtEl>
                                        <p:attrNameLst>
                                          <p:attrName>style.visibility</p:attrName>
                                        </p:attrNameLst>
                                      </p:cBhvr>
                                      <p:to>
                                        <p:strVal val="visible"/>
                                      </p:to>
                                    </p:set>
                                    <p:anim calcmode="lin" valueType="num">
                                      <p:cBhvr>
                                        <p:cTn id="37" dur="1000" fill="hold"/>
                                        <p:tgtEl>
                                          <p:spTgt spid="71693"/>
                                        </p:tgtEl>
                                        <p:attrNameLst>
                                          <p:attrName>ppt_x</p:attrName>
                                        </p:attrNameLst>
                                      </p:cBhvr>
                                      <p:tavLst>
                                        <p:tav tm="0">
                                          <p:val>
                                            <p:strVal val="#ppt_x-.2"/>
                                          </p:val>
                                        </p:tav>
                                        <p:tav tm="100000">
                                          <p:val>
                                            <p:strVal val="#ppt_x"/>
                                          </p:val>
                                        </p:tav>
                                      </p:tavLst>
                                    </p:anim>
                                    <p:anim calcmode="lin" valueType="num">
                                      <p:cBhvr>
                                        <p:cTn id="38" dur="1000" fill="hold"/>
                                        <p:tgtEl>
                                          <p:spTgt spid="71693"/>
                                        </p:tgtEl>
                                        <p:attrNameLst>
                                          <p:attrName>ppt_y</p:attrName>
                                        </p:attrNameLst>
                                      </p:cBhvr>
                                      <p:tavLst>
                                        <p:tav tm="0">
                                          <p:val>
                                            <p:strVal val="#ppt_y"/>
                                          </p:val>
                                        </p:tav>
                                        <p:tav tm="100000">
                                          <p:val>
                                            <p:strVal val="#ppt_y"/>
                                          </p:val>
                                        </p:tav>
                                      </p:tavLst>
                                    </p:anim>
                                    <p:animEffect transition="in" filter="wipe(right)" prLst="gradientSize: 0.1">
                                      <p:cBhvr>
                                        <p:cTn id="39" dur="1000"/>
                                        <p:tgtEl>
                                          <p:spTgt spid="71693"/>
                                        </p:tgtEl>
                                      </p:cBhvr>
                                    </p:animEffect>
                                  </p:childTnLst>
                                </p:cTn>
                              </p:par>
                            </p:childTnLst>
                          </p:cTn>
                        </p:par>
                        <p:par>
                          <p:cTn id="40" fill="hold">
                            <p:stCondLst>
                              <p:cond delay="6000"/>
                            </p:stCondLst>
                            <p:childTnLst>
                              <p:par>
                                <p:cTn id="41" presetID="29" presetClass="entr" presetSubtype="0" fill="hold" grpId="0" nodeType="afterEffect">
                                  <p:stCondLst>
                                    <p:cond delay="0"/>
                                  </p:stCondLst>
                                  <p:childTnLst>
                                    <p:set>
                                      <p:cBhvr>
                                        <p:cTn id="42" dur="1" fill="hold">
                                          <p:stCondLst>
                                            <p:cond delay="0"/>
                                          </p:stCondLst>
                                        </p:cTn>
                                        <p:tgtEl>
                                          <p:spTgt spid="71694"/>
                                        </p:tgtEl>
                                        <p:attrNameLst>
                                          <p:attrName>style.visibility</p:attrName>
                                        </p:attrNameLst>
                                      </p:cBhvr>
                                      <p:to>
                                        <p:strVal val="visible"/>
                                      </p:to>
                                    </p:set>
                                    <p:anim calcmode="lin" valueType="num">
                                      <p:cBhvr>
                                        <p:cTn id="43" dur="1000" fill="hold"/>
                                        <p:tgtEl>
                                          <p:spTgt spid="71694"/>
                                        </p:tgtEl>
                                        <p:attrNameLst>
                                          <p:attrName>ppt_x</p:attrName>
                                        </p:attrNameLst>
                                      </p:cBhvr>
                                      <p:tavLst>
                                        <p:tav tm="0">
                                          <p:val>
                                            <p:strVal val="#ppt_x-.2"/>
                                          </p:val>
                                        </p:tav>
                                        <p:tav tm="100000">
                                          <p:val>
                                            <p:strVal val="#ppt_x"/>
                                          </p:val>
                                        </p:tav>
                                      </p:tavLst>
                                    </p:anim>
                                    <p:anim calcmode="lin" valueType="num">
                                      <p:cBhvr>
                                        <p:cTn id="44" dur="1000" fill="hold"/>
                                        <p:tgtEl>
                                          <p:spTgt spid="71694"/>
                                        </p:tgtEl>
                                        <p:attrNameLst>
                                          <p:attrName>ppt_y</p:attrName>
                                        </p:attrNameLst>
                                      </p:cBhvr>
                                      <p:tavLst>
                                        <p:tav tm="0">
                                          <p:val>
                                            <p:strVal val="#ppt_y"/>
                                          </p:val>
                                        </p:tav>
                                        <p:tav tm="100000">
                                          <p:val>
                                            <p:strVal val="#ppt_y"/>
                                          </p:val>
                                        </p:tav>
                                      </p:tavLst>
                                    </p:anim>
                                    <p:animEffect transition="in" filter="wipe(right)" prLst="gradientSize: 0.1">
                                      <p:cBhvr>
                                        <p:cTn id="45" dur="1000"/>
                                        <p:tgtEl>
                                          <p:spTgt spid="716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1" grpId="0"/>
      <p:bldP spid="71692" grpId="0"/>
      <p:bldP spid="71693" grpId="0"/>
      <p:bldP spid="7169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3468" y="601498"/>
            <a:ext cx="8595782" cy="6124754"/>
          </a:xfrm>
          <a:prstGeom prst="rect">
            <a:avLst/>
          </a:prstGeom>
          <a:noFill/>
        </p:spPr>
        <p:txBody>
          <a:bodyPr wrap="square" rtlCol="0">
            <a:spAutoFit/>
          </a:bodyPr>
          <a:lstStyle/>
          <a:p>
            <a:pPr>
              <a:spcBef>
                <a:spcPts val="1200"/>
              </a:spcBef>
            </a:pPr>
            <a:r>
              <a:rPr lang="vi-VN" sz="4400" dirty="0" smtClean="0"/>
              <a:t>Trường </a:t>
            </a:r>
            <a:r>
              <a:rPr lang="vi-VN" sz="4400" dirty="0"/>
              <a:t>hợp nào sau đây liên quan đến lực tiếp xúc?</a:t>
            </a:r>
          </a:p>
          <a:p>
            <a:pPr>
              <a:spcBef>
                <a:spcPts val="1200"/>
              </a:spcBef>
            </a:pPr>
            <a:r>
              <a:rPr lang="vi-VN" sz="4400" dirty="0"/>
              <a:t>A. Bạn Nam đang mở cửa lớp</a:t>
            </a:r>
          </a:p>
          <a:p>
            <a:pPr>
              <a:spcBef>
                <a:spcPts val="1200"/>
              </a:spcBef>
            </a:pPr>
            <a:r>
              <a:rPr lang="vi-VN" sz="4400" dirty="0"/>
              <a:t>B. Vận động viên đang ném quả tạ</a:t>
            </a:r>
          </a:p>
          <a:p>
            <a:pPr>
              <a:spcBef>
                <a:spcPts val="1200"/>
              </a:spcBef>
            </a:pPr>
            <a:r>
              <a:rPr lang="vi-VN" sz="4400" dirty="0"/>
              <a:t>C. Các bạn đang làm thí nghiệm với thanh nam châm</a:t>
            </a:r>
          </a:p>
          <a:p>
            <a:pPr>
              <a:spcBef>
                <a:spcPts val="1200"/>
              </a:spcBef>
            </a:pPr>
            <a:r>
              <a:rPr lang="vi-VN" sz="4400" dirty="0"/>
              <a:t>D. Cả A và </a:t>
            </a:r>
            <a:r>
              <a:rPr lang="vi-VN" sz="4400" dirty="0" smtClean="0"/>
              <a:t>B</a:t>
            </a:r>
            <a:endParaRPr lang="vi-VN" sz="4400" dirty="0"/>
          </a:p>
        </p:txBody>
      </p:sp>
      <p:sp>
        <p:nvSpPr>
          <p:cNvPr id="5" name="Oval 4"/>
          <p:cNvSpPr/>
          <p:nvPr/>
        </p:nvSpPr>
        <p:spPr>
          <a:xfrm>
            <a:off x="483385" y="5880115"/>
            <a:ext cx="922082" cy="8461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utoShape 5"/>
          <p:cNvSpPr>
            <a:spLocks noChangeArrowheads="1"/>
          </p:cNvSpPr>
          <p:nvPr/>
        </p:nvSpPr>
        <p:spPr bwMode="auto">
          <a:xfrm>
            <a:off x="10185400" y="6172200"/>
            <a:ext cx="1143000" cy="381000"/>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b="1" dirty="0">
                <a:solidFill>
                  <a:srgbClr val="FF0000"/>
                </a:solidFill>
                <a:latin typeface="Times New Roman" pitchFamily="18" charset="0"/>
              </a:rPr>
              <a:t>BẮT ĐẦU</a:t>
            </a:r>
          </a:p>
        </p:txBody>
      </p:sp>
      <p:sp>
        <p:nvSpPr>
          <p:cNvPr id="7" name="Rectangle 6"/>
          <p:cNvSpPr>
            <a:spLocks noChangeArrowheads="1"/>
          </p:cNvSpPr>
          <p:nvPr/>
        </p:nvSpPr>
        <p:spPr bwMode="auto">
          <a:xfrm>
            <a:off x="10599737" y="3276600"/>
            <a:ext cx="119063" cy="27432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endParaRPr lang="en-US" sz="2000">
              <a:latin typeface="Times New Roman" pitchFamily="18" charset="0"/>
            </a:endParaRPr>
          </a:p>
        </p:txBody>
      </p:sp>
      <p:sp>
        <p:nvSpPr>
          <p:cNvPr id="8" name="AutoShape 7"/>
          <p:cNvSpPr>
            <a:spLocks noChangeArrowheads="1"/>
          </p:cNvSpPr>
          <p:nvPr/>
        </p:nvSpPr>
        <p:spPr bwMode="auto">
          <a:xfrm>
            <a:off x="10744200" y="5949950"/>
            <a:ext cx="184150"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9" name="AutoShape 8"/>
          <p:cNvSpPr>
            <a:spLocks noChangeArrowheads="1"/>
          </p:cNvSpPr>
          <p:nvPr/>
        </p:nvSpPr>
        <p:spPr bwMode="auto">
          <a:xfrm>
            <a:off x="10744200" y="4108450"/>
            <a:ext cx="184150"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10" name="AutoShape 9"/>
          <p:cNvSpPr>
            <a:spLocks noChangeArrowheads="1"/>
          </p:cNvSpPr>
          <p:nvPr/>
        </p:nvSpPr>
        <p:spPr bwMode="auto">
          <a:xfrm>
            <a:off x="10744200" y="3268662"/>
            <a:ext cx="184150"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11" name="AutoShape 10"/>
          <p:cNvSpPr>
            <a:spLocks noChangeArrowheads="1"/>
          </p:cNvSpPr>
          <p:nvPr/>
        </p:nvSpPr>
        <p:spPr bwMode="auto">
          <a:xfrm>
            <a:off x="10744200" y="5048250"/>
            <a:ext cx="184150"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12" name="WordArt 13"/>
          <p:cNvSpPr>
            <a:spLocks noChangeArrowheads="1" noChangeShapeType="1" noTextEdit="1"/>
          </p:cNvSpPr>
          <p:nvPr/>
        </p:nvSpPr>
        <p:spPr bwMode="auto">
          <a:xfrm>
            <a:off x="10945812" y="5792787"/>
            <a:ext cx="182563" cy="274638"/>
          </a:xfrm>
          <a:prstGeom prst="rect">
            <a:avLst/>
          </a:prstGeom>
        </p:spPr>
        <p:txBody>
          <a:bodyPr wrap="none" fromWordArt="1">
            <a:prstTxWarp prst="textPlain">
              <a:avLst>
                <a:gd name="adj" fmla="val 50000"/>
              </a:avLst>
            </a:prstTxWarp>
          </a:bodyPr>
          <a:lstStyle/>
          <a:p>
            <a:pPr algn="ctr"/>
            <a:r>
              <a:rPr lang="en-US" sz="3600" kern="10">
                <a:ln w="38100">
                  <a:noFill/>
                  <a:round/>
                  <a:headEnd/>
                  <a:tailEnd/>
                </a:ln>
                <a:solidFill>
                  <a:srgbClr val="FF0066"/>
                </a:solidFill>
                <a:latin typeface="Arial Black"/>
              </a:rPr>
              <a:t>0</a:t>
            </a:r>
          </a:p>
        </p:txBody>
      </p:sp>
      <p:sp>
        <p:nvSpPr>
          <p:cNvPr id="13" name="Rectangle 14" descr="Medium wood"/>
          <p:cNvSpPr>
            <a:spLocks noChangeArrowheads="1"/>
          </p:cNvSpPr>
          <p:nvPr/>
        </p:nvSpPr>
        <p:spPr bwMode="auto">
          <a:xfrm>
            <a:off x="10599737" y="3276600"/>
            <a:ext cx="98425" cy="2743200"/>
          </a:xfrm>
          <a:prstGeom prst="rect">
            <a:avLst/>
          </a:prstGeom>
          <a:blipFill dpi="0" rotWithShape="1">
            <a:blip r:embed="rId4" cstate="print"/>
            <a:srcRect/>
            <a:stretch>
              <a:fillRect/>
            </a:stretch>
          </a:blipFill>
          <a:ln w="12700">
            <a:solidFill>
              <a:schemeClr val="tx1"/>
            </a:solidFill>
            <a:miter lim="800000"/>
            <a:headEnd/>
            <a:tailEnd/>
          </a:ln>
        </p:spPr>
        <p:txBody>
          <a:bodyPr wrap="none" anchor="ctr"/>
          <a:lstStyle/>
          <a:p>
            <a:pPr algn="ctr"/>
            <a:endParaRPr lang="en-US" sz="2000">
              <a:latin typeface="Times New Roman" pitchFamily="18" charset="0"/>
            </a:endParaRPr>
          </a:p>
        </p:txBody>
      </p:sp>
      <p:sp>
        <p:nvSpPr>
          <p:cNvPr id="14" name="WordArt 15"/>
          <p:cNvSpPr>
            <a:spLocks noChangeArrowheads="1" noChangeShapeType="1" noTextEdit="1"/>
          </p:cNvSpPr>
          <p:nvPr/>
        </p:nvSpPr>
        <p:spPr bwMode="auto">
          <a:xfrm>
            <a:off x="10906125" y="3187700"/>
            <a:ext cx="342900" cy="273050"/>
          </a:xfrm>
          <a:prstGeom prst="rect">
            <a:avLst/>
          </a:prstGeom>
        </p:spPr>
        <p:txBody>
          <a:bodyPr wrap="none" fromWordArt="1">
            <a:prstTxWarp prst="textPlain">
              <a:avLst>
                <a:gd name="adj" fmla="val 50000"/>
              </a:avLst>
            </a:prstTxWarp>
          </a:bodyPr>
          <a:lstStyle/>
          <a:p>
            <a:pPr algn="ctr"/>
            <a:r>
              <a:rPr lang="en-US" sz="3600" kern="10" dirty="0" smtClean="0">
                <a:ln w="28575">
                  <a:noFill/>
                  <a:round/>
                  <a:headEnd/>
                  <a:tailEnd/>
                </a:ln>
                <a:solidFill>
                  <a:srgbClr val="FF0066"/>
                </a:solidFill>
                <a:latin typeface="Arial Black"/>
              </a:rPr>
              <a:t>15</a:t>
            </a:r>
            <a:endParaRPr lang="en-US" sz="3600" kern="10" dirty="0">
              <a:ln w="28575">
                <a:noFill/>
                <a:round/>
                <a:headEnd/>
                <a:tailEnd/>
              </a:ln>
              <a:solidFill>
                <a:srgbClr val="FF0066"/>
              </a:solidFill>
              <a:latin typeface="Arial Black"/>
            </a:endParaRPr>
          </a:p>
        </p:txBody>
      </p:sp>
      <p:sp>
        <p:nvSpPr>
          <p:cNvPr id="15" name="TextBox 14"/>
          <p:cNvSpPr txBox="1">
            <a:spLocks noChangeArrowheads="1"/>
          </p:cNvSpPr>
          <p:nvPr/>
        </p:nvSpPr>
        <p:spPr bwMode="auto">
          <a:xfrm>
            <a:off x="10071100" y="6091237"/>
            <a:ext cx="1257300" cy="46196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sz="2400" b="1" dirty="0" err="1">
                <a:solidFill>
                  <a:srgbClr val="FF0000"/>
                </a:solidFill>
              </a:rPr>
              <a:t>Hết</a:t>
            </a:r>
            <a:r>
              <a:rPr lang="en-US" sz="2400" b="1" dirty="0">
                <a:solidFill>
                  <a:srgbClr val="FF0000"/>
                </a:solidFill>
              </a:rPr>
              <a:t> </a:t>
            </a:r>
            <a:r>
              <a:rPr lang="en-US" sz="2400" b="1" dirty="0" err="1">
                <a:solidFill>
                  <a:srgbClr val="FF0000"/>
                </a:solidFill>
              </a:rPr>
              <a:t>giờ</a:t>
            </a:r>
            <a:endParaRPr lang="en-US" sz="2400" b="1" dirty="0">
              <a:solidFill>
                <a:srgbClr val="FF0000"/>
              </a:solidFill>
            </a:endParaRPr>
          </a:p>
        </p:txBody>
      </p:sp>
      <p:sp>
        <p:nvSpPr>
          <p:cNvPr id="16" name="WordArt 15"/>
          <p:cNvSpPr>
            <a:spLocks noChangeArrowheads="1" noChangeShapeType="1" noTextEdit="1"/>
          </p:cNvSpPr>
          <p:nvPr/>
        </p:nvSpPr>
        <p:spPr bwMode="auto">
          <a:xfrm>
            <a:off x="10906125" y="3994150"/>
            <a:ext cx="342900" cy="273050"/>
          </a:xfrm>
          <a:prstGeom prst="rect">
            <a:avLst/>
          </a:prstGeom>
        </p:spPr>
        <p:txBody>
          <a:bodyPr wrap="none" fromWordArt="1">
            <a:prstTxWarp prst="textPlain">
              <a:avLst>
                <a:gd name="adj" fmla="val 50000"/>
              </a:avLst>
            </a:prstTxWarp>
          </a:bodyPr>
          <a:lstStyle/>
          <a:p>
            <a:pPr algn="ctr"/>
            <a:r>
              <a:rPr lang="en-US" sz="3600" kern="10" dirty="0" smtClean="0">
                <a:ln w="28575">
                  <a:noFill/>
                  <a:round/>
                  <a:headEnd/>
                  <a:tailEnd/>
                </a:ln>
                <a:solidFill>
                  <a:srgbClr val="FF0066"/>
                </a:solidFill>
                <a:latin typeface="Arial Black"/>
              </a:rPr>
              <a:t>10</a:t>
            </a:r>
            <a:endParaRPr lang="en-US" sz="3600" kern="10" dirty="0">
              <a:ln w="28575">
                <a:noFill/>
                <a:round/>
                <a:headEnd/>
                <a:tailEnd/>
              </a:ln>
              <a:solidFill>
                <a:srgbClr val="FF0066"/>
              </a:solidFill>
              <a:latin typeface="Arial Black"/>
            </a:endParaRPr>
          </a:p>
        </p:txBody>
      </p:sp>
      <p:sp>
        <p:nvSpPr>
          <p:cNvPr id="17" name="WordArt 15"/>
          <p:cNvSpPr>
            <a:spLocks noChangeArrowheads="1" noChangeShapeType="1" noTextEdit="1"/>
          </p:cNvSpPr>
          <p:nvPr/>
        </p:nvSpPr>
        <p:spPr bwMode="auto">
          <a:xfrm>
            <a:off x="10907712" y="4935537"/>
            <a:ext cx="342900" cy="273050"/>
          </a:xfrm>
          <a:prstGeom prst="rect">
            <a:avLst/>
          </a:prstGeom>
        </p:spPr>
        <p:txBody>
          <a:bodyPr wrap="none" fromWordArt="1">
            <a:prstTxWarp prst="textPlain">
              <a:avLst>
                <a:gd name="adj" fmla="val 50000"/>
              </a:avLst>
            </a:prstTxWarp>
          </a:bodyPr>
          <a:lstStyle/>
          <a:p>
            <a:pPr algn="ctr"/>
            <a:r>
              <a:rPr lang="en-US" sz="3600" kern="10" dirty="0" smtClean="0">
                <a:ln w="28575">
                  <a:noFill/>
                  <a:round/>
                  <a:headEnd/>
                  <a:tailEnd/>
                </a:ln>
                <a:solidFill>
                  <a:srgbClr val="FF0066"/>
                </a:solidFill>
                <a:latin typeface="Arial Black"/>
              </a:rPr>
              <a:t>05</a:t>
            </a:r>
            <a:endParaRPr lang="en-US" sz="3600" kern="10" dirty="0">
              <a:ln w="28575">
                <a:noFill/>
                <a:round/>
                <a:headEnd/>
                <a:tailEnd/>
              </a:ln>
              <a:solidFill>
                <a:srgbClr val="FF0066"/>
              </a:solidFill>
              <a:latin typeface="Arial Black"/>
            </a:endParaRPr>
          </a:p>
        </p:txBody>
      </p:sp>
    </p:spTree>
    <p:extLst>
      <p:ext uri="{BB962C8B-B14F-4D97-AF65-F5344CB8AC3E}">
        <p14:creationId xmlns:p14="http://schemas.microsoft.com/office/powerpoint/2010/main" val="95613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5000"/>
                                        <p:tgtEl>
                                          <p:spTgt spid="13"/>
                                        </p:tgtEl>
                                      </p:cBhvr>
                                    </p:animEffect>
                                  </p:childTnLst>
                                  <p:subTnLst>
                                    <p:audio>
                                      <p:cMediaNode vol="82000">
                                        <p:cTn display="0" masterRel="sameClick">
                                          <p:stCondLst>
                                            <p:cond evt="begin" delay="0">
                                              <p:tn val="5"/>
                                            </p:cond>
                                          </p:stCondLst>
                                          <p:endCondLst>
                                            <p:cond evt="onStopAudio" delay="0">
                                              <p:tgtEl>
                                                <p:sldTgt/>
                                              </p:tgtEl>
                                            </p:cond>
                                          </p:endCondLst>
                                        </p:cTn>
                                        <p:tgtEl>
                                          <p:sndTgt r:embed="rId2" name="cashreg.wav"/>
                                        </p:tgtEl>
                                      </p:cMediaNode>
                                    </p:audio>
                                  </p:subTnLst>
                                </p:cTn>
                              </p:par>
                              <p:par>
                                <p:cTn id="8" presetID="3" presetClass="entr" presetSubtype="10" fill="hold" grpId="0" nodeType="withEffect">
                                  <p:stCondLst>
                                    <p:cond delay="1400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subTnLst>
                                    <p:audio>
                                      <p:cMediaNode>
                                        <p:cTn display="0" masterRel="sameClick">
                                          <p:stCondLst>
                                            <p:cond evt="begin" delay="0">
                                              <p:tn val="8"/>
                                            </p:cond>
                                          </p:stCondLst>
                                          <p:endCondLst>
                                            <p:cond evt="onStopAudio" delay="0">
                                              <p:tgtEl>
                                                <p:sldTgt/>
                                              </p:tgtEl>
                                            </p:cond>
                                          </p:endCondLst>
                                        </p:cTn>
                                        <p:tgtEl>
                                          <p:sndTgt r:embed="rId3" name="drumroll.wav"/>
                                        </p:tgtEl>
                                      </p:cMediaNode>
                                    </p:audio>
                                  </p:sub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3468" y="601498"/>
            <a:ext cx="8595782" cy="6186309"/>
          </a:xfrm>
          <a:prstGeom prst="rect">
            <a:avLst/>
          </a:prstGeom>
          <a:noFill/>
        </p:spPr>
        <p:txBody>
          <a:bodyPr wrap="square" rtlCol="0">
            <a:spAutoFit/>
          </a:bodyPr>
          <a:lstStyle/>
          <a:p>
            <a:r>
              <a:rPr lang="vi-VN" sz="4400" dirty="0" smtClean="0"/>
              <a:t>Trường </a:t>
            </a:r>
            <a:r>
              <a:rPr lang="vi-VN" sz="4400" dirty="0"/>
              <a:t>hợp nào sau đây liên quan đến lực không tiếp xúc?</a:t>
            </a:r>
          </a:p>
          <a:p>
            <a:r>
              <a:rPr lang="vi-VN" sz="4400" dirty="0"/>
              <a:t>A. Vận động viên đang giương cung tên </a:t>
            </a:r>
          </a:p>
          <a:p>
            <a:r>
              <a:rPr lang="vi-VN" sz="4400" dirty="0"/>
              <a:t>B. Trọng lực tác dụng lên vật nằm trên bàn</a:t>
            </a:r>
          </a:p>
          <a:p>
            <a:r>
              <a:rPr lang="vi-VN" sz="4400" dirty="0"/>
              <a:t>C. Lực sĩ kéo chiếc xe ô tô</a:t>
            </a:r>
          </a:p>
          <a:p>
            <a:r>
              <a:rPr lang="vi-VN" sz="4400" dirty="0"/>
              <a:t>D. Vật nặng đang treo ở đầu dưới của lò xo</a:t>
            </a:r>
          </a:p>
        </p:txBody>
      </p:sp>
      <p:sp>
        <p:nvSpPr>
          <p:cNvPr id="5" name="Oval 4"/>
          <p:cNvSpPr/>
          <p:nvPr/>
        </p:nvSpPr>
        <p:spPr>
          <a:xfrm>
            <a:off x="483385" y="3285770"/>
            <a:ext cx="922082" cy="8461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utoShape 5"/>
          <p:cNvSpPr>
            <a:spLocks noChangeArrowheads="1"/>
          </p:cNvSpPr>
          <p:nvPr/>
        </p:nvSpPr>
        <p:spPr bwMode="auto">
          <a:xfrm>
            <a:off x="10185400" y="6172200"/>
            <a:ext cx="1143000" cy="381000"/>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b="1" dirty="0">
                <a:solidFill>
                  <a:srgbClr val="FF0000"/>
                </a:solidFill>
                <a:latin typeface="Times New Roman" pitchFamily="18" charset="0"/>
              </a:rPr>
              <a:t>BẮT ĐẦU</a:t>
            </a:r>
          </a:p>
        </p:txBody>
      </p:sp>
      <p:sp>
        <p:nvSpPr>
          <p:cNvPr id="7" name="Rectangle 6"/>
          <p:cNvSpPr>
            <a:spLocks noChangeArrowheads="1"/>
          </p:cNvSpPr>
          <p:nvPr/>
        </p:nvSpPr>
        <p:spPr bwMode="auto">
          <a:xfrm>
            <a:off x="10599737" y="3276600"/>
            <a:ext cx="119063" cy="27432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endParaRPr lang="en-US" sz="2000">
              <a:latin typeface="Times New Roman" pitchFamily="18" charset="0"/>
            </a:endParaRPr>
          </a:p>
        </p:txBody>
      </p:sp>
      <p:sp>
        <p:nvSpPr>
          <p:cNvPr id="8" name="AutoShape 7"/>
          <p:cNvSpPr>
            <a:spLocks noChangeArrowheads="1"/>
          </p:cNvSpPr>
          <p:nvPr/>
        </p:nvSpPr>
        <p:spPr bwMode="auto">
          <a:xfrm>
            <a:off x="10744200" y="5949950"/>
            <a:ext cx="184150"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9" name="AutoShape 8"/>
          <p:cNvSpPr>
            <a:spLocks noChangeArrowheads="1"/>
          </p:cNvSpPr>
          <p:nvPr/>
        </p:nvSpPr>
        <p:spPr bwMode="auto">
          <a:xfrm>
            <a:off x="10744200" y="4108450"/>
            <a:ext cx="184150"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10" name="AutoShape 9"/>
          <p:cNvSpPr>
            <a:spLocks noChangeArrowheads="1"/>
          </p:cNvSpPr>
          <p:nvPr/>
        </p:nvSpPr>
        <p:spPr bwMode="auto">
          <a:xfrm>
            <a:off x="10744200" y="3268662"/>
            <a:ext cx="184150"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11" name="AutoShape 10"/>
          <p:cNvSpPr>
            <a:spLocks noChangeArrowheads="1"/>
          </p:cNvSpPr>
          <p:nvPr/>
        </p:nvSpPr>
        <p:spPr bwMode="auto">
          <a:xfrm>
            <a:off x="10744200" y="5048250"/>
            <a:ext cx="184150"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12" name="WordArt 13"/>
          <p:cNvSpPr>
            <a:spLocks noChangeArrowheads="1" noChangeShapeType="1" noTextEdit="1"/>
          </p:cNvSpPr>
          <p:nvPr/>
        </p:nvSpPr>
        <p:spPr bwMode="auto">
          <a:xfrm>
            <a:off x="10945812" y="5792787"/>
            <a:ext cx="182563" cy="274638"/>
          </a:xfrm>
          <a:prstGeom prst="rect">
            <a:avLst/>
          </a:prstGeom>
        </p:spPr>
        <p:txBody>
          <a:bodyPr wrap="none" fromWordArt="1">
            <a:prstTxWarp prst="textPlain">
              <a:avLst>
                <a:gd name="adj" fmla="val 50000"/>
              </a:avLst>
            </a:prstTxWarp>
          </a:bodyPr>
          <a:lstStyle/>
          <a:p>
            <a:pPr algn="ctr"/>
            <a:r>
              <a:rPr lang="en-US" sz="3600" kern="10">
                <a:ln w="38100">
                  <a:noFill/>
                  <a:round/>
                  <a:headEnd/>
                  <a:tailEnd/>
                </a:ln>
                <a:solidFill>
                  <a:srgbClr val="FF0066"/>
                </a:solidFill>
                <a:latin typeface="Arial Black"/>
              </a:rPr>
              <a:t>0</a:t>
            </a:r>
          </a:p>
        </p:txBody>
      </p:sp>
      <p:sp>
        <p:nvSpPr>
          <p:cNvPr id="13" name="Rectangle 14" descr="Medium wood"/>
          <p:cNvSpPr>
            <a:spLocks noChangeArrowheads="1"/>
          </p:cNvSpPr>
          <p:nvPr/>
        </p:nvSpPr>
        <p:spPr bwMode="auto">
          <a:xfrm>
            <a:off x="10599737" y="3276600"/>
            <a:ext cx="98425" cy="2743200"/>
          </a:xfrm>
          <a:prstGeom prst="rect">
            <a:avLst/>
          </a:prstGeom>
          <a:blipFill dpi="0" rotWithShape="1">
            <a:blip r:embed="rId4" cstate="print"/>
            <a:srcRect/>
            <a:stretch>
              <a:fillRect/>
            </a:stretch>
          </a:blipFill>
          <a:ln w="12700">
            <a:solidFill>
              <a:schemeClr val="tx1"/>
            </a:solidFill>
            <a:miter lim="800000"/>
            <a:headEnd/>
            <a:tailEnd/>
          </a:ln>
        </p:spPr>
        <p:txBody>
          <a:bodyPr wrap="none" anchor="ctr"/>
          <a:lstStyle/>
          <a:p>
            <a:pPr algn="ctr"/>
            <a:endParaRPr lang="en-US" sz="2000">
              <a:latin typeface="Times New Roman" pitchFamily="18" charset="0"/>
            </a:endParaRPr>
          </a:p>
        </p:txBody>
      </p:sp>
      <p:sp>
        <p:nvSpPr>
          <p:cNvPr id="14" name="WordArt 15"/>
          <p:cNvSpPr>
            <a:spLocks noChangeArrowheads="1" noChangeShapeType="1" noTextEdit="1"/>
          </p:cNvSpPr>
          <p:nvPr/>
        </p:nvSpPr>
        <p:spPr bwMode="auto">
          <a:xfrm>
            <a:off x="10906125" y="3187700"/>
            <a:ext cx="342900" cy="273050"/>
          </a:xfrm>
          <a:prstGeom prst="rect">
            <a:avLst/>
          </a:prstGeom>
        </p:spPr>
        <p:txBody>
          <a:bodyPr wrap="none" fromWordArt="1">
            <a:prstTxWarp prst="textPlain">
              <a:avLst>
                <a:gd name="adj" fmla="val 50000"/>
              </a:avLst>
            </a:prstTxWarp>
          </a:bodyPr>
          <a:lstStyle/>
          <a:p>
            <a:pPr algn="ctr"/>
            <a:r>
              <a:rPr lang="en-US" sz="3600" kern="10" dirty="0" smtClean="0">
                <a:ln w="28575">
                  <a:noFill/>
                  <a:round/>
                  <a:headEnd/>
                  <a:tailEnd/>
                </a:ln>
                <a:solidFill>
                  <a:srgbClr val="FF0066"/>
                </a:solidFill>
                <a:latin typeface="Arial Black"/>
              </a:rPr>
              <a:t>15</a:t>
            </a:r>
            <a:endParaRPr lang="en-US" sz="3600" kern="10" dirty="0">
              <a:ln w="28575">
                <a:noFill/>
                <a:round/>
                <a:headEnd/>
                <a:tailEnd/>
              </a:ln>
              <a:solidFill>
                <a:srgbClr val="FF0066"/>
              </a:solidFill>
              <a:latin typeface="Arial Black"/>
            </a:endParaRPr>
          </a:p>
        </p:txBody>
      </p:sp>
      <p:sp>
        <p:nvSpPr>
          <p:cNvPr id="15" name="TextBox 14"/>
          <p:cNvSpPr txBox="1">
            <a:spLocks noChangeArrowheads="1"/>
          </p:cNvSpPr>
          <p:nvPr/>
        </p:nvSpPr>
        <p:spPr bwMode="auto">
          <a:xfrm>
            <a:off x="10071100" y="6091237"/>
            <a:ext cx="1257300" cy="46196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sz="2400" b="1" dirty="0" err="1">
                <a:solidFill>
                  <a:srgbClr val="FF0000"/>
                </a:solidFill>
              </a:rPr>
              <a:t>Hết</a:t>
            </a:r>
            <a:r>
              <a:rPr lang="en-US" sz="2400" b="1" dirty="0">
                <a:solidFill>
                  <a:srgbClr val="FF0000"/>
                </a:solidFill>
              </a:rPr>
              <a:t> </a:t>
            </a:r>
            <a:r>
              <a:rPr lang="en-US" sz="2400" b="1" dirty="0" err="1">
                <a:solidFill>
                  <a:srgbClr val="FF0000"/>
                </a:solidFill>
              </a:rPr>
              <a:t>giờ</a:t>
            </a:r>
            <a:endParaRPr lang="en-US" sz="2400" b="1" dirty="0">
              <a:solidFill>
                <a:srgbClr val="FF0000"/>
              </a:solidFill>
            </a:endParaRPr>
          </a:p>
        </p:txBody>
      </p:sp>
      <p:sp>
        <p:nvSpPr>
          <p:cNvPr id="16" name="WordArt 15"/>
          <p:cNvSpPr>
            <a:spLocks noChangeArrowheads="1" noChangeShapeType="1" noTextEdit="1"/>
          </p:cNvSpPr>
          <p:nvPr/>
        </p:nvSpPr>
        <p:spPr bwMode="auto">
          <a:xfrm>
            <a:off x="10906125" y="3994150"/>
            <a:ext cx="342900" cy="273050"/>
          </a:xfrm>
          <a:prstGeom prst="rect">
            <a:avLst/>
          </a:prstGeom>
        </p:spPr>
        <p:txBody>
          <a:bodyPr wrap="none" fromWordArt="1">
            <a:prstTxWarp prst="textPlain">
              <a:avLst>
                <a:gd name="adj" fmla="val 50000"/>
              </a:avLst>
            </a:prstTxWarp>
          </a:bodyPr>
          <a:lstStyle/>
          <a:p>
            <a:pPr algn="ctr"/>
            <a:r>
              <a:rPr lang="en-US" sz="3600" kern="10" dirty="0" smtClean="0">
                <a:ln w="28575">
                  <a:noFill/>
                  <a:round/>
                  <a:headEnd/>
                  <a:tailEnd/>
                </a:ln>
                <a:solidFill>
                  <a:srgbClr val="FF0066"/>
                </a:solidFill>
                <a:latin typeface="Arial Black"/>
              </a:rPr>
              <a:t>10</a:t>
            </a:r>
            <a:endParaRPr lang="en-US" sz="3600" kern="10" dirty="0">
              <a:ln w="28575">
                <a:noFill/>
                <a:round/>
                <a:headEnd/>
                <a:tailEnd/>
              </a:ln>
              <a:solidFill>
                <a:srgbClr val="FF0066"/>
              </a:solidFill>
              <a:latin typeface="Arial Black"/>
            </a:endParaRPr>
          </a:p>
        </p:txBody>
      </p:sp>
      <p:sp>
        <p:nvSpPr>
          <p:cNvPr id="17" name="WordArt 15"/>
          <p:cNvSpPr>
            <a:spLocks noChangeArrowheads="1" noChangeShapeType="1" noTextEdit="1"/>
          </p:cNvSpPr>
          <p:nvPr/>
        </p:nvSpPr>
        <p:spPr bwMode="auto">
          <a:xfrm>
            <a:off x="10907712" y="4935537"/>
            <a:ext cx="342900" cy="273050"/>
          </a:xfrm>
          <a:prstGeom prst="rect">
            <a:avLst/>
          </a:prstGeom>
        </p:spPr>
        <p:txBody>
          <a:bodyPr wrap="none" fromWordArt="1">
            <a:prstTxWarp prst="textPlain">
              <a:avLst>
                <a:gd name="adj" fmla="val 50000"/>
              </a:avLst>
            </a:prstTxWarp>
          </a:bodyPr>
          <a:lstStyle/>
          <a:p>
            <a:pPr algn="ctr"/>
            <a:r>
              <a:rPr lang="en-US" sz="3600" kern="10" dirty="0" smtClean="0">
                <a:ln w="28575">
                  <a:noFill/>
                  <a:round/>
                  <a:headEnd/>
                  <a:tailEnd/>
                </a:ln>
                <a:solidFill>
                  <a:srgbClr val="FF0066"/>
                </a:solidFill>
                <a:latin typeface="Arial Black"/>
              </a:rPr>
              <a:t>05</a:t>
            </a:r>
            <a:endParaRPr lang="en-US" sz="3600" kern="10" dirty="0">
              <a:ln w="28575">
                <a:noFill/>
                <a:round/>
                <a:headEnd/>
                <a:tailEnd/>
              </a:ln>
              <a:solidFill>
                <a:srgbClr val="FF0066"/>
              </a:solidFill>
              <a:latin typeface="Arial Black"/>
            </a:endParaRPr>
          </a:p>
        </p:txBody>
      </p:sp>
    </p:spTree>
    <p:extLst>
      <p:ext uri="{BB962C8B-B14F-4D97-AF65-F5344CB8AC3E}">
        <p14:creationId xmlns:p14="http://schemas.microsoft.com/office/powerpoint/2010/main" val="3717466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5000"/>
                                        <p:tgtEl>
                                          <p:spTgt spid="13"/>
                                        </p:tgtEl>
                                      </p:cBhvr>
                                    </p:animEffect>
                                  </p:childTnLst>
                                  <p:subTnLst>
                                    <p:audio>
                                      <p:cMediaNode vol="82000">
                                        <p:cTn display="0" masterRel="sameClick">
                                          <p:stCondLst>
                                            <p:cond evt="begin" delay="0">
                                              <p:tn val="5"/>
                                            </p:cond>
                                          </p:stCondLst>
                                          <p:endCondLst>
                                            <p:cond evt="onStopAudio" delay="0">
                                              <p:tgtEl>
                                                <p:sldTgt/>
                                              </p:tgtEl>
                                            </p:cond>
                                          </p:endCondLst>
                                        </p:cTn>
                                        <p:tgtEl>
                                          <p:sndTgt r:embed="rId2" name="cashreg.wav"/>
                                        </p:tgtEl>
                                      </p:cMediaNode>
                                    </p:audio>
                                  </p:subTnLst>
                                </p:cTn>
                              </p:par>
                              <p:par>
                                <p:cTn id="8" presetID="3" presetClass="entr" presetSubtype="10" fill="hold" grpId="0" nodeType="withEffect">
                                  <p:stCondLst>
                                    <p:cond delay="1400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subTnLst>
                                    <p:audio>
                                      <p:cMediaNode>
                                        <p:cTn display="0" masterRel="sameClick">
                                          <p:stCondLst>
                                            <p:cond evt="begin" delay="0">
                                              <p:tn val="8"/>
                                            </p:cond>
                                          </p:stCondLst>
                                          <p:endCondLst>
                                            <p:cond evt="onStopAudio" delay="0">
                                              <p:tgtEl>
                                                <p:sldTgt/>
                                              </p:tgtEl>
                                            </p:cond>
                                          </p:endCondLst>
                                        </p:cTn>
                                        <p:tgtEl>
                                          <p:sndTgt r:embed="rId3" name="drumroll.wav"/>
                                        </p:tgtEl>
                                      </p:cMediaNode>
                                    </p:audio>
                                  </p:sub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3468" y="601498"/>
            <a:ext cx="8595782" cy="6186309"/>
          </a:xfrm>
          <a:prstGeom prst="rect">
            <a:avLst/>
          </a:prstGeom>
          <a:noFill/>
        </p:spPr>
        <p:txBody>
          <a:bodyPr wrap="square" rtlCol="0">
            <a:spAutoFit/>
          </a:bodyPr>
          <a:lstStyle/>
          <a:p>
            <a:r>
              <a:rPr lang="vi-VN" sz="4400" b="1" dirty="0"/>
              <a:t>Câu 8. </a:t>
            </a:r>
            <a:r>
              <a:rPr lang="vi-VN" sz="4400" dirty="0"/>
              <a:t>Lực nào sau đây liên quan đến lực tiếp xúc?</a:t>
            </a:r>
          </a:p>
          <a:p>
            <a:r>
              <a:rPr lang="vi-VN" sz="4400" dirty="0"/>
              <a:t>A. Trọng lượng của người tác dụng lực lên chiếc đệm</a:t>
            </a:r>
          </a:p>
          <a:p>
            <a:r>
              <a:rPr lang="vi-VN" sz="4400" dirty="0"/>
              <a:t>B. Lực hấp dẫn giữa con người với con người</a:t>
            </a:r>
          </a:p>
          <a:p>
            <a:r>
              <a:rPr lang="vi-VN" sz="4400" dirty="0"/>
              <a:t>C. Lực hút của Trái Đất lên các đồ vật</a:t>
            </a:r>
          </a:p>
          <a:p>
            <a:r>
              <a:rPr lang="vi-VN" sz="4400" dirty="0"/>
              <a:t>D. Cả B và C</a:t>
            </a:r>
          </a:p>
        </p:txBody>
      </p:sp>
      <p:sp>
        <p:nvSpPr>
          <p:cNvPr id="5" name="Oval 4"/>
          <p:cNvSpPr/>
          <p:nvPr/>
        </p:nvSpPr>
        <p:spPr>
          <a:xfrm>
            <a:off x="483385" y="1998581"/>
            <a:ext cx="922082" cy="8461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utoShape 5"/>
          <p:cNvSpPr>
            <a:spLocks noChangeArrowheads="1"/>
          </p:cNvSpPr>
          <p:nvPr/>
        </p:nvSpPr>
        <p:spPr bwMode="auto">
          <a:xfrm>
            <a:off x="10185400" y="6172200"/>
            <a:ext cx="1143000" cy="381000"/>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b="1" dirty="0">
                <a:solidFill>
                  <a:srgbClr val="FF0000"/>
                </a:solidFill>
                <a:latin typeface="Times New Roman" pitchFamily="18" charset="0"/>
              </a:rPr>
              <a:t>BẮT ĐẦU</a:t>
            </a:r>
          </a:p>
        </p:txBody>
      </p:sp>
      <p:sp>
        <p:nvSpPr>
          <p:cNvPr id="7" name="Rectangle 6"/>
          <p:cNvSpPr>
            <a:spLocks noChangeArrowheads="1"/>
          </p:cNvSpPr>
          <p:nvPr/>
        </p:nvSpPr>
        <p:spPr bwMode="auto">
          <a:xfrm>
            <a:off x="10599737" y="3276600"/>
            <a:ext cx="119063" cy="27432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endParaRPr lang="en-US" sz="2000">
              <a:latin typeface="Times New Roman" pitchFamily="18" charset="0"/>
            </a:endParaRPr>
          </a:p>
        </p:txBody>
      </p:sp>
      <p:sp>
        <p:nvSpPr>
          <p:cNvPr id="8" name="AutoShape 7"/>
          <p:cNvSpPr>
            <a:spLocks noChangeArrowheads="1"/>
          </p:cNvSpPr>
          <p:nvPr/>
        </p:nvSpPr>
        <p:spPr bwMode="auto">
          <a:xfrm>
            <a:off x="10744200" y="5949950"/>
            <a:ext cx="184150"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9" name="AutoShape 8"/>
          <p:cNvSpPr>
            <a:spLocks noChangeArrowheads="1"/>
          </p:cNvSpPr>
          <p:nvPr/>
        </p:nvSpPr>
        <p:spPr bwMode="auto">
          <a:xfrm>
            <a:off x="10744200" y="4108450"/>
            <a:ext cx="184150"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10" name="AutoShape 9"/>
          <p:cNvSpPr>
            <a:spLocks noChangeArrowheads="1"/>
          </p:cNvSpPr>
          <p:nvPr/>
        </p:nvSpPr>
        <p:spPr bwMode="auto">
          <a:xfrm>
            <a:off x="10744200" y="3268662"/>
            <a:ext cx="184150"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11" name="AutoShape 10"/>
          <p:cNvSpPr>
            <a:spLocks noChangeArrowheads="1"/>
          </p:cNvSpPr>
          <p:nvPr/>
        </p:nvSpPr>
        <p:spPr bwMode="auto">
          <a:xfrm>
            <a:off x="10744200" y="5048250"/>
            <a:ext cx="184150"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12" name="WordArt 13"/>
          <p:cNvSpPr>
            <a:spLocks noChangeArrowheads="1" noChangeShapeType="1" noTextEdit="1"/>
          </p:cNvSpPr>
          <p:nvPr/>
        </p:nvSpPr>
        <p:spPr bwMode="auto">
          <a:xfrm>
            <a:off x="10945812" y="5792787"/>
            <a:ext cx="182563" cy="274638"/>
          </a:xfrm>
          <a:prstGeom prst="rect">
            <a:avLst/>
          </a:prstGeom>
        </p:spPr>
        <p:txBody>
          <a:bodyPr wrap="none" fromWordArt="1">
            <a:prstTxWarp prst="textPlain">
              <a:avLst>
                <a:gd name="adj" fmla="val 50000"/>
              </a:avLst>
            </a:prstTxWarp>
          </a:bodyPr>
          <a:lstStyle/>
          <a:p>
            <a:pPr algn="ctr"/>
            <a:r>
              <a:rPr lang="en-US" sz="3600" kern="10">
                <a:ln w="38100">
                  <a:noFill/>
                  <a:round/>
                  <a:headEnd/>
                  <a:tailEnd/>
                </a:ln>
                <a:solidFill>
                  <a:srgbClr val="FF0066"/>
                </a:solidFill>
                <a:latin typeface="Arial Black"/>
              </a:rPr>
              <a:t>0</a:t>
            </a:r>
          </a:p>
        </p:txBody>
      </p:sp>
      <p:sp>
        <p:nvSpPr>
          <p:cNvPr id="13" name="Rectangle 14" descr="Medium wood"/>
          <p:cNvSpPr>
            <a:spLocks noChangeArrowheads="1"/>
          </p:cNvSpPr>
          <p:nvPr/>
        </p:nvSpPr>
        <p:spPr bwMode="auto">
          <a:xfrm>
            <a:off x="10599737" y="3276600"/>
            <a:ext cx="98425" cy="2743200"/>
          </a:xfrm>
          <a:prstGeom prst="rect">
            <a:avLst/>
          </a:prstGeom>
          <a:blipFill dpi="0" rotWithShape="1">
            <a:blip r:embed="rId4" cstate="print"/>
            <a:srcRect/>
            <a:stretch>
              <a:fillRect/>
            </a:stretch>
          </a:blipFill>
          <a:ln w="12700">
            <a:solidFill>
              <a:schemeClr val="tx1"/>
            </a:solidFill>
            <a:miter lim="800000"/>
            <a:headEnd/>
            <a:tailEnd/>
          </a:ln>
        </p:spPr>
        <p:txBody>
          <a:bodyPr wrap="none" anchor="ctr"/>
          <a:lstStyle/>
          <a:p>
            <a:pPr algn="ctr"/>
            <a:endParaRPr lang="en-US" sz="2000">
              <a:latin typeface="Times New Roman" pitchFamily="18" charset="0"/>
            </a:endParaRPr>
          </a:p>
        </p:txBody>
      </p:sp>
      <p:sp>
        <p:nvSpPr>
          <p:cNvPr id="14" name="WordArt 15"/>
          <p:cNvSpPr>
            <a:spLocks noChangeArrowheads="1" noChangeShapeType="1" noTextEdit="1"/>
          </p:cNvSpPr>
          <p:nvPr/>
        </p:nvSpPr>
        <p:spPr bwMode="auto">
          <a:xfrm>
            <a:off x="10906125" y="3187700"/>
            <a:ext cx="342900" cy="273050"/>
          </a:xfrm>
          <a:prstGeom prst="rect">
            <a:avLst/>
          </a:prstGeom>
        </p:spPr>
        <p:txBody>
          <a:bodyPr wrap="none" fromWordArt="1">
            <a:prstTxWarp prst="textPlain">
              <a:avLst>
                <a:gd name="adj" fmla="val 50000"/>
              </a:avLst>
            </a:prstTxWarp>
          </a:bodyPr>
          <a:lstStyle/>
          <a:p>
            <a:pPr algn="ctr"/>
            <a:r>
              <a:rPr lang="en-US" sz="3600" kern="10" dirty="0" smtClean="0">
                <a:ln w="28575">
                  <a:noFill/>
                  <a:round/>
                  <a:headEnd/>
                  <a:tailEnd/>
                </a:ln>
                <a:solidFill>
                  <a:srgbClr val="FF0066"/>
                </a:solidFill>
                <a:latin typeface="Arial Black"/>
              </a:rPr>
              <a:t>15</a:t>
            </a:r>
            <a:endParaRPr lang="en-US" sz="3600" kern="10" dirty="0">
              <a:ln w="28575">
                <a:noFill/>
                <a:round/>
                <a:headEnd/>
                <a:tailEnd/>
              </a:ln>
              <a:solidFill>
                <a:srgbClr val="FF0066"/>
              </a:solidFill>
              <a:latin typeface="Arial Black"/>
            </a:endParaRPr>
          </a:p>
        </p:txBody>
      </p:sp>
      <p:sp>
        <p:nvSpPr>
          <p:cNvPr id="15" name="TextBox 14"/>
          <p:cNvSpPr txBox="1">
            <a:spLocks noChangeArrowheads="1"/>
          </p:cNvSpPr>
          <p:nvPr/>
        </p:nvSpPr>
        <p:spPr bwMode="auto">
          <a:xfrm>
            <a:off x="10071100" y="6091237"/>
            <a:ext cx="1257300" cy="46196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sz="2400" b="1" dirty="0" err="1">
                <a:solidFill>
                  <a:srgbClr val="FF0000"/>
                </a:solidFill>
              </a:rPr>
              <a:t>Hết</a:t>
            </a:r>
            <a:r>
              <a:rPr lang="en-US" sz="2400" b="1" dirty="0">
                <a:solidFill>
                  <a:srgbClr val="FF0000"/>
                </a:solidFill>
              </a:rPr>
              <a:t> </a:t>
            </a:r>
            <a:r>
              <a:rPr lang="en-US" sz="2400" b="1" dirty="0" err="1">
                <a:solidFill>
                  <a:srgbClr val="FF0000"/>
                </a:solidFill>
              </a:rPr>
              <a:t>giờ</a:t>
            </a:r>
            <a:endParaRPr lang="en-US" sz="2400" b="1" dirty="0">
              <a:solidFill>
                <a:srgbClr val="FF0000"/>
              </a:solidFill>
            </a:endParaRPr>
          </a:p>
        </p:txBody>
      </p:sp>
      <p:sp>
        <p:nvSpPr>
          <p:cNvPr id="16" name="WordArt 15"/>
          <p:cNvSpPr>
            <a:spLocks noChangeArrowheads="1" noChangeShapeType="1" noTextEdit="1"/>
          </p:cNvSpPr>
          <p:nvPr/>
        </p:nvSpPr>
        <p:spPr bwMode="auto">
          <a:xfrm>
            <a:off x="10906125" y="3994150"/>
            <a:ext cx="342900" cy="273050"/>
          </a:xfrm>
          <a:prstGeom prst="rect">
            <a:avLst/>
          </a:prstGeom>
        </p:spPr>
        <p:txBody>
          <a:bodyPr wrap="none" fromWordArt="1">
            <a:prstTxWarp prst="textPlain">
              <a:avLst>
                <a:gd name="adj" fmla="val 50000"/>
              </a:avLst>
            </a:prstTxWarp>
          </a:bodyPr>
          <a:lstStyle/>
          <a:p>
            <a:pPr algn="ctr"/>
            <a:r>
              <a:rPr lang="en-US" sz="3600" kern="10" dirty="0" smtClean="0">
                <a:ln w="28575">
                  <a:noFill/>
                  <a:round/>
                  <a:headEnd/>
                  <a:tailEnd/>
                </a:ln>
                <a:solidFill>
                  <a:srgbClr val="FF0066"/>
                </a:solidFill>
                <a:latin typeface="Arial Black"/>
              </a:rPr>
              <a:t>10</a:t>
            </a:r>
            <a:endParaRPr lang="en-US" sz="3600" kern="10" dirty="0">
              <a:ln w="28575">
                <a:noFill/>
                <a:round/>
                <a:headEnd/>
                <a:tailEnd/>
              </a:ln>
              <a:solidFill>
                <a:srgbClr val="FF0066"/>
              </a:solidFill>
              <a:latin typeface="Arial Black"/>
            </a:endParaRPr>
          </a:p>
        </p:txBody>
      </p:sp>
      <p:sp>
        <p:nvSpPr>
          <p:cNvPr id="17" name="WordArt 15"/>
          <p:cNvSpPr>
            <a:spLocks noChangeArrowheads="1" noChangeShapeType="1" noTextEdit="1"/>
          </p:cNvSpPr>
          <p:nvPr/>
        </p:nvSpPr>
        <p:spPr bwMode="auto">
          <a:xfrm>
            <a:off x="10907712" y="4935537"/>
            <a:ext cx="342900" cy="273050"/>
          </a:xfrm>
          <a:prstGeom prst="rect">
            <a:avLst/>
          </a:prstGeom>
        </p:spPr>
        <p:txBody>
          <a:bodyPr wrap="none" fromWordArt="1">
            <a:prstTxWarp prst="textPlain">
              <a:avLst>
                <a:gd name="adj" fmla="val 50000"/>
              </a:avLst>
            </a:prstTxWarp>
          </a:bodyPr>
          <a:lstStyle/>
          <a:p>
            <a:pPr algn="ctr"/>
            <a:r>
              <a:rPr lang="en-US" sz="3600" kern="10" dirty="0" smtClean="0">
                <a:ln w="28575">
                  <a:noFill/>
                  <a:round/>
                  <a:headEnd/>
                  <a:tailEnd/>
                </a:ln>
                <a:solidFill>
                  <a:srgbClr val="FF0066"/>
                </a:solidFill>
                <a:latin typeface="Arial Black"/>
              </a:rPr>
              <a:t>05</a:t>
            </a:r>
            <a:endParaRPr lang="en-US" sz="3600" kern="10" dirty="0">
              <a:ln w="28575">
                <a:noFill/>
                <a:round/>
                <a:headEnd/>
                <a:tailEnd/>
              </a:ln>
              <a:solidFill>
                <a:srgbClr val="FF0066"/>
              </a:solidFill>
              <a:latin typeface="Arial Black"/>
            </a:endParaRPr>
          </a:p>
        </p:txBody>
      </p:sp>
    </p:spTree>
    <p:extLst>
      <p:ext uri="{BB962C8B-B14F-4D97-AF65-F5344CB8AC3E}">
        <p14:creationId xmlns:p14="http://schemas.microsoft.com/office/powerpoint/2010/main" val="3717466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5000"/>
                                        <p:tgtEl>
                                          <p:spTgt spid="13"/>
                                        </p:tgtEl>
                                      </p:cBhvr>
                                    </p:animEffect>
                                  </p:childTnLst>
                                  <p:subTnLst>
                                    <p:audio>
                                      <p:cMediaNode vol="82000">
                                        <p:cTn display="0" masterRel="sameClick">
                                          <p:stCondLst>
                                            <p:cond evt="begin" delay="0">
                                              <p:tn val="5"/>
                                            </p:cond>
                                          </p:stCondLst>
                                          <p:endCondLst>
                                            <p:cond evt="onStopAudio" delay="0">
                                              <p:tgtEl>
                                                <p:sldTgt/>
                                              </p:tgtEl>
                                            </p:cond>
                                          </p:endCondLst>
                                        </p:cTn>
                                        <p:tgtEl>
                                          <p:sndTgt r:embed="rId2" name="cashreg.wav"/>
                                        </p:tgtEl>
                                      </p:cMediaNode>
                                    </p:audio>
                                  </p:subTnLst>
                                </p:cTn>
                              </p:par>
                              <p:par>
                                <p:cTn id="8" presetID="3" presetClass="entr" presetSubtype="10" fill="hold" grpId="0" nodeType="withEffect">
                                  <p:stCondLst>
                                    <p:cond delay="1400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subTnLst>
                                    <p:audio>
                                      <p:cMediaNode>
                                        <p:cTn display="0" masterRel="sameClick">
                                          <p:stCondLst>
                                            <p:cond evt="begin" delay="0">
                                              <p:tn val="8"/>
                                            </p:cond>
                                          </p:stCondLst>
                                          <p:endCondLst>
                                            <p:cond evt="onStopAudio" delay="0">
                                              <p:tgtEl>
                                                <p:sldTgt/>
                                              </p:tgtEl>
                                            </p:cond>
                                          </p:endCondLst>
                                        </p:cTn>
                                        <p:tgtEl>
                                          <p:sndTgt r:embed="rId3" name="drumroll.wav"/>
                                        </p:tgtEl>
                                      </p:cMediaNode>
                                    </p:audio>
                                  </p:sub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3468" y="601498"/>
            <a:ext cx="8595782" cy="5509200"/>
          </a:xfrm>
          <a:prstGeom prst="rect">
            <a:avLst/>
          </a:prstGeom>
          <a:noFill/>
        </p:spPr>
        <p:txBody>
          <a:bodyPr wrap="square" rtlCol="0">
            <a:spAutoFit/>
          </a:bodyPr>
          <a:lstStyle/>
          <a:p>
            <a:r>
              <a:rPr lang="vi-VN" sz="4400" b="1" dirty="0"/>
              <a:t>Câu 7. </a:t>
            </a:r>
            <a:r>
              <a:rPr lang="vi-VN" sz="4400" dirty="0"/>
              <a:t>Lực nào sau đây liên quan đến lực không tiếp xúc?</a:t>
            </a:r>
          </a:p>
          <a:p>
            <a:r>
              <a:rPr lang="vi-VN" sz="4400" dirty="0"/>
              <a:t>A. Lực của tay giương cung</a:t>
            </a:r>
          </a:p>
          <a:p>
            <a:r>
              <a:rPr lang="vi-VN" sz="4400" dirty="0"/>
              <a:t>B. Lực của tay mở cánh cửa</a:t>
            </a:r>
          </a:p>
          <a:p>
            <a:r>
              <a:rPr lang="vi-VN" sz="4400" dirty="0"/>
              <a:t>C. Lực của nam châm hút viên bi sắt</a:t>
            </a:r>
          </a:p>
          <a:p>
            <a:r>
              <a:rPr lang="vi-VN" sz="4400" dirty="0"/>
              <a:t>D. Lực của búa đóng đinh ngập vào tường</a:t>
            </a:r>
          </a:p>
        </p:txBody>
      </p:sp>
      <p:sp>
        <p:nvSpPr>
          <p:cNvPr id="5" name="Oval 4"/>
          <p:cNvSpPr/>
          <p:nvPr/>
        </p:nvSpPr>
        <p:spPr>
          <a:xfrm>
            <a:off x="483385" y="3318776"/>
            <a:ext cx="922082" cy="8461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utoShape 5"/>
          <p:cNvSpPr>
            <a:spLocks noChangeArrowheads="1"/>
          </p:cNvSpPr>
          <p:nvPr/>
        </p:nvSpPr>
        <p:spPr bwMode="auto">
          <a:xfrm>
            <a:off x="10185400" y="6172200"/>
            <a:ext cx="1143000" cy="381000"/>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b="1" dirty="0">
                <a:solidFill>
                  <a:srgbClr val="FF0000"/>
                </a:solidFill>
                <a:latin typeface="Times New Roman" pitchFamily="18" charset="0"/>
              </a:rPr>
              <a:t>BẮT ĐẦU</a:t>
            </a:r>
          </a:p>
        </p:txBody>
      </p:sp>
      <p:sp>
        <p:nvSpPr>
          <p:cNvPr id="7" name="Rectangle 6"/>
          <p:cNvSpPr>
            <a:spLocks noChangeArrowheads="1"/>
          </p:cNvSpPr>
          <p:nvPr/>
        </p:nvSpPr>
        <p:spPr bwMode="auto">
          <a:xfrm>
            <a:off x="10599737" y="3276600"/>
            <a:ext cx="119063" cy="27432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endParaRPr lang="en-US" sz="2000">
              <a:latin typeface="Times New Roman" pitchFamily="18" charset="0"/>
            </a:endParaRPr>
          </a:p>
        </p:txBody>
      </p:sp>
      <p:sp>
        <p:nvSpPr>
          <p:cNvPr id="8" name="AutoShape 7"/>
          <p:cNvSpPr>
            <a:spLocks noChangeArrowheads="1"/>
          </p:cNvSpPr>
          <p:nvPr/>
        </p:nvSpPr>
        <p:spPr bwMode="auto">
          <a:xfrm>
            <a:off x="10744200" y="5949950"/>
            <a:ext cx="184150"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9" name="AutoShape 8"/>
          <p:cNvSpPr>
            <a:spLocks noChangeArrowheads="1"/>
          </p:cNvSpPr>
          <p:nvPr/>
        </p:nvSpPr>
        <p:spPr bwMode="auto">
          <a:xfrm>
            <a:off x="10744200" y="4108450"/>
            <a:ext cx="184150"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10" name="AutoShape 9"/>
          <p:cNvSpPr>
            <a:spLocks noChangeArrowheads="1"/>
          </p:cNvSpPr>
          <p:nvPr/>
        </p:nvSpPr>
        <p:spPr bwMode="auto">
          <a:xfrm>
            <a:off x="10744200" y="3268662"/>
            <a:ext cx="184150"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11" name="AutoShape 10"/>
          <p:cNvSpPr>
            <a:spLocks noChangeArrowheads="1"/>
          </p:cNvSpPr>
          <p:nvPr/>
        </p:nvSpPr>
        <p:spPr bwMode="auto">
          <a:xfrm>
            <a:off x="10744200" y="5048250"/>
            <a:ext cx="184150"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12" name="WordArt 13"/>
          <p:cNvSpPr>
            <a:spLocks noChangeArrowheads="1" noChangeShapeType="1" noTextEdit="1"/>
          </p:cNvSpPr>
          <p:nvPr/>
        </p:nvSpPr>
        <p:spPr bwMode="auto">
          <a:xfrm>
            <a:off x="10945812" y="5792787"/>
            <a:ext cx="182563" cy="274638"/>
          </a:xfrm>
          <a:prstGeom prst="rect">
            <a:avLst/>
          </a:prstGeom>
        </p:spPr>
        <p:txBody>
          <a:bodyPr wrap="none" fromWordArt="1">
            <a:prstTxWarp prst="textPlain">
              <a:avLst>
                <a:gd name="adj" fmla="val 50000"/>
              </a:avLst>
            </a:prstTxWarp>
          </a:bodyPr>
          <a:lstStyle/>
          <a:p>
            <a:pPr algn="ctr"/>
            <a:r>
              <a:rPr lang="en-US" sz="3600" kern="10">
                <a:ln w="38100">
                  <a:noFill/>
                  <a:round/>
                  <a:headEnd/>
                  <a:tailEnd/>
                </a:ln>
                <a:solidFill>
                  <a:srgbClr val="FF0066"/>
                </a:solidFill>
                <a:latin typeface="Arial Black"/>
              </a:rPr>
              <a:t>0</a:t>
            </a:r>
          </a:p>
        </p:txBody>
      </p:sp>
      <p:sp>
        <p:nvSpPr>
          <p:cNvPr id="13" name="Rectangle 14" descr="Medium wood"/>
          <p:cNvSpPr>
            <a:spLocks noChangeArrowheads="1"/>
          </p:cNvSpPr>
          <p:nvPr/>
        </p:nvSpPr>
        <p:spPr bwMode="auto">
          <a:xfrm>
            <a:off x="10599737" y="3276600"/>
            <a:ext cx="98425" cy="2743200"/>
          </a:xfrm>
          <a:prstGeom prst="rect">
            <a:avLst/>
          </a:prstGeom>
          <a:blipFill dpi="0" rotWithShape="1">
            <a:blip r:embed="rId4" cstate="print"/>
            <a:srcRect/>
            <a:stretch>
              <a:fillRect/>
            </a:stretch>
          </a:blipFill>
          <a:ln w="12700">
            <a:solidFill>
              <a:schemeClr val="tx1"/>
            </a:solidFill>
            <a:miter lim="800000"/>
            <a:headEnd/>
            <a:tailEnd/>
          </a:ln>
        </p:spPr>
        <p:txBody>
          <a:bodyPr wrap="none" anchor="ctr"/>
          <a:lstStyle/>
          <a:p>
            <a:pPr algn="ctr"/>
            <a:endParaRPr lang="en-US" sz="2000">
              <a:latin typeface="Times New Roman" pitchFamily="18" charset="0"/>
            </a:endParaRPr>
          </a:p>
        </p:txBody>
      </p:sp>
      <p:sp>
        <p:nvSpPr>
          <p:cNvPr id="14" name="WordArt 15"/>
          <p:cNvSpPr>
            <a:spLocks noChangeArrowheads="1" noChangeShapeType="1" noTextEdit="1"/>
          </p:cNvSpPr>
          <p:nvPr/>
        </p:nvSpPr>
        <p:spPr bwMode="auto">
          <a:xfrm>
            <a:off x="10906125" y="3187700"/>
            <a:ext cx="342900" cy="273050"/>
          </a:xfrm>
          <a:prstGeom prst="rect">
            <a:avLst/>
          </a:prstGeom>
        </p:spPr>
        <p:txBody>
          <a:bodyPr wrap="none" fromWordArt="1">
            <a:prstTxWarp prst="textPlain">
              <a:avLst>
                <a:gd name="adj" fmla="val 50000"/>
              </a:avLst>
            </a:prstTxWarp>
          </a:bodyPr>
          <a:lstStyle/>
          <a:p>
            <a:pPr algn="ctr"/>
            <a:r>
              <a:rPr lang="en-US" sz="3600" kern="10" dirty="0" smtClean="0">
                <a:ln w="28575">
                  <a:noFill/>
                  <a:round/>
                  <a:headEnd/>
                  <a:tailEnd/>
                </a:ln>
                <a:solidFill>
                  <a:srgbClr val="FF0066"/>
                </a:solidFill>
                <a:latin typeface="Arial Black"/>
              </a:rPr>
              <a:t>15</a:t>
            </a:r>
            <a:endParaRPr lang="en-US" sz="3600" kern="10" dirty="0">
              <a:ln w="28575">
                <a:noFill/>
                <a:round/>
                <a:headEnd/>
                <a:tailEnd/>
              </a:ln>
              <a:solidFill>
                <a:srgbClr val="FF0066"/>
              </a:solidFill>
              <a:latin typeface="Arial Black"/>
            </a:endParaRPr>
          </a:p>
        </p:txBody>
      </p:sp>
      <p:sp>
        <p:nvSpPr>
          <p:cNvPr id="15" name="TextBox 14"/>
          <p:cNvSpPr txBox="1">
            <a:spLocks noChangeArrowheads="1"/>
          </p:cNvSpPr>
          <p:nvPr/>
        </p:nvSpPr>
        <p:spPr bwMode="auto">
          <a:xfrm>
            <a:off x="10071100" y="6091237"/>
            <a:ext cx="1257300" cy="46196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sz="2400" b="1" dirty="0" err="1">
                <a:solidFill>
                  <a:srgbClr val="FF0000"/>
                </a:solidFill>
              </a:rPr>
              <a:t>Hết</a:t>
            </a:r>
            <a:r>
              <a:rPr lang="en-US" sz="2400" b="1" dirty="0">
                <a:solidFill>
                  <a:srgbClr val="FF0000"/>
                </a:solidFill>
              </a:rPr>
              <a:t> </a:t>
            </a:r>
            <a:r>
              <a:rPr lang="en-US" sz="2400" b="1" dirty="0" err="1">
                <a:solidFill>
                  <a:srgbClr val="FF0000"/>
                </a:solidFill>
              </a:rPr>
              <a:t>giờ</a:t>
            </a:r>
            <a:endParaRPr lang="en-US" sz="2400" b="1" dirty="0">
              <a:solidFill>
                <a:srgbClr val="FF0000"/>
              </a:solidFill>
            </a:endParaRPr>
          </a:p>
        </p:txBody>
      </p:sp>
      <p:sp>
        <p:nvSpPr>
          <p:cNvPr id="16" name="WordArt 15"/>
          <p:cNvSpPr>
            <a:spLocks noChangeArrowheads="1" noChangeShapeType="1" noTextEdit="1"/>
          </p:cNvSpPr>
          <p:nvPr/>
        </p:nvSpPr>
        <p:spPr bwMode="auto">
          <a:xfrm>
            <a:off x="10906125" y="3994150"/>
            <a:ext cx="342900" cy="273050"/>
          </a:xfrm>
          <a:prstGeom prst="rect">
            <a:avLst/>
          </a:prstGeom>
        </p:spPr>
        <p:txBody>
          <a:bodyPr wrap="none" fromWordArt="1">
            <a:prstTxWarp prst="textPlain">
              <a:avLst>
                <a:gd name="adj" fmla="val 50000"/>
              </a:avLst>
            </a:prstTxWarp>
          </a:bodyPr>
          <a:lstStyle/>
          <a:p>
            <a:pPr algn="ctr"/>
            <a:r>
              <a:rPr lang="en-US" sz="3600" kern="10" dirty="0" smtClean="0">
                <a:ln w="28575">
                  <a:noFill/>
                  <a:round/>
                  <a:headEnd/>
                  <a:tailEnd/>
                </a:ln>
                <a:solidFill>
                  <a:srgbClr val="FF0066"/>
                </a:solidFill>
                <a:latin typeface="Arial Black"/>
              </a:rPr>
              <a:t>10</a:t>
            </a:r>
            <a:endParaRPr lang="en-US" sz="3600" kern="10" dirty="0">
              <a:ln w="28575">
                <a:noFill/>
                <a:round/>
                <a:headEnd/>
                <a:tailEnd/>
              </a:ln>
              <a:solidFill>
                <a:srgbClr val="FF0066"/>
              </a:solidFill>
              <a:latin typeface="Arial Black"/>
            </a:endParaRPr>
          </a:p>
        </p:txBody>
      </p:sp>
      <p:sp>
        <p:nvSpPr>
          <p:cNvPr id="17" name="WordArt 15"/>
          <p:cNvSpPr>
            <a:spLocks noChangeArrowheads="1" noChangeShapeType="1" noTextEdit="1"/>
          </p:cNvSpPr>
          <p:nvPr/>
        </p:nvSpPr>
        <p:spPr bwMode="auto">
          <a:xfrm>
            <a:off x="10907712" y="4935537"/>
            <a:ext cx="342900" cy="273050"/>
          </a:xfrm>
          <a:prstGeom prst="rect">
            <a:avLst/>
          </a:prstGeom>
        </p:spPr>
        <p:txBody>
          <a:bodyPr wrap="none" fromWordArt="1">
            <a:prstTxWarp prst="textPlain">
              <a:avLst>
                <a:gd name="adj" fmla="val 50000"/>
              </a:avLst>
            </a:prstTxWarp>
          </a:bodyPr>
          <a:lstStyle/>
          <a:p>
            <a:pPr algn="ctr"/>
            <a:r>
              <a:rPr lang="en-US" sz="3600" kern="10" dirty="0" smtClean="0">
                <a:ln w="28575">
                  <a:noFill/>
                  <a:round/>
                  <a:headEnd/>
                  <a:tailEnd/>
                </a:ln>
                <a:solidFill>
                  <a:srgbClr val="FF0066"/>
                </a:solidFill>
                <a:latin typeface="Arial Black"/>
              </a:rPr>
              <a:t>05</a:t>
            </a:r>
            <a:endParaRPr lang="en-US" sz="3600" kern="10" dirty="0">
              <a:ln w="28575">
                <a:noFill/>
                <a:round/>
                <a:headEnd/>
                <a:tailEnd/>
              </a:ln>
              <a:solidFill>
                <a:srgbClr val="FF0066"/>
              </a:solidFill>
              <a:latin typeface="Arial Black"/>
            </a:endParaRPr>
          </a:p>
        </p:txBody>
      </p:sp>
    </p:spTree>
    <p:extLst>
      <p:ext uri="{BB962C8B-B14F-4D97-AF65-F5344CB8AC3E}">
        <p14:creationId xmlns:p14="http://schemas.microsoft.com/office/powerpoint/2010/main" val="3717466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5000"/>
                                        <p:tgtEl>
                                          <p:spTgt spid="13"/>
                                        </p:tgtEl>
                                      </p:cBhvr>
                                    </p:animEffect>
                                  </p:childTnLst>
                                  <p:subTnLst>
                                    <p:audio>
                                      <p:cMediaNode vol="82000">
                                        <p:cTn display="0" masterRel="sameClick">
                                          <p:stCondLst>
                                            <p:cond evt="begin" delay="0">
                                              <p:tn val="5"/>
                                            </p:cond>
                                          </p:stCondLst>
                                          <p:endCondLst>
                                            <p:cond evt="onStopAudio" delay="0">
                                              <p:tgtEl>
                                                <p:sldTgt/>
                                              </p:tgtEl>
                                            </p:cond>
                                          </p:endCondLst>
                                        </p:cTn>
                                        <p:tgtEl>
                                          <p:sndTgt r:embed="rId2" name="cashreg.wav"/>
                                        </p:tgtEl>
                                      </p:cMediaNode>
                                    </p:audio>
                                  </p:subTnLst>
                                </p:cTn>
                              </p:par>
                              <p:par>
                                <p:cTn id="8" presetID="3" presetClass="entr" presetSubtype="10" fill="hold" grpId="0" nodeType="withEffect">
                                  <p:stCondLst>
                                    <p:cond delay="1400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subTnLst>
                                    <p:audio>
                                      <p:cMediaNode>
                                        <p:cTn display="0" masterRel="sameClick">
                                          <p:stCondLst>
                                            <p:cond evt="begin" delay="0">
                                              <p:tn val="8"/>
                                            </p:cond>
                                          </p:stCondLst>
                                          <p:endCondLst>
                                            <p:cond evt="onStopAudio" delay="0">
                                              <p:tgtEl>
                                                <p:sldTgt/>
                                              </p:tgtEl>
                                            </p:cond>
                                          </p:endCondLst>
                                        </p:cTn>
                                        <p:tgtEl>
                                          <p:sndTgt r:embed="rId3" name="drumroll.wav"/>
                                        </p:tgtEl>
                                      </p:cMediaNode>
                                    </p:audio>
                                  </p:sub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3468" y="601498"/>
            <a:ext cx="8595782" cy="6186309"/>
          </a:xfrm>
          <a:prstGeom prst="rect">
            <a:avLst/>
          </a:prstGeom>
          <a:noFill/>
        </p:spPr>
        <p:txBody>
          <a:bodyPr wrap="square" rtlCol="0">
            <a:spAutoFit/>
          </a:bodyPr>
          <a:lstStyle/>
          <a:p>
            <a:r>
              <a:rPr lang="vi-VN" sz="4400" b="1" dirty="0"/>
              <a:t>Câu 6. </a:t>
            </a:r>
            <a:r>
              <a:rPr lang="vi-VN" sz="4400" dirty="0"/>
              <a:t>Lực nào sau đây liên quan đến lực không tiếp xúc?</a:t>
            </a:r>
          </a:p>
          <a:p>
            <a:r>
              <a:rPr lang="vi-VN" sz="4400" dirty="0"/>
              <a:t>A. Lực của quả cân tác dụng lên lò xo khi treo quả cân vào lò xo</a:t>
            </a:r>
          </a:p>
          <a:p>
            <a:r>
              <a:rPr lang="vi-VN" sz="4400" dirty="0"/>
              <a:t>B. Lực của chân cầu thủ tác dụng lên quả bóng</a:t>
            </a:r>
          </a:p>
          <a:p>
            <a:r>
              <a:rPr lang="vi-VN" sz="4400" dirty="0"/>
              <a:t>C. Lực cầm quyển sách</a:t>
            </a:r>
          </a:p>
          <a:p>
            <a:r>
              <a:rPr lang="vi-VN" sz="4400" dirty="0"/>
              <a:t>D. Lực hấp dẫn giữa Trái Đất và Mặt Trăng</a:t>
            </a:r>
          </a:p>
        </p:txBody>
      </p:sp>
      <p:sp>
        <p:nvSpPr>
          <p:cNvPr id="5" name="Oval 4"/>
          <p:cNvSpPr/>
          <p:nvPr/>
        </p:nvSpPr>
        <p:spPr>
          <a:xfrm>
            <a:off x="483385" y="5351057"/>
            <a:ext cx="922082" cy="8461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utoShape 5"/>
          <p:cNvSpPr>
            <a:spLocks noChangeArrowheads="1"/>
          </p:cNvSpPr>
          <p:nvPr/>
        </p:nvSpPr>
        <p:spPr bwMode="auto">
          <a:xfrm>
            <a:off x="10185400" y="6172200"/>
            <a:ext cx="1143000" cy="381000"/>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b="1" dirty="0">
                <a:solidFill>
                  <a:srgbClr val="FF0000"/>
                </a:solidFill>
                <a:latin typeface="Times New Roman" pitchFamily="18" charset="0"/>
              </a:rPr>
              <a:t>BẮT ĐẦU</a:t>
            </a:r>
          </a:p>
        </p:txBody>
      </p:sp>
      <p:sp>
        <p:nvSpPr>
          <p:cNvPr id="7" name="Rectangle 6"/>
          <p:cNvSpPr>
            <a:spLocks noChangeArrowheads="1"/>
          </p:cNvSpPr>
          <p:nvPr/>
        </p:nvSpPr>
        <p:spPr bwMode="auto">
          <a:xfrm>
            <a:off x="10599737" y="3276600"/>
            <a:ext cx="119063" cy="27432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endParaRPr lang="en-US" sz="2000">
              <a:latin typeface="Times New Roman" pitchFamily="18" charset="0"/>
            </a:endParaRPr>
          </a:p>
        </p:txBody>
      </p:sp>
      <p:sp>
        <p:nvSpPr>
          <p:cNvPr id="8" name="AutoShape 7"/>
          <p:cNvSpPr>
            <a:spLocks noChangeArrowheads="1"/>
          </p:cNvSpPr>
          <p:nvPr/>
        </p:nvSpPr>
        <p:spPr bwMode="auto">
          <a:xfrm>
            <a:off x="10744200" y="5949950"/>
            <a:ext cx="184150"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9" name="AutoShape 8"/>
          <p:cNvSpPr>
            <a:spLocks noChangeArrowheads="1"/>
          </p:cNvSpPr>
          <p:nvPr/>
        </p:nvSpPr>
        <p:spPr bwMode="auto">
          <a:xfrm>
            <a:off x="10744200" y="4108450"/>
            <a:ext cx="184150"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10" name="AutoShape 9"/>
          <p:cNvSpPr>
            <a:spLocks noChangeArrowheads="1"/>
          </p:cNvSpPr>
          <p:nvPr/>
        </p:nvSpPr>
        <p:spPr bwMode="auto">
          <a:xfrm>
            <a:off x="10744200" y="3268662"/>
            <a:ext cx="184150"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11" name="AutoShape 10"/>
          <p:cNvSpPr>
            <a:spLocks noChangeArrowheads="1"/>
          </p:cNvSpPr>
          <p:nvPr/>
        </p:nvSpPr>
        <p:spPr bwMode="auto">
          <a:xfrm>
            <a:off x="10744200" y="5048250"/>
            <a:ext cx="184150"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12" name="WordArt 13"/>
          <p:cNvSpPr>
            <a:spLocks noChangeArrowheads="1" noChangeShapeType="1" noTextEdit="1"/>
          </p:cNvSpPr>
          <p:nvPr/>
        </p:nvSpPr>
        <p:spPr bwMode="auto">
          <a:xfrm>
            <a:off x="10945812" y="5792787"/>
            <a:ext cx="182563" cy="274638"/>
          </a:xfrm>
          <a:prstGeom prst="rect">
            <a:avLst/>
          </a:prstGeom>
        </p:spPr>
        <p:txBody>
          <a:bodyPr wrap="none" fromWordArt="1">
            <a:prstTxWarp prst="textPlain">
              <a:avLst>
                <a:gd name="adj" fmla="val 50000"/>
              </a:avLst>
            </a:prstTxWarp>
          </a:bodyPr>
          <a:lstStyle/>
          <a:p>
            <a:pPr algn="ctr"/>
            <a:r>
              <a:rPr lang="en-US" sz="3600" kern="10">
                <a:ln w="38100">
                  <a:noFill/>
                  <a:round/>
                  <a:headEnd/>
                  <a:tailEnd/>
                </a:ln>
                <a:solidFill>
                  <a:srgbClr val="FF0066"/>
                </a:solidFill>
                <a:latin typeface="Arial Black"/>
              </a:rPr>
              <a:t>0</a:t>
            </a:r>
          </a:p>
        </p:txBody>
      </p:sp>
      <p:sp>
        <p:nvSpPr>
          <p:cNvPr id="13" name="Rectangle 14" descr="Medium wood"/>
          <p:cNvSpPr>
            <a:spLocks noChangeArrowheads="1"/>
          </p:cNvSpPr>
          <p:nvPr/>
        </p:nvSpPr>
        <p:spPr bwMode="auto">
          <a:xfrm>
            <a:off x="10599737" y="3276600"/>
            <a:ext cx="98425" cy="2743200"/>
          </a:xfrm>
          <a:prstGeom prst="rect">
            <a:avLst/>
          </a:prstGeom>
          <a:blipFill dpi="0" rotWithShape="1">
            <a:blip r:embed="rId4" cstate="print"/>
            <a:srcRect/>
            <a:stretch>
              <a:fillRect/>
            </a:stretch>
          </a:blipFill>
          <a:ln w="12700">
            <a:solidFill>
              <a:schemeClr val="tx1"/>
            </a:solidFill>
            <a:miter lim="800000"/>
            <a:headEnd/>
            <a:tailEnd/>
          </a:ln>
        </p:spPr>
        <p:txBody>
          <a:bodyPr wrap="none" anchor="ctr"/>
          <a:lstStyle/>
          <a:p>
            <a:pPr algn="ctr"/>
            <a:endParaRPr lang="en-US" sz="2000">
              <a:latin typeface="Times New Roman" pitchFamily="18" charset="0"/>
            </a:endParaRPr>
          </a:p>
        </p:txBody>
      </p:sp>
      <p:sp>
        <p:nvSpPr>
          <p:cNvPr id="14" name="WordArt 15"/>
          <p:cNvSpPr>
            <a:spLocks noChangeArrowheads="1" noChangeShapeType="1" noTextEdit="1"/>
          </p:cNvSpPr>
          <p:nvPr/>
        </p:nvSpPr>
        <p:spPr bwMode="auto">
          <a:xfrm>
            <a:off x="10906125" y="3187700"/>
            <a:ext cx="342900" cy="273050"/>
          </a:xfrm>
          <a:prstGeom prst="rect">
            <a:avLst/>
          </a:prstGeom>
        </p:spPr>
        <p:txBody>
          <a:bodyPr wrap="none" fromWordArt="1">
            <a:prstTxWarp prst="textPlain">
              <a:avLst>
                <a:gd name="adj" fmla="val 50000"/>
              </a:avLst>
            </a:prstTxWarp>
          </a:bodyPr>
          <a:lstStyle/>
          <a:p>
            <a:pPr algn="ctr"/>
            <a:r>
              <a:rPr lang="en-US" sz="3600" kern="10" dirty="0" smtClean="0">
                <a:ln w="28575">
                  <a:noFill/>
                  <a:round/>
                  <a:headEnd/>
                  <a:tailEnd/>
                </a:ln>
                <a:solidFill>
                  <a:srgbClr val="FF0066"/>
                </a:solidFill>
                <a:latin typeface="Arial Black"/>
              </a:rPr>
              <a:t>15</a:t>
            </a:r>
            <a:endParaRPr lang="en-US" sz="3600" kern="10" dirty="0">
              <a:ln w="28575">
                <a:noFill/>
                <a:round/>
                <a:headEnd/>
                <a:tailEnd/>
              </a:ln>
              <a:solidFill>
                <a:srgbClr val="FF0066"/>
              </a:solidFill>
              <a:latin typeface="Arial Black"/>
            </a:endParaRPr>
          </a:p>
        </p:txBody>
      </p:sp>
      <p:sp>
        <p:nvSpPr>
          <p:cNvPr id="15" name="TextBox 14"/>
          <p:cNvSpPr txBox="1">
            <a:spLocks noChangeArrowheads="1"/>
          </p:cNvSpPr>
          <p:nvPr/>
        </p:nvSpPr>
        <p:spPr bwMode="auto">
          <a:xfrm>
            <a:off x="10071100" y="6091237"/>
            <a:ext cx="1257300" cy="46196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sz="2400" b="1" dirty="0" err="1">
                <a:solidFill>
                  <a:srgbClr val="FF0000"/>
                </a:solidFill>
              </a:rPr>
              <a:t>Hết</a:t>
            </a:r>
            <a:r>
              <a:rPr lang="en-US" sz="2400" b="1" dirty="0">
                <a:solidFill>
                  <a:srgbClr val="FF0000"/>
                </a:solidFill>
              </a:rPr>
              <a:t> </a:t>
            </a:r>
            <a:r>
              <a:rPr lang="en-US" sz="2400" b="1" dirty="0" err="1">
                <a:solidFill>
                  <a:srgbClr val="FF0000"/>
                </a:solidFill>
              </a:rPr>
              <a:t>giờ</a:t>
            </a:r>
            <a:endParaRPr lang="en-US" sz="2400" b="1" dirty="0">
              <a:solidFill>
                <a:srgbClr val="FF0000"/>
              </a:solidFill>
            </a:endParaRPr>
          </a:p>
        </p:txBody>
      </p:sp>
      <p:sp>
        <p:nvSpPr>
          <p:cNvPr id="16" name="WordArt 15"/>
          <p:cNvSpPr>
            <a:spLocks noChangeArrowheads="1" noChangeShapeType="1" noTextEdit="1"/>
          </p:cNvSpPr>
          <p:nvPr/>
        </p:nvSpPr>
        <p:spPr bwMode="auto">
          <a:xfrm>
            <a:off x="10906125" y="3994150"/>
            <a:ext cx="342900" cy="273050"/>
          </a:xfrm>
          <a:prstGeom prst="rect">
            <a:avLst/>
          </a:prstGeom>
        </p:spPr>
        <p:txBody>
          <a:bodyPr wrap="none" fromWordArt="1">
            <a:prstTxWarp prst="textPlain">
              <a:avLst>
                <a:gd name="adj" fmla="val 50000"/>
              </a:avLst>
            </a:prstTxWarp>
          </a:bodyPr>
          <a:lstStyle/>
          <a:p>
            <a:pPr algn="ctr"/>
            <a:r>
              <a:rPr lang="en-US" sz="3600" kern="10" dirty="0" smtClean="0">
                <a:ln w="28575">
                  <a:noFill/>
                  <a:round/>
                  <a:headEnd/>
                  <a:tailEnd/>
                </a:ln>
                <a:solidFill>
                  <a:srgbClr val="FF0066"/>
                </a:solidFill>
                <a:latin typeface="Arial Black"/>
              </a:rPr>
              <a:t>10</a:t>
            </a:r>
            <a:endParaRPr lang="en-US" sz="3600" kern="10" dirty="0">
              <a:ln w="28575">
                <a:noFill/>
                <a:round/>
                <a:headEnd/>
                <a:tailEnd/>
              </a:ln>
              <a:solidFill>
                <a:srgbClr val="FF0066"/>
              </a:solidFill>
              <a:latin typeface="Arial Black"/>
            </a:endParaRPr>
          </a:p>
        </p:txBody>
      </p:sp>
      <p:sp>
        <p:nvSpPr>
          <p:cNvPr id="17" name="WordArt 15"/>
          <p:cNvSpPr>
            <a:spLocks noChangeArrowheads="1" noChangeShapeType="1" noTextEdit="1"/>
          </p:cNvSpPr>
          <p:nvPr/>
        </p:nvSpPr>
        <p:spPr bwMode="auto">
          <a:xfrm>
            <a:off x="10907712" y="4935537"/>
            <a:ext cx="342900" cy="273050"/>
          </a:xfrm>
          <a:prstGeom prst="rect">
            <a:avLst/>
          </a:prstGeom>
        </p:spPr>
        <p:txBody>
          <a:bodyPr wrap="none" fromWordArt="1">
            <a:prstTxWarp prst="textPlain">
              <a:avLst>
                <a:gd name="adj" fmla="val 50000"/>
              </a:avLst>
            </a:prstTxWarp>
          </a:bodyPr>
          <a:lstStyle/>
          <a:p>
            <a:pPr algn="ctr"/>
            <a:r>
              <a:rPr lang="en-US" sz="3600" kern="10" dirty="0" smtClean="0">
                <a:ln w="28575">
                  <a:noFill/>
                  <a:round/>
                  <a:headEnd/>
                  <a:tailEnd/>
                </a:ln>
                <a:solidFill>
                  <a:srgbClr val="FF0066"/>
                </a:solidFill>
                <a:latin typeface="Arial Black"/>
              </a:rPr>
              <a:t>05</a:t>
            </a:r>
            <a:endParaRPr lang="en-US" sz="3600" kern="10" dirty="0">
              <a:ln w="28575">
                <a:noFill/>
                <a:round/>
                <a:headEnd/>
                <a:tailEnd/>
              </a:ln>
              <a:solidFill>
                <a:srgbClr val="FF0066"/>
              </a:solidFill>
              <a:latin typeface="Arial Black"/>
            </a:endParaRPr>
          </a:p>
        </p:txBody>
      </p:sp>
    </p:spTree>
    <p:extLst>
      <p:ext uri="{BB962C8B-B14F-4D97-AF65-F5344CB8AC3E}">
        <p14:creationId xmlns:p14="http://schemas.microsoft.com/office/powerpoint/2010/main" val="3717466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5000"/>
                                        <p:tgtEl>
                                          <p:spTgt spid="13"/>
                                        </p:tgtEl>
                                      </p:cBhvr>
                                    </p:animEffect>
                                  </p:childTnLst>
                                  <p:subTnLst>
                                    <p:audio>
                                      <p:cMediaNode vol="82000">
                                        <p:cTn display="0" masterRel="sameClick">
                                          <p:stCondLst>
                                            <p:cond evt="begin" delay="0">
                                              <p:tn val="5"/>
                                            </p:cond>
                                          </p:stCondLst>
                                          <p:endCondLst>
                                            <p:cond evt="onStopAudio" delay="0">
                                              <p:tgtEl>
                                                <p:sldTgt/>
                                              </p:tgtEl>
                                            </p:cond>
                                          </p:endCondLst>
                                        </p:cTn>
                                        <p:tgtEl>
                                          <p:sndTgt r:embed="rId2" name="cashreg.wav"/>
                                        </p:tgtEl>
                                      </p:cMediaNode>
                                    </p:audio>
                                  </p:subTnLst>
                                </p:cTn>
                              </p:par>
                              <p:par>
                                <p:cTn id="8" presetID="3" presetClass="entr" presetSubtype="10" fill="hold" grpId="0" nodeType="withEffect">
                                  <p:stCondLst>
                                    <p:cond delay="1400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subTnLst>
                                    <p:audio>
                                      <p:cMediaNode>
                                        <p:cTn display="0" masterRel="sameClick">
                                          <p:stCondLst>
                                            <p:cond evt="begin" delay="0">
                                              <p:tn val="8"/>
                                            </p:cond>
                                          </p:stCondLst>
                                          <p:endCondLst>
                                            <p:cond evt="onStopAudio" delay="0">
                                              <p:tgtEl>
                                                <p:sldTgt/>
                                              </p:tgtEl>
                                            </p:cond>
                                          </p:endCondLst>
                                        </p:cTn>
                                        <p:tgtEl>
                                          <p:sndTgt r:embed="rId3" name="drumroll.wav"/>
                                        </p:tgtEl>
                                      </p:cMediaNode>
                                    </p:audio>
                                  </p:sub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3468" y="601498"/>
            <a:ext cx="8631161" cy="5078313"/>
          </a:xfrm>
          <a:prstGeom prst="rect">
            <a:avLst/>
          </a:prstGeom>
          <a:noFill/>
        </p:spPr>
        <p:txBody>
          <a:bodyPr wrap="square" rtlCol="0">
            <a:spAutoFit/>
          </a:bodyPr>
          <a:lstStyle/>
          <a:p>
            <a:r>
              <a:rPr lang="vi-VN" sz="3600" b="1" dirty="0"/>
              <a:t>Câu 2. </a:t>
            </a:r>
            <a:r>
              <a:rPr lang="vi-VN" sz="3600" dirty="0"/>
              <a:t>Điền vào chỗ trống “…” để hoàn chỉnh câu:</a:t>
            </a:r>
          </a:p>
          <a:p>
            <a:r>
              <a:rPr lang="vi-VN" sz="3600" dirty="0"/>
              <a:t>Lực không tiếp xúc xuất hiện khi vật (hoặc đối tượng) gây ra lực ….. với vật (hoặc đối tượng) chịu tác dụng của lực.</a:t>
            </a:r>
          </a:p>
          <a:p>
            <a:r>
              <a:rPr lang="vi-VN" sz="3600" dirty="0"/>
              <a:t>A. không có sự tiếp xúc</a:t>
            </a:r>
          </a:p>
          <a:p>
            <a:r>
              <a:rPr lang="vi-VN" sz="3600" dirty="0"/>
              <a:t>B. không có sự va chạm</a:t>
            </a:r>
          </a:p>
          <a:p>
            <a:r>
              <a:rPr lang="vi-VN" sz="3600" dirty="0"/>
              <a:t>C. không có sự đẩy, sự kéo</a:t>
            </a:r>
          </a:p>
          <a:p>
            <a:r>
              <a:rPr lang="vi-VN" sz="3600" dirty="0"/>
              <a:t>D. không có sự tác dụng</a:t>
            </a:r>
          </a:p>
        </p:txBody>
      </p:sp>
      <p:sp>
        <p:nvSpPr>
          <p:cNvPr id="5" name="Oval 4"/>
          <p:cNvSpPr/>
          <p:nvPr/>
        </p:nvSpPr>
        <p:spPr>
          <a:xfrm>
            <a:off x="483385" y="3268662"/>
            <a:ext cx="922082" cy="8461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utoShape 5"/>
          <p:cNvSpPr>
            <a:spLocks noChangeArrowheads="1"/>
          </p:cNvSpPr>
          <p:nvPr/>
        </p:nvSpPr>
        <p:spPr bwMode="auto">
          <a:xfrm>
            <a:off x="10185400" y="6172200"/>
            <a:ext cx="1143000" cy="381000"/>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b="1" dirty="0">
                <a:solidFill>
                  <a:srgbClr val="FF0000"/>
                </a:solidFill>
                <a:latin typeface="Times New Roman" pitchFamily="18" charset="0"/>
              </a:rPr>
              <a:t>BẮT ĐẦU</a:t>
            </a:r>
          </a:p>
        </p:txBody>
      </p:sp>
      <p:sp>
        <p:nvSpPr>
          <p:cNvPr id="7" name="Rectangle 6"/>
          <p:cNvSpPr>
            <a:spLocks noChangeArrowheads="1"/>
          </p:cNvSpPr>
          <p:nvPr/>
        </p:nvSpPr>
        <p:spPr bwMode="auto">
          <a:xfrm>
            <a:off x="10599737" y="3276600"/>
            <a:ext cx="119063" cy="27432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endParaRPr lang="en-US" sz="2000">
              <a:latin typeface="Times New Roman" pitchFamily="18" charset="0"/>
            </a:endParaRPr>
          </a:p>
        </p:txBody>
      </p:sp>
      <p:sp>
        <p:nvSpPr>
          <p:cNvPr id="8" name="AutoShape 7"/>
          <p:cNvSpPr>
            <a:spLocks noChangeArrowheads="1"/>
          </p:cNvSpPr>
          <p:nvPr/>
        </p:nvSpPr>
        <p:spPr bwMode="auto">
          <a:xfrm>
            <a:off x="10744200" y="5949950"/>
            <a:ext cx="184150"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9" name="AutoShape 8"/>
          <p:cNvSpPr>
            <a:spLocks noChangeArrowheads="1"/>
          </p:cNvSpPr>
          <p:nvPr/>
        </p:nvSpPr>
        <p:spPr bwMode="auto">
          <a:xfrm>
            <a:off x="10744200" y="4108450"/>
            <a:ext cx="184150"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10" name="AutoShape 9"/>
          <p:cNvSpPr>
            <a:spLocks noChangeArrowheads="1"/>
          </p:cNvSpPr>
          <p:nvPr/>
        </p:nvSpPr>
        <p:spPr bwMode="auto">
          <a:xfrm>
            <a:off x="10744200" y="3268662"/>
            <a:ext cx="184150"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11" name="AutoShape 10"/>
          <p:cNvSpPr>
            <a:spLocks noChangeArrowheads="1"/>
          </p:cNvSpPr>
          <p:nvPr/>
        </p:nvSpPr>
        <p:spPr bwMode="auto">
          <a:xfrm>
            <a:off x="10744200" y="5048250"/>
            <a:ext cx="184150"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12" name="WordArt 13"/>
          <p:cNvSpPr>
            <a:spLocks noChangeArrowheads="1" noChangeShapeType="1" noTextEdit="1"/>
          </p:cNvSpPr>
          <p:nvPr/>
        </p:nvSpPr>
        <p:spPr bwMode="auto">
          <a:xfrm>
            <a:off x="10945812" y="5792787"/>
            <a:ext cx="182563" cy="274638"/>
          </a:xfrm>
          <a:prstGeom prst="rect">
            <a:avLst/>
          </a:prstGeom>
        </p:spPr>
        <p:txBody>
          <a:bodyPr wrap="none" fromWordArt="1">
            <a:prstTxWarp prst="textPlain">
              <a:avLst>
                <a:gd name="adj" fmla="val 50000"/>
              </a:avLst>
            </a:prstTxWarp>
          </a:bodyPr>
          <a:lstStyle/>
          <a:p>
            <a:pPr algn="ctr"/>
            <a:r>
              <a:rPr lang="en-US" sz="3600" kern="10">
                <a:ln w="38100">
                  <a:noFill/>
                  <a:round/>
                  <a:headEnd/>
                  <a:tailEnd/>
                </a:ln>
                <a:solidFill>
                  <a:srgbClr val="FF0066"/>
                </a:solidFill>
                <a:latin typeface="Arial Black"/>
              </a:rPr>
              <a:t>0</a:t>
            </a:r>
          </a:p>
        </p:txBody>
      </p:sp>
      <p:sp>
        <p:nvSpPr>
          <p:cNvPr id="13" name="Rectangle 14" descr="Medium wood"/>
          <p:cNvSpPr>
            <a:spLocks noChangeArrowheads="1"/>
          </p:cNvSpPr>
          <p:nvPr/>
        </p:nvSpPr>
        <p:spPr bwMode="auto">
          <a:xfrm>
            <a:off x="10599737" y="3276600"/>
            <a:ext cx="98425" cy="2743200"/>
          </a:xfrm>
          <a:prstGeom prst="rect">
            <a:avLst/>
          </a:prstGeom>
          <a:blipFill dpi="0" rotWithShape="1">
            <a:blip r:embed="rId4" cstate="print"/>
            <a:srcRect/>
            <a:stretch>
              <a:fillRect/>
            </a:stretch>
          </a:blipFill>
          <a:ln w="12700">
            <a:solidFill>
              <a:schemeClr val="tx1"/>
            </a:solidFill>
            <a:miter lim="800000"/>
            <a:headEnd/>
            <a:tailEnd/>
          </a:ln>
        </p:spPr>
        <p:txBody>
          <a:bodyPr wrap="none" anchor="ctr"/>
          <a:lstStyle/>
          <a:p>
            <a:pPr algn="ctr"/>
            <a:endParaRPr lang="en-US" sz="2000">
              <a:latin typeface="Times New Roman" pitchFamily="18" charset="0"/>
            </a:endParaRPr>
          </a:p>
        </p:txBody>
      </p:sp>
      <p:sp>
        <p:nvSpPr>
          <p:cNvPr id="14" name="WordArt 15"/>
          <p:cNvSpPr>
            <a:spLocks noChangeArrowheads="1" noChangeShapeType="1" noTextEdit="1"/>
          </p:cNvSpPr>
          <p:nvPr/>
        </p:nvSpPr>
        <p:spPr bwMode="auto">
          <a:xfrm>
            <a:off x="10906125" y="3187700"/>
            <a:ext cx="342900" cy="273050"/>
          </a:xfrm>
          <a:prstGeom prst="rect">
            <a:avLst/>
          </a:prstGeom>
        </p:spPr>
        <p:txBody>
          <a:bodyPr wrap="none" fromWordArt="1">
            <a:prstTxWarp prst="textPlain">
              <a:avLst>
                <a:gd name="adj" fmla="val 50000"/>
              </a:avLst>
            </a:prstTxWarp>
          </a:bodyPr>
          <a:lstStyle/>
          <a:p>
            <a:pPr algn="ctr"/>
            <a:r>
              <a:rPr lang="en-US" sz="3600" kern="10" dirty="0" smtClean="0">
                <a:ln w="28575">
                  <a:noFill/>
                  <a:round/>
                  <a:headEnd/>
                  <a:tailEnd/>
                </a:ln>
                <a:solidFill>
                  <a:srgbClr val="FF0066"/>
                </a:solidFill>
                <a:latin typeface="Arial Black"/>
              </a:rPr>
              <a:t>15</a:t>
            </a:r>
            <a:endParaRPr lang="en-US" sz="3600" kern="10" dirty="0">
              <a:ln w="28575">
                <a:noFill/>
                <a:round/>
                <a:headEnd/>
                <a:tailEnd/>
              </a:ln>
              <a:solidFill>
                <a:srgbClr val="FF0066"/>
              </a:solidFill>
              <a:latin typeface="Arial Black"/>
            </a:endParaRPr>
          </a:p>
        </p:txBody>
      </p:sp>
      <p:sp>
        <p:nvSpPr>
          <p:cNvPr id="15" name="TextBox 14"/>
          <p:cNvSpPr txBox="1">
            <a:spLocks noChangeArrowheads="1"/>
          </p:cNvSpPr>
          <p:nvPr/>
        </p:nvSpPr>
        <p:spPr bwMode="auto">
          <a:xfrm>
            <a:off x="10071100" y="6091237"/>
            <a:ext cx="1257300" cy="46196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sz="2400" b="1" dirty="0" err="1">
                <a:solidFill>
                  <a:srgbClr val="FF0000"/>
                </a:solidFill>
              </a:rPr>
              <a:t>Hết</a:t>
            </a:r>
            <a:r>
              <a:rPr lang="en-US" sz="2400" b="1" dirty="0">
                <a:solidFill>
                  <a:srgbClr val="FF0000"/>
                </a:solidFill>
              </a:rPr>
              <a:t> </a:t>
            </a:r>
            <a:r>
              <a:rPr lang="en-US" sz="2400" b="1" dirty="0" err="1">
                <a:solidFill>
                  <a:srgbClr val="FF0000"/>
                </a:solidFill>
              </a:rPr>
              <a:t>giờ</a:t>
            </a:r>
            <a:endParaRPr lang="en-US" sz="2400" b="1" dirty="0">
              <a:solidFill>
                <a:srgbClr val="FF0000"/>
              </a:solidFill>
            </a:endParaRPr>
          </a:p>
        </p:txBody>
      </p:sp>
      <p:sp>
        <p:nvSpPr>
          <p:cNvPr id="16" name="WordArt 15"/>
          <p:cNvSpPr>
            <a:spLocks noChangeArrowheads="1" noChangeShapeType="1" noTextEdit="1"/>
          </p:cNvSpPr>
          <p:nvPr/>
        </p:nvSpPr>
        <p:spPr bwMode="auto">
          <a:xfrm>
            <a:off x="10906125" y="3994150"/>
            <a:ext cx="342900" cy="273050"/>
          </a:xfrm>
          <a:prstGeom prst="rect">
            <a:avLst/>
          </a:prstGeom>
        </p:spPr>
        <p:txBody>
          <a:bodyPr wrap="none" fromWordArt="1">
            <a:prstTxWarp prst="textPlain">
              <a:avLst>
                <a:gd name="adj" fmla="val 50000"/>
              </a:avLst>
            </a:prstTxWarp>
          </a:bodyPr>
          <a:lstStyle/>
          <a:p>
            <a:pPr algn="ctr"/>
            <a:r>
              <a:rPr lang="en-US" sz="3600" kern="10" dirty="0" smtClean="0">
                <a:ln w="28575">
                  <a:noFill/>
                  <a:round/>
                  <a:headEnd/>
                  <a:tailEnd/>
                </a:ln>
                <a:solidFill>
                  <a:srgbClr val="FF0066"/>
                </a:solidFill>
                <a:latin typeface="Arial Black"/>
              </a:rPr>
              <a:t>10</a:t>
            </a:r>
            <a:endParaRPr lang="en-US" sz="3600" kern="10" dirty="0">
              <a:ln w="28575">
                <a:noFill/>
                <a:round/>
                <a:headEnd/>
                <a:tailEnd/>
              </a:ln>
              <a:solidFill>
                <a:srgbClr val="FF0066"/>
              </a:solidFill>
              <a:latin typeface="Arial Black"/>
            </a:endParaRPr>
          </a:p>
        </p:txBody>
      </p:sp>
      <p:sp>
        <p:nvSpPr>
          <p:cNvPr id="17" name="WordArt 15"/>
          <p:cNvSpPr>
            <a:spLocks noChangeArrowheads="1" noChangeShapeType="1" noTextEdit="1"/>
          </p:cNvSpPr>
          <p:nvPr/>
        </p:nvSpPr>
        <p:spPr bwMode="auto">
          <a:xfrm>
            <a:off x="10907712" y="4935537"/>
            <a:ext cx="342900" cy="273050"/>
          </a:xfrm>
          <a:prstGeom prst="rect">
            <a:avLst/>
          </a:prstGeom>
        </p:spPr>
        <p:txBody>
          <a:bodyPr wrap="none" fromWordArt="1">
            <a:prstTxWarp prst="textPlain">
              <a:avLst>
                <a:gd name="adj" fmla="val 50000"/>
              </a:avLst>
            </a:prstTxWarp>
          </a:bodyPr>
          <a:lstStyle/>
          <a:p>
            <a:pPr algn="ctr"/>
            <a:r>
              <a:rPr lang="en-US" sz="3600" kern="10" dirty="0" smtClean="0">
                <a:ln w="28575">
                  <a:noFill/>
                  <a:round/>
                  <a:headEnd/>
                  <a:tailEnd/>
                </a:ln>
                <a:solidFill>
                  <a:srgbClr val="FF0066"/>
                </a:solidFill>
                <a:latin typeface="Arial Black"/>
              </a:rPr>
              <a:t>05</a:t>
            </a:r>
            <a:endParaRPr lang="en-US" sz="3600" kern="10" dirty="0">
              <a:ln w="28575">
                <a:noFill/>
                <a:round/>
                <a:headEnd/>
                <a:tailEnd/>
              </a:ln>
              <a:solidFill>
                <a:srgbClr val="FF0066"/>
              </a:solidFill>
              <a:latin typeface="Arial Black"/>
            </a:endParaRPr>
          </a:p>
        </p:txBody>
      </p:sp>
    </p:spTree>
    <p:extLst>
      <p:ext uri="{BB962C8B-B14F-4D97-AF65-F5344CB8AC3E}">
        <p14:creationId xmlns:p14="http://schemas.microsoft.com/office/powerpoint/2010/main" val="3717466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5000"/>
                                        <p:tgtEl>
                                          <p:spTgt spid="13"/>
                                        </p:tgtEl>
                                      </p:cBhvr>
                                    </p:animEffect>
                                  </p:childTnLst>
                                  <p:subTnLst>
                                    <p:audio>
                                      <p:cMediaNode vol="82000">
                                        <p:cTn display="0" masterRel="sameClick">
                                          <p:stCondLst>
                                            <p:cond evt="begin" delay="0">
                                              <p:tn val="5"/>
                                            </p:cond>
                                          </p:stCondLst>
                                          <p:endCondLst>
                                            <p:cond evt="onStopAudio" delay="0">
                                              <p:tgtEl>
                                                <p:sldTgt/>
                                              </p:tgtEl>
                                            </p:cond>
                                          </p:endCondLst>
                                        </p:cTn>
                                        <p:tgtEl>
                                          <p:sndTgt r:embed="rId2" name="cashreg.wav"/>
                                        </p:tgtEl>
                                      </p:cMediaNode>
                                    </p:audio>
                                  </p:subTnLst>
                                </p:cTn>
                              </p:par>
                              <p:par>
                                <p:cTn id="8" presetID="3" presetClass="entr" presetSubtype="10" fill="hold" grpId="0" nodeType="withEffect">
                                  <p:stCondLst>
                                    <p:cond delay="1400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subTnLst>
                                    <p:audio>
                                      <p:cMediaNode>
                                        <p:cTn display="0" masterRel="sameClick">
                                          <p:stCondLst>
                                            <p:cond evt="begin" delay="0">
                                              <p:tn val="8"/>
                                            </p:cond>
                                          </p:stCondLst>
                                          <p:endCondLst>
                                            <p:cond evt="onStopAudio" delay="0">
                                              <p:tgtEl>
                                                <p:sldTgt/>
                                              </p:tgtEl>
                                            </p:cond>
                                          </p:endCondLst>
                                        </p:cTn>
                                        <p:tgtEl>
                                          <p:sndTgt r:embed="rId3" name="drumroll.wav"/>
                                        </p:tgtEl>
                                      </p:cMediaNode>
                                    </p:audio>
                                  </p:sub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3468" y="601498"/>
            <a:ext cx="8595782" cy="6247864"/>
          </a:xfrm>
          <a:prstGeom prst="rect">
            <a:avLst/>
          </a:prstGeom>
          <a:noFill/>
        </p:spPr>
        <p:txBody>
          <a:bodyPr wrap="square" rtlCol="0">
            <a:spAutoFit/>
          </a:bodyPr>
          <a:lstStyle/>
          <a:p>
            <a:r>
              <a:rPr lang="vi-VN" sz="4000" b="1" dirty="0"/>
              <a:t>Câu 1. </a:t>
            </a:r>
            <a:r>
              <a:rPr lang="vi-VN" sz="4000" dirty="0"/>
              <a:t>Điền vào chỗ trống “…” để hoàn chỉnh câu:</a:t>
            </a:r>
          </a:p>
          <a:p>
            <a:r>
              <a:rPr lang="vi-VN" sz="4000" dirty="0"/>
              <a:t>Lực tiếp xúc xuất hiện khi vật (hoặc đối tượng) gây ra lực có ….. với vật (hoặc đối tượng) chịu tác dụng của lực.</a:t>
            </a:r>
          </a:p>
          <a:p>
            <a:r>
              <a:rPr lang="vi-VN" sz="4000" dirty="0"/>
              <a:t>A. sự tiếp xúc</a:t>
            </a:r>
          </a:p>
          <a:p>
            <a:r>
              <a:rPr lang="vi-VN" sz="4000" dirty="0"/>
              <a:t>B. sự va chạm</a:t>
            </a:r>
          </a:p>
          <a:p>
            <a:r>
              <a:rPr lang="vi-VN" sz="4000" dirty="0"/>
              <a:t>C. sự đẩy, sự kéo</a:t>
            </a:r>
          </a:p>
          <a:p>
            <a:r>
              <a:rPr lang="vi-VN" sz="4000" dirty="0"/>
              <a:t>D. sự tác dụng</a:t>
            </a:r>
          </a:p>
        </p:txBody>
      </p:sp>
      <p:sp>
        <p:nvSpPr>
          <p:cNvPr id="5" name="Oval 4"/>
          <p:cNvSpPr/>
          <p:nvPr/>
        </p:nvSpPr>
        <p:spPr>
          <a:xfrm>
            <a:off x="502046" y="4293930"/>
            <a:ext cx="766917" cy="67308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utoShape 5"/>
          <p:cNvSpPr>
            <a:spLocks noChangeArrowheads="1"/>
          </p:cNvSpPr>
          <p:nvPr/>
        </p:nvSpPr>
        <p:spPr bwMode="auto">
          <a:xfrm>
            <a:off x="10185400" y="6172200"/>
            <a:ext cx="1143000" cy="381000"/>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b="1" dirty="0">
                <a:solidFill>
                  <a:srgbClr val="FF0000"/>
                </a:solidFill>
                <a:latin typeface="Times New Roman" pitchFamily="18" charset="0"/>
              </a:rPr>
              <a:t>BẮT ĐẦU</a:t>
            </a:r>
          </a:p>
        </p:txBody>
      </p:sp>
      <p:sp>
        <p:nvSpPr>
          <p:cNvPr id="7" name="Rectangle 6"/>
          <p:cNvSpPr>
            <a:spLocks noChangeArrowheads="1"/>
          </p:cNvSpPr>
          <p:nvPr/>
        </p:nvSpPr>
        <p:spPr bwMode="auto">
          <a:xfrm>
            <a:off x="10599737" y="3276600"/>
            <a:ext cx="119063" cy="27432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endParaRPr lang="en-US" sz="2000">
              <a:latin typeface="Times New Roman" pitchFamily="18" charset="0"/>
            </a:endParaRPr>
          </a:p>
        </p:txBody>
      </p:sp>
      <p:sp>
        <p:nvSpPr>
          <p:cNvPr id="8" name="AutoShape 7"/>
          <p:cNvSpPr>
            <a:spLocks noChangeArrowheads="1"/>
          </p:cNvSpPr>
          <p:nvPr/>
        </p:nvSpPr>
        <p:spPr bwMode="auto">
          <a:xfrm>
            <a:off x="10744200" y="5949950"/>
            <a:ext cx="184150"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9" name="AutoShape 8"/>
          <p:cNvSpPr>
            <a:spLocks noChangeArrowheads="1"/>
          </p:cNvSpPr>
          <p:nvPr/>
        </p:nvSpPr>
        <p:spPr bwMode="auto">
          <a:xfrm>
            <a:off x="10744200" y="4108450"/>
            <a:ext cx="184150"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10" name="AutoShape 9"/>
          <p:cNvSpPr>
            <a:spLocks noChangeArrowheads="1"/>
          </p:cNvSpPr>
          <p:nvPr/>
        </p:nvSpPr>
        <p:spPr bwMode="auto">
          <a:xfrm>
            <a:off x="10744200" y="3268662"/>
            <a:ext cx="184150"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11" name="AutoShape 10"/>
          <p:cNvSpPr>
            <a:spLocks noChangeArrowheads="1"/>
          </p:cNvSpPr>
          <p:nvPr/>
        </p:nvSpPr>
        <p:spPr bwMode="auto">
          <a:xfrm>
            <a:off x="10744200" y="5048250"/>
            <a:ext cx="184150" cy="69850"/>
          </a:xfrm>
          <a:prstGeom prst="homePlate">
            <a:avLst>
              <a:gd name="adj" fmla="val 108418"/>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12" name="WordArt 13"/>
          <p:cNvSpPr>
            <a:spLocks noChangeArrowheads="1" noChangeShapeType="1" noTextEdit="1"/>
          </p:cNvSpPr>
          <p:nvPr/>
        </p:nvSpPr>
        <p:spPr bwMode="auto">
          <a:xfrm>
            <a:off x="10945812" y="5792787"/>
            <a:ext cx="182563" cy="274638"/>
          </a:xfrm>
          <a:prstGeom prst="rect">
            <a:avLst/>
          </a:prstGeom>
        </p:spPr>
        <p:txBody>
          <a:bodyPr wrap="none" fromWordArt="1">
            <a:prstTxWarp prst="textPlain">
              <a:avLst>
                <a:gd name="adj" fmla="val 50000"/>
              </a:avLst>
            </a:prstTxWarp>
          </a:bodyPr>
          <a:lstStyle/>
          <a:p>
            <a:pPr algn="ctr"/>
            <a:r>
              <a:rPr lang="en-US" sz="3600" kern="10">
                <a:ln w="38100">
                  <a:noFill/>
                  <a:round/>
                  <a:headEnd/>
                  <a:tailEnd/>
                </a:ln>
                <a:solidFill>
                  <a:srgbClr val="FF0066"/>
                </a:solidFill>
                <a:latin typeface="Arial Black"/>
              </a:rPr>
              <a:t>0</a:t>
            </a:r>
          </a:p>
        </p:txBody>
      </p:sp>
      <p:sp>
        <p:nvSpPr>
          <p:cNvPr id="13" name="Rectangle 14" descr="Medium wood"/>
          <p:cNvSpPr>
            <a:spLocks noChangeArrowheads="1"/>
          </p:cNvSpPr>
          <p:nvPr/>
        </p:nvSpPr>
        <p:spPr bwMode="auto">
          <a:xfrm>
            <a:off x="10599737" y="3276600"/>
            <a:ext cx="98425" cy="2743200"/>
          </a:xfrm>
          <a:prstGeom prst="rect">
            <a:avLst/>
          </a:prstGeom>
          <a:blipFill dpi="0" rotWithShape="1">
            <a:blip r:embed="rId4" cstate="print"/>
            <a:srcRect/>
            <a:stretch>
              <a:fillRect/>
            </a:stretch>
          </a:blipFill>
          <a:ln w="12700">
            <a:solidFill>
              <a:schemeClr val="tx1"/>
            </a:solidFill>
            <a:miter lim="800000"/>
            <a:headEnd/>
            <a:tailEnd/>
          </a:ln>
        </p:spPr>
        <p:txBody>
          <a:bodyPr wrap="none" anchor="ctr"/>
          <a:lstStyle/>
          <a:p>
            <a:pPr algn="ctr"/>
            <a:endParaRPr lang="en-US" sz="2000">
              <a:latin typeface="Times New Roman" pitchFamily="18" charset="0"/>
            </a:endParaRPr>
          </a:p>
        </p:txBody>
      </p:sp>
      <p:sp>
        <p:nvSpPr>
          <p:cNvPr id="14" name="WordArt 15"/>
          <p:cNvSpPr>
            <a:spLocks noChangeArrowheads="1" noChangeShapeType="1" noTextEdit="1"/>
          </p:cNvSpPr>
          <p:nvPr/>
        </p:nvSpPr>
        <p:spPr bwMode="auto">
          <a:xfrm>
            <a:off x="10906125" y="3187700"/>
            <a:ext cx="342900" cy="273050"/>
          </a:xfrm>
          <a:prstGeom prst="rect">
            <a:avLst/>
          </a:prstGeom>
        </p:spPr>
        <p:txBody>
          <a:bodyPr wrap="none" fromWordArt="1">
            <a:prstTxWarp prst="textPlain">
              <a:avLst>
                <a:gd name="adj" fmla="val 50000"/>
              </a:avLst>
            </a:prstTxWarp>
          </a:bodyPr>
          <a:lstStyle/>
          <a:p>
            <a:pPr algn="ctr"/>
            <a:r>
              <a:rPr lang="en-US" sz="3600" kern="10" dirty="0" smtClean="0">
                <a:ln w="28575">
                  <a:noFill/>
                  <a:round/>
                  <a:headEnd/>
                  <a:tailEnd/>
                </a:ln>
                <a:solidFill>
                  <a:srgbClr val="FF0066"/>
                </a:solidFill>
                <a:latin typeface="Arial Black"/>
              </a:rPr>
              <a:t>15</a:t>
            </a:r>
            <a:endParaRPr lang="en-US" sz="3600" kern="10" dirty="0">
              <a:ln w="28575">
                <a:noFill/>
                <a:round/>
                <a:headEnd/>
                <a:tailEnd/>
              </a:ln>
              <a:solidFill>
                <a:srgbClr val="FF0066"/>
              </a:solidFill>
              <a:latin typeface="Arial Black"/>
            </a:endParaRPr>
          </a:p>
        </p:txBody>
      </p:sp>
      <p:sp>
        <p:nvSpPr>
          <p:cNvPr id="15" name="TextBox 14"/>
          <p:cNvSpPr txBox="1">
            <a:spLocks noChangeArrowheads="1"/>
          </p:cNvSpPr>
          <p:nvPr/>
        </p:nvSpPr>
        <p:spPr bwMode="auto">
          <a:xfrm>
            <a:off x="10071100" y="6091237"/>
            <a:ext cx="1257300" cy="46196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sz="2400" b="1" dirty="0" err="1">
                <a:solidFill>
                  <a:srgbClr val="FF0000"/>
                </a:solidFill>
              </a:rPr>
              <a:t>Hết</a:t>
            </a:r>
            <a:r>
              <a:rPr lang="en-US" sz="2400" b="1" dirty="0">
                <a:solidFill>
                  <a:srgbClr val="FF0000"/>
                </a:solidFill>
              </a:rPr>
              <a:t> </a:t>
            </a:r>
            <a:r>
              <a:rPr lang="en-US" sz="2400" b="1" dirty="0" err="1">
                <a:solidFill>
                  <a:srgbClr val="FF0000"/>
                </a:solidFill>
              </a:rPr>
              <a:t>giờ</a:t>
            </a:r>
            <a:endParaRPr lang="en-US" sz="2400" b="1" dirty="0">
              <a:solidFill>
                <a:srgbClr val="FF0000"/>
              </a:solidFill>
            </a:endParaRPr>
          </a:p>
        </p:txBody>
      </p:sp>
      <p:sp>
        <p:nvSpPr>
          <p:cNvPr id="16" name="WordArt 15"/>
          <p:cNvSpPr>
            <a:spLocks noChangeArrowheads="1" noChangeShapeType="1" noTextEdit="1"/>
          </p:cNvSpPr>
          <p:nvPr/>
        </p:nvSpPr>
        <p:spPr bwMode="auto">
          <a:xfrm>
            <a:off x="10906125" y="3994150"/>
            <a:ext cx="342900" cy="273050"/>
          </a:xfrm>
          <a:prstGeom prst="rect">
            <a:avLst/>
          </a:prstGeom>
        </p:spPr>
        <p:txBody>
          <a:bodyPr wrap="none" fromWordArt="1">
            <a:prstTxWarp prst="textPlain">
              <a:avLst>
                <a:gd name="adj" fmla="val 50000"/>
              </a:avLst>
            </a:prstTxWarp>
          </a:bodyPr>
          <a:lstStyle/>
          <a:p>
            <a:pPr algn="ctr"/>
            <a:r>
              <a:rPr lang="en-US" sz="3600" kern="10" dirty="0" smtClean="0">
                <a:ln w="28575">
                  <a:noFill/>
                  <a:round/>
                  <a:headEnd/>
                  <a:tailEnd/>
                </a:ln>
                <a:solidFill>
                  <a:srgbClr val="FF0066"/>
                </a:solidFill>
                <a:latin typeface="Arial Black"/>
              </a:rPr>
              <a:t>10</a:t>
            </a:r>
            <a:endParaRPr lang="en-US" sz="3600" kern="10" dirty="0">
              <a:ln w="28575">
                <a:noFill/>
                <a:round/>
                <a:headEnd/>
                <a:tailEnd/>
              </a:ln>
              <a:solidFill>
                <a:srgbClr val="FF0066"/>
              </a:solidFill>
              <a:latin typeface="Arial Black"/>
            </a:endParaRPr>
          </a:p>
        </p:txBody>
      </p:sp>
      <p:sp>
        <p:nvSpPr>
          <p:cNvPr id="17" name="WordArt 15"/>
          <p:cNvSpPr>
            <a:spLocks noChangeArrowheads="1" noChangeShapeType="1" noTextEdit="1"/>
          </p:cNvSpPr>
          <p:nvPr/>
        </p:nvSpPr>
        <p:spPr bwMode="auto">
          <a:xfrm>
            <a:off x="10907712" y="4935537"/>
            <a:ext cx="342900" cy="273050"/>
          </a:xfrm>
          <a:prstGeom prst="rect">
            <a:avLst/>
          </a:prstGeom>
        </p:spPr>
        <p:txBody>
          <a:bodyPr wrap="none" fromWordArt="1">
            <a:prstTxWarp prst="textPlain">
              <a:avLst>
                <a:gd name="adj" fmla="val 50000"/>
              </a:avLst>
            </a:prstTxWarp>
          </a:bodyPr>
          <a:lstStyle/>
          <a:p>
            <a:pPr algn="ctr"/>
            <a:r>
              <a:rPr lang="en-US" sz="3600" kern="10" dirty="0" smtClean="0">
                <a:ln w="28575">
                  <a:noFill/>
                  <a:round/>
                  <a:headEnd/>
                  <a:tailEnd/>
                </a:ln>
                <a:solidFill>
                  <a:srgbClr val="FF0066"/>
                </a:solidFill>
                <a:latin typeface="Arial Black"/>
              </a:rPr>
              <a:t>05</a:t>
            </a:r>
            <a:endParaRPr lang="en-US" sz="3600" kern="10" dirty="0">
              <a:ln w="28575">
                <a:noFill/>
                <a:round/>
                <a:headEnd/>
                <a:tailEnd/>
              </a:ln>
              <a:solidFill>
                <a:srgbClr val="FF0066"/>
              </a:solidFill>
              <a:latin typeface="Arial Black"/>
            </a:endParaRPr>
          </a:p>
        </p:txBody>
      </p:sp>
    </p:spTree>
    <p:extLst>
      <p:ext uri="{BB962C8B-B14F-4D97-AF65-F5344CB8AC3E}">
        <p14:creationId xmlns:p14="http://schemas.microsoft.com/office/powerpoint/2010/main" val="3717466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5000"/>
                                        <p:tgtEl>
                                          <p:spTgt spid="13"/>
                                        </p:tgtEl>
                                      </p:cBhvr>
                                    </p:animEffect>
                                  </p:childTnLst>
                                  <p:subTnLst>
                                    <p:audio>
                                      <p:cMediaNode vol="82000">
                                        <p:cTn display="0" masterRel="sameClick">
                                          <p:stCondLst>
                                            <p:cond evt="begin" delay="0">
                                              <p:tn val="5"/>
                                            </p:cond>
                                          </p:stCondLst>
                                          <p:endCondLst>
                                            <p:cond evt="onStopAudio" delay="0">
                                              <p:tgtEl>
                                                <p:sldTgt/>
                                              </p:tgtEl>
                                            </p:cond>
                                          </p:endCondLst>
                                        </p:cTn>
                                        <p:tgtEl>
                                          <p:sndTgt r:embed="rId2" name="cashreg.wav"/>
                                        </p:tgtEl>
                                      </p:cMediaNode>
                                    </p:audio>
                                  </p:subTnLst>
                                </p:cTn>
                              </p:par>
                              <p:par>
                                <p:cTn id="8" presetID="3" presetClass="entr" presetSubtype="10" fill="hold" grpId="0" nodeType="withEffect">
                                  <p:stCondLst>
                                    <p:cond delay="1400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subTnLst>
                                    <p:audio>
                                      <p:cMediaNode>
                                        <p:cTn display="0" masterRel="sameClick">
                                          <p:stCondLst>
                                            <p:cond evt="begin" delay="0">
                                              <p:tn val="8"/>
                                            </p:cond>
                                          </p:stCondLst>
                                          <p:endCondLst>
                                            <p:cond evt="onStopAudio" delay="0">
                                              <p:tgtEl>
                                                <p:sldTgt/>
                                              </p:tgtEl>
                                            </p:cond>
                                          </p:endCondLst>
                                        </p:cTn>
                                        <p:tgtEl>
                                          <p:sndTgt r:embed="rId3" name="drumroll.wav"/>
                                        </p:tgtEl>
                                      </p:cMediaNode>
                                    </p:audio>
                                  </p:sub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3"/>
          <p:cNvSpPr>
            <a:spLocks noChangeArrowheads="1" noChangeShapeType="1" noTextEdit="1"/>
          </p:cNvSpPr>
          <p:nvPr/>
        </p:nvSpPr>
        <p:spPr bwMode="auto">
          <a:xfrm>
            <a:off x="2032000" y="242888"/>
            <a:ext cx="8890000" cy="671512"/>
          </a:xfrm>
          <a:prstGeom prst="rect">
            <a:avLst/>
          </a:prstGeom>
        </p:spPr>
        <p:txBody>
          <a:bodyPr wrap="none" fromWordArt="1">
            <a:prstTxWarp prst="textPlain">
              <a:avLst>
                <a:gd name="adj" fmla="val 50000"/>
              </a:avLst>
            </a:prstTxWarp>
          </a:bodyPr>
          <a:lstStyle/>
          <a:p>
            <a:pPr algn="ctr"/>
            <a:r>
              <a:rPr lang="vi-VN" sz="2800" b="1" kern="10" dirty="0">
                <a:ln w="9525">
                  <a:solidFill>
                    <a:srgbClr val="FF00FF"/>
                  </a:solidFill>
                  <a:round/>
                  <a:headEnd/>
                  <a:tailEnd/>
                </a:ln>
                <a:solidFill>
                  <a:srgbClr val="0000FF"/>
                </a:solidFill>
                <a:effectLst>
                  <a:outerShdw dist="53882" dir="2700000" algn="ctr" rotWithShape="0">
                    <a:srgbClr val="9999FF">
                      <a:alpha val="80000"/>
                    </a:srgbClr>
                  </a:outerShdw>
                </a:effectLst>
                <a:latin typeface="Times New Roman"/>
                <a:cs typeface="Times New Roman"/>
              </a:rPr>
              <a:t>HƯỚNG DẪN VỀ NHÀ</a:t>
            </a:r>
            <a:endParaRPr lang="en-US" sz="2800" b="1" kern="10" dirty="0">
              <a:ln w="9525">
                <a:solidFill>
                  <a:srgbClr val="FF00FF"/>
                </a:solidFill>
                <a:round/>
                <a:headEnd/>
                <a:tailEnd/>
              </a:ln>
              <a:solidFill>
                <a:srgbClr val="0000FF"/>
              </a:solidFill>
              <a:effectLst>
                <a:outerShdw dist="53882" dir="2700000" algn="ctr" rotWithShape="0">
                  <a:srgbClr val="9999FF">
                    <a:alpha val="80000"/>
                  </a:srgbClr>
                </a:outerShdw>
              </a:effectLst>
              <a:latin typeface="Times New Roman"/>
              <a:cs typeface="Times New Roman"/>
            </a:endParaRPr>
          </a:p>
        </p:txBody>
      </p:sp>
      <p:sp>
        <p:nvSpPr>
          <p:cNvPr id="3" name="Text Box 4"/>
          <p:cNvSpPr txBox="1">
            <a:spLocks noChangeArrowheads="1"/>
          </p:cNvSpPr>
          <p:nvPr/>
        </p:nvSpPr>
        <p:spPr bwMode="auto">
          <a:xfrm>
            <a:off x="1727200" y="1828801"/>
            <a:ext cx="10058400" cy="2062103"/>
          </a:xfrm>
          <a:prstGeom prst="rect">
            <a:avLst/>
          </a:prstGeom>
          <a:noFill/>
          <a:ln w="9525">
            <a:noFill/>
            <a:miter lim="800000"/>
            <a:headEnd/>
            <a:tailEnd/>
          </a:ln>
          <a:effectLst/>
        </p:spPr>
        <p:txBody>
          <a:bodyPr>
            <a:spAutoFit/>
          </a:bodyPr>
          <a:lstStyle/>
          <a:p>
            <a:pPr eaLnBrk="1" hangingPunct="1">
              <a:buFontTx/>
              <a:buChar char="-"/>
            </a:pPr>
            <a:r>
              <a:rPr lang="en-US" sz="3200" b="1" dirty="0">
                <a:solidFill>
                  <a:schemeClr val="accent2"/>
                </a:solidFill>
                <a:latin typeface="Times New Roman" pitchFamily="18" charset="0"/>
              </a:rPr>
              <a:t> </a:t>
            </a:r>
            <a:r>
              <a:rPr lang="en-US" sz="3200" b="1" dirty="0" err="1">
                <a:solidFill>
                  <a:schemeClr val="accent2"/>
                </a:solidFill>
                <a:latin typeface="Times New Roman" pitchFamily="18" charset="0"/>
              </a:rPr>
              <a:t>Học</a:t>
            </a:r>
            <a:r>
              <a:rPr lang="en-US" sz="3200" b="1" dirty="0">
                <a:solidFill>
                  <a:schemeClr val="accent2"/>
                </a:solidFill>
                <a:latin typeface="Times New Roman" pitchFamily="18" charset="0"/>
              </a:rPr>
              <a:t> </a:t>
            </a:r>
            <a:r>
              <a:rPr lang="en-US" sz="3200" b="1" dirty="0" err="1">
                <a:solidFill>
                  <a:schemeClr val="accent2"/>
                </a:solidFill>
                <a:latin typeface="Times New Roman" pitchFamily="18" charset="0"/>
              </a:rPr>
              <a:t>thuộc</a:t>
            </a:r>
            <a:r>
              <a:rPr lang="en-US" sz="3200" b="1" dirty="0">
                <a:solidFill>
                  <a:schemeClr val="accent2"/>
                </a:solidFill>
                <a:latin typeface="Times New Roman" pitchFamily="18" charset="0"/>
              </a:rPr>
              <a:t> </a:t>
            </a:r>
            <a:r>
              <a:rPr lang="en-US" sz="3200" b="1" dirty="0" err="1">
                <a:solidFill>
                  <a:schemeClr val="accent2"/>
                </a:solidFill>
                <a:latin typeface="Times New Roman" pitchFamily="18" charset="0"/>
              </a:rPr>
              <a:t>phần</a:t>
            </a:r>
            <a:r>
              <a:rPr lang="en-US" sz="3200" b="1" dirty="0">
                <a:solidFill>
                  <a:schemeClr val="accent2"/>
                </a:solidFill>
                <a:latin typeface="Times New Roman" pitchFamily="18" charset="0"/>
              </a:rPr>
              <a:t> </a:t>
            </a:r>
            <a:r>
              <a:rPr lang="en-US" sz="3200" b="1" dirty="0" err="1">
                <a:solidFill>
                  <a:schemeClr val="accent2"/>
                </a:solidFill>
                <a:latin typeface="Times New Roman" pitchFamily="18" charset="0"/>
              </a:rPr>
              <a:t>ghi</a:t>
            </a:r>
            <a:r>
              <a:rPr lang="en-US" sz="3200" b="1" dirty="0">
                <a:solidFill>
                  <a:schemeClr val="accent2"/>
                </a:solidFill>
                <a:latin typeface="Times New Roman" pitchFamily="18" charset="0"/>
              </a:rPr>
              <a:t> </a:t>
            </a:r>
            <a:r>
              <a:rPr lang="en-US" sz="3200" b="1" dirty="0" err="1">
                <a:solidFill>
                  <a:schemeClr val="accent2"/>
                </a:solidFill>
                <a:latin typeface="Times New Roman" pitchFamily="18" charset="0"/>
              </a:rPr>
              <a:t>nhớ</a:t>
            </a:r>
            <a:r>
              <a:rPr lang="en-US" sz="3200" b="1" dirty="0">
                <a:solidFill>
                  <a:schemeClr val="accent2"/>
                </a:solidFill>
                <a:latin typeface="Times New Roman" pitchFamily="18" charset="0"/>
              </a:rPr>
              <a:t> </a:t>
            </a:r>
            <a:r>
              <a:rPr lang="en-US" sz="3200" b="1" dirty="0" err="1" smtClean="0">
                <a:solidFill>
                  <a:schemeClr val="accent2"/>
                </a:solidFill>
                <a:latin typeface="Times New Roman" pitchFamily="18" charset="0"/>
              </a:rPr>
              <a:t>trong</a:t>
            </a:r>
            <a:r>
              <a:rPr lang="en-US" sz="3200" b="1" dirty="0" smtClean="0">
                <a:solidFill>
                  <a:schemeClr val="accent2"/>
                </a:solidFill>
                <a:latin typeface="Times New Roman" pitchFamily="18" charset="0"/>
              </a:rPr>
              <a:t> </a:t>
            </a:r>
            <a:r>
              <a:rPr lang="en-US" sz="3200" b="1" dirty="0" err="1" smtClean="0">
                <a:solidFill>
                  <a:schemeClr val="accent2"/>
                </a:solidFill>
                <a:latin typeface="Times New Roman" pitchFamily="18" charset="0"/>
              </a:rPr>
              <a:t>sgk</a:t>
            </a:r>
            <a:endParaRPr lang="en-US" sz="3200" b="1" dirty="0">
              <a:solidFill>
                <a:schemeClr val="accent2"/>
              </a:solidFill>
              <a:latin typeface="Times New Roman" pitchFamily="18" charset="0"/>
            </a:endParaRPr>
          </a:p>
          <a:p>
            <a:pPr eaLnBrk="1" hangingPunct="1">
              <a:buFontTx/>
              <a:buChar char="-"/>
            </a:pPr>
            <a:r>
              <a:rPr lang="en-US" sz="3200" b="1" dirty="0" smtClean="0">
                <a:solidFill>
                  <a:schemeClr val="accent2"/>
                </a:solidFill>
                <a:latin typeface="Times New Roman" pitchFamily="18" charset="0"/>
              </a:rPr>
              <a:t> </a:t>
            </a:r>
            <a:r>
              <a:rPr lang="en-US" sz="3200" b="1" dirty="0" err="1" smtClean="0">
                <a:solidFill>
                  <a:schemeClr val="accent2"/>
                </a:solidFill>
                <a:latin typeface="Times New Roman" pitchFamily="18" charset="0"/>
              </a:rPr>
              <a:t>Làm</a:t>
            </a:r>
            <a:r>
              <a:rPr lang="en-US" sz="3200" b="1" dirty="0" smtClean="0">
                <a:solidFill>
                  <a:schemeClr val="accent2"/>
                </a:solidFill>
                <a:latin typeface="Times New Roman" pitchFamily="18" charset="0"/>
              </a:rPr>
              <a:t> </a:t>
            </a:r>
            <a:r>
              <a:rPr lang="en-US" sz="3200" b="1" dirty="0" err="1">
                <a:solidFill>
                  <a:schemeClr val="accent2"/>
                </a:solidFill>
                <a:latin typeface="Times New Roman" pitchFamily="18" charset="0"/>
              </a:rPr>
              <a:t>bài</a:t>
            </a:r>
            <a:r>
              <a:rPr lang="en-US" sz="3200" b="1" dirty="0">
                <a:solidFill>
                  <a:schemeClr val="accent2"/>
                </a:solidFill>
                <a:latin typeface="Times New Roman" pitchFamily="18" charset="0"/>
              </a:rPr>
              <a:t> </a:t>
            </a:r>
            <a:r>
              <a:rPr lang="en-US" sz="3200" b="1" dirty="0" err="1">
                <a:solidFill>
                  <a:schemeClr val="accent2"/>
                </a:solidFill>
                <a:latin typeface="Times New Roman" pitchFamily="18" charset="0"/>
              </a:rPr>
              <a:t>tập</a:t>
            </a:r>
            <a:r>
              <a:rPr lang="en-US" sz="3200" b="1" dirty="0">
                <a:solidFill>
                  <a:schemeClr val="accent2"/>
                </a:solidFill>
                <a:latin typeface="Times New Roman" pitchFamily="18" charset="0"/>
              </a:rPr>
              <a:t>: </a:t>
            </a:r>
            <a:r>
              <a:rPr lang="en-US" sz="3200" b="1" dirty="0" err="1" smtClean="0">
                <a:solidFill>
                  <a:schemeClr val="accent2"/>
                </a:solidFill>
                <a:latin typeface="Times New Roman" pitchFamily="18" charset="0"/>
              </a:rPr>
              <a:t>Phần</a:t>
            </a:r>
            <a:r>
              <a:rPr lang="en-US" sz="3200" b="1" dirty="0" smtClean="0">
                <a:solidFill>
                  <a:schemeClr val="accent2"/>
                </a:solidFill>
                <a:latin typeface="Times New Roman" pitchFamily="18" charset="0"/>
              </a:rPr>
              <a:t> </a:t>
            </a:r>
            <a:r>
              <a:rPr lang="en-US" sz="3200" b="1" dirty="0" err="1">
                <a:solidFill>
                  <a:schemeClr val="accent2"/>
                </a:solidFill>
                <a:latin typeface="Times New Roman" pitchFamily="18" charset="0"/>
              </a:rPr>
              <a:t>bài</a:t>
            </a:r>
            <a:r>
              <a:rPr lang="en-US" sz="3200" b="1" dirty="0">
                <a:solidFill>
                  <a:schemeClr val="accent2"/>
                </a:solidFill>
                <a:latin typeface="Times New Roman" pitchFamily="18" charset="0"/>
              </a:rPr>
              <a:t> </a:t>
            </a:r>
            <a:r>
              <a:rPr lang="en-US" sz="3200" b="1" dirty="0" err="1">
                <a:solidFill>
                  <a:schemeClr val="accent2"/>
                </a:solidFill>
                <a:latin typeface="Times New Roman" pitchFamily="18" charset="0"/>
              </a:rPr>
              <a:t>tập</a:t>
            </a:r>
            <a:r>
              <a:rPr lang="en-US" sz="3200" b="1" dirty="0">
                <a:solidFill>
                  <a:schemeClr val="accent2"/>
                </a:solidFill>
                <a:latin typeface="Times New Roman" pitchFamily="18" charset="0"/>
              </a:rPr>
              <a:t>.</a:t>
            </a:r>
          </a:p>
          <a:p>
            <a:pPr eaLnBrk="1" hangingPunct="1">
              <a:buFontTx/>
              <a:buChar char="-"/>
            </a:pPr>
            <a:r>
              <a:rPr lang="en-US" sz="3200" b="1" dirty="0" smtClean="0">
                <a:solidFill>
                  <a:schemeClr val="accent2"/>
                </a:solidFill>
                <a:latin typeface="Times New Roman" pitchFamily="18" charset="0"/>
              </a:rPr>
              <a:t> </a:t>
            </a:r>
            <a:r>
              <a:rPr lang="en-US" sz="3200" b="1" dirty="0" err="1" smtClean="0">
                <a:solidFill>
                  <a:schemeClr val="accent2"/>
                </a:solidFill>
                <a:latin typeface="Times New Roman" pitchFamily="18" charset="0"/>
              </a:rPr>
              <a:t>Xem</a:t>
            </a:r>
            <a:r>
              <a:rPr lang="en-US" sz="3200" b="1" dirty="0" smtClean="0">
                <a:solidFill>
                  <a:schemeClr val="accent2"/>
                </a:solidFill>
                <a:latin typeface="Times New Roman" pitchFamily="18" charset="0"/>
              </a:rPr>
              <a:t> </a:t>
            </a:r>
            <a:r>
              <a:rPr lang="en-US" sz="3200" b="1" dirty="0" err="1">
                <a:solidFill>
                  <a:schemeClr val="accent2"/>
                </a:solidFill>
                <a:latin typeface="Times New Roman" pitchFamily="18" charset="0"/>
              </a:rPr>
              <a:t>trước</a:t>
            </a:r>
            <a:r>
              <a:rPr lang="en-US" sz="3200" b="1" dirty="0">
                <a:solidFill>
                  <a:schemeClr val="accent2"/>
                </a:solidFill>
                <a:latin typeface="Times New Roman" pitchFamily="18" charset="0"/>
              </a:rPr>
              <a:t> </a:t>
            </a:r>
            <a:r>
              <a:rPr lang="en-US" sz="3200" b="1" dirty="0" err="1">
                <a:solidFill>
                  <a:schemeClr val="accent2"/>
                </a:solidFill>
                <a:latin typeface="Times New Roman" pitchFamily="18" charset="0"/>
              </a:rPr>
              <a:t>nội</a:t>
            </a:r>
            <a:r>
              <a:rPr lang="en-US" sz="3200" b="1" dirty="0">
                <a:solidFill>
                  <a:schemeClr val="accent2"/>
                </a:solidFill>
                <a:latin typeface="Times New Roman" pitchFamily="18" charset="0"/>
              </a:rPr>
              <a:t> dung </a:t>
            </a:r>
            <a:r>
              <a:rPr lang="en-US" sz="3200" b="1" dirty="0" err="1">
                <a:solidFill>
                  <a:schemeClr val="accent2"/>
                </a:solidFill>
                <a:latin typeface="Times New Roman" pitchFamily="18" charset="0"/>
              </a:rPr>
              <a:t>bài</a:t>
            </a:r>
            <a:r>
              <a:rPr lang="en-US" sz="3200" b="1" dirty="0">
                <a:solidFill>
                  <a:schemeClr val="accent2"/>
                </a:solidFill>
                <a:latin typeface="Times New Roman" pitchFamily="18" charset="0"/>
              </a:rPr>
              <a:t> </a:t>
            </a:r>
            <a:r>
              <a:rPr lang="en-US" sz="3200" b="1" dirty="0" smtClean="0">
                <a:solidFill>
                  <a:schemeClr val="accent2"/>
                </a:solidFill>
                <a:latin typeface="Times New Roman" pitchFamily="18" charset="0"/>
              </a:rPr>
              <a:t>39</a:t>
            </a:r>
          </a:p>
          <a:p>
            <a:pPr eaLnBrk="1" hangingPunct="1"/>
            <a:endParaRPr lang="en-US" sz="3200" b="1" dirty="0">
              <a:solidFill>
                <a:schemeClr val="accent2"/>
              </a:solidFill>
              <a:latin typeface="Times New Roman" pitchFamily="18" charset="0"/>
            </a:endParaRPr>
          </a:p>
        </p:txBody>
      </p:sp>
    </p:spTree>
    <p:extLst>
      <p:ext uri="{BB962C8B-B14F-4D97-AF65-F5344CB8AC3E}">
        <p14:creationId xmlns:p14="http://schemas.microsoft.com/office/powerpoint/2010/main" val="30194031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6899" y="3548924"/>
            <a:ext cx="4447254" cy="34290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32982"/>
            <a:ext cx="6864264" cy="6025018"/>
          </a:xfrm>
          <a:prstGeom prst="rect">
            <a:avLst/>
          </a:prstGeom>
        </p:spPr>
      </p:pic>
      <p:grpSp>
        <p:nvGrpSpPr>
          <p:cNvPr id="7" name="Group 44">
            <a:extLst>
              <a:ext uri="{FF2B5EF4-FFF2-40B4-BE49-F238E27FC236}">
                <a16:creationId xmlns:a16="http://schemas.microsoft.com/office/drawing/2014/main" id="{A4EE8C13-D199-48A3-BBAB-BB05623C83A6}"/>
              </a:ext>
            </a:extLst>
          </p:cNvPr>
          <p:cNvGrpSpPr>
            <a:grpSpLocks/>
          </p:cNvGrpSpPr>
          <p:nvPr/>
        </p:nvGrpSpPr>
        <p:grpSpPr bwMode="auto">
          <a:xfrm>
            <a:off x="5148198" y="488515"/>
            <a:ext cx="7043802" cy="3945699"/>
            <a:chOff x="2789" y="2217"/>
            <a:chExt cx="1892" cy="882"/>
          </a:xfrm>
        </p:grpSpPr>
        <p:pic>
          <p:nvPicPr>
            <p:cNvPr id="8" name="Picture 42" descr="007">
              <a:extLst>
                <a:ext uri="{FF2B5EF4-FFF2-40B4-BE49-F238E27FC236}">
                  <a16:creationId xmlns:a16="http://schemas.microsoft.com/office/drawing/2014/main" id="{7A3B47A7-B2D0-43BA-9ADC-1A7329A07F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9" y="2217"/>
              <a:ext cx="1892" cy="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43">
              <a:extLst>
                <a:ext uri="{FF2B5EF4-FFF2-40B4-BE49-F238E27FC236}">
                  <a16:creationId xmlns:a16="http://schemas.microsoft.com/office/drawing/2014/main" id="{86F146B1-2D24-4C34-9625-AAE0F1293A59}"/>
                </a:ext>
              </a:extLst>
            </p:cNvPr>
            <p:cNvSpPr>
              <a:spLocks noChangeArrowheads="1"/>
            </p:cNvSpPr>
            <p:nvPr/>
          </p:nvSpPr>
          <p:spPr bwMode="auto">
            <a:xfrm>
              <a:off x="2864" y="2294"/>
              <a:ext cx="1741" cy="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defRPr kumimoji="1" sz="2000">
                  <a:solidFill>
                    <a:schemeClr val="tx1"/>
                  </a:solidFill>
                  <a:latin typeface="Times New Roman" panose="02020603050405020304" pitchFamily="18" charset="0"/>
                  <a:ea typeface="宋体" panose="02010600030101010101" pitchFamily="2" charset="-122"/>
                </a:defRPr>
              </a:lvl9pPr>
            </a:lstStyle>
            <a:p>
              <a:pPr algn="ctr">
                <a:lnSpc>
                  <a:spcPct val="115000"/>
                </a:lnSpc>
              </a:pPr>
              <a:r>
                <a:rPr lang="en-US" dirty="0" err="1" smtClean="0">
                  <a:solidFill>
                    <a:srgbClr val="000000"/>
                  </a:solidFill>
                  <a:ea typeface="Calibri" panose="020F0502020204030204" pitchFamily="34" charset="0"/>
                </a:rPr>
                <a:t>Đưa</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thanh</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nam</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châm</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lại</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gần</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một</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vên</a:t>
              </a:r>
              <a:r>
                <a:rPr lang="en-US" dirty="0" smtClean="0">
                  <a:solidFill>
                    <a:srgbClr val="000000"/>
                  </a:solidFill>
                  <a:ea typeface="Calibri" panose="020F0502020204030204" pitchFamily="34" charset="0"/>
                </a:rPr>
                <a:t> bi </a:t>
              </a:r>
              <a:r>
                <a:rPr lang="en-US" dirty="0" err="1" smtClean="0">
                  <a:solidFill>
                    <a:srgbClr val="000000"/>
                  </a:solidFill>
                  <a:ea typeface="Calibri" panose="020F0502020204030204" pitchFamily="34" charset="0"/>
                </a:rPr>
                <a:t>sắt</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đang</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nằm</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yên</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trên</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mặt</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bàn</a:t>
              </a:r>
              <a:r>
                <a:rPr lang="en-US" dirty="0" smtClean="0">
                  <a:solidFill>
                    <a:srgbClr val="000000"/>
                  </a:solidFill>
                  <a:ea typeface="Calibri" panose="020F0502020204030204" pitchFamily="34" charset="0"/>
                </a:rPr>
                <a:t>, ta </a:t>
              </a:r>
              <a:r>
                <a:rPr lang="en-US" dirty="0" err="1" smtClean="0">
                  <a:solidFill>
                    <a:srgbClr val="000000"/>
                  </a:solidFill>
                  <a:ea typeface="Calibri" panose="020F0502020204030204" pitchFamily="34" charset="0"/>
                </a:rPr>
                <a:t>thấy</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viên</a:t>
              </a:r>
              <a:r>
                <a:rPr lang="en-US" dirty="0" smtClean="0">
                  <a:solidFill>
                    <a:srgbClr val="000000"/>
                  </a:solidFill>
                  <a:ea typeface="Calibri" panose="020F0502020204030204" pitchFamily="34" charset="0"/>
                </a:rPr>
                <a:t> bi </a:t>
              </a:r>
              <a:r>
                <a:rPr lang="en-US" dirty="0" err="1" smtClean="0">
                  <a:solidFill>
                    <a:srgbClr val="000000"/>
                  </a:solidFill>
                  <a:ea typeface="Calibri" panose="020F0502020204030204" pitchFamily="34" charset="0"/>
                </a:rPr>
                <a:t>sắt</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lăn</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lại</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gần</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phía</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nam</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châm</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Tại</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sao</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như</a:t>
              </a:r>
              <a:r>
                <a:rPr lang="en-US" dirty="0" smtClean="0">
                  <a:solidFill>
                    <a:srgbClr val="000000"/>
                  </a:solidFill>
                  <a:ea typeface="Calibri" panose="020F0502020204030204" pitchFamily="34" charset="0"/>
                </a:rPr>
                <a:t> </a:t>
              </a:r>
              <a:r>
                <a:rPr lang="en-US" dirty="0" err="1" smtClean="0">
                  <a:solidFill>
                    <a:srgbClr val="000000"/>
                  </a:solidFill>
                  <a:ea typeface="Calibri" panose="020F0502020204030204" pitchFamily="34" charset="0"/>
                </a:rPr>
                <a:t>vậy</a:t>
              </a:r>
              <a:endParaRPr lang="en-US" dirty="0">
                <a:solidFill>
                  <a:srgbClr val="000000"/>
                </a:solidFill>
                <a:effectLst/>
                <a:ea typeface="Calibri" panose="020F0502020204030204" pitchFamily="34" charset="0"/>
              </a:endParaRPr>
            </a:p>
          </p:txBody>
        </p:sp>
      </p:grpSp>
      <p:sp>
        <p:nvSpPr>
          <p:cNvPr id="10" name="Title 1"/>
          <p:cNvSpPr>
            <a:spLocks noGrp="1"/>
          </p:cNvSpPr>
          <p:nvPr>
            <p:ph type="title"/>
          </p:nvPr>
        </p:nvSpPr>
        <p:spPr>
          <a:xfrm>
            <a:off x="609600" y="152400"/>
            <a:ext cx="10972800" cy="762000"/>
          </a:xfrm>
        </p:spPr>
        <p:txBody>
          <a:bodyPr>
            <a:normAutofit/>
          </a:bodyPr>
          <a:lstStyle/>
          <a:p>
            <a:r>
              <a:rPr lang="en-US" b="1" dirty="0" smtClean="0">
                <a:latin typeface="Times New Roman" pitchFamily="18" charset="0"/>
                <a:cs typeface="Times New Roman" pitchFamily="18" charset="0"/>
              </a:rPr>
              <a:t>KHỞI ĐỘNG</a:t>
            </a:r>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 y="76200"/>
            <a:ext cx="11887200" cy="998538"/>
          </a:xfrm>
        </p:spPr>
        <p:txBody>
          <a:bodyPr>
            <a:normAutofit/>
          </a:bodyPr>
          <a:lstStyle/>
          <a:p>
            <a:r>
              <a:rPr lang="en-US" sz="3600" b="1" dirty="0" smtClean="0">
                <a:latin typeface="Times New Roman" pitchFamily="18" charset="0"/>
                <a:cs typeface="Times New Roman" pitchFamily="18" charset="0"/>
              </a:rPr>
              <a:t>1.</a:t>
            </a:r>
            <a:r>
              <a:rPr lang="en-US" sz="3600" b="1" dirty="0">
                <a:latin typeface="Times New Roman" pitchFamily="18" charset="0"/>
                <a:cs typeface="Times New Roman" pitchFamily="18" charset="0"/>
              </a:rPr>
              <a:t> </a:t>
            </a:r>
            <a:r>
              <a:rPr lang="en-US" sz="3600" b="1" dirty="0" smtClean="0">
                <a:latin typeface="Times New Roman" pitchFamily="18" charset="0"/>
                <a:cs typeface="Times New Roman" pitchFamily="18" charset="0"/>
              </a:rPr>
              <a:t>LỰC TIẾP XÚC</a:t>
            </a:r>
            <a:endParaRPr lang="en-US" sz="3600" b="1" dirty="0">
              <a:latin typeface="Times New Roman" pitchFamily="18" charset="0"/>
              <a:cs typeface="Times New Roman" pitchFamily="18" charset="0"/>
            </a:endParaRPr>
          </a:p>
        </p:txBody>
      </p:sp>
      <p:sp>
        <p:nvSpPr>
          <p:cNvPr id="10" name="Title 1"/>
          <p:cNvSpPr txBox="1">
            <a:spLocks/>
          </p:cNvSpPr>
          <p:nvPr/>
        </p:nvSpPr>
        <p:spPr>
          <a:xfrm>
            <a:off x="203200" y="871023"/>
            <a:ext cx="10972800" cy="7540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buFont typeface="Wingdings" pitchFamily="2" charset="2"/>
              <a:buChar char="Ø"/>
            </a:pPr>
            <a:r>
              <a:rPr lang="en-US" sz="3200" b="1" dirty="0" err="1" smtClean="0">
                <a:latin typeface="Times New Roman" pitchFamily="18" charset="0"/>
                <a:cs typeface="Times New Roman" pitchFamily="18" charset="0"/>
              </a:rPr>
              <a:t>Tìm</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hiểu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về</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lực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tiếp</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xúc</a:t>
            </a:r>
            <a:endParaRPr lang="en-US" sz="3200" b="1" dirty="0">
              <a:latin typeface="Times New Roman" pitchFamily="18" charset="0"/>
              <a:cs typeface="Times New Roman" pitchFamily="18" charset="0"/>
            </a:endParaRPr>
          </a:p>
        </p:txBody>
      </p:sp>
      <p:sp>
        <p:nvSpPr>
          <p:cNvPr id="11" name="Rectangle 10"/>
          <p:cNvSpPr/>
          <p:nvPr/>
        </p:nvSpPr>
        <p:spPr>
          <a:xfrm>
            <a:off x="6398718" y="445621"/>
            <a:ext cx="54864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Quan</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sát</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hình</a:t>
            </a:r>
            <a:r>
              <a:rPr lang="en-US" sz="3200" dirty="0" smtClean="0">
                <a:solidFill>
                  <a:srgbClr val="0000FF"/>
                </a:solidFill>
                <a:latin typeface="Times New Roman" pitchFamily="18" charset="0"/>
                <a:cs typeface="Times New Roman" pitchFamily="18" charset="0"/>
              </a:rPr>
              <a:t> 38.1a , 38.1b </a:t>
            </a:r>
            <a:endParaRPr lang="en-US" sz="3200" dirty="0">
              <a:solidFill>
                <a:srgbClr val="0000FF"/>
              </a:solidFill>
              <a:latin typeface="Times New Roman" pitchFamily="18" charset="0"/>
              <a:cs typeface="Times New Roman"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6187" y="1625085"/>
            <a:ext cx="8098931" cy="5036971"/>
          </a:xfrm>
          <a:prstGeom prst="rect">
            <a:avLst/>
          </a:prstGeom>
        </p:spPr>
      </p:pic>
      <p:sp>
        <p:nvSpPr>
          <p:cNvPr id="12" name="Rectangle 11"/>
          <p:cNvSpPr/>
          <p:nvPr/>
        </p:nvSpPr>
        <p:spPr>
          <a:xfrm>
            <a:off x="292363" y="2390191"/>
            <a:ext cx="3259494" cy="4031873"/>
          </a:xfrm>
          <a:prstGeom prst="rect">
            <a:avLst/>
          </a:prstGeom>
        </p:spPr>
        <p:txBody>
          <a:bodyPr wrap="square">
            <a:spAutoFit/>
          </a:bodyPr>
          <a:lstStyle/>
          <a:p>
            <a:pPr algn="just"/>
            <a:r>
              <a:rPr lang="en-US" sz="3200" dirty="0" err="1"/>
              <a:t>Khi</a:t>
            </a:r>
            <a:r>
              <a:rPr lang="en-US" sz="3200" dirty="0"/>
              <a:t> </a:t>
            </a:r>
            <a:r>
              <a:rPr lang="en-US" sz="3200" dirty="0" err="1"/>
              <a:t>nâng</a:t>
            </a:r>
            <a:r>
              <a:rPr lang="en-US" sz="3200" dirty="0"/>
              <a:t> </a:t>
            </a:r>
            <a:r>
              <a:rPr lang="en-US" sz="3200" dirty="0" err="1"/>
              <a:t>tạ</a:t>
            </a:r>
            <a:r>
              <a:rPr lang="en-US" sz="3200" dirty="0"/>
              <a:t> </a:t>
            </a:r>
            <a:r>
              <a:rPr lang="en-US" sz="3200" dirty="0" err="1"/>
              <a:t>và</a:t>
            </a:r>
            <a:r>
              <a:rPr lang="en-US" sz="3200" dirty="0"/>
              <a:t> </a:t>
            </a:r>
            <a:r>
              <a:rPr lang="en-US" sz="3200" dirty="0" err="1"/>
              <a:t>khi</a:t>
            </a:r>
            <a:r>
              <a:rPr lang="en-US" sz="3200" dirty="0"/>
              <a:t> </a:t>
            </a:r>
            <a:r>
              <a:rPr lang="en-US" sz="3200" dirty="0" err="1"/>
              <a:t>đá</a:t>
            </a:r>
            <a:r>
              <a:rPr lang="en-US" sz="3200" dirty="0"/>
              <a:t> </a:t>
            </a:r>
            <a:r>
              <a:rPr lang="en-US" sz="3200" dirty="0" err="1"/>
              <a:t>bóng</a:t>
            </a:r>
            <a:r>
              <a:rPr lang="en-US" sz="3200" dirty="0"/>
              <a:t> (</a:t>
            </a:r>
            <a:r>
              <a:rPr lang="en-US" sz="3200" dirty="0" err="1"/>
              <a:t>hình</a:t>
            </a:r>
            <a:r>
              <a:rPr lang="en-US" sz="3200" dirty="0"/>
              <a:t> 38.1a </a:t>
            </a:r>
            <a:r>
              <a:rPr lang="en-US" sz="3200" dirty="0" err="1"/>
              <a:t>và</a:t>
            </a:r>
            <a:r>
              <a:rPr lang="en-US" sz="3200" dirty="0"/>
              <a:t> 38.1b), </a:t>
            </a:r>
            <a:r>
              <a:rPr lang="en-US" sz="3200" dirty="0" err="1"/>
              <a:t>vật</a:t>
            </a:r>
            <a:r>
              <a:rPr lang="en-US" sz="3200" dirty="0"/>
              <a:t> </a:t>
            </a:r>
            <a:r>
              <a:rPr lang="en-US" sz="3200" dirty="0" err="1"/>
              <a:t>nào</a:t>
            </a:r>
            <a:r>
              <a:rPr lang="en-US" sz="3200" dirty="0"/>
              <a:t> </a:t>
            </a:r>
            <a:r>
              <a:rPr lang="en-US" sz="3200" dirty="0" err="1"/>
              <a:t>gây</a:t>
            </a:r>
            <a:r>
              <a:rPr lang="en-US" sz="3200" dirty="0"/>
              <a:t> </a:t>
            </a:r>
            <a:r>
              <a:rPr lang="en-US" sz="3200" dirty="0" err="1"/>
              <a:t>ra</a:t>
            </a:r>
            <a:r>
              <a:rPr lang="en-US" sz="3200" dirty="0"/>
              <a:t> </a:t>
            </a:r>
            <a:r>
              <a:rPr lang="en-US" sz="3200" dirty="0" err="1"/>
              <a:t>lực</a:t>
            </a:r>
            <a:r>
              <a:rPr lang="en-US" sz="3200" dirty="0"/>
              <a:t> </a:t>
            </a:r>
            <a:r>
              <a:rPr lang="en-US" sz="3200" dirty="0" err="1"/>
              <a:t>và</a:t>
            </a:r>
            <a:r>
              <a:rPr lang="en-US" sz="3200" dirty="0"/>
              <a:t> </a:t>
            </a:r>
            <a:r>
              <a:rPr lang="en-US" sz="3200" dirty="0" err="1"/>
              <a:t>vật</a:t>
            </a:r>
            <a:r>
              <a:rPr lang="en-US" sz="3200" dirty="0"/>
              <a:t> </a:t>
            </a:r>
            <a:r>
              <a:rPr lang="en-US" sz="3200" dirty="0" err="1"/>
              <a:t>nào</a:t>
            </a:r>
            <a:r>
              <a:rPr lang="en-US" sz="3200" dirty="0"/>
              <a:t> </a:t>
            </a:r>
            <a:r>
              <a:rPr lang="en-US" sz="3200" dirty="0" err="1"/>
              <a:t>chịu</a:t>
            </a:r>
            <a:r>
              <a:rPr lang="en-US" sz="3200" dirty="0"/>
              <a:t> </a:t>
            </a:r>
            <a:r>
              <a:rPr lang="en-US" sz="3200" dirty="0" err="1"/>
              <a:t>tác</a:t>
            </a:r>
            <a:r>
              <a:rPr lang="en-US" sz="3200" dirty="0"/>
              <a:t> </a:t>
            </a:r>
            <a:r>
              <a:rPr lang="en-US" sz="3200" dirty="0" err="1"/>
              <a:t>dụng</a:t>
            </a:r>
            <a:r>
              <a:rPr lang="en-US" sz="3200" dirty="0"/>
              <a:t> </a:t>
            </a:r>
            <a:r>
              <a:rPr lang="en-US" sz="3200" dirty="0" err="1"/>
              <a:t>của</a:t>
            </a:r>
            <a:r>
              <a:rPr lang="en-US" sz="3200" dirty="0"/>
              <a:t> </a:t>
            </a:r>
            <a:r>
              <a:rPr lang="en-US" sz="3200" dirty="0" err="1"/>
              <a:t>lực</a:t>
            </a:r>
            <a:r>
              <a:rPr lang="en-US" sz="3200" dirty="0"/>
              <a:t>? </a:t>
            </a:r>
            <a:r>
              <a:rPr lang="en-US" sz="3200" dirty="0" err="1"/>
              <a:t>Các</a:t>
            </a:r>
            <a:r>
              <a:rPr lang="en-US" sz="3200" dirty="0"/>
              <a:t> </a:t>
            </a:r>
            <a:r>
              <a:rPr lang="en-US" sz="3200" dirty="0" err="1"/>
              <a:t>vật</a:t>
            </a:r>
            <a:r>
              <a:rPr lang="en-US" sz="3200" dirty="0"/>
              <a:t> </a:t>
            </a:r>
            <a:r>
              <a:rPr lang="en-US" sz="3200" dirty="0" err="1"/>
              <a:t>này</a:t>
            </a:r>
            <a:r>
              <a:rPr lang="en-US" sz="3200" dirty="0"/>
              <a:t> </a:t>
            </a:r>
            <a:r>
              <a:rPr lang="en-US" sz="3200" dirty="0" err="1"/>
              <a:t>có</a:t>
            </a:r>
            <a:r>
              <a:rPr lang="en-US" sz="3200" dirty="0"/>
              <a:t> </a:t>
            </a:r>
            <a:r>
              <a:rPr lang="en-US" sz="3200" dirty="0" err="1"/>
              <a:t>tiếp</a:t>
            </a:r>
            <a:r>
              <a:rPr lang="en-US" sz="3200" dirty="0"/>
              <a:t> </a:t>
            </a:r>
            <a:r>
              <a:rPr lang="en-US" sz="3200" dirty="0" err="1"/>
              <a:t>xúc</a:t>
            </a:r>
            <a:r>
              <a:rPr lang="en-US" sz="3200" dirty="0"/>
              <a:t> </a:t>
            </a:r>
            <a:r>
              <a:rPr lang="en-US" sz="3200" dirty="0" err="1"/>
              <a:t>với</a:t>
            </a:r>
            <a:r>
              <a:rPr lang="en-US" sz="3200" dirty="0"/>
              <a:t> </a:t>
            </a:r>
            <a:r>
              <a:rPr lang="en-US" sz="3200" dirty="0" err="1"/>
              <a:t>nhau</a:t>
            </a:r>
            <a:r>
              <a:rPr lang="en-US" sz="3200" dirty="0"/>
              <a:t> </a:t>
            </a:r>
            <a:r>
              <a:rPr lang="en-US" sz="3200" dirty="0" err="1"/>
              <a:t>không</a:t>
            </a:r>
            <a:r>
              <a:rPr lang="en-US" sz="3200" dirty="0"/>
              <a:t>?</a:t>
            </a:r>
          </a:p>
        </p:txBody>
      </p:sp>
    </p:spTree>
    <p:extLst>
      <p:ext uri="{BB962C8B-B14F-4D97-AF65-F5344CB8AC3E}">
        <p14:creationId xmlns:p14="http://schemas.microsoft.com/office/powerpoint/2010/main" val="5658555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iterate type="lt">
                                    <p:tmPct val="10000"/>
                                  </p:iterate>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iterate type="lt">
                                    <p:tmPct val="10000"/>
                                  </p:iterate>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 y="76200"/>
            <a:ext cx="11887200" cy="998538"/>
          </a:xfrm>
        </p:spPr>
        <p:txBody>
          <a:bodyPr>
            <a:normAutofit/>
          </a:bodyPr>
          <a:lstStyle/>
          <a:p>
            <a:r>
              <a:rPr lang="en-US" sz="3600" b="1" dirty="0" smtClean="0">
                <a:latin typeface="Times New Roman" pitchFamily="18" charset="0"/>
                <a:cs typeface="Times New Roman" pitchFamily="18" charset="0"/>
              </a:rPr>
              <a:t>1.</a:t>
            </a:r>
            <a:r>
              <a:rPr lang="en-US" sz="3600" b="1" dirty="0">
                <a:latin typeface="Times New Roman" pitchFamily="18" charset="0"/>
                <a:cs typeface="Times New Roman" pitchFamily="18" charset="0"/>
              </a:rPr>
              <a:t> </a:t>
            </a:r>
            <a:r>
              <a:rPr lang="en-US" sz="3600" b="1" dirty="0" smtClean="0">
                <a:latin typeface="Times New Roman" pitchFamily="18" charset="0"/>
                <a:cs typeface="Times New Roman" pitchFamily="18" charset="0"/>
              </a:rPr>
              <a:t>LỰC TIẾP XÚC</a:t>
            </a:r>
            <a:endParaRPr lang="en-US" sz="3600" b="1" dirty="0">
              <a:latin typeface="Times New Roman" pitchFamily="18" charset="0"/>
              <a:cs typeface="Times New Roman" pitchFamily="18" charset="0"/>
            </a:endParaRPr>
          </a:p>
        </p:txBody>
      </p:sp>
      <p:sp>
        <p:nvSpPr>
          <p:cNvPr id="10" name="Title 1"/>
          <p:cNvSpPr txBox="1">
            <a:spLocks/>
          </p:cNvSpPr>
          <p:nvPr/>
        </p:nvSpPr>
        <p:spPr>
          <a:xfrm>
            <a:off x="203200" y="871023"/>
            <a:ext cx="10972800" cy="7540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buFont typeface="Wingdings" pitchFamily="2" charset="2"/>
              <a:buChar char="Ø"/>
            </a:pPr>
            <a:r>
              <a:rPr lang="en-US" sz="3200" b="1" dirty="0" err="1" smtClean="0">
                <a:latin typeface="Times New Roman" pitchFamily="18" charset="0"/>
                <a:cs typeface="Times New Roman" pitchFamily="18" charset="0"/>
              </a:rPr>
              <a:t>Tìm</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hiểu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về</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lực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tiếp</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xúc</a:t>
            </a:r>
            <a:endParaRPr lang="en-US" sz="3200" b="1" dirty="0">
              <a:latin typeface="Times New Roman" pitchFamily="18" charset="0"/>
              <a:cs typeface="Times New Roman" pitchFamily="18" charset="0"/>
            </a:endParaRPr>
          </a:p>
        </p:txBody>
      </p:sp>
      <p:sp>
        <p:nvSpPr>
          <p:cNvPr id="11" name="Rectangle 10"/>
          <p:cNvSpPr/>
          <p:nvPr/>
        </p:nvSpPr>
        <p:spPr>
          <a:xfrm>
            <a:off x="6398718" y="445621"/>
            <a:ext cx="54864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Quan</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sát</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hình</a:t>
            </a:r>
            <a:r>
              <a:rPr lang="en-US" sz="3200" dirty="0" smtClean="0">
                <a:solidFill>
                  <a:srgbClr val="0000FF"/>
                </a:solidFill>
                <a:latin typeface="Times New Roman" pitchFamily="18" charset="0"/>
                <a:cs typeface="Times New Roman" pitchFamily="18" charset="0"/>
              </a:rPr>
              <a:t> 38.1a  </a:t>
            </a:r>
            <a:endParaRPr lang="en-US" sz="3200" dirty="0">
              <a:solidFill>
                <a:srgbClr val="0000FF"/>
              </a:solidFill>
              <a:latin typeface="Times New Roman" pitchFamily="18"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5771" y="1207621"/>
            <a:ext cx="6695233" cy="5650379"/>
          </a:xfrm>
          <a:prstGeom prst="rect">
            <a:avLst/>
          </a:prstGeom>
        </p:spPr>
      </p:pic>
      <p:sp>
        <p:nvSpPr>
          <p:cNvPr id="9" name="Rectangle 8"/>
          <p:cNvSpPr/>
          <p:nvPr/>
        </p:nvSpPr>
        <p:spPr>
          <a:xfrm>
            <a:off x="292363" y="1998309"/>
            <a:ext cx="4637312" cy="4154984"/>
          </a:xfrm>
          <a:prstGeom prst="rect">
            <a:avLst/>
          </a:prstGeom>
        </p:spPr>
        <p:txBody>
          <a:bodyPr wrap="square">
            <a:spAutoFit/>
          </a:bodyPr>
          <a:lstStyle/>
          <a:p>
            <a:pPr lvl="0"/>
            <a:r>
              <a:rPr lang="en-US" sz="4400" dirty="0"/>
              <a:t>Ở </a:t>
            </a:r>
            <a:r>
              <a:rPr lang="en-US" sz="4400" dirty="0" err="1"/>
              <a:t>hình</a:t>
            </a:r>
            <a:r>
              <a:rPr lang="en-US" sz="4400" dirty="0"/>
              <a:t> 38.1a: </a:t>
            </a:r>
            <a:r>
              <a:rPr lang="en-US" sz="4400" dirty="0" err="1"/>
              <a:t>Khi</a:t>
            </a:r>
            <a:r>
              <a:rPr lang="en-US" sz="4400" dirty="0"/>
              <a:t> </a:t>
            </a:r>
            <a:r>
              <a:rPr lang="en-US" sz="4400" dirty="0" err="1"/>
              <a:t>nâng</a:t>
            </a:r>
            <a:r>
              <a:rPr lang="en-US" sz="4400" dirty="0"/>
              <a:t> </a:t>
            </a:r>
            <a:r>
              <a:rPr lang="en-US" sz="4400" dirty="0" err="1"/>
              <a:t>tạ</a:t>
            </a:r>
            <a:r>
              <a:rPr lang="en-US" sz="4400" dirty="0"/>
              <a:t>, </a:t>
            </a:r>
            <a:r>
              <a:rPr lang="en-US" sz="4400" dirty="0" err="1"/>
              <a:t>tay</a:t>
            </a:r>
            <a:r>
              <a:rPr lang="en-US" sz="4400" dirty="0"/>
              <a:t> ta </a:t>
            </a:r>
            <a:r>
              <a:rPr lang="en-US" sz="4400" dirty="0" err="1"/>
              <a:t>đã</a:t>
            </a:r>
            <a:r>
              <a:rPr lang="en-US" sz="4400" dirty="0"/>
              <a:t> </a:t>
            </a:r>
            <a:r>
              <a:rPr lang="en-US" sz="4400" dirty="0" err="1"/>
              <a:t>tác</a:t>
            </a:r>
            <a:r>
              <a:rPr lang="en-US" sz="4400" dirty="0"/>
              <a:t> </a:t>
            </a:r>
            <a:r>
              <a:rPr lang="en-US" sz="4400" dirty="0" err="1"/>
              <a:t>dụng</a:t>
            </a:r>
            <a:r>
              <a:rPr lang="en-US" sz="4400" dirty="0"/>
              <a:t> </a:t>
            </a:r>
            <a:r>
              <a:rPr lang="en-US" sz="4400" dirty="0" err="1"/>
              <a:t>lên</a:t>
            </a:r>
            <a:r>
              <a:rPr lang="en-US" sz="4400" dirty="0"/>
              <a:t> </a:t>
            </a:r>
            <a:r>
              <a:rPr lang="en-US" sz="4400" dirty="0" err="1"/>
              <a:t>quả</a:t>
            </a:r>
            <a:r>
              <a:rPr lang="en-US" sz="4400" dirty="0"/>
              <a:t> </a:t>
            </a:r>
            <a:r>
              <a:rPr lang="en-US" sz="4400" dirty="0" err="1"/>
              <a:t>tạ</a:t>
            </a:r>
            <a:r>
              <a:rPr lang="en-US" sz="4400" dirty="0"/>
              <a:t> </a:t>
            </a:r>
            <a:r>
              <a:rPr lang="en-US" sz="4400" dirty="0" err="1"/>
              <a:t>một</a:t>
            </a:r>
            <a:r>
              <a:rPr lang="en-US" sz="4400" dirty="0"/>
              <a:t> </a:t>
            </a:r>
            <a:r>
              <a:rPr lang="en-US" sz="4400" dirty="0" err="1"/>
              <a:t>lực</a:t>
            </a:r>
            <a:r>
              <a:rPr lang="en-US" sz="4400" dirty="0"/>
              <a:t>; </a:t>
            </a:r>
            <a:r>
              <a:rPr lang="en-US" sz="4400" dirty="0" err="1"/>
              <a:t>Quả</a:t>
            </a:r>
            <a:r>
              <a:rPr lang="en-US" sz="4400" dirty="0"/>
              <a:t> </a:t>
            </a:r>
            <a:r>
              <a:rPr lang="en-US" sz="4400" dirty="0" err="1"/>
              <a:t>tạ</a:t>
            </a:r>
            <a:r>
              <a:rPr lang="en-US" sz="4400" dirty="0"/>
              <a:t> </a:t>
            </a:r>
            <a:r>
              <a:rPr lang="en-US" sz="4400" dirty="0" err="1"/>
              <a:t>chịu</a:t>
            </a:r>
            <a:r>
              <a:rPr lang="en-US" sz="4400" dirty="0"/>
              <a:t> </a:t>
            </a:r>
            <a:r>
              <a:rPr lang="en-US" sz="4400" dirty="0" err="1"/>
              <a:t>tác</a:t>
            </a:r>
            <a:r>
              <a:rPr lang="en-US" sz="4400" dirty="0"/>
              <a:t> </a:t>
            </a:r>
            <a:r>
              <a:rPr lang="en-US" sz="4400" dirty="0" err="1"/>
              <a:t>dụng</a:t>
            </a:r>
            <a:r>
              <a:rPr lang="en-US" sz="4400" dirty="0"/>
              <a:t> </a:t>
            </a:r>
            <a:r>
              <a:rPr lang="en-US" sz="4400" dirty="0" err="1"/>
              <a:t>của</a:t>
            </a:r>
            <a:r>
              <a:rPr lang="en-US" sz="4400" dirty="0"/>
              <a:t> </a:t>
            </a:r>
            <a:r>
              <a:rPr lang="en-US" sz="4400" dirty="0" err="1"/>
              <a:t>lực</a:t>
            </a:r>
            <a:r>
              <a:rPr lang="en-US" sz="4400" dirty="0"/>
              <a:t>.</a:t>
            </a:r>
          </a:p>
        </p:txBody>
      </p:sp>
    </p:spTree>
    <p:extLst>
      <p:ext uri="{BB962C8B-B14F-4D97-AF65-F5344CB8AC3E}">
        <p14:creationId xmlns:p14="http://schemas.microsoft.com/office/powerpoint/2010/main" val="37716307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13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iterate type="lt">
                                    <p:tmPct val="10000"/>
                                  </p:iterate>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 y="76200"/>
            <a:ext cx="11887200" cy="998538"/>
          </a:xfrm>
        </p:spPr>
        <p:txBody>
          <a:bodyPr>
            <a:normAutofit/>
          </a:bodyPr>
          <a:lstStyle/>
          <a:p>
            <a:r>
              <a:rPr lang="en-US" sz="3600" b="1" dirty="0" smtClean="0">
                <a:latin typeface="Times New Roman" pitchFamily="18" charset="0"/>
                <a:cs typeface="Times New Roman" pitchFamily="18" charset="0"/>
              </a:rPr>
              <a:t>1.</a:t>
            </a:r>
            <a:r>
              <a:rPr lang="en-US" sz="3600" b="1" dirty="0">
                <a:latin typeface="Times New Roman" pitchFamily="18" charset="0"/>
                <a:cs typeface="Times New Roman" pitchFamily="18" charset="0"/>
              </a:rPr>
              <a:t> </a:t>
            </a:r>
            <a:r>
              <a:rPr lang="en-US" sz="3600" b="1" dirty="0" smtClean="0">
                <a:latin typeface="Times New Roman" pitchFamily="18" charset="0"/>
                <a:cs typeface="Times New Roman" pitchFamily="18" charset="0"/>
              </a:rPr>
              <a:t>LỰC TIẾP XÚC</a:t>
            </a:r>
            <a:endParaRPr lang="en-US" sz="3600" b="1" dirty="0">
              <a:latin typeface="Times New Roman" pitchFamily="18" charset="0"/>
              <a:cs typeface="Times New Roman" pitchFamily="18" charset="0"/>
            </a:endParaRPr>
          </a:p>
        </p:txBody>
      </p:sp>
      <p:sp>
        <p:nvSpPr>
          <p:cNvPr id="10" name="Title 1"/>
          <p:cNvSpPr txBox="1">
            <a:spLocks/>
          </p:cNvSpPr>
          <p:nvPr/>
        </p:nvSpPr>
        <p:spPr>
          <a:xfrm>
            <a:off x="203200" y="871023"/>
            <a:ext cx="10972800" cy="7540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buFont typeface="Wingdings" pitchFamily="2" charset="2"/>
              <a:buChar char="Ø"/>
            </a:pPr>
            <a:r>
              <a:rPr lang="en-US" sz="3200" b="1" dirty="0" err="1" smtClean="0">
                <a:latin typeface="Times New Roman" pitchFamily="18" charset="0"/>
                <a:cs typeface="Times New Roman" pitchFamily="18" charset="0"/>
              </a:rPr>
              <a:t>Tìm</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hiểu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về</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lực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tiếp</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xúc</a:t>
            </a:r>
            <a:endParaRPr lang="en-US" sz="3200" b="1" dirty="0">
              <a:latin typeface="Times New Roman" pitchFamily="18" charset="0"/>
              <a:cs typeface="Times New Roman" pitchFamily="18" charset="0"/>
            </a:endParaRPr>
          </a:p>
        </p:txBody>
      </p:sp>
      <p:sp>
        <p:nvSpPr>
          <p:cNvPr id="11" name="Rectangle 10"/>
          <p:cNvSpPr/>
          <p:nvPr/>
        </p:nvSpPr>
        <p:spPr>
          <a:xfrm>
            <a:off x="6398718" y="445621"/>
            <a:ext cx="54864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Quan</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sát</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hình</a:t>
            </a:r>
            <a:r>
              <a:rPr lang="en-US" sz="3200" dirty="0" smtClean="0">
                <a:solidFill>
                  <a:srgbClr val="0000FF"/>
                </a:solidFill>
                <a:latin typeface="Times New Roman" pitchFamily="18" charset="0"/>
                <a:cs typeface="Times New Roman" pitchFamily="18" charset="0"/>
              </a:rPr>
              <a:t> 38.1a  </a:t>
            </a:r>
            <a:endParaRPr lang="en-US" sz="3200" dirty="0">
              <a:solidFill>
                <a:srgbClr val="0000FF"/>
              </a:solidFill>
              <a:latin typeface="Times New Roman" pitchFamily="18" charset="0"/>
              <a:cs typeface="Times New Roman" pitchFamily="18" charset="0"/>
            </a:endParaRPr>
          </a:p>
        </p:txBody>
      </p:sp>
      <p:sp>
        <p:nvSpPr>
          <p:cNvPr id="9" name="Rectangle 8"/>
          <p:cNvSpPr/>
          <p:nvPr/>
        </p:nvSpPr>
        <p:spPr>
          <a:xfrm>
            <a:off x="292363" y="1998309"/>
            <a:ext cx="4637312" cy="4832092"/>
          </a:xfrm>
          <a:prstGeom prst="rect">
            <a:avLst/>
          </a:prstGeom>
        </p:spPr>
        <p:txBody>
          <a:bodyPr wrap="square">
            <a:spAutoFit/>
          </a:bodyPr>
          <a:lstStyle/>
          <a:p>
            <a:pPr lvl="0"/>
            <a:r>
              <a:rPr lang="en-US" sz="4400" dirty="0"/>
              <a:t>Ở </a:t>
            </a:r>
            <a:r>
              <a:rPr lang="en-US" sz="4400" dirty="0" err="1"/>
              <a:t>hình</a:t>
            </a:r>
            <a:r>
              <a:rPr lang="en-US" sz="4400" dirty="0"/>
              <a:t> 38.1b: </a:t>
            </a:r>
            <a:r>
              <a:rPr lang="en-US" sz="4400" dirty="0" err="1"/>
              <a:t>Khi</a:t>
            </a:r>
            <a:r>
              <a:rPr lang="en-US" sz="4400" dirty="0"/>
              <a:t> </a:t>
            </a:r>
            <a:r>
              <a:rPr lang="en-US" sz="4400" dirty="0" err="1"/>
              <a:t>cầu</a:t>
            </a:r>
            <a:r>
              <a:rPr lang="en-US" sz="4400" dirty="0"/>
              <a:t> </a:t>
            </a:r>
            <a:r>
              <a:rPr lang="en-US" sz="4400" dirty="0" err="1"/>
              <a:t>thủ</a:t>
            </a:r>
            <a:r>
              <a:rPr lang="en-US" sz="4400" dirty="0"/>
              <a:t> </a:t>
            </a:r>
            <a:r>
              <a:rPr lang="en-US" sz="4400" dirty="0" err="1"/>
              <a:t>đá</a:t>
            </a:r>
            <a:r>
              <a:rPr lang="en-US" sz="4400" dirty="0"/>
              <a:t> </a:t>
            </a:r>
            <a:r>
              <a:rPr lang="en-US" sz="4400" dirty="0" err="1"/>
              <a:t>bóng</a:t>
            </a:r>
            <a:r>
              <a:rPr lang="en-US" sz="4400" dirty="0"/>
              <a:t>: </a:t>
            </a:r>
            <a:r>
              <a:rPr lang="en-US" sz="4400" dirty="0" err="1"/>
              <a:t>chân</a:t>
            </a:r>
            <a:r>
              <a:rPr lang="en-US" sz="4400" dirty="0"/>
              <a:t> </a:t>
            </a:r>
            <a:r>
              <a:rPr lang="en-US" sz="4400" dirty="0" err="1"/>
              <a:t>cầu</a:t>
            </a:r>
            <a:r>
              <a:rPr lang="en-US" sz="4400" dirty="0"/>
              <a:t> </a:t>
            </a:r>
            <a:r>
              <a:rPr lang="en-US" sz="4400" dirty="0" err="1"/>
              <a:t>thủ</a:t>
            </a:r>
            <a:r>
              <a:rPr lang="en-US" sz="4400" dirty="0"/>
              <a:t> </a:t>
            </a:r>
            <a:r>
              <a:rPr lang="en-US" sz="4400" dirty="0" err="1"/>
              <a:t>tác</a:t>
            </a:r>
            <a:r>
              <a:rPr lang="en-US" sz="4400" dirty="0"/>
              <a:t> </a:t>
            </a:r>
            <a:r>
              <a:rPr lang="en-US" sz="4400" dirty="0" err="1"/>
              <a:t>dụng</a:t>
            </a:r>
            <a:r>
              <a:rPr lang="en-US" sz="4400" dirty="0"/>
              <a:t> </a:t>
            </a:r>
            <a:r>
              <a:rPr lang="en-US" sz="4400" dirty="0" err="1"/>
              <a:t>lực</a:t>
            </a:r>
            <a:r>
              <a:rPr lang="en-US" sz="4400" dirty="0"/>
              <a:t> </a:t>
            </a:r>
            <a:r>
              <a:rPr lang="en-US" sz="4400" dirty="0" err="1"/>
              <a:t>lên</a:t>
            </a:r>
            <a:r>
              <a:rPr lang="en-US" sz="4400" dirty="0"/>
              <a:t> </a:t>
            </a:r>
            <a:r>
              <a:rPr lang="en-US" sz="4400" dirty="0" err="1"/>
              <a:t>quả</a:t>
            </a:r>
            <a:r>
              <a:rPr lang="en-US" sz="4400" dirty="0"/>
              <a:t> </a:t>
            </a:r>
            <a:r>
              <a:rPr lang="en-US" sz="4400" dirty="0" err="1"/>
              <a:t>bóng</a:t>
            </a:r>
            <a:r>
              <a:rPr lang="en-US" sz="4400" dirty="0"/>
              <a:t>; </a:t>
            </a:r>
            <a:r>
              <a:rPr lang="en-US" sz="4400" dirty="0" err="1"/>
              <a:t>Quả</a:t>
            </a:r>
            <a:r>
              <a:rPr lang="en-US" sz="4400" dirty="0"/>
              <a:t> </a:t>
            </a:r>
            <a:r>
              <a:rPr lang="en-US" sz="4400" dirty="0" err="1"/>
              <a:t>bóng</a:t>
            </a:r>
            <a:r>
              <a:rPr lang="en-US" sz="4400" dirty="0"/>
              <a:t> </a:t>
            </a:r>
            <a:r>
              <a:rPr lang="en-US" sz="4400" dirty="0" err="1"/>
              <a:t>chịu</a:t>
            </a:r>
            <a:r>
              <a:rPr lang="en-US" sz="4400" dirty="0"/>
              <a:t> </a:t>
            </a:r>
            <a:r>
              <a:rPr lang="en-US" sz="4400" dirty="0" err="1"/>
              <a:t>tác</a:t>
            </a:r>
            <a:r>
              <a:rPr lang="en-US" sz="4400" dirty="0"/>
              <a:t> </a:t>
            </a:r>
            <a:r>
              <a:rPr lang="en-US" sz="4400" dirty="0" err="1"/>
              <a:t>dụng</a:t>
            </a:r>
            <a:r>
              <a:rPr lang="en-US" sz="4400" dirty="0"/>
              <a:t> </a:t>
            </a:r>
            <a:r>
              <a:rPr lang="en-US" sz="4400" dirty="0" err="1"/>
              <a:t>của</a:t>
            </a:r>
            <a:r>
              <a:rPr lang="en-US" sz="4400" dirty="0"/>
              <a:t> </a:t>
            </a:r>
            <a:r>
              <a:rPr lang="en-US" sz="4400" dirty="0" err="1"/>
              <a:t>lực</a:t>
            </a:r>
            <a:r>
              <a:rPr lang="en-US" sz="4400" dirty="0"/>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4359" y="1248054"/>
            <a:ext cx="7147641" cy="5609945"/>
          </a:xfrm>
          <a:prstGeom prst="rect">
            <a:avLst/>
          </a:prstGeom>
        </p:spPr>
      </p:pic>
    </p:spTree>
    <p:extLst>
      <p:ext uri="{BB962C8B-B14F-4D97-AF65-F5344CB8AC3E}">
        <p14:creationId xmlns:p14="http://schemas.microsoft.com/office/powerpoint/2010/main" val="31931767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iterate type="lt">
                                    <p:tmPct val="10000"/>
                                  </p:iterate>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 y="76200"/>
            <a:ext cx="11887200" cy="998538"/>
          </a:xfrm>
        </p:spPr>
        <p:txBody>
          <a:bodyPr>
            <a:normAutofit/>
          </a:bodyPr>
          <a:lstStyle/>
          <a:p>
            <a:r>
              <a:rPr lang="en-US" sz="3600" b="1" dirty="0" smtClean="0">
                <a:latin typeface="Times New Roman" pitchFamily="18" charset="0"/>
                <a:cs typeface="Times New Roman" pitchFamily="18" charset="0"/>
              </a:rPr>
              <a:t>1.</a:t>
            </a:r>
            <a:r>
              <a:rPr lang="en-US" sz="3600" b="1" dirty="0">
                <a:latin typeface="Times New Roman" pitchFamily="18" charset="0"/>
                <a:cs typeface="Times New Roman" pitchFamily="18" charset="0"/>
              </a:rPr>
              <a:t> </a:t>
            </a:r>
            <a:r>
              <a:rPr lang="en-US" sz="3600" b="1" dirty="0" smtClean="0">
                <a:latin typeface="Times New Roman" pitchFamily="18" charset="0"/>
                <a:cs typeface="Times New Roman" pitchFamily="18" charset="0"/>
              </a:rPr>
              <a:t>LỰC TIẾP XÚC</a:t>
            </a:r>
            <a:endParaRPr lang="en-US" sz="3600" b="1" dirty="0">
              <a:latin typeface="Times New Roman" pitchFamily="18" charset="0"/>
              <a:cs typeface="Times New Roman" pitchFamily="18" charset="0"/>
            </a:endParaRPr>
          </a:p>
        </p:txBody>
      </p:sp>
      <p:sp>
        <p:nvSpPr>
          <p:cNvPr id="10" name="Title 1"/>
          <p:cNvSpPr txBox="1">
            <a:spLocks/>
          </p:cNvSpPr>
          <p:nvPr/>
        </p:nvSpPr>
        <p:spPr>
          <a:xfrm>
            <a:off x="203200" y="871023"/>
            <a:ext cx="10972800" cy="7540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buFont typeface="Wingdings" pitchFamily="2" charset="2"/>
              <a:buChar char="Ø"/>
            </a:pPr>
            <a:r>
              <a:rPr lang="en-US" sz="3200" b="1" dirty="0" err="1" smtClean="0">
                <a:latin typeface="Times New Roman" pitchFamily="18" charset="0"/>
                <a:cs typeface="Times New Roman" pitchFamily="18" charset="0"/>
              </a:rPr>
              <a:t>Tìm</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hiểu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về</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lực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tiếp</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xúc</a:t>
            </a:r>
            <a:endParaRPr lang="en-US" sz="3200" b="1" dirty="0">
              <a:latin typeface="Times New Roman" pitchFamily="18" charset="0"/>
              <a:cs typeface="Times New Roman" pitchFamily="18" charset="0"/>
            </a:endParaRPr>
          </a:p>
        </p:txBody>
      </p:sp>
      <p:sp>
        <p:nvSpPr>
          <p:cNvPr id="11" name="Rectangle 10"/>
          <p:cNvSpPr/>
          <p:nvPr/>
        </p:nvSpPr>
        <p:spPr>
          <a:xfrm>
            <a:off x="6398718" y="445621"/>
            <a:ext cx="54864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Quan</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sát</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hình</a:t>
            </a:r>
            <a:r>
              <a:rPr lang="en-US" sz="3200" dirty="0" smtClean="0">
                <a:solidFill>
                  <a:srgbClr val="0000FF"/>
                </a:solidFill>
                <a:latin typeface="Times New Roman" pitchFamily="18" charset="0"/>
                <a:cs typeface="Times New Roman" pitchFamily="18" charset="0"/>
              </a:rPr>
              <a:t> 38.1a , 38.1b </a:t>
            </a:r>
            <a:endParaRPr lang="en-US" sz="3200" dirty="0">
              <a:solidFill>
                <a:srgbClr val="0000FF"/>
              </a:solidFill>
              <a:latin typeface="Times New Roman" pitchFamily="18" charset="0"/>
              <a:cs typeface="Times New Roman" pitchFamily="18"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6187" y="1625085"/>
            <a:ext cx="8098931" cy="5036971"/>
          </a:xfrm>
          <a:prstGeom prst="rect">
            <a:avLst/>
          </a:prstGeom>
        </p:spPr>
      </p:pic>
      <p:sp>
        <p:nvSpPr>
          <p:cNvPr id="12" name="Rectangle 11"/>
          <p:cNvSpPr/>
          <p:nvPr/>
        </p:nvSpPr>
        <p:spPr>
          <a:xfrm>
            <a:off x="292363" y="1774378"/>
            <a:ext cx="3259494" cy="5016758"/>
          </a:xfrm>
          <a:prstGeom prst="rect">
            <a:avLst/>
          </a:prstGeom>
        </p:spPr>
        <p:txBody>
          <a:bodyPr wrap="square">
            <a:spAutoFit/>
          </a:bodyPr>
          <a:lstStyle/>
          <a:p>
            <a:pPr algn="just"/>
            <a:r>
              <a:rPr lang="en-US" sz="4000" dirty="0" err="1" smtClean="0"/>
              <a:t>Lực</a:t>
            </a:r>
            <a:r>
              <a:rPr lang="en-US" sz="4000" dirty="0" smtClean="0"/>
              <a:t> </a:t>
            </a:r>
            <a:r>
              <a:rPr lang="en-US" sz="4000" dirty="0" err="1" smtClean="0"/>
              <a:t>mà</a:t>
            </a:r>
            <a:r>
              <a:rPr lang="en-US" sz="4000" dirty="0" smtClean="0"/>
              <a:t> </a:t>
            </a:r>
            <a:r>
              <a:rPr lang="en-US" sz="4000" dirty="0" err="1" smtClean="0"/>
              <a:t>tay</a:t>
            </a:r>
            <a:r>
              <a:rPr lang="en-US" sz="4000" dirty="0" smtClean="0"/>
              <a:t> </a:t>
            </a:r>
            <a:r>
              <a:rPr lang="en-US" sz="4000" dirty="0" err="1" smtClean="0"/>
              <a:t>người</a:t>
            </a:r>
            <a:r>
              <a:rPr lang="en-US" sz="4000" dirty="0" smtClean="0"/>
              <a:t> </a:t>
            </a:r>
            <a:r>
              <a:rPr lang="en-US" sz="4000" dirty="0" err="1" smtClean="0"/>
              <a:t>nâng</a:t>
            </a:r>
            <a:r>
              <a:rPr lang="en-US" sz="4000" dirty="0" smtClean="0"/>
              <a:t> </a:t>
            </a:r>
            <a:r>
              <a:rPr lang="en-US" sz="4000" dirty="0" err="1" smtClean="0"/>
              <a:t>quả</a:t>
            </a:r>
            <a:r>
              <a:rPr lang="en-US" sz="4000" dirty="0" smtClean="0"/>
              <a:t> </a:t>
            </a:r>
            <a:r>
              <a:rPr lang="en-US" sz="4000" dirty="0" err="1" smtClean="0"/>
              <a:t>tạ</a:t>
            </a:r>
            <a:r>
              <a:rPr lang="en-US" sz="4000" dirty="0" smtClean="0"/>
              <a:t> </a:t>
            </a:r>
            <a:r>
              <a:rPr lang="en-US" sz="4000" dirty="0" err="1" smtClean="0"/>
              <a:t>và</a:t>
            </a:r>
            <a:r>
              <a:rPr lang="en-US" sz="4000" dirty="0" smtClean="0"/>
              <a:t> </a:t>
            </a:r>
            <a:r>
              <a:rPr lang="en-US" sz="4000" dirty="0" err="1" smtClean="0"/>
              <a:t>lực</a:t>
            </a:r>
            <a:r>
              <a:rPr lang="en-US" sz="4000" dirty="0" smtClean="0"/>
              <a:t> </a:t>
            </a:r>
            <a:r>
              <a:rPr lang="en-US" sz="4000" dirty="0" err="1" smtClean="0"/>
              <a:t>mà</a:t>
            </a:r>
            <a:r>
              <a:rPr lang="en-US" sz="4000" dirty="0" smtClean="0"/>
              <a:t> </a:t>
            </a:r>
            <a:r>
              <a:rPr lang="en-US" sz="4000" dirty="0" err="1" smtClean="0"/>
              <a:t>chân</a:t>
            </a:r>
            <a:r>
              <a:rPr lang="en-US" sz="4000" dirty="0" smtClean="0"/>
              <a:t> </a:t>
            </a:r>
            <a:r>
              <a:rPr lang="en-US" sz="4000" dirty="0" err="1" smtClean="0"/>
              <a:t>cầu</a:t>
            </a:r>
            <a:r>
              <a:rPr lang="en-US" sz="4000" dirty="0" smtClean="0"/>
              <a:t> </a:t>
            </a:r>
            <a:r>
              <a:rPr lang="en-US" sz="4000" dirty="0" err="1" smtClean="0"/>
              <a:t>thủ</a:t>
            </a:r>
            <a:r>
              <a:rPr lang="en-US" sz="4000" dirty="0" smtClean="0"/>
              <a:t> </a:t>
            </a:r>
            <a:r>
              <a:rPr lang="en-US" sz="4000" dirty="0" err="1" smtClean="0"/>
              <a:t>đá</a:t>
            </a:r>
            <a:r>
              <a:rPr lang="en-US" sz="4000" dirty="0" smtClean="0"/>
              <a:t> </a:t>
            </a:r>
            <a:r>
              <a:rPr lang="en-US" sz="4000" dirty="0" err="1" smtClean="0"/>
              <a:t>vào</a:t>
            </a:r>
            <a:r>
              <a:rPr lang="en-US" sz="4000" dirty="0" smtClean="0"/>
              <a:t> </a:t>
            </a:r>
            <a:r>
              <a:rPr lang="en-US" sz="4000" dirty="0" err="1" smtClean="0"/>
              <a:t>quả</a:t>
            </a:r>
            <a:r>
              <a:rPr lang="en-US" sz="4000" dirty="0" smtClean="0"/>
              <a:t> </a:t>
            </a:r>
            <a:r>
              <a:rPr lang="en-US" sz="4000" dirty="0" err="1" smtClean="0"/>
              <a:t>bóng</a:t>
            </a:r>
            <a:r>
              <a:rPr lang="en-US" sz="4000" dirty="0" smtClean="0"/>
              <a:t> </a:t>
            </a:r>
            <a:r>
              <a:rPr lang="en-US" sz="4000" dirty="0" err="1" smtClean="0"/>
              <a:t>được</a:t>
            </a:r>
            <a:r>
              <a:rPr lang="en-US" sz="4000" dirty="0" smtClean="0"/>
              <a:t> </a:t>
            </a:r>
            <a:r>
              <a:rPr lang="en-US" sz="4000" dirty="0" err="1" smtClean="0"/>
              <a:t>gọi</a:t>
            </a:r>
            <a:r>
              <a:rPr lang="en-US" sz="4000" dirty="0" smtClean="0"/>
              <a:t> </a:t>
            </a:r>
            <a:r>
              <a:rPr lang="en-US" sz="4000" dirty="0" err="1" smtClean="0"/>
              <a:t>là</a:t>
            </a:r>
            <a:r>
              <a:rPr lang="en-US" sz="4000" dirty="0" smtClean="0"/>
              <a:t> </a:t>
            </a:r>
            <a:r>
              <a:rPr lang="en-US" sz="4000" dirty="0" err="1" smtClean="0"/>
              <a:t>lực</a:t>
            </a:r>
            <a:r>
              <a:rPr lang="en-US" sz="4000" dirty="0" smtClean="0"/>
              <a:t> </a:t>
            </a:r>
            <a:r>
              <a:rPr lang="en-US" sz="4000" dirty="0" err="1" smtClean="0"/>
              <a:t>tiếp</a:t>
            </a:r>
            <a:r>
              <a:rPr lang="en-US" sz="4000" dirty="0" smtClean="0"/>
              <a:t> </a:t>
            </a:r>
            <a:r>
              <a:rPr lang="en-US" sz="4000" dirty="0" err="1" smtClean="0"/>
              <a:t>xúc</a:t>
            </a:r>
            <a:r>
              <a:rPr lang="en-US" sz="4000" dirty="0" smtClean="0"/>
              <a:t>.</a:t>
            </a:r>
            <a:endParaRPr lang="en-US" sz="4000" dirty="0"/>
          </a:p>
        </p:txBody>
      </p:sp>
    </p:spTree>
    <p:extLst>
      <p:ext uri="{BB962C8B-B14F-4D97-AF65-F5344CB8AC3E}">
        <p14:creationId xmlns:p14="http://schemas.microsoft.com/office/powerpoint/2010/main" val="21877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iterate type="lt">
                                    <p:tmPct val="10000"/>
                                  </p:iterate>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3"/>
          <a:stretch>
            <a:fillRect/>
          </a:stretch>
        </p:blipFill>
        <p:spPr>
          <a:xfrm>
            <a:off x="179615" y="1194318"/>
            <a:ext cx="11492748" cy="5944023"/>
          </a:xfrm>
          <a:prstGeom prst="rect">
            <a:avLst/>
          </a:prstGeom>
          <a:noFill/>
          <a:ln w="9525">
            <a:noFill/>
          </a:ln>
        </p:spPr>
      </p:pic>
      <p:pic>
        <p:nvPicPr>
          <p:cNvPr id="73735" name="图片 73734" descr="PPT素材-18"/>
          <p:cNvPicPr>
            <a:picLocks noChangeAspect="1"/>
          </p:cNvPicPr>
          <p:nvPr/>
        </p:nvPicPr>
        <p:blipFill>
          <a:blip r:embed="rId4"/>
          <a:stretch>
            <a:fillRect/>
          </a:stretch>
        </p:blipFill>
        <p:spPr>
          <a:xfrm>
            <a:off x="8758795" y="4073090"/>
            <a:ext cx="3726000" cy="3205532"/>
          </a:xfrm>
          <a:prstGeom prst="rect">
            <a:avLst/>
          </a:prstGeom>
          <a:noFill/>
          <a:ln w="9525">
            <a:noFill/>
          </a:ln>
        </p:spPr>
      </p:pic>
      <p:sp>
        <p:nvSpPr>
          <p:cNvPr id="3" name="TextBox 2">
            <a:extLst>
              <a:ext uri="{FF2B5EF4-FFF2-40B4-BE49-F238E27FC236}">
                <a16:creationId xmlns:a16="http://schemas.microsoft.com/office/drawing/2014/main" id="{49AA8D09-69E6-4CA0-948B-7EAF0D00A5EF}"/>
              </a:ext>
            </a:extLst>
          </p:cNvPr>
          <p:cNvSpPr txBox="1"/>
          <p:nvPr/>
        </p:nvSpPr>
        <p:spPr>
          <a:xfrm rot="19659752">
            <a:off x="815432" y="2651124"/>
            <a:ext cx="2730797" cy="954107"/>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LỰC </a:t>
            </a:r>
          </a:p>
          <a:p>
            <a:pPr algn="ctr"/>
            <a:r>
              <a:rPr lang="en-US" sz="2800" b="1" dirty="0">
                <a:solidFill>
                  <a:srgbClr val="FF0000"/>
                </a:solidFill>
                <a:latin typeface="Times New Roman" panose="02020603050405020304" pitchFamily="18" charset="0"/>
                <a:cs typeface="Times New Roman" panose="02020603050405020304" pitchFamily="18" charset="0"/>
              </a:rPr>
              <a:t>TIẾP XÚC</a:t>
            </a:r>
          </a:p>
        </p:txBody>
      </p:sp>
      <p:pic>
        <p:nvPicPr>
          <p:cNvPr id="6" name="Picture 5">
            <a:extLst>
              <a:ext uri="{FF2B5EF4-FFF2-40B4-BE49-F238E27FC236}">
                <a16:creationId xmlns:a16="http://schemas.microsoft.com/office/drawing/2014/main" id="{1C3A8436-B0BF-43B1-8539-DEDC4C00ADD8}"/>
              </a:ext>
            </a:extLst>
          </p:cNvPr>
          <p:cNvPicPr>
            <a:picLocks noChangeAspect="1"/>
          </p:cNvPicPr>
          <p:nvPr/>
        </p:nvPicPr>
        <p:blipFill>
          <a:blip r:embed="rId5"/>
          <a:stretch>
            <a:fillRect/>
          </a:stretch>
        </p:blipFill>
        <p:spPr>
          <a:xfrm>
            <a:off x="55788" y="-578499"/>
            <a:ext cx="12111765" cy="2439955"/>
          </a:xfrm>
          <a:prstGeom prst="rect">
            <a:avLst/>
          </a:prstGeom>
        </p:spPr>
      </p:pic>
      <p:sp>
        <p:nvSpPr>
          <p:cNvPr id="7" name="Rectangle 6">
            <a:extLst>
              <a:ext uri="{FF2B5EF4-FFF2-40B4-BE49-F238E27FC236}">
                <a16:creationId xmlns:a16="http://schemas.microsoft.com/office/drawing/2014/main" id="{95FE8CFE-14AB-4E9B-848E-9CAF77CA8A83}"/>
              </a:ext>
            </a:extLst>
          </p:cNvPr>
          <p:cNvSpPr/>
          <p:nvPr/>
        </p:nvSpPr>
        <p:spPr>
          <a:xfrm>
            <a:off x="3961941" y="2792667"/>
            <a:ext cx="746908" cy="671020"/>
          </a:xfrm>
          <a:prstGeom prst="rect">
            <a:avLst/>
          </a:prstGeom>
          <a:blipFill dpi="0" rotWithShape="1">
            <a:blip r:embed="rId6" cstate="print">
              <a:extLst>
                <a:ext uri="{28A0092B-C50C-407E-A947-70E740481C1C}">
                  <a14:useLocalDpi xmlns:a14="http://schemas.microsoft.com/office/drawing/2010/main" val="0"/>
                </a:ext>
                <a:ext uri="{837473B0-CC2E-450A-ABE3-18F120FF3D39}">
                  <a1611:picAttrSrcUrl xmlns="" xmlns:a1611="http://schemas.microsoft.com/office/drawing/2016/11/main" r:id="rId7"/>
                </a:ext>
              </a:extLst>
            </a:blip>
            <a:srcRect/>
            <a:stretch>
              <a:fillRect l="323" t="9623" r="323" b="962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8F97C1A-9492-492B-9E1F-690F6A9FD877}"/>
              </a:ext>
            </a:extLst>
          </p:cNvPr>
          <p:cNvSpPr txBox="1"/>
          <p:nvPr/>
        </p:nvSpPr>
        <p:spPr>
          <a:xfrm>
            <a:off x="2755010" y="3422780"/>
            <a:ext cx="6310859" cy="2640723"/>
          </a:xfrm>
          <a:prstGeom prst="rect">
            <a:avLst/>
          </a:prstGeom>
          <a:noFill/>
        </p:spPr>
        <p:txBody>
          <a:bodyPr wrap="square" rtlCol="0">
            <a:spAutoFit/>
          </a:bodyPr>
          <a:lstStyle/>
          <a:p>
            <a:pPr marL="450215" indent="-90170" algn="just">
              <a:lnSpc>
                <a:spcPct val="115000"/>
              </a:lnSpc>
            </a:pPr>
            <a:r>
              <a:rPr lang="en-US" sz="3600" dirty="0" err="1" smtClean="0">
                <a:solidFill>
                  <a:srgbClr val="000000"/>
                </a:solidFill>
                <a:effectLst/>
                <a:latin typeface="Times New Roman" panose="02020603050405020304" pitchFamily="18" charset="0"/>
                <a:ea typeface="Calibri" panose="020F0502020204030204" pitchFamily="34" charset="0"/>
              </a:rPr>
              <a:t>Lực</a:t>
            </a:r>
            <a:r>
              <a:rPr lang="en-US" sz="3600" dirty="0" smtClean="0">
                <a:solidFill>
                  <a:srgbClr val="000000"/>
                </a:solidFill>
                <a:effectLst/>
                <a:latin typeface="Times New Roman" panose="02020603050405020304" pitchFamily="18" charset="0"/>
                <a:ea typeface="Calibri" panose="020F0502020204030204" pitchFamily="34" charset="0"/>
              </a:rPr>
              <a:t> </a:t>
            </a:r>
            <a:r>
              <a:rPr lang="en-US" sz="3600" dirty="0" err="1" smtClean="0">
                <a:solidFill>
                  <a:srgbClr val="000000"/>
                </a:solidFill>
                <a:effectLst/>
                <a:latin typeface="Times New Roman" panose="02020603050405020304" pitchFamily="18" charset="0"/>
                <a:ea typeface="Calibri" panose="020F0502020204030204" pitchFamily="34" charset="0"/>
              </a:rPr>
              <a:t>tiếp</a:t>
            </a:r>
            <a:r>
              <a:rPr lang="en-US" sz="3600" dirty="0" smtClean="0">
                <a:solidFill>
                  <a:srgbClr val="000000"/>
                </a:solidFill>
                <a:effectLst/>
                <a:latin typeface="Times New Roman" panose="02020603050405020304" pitchFamily="18" charset="0"/>
                <a:ea typeface="Calibri" panose="020F0502020204030204" pitchFamily="34" charset="0"/>
              </a:rPr>
              <a:t> </a:t>
            </a:r>
            <a:r>
              <a:rPr lang="en-US" sz="3600" dirty="0" err="1" smtClean="0">
                <a:solidFill>
                  <a:srgbClr val="000000"/>
                </a:solidFill>
                <a:effectLst/>
                <a:latin typeface="Times New Roman" panose="02020603050405020304" pitchFamily="18" charset="0"/>
                <a:ea typeface="Calibri" panose="020F0502020204030204" pitchFamily="34" charset="0"/>
              </a:rPr>
              <a:t>xúc</a:t>
            </a:r>
            <a:r>
              <a:rPr lang="en-US" sz="3600" dirty="0" smtClean="0">
                <a:solidFill>
                  <a:srgbClr val="000000"/>
                </a:solidFill>
                <a:effectLst/>
                <a:latin typeface="Times New Roman" panose="02020603050405020304" pitchFamily="18" charset="0"/>
                <a:ea typeface="Calibri" panose="020F0502020204030204" pitchFamily="34" charset="0"/>
              </a:rPr>
              <a:t> </a:t>
            </a:r>
            <a:r>
              <a:rPr lang="en-US" sz="3600" dirty="0" err="1" smtClean="0">
                <a:solidFill>
                  <a:srgbClr val="000000"/>
                </a:solidFill>
                <a:effectLst/>
                <a:latin typeface="Times New Roman" panose="02020603050405020304" pitchFamily="18" charset="0"/>
                <a:ea typeface="Calibri" panose="020F0502020204030204" pitchFamily="34" charset="0"/>
              </a:rPr>
              <a:t>xuất</a:t>
            </a:r>
            <a:r>
              <a:rPr lang="en-US" sz="3600" dirty="0" smtClean="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hiện</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khi</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vật</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hoặc</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đối</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tượng</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gây</a:t>
            </a:r>
            <a:r>
              <a:rPr lang="en-US" sz="3600" dirty="0">
                <a:solidFill>
                  <a:srgbClr val="000000"/>
                </a:solidFill>
                <a:effectLst/>
                <a:latin typeface="Times New Roman" panose="02020603050405020304" pitchFamily="18" charset="0"/>
                <a:ea typeface="Calibri" panose="020F0502020204030204" pitchFamily="34" charset="0"/>
              </a:rPr>
              <a:t> ra </a:t>
            </a:r>
            <a:r>
              <a:rPr lang="en-US" sz="3600" dirty="0" err="1">
                <a:solidFill>
                  <a:srgbClr val="000000"/>
                </a:solidFill>
                <a:effectLst/>
                <a:latin typeface="Times New Roman" panose="02020603050405020304" pitchFamily="18" charset="0"/>
                <a:ea typeface="Calibri" panose="020F0502020204030204" pitchFamily="34" charset="0"/>
              </a:rPr>
              <a:t>lực</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có</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sự</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tiếp</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xúc</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với</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vật</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hoặc</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đối</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tượng</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chịu</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tác</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dụng</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của</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lực</a:t>
            </a:r>
            <a:r>
              <a:rPr lang="en-US" sz="3600" dirty="0">
                <a:solidFill>
                  <a:srgbClr val="000000"/>
                </a:solidFill>
                <a:effectLst/>
                <a:latin typeface="Times New Roman" panose="02020603050405020304" pitchFamily="18" charset="0"/>
                <a:ea typeface="Calibri" panose="020F050202020403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1250"/>
                                        <p:tgtEl>
                                          <p:spTgt spid="73735"/>
                                        </p:tgtEl>
                                      </p:cBhvr>
                                    </p:animEffect>
                                    <p:anim calcmode="lin" valueType="num">
                                      <p:cBhvr>
                                        <p:cTn id="14" dur="1250" fill="hold"/>
                                        <p:tgtEl>
                                          <p:spTgt spid="73735"/>
                                        </p:tgtEl>
                                        <p:attrNameLst>
                                          <p:attrName>style.rotation</p:attrName>
                                        </p:attrNameLst>
                                      </p:cBhvr>
                                      <p:tavLst>
                                        <p:tav tm="0">
                                          <p:val>
                                            <p:fltVal val="720"/>
                                          </p:val>
                                        </p:tav>
                                        <p:tav tm="100000">
                                          <p:val>
                                            <p:fltVal val="0"/>
                                          </p:val>
                                        </p:tav>
                                      </p:tavLst>
                                    </p:anim>
                                    <p:anim calcmode="lin" valueType="num">
                                      <p:cBhvr>
                                        <p:cTn id="15" dur="1250" fill="hold"/>
                                        <p:tgtEl>
                                          <p:spTgt spid="73735"/>
                                        </p:tgtEl>
                                        <p:attrNameLst>
                                          <p:attrName>ppt_h</p:attrName>
                                        </p:attrNameLst>
                                      </p:cBhvr>
                                      <p:tavLst>
                                        <p:tav tm="0">
                                          <p:val>
                                            <p:fltVal val="0"/>
                                          </p:val>
                                        </p:tav>
                                        <p:tav tm="100000">
                                          <p:val>
                                            <p:strVal val="#ppt_h"/>
                                          </p:val>
                                        </p:tav>
                                      </p:tavLst>
                                    </p:anim>
                                    <p:anim calcmode="lin" valueType="num">
                                      <p:cBhvr>
                                        <p:cTn id="16" dur="1250" fill="hold"/>
                                        <p:tgtEl>
                                          <p:spTgt spid="73735"/>
                                        </p:tgtEl>
                                        <p:attrNameLst>
                                          <p:attrName>ppt_w</p:attrName>
                                        </p:attrNameLst>
                                      </p:cBhvr>
                                      <p:tavLst>
                                        <p:tav tm="0">
                                          <p:val>
                                            <p:fltVal val="0"/>
                                          </p:val>
                                        </p:tav>
                                        <p:tav tm="100000">
                                          <p:val>
                                            <p:strVal val="#ppt_w"/>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3250" fill="hold"/>
                                        <p:tgtEl>
                                          <p:spTgt spid="3"/>
                                        </p:tgtEl>
                                        <p:attrNameLst>
                                          <p:attrName>ppt_x</p:attrName>
                                        </p:attrNameLst>
                                      </p:cBhvr>
                                      <p:tavLst>
                                        <p:tav tm="0">
                                          <p:val>
                                            <p:strVal val="#ppt_x"/>
                                          </p:val>
                                        </p:tav>
                                        <p:tav tm="100000">
                                          <p:val>
                                            <p:strVal val="#ppt_x"/>
                                          </p:val>
                                        </p:tav>
                                      </p:tavLst>
                                    </p:anim>
                                    <p:anim calcmode="lin" valueType="num">
                                      <p:cBhvr additive="base">
                                        <p:cTn id="20" dur="3250" fill="hold"/>
                                        <p:tgtEl>
                                          <p:spTgt spid="3"/>
                                        </p:tgtEl>
                                        <p:attrNameLst>
                                          <p:attrName>ppt_y</p:attrName>
                                        </p:attrNameLst>
                                      </p:cBhvr>
                                      <p:tavLst>
                                        <p:tav tm="0">
                                          <p:val>
                                            <p:strVal val="1+#ppt_h/2"/>
                                          </p:val>
                                        </p:tav>
                                        <p:tav tm="100000">
                                          <p:val>
                                            <p:strVal val="#ppt_y"/>
                                          </p:val>
                                        </p:tav>
                                      </p:tavLst>
                                    </p:anim>
                                  </p:childTnLst>
                                </p:cTn>
                              </p:par>
                            </p:childTnLst>
                          </p:cTn>
                        </p:par>
                        <p:par>
                          <p:cTn id="21" fill="hold">
                            <p:stCondLst>
                              <p:cond delay="3750"/>
                            </p:stCondLst>
                            <p:childTnLst>
                              <p:par>
                                <p:cTn id="22" presetID="2" presetClass="entr" presetSubtype="4" decel="10000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par>
                          <p:cTn id="26" fill="hold">
                            <p:stCondLst>
                              <p:cond delay="4250"/>
                            </p:stCondLst>
                            <p:childTnLst>
                              <p:par>
                                <p:cTn id="27" presetID="2" presetClass="entr" presetSubtype="8" fill="hold" grpId="0" nodeType="afterEffect">
                                  <p:stCondLst>
                                    <p:cond delay="0"/>
                                  </p:stCondLst>
                                  <p:iterate type="lt">
                                    <p:tmPct val="0"/>
                                  </p:iterate>
                                  <p:childTnLst>
                                    <p:set>
                                      <p:cBhvr>
                                        <p:cTn id="28" dur="1" fill="hold">
                                          <p:stCondLst>
                                            <p:cond delay="0"/>
                                          </p:stCondLst>
                                        </p:cTn>
                                        <p:tgtEl>
                                          <p:spTgt spid="8">
                                            <p:txEl>
                                              <p:pRg st="0" end="0"/>
                                            </p:txEl>
                                          </p:spTgt>
                                        </p:tgtEl>
                                        <p:attrNameLst>
                                          <p:attrName>style.visibility</p:attrName>
                                        </p:attrNameLst>
                                      </p:cBhvr>
                                      <p:to>
                                        <p:strVal val="visible"/>
                                      </p:to>
                                    </p:set>
                                    <p:anim calcmode="lin" valueType="num">
                                      <p:cBhvr additive="base">
                                        <p:cTn id="29" dur="225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30" dur="225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1" nodeType="clickEffect">
                                  <p:stCondLst>
                                    <p:cond delay="0"/>
                                  </p:stCondLst>
                                  <p:iterate type="lt">
                                    <p:tmPct val="10000"/>
                                  </p:iterate>
                                  <p:childTnLst>
                                    <p:set>
                                      <p:cBhvr>
                                        <p:cTn id="34" dur="1" fill="hold">
                                          <p:stCondLst>
                                            <p:cond delay="0"/>
                                          </p:stCondLst>
                                        </p:cTn>
                                        <p:tgtEl>
                                          <p:spTgt spid="8">
                                            <p:txEl>
                                              <p:pRg st="0" end="0"/>
                                            </p:txEl>
                                          </p:spTgt>
                                        </p:tgtEl>
                                        <p:attrNameLst>
                                          <p:attrName>style.visibility</p:attrName>
                                        </p:attrNameLst>
                                      </p:cBhvr>
                                      <p:to>
                                        <p:strVal val="visible"/>
                                      </p:to>
                                    </p:set>
                                    <p:anim calcmode="lin" valueType="num">
                                      <p:cBhvr>
                                        <p:cTn id="3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3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build="allAtOnce"/>
      <p:bldP spid="8" grpId="1"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11" y="365125"/>
            <a:ext cx="11831217" cy="1325563"/>
          </a:xfrm>
        </p:spPr>
        <p:txBody>
          <a:bodyPr/>
          <a:lstStyle/>
          <a:p>
            <a:r>
              <a:rPr lang="en-US" b="1" dirty="0" err="1" smtClean="0">
                <a:solidFill>
                  <a:srgbClr val="0000FF"/>
                </a:solidFill>
              </a:rPr>
              <a:t>Em</a:t>
            </a:r>
            <a:r>
              <a:rPr lang="en-US" b="1" dirty="0" smtClean="0">
                <a:solidFill>
                  <a:srgbClr val="0000FF"/>
                </a:solidFill>
              </a:rPr>
              <a:t> </a:t>
            </a:r>
            <a:r>
              <a:rPr lang="en-US" b="1" dirty="0" err="1" smtClean="0">
                <a:solidFill>
                  <a:srgbClr val="0000FF"/>
                </a:solidFill>
              </a:rPr>
              <a:t>hãy</a:t>
            </a:r>
            <a:r>
              <a:rPr lang="en-US" b="1" dirty="0" smtClean="0">
                <a:solidFill>
                  <a:srgbClr val="0000FF"/>
                </a:solidFill>
              </a:rPr>
              <a:t> </a:t>
            </a:r>
            <a:r>
              <a:rPr lang="en-US" b="1" dirty="0" err="1" smtClean="0">
                <a:solidFill>
                  <a:srgbClr val="0000FF"/>
                </a:solidFill>
              </a:rPr>
              <a:t>tìm</a:t>
            </a:r>
            <a:r>
              <a:rPr lang="en-US" b="1" dirty="0" smtClean="0">
                <a:solidFill>
                  <a:srgbClr val="0000FF"/>
                </a:solidFill>
              </a:rPr>
              <a:t> </a:t>
            </a:r>
            <a:r>
              <a:rPr lang="en-US" b="1" dirty="0" err="1" smtClean="0">
                <a:solidFill>
                  <a:srgbClr val="0000FF"/>
                </a:solidFill>
              </a:rPr>
              <a:t>các</a:t>
            </a:r>
            <a:r>
              <a:rPr lang="en-US" b="1" dirty="0" smtClean="0">
                <a:solidFill>
                  <a:srgbClr val="0000FF"/>
                </a:solidFill>
              </a:rPr>
              <a:t> </a:t>
            </a:r>
            <a:r>
              <a:rPr lang="en-US" b="1" dirty="0" err="1" smtClean="0">
                <a:solidFill>
                  <a:srgbClr val="0000FF"/>
                </a:solidFill>
              </a:rPr>
              <a:t>ví</a:t>
            </a:r>
            <a:r>
              <a:rPr lang="en-US" b="1" dirty="0" smtClean="0">
                <a:solidFill>
                  <a:srgbClr val="0000FF"/>
                </a:solidFill>
              </a:rPr>
              <a:t> </a:t>
            </a:r>
            <a:r>
              <a:rPr lang="en-US" b="1" dirty="0" err="1" smtClean="0">
                <a:solidFill>
                  <a:srgbClr val="0000FF"/>
                </a:solidFill>
              </a:rPr>
              <a:t>dụ</a:t>
            </a:r>
            <a:r>
              <a:rPr lang="en-US" b="1" dirty="0" smtClean="0">
                <a:solidFill>
                  <a:srgbClr val="0000FF"/>
                </a:solidFill>
              </a:rPr>
              <a:t> </a:t>
            </a:r>
            <a:r>
              <a:rPr lang="en-US" b="1" dirty="0" err="1" smtClean="0">
                <a:solidFill>
                  <a:srgbClr val="0000FF"/>
                </a:solidFill>
              </a:rPr>
              <a:t>về</a:t>
            </a:r>
            <a:r>
              <a:rPr lang="en-US" b="1" dirty="0" smtClean="0">
                <a:solidFill>
                  <a:srgbClr val="0000FF"/>
                </a:solidFill>
              </a:rPr>
              <a:t> </a:t>
            </a:r>
            <a:r>
              <a:rPr lang="en-US" b="1" dirty="0" err="1" smtClean="0">
                <a:solidFill>
                  <a:srgbClr val="0000FF"/>
                </a:solidFill>
              </a:rPr>
              <a:t>lực</a:t>
            </a:r>
            <a:r>
              <a:rPr lang="en-US" b="1" dirty="0" smtClean="0">
                <a:solidFill>
                  <a:srgbClr val="0000FF"/>
                </a:solidFill>
              </a:rPr>
              <a:t> </a:t>
            </a:r>
            <a:r>
              <a:rPr lang="en-US" b="1" dirty="0" err="1" smtClean="0">
                <a:solidFill>
                  <a:srgbClr val="0000FF"/>
                </a:solidFill>
              </a:rPr>
              <a:t>tiếp</a:t>
            </a:r>
            <a:r>
              <a:rPr lang="en-US" b="1" dirty="0" smtClean="0">
                <a:solidFill>
                  <a:srgbClr val="0000FF"/>
                </a:solidFill>
              </a:rPr>
              <a:t> </a:t>
            </a:r>
            <a:r>
              <a:rPr lang="en-US" b="1" dirty="0" err="1" smtClean="0">
                <a:solidFill>
                  <a:srgbClr val="0000FF"/>
                </a:solidFill>
              </a:rPr>
              <a:t>xúc</a:t>
            </a:r>
            <a:r>
              <a:rPr lang="en-US" b="1" dirty="0" smtClean="0">
                <a:solidFill>
                  <a:srgbClr val="0000FF"/>
                </a:solidFill>
              </a:rPr>
              <a:t> </a:t>
            </a:r>
            <a:r>
              <a:rPr lang="en-US" b="1" dirty="0" err="1" smtClean="0">
                <a:solidFill>
                  <a:srgbClr val="0000FF"/>
                </a:solidFill>
              </a:rPr>
              <a:t>trong</a:t>
            </a:r>
            <a:r>
              <a:rPr lang="en-US" b="1" dirty="0" smtClean="0">
                <a:solidFill>
                  <a:srgbClr val="0000FF"/>
                </a:solidFill>
              </a:rPr>
              <a:t> </a:t>
            </a:r>
            <a:r>
              <a:rPr lang="en-US" b="1" dirty="0" err="1" smtClean="0">
                <a:solidFill>
                  <a:srgbClr val="0000FF"/>
                </a:solidFill>
              </a:rPr>
              <a:t>đời</a:t>
            </a:r>
            <a:r>
              <a:rPr lang="en-US" b="1" dirty="0" smtClean="0">
                <a:solidFill>
                  <a:srgbClr val="0000FF"/>
                </a:solidFill>
              </a:rPr>
              <a:t> </a:t>
            </a:r>
            <a:r>
              <a:rPr lang="en-US" b="1" dirty="0" err="1" smtClean="0">
                <a:solidFill>
                  <a:srgbClr val="0000FF"/>
                </a:solidFill>
              </a:rPr>
              <a:t>sống</a:t>
            </a:r>
            <a:endParaRPr lang="en-US" b="1" dirty="0">
              <a:solidFill>
                <a:srgbClr val="0000FF"/>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855782"/>
            <a:ext cx="4945224" cy="5002218"/>
          </a:xfrm>
        </p:spPr>
      </p:pic>
      <p:sp>
        <p:nvSpPr>
          <p:cNvPr id="5" name="Rectangle 4"/>
          <p:cNvSpPr/>
          <p:nvPr/>
        </p:nvSpPr>
        <p:spPr>
          <a:xfrm>
            <a:off x="5336792" y="2106013"/>
            <a:ext cx="6625009" cy="1323439"/>
          </a:xfrm>
          <a:prstGeom prst="rect">
            <a:avLst/>
          </a:prstGeom>
        </p:spPr>
        <p:txBody>
          <a:bodyPr wrap="square">
            <a:spAutoFit/>
          </a:bodyPr>
          <a:lstStyle/>
          <a:p>
            <a:r>
              <a:rPr lang="en-US" sz="4000" dirty="0">
                <a:solidFill>
                  <a:srgbClr val="0000FF"/>
                </a:solidFill>
              </a:rPr>
              <a:t>+ </a:t>
            </a:r>
            <a:r>
              <a:rPr lang="en-US" sz="4000" dirty="0" err="1">
                <a:solidFill>
                  <a:srgbClr val="0000FF"/>
                </a:solidFill>
              </a:rPr>
              <a:t>Búa</a:t>
            </a:r>
            <a:r>
              <a:rPr lang="en-US" sz="4000" dirty="0">
                <a:solidFill>
                  <a:srgbClr val="0000FF"/>
                </a:solidFill>
              </a:rPr>
              <a:t> </a:t>
            </a:r>
            <a:r>
              <a:rPr lang="en-US" sz="4000" dirty="0" err="1">
                <a:solidFill>
                  <a:srgbClr val="0000FF"/>
                </a:solidFill>
              </a:rPr>
              <a:t>tác</a:t>
            </a:r>
            <a:r>
              <a:rPr lang="en-US" sz="4000" dirty="0">
                <a:solidFill>
                  <a:srgbClr val="0000FF"/>
                </a:solidFill>
              </a:rPr>
              <a:t> </a:t>
            </a:r>
            <a:r>
              <a:rPr lang="en-US" sz="4000" dirty="0" err="1">
                <a:solidFill>
                  <a:srgbClr val="0000FF"/>
                </a:solidFill>
              </a:rPr>
              <a:t>dụng</a:t>
            </a:r>
            <a:r>
              <a:rPr lang="en-US" sz="4000" dirty="0">
                <a:solidFill>
                  <a:srgbClr val="0000FF"/>
                </a:solidFill>
              </a:rPr>
              <a:t> </a:t>
            </a:r>
            <a:r>
              <a:rPr lang="en-US" sz="4000" dirty="0" err="1">
                <a:solidFill>
                  <a:srgbClr val="0000FF"/>
                </a:solidFill>
              </a:rPr>
              <a:t>lên</a:t>
            </a:r>
            <a:r>
              <a:rPr lang="en-US" sz="4000" dirty="0">
                <a:solidFill>
                  <a:srgbClr val="0000FF"/>
                </a:solidFill>
              </a:rPr>
              <a:t> </a:t>
            </a:r>
            <a:r>
              <a:rPr lang="en-US" sz="4000" dirty="0" err="1" smtClean="0">
                <a:solidFill>
                  <a:srgbClr val="0000FF"/>
                </a:solidFill>
              </a:rPr>
              <a:t>đinh</a:t>
            </a:r>
            <a:r>
              <a:rPr lang="en-US" sz="4000" dirty="0" smtClean="0">
                <a:solidFill>
                  <a:srgbClr val="0000FF"/>
                </a:solidFill>
              </a:rPr>
              <a:t> </a:t>
            </a:r>
            <a:r>
              <a:rPr lang="en-US" sz="4000" dirty="0" err="1">
                <a:solidFill>
                  <a:srgbClr val="0000FF"/>
                </a:solidFill>
              </a:rPr>
              <a:t>một</a:t>
            </a:r>
            <a:r>
              <a:rPr lang="en-US" sz="4000" dirty="0">
                <a:solidFill>
                  <a:srgbClr val="0000FF"/>
                </a:solidFill>
              </a:rPr>
              <a:t> </a:t>
            </a:r>
            <a:r>
              <a:rPr lang="en-US" sz="4000" dirty="0" err="1">
                <a:solidFill>
                  <a:srgbClr val="0000FF"/>
                </a:solidFill>
              </a:rPr>
              <a:t>lực</a:t>
            </a:r>
            <a:r>
              <a:rPr lang="en-US" sz="4000" dirty="0">
                <a:solidFill>
                  <a:srgbClr val="0000FF"/>
                </a:solidFill>
              </a:rPr>
              <a:t> </a:t>
            </a:r>
            <a:r>
              <a:rPr lang="en-US" sz="4000" dirty="0" err="1">
                <a:solidFill>
                  <a:srgbClr val="0000FF"/>
                </a:solidFill>
              </a:rPr>
              <a:t>làm</a:t>
            </a:r>
            <a:r>
              <a:rPr lang="en-US" sz="4000" dirty="0">
                <a:solidFill>
                  <a:srgbClr val="0000FF"/>
                </a:solidFill>
              </a:rPr>
              <a:t> </a:t>
            </a:r>
            <a:r>
              <a:rPr lang="en-US" sz="4000" dirty="0" err="1" smtClean="0">
                <a:solidFill>
                  <a:srgbClr val="0000FF"/>
                </a:solidFill>
              </a:rPr>
              <a:t>đinh</a:t>
            </a:r>
            <a:r>
              <a:rPr lang="en-US" sz="4000" dirty="0" smtClean="0">
                <a:solidFill>
                  <a:srgbClr val="0000FF"/>
                </a:solidFill>
              </a:rPr>
              <a:t> </a:t>
            </a:r>
            <a:r>
              <a:rPr lang="en-US" sz="4000" dirty="0" err="1">
                <a:solidFill>
                  <a:srgbClr val="0000FF"/>
                </a:solidFill>
              </a:rPr>
              <a:t>xuyên</a:t>
            </a:r>
            <a:r>
              <a:rPr lang="en-US" sz="4000" dirty="0">
                <a:solidFill>
                  <a:srgbClr val="0000FF"/>
                </a:solidFill>
              </a:rPr>
              <a:t> </a:t>
            </a:r>
            <a:r>
              <a:rPr lang="en-US" sz="4000" dirty="0" err="1">
                <a:solidFill>
                  <a:srgbClr val="0000FF"/>
                </a:solidFill>
              </a:rPr>
              <a:t>vào</a:t>
            </a:r>
            <a:r>
              <a:rPr lang="en-US" sz="4000" dirty="0">
                <a:solidFill>
                  <a:srgbClr val="0000FF"/>
                </a:solidFill>
              </a:rPr>
              <a:t> </a:t>
            </a:r>
            <a:r>
              <a:rPr lang="en-US" sz="4000" dirty="0" err="1">
                <a:solidFill>
                  <a:srgbClr val="0000FF"/>
                </a:solidFill>
              </a:rPr>
              <a:t>tường</a:t>
            </a:r>
            <a:r>
              <a:rPr lang="en-US" sz="4000" dirty="0">
                <a:solidFill>
                  <a:srgbClr val="0000FF"/>
                </a:solidFill>
              </a:rPr>
              <a:t>.</a:t>
            </a:r>
          </a:p>
        </p:txBody>
      </p:sp>
      <p:sp>
        <p:nvSpPr>
          <p:cNvPr id="6" name="Rectangle 5"/>
          <p:cNvSpPr/>
          <p:nvPr/>
        </p:nvSpPr>
        <p:spPr>
          <a:xfrm>
            <a:off x="5358565" y="3807276"/>
            <a:ext cx="6625009" cy="707886"/>
          </a:xfrm>
          <a:prstGeom prst="rect">
            <a:avLst/>
          </a:prstGeom>
        </p:spPr>
        <p:txBody>
          <a:bodyPr wrap="square">
            <a:spAutoFit/>
          </a:bodyPr>
          <a:lstStyle/>
          <a:p>
            <a:r>
              <a:rPr lang="en-US" sz="4000" dirty="0">
                <a:solidFill>
                  <a:srgbClr val="0000FF"/>
                </a:solidFill>
              </a:rPr>
              <a:t>+ </a:t>
            </a:r>
            <a:r>
              <a:rPr lang="en-US" sz="4000" dirty="0" err="1" smtClean="0">
                <a:solidFill>
                  <a:srgbClr val="0000FF"/>
                </a:solidFill>
              </a:rPr>
              <a:t>Tay</a:t>
            </a:r>
            <a:r>
              <a:rPr lang="en-US" sz="4000" dirty="0" smtClean="0">
                <a:solidFill>
                  <a:srgbClr val="0000FF"/>
                </a:solidFill>
              </a:rPr>
              <a:t> </a:t>
            </a:r>
            <a:r>
              <a:rPr lang="en-US" sz="4000" dirty="0" err="1" smtClean="0">
                <a:solidFill>
                  <a:srgbClr val="0000FF"/>
                </a:solidFill>
              </a:rPr>
              <a:t>cầm</a:t>
            </a:r>
            <a:r>
              <a:rPr lang="en-US" sz="4000" dirty="0" smtClean="0">
                <a:solidFill>
                  <a:srgbClr val="0000FF"/>
                </a:solidFill>
              </a:rPr>
              <a:t> </a:t>
            </a:r>
            <a:r>
              <a:rPr lang="en-US" sz="4000" dirty="0" err="1" smtClean="0">
                <a:solidFill>
                  <a:srgbClr val="0000FF"/>
                </a:solidFill>
              </a:rPr>
              <a:t>quyển</a:t>
            </a:r>
            <a:r>
              <a:rPr lang="en-US" sz="4000" dirty="0" smtClean="0">
                <a:solidFill>
                  <a:srgbClr val="0000FF"/>
                </a:solidFill>
              </a:rPr>
              <a:t> </a:t>
            </a:r>
            <a:r>
              <a:rPr lang="en-US" sz="4000" dirty="0" err="1" smtClean="0">
                <a:solidFill>
                  <a:srgbClr val="0000FF"/>
                </a:solidFill>
              </a:rPr>
              <a:t>sách</a:t>
            </a:r>
            <a:r>
              <a:rPr lang="en-US" sz="4000" dirty="0" smtClean="0">
                <a:solidFill>
                  <a:srgbClr val="0000FF"/>
                </a:solidFill>
              </a:rPr>
              <a:t> </a:t>
            </a:r>
            <a:r>
              <a:rPr lang="en-US" sz="4000" dirty="0" err="1" smtClean="0">
                <a:solidFill>
                  <a:srgbClr val="0000FF"/>
                </a:solidFill>
              </a:rPr>
              <a:t>đọc</a:t>
            </a:r>
            <a:r>
              <a:rPr lang="en-US" sz="4000" dirty="0" smtClean="0">
                <a:solidFill>
                  <a:srgbClr val="0000FF"/>
                </a:solidFill>
              </a:rPr>
              <a:t> </a:t>
            </a:r>
            <a:r>
              <a:rPr lang="en-US" sz="4000" dirty="0" err="1" smtClean="0">
                <a:solidFill>
                  <a:srgbClr val="0000FF"/>
                </a:solidFill>
              </a:rPr>
              <a:t>bài</a:t>
            </a:r>
            <a:r>
              <a:rPr lang="en-US" sz="4000" dirty="0" smtClean="0">
                <a:solidFill>
                  <a:srgbClr val="0000FF"/>
                </a:solidFill>
              </a:rPr>
              <a:t>.</a:t>
            </a:r>
            <a:endParaRPr lang="en-US" sz="4000" dirty="0">
              <a:solidFill>
                <a:srgbClr val="0000FF"/>
              </a:solidFill>
            </a:endParaRPr>
          </a:p>
        </p:txBody>
      </p:sp>
    </p:spTree>
    <p:extLst>
      <p:ext uri="{BB962C8B-B14F-4D97-AF65-F5344CB8AC3E}">
        <p14:creationId xmlns:p14="http://schemas.microsoft.com/office/powerpoint/2010/main" val="1793840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iterate type="lt">
                                    <p:tmPct val="10000"/>
                                  </p:iterate>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403</TotalTime>
  <Words>1092</Words>
  <Application>Microsoft Office PowerPoint</Application>
  <PresentationFormat>Widescreen</PresentationFormat>
  <Paragraphs>172</Paragraphs>
  <Slides>27</Slides>
  <Notes>12</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8" baseType="lpstr">
      <vt:lpstr>#9Slide07 Hillda</vt:lpstr>
      <vt:lpstr>Arial</vt:lpstr>
      <vt:lpstr>Arial Black</vt:lpstr>
      <vt:lpstr>Calibri</vt:lpstr>
      <vt:lpstr>Calibri Light</vt:lpstr>
      <vt:lpstr>等线</vt:lpstr>
      <vt:lpstr>黑体</vt:lpstr>
      <vt:lpstr>Times New Roman</vt:lpstr>
      <vt:lpstr>Wingdings</vt:lpstr>
      <vt:lpstr>Office Theme</vt:lpstr>
      <vt:lpstr>Document</vt:lpstr>
      <vt:lpstr>PowerPoint Presentation</vt:lpstr>
      <vt:lpstr>PowerPoint Presentation</vt:lpstr>
      <vt:lpstr>KHỞI ĐỘNG</vt:lpstr>
      <vt:lpstr>1. LỰC TIẾP XÚC</vt:lpstr>
      <vt:lpstr>1. LỰC TIẾP XÚC</vt:lpstr>
      <vt:lpstr>1. LỰC TIẾP XÚC</vt:lpstr>
      <vt:lpstr>1. LỰC TIẾP XÚC</vt:lpstr>
      <vt:lpstr>PowerPoint Presentation</vt:lpstr>
      <vt:lpstr>Em hãy tìm các ví dụ về lực tiếp xúc trong đời sống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User</cp:lastModifiedBy>
  <cp:revision>39</cp:revision>
  <dcterms:created xsi:type="dcterms:W3CDTF">2021-04-08T17:11:06Z</dcterms:created>
  <dcterms:modified xsi:type="dcterms:W3CDTF">2024-03-14T00:46:24Z</dcterms:modified>
</cp:coreProperties>
</file>