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9" r:id="rId4"/>
    <p:sldId id="260" r:id="rId5"/>
    <p:sldId id="261" r:id="rId6"/>
    <p:sldId id="264" r:id="rId7"/>
    <p:sldId id="265" r:id="rId8"/>
    <p:sldId id="263" r:id="rId9"/>
    <p:sldId id="266" r:id="rId10"/>
    <p:sldId id="267" r:id="rId11"/>
    <p:sldId id="268" r:id="rId12"/>
    <p:sldId id="269" r:id="rId13"/>
    <p:sldId id="273" r:id="rId14"/>
    <p:sldId id="270" r:id="rId15"/>
    <p:sldId id="271" r:id="rId16"/>
    <p:sldId id="272" r:id="rId17"/>
  </p:sldIdLst>
  <p:sldSz cx="9144000" cy="5143500" type="screen16x9"/>
  <p:notesSz cx="6858000" cy="9144000"/>
  <p:custDataLst>
    <p:tags r:id="rId1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30/06/2023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30/06/2023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30/06/2023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30/06/2023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30/06/2023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30/06/2023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30/06/2023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30/06/2023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30/06/2023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30/06/2023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30/06/2023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30/06/2023</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93"/>
          <a:stretch/>
        </p:blipFill>
        <p:spPr>
          <a:xfrm>
            <a:off x="0" y="681466"/>
            <a:ext cx="9144000" cy="4355862"/>
          </a:xfrm>
          <a:prstGeom prst="rect">
            <a:avLst/>
          </a:prstGeom>
        </p:spPr>
      </p:pic>
      <p:sp>
        <p:nvSpPr>
          <p:cNvPr id="6" name="Rectangle 5"/>
          <p:cNvSpPr/>
          <p:nvPr/>
        </p:nvSpPr>
        <p:spPr>
          <a:xfrm>
            <a:off x="2051720" y="2139702"/>
            <a:ext cx="4680520" cy="16381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smtClean="0">
                <a:solidFill>
                  <a:srgbClr val="FF0000"/>
                </a:solidFill>
                <a:latin typeface="Times New Roman" panose="02020603050405020304" pitchFamily="18" charset="0"/>
                <a:cs typeface="Times New Roman" panose="02020603050405020304" pitchFamily="18" charset="0"/>
              </a:rPr>
              <a:t>Môn: GDCD 6</a:t>
            </a:r>
          </a:p>
          <a:p>
            <a:pPr algn="ctr"/>
            <a:r>
              <a:rPr lang="en-US" sz="3600" smtClean="0">
                <a:solidFill>
                  <a:srgbClr val="FF0000"/>
                </a:solidFill>
                <a:latin typeface="Times New Roman" panose="02020603050405020304" pitchFamily="18" charset="0"/>
                <a:cs typeface="Times New Roman" panose="02020603050405020304" pitchFamily="18" charset="0"/>
              </a:rPr>
              <a:t>GV: Hồ Thảo Trinh</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639" y="-35144"/>
            <a:ext cx="9081332" cy="923330"/>
          </a:xfrm>
          <a:prstGeom prst="rect">
            <a:avLst/>
          </a:prstGeom>
          <a:noFill/>
        </p:spPr>
        <p:txBody>
          <a:bodyPr wrap="none" lIns="91440" tIns="45720" rIns="91440" bIns="45720">
            <a:spAutoFit/>
          </a:bodyPr>
          <a:lstStyle/>
          <a:p>
            <a:pPr algn="ctr"/>
            <a:r>
              <a:rPr lang="en-US" sz="3200" b="1" smtClean="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rPr>
              <a:t>Chào</a:t>
            </a:r>
            <a:r>
              <a:rPr lang="en-US" sz="5400" b="1" smtClean="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b="1" smtClean="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rPr>
              <a:t>mừng tất cả các em đến với tiết học hôm nay</a:t>
            </a:r>
            <a:endParaRPr lang="en-US" sz="32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306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2046499" y="1707654"/>
            <a:ext cx="5050999" cy="1656184"/>
          </a:xfrm>
          <a:prstGeom prst="rect">
            <a:avLst/>
          </a:prstGeom>
          <a:noFill/>
        </p:spPr>
        <p:txBody>
          <a:bodyPr wrap="none" lIns="91440" tIns="45720" rIns="91440" bIns="45720">
            <a:prstTxWarp prst="textArchUp">
              <a:avLst/>
            </a:prstTxWarp>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Sân Khấu hóa Tình huống</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7" name="Rectangle 6"/>
          <p:cNvSpPr/>
          <p:nvPr/>
        </p:nvSpPr>
        <p:spPr>
          <a:xfrm>
            <a:off x="1738378" y="2589237"/>
            <a:ext cx="5650906" cy="523220"/>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Chọn 1 tình huống, tổ chức đóng vai</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738378" y="3129607"/>
            <a:ext cx="5452134" cy="954107"/>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Nhận xét về cách ứng xử, cách tôn </a:t>
            </a:r>
          </a:p>
          <a:p>
            <a:pPr algn="ctr"/>
            <a:r>
              <a:rPr lang="vi-V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trọng sự thật của mỗi nhân vật </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9" name="Rectangle 8"/>
          <p:cNvSpPr/>
          <p:nvPr/>
        </p:nvSpPr>
        <p:spPr>
          <a:xfrm>
            <a:off x="1693496" y="4083714"/>
            <a:ext cx="4964821" cy="523220"/>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Rút ra bài học, liên hệ bản thân</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3811811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96136" y="447514"/>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Sự thật là những gì có thật trong cuộc sống </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33518" y="555526"/>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Tôn trọng sự thật là suy nghĩ, nói và làm theo đúng sự thật, bảo vệ sự thật.</a:t>
            </a:r>
          </a:p>
        </p:txBody>
      </p:sp>
      <p:sp>
        <p:nvSpPr>
          <p:cNvPr id="24" name="Rounded Rectangle 23"/>
          <p:cNvSpPr/>
          <p:nvPr/>
        </p:nvSpPr>
        <p:spPr>
          <a:xfrm>
            <a:off x="3667742" y="123478"/>
            <a:ext cx="1692188" cy="14401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Times New Roman" panose="02020603050405020304" pitchFamily="18" charset="0"/>
                <a:cs typeface="Times New Roman" panose="02020603050405020304" pitchFamily="18" charset="0"/>
              </a:rPr>
              <a:t>Tôn trọng sự thật và biểu hiện của tôn trọng sự thật. </a:t>
            </a:r>
            <a:endParaRPr lang="vi-VN"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4" y="1707654"/>
            <a:ext cx="1872208"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000" b="1" dirty="0">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1115616" y="1707654"/>
            <a:ext cx="1620180"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latin typeface="Times New Roman" panose="02020603050405020304" pitchFamily="18" charset="0"/>
                <a:cs typeface="Times New Roman" panose="02020603050405020304" pitchFamily="18" charset="0"/>
              </a:rPr>
              <a:t>Cách rèn luyện</a:t>
            </a:r>
            <a:endParaRPr lang="vi-VN" sz="2400"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latin typeface="Times New Roman" panose="02020603050405020304" pitchFamily="18" charset="0"/>
                <a:cs typeface="Times New Roman" panose="02020603050405020304" pitchFamily="18" charset="0"/>
              </a:rPr>
              <a:t>Tôn trọng </a:t>
            </a:r>
            <a:endParaRPr lang="vi-VN" sz="2800" b="1" dirty="0" smtClean="0">
              <a:latin typeface="Times New Roman" panose="02020603050405020304" pitchFamily="18" charset="0"/>
              <a:cs typeface="Times New Roman" panose="02020603050405020304" pitchFamily="18" charset="0"/>
            </a:endParaRPr>
          </a:p>
          <a:p>
            <a:pPr lvl="0" algn="ctr"/>
            <a:r>
              <a:rPr lang="es-ES" sz="2800" b="1" dirty="0" smtClean="0">
                <a:latin typeface="Times New Roman" panose="02020603050405020304" pitchFamily="18" charset="0"/>
                <a:cs typeface="Times New Roman" panose="02020603050405020304" pitchFamily="18" charset="0"/>
              </a:rPr>
              <a:t>sự </a:t>
            </a:r>
            <a:r>
              <a:rPr lang="es-ES" sz="2800" b="1" dirty="0">
                <a:latin typeface="Times New Roman" panose="02020603050405020304" pitchFamily="18" charset="0"/>
                <a:cs typeface="Times New Roman" panose="02020603050405020304" pitchFamily="18" charset="0"/>
              </a:rPr>
              <a:t>thật</a:t>
            </a:r>
          </a:p>
        </p:txBody>
      </p:sp>
      <p:cxnSp>
        <p:nvCxnSpPr>
          <p:cNvPr id="29" name="Straight Arrow Connector 28"/>
          <p:cNvCxnSpPr>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1"/>
          </p:cNvCxnSpPr>
          <p:nvPr/>
        </p:nvCxnSpPr>
        <p:spPr>
          <a:xfrm flipV="1">
            <a:off x="5359930" y="2175706"/>
            <a:ext cx="847464"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3"/>
          </p:cNvCxnSpPr>
          <p:nvPr/>
        </p:nvCxnSpPr>
        <p:spPr>
          <a:xfrm flipH="1" flipV="1">
            <a:off x="2735796" y="2103698"/>
            <a:ext cx="93194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66682" y="3651549"/>
            <a:ext cx="3065106" cy="11521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796136" y="3579222"/>
            <a:ext cx="3096344" cy="129678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Góp phần bảo vệ cuộc sống, tránh nhầm lẫn, oan </a:t>
            </a:r>
            <a:r>
              <a:rPr lang="vi-VN" dirty="0" smtClean="0">
                <a:latin typeface="+mj-lt"/>
              </a:rPr>
              <a:t>sai, </a:t>
            </a:r>
            <a:r>
              <a:rPr lang="es-ES" dirty="0">
                <a:latin typeface="Times New Roman" panose="02020603050405020304" pitchFamily="18" charset="0"/>
                <a:cs typeface="Times New Roman" panose="02020603050405020304" pitchFamily="18" charset="0"/>
              </a:rPr>
              <a:t>Giúp con người tin tưởng; gắn kết với </a:t>
            </a:r>
            <a:r>
              <a:rPr lang="es-ES" dirty="0" smtClean="0">
                <a:latin typeface="Times New Roman" panose="02020603050405020304" pitchFamily="18" charset="0"/>
                <a:cs typeface="Times New Roman" panose="02020603050405020304" pitchFamily="18" charset="0"/>
              </a:rPr>
              <a:t>nhau</a:t>
            </a:r>
            <a:r>
              <a:rPr lang="vi-VN" dirty="0">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a:endCxn id="39" idx="0"/>
          </p:cNvCxnSpPr>
          <p:nvPr/>
        </p:nvCxnSpPr>
        <p:spPr>
          <a:xfrm>
            <a:off x="7236296" y="2643758"/>
            <a:ext cx="108012" cy="935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8" idx="0"/>
          </p:cNvCxnSpPr>
          <p:nvPr/>
        </p:nvCxnSpPr>
        <p:spPr>
          <a:xfrm>
            <a:off x="1879966" y="2499489"/>
            <a:ext cx="19269" cy="11520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482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5" grpId="0" animBg="1"/>
      <p:bldP spid="26" grpId="0" animBg="1"/>
      <p:bldP spid="27" grpId="0" animBg="1"/>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smtClean="0">
                <a:solidFill>
                  <a:srgbClr val="002060"/>
                </a:solidFill>
                <a:latin typeface="+mj-lt"/>
              </a:rPr>
              <a:t>Vòng 1: Nhóm chuyên gia</a:t>
            </a:r>
            <a:endParaRPr lang="vi-VN" sz="2400" b="1" dirty="0">
              <a:solidFill>
                <a:srgbClr val="002060"/>
              </a:solidFill>
              <a:latin typeface="+mj-lt"/>
            </a:endParaRP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smtClean="0">
                <a:latin typeface="+mj-lt"/>
              </a:rPr>
              <a:t>- Lớp chia thành 4 nhóm</a:t>
            </a:r>
          </a:p>
          <a:p>
            <a:r>
              <a:rPr lang="vi-VN" sz="2400" dirty="0" smtClean="0">
                <a:latin typeface="+mj-lt"/>
              </a:rPr>
              <a:t>+ N1: BT 1.1</a:t>
            </a:r>
          </a:p>
          <a:p>
            <a:r>
              <a:rPr lang="vi-VN" sz="2400" dirty="0" smtClean="0">
                <a:latin typeface="+mj-lt"/>
              </a:rPr>
              <a:t>+ N2: BT 1.2</a:t>
            </a:r>
          </a:p>
          <a:p>
            <a:r>
              <a:rPr lang="vi-VN" sz="2400" dirty="0" smtClean="0">
                <a:latin typeface="+mj-lt"/>
              </a:rPr>
              <a:t>+ N3: BT 2.1</a:t>
            </a:r>
          </a:p>
          <a:p>
            <a:r>
              <a:rPr lang="vi-VN" sz="2400" dirty="0" smtClean="0">
                <a:latin typeface="+mj-lt"/>
              </a:rPr>
              <a:t>+ N4: BT 2.2</a:t>
            </a:r>
            <a:endParaRPr lang="vi-VN" sz="2400" dirty="0">
              <a:latin typeface="+mj-lt"/>
            </a:endParaRP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smtClean="0">
                <a:latin typeface="+mj-lt"/>
              </a:rPr>
              <a:t>- Các thành viên trong mỗi nhóm đánh số thứ tự từ 1 đến 4</a:t>
            </a:r>
            <a:endParaRPr lang="vi-VN" sz="2400" dirty="0">
              <a:latin typeface="+mj-lt"/>
            </a:endParaRP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smtClean="0">
                <a:solidFill>
                  <a:srgbClr val="FF0000"/>
                </a:solidFill>
                <a:latin typeface="+mj-lt"/>
              </a:rPr>
              <a:t>Thảo luận</a:t>
            </a:r>
            <a:endParaRPr lang="vi-VN" sz="3200" dirty="0">
              <a:solidFill>
                <a:srgbClr val="FF0000"/>
              </a:solidFill>
              <a:latin typeface="+mj-lt"/>
            </a:endParaRP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smtClean="0">
                <a:solidFill>
                  <a:srgbClr val="002060"/>
                </a:solidFill>
                <a:latin typeface="+mj-lt"/>
              </a:rPr>
              <a:t>Vòng 2: Nhóm mảnh ghép</a:t>
            </a:r>
            <a:endParaRPr lang="vi-VN" sz="2400" b="1" dirty="0">
              <a:solidFill>
                <a:srgbClr val="002060"/>
              </a:solidFill>
              <a:latin typeface="+mj-lt"/>
            </a:endParaRP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smtClean="0">
                <a:latin typeface="+mj-lt"/>
              </a:rPr>
              <a:t>- Các thành viên có số thứ tự giống nhau vào 1 nhóm, thành lập nhóm mới</a:t>
            </a:r>
            <a:endParaRPr lang="vi-VN" sz="2400" dirty="0">
              <a:latin typeface="+mj-lt"/>
            </a:endParaRP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smtClean="0">
                <a:latin typeface="+mj-lt"/>
              </a:rPr>
              <a:t>- Thống nhất nội dung và trình bày</a:t>
            </a:r>
            <a:endParaRPr lang="vi-VN" sz="24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smtClean="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7422293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smtClean="0">
                <a:latin typeface="+mj-lt"/>
              </a:rPr>
              <a:t>Tìm </a:t>
            </a:r>
            <a:r>
              <a:rPr lang="vi-VN" sz="2400" b="1" dirty="0">
                <a:latin typeface="+mj-lt"/>
              </a:rPr>
              <a:t>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135617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612" y="-64030"/>
            <a:ext cx="3772186"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tập</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10445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749799" y="2848510"/>
            <a:ext cx="4104456" cy="21602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1384995"/>
          </a:xfrm>
          <a:prstGeom prst="rect">
            <a:avLst/>
          </a:prstGeom>
          <a:noFill/>
        </p:spPr>
        <p:txBody>
          <a:bodyPr wrap="square" rtlCol="0">
            <a:spAutoFit/>
          </a:bodyPr>
          <a:lstStyle/>
          <a:p>
            <a:pPr algn="just"/>
            <a:r>
              <a:rPr lang="vi-VN" sz="2800" b="1" dirty="0" smtClean="0">
                <a:latin typeface="+mj-lt"/>
              </a:rPr>
              <a:t>BT 1.1</a:t>
            </a:r>
            <a:r>
              <a:rPr lang="vi-VN" sz="2800" dirty="0" smtClean="0">
                <a:latin typeface="+mj-lt"/>
              </a:rPr>
              <a:t>: Hoa là </a:t>
            </a:r>
            <a:r>
              <a:rPr lang="vi-VN" sz="2800" dirty="0">
                <a:latin typeface="+mj-lt"/>
              </a:rPr>
              <a:t>một người dũng cảm, luôn tôn trọng sự thật</a:t>
            </a:r>
            <a:r>
              <a:rPr lang="vi-VN" sz="2800" dirty="0" smtClean="0">
                <a:latin typeface="+mj-lt"/>
              </a:rPr>
              <a:t>.</a:t>
            </a:r>
            <a:endParaRPr lang="vi-VN" sz="2800" dirty="0">
              <a:latin typeface="+mj-lt"/>
            </a:endParaRPr>
          </a:p>
        </p:txBody>
      </p:sp>
      <p:sp>
        <p:nvSpPr>
          <p:cNvPr id="10" name="TextBox 9"/>
          <p:cNvSpPr txBox="1"/>
          <p:nvPr/>
        </p:nvSpPr>
        <p:spPr>
          <a:xfrm>
            <a:off x="4715102" y="522280"/>
            <a:ext cx="4087209" cy="2246769"/>
          </a:xfrm>
          <a:prstGeom prst="rect">
            <a:avLst/>
          </a:prstGeom>
          <a:noFill/>
        </p:spPr>
        <p:txBody>
          <a:bodyPr wrap="square" rtlCol="0">
            <a:spAutoFit/>
          </a:bodyPr>
          <a:lstStyle/>
          <a:p>
            <a:pPr algn="just"/>
            <a:r>
              <a:rPr lang="vi-VN" sz="2800" b="1" dirty="0" smtClean="0">
                <a:solidFill>
                  <a:schemeClr val="bg1"/>
                </a:solidFill>
                <a:latin typeface="+mj-lt"/>
              </a:rPr>
              <a:t>BT 1.2</a:t>
            </a:r>
            <a:r>
              <a:rPr lang="vi-VN" sz="2800" b="1" dirty="0">
                <a:solidFill>
                  <a:schemeClr val="bg1"/>
                </a:solidFill>
                <a:latin typeface="+mj-lt"/>
              </a:rPr>
              <a:t>:  </a:t>
            </a:r>
            <a:r>
              <a:rPr lang="vi-VN" sz="2800" dirty="0">
                <a:solidFill>
                  <a:schemeClr val="bg1"/>
                </a:solidFill>
                <a:latin typeface="+mj-lt"/>
              </a:rPr>
              <a:t>Mai được bạn bè yêu quý vì bạn là người biết lắng nghe, cảm thông, đồng cảm và chia sẻ cùng với tất cả mọi người.</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smtClean="0">
                <a:latin typeface="+mj-lt"/>
              </a:rPr>
              <a:t>BT 2.1</a:t>
            </a:r>
            <a:r>
              <a:rPr lang="vi-VN" sz="2400" b="1" dirty="0" smtClean="0">
                <a:latin typeface="+mj-lt"/>
              </a:rPr>
              <a:t>: </a:t>
            </a:r>
            <a:r>
              <a:rPr lang="vi-VN" sz="2400" dirty="0" smtClean="0">
                <a:latin typeface="+mj-lt"/>
              </a:rPr>
              <a:t>Hùng </a:t>
            </a:r>
            <a:r>
              <a:rPr lang="vi-VN" sz="2400" dirty="0">
                <a:latin typeface="+mj-lt"/>
              </a:rPr>
              <a:t>nên nói hoàn cảnh của Mai cho cô giáo nghe, để cô giáo biết được sẽ cảm thông cho </a:t>
            </a:r>
            <a:r>
              <a:rPr lang="vi-VN" sz="2400" dirty="0" smtClean="0">
                <a:latin typeface="+mj-lt"/>
              </a:rPr>
              <a:t>bạn; cùng cô kêu gọi mọi người giúp </a:t>
            </a:r>
            <a:r>
              <a:rPr lang="vi-VN" sz="2400" dirty="0">
                <a:latin typeface="+mj-lt"/>
              </a:rPr>
              <a:t>đỡ </a:t>
            </a:r>
            <a:r>
              <a:rPr lang="vi-VN" sz="2400" dirty="0" smtClean="0">
                <a:latin typeface="+mj-lt"/>
              </a:rPr>
              <a:t>cho bạn</a:t>
            </a:r>
            <a:endParaRPr lang="vi-VN" sz="2400" dirty="0">
              <a:latin typeface="+mj-lt"/>
            </a:endParaRPr>
          </a:p>
        </p:txBody>
      </p:sp>
      <p:sp>
        <p:nvSpPr>
          <p:cNvPr id="12" name="TextBox 11"/>
          <p:cNvSpPr txBox="1"/>
          <p:nvPr/>
        </p:nvSpPr>
        <p:spPr>
          <a:xfrm>
            <a:off x="4758422" y="2848510"/>
            <a:ext cx="4087209" cy="2015936"/>
          </a:xfrm>
          <a:prstGeom prst="rect">
            <a:avLst/>
          </a:prstGeom>
          <a:noFill/>
        </p:spPr>
        <p:txBody>
          <a:bodyPr wrap="square" rtlCol="0">
            <a:spAutoFit/>
          </a:bodyPr>
          <a:lstStyle/>
          <a:p>
            <a:pPr algn="just"/>
            <a:r>
              <a:rPr lang="vi-VN" sz="2500" b="1" dirty="0" smtClean="0">
                <a:latin typeface="+mj-lt"/>
              </a:rPr>
              <a:t>BT 2.2</a:t>
            </a:r>
            <a:r>
              <a:rPr lang="vi-VN" sz="2500" dirty="0">
                <a:latin typeface="+mj-lt"/>
              </a:rPr>
              <a:t>: Lan nên nói với người lớn biết về sự việc trên, để mọi người có cách phòng tránh, tránh được những trường hợp xấu nhất xảy ra.</a:t>
            </a:r>
          </a:p>
        </p:txBody>
      </p:sp>
    </p:spTree>
    <p:extLst>
      <p:ext uri="{BB962C8B-B14F-4D97-AF65-F5344CB8AC3E}">
        <p14:creationId xmlns:p14="http://schemas.microsoft.com/office/powerpoint/2010/main" val="421607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smtClean="0">
              <a:latin typeface="+mj-lt"/>
            </a:endParaRPr>
          </a:p>
          <a:p>
            <a:pPr algn="ctr"/>
            <a:r>
              <a:rPr lang="vi-VN" sz="2400" b="1" dirty="0" smtClean="0">
                <a:solidFill>
                  <a:srgbClr val="002060"/>
                </a:solidFill>
                <a:latin typeface="+mj-lt"/>
              </a:rPr>
              <a:t>Chọn một trong 2 nội dung sau:</a:t>
            </a:r>
          </a:p>
          <a:p>
            <a:r>
              <a:rPr lang="vi-VN" sz="2400" dirty="0" smtClean="0">
                <a:latin typeface="+mj-lt"/>
              </a:rPr>
              <a:t>1. Hãy viết về việc làm thể hiện tôn trọng sự thật hoặc chưa tôn trọng sự thật của bản thân và chia sẻ cảm xúc, suy nghĩ của em sau mỗi việc làm đó?</a:t>
            </a:r>
          </a:p>
          <a:p>
            <a:endParaRPr lang="vi-VN" sz="2400" dirty="0" smtClean="0">
              <a:latin typeface="+mj-lt"/>
            </a:endParaRPr>
          </a:p>
          <a:p>
            <a:r>
              <a:rPr lang="vi-VN" sz="2400" dirty="0" smtClean="0">
                <a:latin typeface="+mj-lt"/>
              </a:rPr>
              <a:t>2. Viết cảm nhận của em về câu ca dao:</a:t>
            </a:r>
          </a:p>
          <a:p>
            <a:r>
              <a:rPr lang="vi-VN" sz="2400" dirty="0" smtClean="0">
                <a:latin typeface="+mj-lt"/>
              </a:rPr>
              <a:t>                  Những người tính nết thật thà</a:t>
            </a:r>
          </a:p>
          <a:p>
            <a:r>
              <a:rPr lang="vi-VN" sz="2400" dirty="0" smtClean="0">
                <a:latin typeface="+mj-lt"/>
              </a:rPr>
              <a:t>            Đi đâu cũng được người ta tin dùng</a:t>
            </a:r>
          </a:p>
        </p:txBody>
      </p:sp>
    </p:spTree>
    <p:extLst>
      <p:ext uri="{BB962C8B-B14F-4D97-AF65-F5344CB8AC3E}">
        <p14:creationId xmlns:p14="http://schemas.microsoft.com/office/powerpoint/2010/main" val="3364917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867"/>
            <a:ext cx="9108504" cy="5126633"/>
          </a:xfrm>
        </p:spPr>
      </p:pic>
      <p:sp>
        <p:nvSpPr>
          <p:cNvPr id="6" name="Rectangle 5"/>
          <p:cNvSpPr/>
          <p:nvPr/>
        </p:nvSpPr>
        <p:spPr>
          <a:xfrm>
            <a:off x="323528" y="2355726"/>
            <a:ext cx="7704856" cy="1260140"/>
          </a:xfrm>
          <a:prstGeom prst="rect">
            <a:avLst/>
          </a:prstGeom>
          <a:noFill/>
        </p:spPr>
        <p:txBody>
          <a:bodyPr wrap="none" lIns="91440" tIns="45720" rIns="91440" bIns="45720">
            <a:prstTxWarp prst="textWave2">
              <a:avLst/>
            </a:prstTxWarp>
            <a:spAutoFit/>
          </a:bodyPr>
          <a:lstStyle/>
          <a:p>
            <a:pPr algn="ctr"/>
            <a:r>
              <a:rPr lang="vi-VN"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Xin cảm ơn và hẹn gặp lại</a:t>
            </a:r>
            <a:endPar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497652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93"/>
          <a:stretch/>
        </p:blipFill>
        <p:spPr>
          <a:xfrm>
            <a:off x="0" y="681466"/>
            <a:ext cx="9144000" cy="4355862"/>
          </a:xfrm>
          <a:prstGeom prst="rect">
            <a:avLst/>
          </a:prstGeom>
        </p:spPr>
      </p:pic>
      <p:sp>
        <p:nvSpPr>
          <p:cNvPr id="6" name="Rectangle 5"/>
          <p:cNvSpPr/>
          <p:nvPr/>
        </p:nvSpPr>
        <p:spPr>
          <a:xfrm>
            <a:off x="2051720" y="2139702"/>
            <a:ext cx="4680520" cy="16381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“Tôn trọng sự thật gần như là cơ sở cho tất cả mọi đạo đức”</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05934" y="-35144"/>
            <a:ext cx="730071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 Tôn trọng sự thật</a:t>
            </a:r>
            <a:endPar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0012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9220190" cy="5154489"/>
          </a:xfrm>
        </p:spPr>
      </p:pic>
      <p:sp>
        <p:nvSpPr>
          <p:cNvPr id="5" name="Rectangle 4"/>
          <p:cNvSpPr/>
          <p:nvPr/>
        </p:nvSpPr>
        <p:spPr>
          <a:xfrm>
            <a:off x="1403648" y="686939"/>
            <a:ext cx="5973174"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Truyền tin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323529" y="1297487"/>
            <a:ext cx="8424935" cy="3416320"/>
          </a:xfrm>
          <a:prstGeom prst="rect">
            <a:avLst/>
          </a:prstGeom>
          <a:noFill/>
        </p:spPr>
        <p:txBody>
          <a:bodyPr wrap="square" rtlCol="0">
            <a:spAutoFit/>
          </a:bodyPr>
          <a:lstStyle/>
          <a:p>
            <a:pPr marL="342900" indent="-342900">
              <a:buAutoNum type="arabicPeriod"/>
            </a:pPr>
            <a:r>
              <a:rPr lang="en-US" sz="2800" dirty="0" smtClean="0">
                <a:latin typeface="Times New Roman" panose="02020603050405020304" pitchFamily="18" charset="0"/>
                <a:cs typeface="Times New Roman" panose="02020603050405020304" pitchFamily="18" charset="0"/>
              </a:rPr>
              <a:t>Chia lớp thành 4 đội (Đứng dậy tại chỗ theo hàng dọc)</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Quản trò phát cho người đầu tiên của mỗi đội 1 mảnh giấy ghi 1 câu nói</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Người đầu tiên nói thầm vào tai người thứ 2, người thứ 2 nói thầm vào tai người thứ 3, lần lượt cho đến hết</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Người cuối cùng của 4 đội lên bảng ghi lại câu nói mình nghe được.</a:t>
            </a:r>
          </a:p>
          <a:p>
            <a:endParaRPr lang="vi-VN" sz="2000" dirty="0"/>
          </a:p>
        </p:txBody>
      </p:sp>
      <p:sp>
        <p:nvSpPr>
          <p:cNvPr id="7" name="Rectangle 6"/>
          <p:cNvSpPr/>
          <p:nvPr/>
        </p:nvSpPr>
        <p:spPr>
          <a:xfrm>
            <a:off x="1284771" y="4497169"/>
            <a:ext cx="5634876" cy="646331"/>
          </a:xfrm>
          <a:prstGeom prst="rect">
            <a:avLst/>
          </a:prstGeom>
          <a:noFill/>
        </p:spPr>
        <p:txBody>
          <a:bodyPr wrap="none" lIns="91440" tIns="45720" rIns="91440" bIns="45720">
            <a:spAutoFit/>
          </a:bodyPr>
          <a:lstStyle/>
          <a:p>
            <a:pPr algn="ctr"/>
            <a:r>
              <a:rPr lang="en-US" sz="3600" b="1" dirty="0" smtClean="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Đội ghi đúng sẽ chiến thắng</a:t>
            </a:r>
            <a:endParaRPr lang="en-US" sz="3600" b="1" cap="none" spc="0"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40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278"/>
            <a:ext cx="2676190" cy="1998222"/>
          </a:xfrm>
          <a:prstGeom prst="rect">
            <a:avLst/>
          </a:prstGeom>
        </p:spPr>
      </p:pic>
      <p:sp>
        <p:nvSpPr>
          <p:cNvPr id="5" name="Cloud Callout 4"/>
          <p:cNvSpPr/>
          <p:nvPr/>
        </p:nvSpPr>
        <p:spPr>
          <a:xfrm>
            <a:off x="3059832" y="1"/>
            <a:ext cx="5769558" cy="3078341"/>
          </a:xfrm>
          <a:prstGeom prst="cloudCallout">
            <a:avLst>
              <a:gd name="adj1" fmla="val -76441"/>
              <a:gd name="adj2" fmla="val 58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1. Để trở thành người thắng cuộc, các thành viên tham gia trò chơi cần tuân thủ điều gì?</a:t>
            </a:r>
            <a:endParaRPr lang="vi-VN"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067944" y="3145278"/>
            <a:ext cx="4761447" cy="1910748"/>
          </a:xfrm>
          <a:prstGeom prst="cloudCallout">
            <a:avLst>
              <a:gd name="adj1" fmla="val -103899"/>
              <a:gd name="adj2" fmla="val -275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Em rút ra bài học gì từ trò chơi?</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96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503" y="69421"/>
            <a:ext cx="2938068" cy="211683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526" t="21506" r="30000" b="16709"/>
          <a:stretch/>
        </p:blipFill>
        <p:spPr>
          <a:xfrm>
            <a:off x="6150546" y="2884505"/>
            <a:ext cx="2993454" cy="2258995"/>
          </a:xfrm>
          <a:prstGeom prst="rect">
            <a:avLst/>
          </a:prstGeom>
        </p:spPr>
      </p:pic>
      <p:sp>
        <p:nvSpPr>
          <p:cNvPr id="11" name="TextBox 10"/>
          <p:cNvSpPr txBox="1"/>
          <p:nvPr/>
        </p:nvSpPr>
        <p:spPr>
          <a:xfrm>
            <a:off x="113311" y="3272939"/>
            <a:ext cx="5904656" cy="181588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Nhà bác học Ga-li-lê đã tôn trọng sự thật như thế nào?..............................</a:t>
            </a:r>
          </a:p>
          <a:p>
            <a:r>
              <a:rPr lang="en-US" sz="2800" dirty="0" smtClean="0">
                <a:solidFill>
                  <a:srgbClr val="002060"/>
                </a:solidFill>
                <a:latin typeface="Times New Roman" panose="02020603050405020304" pitchFamily="18" charset="0"/>
                <a:cs typeface="Times New Roman" panose="02020603050405020304" pitchFamily="18" charset="0"/>
              </a:rPr>
              <a:t>…………………………………………</a:t>
            </a:r>
          </a:p>
          <a:p>
            <a:r>
              <a:rPr lang="en-US" sz="2800" dirty="0" smtClean="0">
                <a:solidFill>
                  <a:srgbClr val="002060"/>
                </a:solidFill>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13311" y="50524"/>
            <a:ext cx="5904656" cy="310854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 …Tuy nhiên, do phát ngôn trái với những quan điểm phổ biến thời bấy giờ, Ga-li-lê đã bị buộc quỳ trước </a:t>
            </a:r>
            <a:r>
              <a:rPr lang="en-US" sz="2800" dirty="0" err="1" smtClean="0">
                <a:latin typeface="Times New Roman" panose="02020603050405020304" pitchFamily="18" charset="0"/>
                <a:cs typeface="Times New Roman" panose="02020603050405020304" pitchFamily="18" charset="0"/>
              </a:rPr>
              <a:t>tòa</a:t>
            </a:r>
            <a:r>
              <a:rPr lang="en-US" sz="2800" dirty="0" smtClean="0">
                <a:latin typeface="Times New Roman" panose="02020603050405020304" pitchFamily="18" charset="0"/>
                <a:cs typeface="Times New Roman" panose="02020603050405020304" pitchFamily="18" charset="0"/>
              </a:rPr>
              <a:t> án La Mã, thề từ bỏ quan điểm của mình và tuyên bố Trái Đất không quay. Nhưng sau đó, ông vẫn tuyên bố: </a:t>
            </a:r>
            <a:r>
              <a:rPr lang="en-US" sz="2800" b="1" dirty="0" smtClean="0">
                <a:latin typeface="Times New Roman" panose="02020603050405020304" pitchFamily="18" charset="0"/>
                <a:cs typeface="Times New Roman" panose="02020603050405020304" pitchFamily="18" charset="0"/>
              </a:rPr>
              <a:t>“Dù sao Trái Đất vẫn quay!”</a:t>
            </a:r>
            <a:r>
              <a:rPr lang="en-US" sz="2800" dirty="0" smtClean="0">
                <a:latin typeface="Times New Roman" panose="02020603050405020304" pitchFamily="18" charset="0"/>
                <a:cs typeface="Times New Roman" panose="02020603050405020304" pitchFamily="18" charset="0"/>
              </a:rPr>
              <a:t>. (SGK </a:t>
            </a:r>
            <a:r>
              <a:rPr lang="en-US" sz="2800" dirty="0" err="1" smtClean="0">
                <a:latin typeface="Times New Roman" panose="02020603050405020304" pitchFamily="18" charset="0"/>
                <a:cs typeface="Times New Roman" panose="02020603050405020304" pitchFamily="18" charset="0"/>
              </a:rPr>
              <a:t>tr</a:t>
            </a:r>
            <a:r>
              <a:rPr lang="en-US" sz="2800" dirty="0" smtClean="0">
                <a:latin typeface="Times New Roman" panose="02020603050405020304" pitchFamily="18" charset="0"/>
                <a:cs typeface="Times New Roman" panose="02020603050405020304" pitchFamily="18" charset="0"/>
              </a:rPr>
              <a:t> 18)</a:t>
            </a:r>
            <a:endParaRPr lang="vi-VN"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868144" y="4515966"/>
            <a:ext cx="3600400" cy="492443"/>
          </a:xfrm>
          <a:prstGeom prst="rect">
            <a:avLst/>
          </a:prstGeom>
          <a:noFill/>
        </p:spPr>
        <p:txBody>
          <a:bodyPr wrap="square" rtlCol="0">
            <a:spAutoFit/>
          </a:bodyPr>
          <a:lstStyle/>
          <a:p>
            <a:pPr algn="ctr"/>
            <a:r>
              <a:rPr lang="en-US" sz="2600" dirty="0" smtClean="0">
                <a:solidFill>
                  <a:schemeClr val="bg1"/>
                </a:solidFill>
                <a:latin typeface="Times New Roman" panose="02020603050405020304" pitchFamily="18" charset="0"/>
                <a:cs typeface="Times New Roman" panose="02020603050405020304" pitchFamily="18" charset="0"/>
              </a:rPr>
              <a:t>(Ga-li-lê, 1564 - 1642)</a:t>
            </a:r>
            <a:endParaRPr lang="vi-VN" sz="26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011434" y="2186253"/>
            <a:ext cx="36004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(Cô-</a:t>
            </a:r>
            <a:r>
              <a:rPr lang="en-US" sz="2000" b="1" dirty="0" err="1" smtClean="0">
                <a:latin typeface="Times New Roman" panose="02020603050405020304" pitchFamily="18" charset="0"/>
                <a:cs typeface="Times New Roman" panose="02020603050405020304" pitchFamily="18" charset="0"/>
              </a:rPr>
              <a:t>péc</a:t>
            </a:r>
            <a:r>
              <a:rPr lang="en-US" sz="2000" b="1" dirty="0" smtClean="0">
                <a:latin typeface="Times New Roman" panose="02020603050405020304" pitchFamily="18" charset="0"/>
                <a:cs typeface="Times New Roman" panose="02020603050405020304" pitchFamily="18" charset="0"/>
              </a:rPr>
              <a:t>-ních, 1473 - 1543)</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7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151"/>
            <a:ext cx="8964488"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Phiếu học tập số 1 (Thảo luận nhóm 5 phút)</a:t>
            </a:r>
          </a:p>
        </p:txBody>
      </p:sp>
      <p:graphicFrame>
        <p:nvGraphicFramePr>
          <p:cNvPr id="5" name="Table 4"/>
          <p:cNvGraphicFramePr>
            <a:graphicFrameLocks noGrp="1"/>
          </p:cNvGraphicFramePr>
          <p:nvPr>
            <p:extLst>
              <p:ext uri="{D42A27DB-BD31-4B8C-83A1-F6EECF244321}">
                <p14:modId xmlns:p14="http://schemas.microsoft.com/office/powerpoint/2010/main" val="964331108"/>
              </p:ext>
            </p:extLst>
          </p:nvPr>
        </p:nvGraphicFramePr>
        <p:xfrm>
          <a:off x="35496" y="511944"/>
          <a:ext cx="9001000" cy="4559811"/>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0000"/>
                    </a:ext>
                  </a:extLst>
                </a:gridCol>
                <a:gridCol w="4500500">
                  <a:extLst>
                    <a:ext uri="{9D8B030D-6E8A-4147-A177-3AD203B41FA5}">
                      <a16:colId xmlns:a16="http://schemas.microsoft.com/office/drawing/2014/main" val="20001"/>
                    </a:ext>
                  </a:extLst>
                </a:gridCol>
              </a:tblGrid>
              <a:tr h="930118">
                <a:tc gridSpan="2">
                  <a:txBody>
                    <a:bodyPr/>
                    <a:lstStyle/>
                    <a:p>
                      <a:pPr algn="l"/>
                      <a:r>
                        <a:rPr lang="en-US" sz="2800" b="0" dirty="0" smtClean="0">
                          <a:latin typeface="Times New Roman" panose="02020603050405020304" pitchFamily="18" charset="0"/>
                          <a:cs typeface="Times New Roman" panose="02020603050405020304" pitchFamily="18" charset="0"/>
                        </a:rPr>
                        <a:t>Sự</a:t>
                      </a:r>
                      <a:r>
                        <a:rPr lang="en-US" sz="2800" b="0" baseline="0" dirty="0" smtClean="0">
                          <a:latin typeface="Times New Roman" panose="02020603050405020304" pitchFamily="18" charset="0"/>
                          <a:cs typeface="Times New Roman" panose="02020603050405020304" pitchFamily="18" charset="0"/>
                        </a:rPr>
                        <a:t> thật là gì? ………………………………………………….</a:t>
                      </a:r>
                    </a:p>
                    <a:p>
                      <a:pPr algn="l"/>
                      <a:r>
                        <a:rPr lang="en-US" sz="2800" b="0" baseline="0" dirty="0" smtClean="0">
                          <a:latin typeface="Times New Roman" panose="02020603050405020304" pitchFamily="18" charset="0"/>
                          <a:cs typeface="Times New Roman" panose="02020603050405020304" pitchFamily="18" charset="0"/>
                        </a:rPr>
                        <a:t>Tôn trọng sự thật là gì?.............................................................</a:t>
                      </a:r>
                      <a:endParaRPr lang="vi-VN" sz="28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00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cs typeface="Times New Roman" panose="02020603050405020304" pitchFamily="18" charset="0"/>
                        </a:rPr>
                        <a:t>Biểu</a:t>
                      </a:r>
                      <a:r>
                        <a:rPr lang="en-US" sz="2800" b="1" baseline="0" dirty="0" smtClean="0">
                          <a:latin typeface="Times New Roman" panose="02020603050405020304" pitchFamily="18" charset="0"/>
                          <a:cs typeface="Times New Roman" panose="02020603050405020304" pitchFamily="18" charset="0"/>
                        </a:rPr>
                        <a:t> hiện của tôn trọng sự thật</a:t>
                      </a:r>
                      <a:endParaRPr lang="vi-VN" sz="28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1"/>
                  </a:ext>
                </a:extLst>
              </a:tr>
              <a:tr h="3096771">
                <a:tc>
                  <a:txBody>
                    <a:bodyPr/>
                    <a:lstStyle/>
                    <a:p>
                      <a:r>
                        <a:rPr lang="en-US" sz="2400" b="1" dirty="0" smtClean="0">
                          <a:solidFill>
                            <a:srgbClr val="002060"/>
                          </a:solidFill>
                          <a:latin typeface="Times New Roman" panose="02020603050405020304" pitchFamily="18" charset="0"/>
                          <a:cs typeface="Times New Roman" panose="02020603050405020304" pitchFamily="18" charset="0"/>
                        </a:rPr>
                        <a:t>Quan sát</a:t>
                      </a:r>
                      <a:r>
                        <a:rPr lang="en-US" sz="2400" b="1" baseline="0" dirty="0" smtClean="0">
                          <a:solidFill>
                            <a:srgbClr val="002060"/>
                          </a:solidFill>
                          <a:latin typeface="Times New Roman" panose="02020603050405020304" pitchFamily="18" charset="0"/>
                          <a:cs typeface="Times New Roman" panose="02020603050405020304" pitchFamily="18" charset="0"/>
                        </a:rPr>
                        <a:t> tranh, ghi biểu hiện</a:t>
                      </a:r>
                    </a:p>
                    <a:p>
                      <a:pPr marL="0" indent="0">
                        <a:buNone/>
                      </a:pPr>
                      <a:r>
                        <a:rPr lang="en-US" sz="2800" baseline="0" dirty="0" smtClean="0">
                          <a:latin typeface="Times New Roman" panose="02020603050405020304" pitchFamily="18" charset="0"/>
                          <a:cs typeface="Times New Roman" panose="02020603050405020304" pitchFamily="18" charset="0"/>
                        </a:rPr>
                        <a:t>1. Tranh 1: ………………......</a:t>
                      </a:r>
                    </a:p>
                    <a:p>
                      <a:pPr marL="0" indent="0">
                        <a:buNone/>
                      </a:pPr>
                      <a:r>
                        <a:rPr lang="en-US" sz="2800" baseline="0" dirty="0" smtClean="0">
                          <a:latin typeface="Times New Roman" panose="02020603050405020304" pitchFamily="18" charset="0"/>
                          <a:cs typeface="Times New Roman" panose="02020603050405020304" pitchFamily="18" charset="0"/>
                        </a:rPr>
                        <a:t>……………………………....</a:t>
                      </a:r>
                    </a:p>
                    <a:p>
                      <a:pPr marL="0" indent="0">
                        <a:buNone/>
                      </a:pPr>
                      <a:r>
                        <a:rPr lang="en-US" sz="2800" baseline="0" dirty="0" smtClean="0">
                          <a:latin typeface="Times New Roman" panose="02020603050405020304" pitchFamily="18" charset="0"/>
                          <a:cs typeface="Times New Roman" panose="02020603050405020304" pitchFamily="18" charset="0"/>
                        </a:rPr>
                        <a:t>2. Tranh 2: …………………..</a:t>
                      </a:r>
                    </a:p>
                    <a:p>
                      <a:pPr marL="0" indent="0">
                        <a:buNone/>
                      </a:pPr>
                      <a:r>
                        <a:rPr lang="en-US" sz="2800" baseline="0" dirty="0" smtClean="0">
                          <a:latin typeface="Times New Roman" panose="02020603050405020304" pitchFamily="18" charset="0"/>
                          <a:cs typeface="Times New Roman" panose="02020603050405020304" pitchFamily="18" charset="0"/>
                        </a:rPr>
                        <a:t>………………………………</a:t>
                      </a:r>
                    </a:p>
                    <a:p>
                      <a:pPr marL="0" indent="0">
                        <a:buNone/>
                      </a:pPr>
                      <a:r>
                        <a:rPr lang="en-US" sz="2800" baseline="0" dirty="0" smtClean="0">
                          <a:latin typeface="Times New Roman" panose="02020603050405020304" pitchFamily="18" charset="0"/>
                          <a:cs typeface="Times New Roman" panose="02020603050405020304" pitchFamily="18" charset="0"/>
                        </a:rPr>
                        <a:t>3. Tranh 3: …………………..</a:t>
                      </a:r>
                    </a:p>
                    <a:p>
                      <a:pPr marL="0" indent="0">
                        <a:buNone/>
                      </a:pPr>
                      <a:r>
                        <a:rPr lang="en-US" sz="2800" baseline="0" dirty="0" smtClean="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800" b="1" dirty="0" smtClean="0">
                          <a:solidFill>
                            <a:srgbClr val="002060"/>
                          </a:solidFill>
                          <a:latin typeface="Times New Roman" panose="02020603050405020304" pitchFamily="18" charset="0"/>
                          <a:cs typeface="Times New Roman" panose="02020603050405020304" pitchFamily="18" charset="0"/>
                        </a:rPr>
                        <a:t>Kể</a:t>
                      </a:r>
                      <a:r>
                        <a:rPr lang="en-US" sz="2800" b="1" baseline="0" dirty="0" smtClean="0">
                          <a:solidFill>
                            <a:srgbClr val="002060"/>
                          </a:solidFill>
                          <a:latin typeface="Times New Roman" panose="02020603050405020304" pitchFamily="18" charset="0"/>
                          <a:cs typeface="Times New Roman" panose="02020603050405020304" pitchFamily="18" charset="0"/>
                        </a:rPr>
                        <a:t> thêm các biểu hiện khác</a:t>
                      </a:r>
                    </a:p>
                    <a:p>
                      <a:r>
                        <a:rPr lang="en-US" sz="2800" baseline="0" dirty="0" smtClean="0">
                          <a:latin typeface="Times New Roman" panose="02020603050405020304" pitchFamily="18" charset="0"/>
                          <a:cs typeface="Times New Roman" panose="02020603050405020304" pitchFamily="18" charset="0"/>
                        </a:rPr>
                        <a:t>4……………………………..5……….…………………….</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6……………………………..7……….…………………….</a:t>
                      </a:r>
                      <a:endParaRPr lang="vi-VN" sz="28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8……………………………...……….…………………….</a:t>
                      </a:r>
                      <a:endParaRPr lang="vi-VN" sz="28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819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69026"/>
            <a:ext cx="4248472"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Gợi ý Phiếu học tập số 1</a:t>
            </a:r>
          </a:p>
        </p:txBody>
      </p:sp>
      <p:graphicFrame>
        <p:nvGraphicFramePr>
          <p:cNvPr id="5" name="Table 4"/>
          <p:cNvGraphicFramePr>
            <a:graphicFrameLocks noGrp="1"/>
          </p:cNvGraphicFramePr>
          <p:nvPr>
            <p:extLst>
              <p:ext uri="{D42A27DB-BD31-4B8C-83A1-F6EECF244321}">
                <p14:modId xmlns:p14="http://schemas.microsoft.com/office/powerpoint/2010/main" val="3277857615"/>
              </p:ext>
            </p:extLst>
          </p:nvPr>
        </p:nvGraphicFramePr>
        <p:xfrm>
          <a:off x="35496" y="483071"/>
          <a:ext cx="9001000" cy="4610440"/>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0000"/>
                    </a:ext>
                  </a:extLst>
                </a:gridCol>
                <a:gridCol w="4500500">
                  <a:extLst>
                    <a:ext uri="{9D8B030D-6E8A-4147-A177-3AD203B41FA5}">
                      <a16:colId xmlns:a16="http://schemas.microsoft.com/office/drawing/2014/main" val="20001"/>
                    </a:ext>
                  </a:extLst>
                </a:gridCol>
              </a:tblGrid>
              <a:tr h="1620263">
                <a:tc gridSpan="2">
                  <a:txBody>
                    <a:bodyPr/>
                    <a:lstStyle/>
                    <a:p>
                      <a:pPr algn="l"/>
                      <a:r>
                        <a:rPr lang="en-US" sz="2600" b="0" dirty="0" smtClean="0">
                          <a:latin typeface="Times New Roman" panose="02020603050405020304" pitchFamily="18" charset="0"/>
                          <a:cs typeface="Times New Roman" panose="02020603050405020304" pitchFamily="18" charset="0"/>
                        </a:rPr>
                        <a:t>- Sự</a:t>
                      </a:r>
                      <a:r>
                        <a:rPr lang="en-US" sz="2600" b="0" baseline="0" dirty="0" smtClean="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l"/>
                      <a:r>
                        <a:rPr lang="en-US" sz="2600" b="0" baseline="0" dirty="0" smtClean="0">
                          <a:latin typeface="Times New Roman" panose="02020603050405020304" pitchFamily="18" charset="0"/>
                          <a:cs typeface="Times New Roman" panose="02020603050405020304" pitchFamily="18" charset="0"/>
                        </a:rPr>
                        <a:t>- Tôn trọng sự thật là </a:t>
                      </a:r>
                      <a:r>
                        <a:rPr lang="vi-VN" sz="2600" b="0" baseline="0" dirty="0" smtClean="0">
                          <a:latin typeface="Times New Roman" panose="02020603050405020304" pitchFamily="18" charset="0"/>
                          <a:cs typeface="Times New Roman" panose="02020603050405020304" pitchFamily="18" charset="0"/>
                        </a:rPr>
                        <a:t>suy nghĩ, nói và làm theo đúng sự thật, bảo vệ sự thật</a:t>
                      </a:r>
                      <a:r>
                        <a:rPr lang="en-US" sz="2600" b="0" baseline="0" dirty="0" smtClean="0">
                          <a:latin typeface="Times New Roman" panose="02020603050405020304" pitchFamily="18" charset="0"/>
                          <a:cs typeface="Times New Roman" panose="02020603050405020304" pitchFamily="18" charset="0"/>
                        </a:rPr>
                        <a:t>.</a:t>
                      </a:r>
                      <a:endParaRPr lang="vi-VN" sz="2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08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cs typeface="Times New Roman" panose="02020603050405020304" pitchFamily="18" charset="0"/>
                        </a:rPr>
                        <a:t>Biểu</a:t>
                      </a:r>
                      <a:r>
                        <a:rPr lang="en-US" sz="2800" b="1" baseline="0" dirty="0" smtClean="0">
                          <a:latin typeface="Times New Roman" panose="02020603050405020304" pitchFamily="18" charset="0"/>
                          <a:cs typeface="Times New Roman" panose="02020603050405020304" pitchFamily="18" charset="0"/>
                        </a:rPr>
                        <a:t> hiện của tôn trọng sự thật</a:t>
                      </a:r>
                      <a:endParaRPr lang="vi-VN" sz="28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1"/>
                  </a:ext>
                </a:extLst>
              </a:tr>
              <a:tr h="2415880">
                <a:tc>
                  <a:txBody>
                    <a:bodyPr/>
                    <a:lstStyle/>
                    <a:p>
                      <a:pPr marL="0" indent="0">
                        <a:buNone/>
                      </a:pPr>
                      <a:r>
                        <a:rPr lang="en-US" sz="2500" baseline="0" dirty="0" smtClean="0">
                          <a:latin typeface="Times New Roman" panose="02020603050405020304" pitchFamily="18" charset="0"/>
                          <a:cs typeface="Times New Roman" panose="02020603050405020304" pitchFamily="18" charset="0"/>
                        </a:rPr>
                        <a:t>1</a:t>
                      </a:r>
                      <a:r>
                        <a:rPr lang="en-US" sz="2500" b="1" baseline="0" dirty="0" smtClean="0">
                          <a:latin typeface="Times New Roman" panose="02020603050405020304" pitchFamily="18" charset="0"/>
                          <a:cs typeface="Times New Roman" panose="02020603050405020304" pitchFamily="18" charset="0"/>
                        </a:rPr>
                        <a:t>. Tranh 1</a:t>
                      </a:r>
                      <a:r>
                        <a:rPr lang="en-US" sz="2500" baseline="0" dirty="0" smtClean="0">
                          <a:latin typeface="Times New Roman" panose="02020603050405020304" pitchFamily="18" charset="0"/>
                          <a:cs typeface="Times New Roman" panose="02020603050405020304" pitchFamily="18" charset="0"/>
                        </a:rPr>
                        <a:t>: Hai bạn HS tự giác nhận lỗi.</a:t>
                      </a:r>
                    </a:p>
                    <a:p>
                      <a:pPr marL="0" indent="0">
                        <a:buNone/>
                      </a:pPr>
                      <a:r>
                        <a:rPr lang="en-US" sz="2500" b="1" baseline="0" dirty="0" smtClean="0">
                          <a:latin typeface="Times New Roman" panose="02020603050405020304" pitchFamily="18" charset="0"/>
                          <a:cs typeface="Times New Roman" panose="02020603050405020304" pitchFamily="18" charset="0"/>
                        </a:rPr>
                        <a:t>2. Tranh 2</a:t>
                      </a:r>
                      <a:r>
                        <a:rPr lang="en-US" sz="2500" baseline="0" dirty="0" smtClean="0">
                          <a:latin typeface="Times New Roman" panose="02020603050405020304" pitchFamily="18" charset="0"/>
                          <a:cs typeface="Times New Roman" panose="02020603050405020304" pitchFamily="18" charset="0"/>
                        </a:rPr>
                        <a:t>: Bạn nam dũng cảm nói lên sự thật.</a:t>
                      </a:r>
                    </a:p>
                    <a:p>
                      <a:pPr marL="0" indent="0">
                        <a:buNone/>
                      </a:pPr>
                      <a:r>
                        <a:rPr lang="en-US" sz="2500" b="1" baseline="0" dirty="0" smtClean="0">
                          <a:latin typeface="Times New Roman" panose="02020603050405020304" pitchFamily="18" charset="0"/>
                          <a:cs typeface="Times New Roman" panose="02020603050405020304" pitchFamily="18" charset="0"/>
                        </a:rPr>
                        <a:t>3. Tranh 3</a:t>
                      </a:r>
                      <a:r>
                        <a:rPr lang="en-US" sz="2500" baseline="0" dirty="0" smtClean="0">
                          <a:latin typeface="Times New Roman" panose="02020603050405020304" pitchFamily="18" charset="0"/>
                          <a:cs typeface="Times New Roman" panose="02020603050405020304" pitchFamily="18" charset="0"/>
                        </a:rPr>
                        <a:t>: Hai bạn nữ dám đứng lên nói sự thật.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500" b="1" dirty="0" smtClean="0">
                          <a:solidFill>
                            <a:srgbClr val="002060"/>
                          </a:solidFill>
                          <a:latin typeface="Times New Roman" panose="02020603050405020304" pitchFamily="18" charset="0"/>
                          <a:cs typeface="Times New Roman" panose="02020603050405020304" pitchFamily="18" charset="0"/>
                        </a:rPr>
                        <a:t>Kể</a:t>
                      </a:r>
                      <a:r>
                        <a:rPr lang="en-US" sz="2500" b="1" baseline="0" dirty="0" smtClean="0">
                          <a:solidFill>
                            <a:srgbClr val="002060"/>
                          </a:solidFill>
                          <a:latin typeface="Times New Roman" panose="02020603050405020304" pitchFamily="18" charset="0"/>
                          <a:cs typeface="Times New Roman" panose="02020603050405020304" pitchFamily="18" charset="0"/>
                        </a:rPr>
                        <a:t> thêm các biểu hiện khác</a:t>
                      </a:r>
                    </a:p>
                    <a:p>
                      <a:r>
                        <a:rPr lang="en-US" sz="2500" baseline="0" dirty="0" smtClean="0">
                          <a:latin typeface="Times New Roman" panose="02020603050405020304" pitchFamily="18" charset="0"/>
                          <a:cs typeface="Times New Roman" panose="02020603050405020304" pitchFamily="18" charset="0"/>
                        </a:rPr>
                        <a:t>- Chấp nhận kết quả của việc nói ra sự thật</a:t>
                      </a:r>
                    </a:p>
                    <a:p>
                      <a:r>
                        <a:rPr lang="en-US" sz="2500" baseline="0" dirty="0" smtClean="0">
                          <a:latin typeface="Times New Roman" panose="02020603050405020304" pitchFamily="18" charset="0"/>
                          <a:cs typeface="Times New Roman" panose="02020603050405020304" pitchFamily="18" charset="0"/>
                        </a:rPr>
                        <a:t>- Bảo vệ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smtClean="0">
                          <a:latin typeface="Times New Roman" panose="02020603050405020304" pitchFamily="18" charset="0"/>
                          <a:cs typeface="Times New Roman" panose="02020603050405020304" pitchFamily="18" charset="0"/>
                        </a:rPr>
                        <a:t>- Đấu tranh tìm ra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smtClean="0">
                          <a:latin typeface="Times New Roman" panose="02020603050405020304" pitchFamily="18" charset="0"/>
                          <a:cs typeface="Times New Roman" panose="02020603050405020304" pitchFamily="18" charset="0"/>
                        </a:rPr>
                        <a:t>- Lên án những việc làm sai trái.</a:t>
                      </a:r>
                      <a:endParaRPr lang="vi-VN" sz="25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7508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14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536371"/>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extLst>
                    <a:ext uri="{9D8B030D-6E8A-4147-A177-3AD203B41FA5}">
                      <a16:colId xmlns:a16="http://schemas.microsoft.com/office/drawing/2014/main" val="20000"/>
                    </a:ext>
                  </a:extLst>
                </a:gridCol>
                <a:gridCol w="1100333">
                  <a:extLst>
                    <a:ext uri="{9D8B030D-6E8A-4147-A177-3AD203B41FA5}">
                      <a16:colId xmlns:a16="http://schemas.microsoft.com/office/drawing/2014/main" val="20001"/>
                    </a:ext>
                  </a:extLst>
                </a:gridCol>
                <a:gridCol w="1710863">
                  <a:extLst>
                    <a:ext uri="{9D8B030D-6E8A-4147-A177-3AD203B41FA5}">
                      <a16:colId xmlns:a16="http://schemas.microsoft.com/office/drawing/2014/main" val="20002"/>
                    </a:ext>
                  </a:extLst>
                </a:gridCol>
              </a:tblGrid>
              <a:tr h="0">
                <a:tc>
                  <a:txBody>
                    <a:bodyPr/>
                    <a:lstStyle/>
                    <a:p>
                      <a:pPr marR="45720" algn="ctr">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8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TotalTime>
  <Words>1123</Words>
  <Application>Microsoft Office PowerPoint</Application>
  <PresentationFormat>On-screen Show (16:9)</PresentationFormat>
  <Paragraphs>131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My PC</cp:lastModifiedBy>
  <cp:revision>43</cp:revision>
  <dcterms:created xsi:type="dcterms:W3CDTF">2021-07-12T15:39:09Z</dcterms:created>
  <dcterms:modified xsi:type="dcterms:W3CDTF">2023-06-30T00:33:20Z</dcterms:modified>
</cp:coreProperties>
</file>