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8"/>
  </p:notesMasterIdLst>
  <p:sldIdLst>
    <p:sldId id="3110" r:id="rId2"/>
    <p:sldId id="3102" r:id="rId3"/>
    <p:sldId id="3146" r:id="rId4"/>
    <p:sldId id="3323" r:id="rId5"/>
    <p:sldId id="3325" r:id="rId6"/>
    <p:sldId id="3324" r:id="rId7"/>
    <p:sldId id="3330" r:id="rId8"/>
    <p:sldId id="3135" r:id="rId9"/>
    <p:sldId id="3264" r:id="rId10"/>
    <p:sldId id="3328" r:id="rId11"/>
    <p:sldId id="3329" r:id="rId12"/>
    <p:sldId id="3267" r:id="rId13"/>
    <p:sldId id="3327" r:id="rId14"/>
    <p:sldId id="3266" r:id="rId15"/>
    <p:sldId id="3269"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130" autoAdjust="0"/>
    <p:restoredTop sz="94660"/>
  </p:normalViewPr>
  <p:slideViewPr>
    <p:cSldViewPr snapToGrid="0">
      <p:cViewPr varScale="1">
        <p:scale>
          <a:sx n="73" d="100"/>
          <a:sy n="73" d="100"/>
        </p:scale>
        <p:origin x="-49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pPr/>
              <a:t>05/12/2023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pPr/>
              <a:t>‹#›</a:t>
            </a:fld>
            <a:endParaRPr lang="en-GB"/>
          </a:p>
        </p:txBody>
      </p:sp>
    </p:spTree>
    <p:extLst>
      <p:ext uri="{BB962C8B-B14F-4D97-AF65-F5344CB8AC3E}">
        <p14:creationId xmlns:p14="http://schemas.microsoft.com/office/powerpoint/2010/main" xmlns=""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xmlns=""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1739541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xmlns=""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xmlns="" id="{C9BA255E-1E6C-4596-8CAD-67CE4A1C592F}"/>
              </a:ext>
            </a:extLst>
          </p:cNvPr>
          <p:cNvPicPr>
            <a:picLocks noChangeAspect="1"/>
          </p:cNvPicPr>
          <p:nvPr userDrawn="1"/>
        </p:nvPicPr>
        <p:blipFill>
          <a:blip r:embed="rId4" cstate="print">
            <a:extLst>
              <a:ext uri="{BEBA8EAE-BF5A-486C-A8C5-ECC9F3942E4B}">
                <a14:imgProps xmlns:a14="http://schemas.microsoft.com/office/drawing/2010/main" xmlns="">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xmlns="" val="214749403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xmlns="">
                  <a14:imgLayer r:embed="rId3">
                    <a14:imgEffect>
                      <a14:artisticPastelsSmooth/>
                    </a14:imgEffect>
                  </a14:imgLayer>
                </a14:imgProps>
              </a:ext>
              <a:ext uri="{28A0092B-C50C-407E-A947-70E740481C1C}">
                <a14:useLocalDpi xmlns:a14="http://schemas.microsoft.com/office/drawing/2010/main" xmlns=""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xmlns="" id="{98C32674-8B0B-4A16-BA70-6C2CD890B228}"/>
              </a:ext>
            </a:extLst>
          </p:cNvPr>
          <p:cNvPicPr>
            <a:picLocks noChangeAspect="1"/>
          </p:cNvPicPr>
          <p:nvPr userDrawn="1"/>
        </p:nvPicPr>
        <p:blipFill>
          <a:blip r:embed="rId5" cstate="print">
            <a:extLst>
              <a:ext uri="{BEBA8EAE-BF5A-486C-A8C5-ECC9F3942E4B}">
                <a14:imgProps xmlns:a14="http://schemas.microsoft.com/office/drawing/2010/main" xmlns="">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xmlns="" val="379467352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xmlns="">
                  <a14:imgLayer r:embed="rId3">
                    <a14:imgEffect>
                      <a14:artisticPastelsSmooth/>
                    </a14:imgEffect>
                  </a14:imgLayer>
                </a14:imgProps>
              </a:ext>
              <a:ext uri="{28A0092B-C50C-407E-A947-70E740481C1C}">
                <a14:useLocalDpi xmlns:a14="http://schemas.microsoft.com/office/drawing/2010/main" xmlns=""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xmlns=""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xmlns="" id="{2C754DA5-A8B1-47C6-91BC-8EE486452E58}"/>
              </a:ext>
            </a:extLst>
          </p:cNvPr>
          <p:cNvPicPr>
            <a:picLocks noChangeAspect="1"/>
          </p:cNvPicPr>
          <p:nvPr userDrawn="1"/>
        </p:nvPicPr>
        <p:blipFill>
          <a:blip r:embed="rId6" cstate="print">
            <a:extLst>
              <a:ext uri="{BEBA8EAE-BF5A-486C-A8C5-ECC9F3942E4B}">
                <a14:imgProps xmlns:a14="http://schemas.microsoft.com/office/drawing/2010/main" xmlns="">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xmlns="" val="13055737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xmlns="">
                  <a14:imgLayer r:embed="rId3">
                    <a14:imgEffect>
                      <a14:artisticPastelsSmooth/>
                    </a14:imgEffect>
                  </a14:imgLayer>
                </a14:imgProps>
              </a:ext>
              <a:ext uri="{28A0092B-C50C-407E-A947-70E740481C1C}">
                <a14:useLocalDpi xmlns:a14="http://schemas.microsoft.com/office/drawing/2010/main" xmlns=""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xmlns="" id="{9177DC3B-5747-449F-8020-0C394E86E21D}"/>
              </a:ext>
            </a:extLst>
          </p:cNvPr>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xmlns="" id="{0D3D1195-218E-4222-A5DA-70726D4831D9}"/>
              </a:ext>
            </a:extLst>
          </p:cNvPr>
          <p:cNvPicPr>
            <a:picLocks noChangeAspect="1"/>
          </p:cNvPicPr>
          <p:nvPr userDrawn="1"/>
        </p:nvPicPr>
        <p:blipFill>
          <a:blip r:embed="rId6" cstate="print">
            <a:extLst>
              <a:ext uri="{BEBA8EAE-BF5A-486C-A8C5-ECC9F3942E4B}">
                <a14:imgProps xmlns:a14="http://schemas.microsoft.com/office/drawing/2010/main" xmlns="">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xmlns="" val="171178741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xmlns="">
                  <a14:imgLayer r:embed="rId3">
                    <a14:imgEffect>
                      <a14:artisticPastelsSmooth/>
                    </a14:imgEffect>
                  </a14:imgLayer>
                </a14:imgProps>
              </a:ext>
              <a:ext uri="{28A0092B-C50C-407E-A947-70E740481C1C}">
                <a14:useLocalDpi xmlns:a14="http://schemas.microsoft.com/office/drawing/2010/main" xmlns=""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xmlns=""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xmlns=""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xmlns=""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xmlns=""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xmlns=""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xmlns=""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xmlns=""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xmlns=""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xmlns=""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xmlns=""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xmlns=""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xmlns=""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xmlns="" val="275474176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27C3D3F-530D-4873-872B-8C4AF88046AC}"/>
              </a:ext>
            </a:extLst>
          </p:cNvPr>
          <p:cNvPicPr>
            <a:picLocks noChangeAspect="1"/>
          </p:cNvPicPr>
          <p:nvPr/>
        </p:nvPicPr>
        <p:blipFill>
          <a:blip r:embed="rId2"/>
          <a:srcRect t="41152" b="9095"/>
          <a:stretch>
            <a:fillRect/>
          </a:stretch>
        </p:blipFill>
        <p:spPr>
          <a:xfrm>
            <a:off x="495477" y="1998618"/>
            <a:ext cx="11383926" cy="2534195"/>
          </a:xfrm>
          <a:prstGeom prst="rect">
            <a:avLst/>
          </a:prstGeom>
        </p:spPr>
      </p:pic>
      <p:sp>
        <p:nvSpPr>
          <p:cNvPr id="3" name="TextBox 2"/>
          <p:cNvSpPr txBox="1"/>
          <p:nvPr/>
        </p:nvSpPr>
        <p:spPr>
          <a:xfrm>
            <a:off x="1541417" y="1293223"/>
            <a:ext cx="7236823" cy="584775"/>
          </a:xfrm>
          <a:prstGeom prst="rect">
            <a:avLst/>
          </a:prstGeom>
          <a:noFill/>
        </p:spPr>
        <p:txBody>
          <a:bodyPr wrap="square" rtlCol="0">
            <a:spAutoFit/>
          </a:bodyPr>
          <a:lstStyle/>
          <a:p>
            <a:pPr algn="ctr"/>
            <a:r>
              <a:rPr lang="en-US" sz="3200" b="1" dirty="0" err="1" smtClean="0">
                <a:solidFill>
                  <a:srgbClr val="FF0000"/>
                </a:solidFill>
                <a:latin typeface="Times New Roman" pitchFamily="18" charset="0"/>
                <a:cs typeface="Times New Roman" pitchFamily="18" charset="0"/>
              </a:rPr>
              <a:t>Hoán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đổi</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0106769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6BD5AC3-FFF1-48A2-AEB0-6373E7A495A4}"/>
              </a:ext>
            </a:extLst>
          </p:cNvPr>
          <p:cNvSpPr/>
          <p:nvPr/>
        </p:nvSpPr>
        <p:spPr>
          <a:xfrm>
            <a:off x="1300628" y="956235"/>
            <a:ext cx="4078196"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Giống thuật toán sắp xếp nổi bọt, thuật toán sắp xếp chọn cũng xét</a:t>
            </a:r>
          </a:p>
        </p:txBody>
      </p:sp>
      <p:pic>
        <p:nvPicPr>
          <p:cNvPr id="3" name="Picture 2">
            <a:extLst>
              <a:ext uri="{FF2B5EF4-FFF2-40B4-BE49-F238E27FC236}">
                <a16:creationId xmlns:a16="http://schemas.microsoft.com/office/drawing/2014/main" xmlns="" id="{097730EC-0183-4493-9E8A-EAF3311EA4AE}"/>
              </a:ext>
            </a:extLst>
          </p:cNvPr>
          <p:cNvPicPr>
            <a:picLocks noChangeAspect="1"/>
          </p:cNvPicPr>
          <p:nvPr/>
        </p:nvPicPr>
        <p:blipFill>
          <a:blip r:embed="rId2" cstate="print"/>
          <a:stretch>
            <a:fillRect/>
          </a:stretch>
        </p:blipFill>
        <p:spPr>
          <a:xfrm>
            <a:off x="470272" y="1110181"/>
            <a:ext cx="696109" cy="693819"/>
          </a:xfrm>
          <a:prstGeom prst="rect">
            <a:avLst/>
          </a:prstGeom>
        </p:spPr>
      </p:pic>
      <p:sp>
        <p:nvSpPr>
          <p:cNvPr id="4" name="Rectangle 3">
            <a:extLst>
              <a:ext uri="{FF2B5EF4-FFF2-40B4-BE49-F238E27FC236}">
                <a16:creationId xmlns:a16="http://schemas.microsoft.com/office/drawing/2014/main" xmlns="" id="{8432CC62-A729-4BEE-B418-505526D2538F}"/>
              </a:ext>
            </a:extLst>
          </p:cNvPr>
          <p:cNvSpPr/>
          <p:nvPr/>
        </p:nvSpPr>
        <p:spPr>
          <a:xfrm>
            <a:off x="396222" y="2601988"/>
            <a:ext cx="4982602" cy="2526525"/>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Tuy nhiên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việc này được thực hiện bằng cách so sánh trực tiếp phần tử ở vị trí được xét với những phần tử ở phía sau nó và hoán đổi nếu phần từ phía sau nhỏ hơn. Các bước thực hiện được minh hoạ trong Hình 16.5.</a:t>
            </a:r>
          </a:p>
        </p:txBody>
      </p:sp>
      <p:sp>
        <p:nvSpPr>
          <p:cNvPr id="5" name="Rectangle 4">
            <a:extLst>
              <a:ext uri="{FF2B5EF4-FFF2-40B4-BE49-F238E27FC236}">
                <a16:creationId xmlns:a16="http://schemas.microsoft.com/office/drawing/2014/main" xmlns="" id="{1882CD6B-ACFC-4FAD-B388-7E8091C48F76}"/>
              </a:ext>
            </a:extLst>
          </p:cNvPr>
          <p:cNvSpPr/>
          <p:nvPr/>
        </p:nvSpPr>
        <p:spPr>
          <a:xfrm>
            <a:off x="396222" y="283212"/>
            <a:ext cx="10754619"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THUẬT TOÁN SẮP XẾP CHỌN</a:t>
            </a:r>
            <a:endParaRPr lang="en-US" sz="2800" b="1">
              <a:solidFill>
                <a:srgbClr val="F03C69"/>
              </a:solidFill>
              <a:latin typeface="SVN-SAF"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9935A91A-DDA5-444F-A287-06907A565562}"/>
              </a:ext>
            </a:extLst>
          </p:cNvPr>
          <p:cNvPicPr>
            <a:picLocks noChangeAspect="1"/>
          </p:cNvPicPr>
          <p:nvPr/>
        </p:nvPicPr>
        <p:blipFill>
          <a:blip r:embed="rId3"/>
          <a:stretch>
            <a:fillRect/>
          </a:stretch>
        </p:blipFill>
        <p:spPr>
          <a:xfrm>
            <a:off x="5773531" y="656216"/>
            <a:ext cx="5524387" cy="5918572"/>
          </a:xfrm>
          <a:prstGeom prst="rect">
            <a:avLst/>
          </a:prstGeom>
        </p:spPr>
      </p:pic>
      <p:sp>
        <p:nvSpPr>
          <p:cNvPr id="8" name="Rectangle 7">
            <a:extLst>
              <a:ext uri="{FF2B5EF4-FFF2-40B4-BE49-F238E27FC236}">
                <a16:creationId xmlns:a16="http://schemas.microsoft.com/office/drawing/2014/main" xmlns="" id="{5419E0D5-E04C-46BA-9634-DD2F0661025B}"/>
              </a:ext>
            </a:extLst>
          </p:cNvPr>
          <p:cNvSpPr/>
          <p:nvPr/>
        </p:nvSpPr>
        <p:spPr>
          <a:xfrm>
            <a:off x="396222" y="1754223"/>
            <a:ext cx="498260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từng vị trí và đưa phần tử nhỏ nhất trong những phần từ phía sau vào vị trí đó. </a:t>
            </a:r>
          </a:p>
        </p:txBody>
      </p:sp>
    </p:spTree>
    <p:extLst>
      <p:ext uri="{BB962C8B-B14F-4D97-AF65-F5344CB8AC3E}">
        <p14:creationId xmlns:p14="http://schemas.microsoft.com/office/powerpoint/2010/main" xmlns="" val="244988387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out)">
                                      <p:cBhvr>
                                        <p:cTn id="16" dur="1000"/>
                                        <p:tgtEl>
                                          <p:spTgt spid="3"/>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1000"/>
                                        <p:tgtEl>
                                          <p:spTgt spid="2">
                                            <p:txEl>
                                              <p:pRg st="0" end="0"/>
                                            </p:txEl>
                                          </p:spTgt>
                                        </p:tgtEl>
                                      </p:cBhvr>
                                    </p:animEffect>
                                    <p:anim calcmode="lin" valueType="num">
                                      <p:cBhvr>
                                        <p:cTn id="2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tgtEl>
                                          <p:spTgt spid="8">
                                            <p:txEl>
                                              <p:pRg st="0" end="0"/>
                                            </p:txEl>
                                          </p:spTgt>
                                        </p:tgtEl>
                                      </p:cBhvr>
                                    </p:animEffect>
                                    <p:anim calcmode="lin" valueType="num">
                                      <p:cBhvr>
                                        <p:cTn id="2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1000"/>
                                        <p:tgtEl>
                                          <p:spTgt spid="4">
                                            <p:txEl>
                                              <p:pRg st="0" end="0"/>
                                            </p:txEl>
                                          </p:spTgt>
                                        </p:tgtEl>
                                      </p:cBhvr>
                                    </p:animEffect>
                                    <p:anim calcmode="lin" valueType="num">
                                      <p:cBhvr>
                                        <p:cTn id="3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4055BAE-6445-4F9A-98D9-933CFC76EA0C}"/>
              </a:ext>
            </a:extLst>
          </p:cNvPr>
          <p:cNvSpPr/>
          <p:nvPr/>
        </p:nvSpPr>
        <p:spPr>
          <a:xfrm>
            <a:off x="1648138" y="567256"/>
            <a:ext cx="9570393" cy="532838"/>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Mô tả thuật toán tìm kiếm tuần tự bằng ngôn ngữ tự nhiên:</a:t>
            </a:r>
            <a:endParaRPr lang="en-US" sz="2400" b="1">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47FD590F-A58E-4C84-AC10-A9AF49627914}"/>
              </a:ext>
            </a:extLst>
          </p:cNvPr>
          <p:cNvPicPr>
            <a:picLocks noChangeAspect="1"/>
          </p:cNvPicPr>
          <p:nvPr/>
        </p:nvPicPr>
        <p:blipFill>
          <a:blip r:embed="rId2" cstate="print"/>
          <a:stretch>
            <a:fillRect/>
          </a:stretch>
        </p:blipFill>
        <p:spPr>
          <a:xfrm>
            <a:off x="600261" y="382138"/>
            <a:ext cx="906054" cy="903074"/>
          </a:xfrm>
          <a:prstGeom prst="rect">
            <a:avLst/>
          </a:prstGeom>
        </p:spPr>
      </p:pic>
      <p:sp>
        <p:nvSpPr>
          <p:cNvPr id="4" name="Rectangle 3">
            <a:extLst>
              <a:ext uri="{FF2B5EF4-FFF2-40B4-BE49-F238E27FC236}">
                <a16:creationId xmlns:a16="http://schemas.microsoft.com/office/drawing/2014/main" xmlns="" id="{EAB72675-0C51-4A51-875A-DBE82360CA30}"/>
              </a:ext>
            </a:extLst>
          </p:cNvPr>
          <p:cNvSpPr/>
          <p:nvPr/>
        </p:nvSpPr>
        <p:spPr>
          <a:xfrm>
            <a:off x="479424" y="1285212"/>
            <a:ext cx="11233151" cy="4604017"/>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Sắp xếp dãy số theo thứ tự từ nhỏ đến lớn bằng thuật toán sắp xếp chọn.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1. Với phần tử đầu tiên, em thực hiện một vòng lặp như sau:</a:t>
            </a:r>
          </a:p>
          <a:p>
            <a:pPr indent="290513" algn="just" defTabSz="342900">
              <a:lnSpc>
                <a:spcPct val="150000"/>
              </a:lnSpc>
            </a:pPr>
            <a:r>
              <a:rPr lang="vi-VN">
                <a:latin typeface="UTM Avo" panose="02040603050506020204" pitchFamily="18" charset="0"/>
                <a:cs typeface="Times New Roman" panose="02020603050405020304" pitchFamily="18" charset="0"/>
              </a:rPr>
              <a:t>1.1. So sánh từng phần tử (kể từ phần tử thứ hai đến phần tử cuối cùng) với phần tử đầu tiên. </a:t>
            </a:r>
            <a:endParaRPr lang="en-US">
              <a:latin typeface="UTM Avo" panose="02040603050506020204" pitchFamily="18" charset="0"/>
              <a:cs typeface="Times New Roman" panose="02020603050405020304" pitchFamily="18" charset="0"/>
            </a:endParaRPr>
          </a:p>
          <a:p>
            <a:pPr indent="290513" algn="just" defTabSz="342900">
              <a:lnSpc>
                <a:spcPct val="150000"/>
              </a:lnSpc>
            </a:pPr>
            <a:r>
              <a:rPr lang="vi-VN">
                <a:latin typeface="UTM Avo" panose="02040603050506020204" pitchFamily="18" charset="0"/>
                <a:cs typeface="Times New Roman" panose="02020603050405020304" pitchFamily="18" charset="0"/>
              </a:rPr>
              <a:t>1.2. Nếu phần tử được xét nhỏ hơn phần tử đầu tiên thì hoán đổi nó với phần tử đầu tiên.</a:t>
            </a:r>
          </a:p>
          <a:p>
            <a:pPr indent="290513" algn="just" defTabSz="342900">
              <a:lnSpc>
                <a:spcPct val="150000"/>
              </a:lnSpc>
            </a:pPr>
            <a:r>
              <a:rPr lang="vi-VN">
                <a:latin typeface="UTM Avo" panose="02040603050506020204" pitchFamily="18" charset="0"/>
                <a:cs typeface="Times New Roman" panose="02020603050405020304" pitchFamily="18" charset="0"/>
              </a:rPr>
              <a:t>1.3. Cuối vòng lặp, em sẽ nhận được dãy số với phần tử nhỏ nhất được đưa về vị trí đầu tiên.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2. Với phần tử thứ hai, em thực hiện một vòng lặp tương tự như trên. </a:t>
            </a:r>
            <a:endParaRPr lang="en-US">
              <a:latin typeface="UTM Avo" panose="02040603050506020204" pitchFamily="18" charset="0"/>
              <a:cs typeface="Times New Roman" panose="02020603050405020304" pitchFamily="18" charset="0"/>
            </a:endParaRPr>
          </a:p>
          <a:p>
            <a:pPr indent="290513" algn="just" defTabSz="342900">
              <a:lnSpc>
                <a:spcPct val="150000"/>
              </a:lnSpc>
            </a:pPr>
            <a:r>
              <a:rPr lang="vi-VN">
                <a:latin typeface="UTM Avo" panose="02040603050506020204" pitchFamily="18" charset="0"/>
                <a:cs typeface="Times New Roman" panose="02020603050405020304" pitchFamily="18" charset="0"/>
              </a:rPr>
              <a:t>2.1. So sánh từng phần tử (kể từ phần tử thứ ba đến phần tử cuối cùng với phần tử thứ hai. </a:t>
            </a:r>
            <a:endParaRPr lang="en-US">
              <a:latin typeface="UTM Avo" panose="02040603050506020204" pitchFamily="18" charset="0"/>
              <a:cs typeface="Times New Roman" panose="02020603050405020304" pitchFamily="18" charset="0"/>
            </a:endParaRPr>
          </a:p>
          <a:p>
            <a:pPr indent="290513" algn="just" defTabSz="342900">
              <a:lnSpc>
                <a:spcPct val="150000"/>
              </a:lnSpc>
            </a:pPr>
            <a:r>
              <a:rPr lang="vi-VN">
                <a:latin typeface="UTM Avo" panose="02040603050506020204" pitchFamily="18" charset="0"/>
                <a:cs typeface="Times New Roman" panose="02020603050405020304" pitchFamily="18" charset="0"/>
              </a:rPr>
              <a:t>2.2. Nếu phần tử được xét nhỏ hơn phần tử thứ hai thì hoán đổi nó với phần tử thứ hai.</a:t>
            </a:r>
          </a:p>
          <a:p>
            <a:pPr indent="290513" algn="just" defTabSz="342900">
              <a:lnSpc>
                <a:spcPct val="150000"/>
              </a:lnSpc>
            </a:pPr>
            <a:r>
              <a:rPr lang="vi-VN">
                <a:latin typeface="UTM Avo" panose="02040603050506020204" pitchFamily="18" charset="0"/>
                <a:cs typeface="Times New Roman" panose="02020603050405020304" pitchFamily="18" charset="0"/>
              </a:rPr>
              <a:t>2.3. Cuối vòng lặp, em sẽ nhận được dãy số với phần tử nhỏ thứ nhì được đưa về vị trí thứ hai.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3. Tương tự như trên với các phần tử thứ ba, thứ tư,... đến phần tử trước phần tử cuối cùng.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4. Kết thúc, em sẽ nhận được dãy số đã được sắp xếp theo thứ tự từ nhỏ đến lớn.</a:t>
            </a:r>
          </a:p>
        </p:txBody>
      </p:sp>
    </p:spTree>
    <p:extLst>
      <p:ext uri="{BB962C8B-B14F-4D97-AF65-F5344CB8AC3E}">
        <p14:creationId xmlns:p14="http://schemas.microsoft.com/office/powerpoint/2010/main" xmlns="" val="351722477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1000"/>
                                        <p:tgtEl>
                                          <p:spTgt spid="4">
                                            <p:txEl>
                                              <p:pRg st="5" end="5"/>
                                            </p:txEl>
                                          </p:spTgt>
                                        </p:tgtEl>
                                      </p:cBhvr>
                                    </p:animEffect>
                                    <p:anim calcmode="lin" valueType="num">
                                      <p:cBhvr>
                                        <p:cTn id="5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nodeType="click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Effect transition="in" filter="fade">
                                      <p:cBhvr>
                                        <p:cTn id="64" dur="1000"/>
                                        <p:tgtEl>
                                          <p:spTgt spid="4">
                                            <p:txEl>
                                              <p:pRg st="6" end="6"/>
                                            </p:txEl>
                                          </p:spTgt>
                                        </p:tgtEl>
                                      </p:cBhvr>
                                    </p:animEffect>
                                    <p:anim calcmode="lin" valueType="num">
                                      <p:cBhvr>
                                        <p:cTn id="6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4">
                                            <p:txEl>
                                              <p:pRg st="7" end="7"/>
                                            </p:txEl>
                                          </p:spTgt>
                                        </p:tgtEl>
                                        <p:attrNameLst>
                                          <p:attrName>style.visibility</p:attrName>
                                        </p:attrNameLst>
                                      </p:cBhvr>
                                      <p:to>
                                        <p:strVal val="visible"/>
                                      </p:to>
                                    </p:set>
                                    <p:animEffect transition="in" filter="fade">
                                      <p:cBhvr>
                                        <p:cTn id="72" dur="1000"/>
                                        <p:tgtEl>
                                          <p:spTgt spid="4">
                                            <p:txEl>
                                              <p:pRg st="7" end="7"/>
                                            </p:txEl>
                                          </p:spTgt>
                                        </p:tgtEl>
                                      </p:cBhvr>
                                    </p:animEffect>
                                    <p:anim calcmode="lin" valueType="num">
                                      <p:cBhvr>
                                        <p:cTn id="7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4">
                                            <p:txEl>
                                              <p:pRg st="8" end="8"/>
                                            </p:txEl>
                                          </p:spTgt>
                                        </p:tgtEl>
                                        <p:attrNameLst>
                                          <p:attrName>style.visibility</p:attrName>
                                        </p:attrNameLst>
                                      </p:cBhvr>
                                      <p:to>
                                        <p:strVal val="visible"/>
                                      </p:to>
                                    </p:set>
                                    <p:animEffect transition="in" filter="fade">
                                      <p:cBhvr>
                                        <p:cTn id="80" dur="1000"/>
                                        <p:tgtEl>
                                          <p:spTgt spid="4">
                                            <p:txEl>
                                              <p:pRg st="8" end="8"/>
                                            </p:txEl>
                                          </p:spTgt>
                                        </p:tgtEl>
                                      </p:cBhvr>
                                    </p:animEffect>
                                    <p:anim calcmode="lin" valueType="num">
                                      <p:cBhvr>
                                        <p:cTn id="8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82" dur="900" decel="100000" fill="hold"/>
                                        <p:tgtEl>
                                          <p:spTgt spid="4">
                                            <p:txEl>
                                              <p:pRg st="8" end="8"/>
                                            </p:txEl>
                                          </p:spTgt>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4">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nodeType="clickEffect">
                                  <p:stCondLst>
                                    <p:cond delay="0"/>
                                  </p:stCondLst>
                                  <p:childTnLst>
                                    <p:set>
                                      <p:cBhvr>
                                        <p:cTn id="87" dur="1" fill="hold">
                                          <p:stCondLst>
                                            <p:cond delay="0"/>
                                          </p:stCondLst>
                                        </p:cTn>
                                        <p:tgtEl>
                                          <p:spTgt spid="4">
                                            <p:txEl>
                                              <p:pRg st="9" end="9"/>
                                            </p:txEl>
                                          </p:spTgt>
                                        </p:tgtEl>
                                        <p:attrNameLst>
                                          <p:attrName>style.visibility</p:attrName>
                                        </p:attrNameLst>
                                      </p:cBhvr>
                                      <p:to>
                                        <p:strVal val="visible"/>
                                      </p:to>
                                    </p:set>
                                    <p:animEffect transition="in" filter="fade">
                                      <p:cBhvr>
                                        <p:cTn id="88" dur="1000"/>
                                        <p:tgtEl>
                                          <p:spTgt spid="4">
                                            <p:txEl>
                                              <p:pRg st="9" end="9"/>
                                            </p:txEl>
                                          </p:spTgt>
                                        </p:tgtEl>
                                      </p:cBhvr>
                                    </p:animEffect>
                                    <p:anim calcmode="lin" valueType="num">
                                      <p:cBhvr>
                                        <p:cTn id="8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0" dur="900" decel="100000" fill="hold"/>
                                        <p:tgtEl>
                                          <p:spTgt spid="4">
                                            <p:txEl>
                                              <p:pRg st="9" end="9"/>
                                            </p:tx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4">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nodeType="clickEffect">
                                  <p:stCondLst>
                                    <p:cond delay="0"/>
                                  </p:stCondLst>
                                  <p:childTnLst>
                                    <p:set>
                                      <p:cBhvr>
                                        <p:cTn id="95" dur="1" fill="hold">
                                          <p:stCondLst>
                                            <p:cond delay="0"/>
                                          </p:stCondLst>
                                        </p:cTn>
                                        <p:tgtEl>
                                          <p:spTgt spid="4">
                                            <p:txEl>
                                              <p:pRg st="10" end="10"/>
                                            </p:txEl>
                                          </p:spTgt>
                                        </p:tgtEl>
                                        <p:attrNameLst>
                                          <p:attrName>style.visibility</p:attrName>
                                        </p:attrNameLst>
                                      </p:cBhvr>
                                      <p:to>
                                        <p:strVal val="visible"/>
                                      </p:to>
                                    </p:set>
                                    <p:animEffect transition="in" filter="fade">
                                      <p:cBhvr>
                                        <p:cTn id="96" dur="1000"/>
                                        <p:tgtEl>
                                          <p:spTgt spid="4">
                                            <p:txEl>
                                              <p:pRg st="10" end="10"/>
                                            </p:txEl>
                                          </p:spTgt>
                                        </p:tgtEl>
                                      </p:cBhvr>
                                    </p:animEffect>
                                    <p:anim calcmode="lin" valueType="num">
                                      <p:cBhvr>
                                        <p:cTn id="9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98" dur="900" decel="100000" fill="hold"/>
                                        <p:tgtEl>
                                          <p:spTgt spid="4">
                                            <p:txEl>
                                              <p:pRg st="10" end="10"/>
                                            </p:txEl>
                                          </p:spTgt>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E325008-3C97-4244-9761-B720BC0203A6}"/>
              </a:ext>
            </a:extLst>
          </p:cNvPr>
          <p:cNvPicPr>
            <a:picLocks noChangeAspect="1"/>
          </p:cNvPicPr>
          <p:nvPr/>
        </p:nvPicPr>
        <p:blipFill>
          <a:blip r:embed="rId2"/>
          <a:stretch>
            <a:fillRect/>
          </a:stretch>
        </p:blipFill>
        <p:spPr>
          <a:xfrm>
            <a:off x="499640" y="831410"/>
            <a:ext cx="11192719" cy="3291063"/>
          </a:xfrm>
          <a:prstGeom prst="rect">
            <a:avLst/>
          </a:prstGeom>
        </p:spPr>
      </p:pic>
      <p:pic>
        <p:nvPicPr>
          <p:cNvPr id="7" name="Picture 6">
            <a:extLst>
              <a:ext uri="{FF2B5EF4-FFF2-40B4-BE49-F238E27FC236}">
                <a16:creationId xmlns:a16="http://schemas.microsoft.com/office/drawing/2014/main" xmlns="" id="{0954A55D-7E6F-4257-9C5F-C07C3D0362E8}"/>
              </a:ext>
            </a:extLst>
          </p:cNvPr>
          <p:cNvPicPr>
            <a:picLocks noChangeAspect="1"/>
          </p:cNvPicPr>
          <p:nvPr/>
        </p:nvPicPr>
        <p:blipFill rotWithShape="1">
          <a:blip r:embed="rId3"/>
          <a:srcRect r="40451"/>
          <a:stretch/>
        </p:blipFill>
        <p:spPr>
          <a:xfrm>
            <a:off x="499640" y="4381058"/>
            <a:ext cx="6665089" cy="2032363"/>
          </a:xfrm>
          <a:prstGeom prst="rect">
            <a:avLst/>
          </a:prstGeom>
        </p:spPr>
      </p:pic>
      <p:pic>
        <p:nvPicPr>
          <p:cNvPr id="4" name="Picture 3">
            <a:extLst>
              <a:ext uri="{FF2B5EF4-FFF2-40B4-BE49-F238E27FC236}">
                <a16:creationId xmlns:a16="http://schemas.microsoft.com/office/drawing/2014/main" xmlns="" id="{798CA949-B0E4-476F-9D75-D0EC276440DE}"/>
              </a:ext>
            </a:extLst>
          </p:cNvPr>
          <p:cNvPicPr>
            <a:picLocks noChangeAspect="1"/>
          </p:cNvPicPr>
          <p:nvPr/>
        </p:nvPicPr>
        <p:blipFill rotWithShape="1">
          <a:blip r:embed="rId3"/>
          <a:srcRect l="59740" r="-3"/>
          <a:stretch/>
        </p:blipFill>
        <p:spPr>
          <a:xfrm>
            <a:off x="7196559" y="4381057"/>
            <a:ext cx="4506410" cy="2032363"/>
          </a:xfrm>
          <a:prstGeom prst="rect">
            <a:avLst/>
          </a:prstGeom>
        </p:spPr>
      </p:pic>
    </p:spTree>
    <p:extLst>
      <p:ext uri="{BB962C8B-B14F-4D97-AF65-F5344CB8AC3E}">
        <p14:creationId xmlns:p14="http://schemas.microsoft.com/office/powerpoint/2010/main" xmlns="" val="24909188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33579FB-4D87-4381-AE94-C8142B30F358}"/>
              </a:ext>
            </a:extLst>
          </p:cNvPr>
          <p:cNvSpPr/>
          <p:nvPr/>
        </p:nvSpPr>
        <p:spPr>
          <a:xfrm>
            <a:off x="493044" y="283212"/>
            <a:ext cx="10754619" cy="721672"/>
          </a:xfrm>
          <a:prstGeom prst="rect">
            <a:avLst/>
          </a:prstGeom>
        </p:spPr>
        <p:txBody>
          <a:bodyPr wrap="square">
            <a:spAutoFit/>
          </a:bodyPr>
          <a:lstStyle/>
          <a:p>
            <a:pPr defTabSz="342900">
              <a:lnSpc>
                <a:spcPct val="150000"/>
              </a:lnSpc>
            </a:pPr>
            <a:r>
              <a:rPr lang="vi-VN" sz="3200" b="1">
                <a:solidFill>
                  <a:srgbClr val="F03C69"/>
                </a:solidFill>
                <a:latin typeface="SVN-SAF" panose="02040603050506020204" pitchFamily="18" charset="0"/>
                <a:cs typeface="Times New Roman" panose="02020603050405020304" pitchFamily="18" charset="0"/>
              </a:rPr>
              <a:t>3. CHIA BÀI TOÁN THÀNH NHỮNG BÀI TOÁN NHỎ HƠN</a:t>
            </a:r>
            <a:endParaRPr lang="en-US" sz="32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08DC87BF-12EE-4137-8792-80AFDECD1DCC}"/>
              </a:ext>
            </a:extLst>
          </p:cNvPr>
          <p:cNvSpPr/>
          <p:nvPr/>
        </p:nvSpPr>
        <p:spPr>
          <a:xfrm>
            <a:off x="1257386" y="1004884"/>
            <a:ext cx="10441570"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quá trình thực hiện cả hai thuật toán sắp xếp nổi bọt và sắp xếp chọn, ta đều thấy xuất hiện nhiều lần thuật toán đơn giản hơn: hoán đổi giá trị hai phần tử. </a:t>
            </a:r>
          </a:p>
        </p:txBody>
      </p:sp>
      <p:pic>
        <p:nvPicPr>
          <p:cNvPr id="4" name="Picture 3">
            <a:extLst>
              <a:ext uri="{FF2B5EF4-FFF2-40B4-BE49-F238E27FC236}">
                <a16:creationId xmlns:a16="http://schemas.microsoft.com/office/drawing/2014/main" xmlns="" id="{A840BE23-6CD7-4DFB-8770-F2B580AEBA3C}"/>
              </a:ext>
            </a:extLst>
          </p:cNvPr>
          <p:cNvPicPr>
            <a:picLocks noChangeAspect="1"/>
          </p:cNvPicPr>
          <p:nvPr/>
        </p:nvPicPr>
        <p:blipFill>
          <a:blip r:embed="rId2" cstate="print"/>
          <a:stretch>
            <a:fillRect/>
          </a:stretch>
        </p:blipFill>
        <p:spPr>
          <a:xfrm>
            <a:off x="493044" y="1092197"/>
            <a:ext cx="696109" cy="693819"/>
          </a:xfrm>
          <a:prstGeom prst="rect">
            <a:avLst/>
          </a:prstGeom>
        </p:spPr>
      </p:pic>
      <p:sp>
        <p:nvSpPr>
          <p:cNvPr id="5" name="Rectangle 4">
            <a:extLst>
              <a:ext uri="{FF2B5EF4-FFF2-40B4-BE49-F238E27FC236}">
                <a16:creationId xmlns:a16="http://schemas.microsoft.com/office/drawing/2014/main" xmlns="" id="{8075A194-53A3-482C-84B6-EB0AD62618D1}"/>
              </a:ext>
            </a:extLst>
          </p:cNvPr>
          <p:cNvSpPr/>
          <p:nvPr/>
        </p:nvSpPr>
        <p:spPr>
          <a:xfrm>
            <a:off x="493045" y="1873329"/>
            <a:ext cx="11205912" cy="418197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Như vậy, bài toán sắp xếp đã được giải quyết dựa trên lời giải của bài toán nhỏ hơn là bài toán hoán đổi giá trị.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Xem xét thuật toán tìm kiếm nhị phân ở bài học trước, ta cũng nhận thấy thuật toán tìm kiếm nhị phân thực hiện chia bài toán thành những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bài toán nhỏ hơn. Trong đó, bài toán nhỏ hơn là một phần của bài toán ban đầu. Cụ thể, ở</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lần lặp, thuật toán tìm kiếm nhị phân đã thu hẹp vùng tìm kiếm chỉ còn một nửa.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Một cách khái quát, để giải quyết một bài toán, chúng ta đã dựa trên lời giải của bài toán nhỏ hơn. Việc chia một bài toán thành những bài toán nhỏ hơn giúp việc giải bài toán đó dễ dàng hơn, đồng thời việc mô tả thuật toán dê hiểu và dễ thực hiện hơn.</a:t>
            </a:r>
          </a:p>
        </p:txBody>
      </p:sp>
    </p:spTree>
    <p:extLst>
      <p:ext uri="{BB962C8B-B14F-4D97-AF65-F5344CB8AC3E}">
        <p14:creationId xmlns:p14="http://schemas.microsoft.com/office/powerpoint/2010/main" xmlns="" val="378430365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1000"/>
                                        <p:tgtEl>
                                          <p:spTgt spid="5">
                                            <p:txEl>
                                              <p:pRg st="1" end="1"/>
                                            </p:txEl>
                                          </p:spTgt>
                                        </p:tgtEl>
                                      </p:cBhvr>
                                    </p:animEffect>
                                    <p:anim calcmode="lin" valueType="num">
                                      <p:cBhvr>
                                        <p:cTn id="3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1000"/>
                                        <p:tgtEl>
                                          <p:spTgt spid="5">
                                            <p:txEl>
                                              <p:pRg st="2" end="2"/>
                                            </p:txEl>
                                          </p:spTgt>
                                        </p:tgtEl>
                                      </p:cBhvr>
                                    </p:animEffect>
                                    <p:anim calcmode="lin" valueType="num">
                                      <p:cBhvr>
                                        <p:cTn id="4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7758F57-552E-4D3C-ABFF-8F69543BCA1B}"/>
              </a:ext>
            </a:extLst>
          </p:cNvPr>
          <p:cNvPicPr>
            <a:picLocks noChangeAspect="1"/>
          </p:cNvPicPr>
          <p:nvPr/>
        </p:nvPicPr>
        <p:blipFill rotWithShape="1">
          <a:blip r:embed="rId2"/>
          <a:srcRect b="68460"/>
          <a:stretch/>
        </p:blipFill>
        <p:spPr>
          <a:xfrm>
            <a:off x="375920" y="778161"/>
            <a:ext cx="11177793" cy="910925"/>
          </a:xfrm>
          <a:prstGeom prst="rect">
            <a:avLst/>
          </a:prstGeom>
        </p:spPr>
      </p:pic>
      <p:pic>
        <p:nvPicPr>
          <p:cNvPr id="5" name="Picture 4">
            <a:extLst>
              <a:ext uri="{FF2B5EF4-FFF2-40B4-BE49-F238E27FC236}">
                <a16:creationId xmlns:a16="http://schemas.microsoft.com/office/drawing/2014/main" xmlns="" id="{0BAF7630-E4F8-4D7F-822D-2B32AF3F597C}"/>
              </a:ext>
            </a:extLst>
          </p:cNvPr>
          <p:cNvPicPr>
            <a:picLocks noChangeAspect="1"/>
          </p:cNvPicPr>
          <p:nvPr/>
        </p:nvPicPr>
        <p:blipFill rotWithShape="1">
          <a:blip r:embed="rId2"/>
          <a:srcRect t="31624" b="1831"/>
          <a:stretch/>
        </p:blipFill>
        <p:spPr>
          <a:xfrm>
            <a:off x="375920" y="2325527"/>
            <a:ext cx="11440160" cy="1967023"/>
          </a:xfrm>
          <a:prstGeom prst="rect">
            <a:avLst/>
          </a:prstGeom>
        </p:spPr>
      </p:pic>
    </p:spTree>
    <p:extLst>
      <p:ext uri="{BB962C8B-B14F-4D97-AF65-F5344CB8AC3E}">
        <p14:creationId xmlns:p14="http://schemas.microsoft.com/office/powerpoint/2010/main" xmlns="" val="172909753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xmlns="" id="{7A1AA1A4-8B09-405E-9B2B-CCDD8355A5BC}"/>
              </a:ext>
            </a:extLst>
          </p:cNvPr>
          <p:cNvPicPr>
            <a:picLocks noChangeAspect="1"/>
          </p:cNvPicPr>
          <p:nvPr/>
        </p:nvPicPr>
        <p:blipFill>
          <a:blip r:embed="rId3" cstate="print"/>
          <a:stretch>
            <a:fillRect/>
          </a:stretch>
        </p:blipFill>
        <p:spPr>
          <a:xfrm>
            <a:off x="602308" y="3429000"/>
            <a:ext cx="3490335" cy="952468"/>
          </a:xfrm>
          <a:prstGeom prst="rect">
            <a:avLst/>
          </a:prstGeom>
        </p:spPr>
      </p:pic>
      <p:pic>
        <p:nvPicPr>
          <p:cNvPr id="4" name="Picture 3">
            <a:extLst>
              <a:ext uri="{FF2B5EF4-FFF2-40B4-BE49-F238E27FC236}">
                <a16:creationId xmlns:a16="http://schemas.microsoft.com/office/drawing/2014/main" xmlns="" id="{884185F2-0F7E-4D2E-AFAF-34D525264BF6}"/>
              </a:ext>
            </a:extLst>
          </p:cNvPr>
          <p:cNvPicPr>
            <a:picLocks noChangeAspect="1"/>
          </p:cNvPicPr>
          <p:nvPr/>
        </p:nvPicPr>
        <p:blipFill rotWithShape="1">
          <a:blip r:embed="rId4"/>
          <a:srcRect t="19119" b="48184"/>
          <a:stretch/>
        </p:blipFill>
        <p:spPr>
          <a:xfrm>
            <a:off x="473089" y="1654158"/>
            <a:ext cx="11245822" cy="1433842"/>
          </a:xfrm>
          <a:prstGeom prst="rect">
            <a:avLst/>
          </a:prstGeom>
        </p:spPr>
      </p:pic>
      <p:pic>
        <p:nvPicPr>
          <p:cNvPr id="5" name="Picture 4">
            <a:extLst>
              <a:ext uri="{FF2B5EF4-FFF2-40B4-BE49-F238E27FC236}">
                <a16:creationId xmlns:a16="http://schemas.microsoft.com/office/drawing/2014/main" xmlns="" id="{BE11E779-7FE1-404B-96F4-DC0157B66E58}"/>
              </a:ext>
            </a:extLst>
          </p:cNvPr>
          <p:cNvPicPr>
            <a:picLocks noChangeAspect="1"/>
          </p:cNvPicPr>
          <p:nvPr/>
        </p:nvPicPr>
        <p:blipFill rotWithShape="1">
          <a:blip r:embed="rId4"/>
          <a:srcRect l="330" t="73213" r="-330" b="-5910"/>
          <a:stretch/>
        </p:blipFill>
        <p:spPr>
          <a:xfrm>
            <a:off x="510166" y="4722468"/>
            <a:ext cx="11245822" cy="1433842"/>
          </a:xfrm>
          <a:prstGeom prst="rect">
            <a:avLst/>
          </a:prstGeom>
        </p:spPr>
      </p:pic>
    </p:spTree>
    <p:extLst>
      <p:ext uri="{BB962C8B-B14F-4D97-AF65-F5344CB8AC3E}">
        <p14:creationId xmlns:p14="http://schemas.microsoft.com/office/powerpoint/2010/main" xmlns="" val="250368881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xmlns="" val="217694279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xmlns=""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xmlns=""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xmlns=""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xmlns=""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xmlns=""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xmlns=""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16</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xmlns="" id="{1652DDDD-4BE5-4248-9D09-2AB7DD2A0FC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xmlns="" id="{8FE8EAAA-8774-4B59-9E6F-EC4B2A088DC4}"/>
              </a:ext>
            </a:extLst>
          </p:cNvPr>
          <p:cNvPicPr>
            <a:picLocks noChangeAspect="1"/>
          </p:cNvPicPr>
          <p:nvPr/>
        </p:nvPicPr>
        <p:blipFill>
          <a:blip r:embed="rId3"/>
          <a:stretch>
            <a:fillRect/>
          </a:stretch>
        </p:blipFill>
        <p:spPr>
          <a:xfrm>
            <a:off x="3944679" y="1022897"/>
            <a:ext cx="7996371" cy="1478003"/>
          </a:xfrm>
          <a:prstGeom prst="rect">
            <a:avLst/>
          </a:prstGeom>
        </p:spPr>
      </p:pic>
    </p:spTree>
    <p:extLst>
      <p:ext uri="{BB962C8B-B14F-4D97-AF65-F5344CB8AC3E}">
        <p14:creationId xmlns:p14="http://schemas.microsoft.com/office/powerpoint/2010/main" xmlns="" val="269313728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F05CACA-FC86-4A09-99C8-53DEEE45480F}"/>
              </a:ext>
            </a:extLst>
          </p:cNvPr>
          <p:cNvSpPr/>
          <p:nvPr/>
        </p:nvSpPr>
        <p:spPr>
          <a:xfrm>
            <a:off x="545724" y="292955"/>
            <a:ext cx="8211146"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a:t>
            </a:r>
            <a:r>
              <a:rPr lang="vi-VN" sz="2800" b="1">
                <a:solidFill>
                  <a:srgbClr val="F03C69"/>
                </a:solidFill>
                <a:latin typeface="SVN-SAF" panose="02040603050506020204" pitchFamily="18" charset="0"/>
                <a:cs typeface="Times New Roman" panose="02020603050405020304" pitchFamily="18" charset="0"/>
              </a:rPr>
              <a:t>. </a:t>
            </a:r>
            <a:r>
              <a:rPr lang="en-US" sz="2800" b="1">
                <a:solidFill>
                  <a:srgbClr val="F03C69"/>
                </a:solidFill>
                <a:latin typeface="SVN-SAF" panose="02040603050506020204" pitchFamily="18" charset="0"/>
                <a:cs typeface="Times New Roman" panose="02020603050405020304" pitchFamily="18" charset="0"/>
              </a:rPr>
              <a:t>THUẬT TOÁN SẮP XẾP NỔI BỌT</a:t>
            </a:r>
            <a:endParaRPr lang="vi-VN" sz="2800" b="1">
              <a:solidFill>
                <a:srgbClr val="F03C69"/>
              </a:solidFill>
              <a:latin typeface="SVN-SAF"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398E869B-F65A-4254-A3E0-2B78A1C9C21C}"/>
              </a:ext>
            </a:extLst>
          </p:cNvPr>
          <p:cNvSpPr/>
          <p:nvPr/>
        </p:nvSpPr>
        <p:spPr>
          <a:xfrm>
            <a:off x="545724" y="935888"/>
            <a:ext cx="11100552" cy="1700530"/>
          </a:xfrm>
          <a:prstGeom prst="rect">
            <a:avLst/>
          </a:prstGeom>
        </p:spPr>
        <p:txBody>
          <a:bodyPr wrap="square">
            <a:spAutoFit/>
          </a:bodyPr>
          <a:lstStyle/>
          <a:p>
            <a:pPr algn="just" defTabSz="342900">
              <a:lnSpc>
                <a:spcPct val="135000"/>
              </a:lnSpc>
            </a:pPr>
            <a:r>
              <a:rPr lang="vi-VN" sz="2000" dirty="0">
                <a:latin typeface="UTM Avo" panose="02040603050506020204" pitchFamily="18" charset="0"/>
                <a:cs typeface="Times New Roman" panose="02020603050405020304" pitchFamily="18" charset="0"/>
              </a:rPr>
              <a:t>Máy tính thường xuyên phải thực hiện thuật toán sắp xếp khi người sử dụng yêu cầu. </a:t>
            </a:r>
            <a:endParaRPr lang="en-US" sz="2000" dirty="0">
              <a:latin typeface="UTM Avo" panose="02040603050506020204" pitchFamily="18" charset="0"/>
              <a:cs typeface="Times New Roman" panose="02020603050405020304" pitchFamily="18" charset="0"/>
            </a:endParaRPr>
          </a:p>
          <a:p>
            <a:pPr algn="just" defTabSz="342900">
              <a:lnSpc>
                <a:spcPct val="135000"/>
              </a:lnSpc>
            </a:pPr>
            <a:r>
              <a:rPr lang="vi-VN" sz="2000" dirty="0">
                <a:solidFill>
                  <a:srgbClr val="FF3399"/>
                </a:solidFill>
                <a:latin typeface="UTM Avo" panose="02040603050506020204" pitchFamily="18" charset="0"/>
                <a:cs typeface="Times New Roman" panose="02020603050405020304" pitchFamily="18" charset="0"/>
              </a:rPr>
              <a:t>Có nhiều thuật toán sắp xếp khác nhau</a:t>
            </a:r>
            <a:r>
              <a:rPr lang="vi-VN" sz="2000" dirty="0">
                <a:latin typeface="UTM Avo" panose="02040603050506020204" pitchFamily="18" charset="0"/>
                <a:cs typeface="Times New Roman" panose="02020603050405020304" pitchFamily="18" charset="0"/>
              </a:rPr>
              <a:t>. Một trong số đó là thuật toán </a:t>
            </a:r>
            <a:r>
              <a:rPr lang="vi-VN" sz="2000" dirty="0">
                <a:solidFill>
                  <a:srgbClr val="FF3399"/>
                </a:solidFill>
                <a:latin typeface="UTM Avo" panose="02040603050506020204" pitchFamily="18" charset="0"/>
                <a:cs typeface="Times New Roman" panose="02020603050405020304" pitchFamily="18" charset="0"/>
              </a:rPr>
              <a:t>sắp xếp nổi bọt</a:t>
            </a:r>
            <a:r>
              <a:rPr lang="vi-VN" sz="2000" dirty="0">
                <a:latin typeface="UTM Avo" panose="02040603050506020204" pitchFamily="18" charset="0"/>
                <a:cs typeface="Times New Roman" panose="02020603050405020304" pitchFamily="18" charset="0"/>
              </a:rPr>
              <a:t>.</a:t>
            </a:r>
            <a:endParaRPr lang="en-US" sz="2000" dirty="0">
              <a:latin typeface="UTM Avo" panose="02040603050506020204" pitchFamily="18" charset="0"/>
              <a:cs typeface="Times New Roman" panose="02020603050405020304" pitchFamily="18" charset="0"/>
            </a:endParaRPr>
          </a:p>
          <a:p>
            <a:pPr algn="just" defTabSz="342900">
              <a:lnSpc>
                <a:spcPct val="135000"/>
              </a:lnSpc>
            </a:pPr>
            <a:r>
              <a:rPr lang="vi-VN" sz="2000" dirty="0">
                <a:latin typeface="UTM Avo" panose="02040603050506020204" pitchFamily="18" charset="0"/>
                <a:cs typeface="Times New Roman" panose="02020603050405020304" pitchFamily="18" charset="0"/>
              </a:rPr>
              <a:t>Giả sử ta cần phải sắp xếp dãy các số 4, 2, 3, 1 để thu được dãy có thứ tự tăng dần. Thuật toán sắp xếp nổi bọt xét từng vị trí từ đầu đến cuối dãy. </a:t>
            </a:r>
          </a:p>
        </p:txBody>
      </p:sp>
      <p:pic>
        <p:nvPicPr>
          <p:cNvPr id="4" name="Picture 3">
            <a:extLst>
              <a:ext uri="{FF2B5EF4-FFF2-40B4-BE49-F238E27FC236}">
                <a16:creationId xmlns:a16="http://schemas.microsoft.com/office/drawing/2014/main" xmlns="" id="{93C45368-3120-43A7-806D-15FAC5C04E11}"/>
              </a:ext>
            </a:extLst>
          </p:cNvPr>
          <p:cNvPicPr>
            <a:picLocks noChangeAspect="1"/>
          </p:cNvPicPr>
          <p:nvPr/>
        </p:nvPicPr>
        <p:blipFill>
          <a:blip r:embed="rId2"/>
          <a:stretch>
            <a:fillRect/>
          </a:stretch>
        </p:blipFill>
        <p:spPr>
          <a:xfrm>
            <a:off x="8324403" y="2504848"/>
            <a:ext cx="2495550" cy="3571875"/>
          </a:xfrm>
          <a:prstGeom prst="rect">
            <a:avLst/>
          </a:prstGeom>
        </p:spPr>
      </p:pic>
      <p:sp>
        <p:nvSpPr>
          <p:cNvPr id="6" name="Rectangle 5">
            <a:extLst>
              <a:ext uri="{FF2B5EF4-FFF2-40B4-BE49-F238E27FC236}">
                <a16:creationId xmlns:a16="http://schemas.microsoft.com/office/drawing/2014/main" xmlns="" id="{8D6657C7-4C1D-4238-A639-7B7078F1AE86}"/>
              </a:ext>
            </a:extLst>
          </p:cNvPr>
          <p:cNvSpPr/>
          <p:nvPr/>
        </p:nvSpPr>
        <p:spPr>
          <a:xfrm>
            <a:off x="545725" y="2582628"/>
            <a:ext cx="6952356" cy="3362524"/>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Tại mỗi vị trí được xét, thuật toán tìm phần tử nhỏ nhất trong những phần tử phía sau để đưa vào vị trí đó. Việc này được thực hiện bằng một vòng lặp, so sánh từng cặp phần tử cạnh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nhau và hoán đổi chúng nếu số ở phía sau nhỏ hơn. Các bước thực hiện được mô tả trong Hình 16.2, Hình 16.3, Hình 16.4. Việc hoán đổi được thực hiện giống như việc hoán đổi ở Hoạt động khởi động.</a:t>
            </a:r>
          </a:p>
        </p:txBody>
      </p:sp>
    </p:spTree>
    <p:extLst>
      <p:ext uri="{BB962C8B-B14F-4D97-AF65-F5344CB8AC3E}">
        <p14:creationId xmlns:p14="http://schemas.microsoft.com/office/powerpoint/2010/main" xmlns="" val="280559135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500"/>
                                        <p:tgtEl>
                                          <p:spTgt spid="2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
                                            <p:txEl>
                                              <p:pRg st="2" end="2"/>
                                            </p:txEl>
                                          </p:spTgt>
                                        </p:tgtEl>
                                        <p:attrNameLst>
                                          <p:attrName>style.visibility</p:attrName>
                                        </p:attrNameLst>
                                      </p:cBhvr>
                                      <p:to>
                                        <p:strVal val="visible"/>
                                      </p:to>
                                    </p:set>
                                    <p:animEffect transition="in" filter="fade">
                                      <p:cBhvr>
                                        <p:cTn id="26" dur="1000"/>
                                        <p:tgtEl>
                                          <p:spTgt spid="20">
                                            <p:txEl>
                                              <p:pRg st="2" end="2"/>
                                            </p:txEl>
                                          </p:spTgt>
                                        </p:tgtEl>
                                      </p:cBhvr>
                                    </p:animEffect>
                                    <p:anim calcmode="lin" valueType="num">
                                      <p:cBhvr>
                                        <p:cTn id="27"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1000"/>
                                        <p:tgtEl>
                                          <p:spTgt spid="6">
                                            <p:txEl>
                                              <p:pRg st="0" end="0"/>
                                            </p:txEl>
                                          </p:spTgt>
                                        </p:tgtEl>
                                      </p:cBhvr>
                                    </p:animEffect>
                                    <p:anim calcmode="lin" valueType="num">
                                      <p:cBhvr>
                                        <p:cTn id="3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1"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184DF6F-4CC6-4CAF-BE86-61DAED590B67}"/>
              </a:ext>
            </a:extLst>
          </p:cNvPr>
          <p:cNvPicPr>
            <a:picLocks noChangeAspect="1"/>
          </p:cNvPicPr>
          <p:nvPr/>
        </p:nvPicPr>
        <p:blipFill>
          <a:blip r:embed="rId2"/>
          <a:stretch>
            <a:fillRect/>
          </a:stretch>
        </p:blipFill>
        <p:spPr>
          <a:xfrm>
            <a:off x="377874" y="1563946"/>
            <a:ext cx="11436251" cy="4147863"/>
          </a:xfrm>
          <a:prstGeom prst="rect">
            <a:avLst/>
          </a:prstGeom>
        </p:spPr>
      </p:pic>
      <p:sp>
        <p:nvSpPr>
          <p:cNvPr id="4" name="Rectangle 3">
            <a:extLst>
              <a:ext uri="{FF2B5EF4-FFF2-40B4-BE49-F238E27FC236}">
                <a16:creationId xmlns:a16="http://schemas.microsoft.com/office/drawing/2014/main" xmlns="" id="{A76F9D3D-7CF5-446E-8B21-F94AE322CF58}"/>
              </a:ext>
            </a:extLst>
          </p:cNvPr>
          <p:cNvSpPr/>
          <p:nvPr/>
        </p:nvSpPr>
        <p:spPr>
          <a:xfrm>
            <a:off x="545724" y="529515"/>
            <a:ext cx="11048682" cy="454035"/>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Xét vị trí đầu tiên, vòng lặp thứ nhất thực hiện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sau:</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xmlns="" val="289285497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70F8B9C-2F3B-4D3D-8715-E8A1017A6CD3}"/>
              </a:ext>
            </a:extLst>
          </p:cNvPr>
          <p:cNvPicPr>
            <a:picLocks noChangeAspect="1"/>
          </p:cNvPicPr>
          <p:nvPr/>
        </p:nvPicPr>
        <p:blipFill>
          <a:blip r:embed="rId2"/>
          <a:stretch>
            <a:fillRect/>
          </a:stretch>
        </p:blipFill>
        <p:spPr>
          <a:xfrm>
            <a:off x="436412" y="1542472"/>
            <a:ext cx="11319176" cy="3961712"/>
          </a:xfrm>
          <a:prstGeom prst="rect">
            <a:avLst/>
          </a:prstGeom>
        </p:spPr>
      </p:pic>
      <p:sp>
        <p:nvSpPr>
          <p:cNvPr id="4" name="Rectangle 3">
            <a:extLst>
              <a:ext uri="{FF2B5EF4-FFF2-40B4-BE49-F238E27FC236}">
                <a16:creationId xmlns:a16="http://schemas.microsoft.com/office/drawing/2014/main" xmlns="" id="{9276FE8B-2FB6-4684-832F-9AEBFE473813}"/>
              </a:ext>
            </a:extLst>
          </p:cNvPr>
          <p:cNvSpPr/>
          <p:nvPr/>
        </p:nvSpPr>
        <p:spPr>
          <a:xfrm>
            <a:off x="545724" y="529515"/>
            <a:ext cx="11048682" cy="454035"/>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Xét vị trí </a:t>
            </a:r>
            <a:r>
              <a:rPr lang="vi-VN" sz="2000">
                <a:latin typeface="UTM Avo" panose="02040603050506020204" pitchFamily="18" charset="0"/>
                <a:cs typeface="Times New Roman" panose="02020603050405020304" pitchFamily="18" charset="0"/>
              </a:rPr>
              <a:t>thứ </a:t>
            </a:r>
            <a:r>
              <a:rPr lang="en-US" sz="2000">
                <a:latin typeface="UTM Avo" panose="02040603050506020204" pitchFamily="18" charset="0"/>
                <a:cs typeface="Times New Roman" panose="02020603050405020304" pitchFamily="18" charset="0"/>
              </a:rPr>
              <a:t>hai:</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xmlns="" val="223806081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898137D-F72F-4DEE-B3B9-C1B8F8708076}"/>
              </a:ext>
            </a:extLst>
          </p:cNvPr>
          <p:cNvPicPr>
            <a:picLocks noChangeAspect="1"/>
          </p:cNvPicPr>
          <p:nvPr/>
        </p:nvPicPr>
        <p:blipFill>
          <a:blip r:embed="rId2"/>
          <a:stretch>
            <a:fillRect/>
          </a:stretch>
        </p:blipFill>
        <p:spPr>
          <a:xfrm>
            <a:off x="493854" y="1247200"/>
            <a:ext cx="11204292" cy="3836297"/>
          </a:xfrm>
          <a:prstGeom prst="rect">
            <a:avLst/>
          </a:prstGeom>
        </p:spPr>
      </p:pic>
      <p:sp>
        <p:nvSpPr>
          <p:cNvPr id="4" name="Rectangle 3">
            <a:extLst>
              <a:ext uri="{FF2B5EF4-FFF2-40B4-BE49-F238E27FC236}">
                <a16:creationId xmlns:a16="http://schemas.microsoft.com/office/drawing/2014/main" xmlns="" id="{DF2C5CA8-6ECF-4AFD-81DB-314ECAD99665}"/>
              </a:ext>
            </a:extLst>
          </p:cNvPr>
          <p:cNvSpPr/>
          <p:nvPr/>
        </p:nvSpPr>
        <p:spPr>
          <a:xfrm>
            <a:off x="545724" y="5347148"/>
            <a:ext cx="11100552"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Sau vòng lặp thứ ba, không có bất kì sự hoán đổi nào được thực hiện nữa nên thuật toán dừng lại. Danh sách được sắp xếp theo đúng thứ tự yêu cầu.</a:t>
            </a:r>
          </a:p>
        </p:txBody>
      </p:sp>
      <p:sp>
        <p:nvSpPr>
          <p:cNvPr id="5" name="Rectangle 4">
            <a:extLst>
              <a:ext uri="{FF2B5EF4-FFF2-40B4-BE49-F238E27FC236}">
                <a16:creationId xmlns:a16="http://schemas.microsoft.com/office/drawing/2014/main" xmlns="" id="{73CF8690-2DDC-4B71-B0B1-9F25012808EE}"/>
              </a:ext>
            </a:extLst>
          </p:cNvPr>
          <p:cNvSpPr/>
          <p:nvPr/>
        </p:nvSpPr>
        <p:spPr>
          <a:xfrm>
            <a:off x="545724" y="529515"/>
            <a:ext cx="11048682" cy="454035"/>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Xét vị trí </a:t>
            </a:r>
            <a:r>
              <a:rPr lang="vi-VN" sz="2000">
                <a:latin typeface="UTM Avo" panose="02040603050506020204" pitchFamily="18" charset="0"/>
                <a:cs typeface="Times New Roman" panose="02020603050405020304" pitchFamily="18" charset="0"/>
              </a:rPr>
              <a:t>thứ ba</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xmlns="" val="265238939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5"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6E1EE44-7245-4D42-B963-31B693CC27A9}"/>
              </a:ext>
            </a:extLst>
          </p:cNvPr>
          <p:cNvSpPr/>
          <p:nvPr/>
        </p:nvSpPr>
        <p:spPr>
          <a:xfrm>
            <a:off x="1648138" y="567256"/>
            <a:ext cx="9570393" cy="532838"/>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Mô tả thuật toán tìm kiếm tuần tự bằng ngôn ngữ tự nhiên:</a:t>
            </a:r>
            <a:endParaRPr lang="en-US" sz="2400" b="1">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C5A61B3F-4906-4D7A-9992-171FB7CA3E3B}"/>
              </a:ext>
            </a:extLst>
          </p:cNvPr>
          <p:cNvPicPr>
            <a:picLocks noChangeAspect="1"/>
          </p:cNvPicPr>
          <p:nvPr/>
        </p:nvPicPr>
        <p:blipFill>
          <a:blip r:embed="rId2" cstate="print"/>
          <a:stretch>
            <a:fillRect/>
          </a:stretch>
        </p:blipFill>
        <p:spPr>
          <a:xfrm>
            <a:off x="600261" y="382138"/>
            <a:ext cx="906054" cy="903074"/>
          </a:xfrm>
          <a:prstGeom prst="rect">
            <a:avLst/>
          </a:prstGeom>
        </p:spPr>
      </p:pic>
      <p:sp>
        <p:nvSpPr>
          <p:cNvPr id="4" name="Rectangle 3">
            <a:extLst>
              <a:ext uri="{FF2B5EF4-FFF2-40B4-BE49-F238E27FC236}">
                <a16:creationId xmlns:a16="http://schemas.microsoft.com/office/drawing/2014/main" xmlns="" id="{7C677A2C-EDBC-4433-8529-880E3AA98494}"/>
              </a:ext>
            </a:extLst>
          </p:cNvPr>
          <p:cNvSpPr/>
          <p:nvPr/>
        </p:nvSpPr>
        <p:spPr>
          <a:xfrm>
            <a:off x="479424" y="1285212"/>
            <a:ext cx="11233151" cy="4854599"/>
          </a:xfrm>
          <a:prstGeom prst="rect">
            <a:avLst/>
          </a:prstGeom>
        </p:spPr>
        <p:txBody>
          <a:bodyPr wrap="square">
            <a:spAutoFit/>
          </a:bodyPr>
          <a:lstStyle/>
          <a:p>
            <a:pPr algn="just" defTabSz="342900">
              <a:lnSpc>
                <a:spcPct val="150000"/>
              </a:lnSpc>
            </a:pPr>
            <a:r>
              <a:rPr lang="vi-VN" sz="1900">
                <a:latin typeface="UTM Avo" panose="02040603050506020204" pitchFamily="18" charset="0"/>
                <a:cs typeface="Times New Roman" panose="02020603050405020304" pitchFamily="18" charset="0"/>
              </a:rPr>
              <a:t>Sắp xếp dãy số theo thứ tự tăng bằng thuật toán sắp xếp nổi bọt.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1. Với phần tử đầu tiên, em thực hiện một vòng lặp như sau:</a:t>
            </a:r>
          </a:p>
          <a:p>
            <a:pPr indent="290513" algn="just" defTabSz="342900">
              <a:lnSpc>
                <a:spcPct val="150000"/>
              </a:lnSpc>
            </a:pPr>
            <a:r>
              <a:rPr lang="vi-VN" sz="1900">
                <a:latin typeface="UTM Avo" panose="02040603050506020204" pitchFamily="18" charset="0"/>
                <a:cs typeface="Times New Roman" panose="02020603050405020304" pitchFamily="18" charset="0"/>
              </a:rPr>
              <a:t>1.1. So sánh hai phần tử đứng cạnh nhau theo thứ tự từ cuối dãy lên phần tử đầu tiên. </a:t>
            </a:r>
            <a:endParaRPr lang="en-US" sz="1900">
              <a:latin typeface="UTM Avo" panose="02040603050506020204" pitchFamily="18" charset="0"/>
              <a:cs typeface="Times New Roman" panose="02020603050405020304" pitchFamily="18" charset="0"/>
            </a:endParaRPr>
          </a:p>
          <a:p>
            <a:pPr indent="290513" algn="just" defTabSz="342900">
              <a:lnSpc>
                <a:spcPct val="150000"/>
              </a:lnSpc>
            </a:pPr>
            <a:r>
              <a:rPr lang="vi-VN" sz="1900">
                <a:latin typeface="UTM Avo" panose="02040603050506020204" pitchFamily="18" charset="0"/>
                <a:cs typeface="Times New Roman" panose="02020603050405020304" pitchFamily="18" charset="0"/>
              </a:rPr>
              <a:t>1.2. Nếu phần tử đứng sau nhỏ hơn phần tử đứng trước thì đổi chỗ chúng cho nhau.</a:t>
            </a:r>
          </a:p>
          <a:p>
            <a:pPr indent="290513" algn="just" defTabSz="342900">
              <a:lnSpc>
                <a:spcPct val="150000"/>
              </a:lnSpc>
            </a:pPr>
            <a:r>
              <a:rPr lang="vi-VN" sz="1900">
                <a:latin typeface="UTM Avo" panose="02040603050506020204" pitchFamily="18" charset="0"/>
                <a:cs typeface="Times New Roman" panose="02020603050405020304" pitchFamily="18" charset="0"/>
              </a:rPr>
              <a:t>1.3. Cuối vòng lặp em sẽ nhận được dãy số với phần tử nhỏ nhất nổi lên vị trí đầu tiên.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2. Với phần tử thứ hai, em thực hiện một vòng lặp tương tự như trên. </a:t>
            </a:r>
            <a:endParaRPr lang="en-US" sz="1900">
              <a:latin typeface="UTM Avo" panose="02040603050506020204" pitchFamily="18" charset="0"/>
              <a:cs typeface="Times New Roman" panose="02020603050405020304" pitchFamily="18" charset="0"/>
            </a:endParaRPr>
          </a:p>
          <a:p>
            <a:pPr indent="290513" algn="just" defTabSz="342900">
              <a:lnSpc>
                <a:spcPct val="150000"/>
              </a:lnSpc>
            </a:pPr>
            <a:r>
              <a:rPr lang="vi-VN" sz="1900">
                <a:latin typeface="UTM Avo" panose="02040603050506020204" pitchFamily="18" charset="0"/>
                <a:cs typeface="Times New Roman" panose="02020603050405020304" pitchFamily="18" charset="0"/>
              </a:rPr>
              <a:t>2.1. So sánh hai phần tử đứng cạnh nhau theo thứ tự từ cuối dãy ngược lên phần tử</a:t>
            </a:r>
            <a:r>
              <a:rPr lang="en-US" sz="1900">
                <a:latin typeface="UTM Avo" panose="02040603050506020204" pitchFamily="18" charset="0"/>
                <a:cs typeface="Times New Roman" panose="02020603050405020304" pitchFamily="18" charset="0"/>
              </a:rPr>
              <a:t> </a:t>
            </a:r>
            <a:r>
              <a:rPr lang="vi-VN" sz="1900">
                <a:latin typeface="UTM Avo" panose="02040603050506020204" pitchFamily="18" charset="0"/>
                <a:cs typeface="Times New Roman" panose="02020603050405020304" pitchFamily="18" charset="0"/>
              </a:rPr>
              <a:t>thứ hai. </a:t>
            </a:r>
            <a:endParaRPr lang="en-US" sz="1900">
              <a:latin typeface="UTM Avo" panose="02040603050506020204" pitchFamily="18" charset="0"/>
              <a:cs typeface="Times New Roman" panose="02020603050405020304" pitchFamily="18" charset="0"/>
            </a:endParaRPr>
          </a:p>
          <a:p>
            <a:pPr indent="290513" algn="just" defTabSz="342900">
              <a:lnSpc>
                <a:spcPct val="150000"/>
              </a:lnSpc>
            </a:pPr>
            <a:r>
              <a:rPr lang="vi-VN" sz="1900">
                <a:latin typeface="UTM Avo" panose="02040603050506020204" pitchFamily="18" charset="0"/>
                <a:cs typeface="Times New Roman" panose="02020603050405020304" pitchFamily="18" charset="0"/>
              </a:rPr>
              <a:t>2.2. Nếu phần tử đứng sau nhỏ hơn phần tử đứng trước thì đổi chỗ chúng cho nhau.</a:t>
            </a:r>
          </a:p>
          <a:p>
            <a:pPr indent="290513" algn="just" defTabSz="342900">
              <a:lnSpc>
                <a:spcPct val="150000"/>
              </a:lnSpc>
            </a:pPr>
            <a:r>
              <a:rPr lang="vi-VN" sz="1900">
                <a:latin typeface="UTM Avo" panose="02040603050506020204" pitchFamily="18" charset="0"/>
                <a:cs typeface="Times New Roman" panose="02020603050405020304" pitchFamily="18" charset="0"/>
              </a:rPr>
              <a:t>2.3. Cuối vòng lặp em sẽ nhận được dãy số với phần tử nhỏ thứ nhì nổi lên vị trí thứ hai.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3. Tương tự như trên với các phần tử thứ ba, thứ tư,... đến phần tử trước phần tử cuối cùng.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4. Kết thúc, em sẽ nhận được dãy số đã được sắp xếp theo thứ tự từ nhỏ đến lớn.</a:t>
            </a:r>
          </a:p>
        </p:txBody>
      </p:sp>
    </p:spTree>
    <p:extLst>
      <p:ext uri="{BB962C8B-B14F-4D97-AF65-F5344CB8AC3E}">
        <p14:creationId xmlns:p14="http://schemas.microsoft.com/office/powerpoint/2010/main" xmlns="" val="345515308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1000"/>
                                        <p:tgtEl>
                                          <p:spTgt spid="4">
                                            <p:txEl>
                                              <p:pRg st="5" end="5"/>
                                            </p:txEl>
                                          </p:spTgt>
                                        </p:tgtEl>
                                      </p:cBhvr>
                                    </p:animEffect>
                                    <p:anim calcmode="lin" valueType="num">
                                      <p:cBhvr>
                                        <p:cTn id="5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nodeType="click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Effect transition="in" filter="fade">
                                      <p:cBhvr>
                                        <p:cTn id="64" dur="1000"/>
                                        <p:tgtEl>
                                          <p:spTgt spid="4">
                                            <p:txEl>
                                              <p:pRg st="6" end="6"/>
                                            </p:txEl>
                                          </p:spTgt>
                                        </p:tgtEl>
                                      </p:cBhvr>
                                    </p:animEffect>
                                    <p:anim calcmode="lin" valueType="num">
                                      <p:cBhvr>
                                        <p:cTn id="6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4">
                                            <p:txEl>
                                              <p:pRg st="7" end="7"/>
                                            </p:txEl>
                                          </p:spTgt>
                                        </p:tgtEl>
                                        <p:attrNameLst>
                                          <p:attrName>style.visibility</p:attrName>
                                        </p:attrNameLst>
                                      </p:cBhvr>
                                      <p:to>
                                        <p:strVal val="visible"/>
                                      </p:to>
                                    </p:set>
                                    <p:animEffect transition="in" filter="fade">
                                      <p:cBhvr>
                                        <p:cTn id="72" dur="1000"/>
                                        <p:tgtEl>
                                          <p:spTgt spid="4">
                                            <p:txEl>
                                              <p:pRg st="7" end="7"/>
                                            </p:txEl>
                                          </p:spTgt>
                                        </p:tgtEl>
                                      </p:cBhvr>
                                    </p:animEffect>
                                    <p:anim calcmode="lin" valueType="num">
                                      <p:cBhvr>
                                        <p:cTn id="7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4">
                                            <p:txEl>
                                              <p:pRg st="8" end="8"/>
                                            </p:txEl>
                                          </p:spTgt>
                                        </p:tgtEl>
                                        <p:attrNameLst>
                                          <p:attrName>style.visibility</p:attrName>
                                        </p:attrNameLst>
                                      </p:cBhvr>
                                      <p:to>
                                        <p:strVal val="visible"/>
                                      </p:to>
                                    </p:set>
                                    <p:animEffect transition="in" filter="fade">
                                      <p:cBhvr>
                                        <p:cTn id="80" dur="1000"/>
                                        <p:tgtEl>
                                          <p:spTgt spid="4">
                                            <p:txEl>
                                              <p:pRg st="8" end="8"/>
                                            </p:txEl>
                                          </p:spTgt>
                                        </p:tgtEl>
                                      </p:cBhvr>
                                    </p:animEffect>
                                    <p:anim calcmode="lin" valueType="num">
                                      <p:cBhvr>
                                        <p:cTn id="8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82" dur="900" decel="100000" fill="hold"/>
                                        <p:tgtEl>
                                          <p:spTgt spid="4">
                                            <p:txEl>
                                              <p:pRg st="8" end="8"/>
                                            </p:txEl>
                                          </p:spTgt>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4">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nodeType="clickEffect">
                                  <p:stCondLst>
                                    <p:cond delay="0"/>
                                  </p:stCondLst>
                                  <p:childTnLst>
                                    <p:set>
                                      <p:cBhvr>
                                        <p:cTn id="87" dur="1" fill="hold">
                                          <p:stCondLst>
                                            <p:cond delay="0"/>
                                          </p:stCondLst>
                                        </p:cTn>
                                        <p:tgtEl>
                                          <p:spTgt spid="4">
                                            <p:txEl>
                                              <p:pRg st="9" end="9"/>
                                            </p:txEl>
                                          </p:spTgt>
                                        </p:tgtEl>
                                        <p:attrNameLst>
                                          <p:attrName>style.visibility</p:attrName>
                                        </p:attrNameLst>
                                      </p:cBhvr>
                                      <p:to>
                                        <p:strVal val="visible"/>
                                      </p:to>
                                    </p:set>
                                    <p:animEffect transition="in" filter="fade">
                                      <p:cBhvr>
                                        <p:cTn id="88" dur="1000"/>
                                        <p:tgtEl>
                                          <p:spTgt spid="4">
                                            <p:txEl>
                                              <p:pRg st="9" end="9"/>
                                            </p:txEl>
                                          </p:spTgt>
                                        </p:tgtEl>
                                      </p:cBhvr>
                                    </p:animEffect>
                                    <p:anim calcmode="lin" valueType="num">
                                      <p:cBhvr>
                                        <p:cTn id="8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0" dur="900" decel="100000" fill="hold"/>
                                        <p:tgtEl>
                                          <p:spTgt spid="4">
                                            <p:txEl>
                                              <p:pRg st="9" end="9"/>
                                            </p:tx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4">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nodeType="clickEffect">
                                  <p:stCondLst>
                                    <p:cond delay="0"/>
                                  </p:stCondLst>
                                  <p:childTnLst>
                                    <p:set>
                                      <p:cBhvr>
                                        <p:cTn id="95" dur="1" fill="hold">
                                          <p:stCondLst>
                                            <p:cond delay="0"/>
                                          </p:stCondLst>
                                        </p:cTn>
                                        <p:tgtEl>
                                          <p:spTgt spid="4">
                                            <p:txEl>
                                              <p:pRg st="10" end="10"/>
                                            </p:txEl>
                                          </p:spTgt>
                                        </p:tgtEl>
                                        <p:attrNameLst>
                                          <p:attrName>style.visibility</p:attrName>
                                        </p:attrNameLst>
                                      </p:cBhvr>
                                      <p:to>
                                        <p:strVal val="visible"/>
                                      </p:to>
                                    </p:set>
                                    <p:animEffect transition="in" filter="fade">
                                      <p:cBhvr>
                                        <p:cTn id="96" dur="1000"/>
                                        <p:tgtEl>
                                          <p:spTgt spid="4">
                                            <p:txEl>
                                              <p:pRg st="10" end="10"/>
                                            </p:txEl>
                                          </p:spTgt>
                                        </p:tgtEl>
                                      </p:cBhvr>
                                    </p:animEffect>
                                    <p:anim calcmode="lin" valueType="num">
                                      <p:cBhvr>
                                        <p:cTn id="9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98" dur="900" decel="100000" fill="hold"/>
                                        <p:tgtEl>
                                          <p:spTgt spid="4">
                                            <p:txEl>
                                              <p:pRg st="10" end="10"/>
                                            </p:txEl>
                                          </p:spTgt>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26CE080-B722-458B-8511-F42922A4636C}"/>
              </a:ext>
            </a:extLst>
          </p:cNvPr>
          <p:cNvPicPr>
            <a:picLocks noChangeAspect="1"/>
          </p:cNvPicPr>
          <p:nvPr/>
        </p:nvPicPr>
        <p:blipFill>
          <a:blip r:embed="rId2"/>
          <a:stretch>
            <a:fillRect/>
          </a:stretch>
        </p:blipFill>
        <p:spPr>
          <a:xfrm>
            <a:off x="538519" y="896177"/>
            <a:ext cx="11114962" cy="2449451"/>
          </a:xfrm>
          <a:prstGeom prst="rect">
            <a:avLst/>
          </a:prstGeom>
        </p:spPr>
      </p:pic>
    </p:spTree>
    <p:extLst>
      <p:ext uri="{BB962C8B-B14F-4D97-AF65-F5344CB8AC3E}">
        <p14:creationId xmlns:p14="http://schemas.microsoft.com/office/powerpoint/2010/main" xmlns="" val="417033076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1FA0E69-F129-405D-83A5-2C2530438DF5}"/>
              </a:ext>
            </a:extLst>
          </p:cNvPr>
          <p:cNvPicPr>
            <a:picLocks noChangeAspect="1"/>
          </p:cNvPicPr>
          <p:nvPr/>
        </p:nvPicPr>
        <p:blipFill rotWithShape="1">
          <a:blip r:embed="rId2"/>
          <a:srcRect b="62120"/>
          <a:stretch/>
        </p:blipFill>
        <p:spPr>
          <a:xfrm>
            <a:off x="279013" y="621818"/>
            <a:ext cx="10995001" cy="1721223"/>
          </a:xfrm>
          <a:prstGeom prst="rect">
            <a:avLst/>
          </a:prstGeom>
        </p:spPr>
      </p:pic>
      <p:pic>
        <p:nvPicPr>
          <p:cNvPr id="4" name="Picture 3">
            <a:extLst>
              <a:ext uri="{FF2B5EF4-FFF2-40B4-BE49-F238E27FC236}">
                <a16:creationId xmlns:a16="http://schemas.microsoft.com/office/drawing/2014/main" xmlns="" id="{C7CEAA26-3310-4B34-97AF-01E8BB9BD3CC}"/>
              </a:ext>
            </a:extLst>
          </p:cNvPr>
          <p:cNvPicPr>
            <a:picLocks noChangeAspect="1"/>
          </p:cNvPicPr>
          <p:nvPr/>
        </p:nvPicPr>
        <p:blipFill rotWithShape="1">
          <a:blip r:embed="rId2"/>
          <a:srcRect t="37778" b="447"/>
          <a:stretch/>
        </p:blipFill>
        <p:spPr>
          <a:xfrm>
            <a:off x="279013" y="2668771"/>
            <a:ext cx="10995001" cy="2806995"/>
          </a:xfrm>
          <a:prstGeom prst="rect">
            <a:avLst/>
          </a:prstGeom>
        </p:spPr>
      </p:pic>
    </p:spTree>
    <p:extLst>
      <p:ext uri="{BB962C8B-B14F-4D97-AF65-F5344CB8AC3E}">
        <p14:creationId xmlns:p14="http://schemas.microsoft.com/office/powerpoint/2010/main" xmlns="" val="285210446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9262</TotalTime>
  <Words>1083</Words>
  <Application>Microsoft Office PowerPoint</Application>
  <PresentationFormat>Custom</PresentationFormat>
  <Paragraphs>57</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DELL</cp:lastModifiedBy>
  <cp:revision>493</cp:revision>
  <dcterms:created xsi:type="dcterms:W3CDTF">2021-11-14T08:33:55Z</dcterms:created>
  <dcterms:modified xsi:type="dcterms:W3CDTF">2023-12-05T15:15:31Z</dcterms:modified>
</cp:coreProperties>
</file>