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6" r:id="rId2"/>
  </p:sldMasterIdLst>
  <p:notesMasterIdLst>
    <p:notesMasterId r:id="rId19"/>
  </p:notesMasterIdLst>
  <p:sldIdLst>
    <p:sldId id="387" r:id="rId3"/>
    <p:sldId id="388" r:id="rId4"/>
    <p:sldId id="374" r:id="rId5"/>
    <p:sldId id="373" r:id="rId6"/>
    <p:sldId id="378" r:id="rId7"/>
    <p:sldId id="379" r:id="rId8"/>
    <p:sldId id="381" r:id="rId9"/>
    <p:sldId id="382" r:id="rId10"/>
    <p:sldId id="389" r:id="rId11"/>
    <p:sldId id="383" r:id="rId12"/>
    <p:sldId id="384" r:id="rId13"/>
    <p:sldId id="385" r:id="rId14"/>
    <p:sldId id="386" r:id="rId15"/>
    <p:sldId id="286" r:id="rId16"/>
    <p:sldId id="390" r:id="rId17"/>
    <p:sldId id="277" r:id="rId1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2F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9B104-3702-4A1A-9969-952A963D7F7A}" type="datetimeFigureOut">
              <a:rPr lang="vi-VN" smtClean="0"/>
              <a:pPr/>
              <a:t>26/03/2024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70EEC-ADA4-4B43-86D8-8973CA02AF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094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35926-C90F-40A6-A624-BD7177D08CA7}" type="slidenum">
              <a:rPr lang="en-US"/>
              <a:pPr/>
              <a:t>14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310F8FB-8500-4E13-AEF3-5B5F8E9531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E8508F-539D-419C-8211-88FAA41240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Slide Image Placeholder 1">
            <a:extLst>
              <a:ext uri="{FF2B5EF4-FFF2-40B4-BE49-F238E27FC236}">
                <a16:creationId xmlns:a16="http://schemas.microsoft.com/office/drawing/2014/main" id="{E49B504E-62D8-4536-A72C-8A7B93B367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Notes Placeholder 2">
            <a:extLst>
              <a:ext uri="{FF2B5EF4-FFF2-40B4-BE49-F238E27FC236}">
                <a16:creationId xmlns:a16="http://schemas.microsoft.com/office/drawing/2014/main" id="{0FEC414F-B1A1-485B-865B-4C261CD62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485" name="Slide Number Placeholder 3">
            <a:extLst>
              <a:ext uri="{FF2B5EF4-FFF2-40B4-BE49-F238E27FC236}">
                <a16:creationId xmlns:a16="http://schemas.microsoft.com/office/drawing/2014/main" id="{F053649F-2D70-468F-B5FB-216BB75157E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C604C2-CCE3-4CB7-8A93-83B270143EC7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pPr/>
              <a:t>26/03/2024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4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pPr/>
              <a:t>26/03/2024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789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pPr/>
              <a:t>26/03/2024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8886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7E5AC3-BDA5-4851-A573-F7FE8A0287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381E12-2BAA-424E-A14B-D8203A2EC1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D17C47-82E8-4348-9198-25A18EB1C5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A09D9-6D5B-4176-A72A-C995C5F3A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85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C7DD37-5CEE-4D49-8BB6-9B29A811EE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F1A751-F760-4CED-85E8-53566C4BA2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A545F1-CCEC-46D4-A30C-9990C87969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51B62-A2BA-4C04-8DCC-9AAB53A265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296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9167DA-4185-4489-B752-F24EFAB7D1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640E43-35D3-47FC-A041-5EA2DDC8D9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5AD352-173E-489F-B631-80B9568E26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725E-DD2E-43D4-BC09-5FA09DE96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729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B48F9F-1223-4905-9975-866E827E53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C3F139-1A3E-4108-B479-11022CC9B7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DDD29C-678C-4DB9-A0E4-2A1C974C01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E6C1D-EE1F-4C7C-9E20-B959B8CEDB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682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A101CDC-5F7F-4147-BED2-16C35C0E9D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D256D6-B248-448C-89A0-E02D106D1C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C4D8DCC-151B-4A46-A5BC-76D63EC2D5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8982E-2627-4805-BC19-739D55644A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618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C826FF-FD15-4E72-BDC7-C9830D07AD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FAE397-DD01-4A47-85A9-B975D264FE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996CC7-A0EA-4207-823D-8D68079100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35AC9-EAC7-40A1-87D7-1DC38A50B0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000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4D4738-179A-4900-A9CC-CC9997546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F354AA4-A98A-4663-BD7B-6D91E238C9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240F51-85DE-4CD5-B335-22C8A937A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BB64B-13AC-486A-B914-8B23C5E0FF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861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8A826B-BEEE-4A40-AA1B-7295F6778E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18F036-03A1-4CD4-9E66-83388D2E1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0DA8C-C101-4743-8655-BCC610BCF2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4E9E5-063E-4A7D-8915-4CB18241A1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17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pPr/>
              <a:t>26/03/2024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0358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6C350F-4C56-499E-874E-94809827A9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699F10-44B7-4E65-B1C8-7B73B1C01C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BBF6FE-4F3B-46A1-B884-F5C93CFE33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8AD2F-65C4-4957-A1DF-FCEBC6727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414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ED02BB-CE6C-4BE5-AA66-BBB1550C63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216AF3-7144-4DEB-9761-0718274671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066CB4-A720-45AC-9B9D-C614B28DB4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B110-2BB5-444F-9708-F4B45C277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690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75D6ED-C784-4433-AABF-0D41B4A3E6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091C72-3984-4E69-86F1-149E56336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4778F4-DBE8-434C-8BE9-44F607A8C1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BE3E4-3FC0-4372-B112-2BBD5D0C05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931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806FC08-8E73-488A-A053-1D954E162E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0BCB32-3595-4DF5-93B1-ADD5F0FAF3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24E406B-A54A-47C6-B7F6-69928604EC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8436A-C1BE-40A1-A21A-023C7BFD1F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754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êu đề, Nội dung và 2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ội dung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7CF4CAE-6DEA-4EE9-BA2D-A8EAD4A19C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9EB038F-3A3C-4A7E-A875-D546E31446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0C1D564-CF7B-4DD3-B905-CDE01A1B5C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DEC0E-ABC5-4CEE-9BD1-9B10E8E8E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87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ên đề và 4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ội dung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4AD1799-A637-4524-ADBA-90CCFDEEF4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BC960C-1E1E-4A38-B5E0-22ADFE2F41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40D7E9-A13D-4F14-B4C3-3B65CE4EC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5A17D-FC88-4F4B-A9AA-4A6D1FB31D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13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pPr/>
              <a:t>26/03/2024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478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pPr/>
              <a:t>26/03/2024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405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pPr/>
              <a:t>26/03/2024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850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pPr/>
              <a:t>26/03/2024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030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pPr/>
              <a:t>26/03/2024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33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pPr/>
              <a:t>26/03/2024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106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pPr/>
              <a:t>26/03/2024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111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D7357-8C35-43D2-8E59-E172130091BC}" type="datetimeFigureOut">
              <a:rPr lang="vi-VN" smtClean="0"/>
              <a:pPr/>
              <a:t>26/03/2024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481C8-1ACA-4E45-8C1A-B9EC4CFA407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088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9BB4067-6650-485B-9821-6639962AC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6A85A92-28F5-42B5-A330-BFA35E4FF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FC86DE2-85C8-4D71-B087-EAA5675783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76C6AB6-1DBD-4388-BD63-436837BFE1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B1D3ACD-732E-4D76-A7A1-022D21DAB2F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fld id="{0052E8D6-EEE1-4A47-951C-F262A3E4C3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55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304800" y="609600"/>
            <a:ext cx="8686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CHÀO MỪNG QUÝ THẦY CÔ </a:t>
            </a:r>
          </a:p>
          <a:p>
            <a:pPr algn="ctr"/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CÙNG CÁC EM HỌC SINH</a:t>
            </a:r>
          </a:p>
          <a:p>
            <a:pPr algn="ctr"/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ĐẾN VỚI TIẾT HỌC </a:t>
            </a:r>
          </a:p>
          <a:p>
            <a:pPr algn="ctr"/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MÔN HÌNH HỌC LỚP </a:t>
            </a:r>
            <a:r>
              <a:rPr lang="en-US" sz="2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8A2</a:t>
            </a:r>
            <a:endParaRPr lang="en-US" sz="2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>
                  <a:alpha val="98822"/>
                </a:srgbClr>
              </a:solidFill>
              <a:effectLst>
                <a:outerShdw dist="107763" dir="13500000" algn="ctr" rotWithShape="0">
                  <a:srgbClr val="C0C0C0">
                    <a:alpha val="5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371600" y="5502275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CÔNG TÂM</a:t>
            </a:r>
          </a:p>
        </p:txBody>
      </p:sp>
      <p:pic>
        <p:nvPicPr>
          <p:cNvPr id="3076" name="Picture 8" descr="imagesCAB53LW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19500"/>
            <a:ext cx="426720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48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0338F8-74FE-45BA-8FD4-17C681FFD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7"/>
            <a:ext cx="7776864" cy="2448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8B5EDB-AB9D-4A32-9D8E-D054B2F16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17032"/>
            <a:ext cx="460851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5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77BDC3-B63A-4628-920C-6E6FC1F25E21}"/>
                  </a:ext>
                </a:extLst>
              </p:cNvPr>
              <p:cNvSpPr txBox="1"/>
              <p:nvPr/>
            </p:nvSpPr>
            <p:spPr>
              <a:xfrm>
                <a:off x="1475656" y="2780928"/>
                <a:ext cx="6264696" cy="3771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Giải:   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8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nl-NL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nl-NL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𝐷𝐸𝐹</m:t>
                    </m:r>
                    <m:r>
                      <a:rPr lang="nl-NL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nl-NL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𝐻𝐸𝐷</m:t>
                    </m:r>
                  </m:oMath>
                </a14:m>
                <a:r>
                  <a:rPr lang="nl-NL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có: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</a:t>
                </a:r>
                <a:r>
                  <a:rPr lang="nl-NL" sz="28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𝐸𝐷𝐹</m:t>
                        </m:r>
                        <m:r>
                          <a:rPr lang="nl-N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a:rPr lang="nl-NL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𝐸𝐻𝐷</m:t>
                        </m:r>
                      </m:e>
                    </m:acc>
                    <m:r>
                      <a:rPr lang="nl-NL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nl-N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nl-NL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8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</m:t>
                        </m:r>
                        <m:r>
                          <a:rPr lang="nl-N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nl-NL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nl-NL" sz="28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 </a:t>
                </a:r>
                <a:r>
                  <a:rPr lang="nl-NL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 chung.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 ra  </a:t>
                </a:r>
                <a14:m>
                  <m:oMath xmlns:m="http://schemas.openxmlformats.org/officeDocument/2006/math">
                    <m:r>
                      <a:rPr lang="nl-NL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nl-NL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𝐷𝐸𝐹</m:t>
                    </m:r>
                  </m:oMath>
                </a14:m>
                <a:r>
                  <a:rPr lang="nl-NL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đồng dạng  </a:t>
                </a:r>
                <a14:m>
                  <m:oMath xmlns:m="http://schemas.openxmlformats.org/officeDocument/2006/math">
                    <m:r>
                      <a:rPr lang="nl-NL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nl-NL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𝐻𝐸𝐷</m:t>
                    </m:r>
                  </m:oMath>
                </a14:m>
                <a:r>
                  <a:rPr lang="nl-NL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(g.g)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𝐷𝐸</m:t>
                        </m:r>
                      </m:num>
                      <m:den>
                        <m:r>
                          <a:rPr lang="nl-N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𝐸𝐻</m:t>
                        </m:r>
                      </m:den>
                    </m:f>
                  </m:oMath>
                </a14:m>
                <a:r>
                  <a:rPr lang="nl-NL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𝐸𝐹</m:t>
                        </m:r>
                      </m:num>
                      <m:den>
                        <m:r>
                          <a:rPr lang="nl-N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𝐷𝐸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𝐷𝐸</m:t>
                        </m:r>
                      </m:e>
                      <m:sup>
                        <m:r>
                          <a:rPr lang="nl-N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𝐸𝐻</m:t>
                    </m:r>
                    <m:r>
                      <a:rPr lang="nl-NL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nl-NL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𝐸𝐹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77BDC3-B63A-4628-920C-6E6FC1F25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780928"/>
                <a:ext cx="6264696" cy="3771930"/>
              </a:xfrm>
              <a:prstGeom prst="rect">
                <a:avLst/>
              </a:prstGeom>
              <a:blipFill>
                <a:blip r:embed="rId2"/>
                <a:stretch>
                  <a:fillRect l="-1946" t="-1616" b="-3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F8B5EDB-AB9D-4A32-9D8E-D054B2F16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6632"/>
            <a:ext cx="4449485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2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AB201A-E328-4F25-AA7E-FD3ECBE78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599933" cy="52565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8B8C55-5F6E-485E-962E-E36EEB3E226B}"/>
              </a:ext>
            </a:extLst>
          </p:cNvPr>
          <p:cNvSpPr txBox="1"/>
          <p:nvPr/>
        </p:nvSpPr>
        <p:spPr>
          <a:xfrm>
            <a:off x="2123728" y="260648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060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CB29478-9344-4608-8236-B730FAD47DF8}"/>
                  </a:ext>
                </a:extLst>
              </p:cNvPr>
              <p:cNvSpPr txBox="1"/>
              <p:nvPr/>
            </p:nvSpPr>
            <p:spPr>
              <a:xfrm>
                <a:off x="1115616" y="764704"/>
                <a:ext cx="7416824" cy="5054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endPara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32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𝐷𝐸𝐹</m:t>
                    </m:r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có: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</a:t>
                </a:r>
                <a:r>
                  <a:rPr lang="nl-NL" sz="32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  <m:r>
                          <a:rPr lang="nl-NL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nl-NL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nl-NL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nl-NL" sz="32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EF//BC suy ra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  <m:r>
                          <a:rPr lang="nl-NL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</m:t>
                        </m:r>
                      </m:e>
                    </m:acc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  <m:r>
                          <a:rPr lang="nl-NL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nl-NL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nl-NL" sz="32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(so le trong)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 ra 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đồng dạng 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𝐷𝐸𝐹</m:t>
                    </m:r>
                  </m:oMath>
                </a14:m>
                <a:r>
                  <a:rPr lang="nl-NL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(g.g)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nl-NL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𝐷𝐸</m:t>
                        </m:r>
                      </m:den>
                    </m:f>
                  </m:oMath>
                </a14:m>
                <a:r>
                  <a:rPr lang="nl-NL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𝐴𝐶</m:t>
                        </m:r>
                      </m:num>
                      <m:den>
                        <m:r>
                          <a:rPr lang="nl-NL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𝐷𝐹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Nên AB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𝐴𝐶</m:t>
                        </m:r>
                        <m:r>
                          <a:rPr lang="nl-NL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nl-NL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𝐷𝐸</m:t>
                        </m:r>
                      </m:num>
                      <m:den>
                        <m:r>
                          <a:rPr lang="nl-NL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𝐷𝐹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6.2,4</m:t>
                        </m:r>
                      </m:num>
                      <m:den>
                        <m:r>
                          <a:rPr lang="nl-NL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1,8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8 (m)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 chiều cao của cột cờ là 8 mét.</a:t>
                </a:r>
                <a:endPara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CB29478-9344-4608-8236-B730FAD47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764704"/>
                <a:ext cx="7416824" cy="5054653"/>
              </a:xfrm>
              <a:prstGeom prst="rect">
                <a:avLst/>
              </a:prstGeom>
              <a:blipFill>
                <a:blip r:embed="rId2"/>
                <a:stretch>
                  <a:fillRect l="-2054" t="-1687" b="-2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2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6" descr="huy0002"/>
          <p:cNvPicPr>
            <a:picLocks noChangeAspect="1" noChangeArrowheads="1"/>
          </p:cNvPicPr>
          <p:nvPr/>
        </p:nvPicPr>
        <p:blipFill>
          <a:blip r:embed="rId4">
            <a:lum bright="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7" t="70937" r="16280" b="9718"/>
          <a:stretch>
            <a:fillRect/>
          </a:stretch>
        </p:blipFill>
        <p:spPr bwMode="auto">
          <a:xfrm>
            <a:off x="0" y="7620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51719" y="264515"/>
            <a:ext cx="549208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HƯỚNG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DẪN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VỀ NHÀ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68F63A-C890-4C0D-B8EE-2D0AD667D45B}"/>
              </a:ext>
            </a:extLst>
          </p:cNvPr>
          <p:cNvSpPr txBox="1"/>
          <p:nvPr/>
        </p:nvSpPr>
        <p:spPr>
          <a:xfrm>
            <a:off x="323528" y="2492896"/>
            <a:ext cx="82089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(SGK/75);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(SGK/76).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“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)”.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3674"/>
      </p:ext>
    </p:extLst>
  </p:cSld>
  <p:clrMapOvr>
    <a:masterClrMapping/>
  </p:clrMapOvr>
  <p:transition spd="slow">
    <p:wedge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77BDC3-B63A-4628-920C-6E6FC1F25E21}"/>
                  </a:ext>
                </a:extLst>
              </p:cNvPr>
              <p:cNvSpPr txBox="1"/>
              <p:nvPr/>
            </p:nvSpPr>
            <p:spPr>
              <a:xfrm>
                <a:off x="1475656" y="2780928"/>
                <a:ext cx="6912768" cy="2733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Chứng minh </a:t>
                </a:r>
                <a14:m>
                  <m:oMath xmlns:m="http://schemas.openxmlformats.org/officeDocument/2006/math">
                    <m:r>
                      <a:rPr lang="nl-NL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nl-NL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𝐷𝐸𝐹</m:t>
                    </m:r>
                  </m:oMath>
                </a14:m>
                <a:r>
                  <a:rPr lang="nl-NL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đồng dạng  </a:t>
                </a:r>
                <a14:m>
                  <m:oMath xmlns:m="http://schemas.openxmlformats.org/officeDocument/2006/math">
                    <m:r>
                      <a:rPr lang="nl-NL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nl-NL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𝐻𝐷𝐹</m:t>
                    </m:r>
                  </m:oMath>
                </a14:m>
                <a:r>
                  <a:rPr lang="nl-NL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(g.g)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</m:num>
                      <m:den>
                        <m:r>
                          <a:rPr lang="nl-N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</m:den>
                    </m:f>
                  </m:oMath>
                </a14:m>
                <a:r>
                  <a:rPr lang="nl-NL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𝐸𝐹</m:t>
                        </m:r>
                      </m:num>
                      <m:den>
                        <m:r>
                          <a:rPr lang="nl-N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</m:den>
                    </m:f>
                  </m:oMath>
                </a14:m>
                <a:endParaRPr lang="en-US" sz="28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800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nl-NL" sz="2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</m:e>
                      <m:sup>
                        <m:r>
                          <a:rPr lang="nl-NL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r>
                      <a:rPr lang="nl-NL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  <m:r>
                      <a:rPr lang="nl-NL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nl-NL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𝐹𝐸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:r>
                  <a:rPr lang="nl-NL" sz="2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</m:e>
                      <m:sup>
                        <m:r>
                          <a:rPr lang="nl-NL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5,4</m:t>
                    </m:r>
                    <m:r>
                      <a:rPr lang="nl-NL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15=81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 </a:t>
                </a:r>
                <a:r>
                  <a:rPr lang="nl-NL" sz="2800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 DF = 9 cm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77BDC3-B63A-4628-920C-6E6FC1F25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780928"/>
                <a:ext cx="6912768" cy="2733184"/>
              </a:xfrm>
              <a:prstGeom prst="rect">
                <a:avLst/>
              </a:prstGeom>
              <a:blipFill>
                <a:blip r:embed="rId2"/>
                <a:stretch>
                  <a:fillRect l="-1764" t="-2227" r="-353" b="-5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0"/>
            <a:ext cx="2304256" cy="2955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8B8C55-5F6E-485E-962E-E36EEB3E226B}"/>
              </a:ext>
            </a:extLst>
          </p:cNvPr>
          <p:cNvSpPr txBox="1"/>
          <p:nvPr/>
        </p:nvSpPr>
        <p:spPr>
          <a:xfrm>
            <a:off x="795652" y="260648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2(SGK)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9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8" descr="https://encrypted-tbn1.gstatic.com/images?q=tbn:ANd9GcThfJ5PgLLoaXeHZoR4t8RIuPPGyn49o8UmFGFvUxoHp0GcXm6tVQ">
            <a:extLst>
              <a:ext uri="{FF2B5EF4-FFF2-40B4-BE49-F238E27FC236}">
                <a16:creationId xmlns:a16="http://schemas.microsoft.com/office/drawing/2014/main" id="{36E91B03-0A97-422C-AACE-4CE53B370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4" descr="data:image/jpeg;base64,/9j/4AAQSkZJRgABAQAAAQABAAD/2wCEAAkGBhQQEBQUEhIUFBUUFBUPGBQUFBUUFRQVFRQVFBQUFRUXHCYeFxkjGRQVHy8gJCcpLCwsFR4xNTAqNSYrLCkBCQoKDgwOFw8PGikkHBwpLCwsLCwsLCksLCwsKSwsKSksLCkpKSwpLCwpLCwsLCwpKSkpKSwpKSksLCwpLCkpKf/AABEIAMIBAwMBIgACEQEDEQH/xAAcAAACAwEBAQEAAAAAAAAAAAABAgADBAUGBwj/xABBEAABAwIDBAYGBwgCAwEAAAABAAIRAyEEEjEFQVFhEyJxgZGhBjJCscHwBxQjUpLR4RVDYnKCstLxM6KTo/IW/8QAGgEAAwEBAQEAAAAAAAAAAAAAAAECAwQFBv/EACYRAQADAAEEAgEEAwAAAAAAAAABAhEDEhNBUSExBCJhofAyQlL/2gAMAwEAAhEDEQA/APlUKQipC+jcegojCMIAQpCMIwmQIgIwoAnhBCMJgEzWp4UyUNRyLRToytAwB4Js5vEOeWpSFtqYUhZnMQcW1XCEJ4QQosKQmhRGGWFE0KQkCQomhSEYZIUhNCkJYCwhCeEISw9LCkJ4UhIEhSE8IQkYZVC1WNChCRqYUTQogJCiMIwtMSVRNCkJ4AhFGFAE8JEQFITAJloAK6kyVWAtOHF0M7S7+xNkdIRZfQcF9HRdTDnFrJEjNMnuAXF9BQ01WB2mYe9fZagC8/8AL/ItxzEVZ8HFHLs28PiHpJ6IOoXsWnRwmOy9wV4fGYbKV+jvSTBtfhqpdEZZHbIhfBtuUQHFb/jc3dr8+EzWeK+e3nSEIVrwkhdTeJLCEJ4QhBlhSE0KQg9LCEJ4QhIaWFITQpCRkhSE0KQgaWEUYUhIywiAjCcBSEa1K4K8aKpyk1MKJ4UQZYUhNCkLVGlhGEYRhBaWEYTQoAmWgAjCaEQEy0AFbSdCQBMEJl6bYe1MhF9F9P2X9IQygVG5iALzB7+K+I0qsLfS2kQsuXhryf5Q5/1Unay+mek/pv0zMrYa3WAde0r5ltTE5iUtbHkrDUfKrj4q8cZURFrW6rfapySE5CELR0RJYQhPCkJDSQpCeFIQekhCE8KQgaSFITQpCR6WEITwhCQ0sIQmhSEGEIypCCWHpsyUqKJYelRQURgNCMJoUhWjSwjCaFIQWhCkJoRhMtLCMJoRhMtLCICYBNCC0oTBEBNlTIspSFZlQyILVcIZVblQyoPVcKZVZCEIPSZUIVkKQgarhCFZCEJHpIQhPCkJDSQhCeEIQekhSE8IQlh6SFITQpCR6SEE5CEIMkKJoQQFsIwnDEcipnquEQFYGqBqC0kI5VaGKZEy1WAmyqwMRFNMtV5UcquFNMKaC1SGohqtDE2RBaqyqZVeGI9GjS1myoZFpyJcqBrOWoZVe4BISEHqrKpCfMOaEjihWkIQhWW4+SGZvHyQFcKQmdUHBIanJJSQhCPSDgkNRAGECFOk5IGrySP5SEISmoUpckrDkIQkznij0pSPDQgk6Tmog8ko2p/D5/oiNqD7vn+i56K5u5dv2qenRG1B90+Kdu1G/dd4j8lzAEYT7lk9qjsM2mze1/i38lro42gdRV7izTwXn2q0A/I7FXcsieGr1NCphTqaoHHNT49i6eGwGDd+8q+NP5K8kyiQNYNoIG/W5m2/vC6OBqEDNmgaCLRY3PASGo65ZTxensaHo3g3fvavjT7F0KHodgnfvqv4mfALzGBxnVIzxcWgSBAMgOdLoIudIJ4272FxLnZftBe2rYkkadY8xwWVrW9ymKOxR+jzBHSrV/E3/FamfRng/v1fxN/xVNDF5CJnmdYsDJOWDpNuO9dPCbQOWSNIkAgTaePDt7Vz2vyf9S1ilfTMfoywm51U/wBbf8VS/wCjbDbulP8AW3/Fd9uLcOI38L6R2wT4Kw1HGRJBvw8YOu5Zd7lj/Zfbr6ePxP0f0hOWm/8A8o8dFzq/oW0C1L/3L3FTMSIc4aC45yezSPFc3G4h4MdczJlrYII3Nkgf/Xcdq89/bOeKrweJ9Fi0kdCDF/8AlcfcVx8Rs9zZ+waInWo78/mF7raFR4aTNUQBUAM9YT1oMWGomeC4GPzXh5aSQwAuMbiJBk7rk/oumvNaUdt5KvmH7lvZncT4TO5YamLcD/xgfjPxXcxDQYzEFzf4x1hBDWzrqZgGSByXHxNMjQti9p39kzode1adyWkVhldjXD2B4O8NUjsa7gPAo7tW6ntS9CDHWYOd/OAUddmkVr6A413LwS/XHfISmmOI8FDS568kuqysr6E4p3HyQ+su4p/qdpkeU+E2SHD31RthHSH1g8UOnPFWDDGN3v8AigMOeHl+qX6htSdMeKHTHiVr+oO+6R4e5L9Rdw8wnli6qs3SHmhJV78Pl1IHfPuSEDe7wEpTvlUTHhXCCtlvE+AUQNUwpCICIaoxWhCiKOX5ujBpmMHjpFoPNXANBNyZ3277eO9VNb2+asZS4eG/RViZlse6m1pglwLiYLQHEDQgwY/336cPiqdMh0vd9mB/Xe0HVu4ntssDcIZgiDax4EA7xexBWqnsp0dYidwBaZEwSTPVEp5DOZh1vr1J+WT1YcZDYcDMt6txoNAYuurT2jhy5xf0wyk5WAN6pgwZAAN9BO9cLD7Bblc6piGU4tluSbTYDULXT2G0hzqeID2ghhiGzO5oM8rBLphnNoegbtXDZTls6Zykn1QDmdmcDwsOB1suq3bWHc7qh9VpbHsWIgNbBMhpAcTMCAvO7P2a0Nyvc4NzF0BkOmBuc0N9nnruXQp7OcQeiuC43a4WGhjKMwaCQd6iaQOt6P8AbbLgkjUDKWutDpcXAxoDa2ver8PtltQDLSeQWyHCLAW01OmsXnlK8qdkY4XbHtAu6pNyC71ufLyWnC7AqsBL6rRYvzZQLREA8AWjldZzx19n3Hdx2LdU9VlW09QEAE6ZQ6N9+M6DRc2sajiGuo1h/H0rQRA0IJ4CJN9VTjMbRa0CtiKU655lpI9UxJkgzb3rh1vSKgwmMVnGsNogTp1STAiZRWsR/ZHVM+Gza+zKj9zG9aZe/SReIAJM/N1yD6MhxkvBDdSC50gSQfVtc6jti6oxPpa0XD35tfWB7LtsN9rqxm2312gtc4kcbu7z7R4LorWfpna0ww1fR1rTJrMLZPqhzre1ItB1VVbZLG5TnLpEDqu7OtbhwutdShVcIJLQL3gc7NgmVhxFLT7Qg2kWFuGnzK06Si8+2luz6ABzRYnQm4gxuJ4cFkqsoD2BzItGnD81ncWgyGieJJ+A4pX1Dw52G9VFT+fZ2Glm/wCMEC+hg8vWnzQqYmiR1aMESdDcbh+qqc07x70DTOuiMUtNdpHqeOvcmGKAH/G3vErKe3wCGV3Z22+KY6Wk4k8AOwfolOKfuPl+izmmeKmQ8yg+mF7sXUPteQVJcd7j4hVuMcFWaw4juUzaPKor6O6iP9lIaR3Qq31u1UuJ4lYW5I8Q1istPRHiFFky81Fn3P2/lfS1toXiHeFzwVtKi3eHnjED3qp203tjLYTmBkm/eq/2k7g3WdPGyfdpE4nptLW2iHmGMOu9wnly/wBqxmHh3rMbAmSXai0Cxk9i53SPBOXMJscpIBHBRmFq1DAaXE+Nh+SJ5p8Vkuj3LuYWoQ4Zuj9pwJi4A3XN+RC3OxTZyvrsaAMwbxPN1OBG/U+9eVOz3AwbHgVezZc6vt86Sqi/LP1X+UTSkfMy9JV2phHSKrngi0NaHS6AC8E8SBYTYaqr9rYWmGmm+sXT1w2GsI/hmDwtELm0dkU3CweXa2M27I+K6dPBimHNY1jmmBOQEuMb9YI7VcU5ZnxDOZ46x5WV/SjCDNkZVId6zHuaHaiAXgX05arfgHVa7Wubs8ObOVjXveM8RmDRILrG8crcaaGCqENIIJA9UCIbvHVsOxdqhgK0SS+ToHOdAH3m2sd1wieK3mzOeWsfUMjdoY19TI6lh2OYbUiCSBmiIaSIA38uK3YQYuG9alTOQgZaUimdBJc5zja9hvWh2Fc+oMr2jcXGmwWPtQDEzO+F6DZmCpsaPtHVN85WNlwMRlABtfUrK1YrA7m+nncZgMY8jPWrFjG2NGmabXOAyiHEEgc44oVPQGrVaevUaIaC3MHZ94Babi8Ee5e6p4kDl2NDbcLG+5XMqSOqOF4Cy6pj6g+qfbxA+i7NBfeLdZ5NosCJEbvBaqX0c0m3LaViIkU3R25plejx+1RRbNQuGmjHEcpdEea8/iPS0mQykSNJcYnuAVVi9vqCm+eZaKnolRaGw5jXbyOiZHZlYbKmv6PUxMVRBN2lzzPGCwCAeEb1h/amIcbBreYZP9xKV+Dq1DL3uM31IA7hYLWtLR9yzm+kxno1RaDDqYJ9ovdbl1jN58lxK2x6QkBxJ4tDte2AF3m7IA+SrDh2NW1ZzyibS8k7YzdxqfhA+Kr/AGN/C894HwXp8RUy6ADtXl9sV6h0f8PctNOJtPxovwDW6ho/mcfhCwVqlFvtDsDZ965GIe6bmVmJWc8ueHTXh9y6tTaVMeq0nwCzP2lOjAO2SsMoArKeWzeOKsNFTGO4x2ABUPrE7z4ouNlSVle8tK1gSUQlUDllq0LkJRnkpCk071ELoJaHQbhJERZW0sOBuCvpM5ecKxzQeI7595XrRxxDhm8kogi9+zcedima08T7kWUSTaT+FWtw54eIariGcyUAW6vboJ5qym4Xt3WP+lPq7gZLSezKQrGUCf3RPeAmiZhax8bpOhPVgjt1K10HAXyu7SWCOcQlpYZoiaIJPGp+Urq4bZEi1OmB/M4n+1G4ymYNhHRH2kA8Xt84AXZo4htpc13PLTgd5ustDZHVs2+6zrc9QtVPZ8es6k0fxkW5+sbrG0wl0m4m3ruI4NAA/wCsDfwVtDES6SJ4EuGvzvWahs9oGtIfxCDI10C34eixvt35NbrysPiue0x4VGr6RzaC/J5+Gi34ehB6wYBxdJPiVTScwgfaH8Q+QrWPpbpd2Tz7BNlz2lrVzts7NfVddpc2ZAbMdpzGNeACzU9kBmrN/A/kur9aaSQGE3g6WMTfx5qqrj2j2cv80t+F9Cqra2YUwyfVwNBHcqqjwNT5psRtJzSDmbynNf8A7Qq27aznLUZTN4kHreEFaREp1ixWLAB07z2LjYza8aZQuj6ZbLFOi+ox4ZlEwTE8rb18sxGOc7f5rWsxmqpSbO/j9tG/Wb4/quBicUTvWZ1QpC5E3dVOKKo9yQlGECVjMt4CEHKEpZUTKoQlBRQqJlQIKFRRJgiCpCkJAcyiElRGh12kc0ZHyFSHfN1M/JevrixozjiPBFtUTqPwrN0iObtR1F0tnSjmeyB8FG4qD7QHI39yyEz95EDjPenqemG9u1HA6uj+c/nqrm7XdBBv2lzvPMsDBl1kA6xIkKVHSRYwBA/3ARqemHVobccPu8rO/NX09pOees8jkGsiO93zC41Kq3RzfnxC2Usa0aUx25iT5abk0TX9nocJtekNc5MXJfAmbCZt5rst27hmXLQTEWdr2xfSNV5jC7TPssbGkQc3Iy4kbuK7mzttM0y0RoINhI1Jg5de3XsWN4Rjr4f0ipMAIbrYFtIg20MSN0eC2DbbwQRRqOItLm06bTumZ8reSys2tTyyalEQDLQ4m943efJL/wDoqTWiXZ8rbNp2dMRId+m8cFzzG+FQ10NsYh5PUpAaGasxrFmjU9qz4xuJddtSgyDHq1HHTS8Trw3rnDbDCXZKdS5mKnWyEAC0O6248VZXxVQgOc9lC2tQZJGoMOuRPIlPpzwYO2bicR1frFMzcwyQeBBy2+brm7X2RUwrc1bFBomMtNgLr6wCALeUrWPTqnhGkNqnEEg2FNlKmDvObLmImV4Pa+2HYh5e834ToOAVxM6daTLt4v0zLKT6VF1Z4e3IXYgsdlG/o2Ns0niZXkS1MXhK5yl01r0/REESUC5S0ElVORlKVMyqASpigs5UVRGUFEmCYBBFIDlQ0TgpX1FU4Q5fm6ir6TsUU9UHkt4cTvRAPPwUkJpavUcxAOZTxz8wPeiS3iEARx8AmWiKXb881YMMdR8VGuI0LvnvTNrEGM0c+Hmn8ImZGnhJ3geP5rXT2W0+2DuiDP8AcrcJga1Q9Ql0RcBx15xHmuiNlNYSamIpMOhb1nPB4kMd5FOZiGU2n25TdnAAfaA3iA1s+JK3YfZ7CJ6R7h6sMyidDck8+fckfi8NTblL61a82Aot5byfFUHb1NhHRYdo5vc6oeO+FnPJUdN5dJuz8NTgvc+DPHUatJAifHVdLCYDCuYOrVvcug5Wjm8nLu5xK8vV9KcQ796WjhTAYP8AqAsVfGveZc8uPFxLv7is5vv0rtz5e6rU8BSb1q5zWkU4qHWcsgZY8Firel9CmMtDCsmIz1WiXdrR46rxhqcSlLlGqjijy7Nf0lrO0c1nKmxlPzaAdAubWxjnGXOJPMz5rPnQzo1pFIgxf+aEIByUuS1eCSkmVJQUzKsAoFRAqZkwKVMUA1RqilRPkUSGq4RDU4REJYNUyoXIPQUTKkLkpRQKiVIogokbqtwpPsnwJ9wWqlsao7RpHbA95lIdtkeqGi+pv7/yWeptF7tXE99l6c8tI+nFl5dA7Ha316tMcmlzz4NEeapfQogx0lQwYJFNoHdL5XONUoFxUTzelRSfMuyzHUGtgUS48X1He5keErO/aY3U6TeYYCfF07lzSjZTPJaRHHDpV9v1XjKajsumWYbG6wgcFiNYlVhyIJU9UyqKxH1Bk453VbGlGE4Bg5HN3ITyQlPSEuUQBUBS0CEFCVCeKAjglRUcPn9EjCPnwQaExN1CdJQADEC2EzTz5oOtb5+dEjL3JCSganP5+SkcVEyqIElAlQlKSomVGJKUoFBTp4IUlBRrZMASeCkwJUlXnAv+4eGiU4R/3XeCk1MqIoIDQnCii6YZSj/gPeggomQqb/D3FBRBnp7+/wCKbcO1RROEycFM74FBRWkg/JPCiiRiwTPf70ke4qKIAxr3e9LSMyiogI4fBE6HsUUS8AH6f1JTr3IqJgRr3qon4/BRRI4AbklRRRZ2XBXqFRRQoqD0FFMmiBUUUyYuCUKKJSElFRRAf//Z">
            <a:extLst>
              <a:ext uri="{FF2B5EF4-FFF2-40B4-BE49-F238E27FC236}">
                <a16:creationId xmlns:a16="http://schemas.microsoft.com/office/drawing/2014/main" id="{9E5BBF01-3D98-4EB9-9533-082316074C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28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9460" name="AutoShape 6" descr="data:image/jpeg;base64,/9j/4AAQSkZJRgABAQAAAQABAAD/2wCEAAkGBhQQEBQUEhIUFBUUFBUPGBQUFBUUFRQVFRQVFBQUFRUXHCYeFxkjGRQVHy8gJCcpLCwsFR4xNTAqNSYrLCkBCQoKDgwOFw8PGikkHBwpLCwsLCwsLCksLCwsKSwsKSksLCkpKSwpLCwpLCwsLCwpKSkpKSwpKSksLCwpLCkpKf/AABEIAMIBAwMBIgACEQEDEQH/xAAcAAACAwEBAQEAAAAAAAAAAAABAgADBAUGBwj/xABBEAABAwIDBAYGBwgCAwEAAAABAAIRAyEEEjEFQVFhEyJxgZGhBjJCscHwBxQjUpLR4RVDYnKCstLxM6KTo/IW/8QAGgEAAwEBAQEAAAAAAAAAAAAAAAECAwQFBv/EACYRAQADAAEEAgEEAwAAAAAAAAABAhEDEhNBUSExBCJhofAyQlL/2gAMAwEAAhEDEQA/APlUKQipC+jcegojCMIAQpCMIwmQIgIwoAnhBCMJgEzWp4UyUNRyLRToytAwB4Js5vEOeWpSFtqYUhZnMQcW1XCEJ4QQosKQmhRGGWFE0KQkCQomhSEYZIUhNCkJYCwhCeEISw9LCkJ4UhIEhSE8IQkYZVC1WNChCRqYUTQogJCiMIwtMSVRNCkJ4AhFGFAE8JEQFITAJloAK6kyVWAtOHF0M7S7+xNkdIRZfQcF9HRdTDnFrJEjNMnuAXF9BQ01WB2mYe9fZagC8/8AL/ItxzEVZ8HFHLs28PiHpJ6IOoXsWnRwmOy9wV4fGYbKV+jvSTBtfhqpdEZZHbIhfBtuUQHFb/jc3dr8+EzWeK+e3nSEIVrwkhdTeJLCEJ4QhBlhSE0KQg9LCEJ4QhIaWFITQpCRkhSE0KQgaWEUYUhIywiAjCcBSEa1K4K8aKpyk1MKJ4UQZYUhNCkLVGlhGEYRhBaWEYTQoAmWgAjCaEQEy0AFbSdCQBMEJl6bYe1MhF9F9P2X9IQygVG5iALzB7+K+I0qsLfS2kQsuXhryf5Q5/1Unay+mek/pv0zMrYa3WAde0r5ltTE5iUtbHkrDUfKrj4q8cZURFrW6rfapySE5CELR0RJYQhPCkJDSQpCeFIQekhCE8KQgaSFITQpCR6WEITwhCQ0sIQmhSEGEIypCCWHpsyUqKJYelRQURgNCMJoUhWjSwjCaFIQWhCkJoRhMtLCMJoRhMtLCICYBNCC0oTBEBNlTIspSFZlQyILVcIZVblQyoPVcKZVZCEIPSZUIVkKQgarhCFZCEJHpIQhPCkJDSQhCeEIQekhSE8IQlh6SFITQpCR6SEE5CEIMkKJoQQFsIwnDEcipnquEQFYGqBqC0kI5VaGKZEy1WAmyqwMRFNMtV5UcquFNMKaC1SGohqtDE2RBaqyqZVeGI9GjS1myoZFpyJcqBrOWoZVe4BISEHqrKpCfMOaEjihWkIQhWW4+SGZvHyQFcKQmdUHBIanJJSQhCPSDgkNRAGECFOk5IGrySP5SEISmoUpckrDkIQkznij0pSPDQgk6Tmog8ko2p/D5/oiNqD7vn+i56K5u5dv2qenRG1B90+Kdu1G/dd4j8lzAEYT7lk9qjsM2mze1/i38lro42gdRV7izTwXn2q0A/I7FXcsieGr1NCphTqaoHHNT49i6eGwGDd+8q+NP5K8kyiQNYNoIG/W5m2/vC6OBqEDNmgaCLRY3PASGo65ZTxensaHo3g3fvavjT7F0KHodgnfvqv4mfALzGBxnVIzxcWgSBAMgOdLoIudIJ4272FxLnZftBe2rYkkadY8xwWVrW9ymKOxR+jzBHSrV/E3/FamfRng/v1fxN/xVNDF5CJnmdYsDJOWDpNuO9dPCbQOWSNIkAgTaePDt7Vz2vyf9S1ilfTMfoywm51U/wBbf8VS/wCjbDbulP8AW3/Fd9uLcOI38L6R2wT4Kw1HGRJBvw8YOu5Zd7lj/Zfbr6ePxP0f0hOWm/8A8o8dFzq/oW0C1L/3L3FTMSIc4aC45yezSPFc3G4h4MdczJlrYII3Nkgf/Xcdq89/bOeKrweJ9Fi0kdCDF/8AlcfcVx8Rs9zZ+waInWo78/mF7raFR4aTNUQBUAM9YT1oMWGomeC4GPzXh5aSQwAuMbiJBk7rk/oumvNaUdt5KvmH7lvZncT4TO5YamLcD/xgfjPxXcxDQYzEFzf4x1hBDWzrqZgGSByXHxNMjQti9p39kzode1adyWkVhldjXD2B4O8NUjsa7gPAo7tW6ntS9CDHWYOd/OAUddmkVr6A413LwS/XHfISmmOI8FDS568kuqysr6E4p3HyQ+su4p/qdpkeU+E2SHD31RthHSH1g8UOnPFWDDGN3v8AigMOeHl+qX6htSdMeKHTHiVr+oO+6R4e5L9Rdw8wnli6qs3SHmhJV78Pl1IHfPuSEDe7wEpTvlUTHhXCCtlvE+AUQNUwpCICIaoxWhCiKOX5ujBpmMHjpFoPNXANBNyZ3277eO9VNb2+asZS4eG/RViZlse6m1pglwLiYLQHEDQgwY/336cPiqdMh0vd9mB/Xe0HVu4ntssDcIZgiDax4EA7xexBWqnsp0dYidwBaZEwSTPVEp5DOZh1vr1J+WT1YcZDYcDMt6txoNAYuurT2jhy5xf0wyk5WAN6pgwZAAN9BO9cLD7Bblc6piGU4tluSbTYDULXT2G0hzqeID2ghhiGzO5oM8rBLphnNoegbtXDZTls6Zykn1QDmdmcDwsOB1suq3bWHc7qh9VpbHsWIgNbBMhpAcTMCAvO7P2a0Nyvc4NzF0BkOmBuc0N9nnruXQp7OcQeiuC43a4WGhjKMwaCQd6iaQOt6P8AbbLgkjUDKWutDpcXAxoDa2ver8PtltQDLSeQWyHCLAW01OmsXnlK8qdkY4XbHtAu6pNyC71ufLyWnC7AqsBL6rRYvzZQLREA8AWjldZzx19n3Hdx2LdU9VlW09QEAE6ZQ6N9+M6DRc2sajiGuo1h/H0rQRA0IJ4CJN9VTjMbRa0CtiKU655lpI9UxJkgzb3rh1vSKgwmMVnGsNogTp1STAiZRWsR/ZHVM+Gza+zKj9zG9aZe/SReIAJM/N1yD6MhxkvBDdSC50gSQfVtc6jti6oxPpa0XD35tfWB7LtsN9rqxm2312gtc4kcbu7z7R4LorWfpna0ww1fR1rTJrMLZPqhzre1ItB1VVbZLG5TnLpEDqu7OtbhwutdShVcIJLQL3gc7NgmVhxFLT7Qg2kWFuGnzK06Si8+2luz6ABzRYnQm4gxuJ4cFkqsoD2BzItGnD81ncWgyGieJJ+A4pX1Dw52G9VFT+fZ2Glm/wCMEC+hg8vWnzQqYmiR1aMESdDcbh+qqc07x70DTOuiMUtNdpHqeOvcmGKAH/G3vErKe3wCGV3Z22+KY6Wk4k8AOwfolOKfuPl+izmmeKmQ8yg+mF7sXUPteQVJcd7j4hVuMcFWaw4juUzaPKor6O6iP9lIaR3Qq31u1UuJ4lYW5I8Q1istPRHiFFky81Fn3P2/lfS1toXiHeFzwVtKi3eHnjED3qp203tjLYTmBkm/eq/2k7g3WdPGyfdpE4nptLW2iHmGMOu9wnly/wBqxmHh3rMbAmSXai0Cxk9i53SPBOXMJscpIBHBRmFq1DAaXE+Nh+SJ5p8Vkuj3LuYWoQ4Zuj9pwJi4A3XN+RC3OxTZyvrsaAMwbxPN1OBG/U+9eVOz3AwbHgVezZc6vt86Sqi/LP1X+UTSkfMy9JV2phHSKrngi0NaHS6AC8E8SBYTYaqr9rYWmGmm+sXT1w2GsI/hmDwtELm0dkU3CweXa2M27I+K6dPBimHNY1jmmBOQEuMb9YI7VcU5ZnxDOZ46x5WV/SjCDNkZVId6zHuaHaiAXgX05arfgHVa7Wubs8ObOVjXveM8RmDRILrG8crcaaGCqENIIJA9UCIbvHVsOxdqhgK0SS+ToHOdAH3m2sd1wieK3mzOeWsfUMjdoY19TI6lh2OYbUiCSBmiIaSIA38uK3YQYuG9alTOQgZaUimdBJc5zja9hvWh2Fc+oMr2jcXGmwWPtQDEzO+F6DZmCpsaPtHVN85WNlwMRlABtfUrK1YrA7m+nncZgMY8jPWrFjG2NGmabXOAyiHEEgc44oVPQGrVaevUaIaC3MHZ94Babi8Ee5e6p4kDl2NDbcLG+5XMqSOqOF4Cy6pj6g+qfbxA+i7NBfeLdZ5NosCJEbvBaqX0c0m3LaViIkU3R25plejx+1RRbNQuGmjHEcpdEea8/iPS0mQykSNJcYnuAVVi9vqCm+eZaKnolRaGw5jXbyOiZHZlYbKmv6PUxMVRBN2lzzPGCwCAeEb1h/amIcbBreYZP9xKV+Dq1DL3uM31IA7hYLWtLR9yzm+kxno1RaDDqYJ9ovdbl1jN58lxK2x6QkBxJ4tDte2AF3m7IA+SrDh2NW1ZzyibS8k7YzdxqfhA+Kr/AGN/C894HwXp8RUy6ADtXl9sV6h0f8PctNOJtPxovwDW6ho/mcfhCwVqlFvtDsDZ965GIe6bmVmJWc8ueHTXh9y6tTaVMeq0nwCzP2lOjAO2SsMoArKeWzeOKsNFTGO4x2ABUPrE7z4ouNlSVle8tK1gSUQlUDllq0LkJRnkpCk071ELoJaHQbhJERZW0sOBuCvpM5ecKxzQeI7595XrRxxDhm8kogi9+zcedima08T7kWUSTaT+FWtw54eIariGcyUAW6vboJ5qym4Xt3WP+lPq7gZLSezKQrGUCf3RPeAmiZhax8bpOhPVgjt1K10HAXyu7SWCOcQlpYZoiaIJPGp+Urq4bZEi1OmB/M4n+1G4ymYNhHRH2kA8Xt84AXZo4htpc13PLTgd5ustDZHVs2+6zrc9QtVPZ8es6k0fxkW5+sbrG0wl0m4m3ruI4NAA/wCsDfwVtDES6SJ4EuGvzvWahs9oGtIfxCDI10C34eixvt35NbrysPiue0x4VGr6RzaC/J5+Gi34ehB6wYBxdJPiVTScwgfaH8Q+QrWPpbpd2Tz7BNlz2lrVzts7NfVddpc2ZAbMdpzGNeACzU9kBmrN/A/kur9aaSQGE3g6WMTfx5qqrj2j2cv80t+F9Cqra2YUwyfVwNBHcqqjwNT5psRtJzSDmbynNf8A7Qq27aznLUZTN4kHreEFaREp1ixWLAB07z2LjYza8aZQuj6ZbLFOi+ox4ZlEwTE8rb18sxGOc7f5rWsxmqpSbO/j9tG/Wb4/quBicUTvWZ1QpC5E3dVOKKo9yQlGECVjMt4CEHKEpZUTKoQlBRQqJlQIKFRRJgiCpCkJAcyiElRGh12kc0ZHyFSHfN1M/JevrixozjiPBFtUTqPwrN0iObtR1F0tnSjmeyB8FG4qD7QHI39yyEz95EDjPenqemG9u1HA6uj+c/nqrm7XdBBv2lzvPMsDBl1kA6xIkKVHSRYwBA/3ARqemHVobccPu8rO/NX09pOees8jkGsiO93zC41Kq3RzfnxC2Usa0aUx25iT5abk0TX9nocJtekNc5MXJfAmbCZt5rst27hmXLQTEWdr2xfSNV5jC7TPssbGkQc3Iy4kbuK7mzttM0y0RoINhI1Jg5de3XsWN4Rjr4f0ipMAIbrYFtIg20MSN0eC2DbbwQRRqOItLm06bTumZ8reSys2tTyyalEQDLQ4m943efJL/wDoqTWiXZ8rbNp2dMRId+m8cFzzG+FQ10NsYh5PUpAaGasxrFmjU9qz4xuJddtSgyDHq1HHTS8Trw3rnDbDCXZKdS5mKnWyEAC0O6248VZXxVQgOc9lC2tQZJGoMOuRPIlPpzwYO2bicR1frFMzcwyQeBBy2+brm7X2RUwrc1bFBomMtNgLr6wCALeUrWPTqnhGkNqnEEg2FNlKmDvObLmImV4Pa+2HYh5e834ToOAVxM6daTLt4v0zLKT6VF1Z4e3IXYgsdlG/o2Ns0niZXkS1MXhK5yl01r0/REESUC5S0ElVORlKVMyqASpigs5UVRGUFEmCYBBFIDlQ0TgpX1FU4Q5fm6ir6TsUU9UHkt4cTvRAPPwUkJpavUcxAOZTxz8wPeiS3iEARx8AmWiKXb881YMMdR8VGuI0LvnvTNrEGM0c+Hmn8ImZGnhJ3geP5rXT2W0+2DuiDP8AcrcJga1Q9Ql0RcBx15xHmuiNlNYSamIpMOhb1nPB4kMd5FOZiGU2n25TdnAAfaA3iA1s+JK3YfZ7CJ6R7h6sMyidDck8+fckfi8NTblL61a82Aot5byfFUHb1NhHRYdo5vc6oeO+FnPJUdN5dJuz8NTgvc+DPHUatJAifHVdLCYDCuYOrVvcug5Wjm8nLu5xK8vV9KcQ796WjhTAYP8AqAsVfGveZc8uPFxLv7is5vv0rtz5e6rU8BSb1q5zWkU4qHWcsgZY8Firel9CmMtDCsmIz1WiXdrR46rxhqcSlLlGqjijy7Nf0lrO0c1nKmxlPzaAdAubWxjnGXOJPMz5rPnQzo1pFIgxf+aEIByUuS1eCSkmVJQUzKsAoFRAqZkwKVMUA1RqilRPkUSGq4RDU4REJYNUyoXIPQUTKkLkpRQKiVIogokbqtwpPsnwJ9wWqlsao7RpHbA95lIdtkeqGi+pv7/yWeptF7tXE99l6c8tI+nFl5dA7Ha316tMcmlzz4NEeapfQogx0lQwYJFNoHdL5XONUoFxUTzelRSfMuyzHUGtgUS48X1He5keErO/aY3U6TeYYCfF07lzSjZTPJaRHHDpV9v1XjKajsumWYbG6wgcFiNYlVhyIJU9UyqKxH1Bk453VbGlGE4Bg5HN3ITyQlPSEuUQBUBS0CEFCVCeKAjglRUcPn9EjCPnwQaExN1CdJQADEC2EzTz5oOtb5+dEjL3JCSganP5+SkcVEyqIElAlQlKSomVGJKUoFBTp4IUlBRrZMASeCkwJUlXnAv+4eGiU4R/3XeCk1MqIoIDQnCii6YZSj/gPeggomQqb/D3FBRBnp7+/wCKbcO1RROEycFM74FBRWkg/JPCiiRiwTPf70ke4qKIAxr3e9LSMyiogI4fBE6HsUUS8AH6f1JTr3IqJgRr3qon4/BRRI4AbklRRRZ2XBXqFRRQoqD0FFMmiBUUUyYuCUKKJSElFRRAf//Z">
            <a:extLst>
              <a:ext uri="{FF2B5EF4-FFF2-40B4-BE49-F238E27FC236}">
                <a16:creationId xmlns:a16="http://schemas.microsoft.com/office/drawing/2014/main" id="{062A0FBD-81C6-42C2-B253-43C65FCCA0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28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9461" name="AutoShape 8" descr="data:image/jpeg;base64,/9j/4AAQSkZJRgABAQAAAQABAAD/2wCEAAkGBhQQEBQUEhIUFBUUFBUPGBQUFBUUFRQVFRQVFBQUFRUXHCYeFxkjGRQVHy8gJCcpLCwsFR4xNTAqNSYrLCkBCQoKDgwOFw8PGikkHBwpLCwsLCwsLCksLCwsKSwsKSksLCkpKSwpLCwpLCwsLCwpKSkpKSwpKSksLCwpLCkpKf/AABEIAMIBAwMBIgACEQEDEQH/xAAcAAACAwEBAQEAAAAAAAAAAAABAgADBAUGBwj/xABBEAABAwIDBAYGBwgCAwEAAAABAAIRAyEEEjEFQVFhEyJxgZGhBjJCscHwBxQjUpLR4RVDYnKCstLxM6KTo/IW/8QAGgEAAwEBAQEAAAAAAAAAAAAAAAECAwQFBv/EACYRAQADAAEEAgEEAwAAAAAAAAABAhEDEhNBUSExBCJhofAyQlL/2gAMAwEAAhEDEQA/APlUKQipC+jcegojCMIAQpCMIwmQIgIwoAnhBCMJgEzWp4UyUNRyLRToytAwB4Js5vEOeWpSFtqYUhZnMQcW1XCEJ4QQosKQmhRGGWFE0KQkCQomhSEYZIUhNCkJYCwhCeEISw9LCkJ4UhIEhSE8IQkYZVC1WNChCRqYUTQogJCiMIwtMSVRNCkJ4AhFGFAE8JEQFITAJloAK6kyVWAtOHF0M7S7+xNkdIRZfQcF9HRdTDnFrJEjNMnuAXF9BQ01WB2mYe9fZagC8/8AL/ItxzEVZ8HFHLs28PiHpJ6IOoXsWnRwmOy9wV4fGYbKV+jvSTBtfhqpdEZZHbIhfBtuUQHFb/jc3dr8+EzWeK+e3nSEIVrwkhdTeJLCEJ4QhBlhSE0KQg9LCEJ4QhIaWFITQpCRkhSE0KQgaWEUYUhIywiAjCcBSEa1K4K8aKpyk1MKJ4UQZYUhNCkLVGlhGEYRhBaWEYTQoAmWgAjCaEQEy0AFbSdCQBMEJl6bYe1MhF9F9P2X9IQygVG5iALzB7+K+I0qsLfS2kQsuXhryf5Q5/1Unay+mek/pv0zMrYa3WAde0r5ltTE5iUtbHkrDUfKrj4q8cZURFrW6rfapySE5CELR0RJYQhPCkJDSQpCeFIQekhCE8KQgaSFITQpCR6WEITwhCQ0sIQmhSEGEIypCCWHpsyUqKJYelRQURgNCMJoUhWjSwjCaFIQWhCkJoRhMtLCMJoRhMtLCICYBNCC0oTBEBNlTIspSFZlQyILVcIZVblQyoPVcKZVZCEIPSZUIVkKQgarhCFZCEJHpIQhPCkJDSQhCeEIQekhSE8IQlh6SFITQpCR6SEE5CEIMkKJoQQFsIwnDEcipnquEQFYGqBqC0kI5VaGKZEy1WAmyqwMRFNMtV5UcquFNMKaC1SGohqtDE2RBaqyqZVeGI9GjS1myoZFpyJcqBrOWoZVe4BISEHqrKpCfMOaEjihWkIQhWW4+SGZvHyQFcKQmdUHBIanJJSQhCPSDgkNRAGECFOk5IGrySP5SEISmoUpckrDkIQkznij0pSPDQgk6Tmog8ko2p/D5/oiNqD7vn+i56K5u5dv2qenRG1B90+Kdu1G/dd4j8lzAEYT7lk9qjsM2mze1/i38lro42gdRV7izTwXn2q0A/I7FXcsieGr1NCphTqaoHHNT49i6eGwGDd+8q+NP5K8kyiQNYNoIG/W5m2/vC6OBqEDNmgaCLRY3PASGo65ZTxensaHo3g3fvavjT7F0KHodgnfvqv4mfALzGBxnVIzxcWgSBAMgOdLoIudIJ4272FxLnZftBe2rYkkadY8xwWVrW9ymKOxR+jzBHSrV/E3/FamfRng/v1fxN/xVNDF5CJnmdYsDJOWDpNuO9dPCbQOWSNIkAgTaePDt7Vz2vyf9S1ilfTMfoywm51U/wBbf8VS/wCjbDbulP8AW3/Fd9uLcOI38L6R2wT4Kw1HGRJBvw8YOu5Zd7lj/Zfbr6ePxP0f0hOWm/8A8o8dFzq/oW0C1L/3L3FTMSIc4aC45yezSPFc3G4h4MdczJlrYII3Nkgf/Xcdq89/bOeKrweJ9Fi0kdCDF/8AlcfcVx8Rs9zZ+waInWo78/mF7raFR4aTNUQBUAM9YT1oMWGomeC4GPzXh5aSQwAuMbiJBk7rk/oumvNaUdt5KvmH7lvZncT4TO5YamLcD/xgfjPxXcxDQYzEFzf4x1hBDWzrqZgGSByXHxNMjQti9p39kzode1adyWkVhldjXD2B4O8NUjsa7gPAo7tW6ntS9CDHWYOd/OAUddmkVr6A413LwS/XHfISmmOI8FDS568kuqysr6E4p3HyQ+su4p/qdpkeU+E2SHD31RthHSH1g8UOnPFWDDGN3v8AigMOeHl+qX6htSdMeKHTHiVr+oO+6R4e5L9Rdw8wnli6qs3SHmhJV78Pl1IHfPuSEDe7wEpTvlUTHhXCCtlvE+AUQNUwpCICIaoxWhCiKOX5ujBpmMHjpFoPNXANBNyZ3277eO9VNb2+asZS4eG/RViZlse6m1pglwLiYLQHEDQgwY/336cPiqdMh0vd9mB/Xe0HVu4ntssDcIZgiDax4EA7xexBWqnsp0dYidwBaZEwSTPVEp5DOZh1vr1J+WT1YcZDYcDMt6txoNAYuurT2jhy5xf0wyk5WAN6pgwZAAN9BO9cLD7Bblc6piGU4tluSbTYDULXT2G0hzqeID2ghhiGzO5oM8rBLphnNoegbtXDZTls6Zykn1QDmdmcDwsOB1suq3bWHc7qh9VpbHsWIgNbBMhpAcTMCAvO7P2a0Nyvc4NzF0BkOmBuc0N9nnruXQp7OcQeiuC43a4WGhjKMwaCQd6iaQOt6P8AbbLgkjUDKWutDpcXAxoDa2ver8PtltQDLSeQWyHCLAW01OmsXnlK8qdkY4XbHtAu6pNyC71ufLyWnC7AqsBL6rRYvzZQLREA8AWjldZzx19n3Hdx2LdU9VlW09QEAE6ZQ6N9+M6DRc2sajiGuo1h/H0rQRA0IJ4CJN9VTjMbRa0CtiKU655lpI9UxJkgzb3rh1vSKgwmMVnGsNogTp1STAiZRWsR/ZHVM+Gza+zKj9zG9aZe/SReIAJM/N1yD6MhxkvBDdSC50gSQfVtc6jti6oxPpa0XD35tfWB7LtsN9rqxm2312gtc4kcbu7z7R4LorWfpna0ww1fR1rTJrMLZPqhzre1ItB1VVbZLG5TnLpEDqu7OtbhwutdShVcIJLQL3gc7NgmVhxFLT7Qg2kWFuGnzK06Si8+2luz6ABzRYnQm4gxuJ4cFkqsoD2BzItGnD81ncWgyGieJJ+A4pX1Dw52G9VFT+fZ2Glm/wCMEC+hg8vWnzQqYmiR1aMESdDcbh+qqc07x70DTOuiMUtNdpHqeOvcmGKAH/G3vErKe3wCGV3Z22+KY6Wk4k8AOwfolOKfuPl+izmmeKmQ8yg+mF7sXUPteQVJcd7j4hVuMcFWaw4juUzaPKor6O6iP9lIaR3Qq31u1UuJ4lYW5I8Q1istPRHiFFky81Fn3P2/lfS1toXiHeFzwVtKi3eHnjED3qp203tjLYTmBkm/eq/2k7g3WdPGyfdpE4nptLW2iHmGMOu9wnly/wBqxmHh3rMbAmSXai0Cxk9i53SPBOXMJscpIBHBRmFq1DAaXE+Nh+SJ5p8Vkuj3LuYWoQ4Zuj9pwJi4A3XN+RC3OxTZyvrsaAMwbxPN1OBG/U+9eVOz3AwbHgVezZc6vt86Sqi/LP1X+UTSkfMy9JV2phHSKrngi0NaHS6AC8E8SBYTYaqr9rYWmGmm+sXT1w2GsI/hmDwtELm0dkU3CweXa2M27I+K6dPBimHNY1jmmBOQEuMb9YI7VcU5ZnxDOZ46x5WV/SjCDNkZVId6zHuaHaiAXgX05arfgHVa7Wubs8ObOVjXveM8RmDRILrG8crcaaGCqENIIJA9UCIbvHVsOxdqhgK0SS+ToHOdAH3m2sd1wieK3mzOeWsfUMjdoY19TI6lh2OYbUiCSBmiIaSIA38uK3YQYuG9alTOQgZaUimdBJc5zja9hvWh2Fc+oMr2jcXGmwWPtQDEzO+F6DZmCpsaPtHVN85WNlwMRlABtfUrK1YrA7m+nncZgMY8jPWrFjG2NGmabXOAyiHEEgc44oVPQGrVaevUaIaC3MHZ94Babi8Ee5e6p4kDl2NDbcLG+5XMqSOqOF4Cy6pj6g+qfbxA+i7NBfeLdZ5NosCJEbvBaqX0c0m3LaViIkU3R25plejx+1RRbNQuGmjHEcpdEea8/iPS0mQykSNJcYnuAVVi9vqCm+eZaKnolRaGw5jXbyOiZHZlYbKmv6PUxMVRBN2lzzPGCwCAeEb1h/amIcbBreYZP9xKV+Dq1DL3uM31IA7hYLWtLR9yzm+kxno1RaDDqYJ9ovdbl1jN58lxK2x6QkBxJ4tDte2AF3m7IA+SrDh2NW1ZzyibS8k7YzdxqfhA+Kr/AGN/C894HwXp8RUy6ADtXl9sV6h0f8PctNOJtPxovwDW6ho/mcfhCwVqlFvtDsDZ965GIe6bmVmJWc8ueHTXh9y6tTaVMeq0nwCzP2lOjAO2SsMoArKeWzeOKsNFTGO4x2ABUPrE7z4ouNlSVle8tK1gSUQlUDllq0LkJRnkpCk071ELoJaHQbhJERZW0sOBuCvpM5ecKxzQeI7595XrRxxDhm8kogi9+zcedima08T7kWUSTaT+FWtw54eIariGcyUAW6vboJ5qym4Xt3WP+lPq7gZLSezKQrGUCf3RPeAmiZhax8bpOhPVgjt1K10HAXyu7SWCOcQlpYZoiaIJPGp+Urq4bZEi1OmB/M4n+1G4ymYNhHRH2kA8Xt84AXZo4htpc13PLTgd5ustDZHVs2+6zrc9QtVPZ8es6k0fxkW5+sbrG0wl0m4m3ruI4NAA/wCsDfwVtDES6SJ4EuGvzvWahs9oGtIfxCDI10C34eixvt35NbrysPiue0x4VGr6RzaC/J5+Gi34ehB6wYBxdJPiVTScwgfaH8Q+QrWPpbpd2Tz7BNlz2lrVzts7NfVddpc2ZAbMdpzGNeACzU9kBmrN/A/kur9aaSQGE3g6WMTfx5qqrj2j2cv80t+F9Cqra2YUwyfVwNBHcqqjwNT5psRtJzSDmbynNf8A7Qq27aznLUZTN4kHreEFaREp1ixWLAB07z2LjYza8aZQuj6ZbLFOi+ox4ZlEwTE8rb18sxGOc7f5rWsxmqpSbO/j9tG/Wb4/quBicUTvWZ1QpC5E3dVOKKo9yQlGECVjMt4CEHKEpZUTKoQlBRQqJlQIKFRRJgiCpCkJAcyiElRGh12kc0ZHyFSHfN1M/JevrixozjiPBFtUTqPwrN0iObtR1F0tnSjmeyB8FG4qD7QHI39yyEz95EDjPenqemG9u1HA6uj+c/nqrm7XdBBv2lzvPMsDBl1kA6xIkKVHSRYwBA/3ARqemHVobccPu8rO/NX09pOees8jkGsiO93zC41Kq3RzfnxC2Usa0aUx25iT5abk0TX9nocJtekNc5MXJfAmbCZt5rst27hmXLQTEWdr2xfSNV5jC7TPssbGkQc3Iy4kbuK7mzttM0y0RoINhI1Jg5de3XsWN4Rjr4f0ipMAIbrYFtIg20MSN0eC2DbbwQRRqOItLm06bTumZ8reSys2tTyyalEQDLQ4m943efJL/wDoqTWiXZ8rbNp2dMRId+m8cFzzG+FQ10NsYh5PUpAaGasxrFmjU9qz4xuJddtSgyDHq1HHTS8Trw3rnDbDCXZKdS5mKnWyEAC0O6248VZXxVQgOc9lC2tQZJGoMOuRPIlPpzwYO2bicR1frFMzcwyQeBBy2+brm7X2RUwrc1bFBomMtNgLr6wCALeUrWPTqnhGkNqnEEg2FNlKmDvObLmImV4Pa+2HYh5e834ToOAVxM6daTLt4v0zLKT6VF1Z4e3IXYgsdlG/o2Ns0niZXkS1MXhK5yl01r0/REESUC5S0ElVORlKVMyqASpigs5UVRGUFEmCYBBFIDlQ0TgpX1FU4Q5fm6ir6TsUU9UHkt4cTvRAPPwUkJpavUcxAOZTxz8wPeiS3iEARx8AmWiKXb881YMMdR8VGuI0LvnvTNrEGM0c+Hmn8ImZGnhJ3geP5rXT2W0+2DuiDP8AcrcJga1Q9Ql0RcBx15xHmuiNlNYSamIpMOhb1nPB4kMd5FOZiGU2n25TdnAAfaA3iA1s+JK3YfZ7CJ6R7h6sMyidDck8+fckfi8NTblL61a82Aot5byfFUHb1NhHRYdo5vc6oeO+FnPJUdN5dJuz8NTgvc+DPHUatJAifHVdLCYDCuYOrVvcug5Wjm8nLu5xK8vV9KcQ796WjhTAYP8AqAsVfGveZc8uPFxLv7is5vv0rtz5e6rU8BSb1q5zWkU4qHWcsgZY8Firel9CmMtDCsmIz1WiXdrR46rxhqcSlLlGqjijy7Nf0lrO0c1nKmxlPzaAdAubWxjnGXOJPMz5rPnQzo1pFIgxf+aEIByUuS1eCSkmVJQUzKsAoFRAqZkwKVMUA1RqilRPkUSGq4RDU4REJYNUyoXIPQUTKkLkpRQKiVIogokbqtwpPsnwJ9wWqlsao7RpHbA95lIdtkeqGi+pv7/yWeptF7tXE99l6c8tI+nFl5dA7Ha316tMcmlzz4NEeapfQogx0lQwYJFNoHdL5XONUoFxUTzelRSfMuyzHUGtgUS48X1He5keErO/aY3U6TeYYCfF07lzSjZTPJaRHHDpV9v1XjKajsumWYbG6wgcFiNYlVhyIJU9UyqKxH1Bk453VbGlGE4Bg5HN3ITyQlPSEuUQBUBS0CEFCVCeKAjglRUcPn9EjCPnwQaExN1CdJQADEC2EzTz5oOtb5+dEjL3JCSganP5+SkcVEyqIElAlQlKSomVGJKUoFBTp4IUlBRrZMASeCkwJUlXnAv+4eGiU4R/3XeCk1MqIoIDQnCii6YZSj/gPeggomQqb/D3FBRBnp7+/wCKbcO1RROEycFM74FBRWkg/JPCiiRiwTPf70ke4qKIAxr3e9LSMyiogI4fBE6HsUUS8AH6f1JTr3IqJgRr3qon4/BRRI4AbklRRRZ2XBXqFRRQoqD0FFMmiBUUUyYuCUKKJSElFRRAf//Z">
            <a:extLst>
              <a:ext uri="{FF2B5EF4-FFF2-40B4-BE49-F238E27FC236}">
                <a16:creationId xmlns:a16="http://schemas.microsoft.com/office/drawing/2014/main" id="{D45E0C68-B11B-4662-BF0E-14CA301C1E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28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9462" name="AutoShape 12" descr="data:image/jpeg;base64,/9j/4AAQSkZJRgABAQAAAQABAAD/2wCEAAkGBhQSEBQUExMVFBQUFxQVFBgYFRUUFBQUFBQVFBQVFxUXHCYeFxkjGRQUHy8gJCcpLCwsFR4xNTAqNSYrLCkBCQoKDgwOGg8PGiokHBwsKSkpKSkqLCkpLCkpKSwpKSkpKSksKSwpLCksLCwpLCkpLCkpLCwpLCwpKSksLCkpLP/AABEIALcBEwMBIgACEQEDEQH/xAAbAAABBQEBAAAAAAAAAAAAAAADAAECBAUGB//EAEQQAAEDAQQGBgcGBQQBBQAAAAEAAgMRBBIhUQUxQWGRoRMUUnGBsQYyQpLB0fAiYnKCouEVFiNT8QdDstLiMzREc8L/xAAaAQADAQEBAQAAAAAAAAAAAAABAgMABAUG/8QAKBEAAgEDBAICAQUBAAAAAAAAAAECAxESEzFBUQQhYZEUMkJScaFi/9oADAMBAAIRAxEAPwDz8NUxElGVYGK++uz5ptor3E4CMY1AMRuLckyNF6NRaihuaWwjYwbRR6QZKRlyUXFAy+STXbgouqdSQUwERtiDYkRsaIxiKGhOkTlIG2JEESI1Tup/RzuTBiNSaxEa1SLU10RcmBuqD2KzdSLFmBSBXU91TaFO6imK3YDdT3EW6nurAyBXUxYjXUrqDNkAuJ7qNdTXELmyBXU3RowYnupWzZFYsTFisFqYsWuMpFcsUbisliiWIXGyK9xMWKxdCa6hcbMr3E6NRJY2RgsCM1yrxvVpjKqOZ6kokhIpAp22fvRgKLZEG1wDDCnkwwRHOCjgjcHsEGIgjRBGjR2YoZGbAdAiCFXY7GEToQsnclKpYpNs6IIlaEakGqtyTqMrtiT3Ee4iiJDIRvkqBimI1bESI2zhbIm5FLoU/Rq+IApGzBbUEZmGJCoQdy2OrDMIbrD3Iag0XwykGpXVaNmI1IdM8E2ohXFgbqe6i9Gmuo5CWYO6mIRCmWuazIUUbqIU6XIIK6ldRiVFxQyN7A3FEtRqpqLXDcBdSuopCVxDIa4K6ki3ElsjXOcFkVyCEjYrjWdyIGUULHpSrN+gRYUF1nJ2rSY/DFOWpiGo0Z8diqjCwq2BuRWvOSyA6kmU47NRWWYIxd91REgHs0R9CZSYmsUuhR4nA7EW6tkI7lQQKQhVsNO5PdO5K5MKQHqw7JSNjORVhryp3ylyY+KKQgzBVpkbQMa8VOlU4grrKDk2bFDXY/vcUOQN2A+KKIQk5m9FMSUXwioWpqFWHjehkp8kTwkA6MlM+B20HmiGTemM2ZJ8kMkPjIrdGU+KIZBvUS4LZI2MiNDtS6MJi5RL0ckBQkEECl0IzQWvT3ilugYSCOjCG5qYuKWKGSDgxrijcU6EqQhKGaDgwVxOWIhaVE1QUw4grqSmWlJHM1irFENYx8UZrjkqrHNGznRWGWug1LZF3FsuQmusBGLMFni2A96sR2g6qt4oOSQujOWyHkQHSU2J5mHPmEC4a0ruW1oorHxZ9EzaDklfJQzIAaVqd2pOJ88OSKmmF0ZR4CNaa4FWY3OzQocdSOyE1QziK6UrbBKlTFVKOEonQkJcwODQIAqQa5EbCUVtmO9ByMosBcdmpdEe0rbbH3ozNG7kjkiq9Gf0e9S6Eb1qN0XuVqPR7aeqT4pHMb0YBiG9R6MZLpGaJrqARBoLM8kNVLcD97I5Ux7lAwnJdf8Ay8NleCZ/o086gPrchrw5ZNwnwjkOhTdAV1zNEPBxawjbUAIUuiwfYAOyhBR1oiNTOW6uk2zVXTN0H3BTGi6YA18FnWiIoy5OYFhORUho92S6N1mIzp3KvK3ceCCm2FyhHe5iiwZpdXC0i0ZHxQXN3BOk+WTdVcIpig1BQKuOjUeiT2RPUbKTmKNzctEWeqXVUM0hsW+zNuJLR6snRzRsH8nHTWhjTSh4YIJ0k3vHeRy1qk+xzv8AWrzCtn0TlpW4T3uaOSi60b2bPo6fi2WxF2lGdnhVW7NbgcGtdU8Ar2jfRxrGXpSBnmrEjYAfsg8K/EKMqyf6UW0Yx3sNFo6QipLW1zcEx0R2po67rxTyW+MNoGVO8Cg5qvHaMcuCRSnLd2BJQjskXmaGj2zEnc2vwRm6FjNA095c0u5Kk21nMcFfs9oNPWHEhHG28mSdWWyijVsNgiiGsOOyjA3zxRhJHU/Yb9dyp2e0NB+07hT4o3TMJxp4ChQSgt7iTqVmvVkXHTgjBjOJ8qqmYjXVwRGvbT1uRKXSCuHxCaM4R2JOnVn+oLFFuVoQV2BCjfhgW+JViCdo1k17hRLKsh148h22bcEWOzursR2W9vZH13pP0k3VdHD4hS/IB+HImyzuG0ckQAj2m8FU66MikZxkUuqmb8aSLZmp7fAKPX9gx8FUM7doKj1sbFs4mdCZdNqfuSZaXqp13u8lF1sH+E2UeiEqVTs1BaX7QE+B2U7qLFktB38UI2hx7SW8QaUmvZskxj1rx5BTbb4mjAOCxR0h1BykLBM7WClco8sKpNGtNpmPN3Iqs/SkZxqeAVVmin7fgrDNCkoXghsJMGbfGTjxIUj0TtrfEK0zQYGsclaZobDBoQdRLZsbS+DMGj4j2eaf+FR7Fpt0OduCsR6Hw9Zw8krqf9BjSv8AtMZuha6gVZh9GgdZHJXDol/aPNGGjXAesBmT+6DqP+Q8afcCoNCRjCrOSSsfw9m2Rte8JkuT/kNh/wAr7PPY5669e7VXuKM6C9sJ7iq7J2nW08keN8eyo8SnzSfs6VTmyraNHA9v3Q5Zk+gXnEY+FFtSzganO95DbpBu28UyqtbB0ZcmAdCvGxN1Nw1hdGZm5kcECa1b/JNrsOizEDNykDuViY1Oo8kzIk2r2PGiyDZCiMmKsR2c5clZbZfuqUqyLKgVWTuR2Wh29X7PZdwWnDo4HJQl5KRVUDEEzkaOQrbk0aNjaqdn0M47MFzy8pFY0TLie5XYA4nUt2DRMDfXLycqLUsvVx6rOLSVF+T8m0vgw7No+R3s0Vt+ipRg1td9QBzXSMlbsw8KJ3Who9ocVtaT/cT049HLu0FM4YhrfzE+QTM9GTXF1e5p8yuhNqDtV73TRFEJz80FOUtmZwS4MRno02nqU7ypD0YYNZAG3FbbrODr81DqDMk6dt2I4X2RnHRVnbtATsskFaCp4q+bEzY0KLLI0bBVNlEm4S6RXpC3C6R4FO6WLsk/XejvYNtT4KsYm5HgipR5JyU+LAZLbHsiryUBpcDVEOKnPA2mBoVUMY2qqlA5Jaqe6+gs2nK+wOKrnTDtjRxKg+6q8k0Y1kDxVU4dEZKs+Qz9LuOSAdIuVZ1pjJwI4qLphuVVKPRJwqvdh3Wtx2niUJ5rtPFBNpA2qJt7d/Aps0LoyYUMSQuvt38Ckjqm/HfRwQtQB+yQPFSbOdd7XvC5lujZ8h7wRW6PtA2D3gjprs95TpnTtnO3Hgl0wyp4rnBZ7QPZ/UFINm2tPEJNL5KqdM6USjNEbdOtc0wzD2DxHzR2zy9l3I/FTlTl2WUqZ0nRt2J2sFVzzbdIPZcjs0nJkeCk6ci0XSOlhb4KzGDmuaj0o/sngrUWk39l3Bc0qcy8VT7OnhspKvMsgA9cLlY9JOyfwKsx6RO0P913yXLOnU7LRjT7OmaPv+atMkOa52PSOYd7p+SuRaVb973XfJck4TK4QNxsQO1EbZt54rKi0u3I8HfJXYNMNy5H5LklqE5wtsWxY/qqNBAG+yD3lNZNINcaea1agCpu0zT0YTnzsclSTj6aAMtlB6vBDntpOoO8D8EC26RjBwcDVVHaaA9qnJM69X9L/wABGll7sGkndrAfXfj8FXktE57XgKIMunx2uaA/Tw7XNZSn0V0v6HkdNnJxckIrRsL/AHqfFBPpCO1zQpPSJvaHEK8XU6FdFdoNJBac3+/+6rSWCY6yfF/7oT9Pt7XMITtPge0OIV4up0RlRXYU6KftdT8x+AUH6Kd2+blXfp4Z80J2nN/NXWoRlSRaOiDtf5qB0QO3yVR2nN6E7TIO1UWZJ0kX/wCFN7Tkx0c3M8lmnTAzUDpkJ0piOBqGyt38VK40Z8VhWn0iZGKvcGjM4LNn/wBQLOP9yv4WuPwVVGYmCOwvNy5lJcGf9SLP9/3P3SRwmbBDRyYo3S/VVjstQ7sfoInWcPr5rvcDlUjSfKhdMqfWBw4qBnyQxKqRoGbcoOl71SNo+sEPrH1gsojZF4yjepxyBZ3Tk/4RoZfqiziOpmtFKrLJVlRTfVFZbaO7goSg2VVQ14Zt6uxTb1iRWrMjgrUdsx9YH8pXPOmyyqrs2RaDn5K3DaPveXzWGy2jMe6Vahtddgy2rmlRZRVkdBBad/l81pWWU4Y+XzXMxWs11N/UtGy23c33iuedBjqqmdMyU/VFabKVz8NsBof6fvkU3blZbaRsazcekC53SYuaNqOQ5ch80nvP0P3WXFaNt0Y5Py71F82NTFT87eFKpVTYrfJoSP3ckMncFmuc7+1v9cEoYmONY3DVrcPIFdMabIzqWLk/4Rw/ZVwwdlvAfJVJZTTGN3vE8MUJtow9R/vEYK8abOd1S1NC3sN4D5KnLZ2H2G+635JpLQey7cb1VVktO54Vo02QnU+SctmZ2Ge635Kv1KP+2z3W/JBfbcNUmG5M2111B3CnJdKpuxzur8jyWCL+2z3WoLtHxEf+m3gFN9oG/gQhG0im1UUGTdVg3aNi7DeCgdEw09RvBSNpGyqZ1oG9UUWTdb5KUvozZXYuhYSc73zQz6H2P+wz9XzV021o1lEbNXUa7cFsWZVnwzK/k2x/2G8X/wDZJaXWxmkjiza77PPm24bfIkInWshy+Sz2ubk7w/ypE7nDwK6nFHWXDaK/X7pdK1UxM3ZX67woXwTt4BbC43svulCiJa5fXiqT3jMj8v7qPSDM8CsoBNAP+sPgixP38/mssvH1VHjeN1e5bAzka7HGiPHIVlRud9URY5DXWR4inmklTuZVbG2yV9KgD4KzZ3yZNHPzWEL+ZP1uTxuftcad5B4UUnRv0Mq6+TpQ6Q4AcaKzEZNo8lyxlk1Xg7xungRirEFrc0UD3MO9t8HhsUpUHb1YdeRG/u518Ekn3eHxV+zPlr6rSfw/v8FxkVsmOILXfgc4H3XGvJEbp60sGMjHDJ96JwpvLQFCXiye1iq8qG3s9AinmBoIgfy49+up4K1HJKdUQrtwcOVF5w3TtoIq18rRjqLZmcW1I91Wf45ay2vSSUza5tN9IpA0+6PBQl4M+4g/Lj8nokcsowEDKfiIB5IRheSS6Jgrjg+vIjJcD/HLYW1Ez6HEuvFlR+GZl33aKVm05ay715H5UNcPyBw5pPwZrmP+hflx6f0d484D+nhq1kKBDT7Bw+95lcdL6RzjAud4loPAV8lCT0ktAFT9n8zW93rCvBPHw59r7JVPKh8/R1k13sOH5hQU8a0UGtGbuNfCi4x3pDORUONO5rhXl5of8ctGu/gco7/lTFXXh1O0cz8mHTOzkaDhUgcMVUlgA9o8iuU/j85HrgjeHctakzS0x2nwujDucwVVV41RckpVoco6CWztrrdx+SrmFuZPnxWK/Skm2o76jw1EJNt7jrcKHewgc68lVUpLk53Ug+DXdAARQnnr4oTm76/mNVnSW1+w3huGHgQUF1t++RuJA4qipy7JSlDo0y07TwJTOB2H48lk9bfWt+oyo0gcMUXrh2uGOGHrJsJCZRXBbe41GLeDlNjzjUtpuvVWeJjrqO46+9QxccHEazQUz7ijiwJouuLa63DinWeQ/t/orzCSNvkXJHn185czRTYc6+FPMpE7h4JBm2tO/wDYLoyPcJB5G07lNxzooA7gfAfJPeJ/yAspIVpjXt3A0Th+/wCKRpn9cVHwB7x8VskGzJXyNpU2SjeOCGDTd41CLGanPuWyM0HbPvB/MQjRk7ORJ+KE1oGs0UmtGwivePmjkiTRYYTtpzT3a6qV8R5AoTTTXt3XvIpumaNZaPylvMICWLbHvA2EfiI//KsMmdtGGVI3DmAVThftAvdzyPMqwJHbWkflY/4VStCtsvNmdSpbhmYj5tJRotMEapIzuvzROHhQiizYZSDg5tfwjndFVqwxyP1wtk3skMbuEjaKUlFL2NG72CPtV+jnRudTaGRWlviQwO4lRFpAFB/S3Mc+Ek6xWMhzfC6pFgY7FtoY6modDIa97SKq0y0B3rPqNf8AWgLACd4Y8HiotpbIPt8lQBzqYxOxNXODYiTl0sYjdjvyVuEv1jpsNrHstTe4XnOICn1vEBrIHCutksQOutA2M3tmXBTmtbxW9G9gOouhc7Dc5oY499SkbfCH49tlS0yh1b0srD953R8W1YOalC4H/cDgcD0d0Egbbwc7nRE63NQdHI19cMJHtpuuzPdTVropC1SNP225Y9H0hrvLGMTeydvkqNjcK3ZXiuoXRJhvDHudT8qE+1uDv6koNM442fplawnzWhJa3EUJZj2g1v6XNd5oUTQNdW09prbjRvqylR4Jk+0RyARxF+IFRjQthjp+hzideSV1rcXYHVjG9vE0aFYMd6lHxP3gNLuL/kidBKfapxfhua0hbIm9zGNodqGIr7J/6uJQnWkD1nPB+/Tlfcr9rvEm9Qj7zC0eF5h80GLozhgzXqu04tc0q0ZAbXRSjdX1ZKeOPBjKc1ZkvmmNN4cR/wAqIghbjQsOYLz5PafNO6yM1Ua0nVdLR5EeSbIVuJWcLuIfePgccjdqUVkh9p1df3ad2OKidHAmjmuO8yXuRBCELPR1AAPxOu+Q+CNzWiywXnY/A0xIcMdv2gKKTW3v9xhz1bDv86Ku9xB+zeP4ZWu8wEOW06qlw/EyI6+6tUDKBoGyPyHM8wUlk9XJxDgR/wDX/wCKSHsGiuzl2Wpo147vteYUjbm11+GPx2rJvJ+kUdQ9/TRrvtIO0DuTdaadvMedFlhx7VEjaN1Vs0DTNUOb9YpqjOngskGu2nileI2oai6DpmwCM04c07eR/ZYvSlP0m9FVgaR0LDh6x4nyNVOMNOsh26jarmxN38SpC0H6x81tVA0jpmhjdbSONPNWGSxnUCfCvK8uVZb3D/JCZ1rO3mAUzqRa3Ymk/g7JtladTa/le3mcOaLDCRgGGne13xC4kWojUKbwSPJEbpiTtu94n/lVTy97hdFPg7zpMTeD27KuhdTiwlThsTHmgdEK44uazlIxp/UuHbp2Qankdwu820RWekk3br30J4uFeaP9MR0WeiM9HrTdrFaCBkHS0FK/23vacNyFLoK1DF7WyDWXkCgrjg4tjcTuqvPzp2TtuHi8fGilH6Szs9W0Ss/DI8f8SELT3yX0PpJ8P7O4doxp9Yhp1EttDmnV2ZRI0+8iH0ZlY28x7wDtN5rSNXrwmh27DqXDN9MbWDXrMru+SR3mfirzf9Qptbi692mvId+sPzSOU47SQugnujqv5StJxMbHjYXOIBG6sdeal/L07BeEb2ga+ilutoddQXUA8FyFo9Op3nGV5GqjmxOOO8NGO+igPTe0D1ZHN7qtPI0PBUTq9x+hJUOrnVyaPk2kU1faj6XXX2mMqm/lmUi81rB+AOafdNa8Fyh9ObX/AH3nvuu8wis9PrWAQXtcDrq0NJ8WUKa9RbW/0m/FZ0Mug7p+25wP4CeYueaiNEE1/qXd9JRXvulwXNv9MZjqIYMm4DhqVc+ksx/3pB4qt5NboRePUOrZYHt1Wt7cg0OHMhqHK2Zv/wAqX8zA6o3Ylc030jnr/wC4ee8180aL0jlFakOrm0fCiKjJ72M6NRc/4bMekXjDpA85ujaOZKZ+kZm4/ZofvFg4uoFkj0rcNbG81NvpS0n7UbSO4V4iiawmhO98TQOmCTR0V47nMk8h8VA6Yc3EQ4ZnpPnRUptPQupdaG51ja4f8kSz6ejHsx94Y6N3EByN1wjaL3xHGmwTi27nS648HNUXaWAOHNjRybTzR3aejrUtLvFkg4EjyURpiznXG0VzZd5tBqhdLgKi1+wrjSgzaN1Zf3SRf4xB/bafFJHJdDYv+DOXq1T6vXVRJJcsUn6PRl62GNmAzSbDkUkkcFcXJ2H6LcEhEBuSSTYo2THvbgkGA7KJJIJIDdhxAFLq2aSSooJiOTJCzjJSFn+sCkkqYIRzY5sYGvD6ySuN2UPgkkg4pekgqTavcXQBMbKEkk+EXwLmyPVQMxwKRAGsA79SSSVwUdikW5bi6Np1BM6Dv5FOksopq9jXaZDom7aeScWQE0FUkkMI9Gcmh32QtwJ44qIg7kkkVCIFNtCNnGXNLqwzPmkklxj0HNiNlbmjQ2F7j9nHkmSTQiuBZTaRGUOaaOHNQvtOxJJbmxSPtXH6uDsUDZxmRzTJJZRj0BSdx+rnY5P0DkySKgg5sa4chxSSSWxNmz//2Q==">
            <a:extLst>
              <a:ext uri="{FF2B5EF4-FFF2-40B4-BE49-F238E27FC236}">
                <a16:creationId xmlns:a16="http://schemas.microsoft.com/office/drawing/2014/main" id="{A7A7E3CF-90FB-403A-AF15-9575E62B80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28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WordArt 13">
            <a:extLst>
              <a:ext uri="{FF2B5EF4-FFF2-40B4-BE49-F238E27FC236}">
                <a16:creationId xmlns:a16="http://schemas.microsoft.com/office/drawing/2014/main" id="{7E33B139-ABAE-4A92-BD43-C325F22390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990600"/>
            <a:ext cx="7772400" cy="7315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230865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THỂ </a:t>
            </a:r>
            <a:r>
              <a:rPr lang="en-US" sz="4400" b="1" kern="10" smtClean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8A2  </a:t>
            </a:r>
            <a:r>
              <a:rPr lang="en-US" sz="4400" b="1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CHÚC </a:t>
            </a:r>
            <a:r>
              <a:rPr kumimoji="0" lang="en-US" sz="4400" b="1" i="0" u="none" strike="noStrike" kern="10" cap="none" spc="0" normalizeH="0" baseline="0" noProof="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 THẦY CÔ </a:t>
            </a:r>
          </a:p>
        </p:txBody>
      </p:sp>
      <p:sp>
        <p:nvSpPr>
          <p:cNvPr id="9" name="WordArt 14">
            <a:extLst>
              <a:ext uri="{FF2B5EF4-FFF2-40B4-BE49-F238E27FC236}">
                <a16:creationId xmlns:a16="http://schemas.microsoft.com/office/drawing/2014/main" id="{EF75582C-3DC2-4C57-B5B6-A80566ACC2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0492" y="3212210"/>
            <a:ext cx="7628261" cy="15706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.VnHelvetInsH"/>
                <a:ea typeface="+mn-ea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SỨC KHỎE - THÀNH CÔNG</a:t>
            </a:r>
            <a:endParaRPr kumimoji="0" lang="vi-VN" sz="3600" b="1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Baicatambiet-HopCa_6s7m">
            <a:hlinkClick r:id="" action="ppaction://media"/>
            <a:extLst>
              <a:ext uri="{FF2B5EF4-FFF2-40B4-BE49-F238E27FC236}">
                <a16:creationId xmlns:a16="http://schemas.microsoft.com/office/drawing/2014/main" id="{F3976E20-1559-4ACB-B5FB-15E5006809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616" y="682924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57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Go Back or Previous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0D64326-60B3-4521-BE76-4400B99AC520}"/>
              </a:ext>
            </a:extLst>
          </p:cNvPr>
          <p:cNvSpPr/>
          <p:nvPr/>
        </p:nvSpPr>
        <p:spPr>
          <a:xfrm>
            <a:off x="755576" y="6309320"/>
            <a:ext cx="432048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Go Forward or Next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F1C4DBB-C2C3-43C7-AE8F-9CA540790019}"/>
              </a:ext>
            </a:extLst>
          </p:cNvPr>
          <p:cNvSpPr/>
          <p:nvPr/>
        </p:nvSpPr>
        <p:spPr>
          <a:xfrm>
            <a:off x="1475656" y="6309320"/>
            <a:ext cx="432048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FD9134-936D-4C88-A201-A4D711267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704855" cy="470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2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4BD6BFAF-2D45-44BC-B974-7843E77B43A9}"/>
              </a:ext>
            </a:extLst>
          </p:cNvPr>
          <p:cNvSpPr/>
          <p:nvPr/>
        </p:nvSpPr>
        <p:spPr>
          <a:xfrm>
            <a:off x="323528" y="692696"/>
            <a:ext cx="8424936" cy="151216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HỢP ĐỒNG DẠNG CỦA HAI TAM GIÁC VUÔNG</a:t>
            </a: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D6296BD1-70FA-4875-A180-80303D7B4CA7}"/>
              </a:ext>
            </a:extLst>
          </p:cNvPr>
          <p:cNvSpPr/>
          <p:nvPr/>
        </p:nvSpPr>
        <p:spPr>
          <a:xfrm>
            <a:off x="179512" y="2996952"/>
            <a:ext cx="8028384" cy="6480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597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Ribbon 8"/>
          <p:cNvSpPr/>
          <p:nvPr/>
        </p:nvSpPr>
        <p:spPr>
          <a:xfrm>
            <a:off x="152400" y="91480"/>
            <a:ext cx="8534400" cy="914400"/>
          </a:xfrm>
          <a:prstGeom prst="ribb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683568" y="299035"/>
            <a:ext cx="67687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909F4D-ECE8-49FE-9AA5-A8FF1CB8D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2780928"/>
            <a:ext cx="7763128" cy="33208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744DDC-3638-47F7-954E-1A2B1CA8A8D3}"/>
              </a:ext>
            </a:extLst>
          </p:cNvPr>
          <p:cNvSpPr txBox="1"/>
          <p:nvPr/>
        </p:nvSpPr>
        <p:spPr>
          <a:xfrm>
            <a:off x="539552" y="1484784"/>
            <a:ext cx="8147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20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CE4041C-177C-4066-804B-3C61BBEA5790}"/>
                  </a:ext>
                </a:extLst>
              </p:cNvPr>
              <p:cNvSpPr txBox="1"/>
              <p:nvPr/>
            </p:nvSpPr>
            <p:spPr>
              <a:xfrm>
                <a:off x="2123728" y="1556792"/>
                <a:ext cx="5616624" cy="2580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1a (SGK/ 73)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∆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∆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𝑀𝑁𝑃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ac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𝑁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ac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ac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∆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∆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𝑀𝑁𝑃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g.g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CE4041C-177C-4066-804B-3C61BBEA5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556792"/>
                <a:ext cx="5616624" cy="2580450"/>
              </a:xfrm>
              <a:prstGeom prst="rect">
                <a:avLst/>
              </a:prstGeom>
              <a:blipFill>
                <a:blip r:embed="rId2"/>
                <a:stretch>
                  <a:fillRect l="-2169" t="-2358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47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AC0F71-1DD5-4E52-9E56-803F3E5E598F}"/>
                  </a:ext>
                </a:extLst>
              </p:cNvPr>
              <p:cNvSpPr txBox="1"/>
              <p:nvPr/>
            </p:nvSpPr>
            <p:spPr>
              <a:xfrm>
                <a:off x="1835696" y="1484784"/>
                <a:ext cx="5472608" cy="3085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3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1b (SGK/ 73)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∆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∆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𝑀𝑁𝑃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𝑀𝑁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𝑀𝑃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acc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acc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∆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∆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𝑀𝑁𝑃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c.g.c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AC0F71-1DD5-4E52-9E56-803F3E5E5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484784"/>
                <a:ext cx="5472608" cy="3085973"/>
              </a:xfrm>
              <a:prstGeom prst="rect">
                <a:avLst/>
              </a:prstGeom>
              <a:blipFill>
                <a:blip r:embed="rId2"/>
                <a:stretch>
                  <a:fillRect l="-2784" t="-2767" b="-5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3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4BD6BFAF-2D45-44BC-B974-7843E77B43A9}"/>
              </a:ext>
            </a:extLst>
          </p:cNvPr>
          <p:cNvSpPr/>
          <p:nvPr/>
        </p:nvSpPr>
        <p:spPr>
          <a:xfrm>
            <a:off x="431362" y="692696"/>
            <a:ext cx="8424936" cy="151216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sz="4800" b="1" i="1" noProof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4800" b="1" i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4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4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D6296BD1-70FA-4875-A180-80303D7B4CA7}"/>
              </a:ext>
            </a:extLst>
          </p:cNvPr>
          <p:cNvSpPr/>
          <p:nvPr/>
        </p:nvSpPr>
        <p:spPr>
          <a:xfrm>
            <a:off x="431362" y="3645024"/>
            <a:ext cx="8208912" cy="115212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29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6370BE-B903-47F5-85A4-0A62C5CB6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79" y="620688"/>
            <a:ext cx="8064896" cy="1304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C90D35-194D-4351-8AD3-9D3F37586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22" y="2204864"/>
            <a:ext cx="8064896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1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77BDC3-B63A-4628-920C-6E6FC1F25E21}"/>
                  </a:ext>
                </a:extLst>
              </p:cNvPr>
              <p:cNvSpPr txBox="1"/>
              <p:nvPr/>
            </p:nvSpPr>
            <p:spPr>
              <a:xfrm>
                <a:off x="2051720" y="1340768"/>
                <a:ext cx="6264696" cy="5533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endParaRPr lang="nl-NL" sz="2800" b="1" i="1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600" b="1" i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Giải:</a:t>
                </a:r>
                <a:endParaRPr lang="en-US" sz="26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Xét </a:t>
                </a:r>
                <a14:m>
                  <m:oMath xmlns:m="http://schemas.openxmlformats.org/officeDocument/2006/math">
                    <m:r>
                      <a:rPr lang="nl-NL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nl-NL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6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𝐻𝐵𝐴</m:t>
                    </m:r>
                  </m:oMath>
                </a14:m>
                <a:r>
                  <a:rPr lang="nl-NL" sz="26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có:</a:t>
                </a:r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6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</a:t>
                </a:r>
                <a:r>
                  <a:rPr lang="nl-NL" sz="2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  <m:r>
                          <a:rPr lang="nl-NL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a:rPr lang="nl-NL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𝐵𝐻𝐴</m:t>
                        </m:r>
                      </m:e>
                    </m:acc>
                    <m:r>
                      <a:rPr lang="nl-NL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nl-NL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nl-NL" sz="26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  <m:r>
                          <a:rPr lang="nl-NL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nl-NL" sz="26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nl-NL" sz="2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 </a:t>
                </a:r>
                <a:r>
                  <a:rPr lang="nl-NL" sz="26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 chung.</a:t>
                </a:r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sz="2600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nl-NL" sz="2600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nl-NL" sz="2600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nl-NL" sz="2600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nl-NL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6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đồng dạng  </a:t>
                </a:r>
                <a14:m>
                  <m:oMath xmlns:m="http://schemas.openxmlformats.org/officeDocument/2006/math">
                    <m:r>
                      <a:rPr lang="nl-NL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nl-NL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𝐻𝐵𝐴</m:t>
                    </m:r>
                  </m:oMath>
                </a14:m>
                <a:r>
                  <a:rPr lang="nl-NL" sz="26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(g.g</a:t>
                </a:r>
                <a:r>
                  <a:rPr lang="nl-NL" sz="2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Xét </a:t>
                </a:r>
                <a14:m>
                  <m:oMath xmlns:m="http://schemas.openxmlformats.org/officeDocument/2006/math">
                    <m:r>
                      <a:rPr lang="nl-NL" sz="2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𝑀𝑃𝑁</m:t>
                    </m:r>
                    <m:r>
                      <a:rPr lang="nl-NL" sz="2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𝐷𝐸𝐹</m:t>
                    </m:r>
                  </m:oMath>
                </a14:m>
                <a:r>
                  <a:rPr lang="nl-NL" sz="2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có:</a:t>
                </a:r>
                <a:endParaRPr lang="en-US" sz="2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  <m:r>
                          <a:rPr lang="nl-NL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a:rPr lang="nl-NL" sz="2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nl-NL" sz="2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nl-NL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nl-NL" sz="2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600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</a:t>
                </a:r>
                <a:r>
                  <a:rPr lang="nl-NL" sz="2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𝑀𝑁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𝐷𝐹</m:t>
                        </m:r>
                      </m:den>
                    </m:f>
                  </m:oMath>
                </a14:m>
                <a:r>
                  <a:rPr lang="nl-NL" sz="26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𝑀𝑃</m:t>
                        </m:r>
                      </m:num>
                      <m:den>
                        <m:r>
                          <a:rPr lang="nl-NL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𝐷𝐸</m:t>
                        </m:r>
                      </m:den>
                    </m:f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v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ì 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2,5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2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nl-NL" sz="2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)</a:t>
                </a:r>
                <a:endParaRPr lang="nl-NL" sz="26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6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Vậy:</a:t>
                </a:r>
                <a14:m>
                  <m:oMath xmlns:m="http://schemas.openxmlformats.org/officeDocument/2006/math">
                    <m:r>
                      <a:rPr lang="nl-NL" sz="2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𝑀𝑃𝑁</m:t>
                    </m:r>
                  </m:oMath>
                </a14:m>
                <a:r>
                  <a:rPr lang="nl-NL" sz="2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đồng dạng  </a:t>
                </a:r>
                <a14:m>
                  <m:oMath xmlns:m="http://schemas.openxmlformats.org/officeDocument/2006/math">
                    <m:r>
                      <a:rPr lang="nl-NL" sz="2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𝐷𝐸𝐹</m:t>
                    </m:r>
                  </m:oMath>
                </a14:m>
                <a:r>
                  <a:rPr lang="nl-NL" sz="2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nl-NL" sz="2600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(c.g.c)</a:t>
                </a:r>
                <a:endParaRPr lang="nl-NL" sz="2600" i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77BDC3-B63A-4628-920C-6E6FC1F25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340768"/>
                <a:ext cx="6264696" cy="5533502"/>
              </a:xfrm>
              <a:prstGeom prst="rect">
                <a:avLst/>
              </a:prstGeom>
              <a:blipFill>
                <a:blip r:embed="rId2"/>
                <a:stretch>
                  <a:fillRect l="-1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0C90D35-194D-4351-8AD3-9D3F37586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488832" cy="191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8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4040</TotalTime>
  <Words>309</Words>
  <Application>Microsoft Office PowerPoint</Application>
  <PresentationFormat>On-screen Show (4:3)</PresentationFormat>
  <Paragraphs>67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.VnHelvetInsH</vt:lpstr>
      <vt:lpstr>.VnTime</vt:lpstr>
      <vt:lpstr>Arial</vt:lpstr>
      <vt:lpstr>Calibri</vt:lpstr>
      <vt:lpstr>Cambria Math</vt:lpstr>
      <vt:lpstr>Times New Roman</vt:lpstr>
      <vt:lpstr>Office Theme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HungAnhComputer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524</cp:revision>
  <dcterms:created xsi:type="dcterms:W3CDTF">2016-02-23T06:24:21Z</dcterms:created>
  <dcterms:modified xsi:type="dcterms:W3CDTF">2024-03-26T13:26:53Z</dcterms:modified>
</cp:coreProperties>
</file>