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8" r:id="rId2"/>
    <p:sldId id="260" r:id="rId3"/>
    <p:sldId id="267" r:id="rId4"/>
    <p:sldId id="332" r:id="rId5"/>
    <p:sldId id="314" r:id="rId6"/>
    <p:sldId id="266" r:id="rId7"/>
    <p:sldId id="326" r:id="rId8"/>
    <p:sldId id="327" r:id="rId9"/>
    <p:sldId id="268" r:id="rId10"/>
    <p:sldId id="272" r:id="rId11"/>
    <p:sldId id="315" r:id="rId12"/>
    <p:sldId id="317" r:id="rId13"/>
    <p:sldId id="328" r:id="rId14"/>
    <p:sldId id="318" r:id="rId15"/>
    <p:sldId id="319" r:id="rId16"/>
    <p:sldId id="329" r:id="rId17"/>
    <p:sldId id="330" r:id="rId18"/>
    <p:sldId id="331" r:id="rId19"/>
    <p:sldId id="321" r:id="rId20"/>
    <p:sldId id="333" r:id="rId21"/>
    <p:sldId id="335" r:id="rId22"/>
    <p:sldId id="334" r:id="rId23"/>
    <p:sldId id="33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CB1EC"/>
    <a:srgbClr val="ECFA62"/>
    <a:srgbClr val="FD6349"/>
    <a:srgbClr val="FC3210"/>
    <a:srgbClr val="4BD95C"/>
    <a:srgbClr val="F9E4BD"/>
    <a:srgbClr val="E1697A"/>
    <a:srgbClr val="EB717A"/>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16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157CF3-8136-4DEB-A176-31FC3662302E}" type="datetimeFigureOut">
              <a:rPr lang="en-US" smtClean="0"/>
              <a:t>4/12/2024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89B09C-899E-4E02-BF42-DDC905AD4C4B}" type="slidenum">
              <a:rPr lang="en-US" smtClean="0"/>
              <a:t>‹#›</a:t>
            </a:fld>
            <a:endParaRPr lang="en-US"/>
          </a:p>
        </p:txBody>
      </p:sp>
    </p:spTree>
    <p:extLst>
      <p:ext uri="{BB962C8B-B14F-4D97-AF65-F5344CB8AC3E}">
        <p14:creationId xmlns:p14="http://schemas.microsoft.com/office/powerpoint/2010/main" val="2392109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2153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38833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7D3786-6C8B-4566-A93C-B604F348CDED}"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DB0A9-C400-4C81-8EFA-08D2A8A75569}" type="slidenum">
              <a:rPr lang="en-US" smtClean="0"/>
              <a:t>‹#›</a:t>
            </a:fld>
            <a:endParaRPr lang="en-US"/>
          </a:p>
        </p:txBody>
      </p:sp>
    </p:spTree>
    <p:extLst>
      <p:ext uri="{BB962C8B-B14F-4D97-AF65-F5344CB8AC3E}">
        <p14:creationId xmlns:p14="http://schemas.microsoft.com/office/powerpoint/2010/main" val="986236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D3786-6C8B-4566-A93C-B604F348CDED}"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DB0A9-C400-4C81-8EFA-08D2A8A75569}" type="slidenum">
              <a:rPr lang="en-US" smtClean="0"/>
              <a:t>‹#›</a:t>
            </a:fld>
            <a:endParaRPr lang="en-US"/>
          </a:p>
        </p:txBody>
      </p:sp>
    </p:spTree>
    <p:extLst>
      <p:ext uri="{BB962C8B-B14F-4D97-AF65-F5344CB8AC3E}">
        <p14:creationId xmlns:p14="http://schemas.microsoft.com/office/powerpoint/2010/main" val="3875516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D3786-6C8B-4566-A93C-B604F348CDED}"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DB0A9-C400-4C81-8EFA-08D2A8A75569}" type="slidenum">
              <a:rPr lang="en-US" smtClean="0"/>
              <a:t>‹#›</a:t>
            </a:fld>
            <a:endParaRPr lang="en-US"/>
          </a:p>
        </p:txBody>
      </p:sp>
    </p:spTree>
    <p:extLst>
      <p:ext uri="{BB962C8B-B14F-4D97-AF65-F5344CB8AC3E}">
        <p14:creationId xmlns:p14="http://schemas.microsoft.com/office/powerpoint/2010/main" val="2009592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D3786-6C8B-4566-A93C-B604F348CDED}"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DB0A9-C400-4C81-8EFA-08D2A8A75569}" type="slidenum">
              <a:rPr lang="en-US" smtClean="0"/>
              <a:t>‹#›</a:t>
            </a:fld>
            <a:endParaRPr lang="en-US"/>
          </a:p>
        </p:txBody>
      </p:sp>
    </p:spTree>
    <p:extLst>
      <p:ext uri="{BB962C8B-B14F-4D97-AF65-F5344CB8AC3E}">
        <p14:creationId xmlns:p14="http://schemas.microsoft.com/office/powerpoint/2010/main" val="2378423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7D3786-6C8B-4566-A93C-B604F348CDED}"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DB0A9-C400-4C81-8EFA-08D2A8A75569}" type="slidenum">
              <a:rPr lang="en-US" smtClean="0"/>
              <a:t>‹#›</a:t>
            </a:fld>
            <a:endParaRPr lang="en-US"/>
          </a:p>
        </p:txBody>
      </p:sp>
    </p:spTree>
    <p:extLst>
      <p:ext uri="{BB962C8B-B14F-4D97-AF65-F5344CB8AC3E}">
        <p14:creationId xmlns:p14="http://schemas.microsoft.com/office/powerpoint/2010/main" val="1177479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7D3786-6C8B-4566-A93C-B604F348CDED}"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9DB0A9-C400-4C81-8EFA-08D2A8A75569}" type="slidenum">
              <a:rPr lang="en-US" smtClean="0"/>
              <a:t>‹#›</a:t>
            </a:fld>
            <a:endParaRPr lang="en-US"/>
          </a:p>
        </p:txBody>
      </p:sp>
    </p:spTree>
    <p:extLst>
      <p:ext uri="{BB962C8B-B14F-4D97-AF65-F5344CB8AC3E}">
        <p14:creationId xmlns:p14="http://schemas.microsoft.com/office/powerpoint/2010/main" val="3833798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7D3786-6C8B-4566-A93C-B604F348CDED}" type="datetimeFigureOut">
              <a:rPr lang="en-US" smtClean="0"/>
              <a:t>4/12/2024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9DB0A9-C400-4C81-8EFA-08D2A8A75569}" type="slidenum">
              <a:rPr lang="en-US" smtClean="0"/>
              <a:t>‹#›</a:t>
            </a:fld>
            <a:endParaRPr lang="en-US"/>
          </a:p>
        </p:txBody>
      </p:sp>
    </p:spTree>
    <p:extLst>
      <p:ext uri="{BB962C8B-B14F-4D97-AF65-F5344CB8AC3E}">
        <p14:creationId xmlns:p14="http://schemas.microsoft.com/office/powerpoint/2010/main" val="1958178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7D3786-6C8B-4566-A93C-B604F348CDED}" type="datetimeFigureOut">
              <a:rPr lang="en-US" smtClean="0"/>
              <a:t>4/12/2024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9DB0A9-C400-4C81-8EFA-08D2A8A75569}" type="slidenum">
              <a:rPr lang="en-US" smtClean="0"/>
              <a:t>‹#›</a:t>
            </a:fld>
            <a:endParaRPr lang="en-US"/>
          </a:p>
        </p:txBody>
      </p:sp>
    </p:spTree>
    <p:extLst>
      <p:ext uri="{BB962C8B-B14F-4D97-AF65-F5344CB8AC3E}">
        <p14:creationId xmlns:p14="http://schemas.microsoft.com/office/powerpoint/2010/main" val="4127272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D3786-6C8B-4566-A93C-B604F348CDED}" type="datetimeFigureOut">
              <a:rPr lang="en-US" smtClean="0"/>
              <a:t>4/12/2024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9DB0A9-C400-4C81-8EFA-08D2A8A75569}" type="slidenum">
              <a:rPr lang="en-US" smtClean="0"/>
              <a:t>‹#›</a:t>
            </a:fld>
            <a:endParaRPr lang="en-US"/>
          </a:p>
        </p:txBody>
      </p:sp>
    </p:spTree>
    <p:extLst>
      <p:ext uri="{BB962C8B-B14F-4D97-AF65-F5344CB8AC3E}">
        <p14:creationId xmlns:p14="http://schemas.microsoft.com/office/powerpoint/2010/main" val="2928491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D3786-6C8B-4566-A93C-B604F348CDED}"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9DB0A9-C400-4C81-8EFA-08D2A8A75569}" type="slidenum">
              <a:rPr lang="en-US" smtClean="0"/>
              <a:t>‹#›</a:t>
            </a:fld>
            <a:endParaRPr lang="en-US"/>
          </a:p>
        </p:txBody>
      </p:sp>
    </p:spTree>
    <p:extLst>
      <p:ext uri="{BB962C8B-B14F-4D97-AF65-F5344CB8AC3E}">
        <p14:creationId xmlns:p14="http://schemas.microsoft.com/office/powerpoint/2010/main" val="2926201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D3786-6C8B-4566-A93C-B604F348CDED}"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9DB0A9-C400-4C81-8EFA-08D2A8A75569}" type="slidenum">
              <a:rPr lang="en-US" smtClean="0"/>
              <a:t>‹#›</a:t>
            </a:fld>
            <a:endParaRPr lang="en-US"/>
          </a:p>
        </p:txBody>
      </p:sp>
    </p:spTree>
    <p:extLst>
      <p:ext uri="{BB962C8B-B14F-4D97-AF65-F5344CB8AC3E}">
        <p14:creationId xmlns:p14="http://schemas.microsoft.com/office/powerpoint/2010/main" val="1975089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D3786-6C8B-4566-A93C-B604F348CDED}" type="datetimeFigureOut">
              <a:rPr lang="en-US" smtClean="0"/>
              <a:t>4/12/2024</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DB0A9-C400-4C81-8EFA-08D2A8A75569}" type="slidenum">
              <a:rPr lang="en-US" smtClean="0"/>
              <a:t>‹#›</a:t>
            </a:fld>
            <a:endParaRPr lang="en-US"/>
          </a:p>
        </p:txBody>
      </p:sp>
    </p:spTree>
    <p:extLst>
      <p:ext uri="{BB962C8B-B14F-4D97-AF65-F5344CB8AC3E}">
        <p14:creationId xmlns:p14="http://schemas.microsoft.com/office/powerpoint/2010/main" val="2318641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455817"/>
            <a:ext cx="12192000" cy="4402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4"/>
          <p:cNvGrpSpPr>
            <a:grpSpLocks/>
          </p:cNvGrpSpPr>
          <p:nvPr/>
        </p:nvGrpSpPr>
        <p:grpSpPr bwMode="auto">
          <a:xfrm>
            <a:off x="209011" y="1715062"/>
            <a:ext cx="11625938" cy="707886"/>
            <a:chOff x="-2928519" y="1578418"/>
            <a:chExt cx="9721921" cy="2631409"/>
          </a:xfrm>
        </p:grpSpPr>
        <p:sp>
          <p:nvSpPr>
            <p:cNvPr id="4" name="Rectangle 3"/>
            <p:cNvSpPr/>
            <p:nvPr/>
          </p:nvSpPr>
          <p:spPr>
            <a:xfrm>
              <a:off x="-2928519" y="1771290"/>
              <a:ext cx="1267124" cy="2402591"/>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Bài</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 9</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endParaRPr>
            </a:p>
          </p:txBody>
        </p:sp>
        <p:sp>
          <p:nvSpPr>
            <p:cNvPr id="5" name="Rectangle 4"/>
            <p:cNvSpPr/>
            <p:nvPr/>
          </p:nvSpPr>
          <p:spPr>
            <a:xfrm>
              <a:off x="-1759707" y="1578418"/>
              <a:ext cx="8553109" cy="2631409"/>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4000" b="1" dirty="0" smtClean="0">
                  <a:ln w="11430"/>
                  <a:solidFill>
                    <a:srgbClr val="FF0000"/>
                  </a:solidFill>
                  <a:effectLst>
                    <a:outerShdw blurRad="50800" dist="39000" dir="5460000" algn="tl">
                      <a:srgbClr val="000000">
                        <a:alpha val="38000"/>
                      </a:srgbClr>
                    </a:outerShdw>
                  </a:effectLst>
                  <a:latin typeface="Arial" charset="0"/>
                  <a:cs typeface="Arial" charset="0"/>
                </a:rPr>
                <a:t>AN TOÀN THÔNG </a:t>
              </a:r>
              <a:r>
                <a:rPr lang="en-US" sz="4000" b="1" dirty="0">
                  <a:ln w="11430"/>
                  <a:solidFill>
                    <a:srgbClr val="FF0000"/>
                  </a:solidFill>
                  <a:effectLst>
                    <a:outerShdw blurRad="50800" dist="39000" dir="5460000" algn="tl">
                      <a:srgbClr val="000000">
                        <a:alpha val="38000"/>
                      </a:srgbClr>
                    </a:outerShdw>
                  </a:effectLst>
                  <a:latin typeface="Arial" charset="0"/>
                  <a:cs typeface="Arial" charset="0"/>
                </a:rPr>
                <a:t>TIN </a:t>
              </a:r>
              <a:r>
                <a:rPr lang="en-US" sz="4000" b="1" dirty="0" smtClean="0">
                  <a:ln w="11430"/>
                  <a:solidFill>
                    <a:srgbClr val="FF0000"/>
                  </a:solidFill>
                  <a:effectLst>
                    <a:outerShdw blurRad="50800" dist="39000" dir="5460000" algn="tl">
                      <a:srgbClr val="000000">
                        <a:alpha val="38000"/>
                      </a:srgbClr>
                    </a:outerShdw>
                  </a:effectLst>
                  <a:latin typeface="Arial" charset="0"/>
                  <a:cs typeface="Arial" charset="0"/>
                </a:rPr>
                <a:t>TRÊN INTERNET</a:t>
              </a:r>
              <a:endParaRPr lang="en-US" sz="4000" b="1" dirty="0">
                <a:ln w="11430"/>
                <a:solidFill>
                  <a:srgbClr val="FF0000"/>
                </a:solidFill>
                <a:effectLst>
                  <a:outerShdw blurRad="50800" dist="39000" dir="5460000" algn="tl">
                    <a:srgbClr val="000000">
                      <a:alpha val="38000"/>
                    </a:srgbClr>
                  </a:outerShdw>
                </a:effectLst>
                <a:latin typeface="Arial" charset="0"/>
                <a:cs typeface="Arial" charset="0"/>
              </a:endParaRPr>
            </a:p>
          </p:txBody>
        </p:sp>
      </p:grpSp>
      <p:grpSp>
        <p:nvGrpSpPr>
          <p:cNvPr id="6" name="Group 4"/>
          <p:cNvGrpSpPr>
            <a:grpSpLocks/>
          </p:cNvGrpSpPr>
          <p:nvPr/>
        </p:nvGrpSpPr>
        <p:grpSpPr bwMode="auto">
          <a:xfrm>
            <a:off x="0" y="179826"/>
            <a:ext cx="11991696" cy="1323439"/>
            <a:chOff x="-2928522" y="1578418"/>
            <a:chExt cx="10027781" cy="4919591"/>
          </a:xfrm>
        </p:grpSpPr>
        <p:sp>
          <p:nvSpPr>
            <p:cNvPr id="7" name="Rectangle 6"/>
            <p:cNvSpPr/>
            <p:nvPr/>
          </p:nvSpPr>
          <p:spPr>
            <a:xfrm>
              <a:off x="-2928522" y="1781296"/>
              <a:ext cx="2031769" cy="2402592"/>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CHỦ ĐỀ 4</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endParaRPr>
            </a:p>
          </p:txBody>
        </p:sp>
        <p:sp>
          <p:nvSpPr>
            <p:cNvPr id="8" name="Rectangle 7"/>
            <p:cNvSpPr/>
            <p:nvPr/>
          </p:nvSpPr>
          <p:spPr>
            <a:xfrm>
              <a:off x="-1213531" y="1578418"/>
              <a:ext cx="8312790" cy="4919591"/>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4000" b="1" dirty="0" smtClean="0">
                  <a:ln w="11430"/>
                  <a:solidFill>
                    <a:srgbClr val="FF0000"/>
                  </a:solidFill>
                  <a:effectLst>
                    <a:outerShdw blurRad="50800" dist="39000" dir="5460000" algn="tl">
                      <a:srgbClr val="000000">
                        <a:alpha val="38000"/>
                      </a:srgbClr>
                    </a:outerShdw>
                  </a:effectLst>
                  <a:latin typeface="Arial" charset="0"/>
                  <a:cs typeface="Arial" charset="0"/>
                </a:rPr>
                <a:t>ĐẠO ĐỨC, PHÁP LUẬT VÀ VĂN HÓA TRONG MÔI TRƯỜNG SỐ</a:t>
              </a:r>
              <a:endParaRPr lang="en-US" sz="4000" b="1" dirty="0">
                <a:ln w="11430"/>
                <a:solidFill>
                  <a:srgbClr val="FF0000"/>
                </a:solidFill>
                <a:effectLst>
                  <a:outerShdw blurRad="50800" dist="39000" dir="5460000" algn="tl">
                    <a:srgbClr val="000000">
                      <a:alpha val="38000"/>
                    </a:srgbClr>
                  </a:outerShdw>
                </a:effectLst>
                <a:latin typeface="Arial" charset="0"/>
                <a:cs typeface="Arial" charset="0"/>
              </a:endParaRPr>
            </a:p>
          </p:txBody>
        </p:sp>
      </p:grpSp>
    </p:spTree>
    <p:extLst>
      <p:ext uri="{BB962C8B-B14F-4D97-AF65-F5344CB8AC3E}">
        <p14:creationId xmlns:p14="http://schemas.microsoft.com/office/powerpoint/2010/main" val="1456159339"/>
      </p:ext>
    </p:extLst>
  </p:cSld>
  <p:clrMapOvr>
    <a:masterClrMapping/>
  </p:clrMapOvr>
  <p:transition>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526998" y="239900"/>
            <a:ext cx="9144000" cy="707886"/>
          </a:xfrm>
          <a:prstGeom prst="rect">
            <a:avLst/>
          </a:prstGeom>
          <a:solidFill>
            <a:schemeClr val="bg1"/>
          </a:solidFill>
          <a:ln>
            <a:noFill/>
          </a:ln>
          <a:extLst/>
        </p:spPr>
        <p:txBody>
          <a:bodyPr>
            <a:spAutoFit/>
          </a:bodyP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en-US" altLang="en-US" sz="4000" b="1" dirty="0">
                <a:solidFill>
                  <a:srgbClr val="009900"/>
                </a:solidFill>
                <a:effectLst>
                  <a:outerShdw blurRad="38100" dist="38100" dir="2700000" algn="tl">
                    <a:srgbClr val="C0C0C0"/>
                  </a:outerShdw>
                </a:effectLst>
              </a:rPr>
              <a:t>  </a:t>
            </a:r>
            <a:r>
              <a:rPr lang="en-US" altLang="en-US" sz="4000" b="1" dirty="0" smtClean="0">
                <a:solidFill>
                  <a:srgbClr val="009900"/>
                </a:solidFill>
                <a:effectLst>
                  <a:outerShdw blurRad="38100" dist="38100" dir="2700000" algn="tl">
                    <a:srgbClr val="C0C0C0"/>
                  </a:outerShdw>
                </a:effectLst>
              </a:rPr>
              <a:t>3. An </a:t>
            </a:r>
            <a:r>
              <a:rPr lang="en-US" altLang="en-US" sz="4000" b="1" dirty="0" err="1" smtClean="0">
                <a:solidFill>
                  <a:srgbClr val="009900"/>
                </a:solidFill>
                <a:effectLst>
                  <a:outerShdw blurRad="38100" dist="38100" dir="2700000" algn="tl">
                    <a:srgbClr val="C0C0C0"/>
                  </a:outerShdw>
                </a:effectLst>
              </a:rPr>
              <a:t>toàn</a:t>
            </a:r>
            <a:r>
              <a:rPr lang="en-US" altLang="en-US" sz="4000" b="1" dirty="0" smtClean="0">
                <a:solidFill>
                  <a:srgbClr val="009900"/>
                </a:solidFill>
                <a:effectLst>
                  <a:outerShdw blurRad="38100" dist="38100" dir="2700000" algn="tl">
                    <a:srgbClr val="C0C0C0"/>
                  </a:outerShdw>
                </a:effectLst>
              </a:rPr>
              <a:t> </a:t>
            </a:r>
            <a:r>
              <a:rPr lang="en-US" altLang="en-US" sz="4000" b="1" dirty="0" err="1" smtClean="0">
                <a:solidFill>
                  <a:srgbClr val="009900"/>
                </a:solidFill>
                <a:effectLst>
                  <a:outerShdw blurRad="38100" dist="38100" dir="2700000" algn="tl">
                    <a:srgbClr val="C0C0C0"/>
                  </a:outerShdw>
                </a:effectLst>
              </a:rPr>
              <a:t>thông</a:t>
            </a:r>
            <a:r>
              <a:rPr lang="en-US" altLang="en-US" sz="4000" b="1" dirty="0" smtClean="0">
                <a:solidFill>
                  <a:srgbClr val="009900"/>
                </a:solidFill>
                <a:effectLst>
                  <a:outerShdw blurRad="38100" dist="38100" dir="2700000" algn="tl">
                    <a:srgbClr val="C0C0C0"/>
                  </a:outerShdw>
                </a:effectLst>
              </a:rPr>
              <a:t> tin</a:t>
            </a:r>
            <a:endParaRPr lang="en-US" altLang="en-US" sz="4000" b="1" dirty="0">
              <a:solidFill>
                <a:srgbClr val="009900"/>
              </a:solidFill>
              <a:effectLst>
                <a:outerShdw blurRad="38100" dist="38100" dir="2700000" algn="tl">
                  <a:srgbClr val="C0C0C0"/>
                </a:outerShdw>
              </a:effectLst>
            </a:endParaRPr>
          </a:p>
        </p:txBody>
      </p:sp>
      <p:sp>
        <p:nvSpPr>
          <p:cNvPr id="2" name="Rectangle 1"/>
          <p:cNvSpPr/>
          <p:nvPr/>
        </p:nvSpPr>
        <p:spPr>
          <a:xfrm>
            <a:off x="1098178" y="947786"/>
            <a:ext cx="10815919" cy="707886"/>
          </a:xfrm>
          <a:prstGeom prst="rect">
            <a:avLst/>
          </a:prstGeom>
        </p:spPr>
        <p:txBody>
          <a:bodyPr wrap="square">
            <a:spAutoFit/>
          </a:bodyPr>
          <a:lstStyle/>
          <a:p>
            <a:pPr algn="just">
              <a:spcAft>
                <a:spcPts val="0"/>
              </a:spcAft>
            </a:pPr>
            <a:r>
              <a:rPr lang="en-US" sz="4000" dirty="0">
                <a:latin typeface="Times New Roman" panose="02020603050405020304" pitchFamily="18" charset="0"/>
                <a:ea typeface="Times New Roman" panose="02020603050405020304" pitchFamily="18" charset="0"/>
                <a:cs typeface="Times New Roman" panose="02020603050405020304" pitchFamily="18" charset="0"/>
              </a:rPr>
              <a:t>*</a:t>
            </a:r>
            <a:r>
              <a:rPr lang="en-US" sz="4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ea typeface="Times New Roman" panose="02020603050405020304" pitchFamily="18" charset="0"/>
                <a:cs typeface="Times New Roman" panose="02020603050405020304" pitchFamily="18" charset="0"/>
              </a:rPr>
              <a:t>Bảo</a:t>
            </a:r>
            <a:r>
              <a:rPr lang="en-US" sz="4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vệ</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thông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tin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sz="40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latin typeface="VNI-Times" pitchFamily="2" charset="0"/>
              <a:ea typeface="Times New Roman" panose="02020603050405020304" pitchFamily="18" charset="0"/>
              <a:cs typeface="Times New Roman" panose="02020603050405020304" pitchFamily="18" charset="0"/>
            </a:endParaRPr>
          </a:p>
        </p:txBody>
      </p:sp>
      <p:sp>
        <p:nvSpPr>
          <p:cNvPr id="4" name="Rectangle 3"/>
          <p:cNvSpPr/>
          <p:nvPr/>
        </p:nvSpPr>
        <p:spPr>
          <a:xfrm>
            <a:off x="1098177" y="1893294"/>
            <a:ext cx="10331823" cy="3539430"/>
          </a:xfrm>
          <a:prstGeom prst="rect">
            <a:avLst/>
          </a:prstGeom>
        </p:spPr>
        <p:txBody>
          <a:bodyPr wrap="square">
            <a:spAutoFit/>
          </a:bodyPr>
          <a:lstStyle/>
          <a:p>
            <a:pPr algn="just"/>
            <a:r>
              <a:rPr lang="vi-VN" sz="3200" dirty="0">
                <a:solidFill>
                  <a:srgbClr val="000000"/>
                </a:solidFill>
                <a:latin typeface="Times New Roman" panose="02020603050405020304" pitchFamily="18" charset="0"/>
                <a:cs typeface="Times New Roman" panose="02020603050405020304" pitchFamily="18" charset="0"/>
              </a:rPr>
              <a:t>- Cài đặt và cập nhật phần mềm chống virus.</a:t>
            </a:r>
          </a:p>
          <a:p>
            <a:pPr algn="just"/>
            <a:r>
              <a:rPr lang="vi-VN" sz="3200" dirty="0">
                <a:solidFill>
                  <a:srgbClr val="000000"/>
                </a:solidFill>
                <a:latin typeface="Times New Roman" panose="02020603050405020304" pitchFamily="18" charset="0"/>
                <a:cs typeface="Times New Roman" panose="02020603050405020304" pitchFamily="18" charset="0"/>
              </a:rPr>
              <a:t>- Đặt mật khẩu mạnh, bảo vệ mật khẩu.</a:t>
            </a:r>
          </a:p>
          <a:p>
            <a:pPr algn="just"/>
            <a:r>
              <a:rPr lang="vi-VN" sz="3200" dirty="0">
                <a:solidFill>
                  <a:srgbClr val="000000"/>
                </a:solidFill>
                <a:latin typeface="Times New Roman" panose="02020603050405020304" pitchFamily="18" charset="0"/>
                <a:cs typeface="Times New Roman" panose="02020603050405020304" pitchFamily="18" charset="0"/>
              </a:rPr>
              <a:t>- Đăng xuất các tài khoản khi đã dùng xong.</a:t>
            </a:r>
          </a:p>
          <a:p>
            <a:pPr algn="just"/>
            <a:r>
              <a:rPr lang="vi-VN" sz="3200" dirty="0">
                <a:solidFill>
                  <a:srgbClr val="000000"/>
                </a:solidFill>
                <a:latin typeface="Times New Roman" panose="02020603050405020304" pitchFamily="18" charset="0"/>
                <a:cs typeface="Times New Roman" panose="02020603050405020304" pitchFamily="18" charset="0"/>
              </a:rPr>
              <a:t>- Tránh dùng mạng cộng đồng.</a:t>
            </a:r>
          </a:p>
          <a:p>
            <a:pPr algn="just"/>
            <a:r>
              <a:rPr lang="vi-VN" sz="3200" dirty="0">
                <a:solidFill>
                  <a:srgbClr val="000000"/>
                </a:solidFill>
                <a:latin typeface="Times New Roman" panose="02020603050405020304" pitchFamily="18" charset="0"/>
                <a:cs typeface="Times New Roman" panose="02020603050405020304" pitchFamily="18" charset="0"/>
              </a:rPr>
              <a:t>- Không truy cập vào các liên kết lạ; không mở thư điện tử và các tệp đính kèm gửi từ những người không quen; không kết bạn nhắn tin với người lạ.</a:t>
            </a:r>
            <a:endParaRPr lang="vi-VN" sz="32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8980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618437" y="239902"/>
            <a:ext cx="9144000" cy="707886"/>
          </a:xfrm>
          <a:prstGeom prst="rect">
            <a:avLst/>
          </a:prstGeom>
          <a:solidFill>
            <a:schemeClr val="bg1"/>
          </a:solidFill>
          <a:ln>
            <a:noFill/>
          </a:ln>
          <a:extLst/>
        </p:spPr>
        <p:txBody>
          <a:bodyPr>
            <a:spAutoFit/>
          </a:bodyP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en-US" altLang="en-US" sz="4000" b="1" dirty="0">
                <a:solidFill>
                  <a:srgbClr val="009900"/>
                </a:solidFill>
                <a:effectLst>
                  <a:outerShdw blurRad="38100" dist="38100" dir="2700000" algn="tl">
                    <a:srgbClr val="C0C0C0"/>
                  </a:outerShdw>
                </a:effectLst>
              </a:rPr>
              <a:t>  </a:t>
            </a:r>
            <a:r>
              <a:rPr lang="en-US" altLang="en-US" sz="4000" b="1" dirty="0" smtClean="0">
                <a:solidFill>
                  <a:srgbClr val="009900"/>
                </a:solidFill>
                <a:effectLst>
                  <a:outerShdw blurRad="38100" dist="38100" dir="2700000" algn="tl">
                    <a:srgbClr val="C0C0C0"/>
                  </a:outerShdw>
                </a:effectLst>
              </a:rPr>
              <a:t>3. An </a:t>
            </a:r>
            <a:r>
              <a:rPr lang="en-US" altLang="en-US" sz="4000" b="1" dirty="0" err="1" smtClean="0">
                <a:solidFill>
                  <a:srgbClr val="009900"/>
                </a:solidFill>
                <a:effectLst>
                  <a:outerShdw blurRad="38100" dist="38100" dir="2700000" algn="tl">
                    <a:srgbClr val="C0C0C0"/>
                  </a:outerShdw>
                </a:effectLst>
              </a:rPr>
              <a:t>toàn</a:t>
            </a:r>
            <a:r>
              <a:rPr lang="en-US" altLang="en-US" sz="4000" b="1" dirty="0" smtClean="0">
                <a:solidFill>
                  <a:srgbClr val="009900"/>
                </a:solidFill>
                <a:effectLst>
                  <a:outerShdw blurRad="38100" dist="38100" dir="2700000" algn="tl">
                    <a:srgbClr val="C0C0C0"/>
                  </a:outerShdw>
                </a:effectLst>
              </a:rPr>
              <a:t> </a:t>
            </a:r>
            <a:r>
              <a:rPr lang="en-US" altLang="en-US" sz="4000" b="1" dirty="0" err="1" smtClean="0">
                <a:solidFill>
                  <a:srgbClr val="009900"/>
                </a:solidFill>
                <a:effectLst>
                  <a:outerShdw blurRad="38100" dist="38100" dir="2700000" algn="tl">
                    <a:srgbClr val="C0C0C0"/>
                  </a:outerShdw>
                </a:effectLst>
              </a:rPr>
              <a:t>thông</a:t>
            </a:r>
            <a:r>
              <a:rPr lang="en-US" altLang="en-US" sz="4000" b="1" dirty="0" smtClean="0">
                <a:solidFill>
                  <a:srgbClr val="009900"/>
                </a:solidFill>
                <a:effectLst>
                  <a:outerShdw blurRad="38100" dist="38100" dir="2700000" algn="tl">
                    <a:srgbClr val="C0C0C0"/>
                  </a:outerShdw>
                </a:effectLst>
              </a:rPr>
              <a:t> tin</a:t>
            </a:r>
            <a:endParaRPr lang="en-US" altLang="en-US" sz="4000" b="1" dirty="0">
              <a:solidFill>
                <a:srgbClr val="009900"/>
              </a:solidFill>
              <a:effectLst>
                <a:outerShdw blurRad="38100" dist="38100" dir="2700000" algn="tl">
                  <a:srgbClr val="C0C0C0"/>
                </a:outerShdw>
              </a:effectLst>
            </a:endParaRPr>
          </a:p>
        </p:txBody>
      </p:sp>
      <p:sp>
        <p:nvSpPr>
          <p:cNvPr id="2" name="Rectangle 1"/>
          <p:cNvSpPr/>
          <p:nvPr/>
        </p:nvSpPr>
        <p:spPr>
          <a:xfrm>
            <a:off x="1098179" y="947788"/>
            <a:ext cx="6001871" cy="707886"/>
          </a:xfrm>
          <a:prstGeom prst="rect">
            <a:avLst/>
          </a:prstGeom>
        </p:spPr>
        <p:txBody>
          <a:bodyPr wrap="square">
            <a:spAutoFit/>
          </a:bodyPr>
          <a:lstStyle/>
          <a:p>
            <a:pPr algn="just">
              <a:spcAft>
                <a:spcPts val="0"/>
              </a:spcAft>
            </a:pPr>
            <a:r>
              <a:rPr lang="en-US" sz="4000" dirty="0">
                <a:latin typeface="Times New Roman" panose="02020603050405020304" pitchFamily="18" charset="0"/>
                <a:ea typeface="Times New Roman" panose="02020603050405020304" pitchFamily="18" charset="0"/>
                <a:cs typeface="Times New Roman" panose="02020603050405020304" pitchFamily="18" charset="0"/>
              </a:rPr>
              <a:t>*</a:t>
            </a:r>
            <a:r>
              <a:rPr lang="en-US" sz="4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ea typeface="Times New Roman" panose="02020603050405020304" pitchFamily="18" charset="0"/>
                <a:cs typeface="Times New Roman" panose="02020603050405020304" pitchFamily="18" charset="0"/>
              </a:rPr>
              <a:t>Bảo</a:t>
            </a:r>
            <a:r>
              <a:rPr lang="en-US" sz="4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vệ</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thông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tin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nhân</a:t>
            </a:r>
            <a:r>
              <a:rPr lang="en-US" sz="40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latin typeface="VNI-Times" pitchFamily="2" charset="0"/>
              <a:ea typeface="Times New Roman" panose="02020603050405020304" pitchFamily="18" charset="0"/>
              <a:cs typeface="Times New Roman" panose="02020603050405020304" pitchFamily="18" charset="0"/>
            </a:endParaRPr>
          </a:p>
        </p:txBody>
      </p:sp>
      <p:sp>
        <p:nvSpPr>
          <p:cNvPr id="9" name="Rectangle 8"/>
          <p:cNvSpPr/>
          <p:nvPr/>
        </p:nvSpPr>
        <p:spPr>
          <a:xfrm>
            <a:off x="1098179" y="1655674"/>
            <a:ext cx="6001871" cy="707886"/>
          </a:xfrm>
          <a:prstGeom prst="rect">
            <a:avLst/>
          </a:prstGeom>
        </p:spPr>
        <p:txBody>
          <a:bodyPr wrap="square">
            <a:spAutoFit/>
          </a:bodyPr>
          <a:lstStyle/>
          <a:p>
            <a:pPr algn="just">
              <a:spcAft>
                <a:spcPts val="0"/>
              </a:spcAft>
            </a:pPr>
            <a:r>
              <a:rPr lang="en-US" sz="4000" dirty="0">
                <a:latin typeface="Times New Roman" panose="02020603050405020304" pitchFamily="18" charset="0"/>
                <a:ea typeface="Times New Roman" panose="02020603050405020304" pitchFamily="18" charset="0"/>
                <a:cs typeface="Times New Roman" panose="02020603050405020304" pitchFamily="18" charset="0"/>
              </a:rPr>
              <a:t>*</a:t>
            </a:r>
            <a:r>
              <a:rPr lang="en-US" sz="4000" dirty="0" smtClean="0">
                <a:latin typeface="Times New Roman" panose="02020603050405020304" pitchFamily="18" charset="0"/>
                <a:ea typeface="Times New Roman" panose="02020603050405020304" pitchFamily="18" charset="0"/>
                <a:cs typeface="Times New Roman" panose="02020603050405020304" pitchFamily="18" charset="0"/>
              </a:rPr>
              <a:t> Chia </a:t>
            </a:r>
            <a:r>
              <a:rPr lang="en-US" sz="4000" dirty="0" err="1" smtClean="0">
                <a:latin typeface="Times New Roman" panose="02020603050405020304" pitchFamily="18" charset="0"/>
                <a:ea typeface="Times New Roman" panose="02020603050405020304" pitchFamily="18" charset="0"/>
                <a:cs typeface="Times New Roman" panose="02020603050405020304" pitchFamily="18" charset="0"/>
              </a:rPr>
              <a:t>sẻ</a:t>
            </a:r>
            <a:r>
              <a:rPr lang="en-US" sz="4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thông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tin </a:t>
            </a:r>
            <a:r>
              <a:rPr lang="en-US" sz="4000" dirty="0" smtClean="0">
                <a:latin typeface="Times New Roman" panose="02020603050405020304" pitchFamily="18" charset="0"/>
                <a:ea typeface="Times New Roman" panose="02020603050405020304" pitchFamily="18" charset="0"/>
                <a:cs typeface="Times New Roman" panose="02020603050405020304" pitchFamily="18" charset="0"/>
              </a:rPr>
              <a:t>an </a:t>
            </a:r>
            <a:r>
              <a:rPr lang="en-US" sz="4000" dirty="0" err="1" smtClean="0">
                <a:latin typeface="Times New Roman" panose="02020603050405020304" pitchFamily="18" charset="0"/>
                <a:ea typeface="Times New Roman" panose="02020603050405020304" pitchFamily="18" charset="0"/>
                <a:cs typeface="Times New Roman" panose="02020603050405020304" pitchFamily="18" charset="0"/>
              </a:rPr>
              <a:t>toàn</a:t>
            </a:r>
            <a:r>
              <a:rPr lang="en-US" sz="40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latin typeface="VNI-Times" pitchFamily="2" charset="0"/>
              <a:ea typeface="Times New Roman" panose="02020603050405020304" pitchFamily="18" charset="0"/>
              <a:cs typeface="Times New Roman" panose="02020603050405020304" pitchFamily="18" charset="0"/>
            </a:endParaRPr>
          </a:p>
        </p:txBody>
      </p:sp>
      <p:sp>
        <p:nvSpPr>
          <p:cNvPr id="4" name="Rectangle 3"/>
          <p:cNvSpPr/>
          <p:nvPr/>
        </p:nvSpPr>
        <p:spPr>
          <a:xfrm>
            <a:off x="1098179" y="2690336"/>
            <a:ext cx="10018312" cy="1569660"/>
          </a:xfrm>
          <a:prstGeom prst="rect">
            <a:avLst/>
          </a:prstGeom>
        </p:spPr>
        <p:txBody>
          <a:bodyPr wrap="square">
            <a:spAutoFit/>
          </a:bodyPr>
          <a:lstStyle/>
          <a:p>
            <a:pPr algn="just"/>
            <a:r>
              <a:rPr lang="vi-VN" sz="3200" dirty="0">
                <a:solidFill>
                  <a:srgbClr val="000000"/>
                </a:solidFill>
                <a:latin typeface="Times New Roman" panose="02020603050405020304" pitchFamily="18" charset="0"/>
                <a:cs typeface="Times New Roman" panose="02020603050405020304" pitchFamily="18" charset="0"/>
              </a:rPr>
              <a:t>- Không chia sẻ những thông tin cá nhân và những thông tin chưa được kiểm chứng trên Internet.</a:t>
            </a:r>
          </a:p>
          <a:p>
            <a:pPr algn="just"/>
            <a:r>
              <a:rPr lang="vi-VN" sz="3200" dirty="0">
                <a:solidFill>
                  <a:srgbClr val="000000"/>
                </a:solidFill>
                <a:latin typeface="Times New Roman" panose="02020603050405020304" pitchFamily="18" charset="0"/>
                <a:cs typeface="Times New Roman" panose="02020603050405020304" pitchFamily="18" charset="0"/>
              </a:rPr>
              <a:t>- Không lan truyền tin giả làm tổn thương đến người khác</a:t>
            </a:r>
            <a:r>
              <a:rPr lang="vi-VN" sz="3200" dirty="0" smtClean="0">
                <a:solidFill>
                  <a:srgbClr val="000000"/>
                </a:solidFill>
                <a:latin typeface="Times New Roman" panose="02020603050405020304" pitchFamily="18" charset="0"/>
                <a:cs typeface="Times New Roman" panose="02020603050405020304" pitchFamily="18" charset="0"/>
              </a:rPr>
              <a:t>.</a:t>
            </a:r>
            <a:endParaRPr lang="vi-VN" sz="3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913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ChangeArrowheads="1"/>
          </p:cNvSpPr>
          <p:nvPr/>
        </p:nvSpPr>
        <p:spPr bwMode="auto">
          <a:xfrm>
            <a:off x="99763" y="58906"/>
            <a:ext cx="9144000" cy="707886"/>
          </a:xfrm>
          <a:prstGeom prst="rect">
            <a:avLst/>
          </a:prstGeom>
          <a:solidFill>
            <a:schemeClr val="bg1"/>
          </a:solidFill>
          <a:ln>
            <a:noFill/>
          </a:ln>
          <a:extLst/>
        </p:spPr>
        <p:txBody>
          <a:bodyPr>
            <a:spAutoFit/>
          </a:bodyP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eaLnBrk="1" hangingPunct="1">
              <a:defRPr/>
            </a:pPr>
            <a:r>
              <a:rPr lang="en-US" altLang="en-US" sz="4000" b="1" dirty="0">
                <a:solidFill>
                  <a:srgbClr val="009900"/>
                </a:solidFill>
                <a:effectLst>
                  <a:outerShdw blurRad="38100" dist="38100" dir="2700000" algn="tl">
                    <a:srgbClr val="C0C0C0"/>
                  </a:outerShdw>
                </a:effectLst>
              </a:rPr>
              <a:t>  </a:t>
            </a:r>
            <a:r>
              <a:rPr lang="en-US" altLang="en-US" sz="4000" b="1" dirty="0" smtClean="0">
                <a:solidFill>
                  <a:srgbClr val="009900"/>
                </a:solidFill>
                <a:effectLst>
                  <a:outerShdw blurRad="38100" dist="38100" dir="2700000" algn="tl">
                    <a:srgbClr val="C0C0C0"/>
                  </a:outerShdw>
                </a:effectLst>
              </a:rPr>
              <a:t>3. An </a:t>
            </a:r>
            <a:r>
              <a:rPr lang="en-US" altLang="en-US" sz="4000" b="1" dirty="0" err="1" smtClean="0">
                <a:solidFill>
                  <a:srgbClr val="009900"/>
                </a:solidFill>
                <a:effectLst>
                  <a:outerShdw blurRad="38100" dist="38100" dir="2700000" algn="tl">
                    <a:srgbClr val="C0C0C0"/>
                  </a:outerShdw>
                </a:effectLst>
              </a:rPr>
              <a:t>toàn</a:t>
            </a:r>
            <a:r>
              <a:rPr lang="en-US" altLang="en-US" sz="4000" b="1" dirty="0" smtClean="0">
                <a:solidFill>
                  <a:srgbClr val="009900"/>
                </a:solidFill>
                <a:effectLst>
                  <a:outerShdw blurRad="38100" dist="38100" dir="2700000" algn="tl">
                    <a:srgbClr val="C0C0C0"/>
                  </a:outerShdw>
                </a:effectLst>
              </a:rPr>
              <a:t> </a:t>
            </a:r>
            <a:r>
              <a:rPr lang="en-US" altLang="en-US" sz="4000" b="1" dirty="0" err="1" smtClean="0">
                <a:solidFill>
                  <a:srgbClr val="009900"/>
                </a:solidFill>
                <a:effectLst>
                  <a:outerShdw blurRad="38100" dist="38100" dir="2700000" algn="tl">
                    <a:srgbClr val="C0C0C0"/>
                  </a:outerShdw>
                </a:effectLst>
              </a:rPr>
              <a:t>thông</a:t>
            </a:r>
            <a:r>
              <a:rPr lang="en-US" altLang="en-US" sz="4000" b="1" dirty="0" smtClean="0">
                <a:solidFill>
                  <a:srgbClr val="009900"/>
                </a:solidFill>
                <a:effectLst>
                  <a:outerShdw blurRad="38100" dist="38100" dir="2700000" algn="tl">
                    <a:srgbClr val="C0C0C0"/>
                  </a:outerShdw>
                </a:effectLst>
              </a:rPr>
              <a:t> tin</a:t>
            </a:r>
            <a:endParaRPr lang="en-US" altLang="en-US" sz="4000" b="1" dirty="0">
              <a:solidFill>
                <a:srgbClr val="009900"/>
              </a:solidFill>
              <a:effectLst>
                <a:outerShdw blurRad="38100" dist="38100" dir="2700000" algn="tl">
                  <a:srgbClr val="C0C0C0"/>
                </a:outerShdw>
              </a:effectLst>
            </a:endParaRPr>
          </a:p>
        </p:txBody>
      </p:sp>
      <p:sp>
        <p:nvSpPr>
          <p:cNvPr id="5" name="Rectangle 4"/>
          <p:cNvSpPr/>
          <p:nvPr/>
        </p:nvSpPr>
        <p:spPr>
          <a:xfrm>
            <a:off x="596155" y="1034489"/>
            <a:ext cx="11335871" cy="5632311"/>
          </a:xfrm>
          <a:prstGeom prst="rect">
            <a:avLst/>
          </a:prstGeom>
          <a:solidFill>
            <a:schemeClr val="accent6">
              <a:lumMod val="20000"/>
              <a:lumOff val="80000"/>
            </a:schemeClr>
          </a:solidFill>
        </p:spPr>
        <p:txBody>
          <a:bodyPr wrap="square">
            <a:spAutoFit/>
          </a:bodyPr>
          <a:lstStyle/>
          <a:p>
            <a:pPr lvl="0"/>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Cài</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đặt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cập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nhập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phần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mềm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chống</a:t>
            </a:r>
            <a:r>
              <a:rPr lang="en-US" sz="3600" dirty="0">
                <a:latin typeface="Times New Roman" panose="02020603050405020304" pitchFamily="18" charset="0"/>
                <a:cs typeface="Times New Roman" panose="02020603050405020304" pitchFamily="18" charset="0"/>
              </a:rPr>
              <a:t> virus.</a:t>
            </a:r>
          </a:p>
          <a:p>
            <a:pPr lvl="0"/>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Đặt</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khẩu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mạnh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Bảo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vệ</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khẩu</a:t>
            </a:r>
            <a:r>
              <a:rPr lang="en-US" sz="3600" dirty="0">
                <a:latin typeface="Times New Roman" panose="02020603050405020304" pitchFamily="18" charset="0"/>
                <a:cs typeface="Times New Roman" panose="02020603050405020304" pitchFamily="18" charset="0"/>
              </a:rPr>
              <a:t>.</a:t>
            </a:r>
          </a:p>
          <a:p>
            <a:pPr lvl="0"/>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Đăng</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xuất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tài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khoản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dùng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xong</a:t>
            </a:r>
            <a:r>
              <a:rPr lang="en-US" sz="3600" dirty="0">
                <a:latin typeface="Times New Roman" panose="02020603050405020304" pitchFamily="18" charset="0"/>
                <a:cs typeface="Times New Roman" panose="02020603050405020304" pitchFamily="18" charset="0"/>
              </a:rPr>
              <a:t>.</a:t>
            </a:r>
          </a:p>
          <a:p>
            <a:pPr lvl="0"/>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Tránh</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dùng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mạng</a:t>
            </a:r>
            <a:r>
              <a:rPr lang="en-US" sz="3600" dirty="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cộng</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pPr lvl="0"/>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Không</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truy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cập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liên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mở</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thư</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điện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tử</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tệp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đính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kèm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gửi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từ</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người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quen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nhắn</a:t>
            </a:r>
            <a:r>
              <a:rPr lang="en-US" sz="3600" dirty="0">
                <a:latin typeface="Times New Roman" panose="02020603050405020304" pitchFamily="18" charset="0"/>
                <a:cs typeface="Times New Roman" panose="02020603050405020304" pitchFamily="18" charset="0"/>
              </a:rPr>
              <a:t> tin </a:t>
            </a:r>
            <a:r>
              <a:rPr lang="en-US" sz="3600" dirty="0" err="1">
                <a:latin typeface="Times New Roman" panose="02020603050405020304" pitchFamily="18" charset="0"/>
                <a:cs typeface="Times New Roman" panose="02020603050405020304" pitchFamily="18" charset="0"/>
              </a:rPr>
              <a:t>với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người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lạ</a:t>
            </a:r>
            <a:r>
              <a:rPr lang="en-US" sz="3600" dirty="0">
                <a:latin typeface="Times New Roman" panose="02020603050405020304" pitchFamily="18" charset="0"/>
                <a:cs typeface="Times New Roman" panose="02020603050405020304" pitchFamily="18" charset="0"/>
              </a:rPr>
              <a:t>.</a:t>
            </a:r>
          </a:p>
          <a:p>
            <a:pPr lvl="0"/>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Không</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chia </a:t>
            </a:r>
            <a:r>
              <a:rPr lang="en-US" sz="3600" dirty="0" err="1">
                <a:latin typeface="Times New Roman" panose="02020603050405020304" pitchFamily="18" charset="0"/>
                <a:cs typeface="Times New Roman" panose="02020603050405020304" pitchFamily="18" charset="0"/>
              </a:rPr>
              <a:t>sẻ</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thông</a:t>
            </a:r>
            <a:r>
              <a:rPr lang="en-US" sz="3600" dirty="0">
                <a:latin typeface="Times New Roman" panose="02020603050405020304" pitchFamily="18" charset="0"/>
                <a:cs typeface="Times New Roman" panose="02020603050405020304" pitchFamily="18" charset="0"/>
              </a:rPr>
              <a:t> tin </a:t>
            </a:r>
            <a:r>
              <a:rPr lang="en-US" sz="3600" dirty="0" err="1">
                <a:latin typeface="Times New Roman" panose="02020603050405020304" pitchFamily="18" charset="0"/>
                <a:cs typeface="Times New Roman" panose="02020603050405020304" pitchFamily="18" charset="0"/>
              </a:rPr>
              <a:t>cá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nhân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thông</a:t>
            </a:r>
            <a:r>
              <a:rPr lang="en-US" sz="3600" dirty="0">
                <a:latin typeface="Times New Roman" panose="02020603050405020304" pitchFamily="18" charset="0"/>
                <a:cs typeface="Times New Roman" panose="02020603050405020304" pitchFamily="18" charset="0"/>
              </a:rPr>
              <a:t> tin </a:t>
            </a:r>
            <a:r>
              <a:rPr lang="en-US" sz="3600" dirty="0" err="1" smtClean="0">
                <a:latin typeface="Times New Roman" panose="02020603050405020304" pitchFamily="18" charset="0"/>
                <a:cs typeface="Times New Roman" panose="02020603050405020304" pitchFamily="18" charset="0"/>
              </a:rPr>
              <a:t>chưa</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kiểm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chứng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trên</a:t>
            </a:r>
            <a:r>
              <a:rPr lang="en-US" sz="3600" dirty="0">
                <a:latin typeface="Times New Roman" panose="02020603050405020304" pitchFamily="18" charset="0"/>
                <a:cs typeface="Times New Roman" panose="02020603050405020304" pitchFamily="18" charset="0"/>
              </a:rPr>
              <a:t> internet; </a:t>
            </a:r>
            <a:r>
              <a:rPr lang="en-US" sz="3600" dirty="0" err="1">
                <a:latin typeface="Times New Roman" panose="02020603050405020304" pitchFamily="18" charset="0"/>
                <a:cs typeface="Times New Roman" panose="02020603050405020304" pitchFamily="18" charset="0"/>
              </a:rPr>
              <a:t>không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lan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truyền</a:t>
            </a:r>
            <a:r>
              <a:rPr lang="en-US" sz="3600" dirty="0">
                <a:latin typeface="Times New Roman" panose="02020603050405020304" pitchFamily="18" charset="0"/>
                <a:cs typeface="Times New Roman" panose="02020603050405020304" pitchFamily="18" charset="0"/>
              </a:rPr>
              <a:t> tin </a:t>
            </a:r>
            <a:r>
              <a:rPr lang="en-US" sz="3600" dirty="0" err="1">
                <a:latin typeface="Times New Roman" panose="02020603050405020304" pitchFamily="18" charset="0"/>
                <a:cs typeface="Times New Roman" panose="02020603050405020304" pitchFamily="18" charset="0"/>
              </a:rPr>
              <a:t>giả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tổn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thương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đến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người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khác</a:t>
            </a:r>
            <a:r>
              <a:rPr lang="en-US" sz="3600" dirty="0">
                <a:latin typeface="Times New Roman" panose="02020603050405020304" pitchFamily="18" charset="0"/>
                <a:cs typeface="Times New Roman" panose="02020603050405020304" pitchFamily="18" charset="0"/>
              </a:rPr>
              <a:t>.</a:t>
            </a:r>
          </a:p>
        </p:txBody>
      </p:sp>
      <p:sp>
        <p:nvSpPr>
          <p:cNvPr id="4" name="Text Box 18"/>
          <p:cNvSpPr txBox="1">
            <a:spLocks noChangeArrowheads="1"/>
          </p:cNvSpPr>
          <p:nvPr/>
        </p:nvSpPr>
        <p:spPr bwMode="auto">
          <a:xfrm>
            <a:off x="10167510" y="1128989"/>
            <a:ext cx="143994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rgbClr val="0000FF"/>
                </a:solidFill>
                <a:latin typeface=".VnTime" panose="020B7200000000000000" pitchFamily="34" charset="0"/>
              </a:defRPr>
            </a:lvl1pPr>
            <a:lvl2pPr marL="742950" indent="-285750" eaLnBrk="0" hangingPunct="0">
              <a:defRPr sz="2400">
                <a:solidFill>
                  <a:srgbClr val="0000FF"/>
                </a:solidFill>
                <a:latin typeface=".VnTime" panose="020B7200000000000000" pitchFamily="34" charset="0"/>
              </a:defRPr>
            </a:lvl2pPr>
            <a:lvl3pPr marL="1143000" indent="-228600" eaLnBrk="0" hangingPunct="0">
              <a:defRPr sz="2400">
                <a:solidFill>
                  <a:srgbClr val="0000FF"/>
                </a:solidFill>
                <a:latin typeface=".VnTime" panose="020B7200000000000000" pitchFamily="34" charset="0"/>
              </a:defRPr>
            </a:lvl3pPr>
            <a:lvl4pPr marL="1600200" indent="-228600" eaLnBrk="0" hangingPunct="0">
              <a:defRPr sz="2400">
                <a:solidFill>
                  <a:srgbClr val="0000FF"/>
                </a:solidFill>
                <a:latin typeface=".VnTime" panose="020B7200000000000000" pitchFamily="34" charset="0"/>
              </a:defRPr>
            </a:lvl4pPr>
            <a:lvl5pPr marL="2057400" indent="-228600" eaLnBrk="0" hangingPunct="0">
              <a:defRPr sz="2400">
                <a:solidFill>
                  <a:srgbClr val="0000FF"/>
                </a:solidFill>
                <a:latin typeface=".VnTime" panose="020B7200000000000000" pitchFamily="34" charset="0"/>
              </a:defRPr>
            </a:lvl5pPr>
            <a:lvl6pPr marL="2514600" indent="-228600" algn="r" eaLnBrk="0" fontAlgn="base" hangingPunct="0">
              <a:spcBef>
                <a:spcPct val="0"/>
              </a:spcBef>
              <a:spcAft>
                <a:spcPct val="0"/>
              </a:spcAft>
              <a:defRPr sz="2400">
                <a:solidFill>
                  <a:srgbClr val="0000FF"/>
                </a:solidFill>
                <a:latin typeface=".VnTime" panose="020B7200000000000000" pitchFamily="34" charset="0"/>
              </a:defRPr>
            </a:lvl6pPr>
            <a:lvl7pPr marL="2971800" indent="-228600" algn="r" eaLnBrk="0" fontAlgn="base" hangingPunct="0">
              <a:spcBef>
                <a:spcPct val="0"/>
              </a:spcBef>
              <a:spcAft>
                <a:spcPct val="0"/>
              </a:spcAft>
              <a:defRPr sz="2400">
                <a:solidFill>
                  <a:srgbClr val="0000FF"/>
                </a:solidFill>
                <a:latin typeface=".VnTime" panose="020B7200000000000000" pitchFamily="34" charset="0"/>
              </a:defRPr>
            </a:lvl7pPr>
            <a:lvl8pPr marL="3429000" indent="-228600" algn="r" eaLnBrk="0" fontAlgn="base" hangingPunct="0">
              <a:spcBef>
                <a:spcPct val="0"/>
              </a:spcBef>
              <a:spcAft>
                <a:spcPct val="0"/>
              </a:spcAft>
              <a:defRPr sz="2400">
                <a:solidFill>
                  <a:srgbClr val="0000FF"/>
                </a:solidFill>
                <a:latin typeface=".VnTime" panose="020B7200000000000000" pitchFamily="34" charset="0"/>
              </a:defRPr>
            </a:lvl8pPr>
            <a:lvl9pPr marL="3886200" indent="-228600" algn="r" eaLnBrk="0" fontAlgn="base" hangingPunct="0">
              <a:spcBef>
                <a:spcPct val="0"/>
              </a:spcBef>
              <a:spcAft>
                <a:spcPct val="0"/>
              </a:spcAft>
              <a:defRPr sz="2400">
                <a:solidFill>
                  <a:srgbClr val="0000FF"/>
                </a:solidFill>
                <a:latin typeface=".VnTime" panose="020B7200000000000000" pitchFamily="34" charset="0"/>
              </a:defRPr>
            </a:lvl9pPr>
          </a:lstStyle>
          <a:p>
            <a:pPr algn="l" eaLnBrk="1" hangingPunct="1">
              <a:spcBef>
                <a:spcPct val="50000"/>
              </a:spcBef>
            </a:pPr>
            <a:r>
              <a:rPr lang="en-US" altLang="en-US" sz="9600" b="1" dirty="0">
                <a:solidFill>
                  <a:srgbClr val="FF3300"/>
                </a:solidFill>
                <a:latin typeface="Times New Roman" panose="02020603050405020304" pitchFamily="18" charset="0"/>
                <a:sym typeface="Wingdings" panose="05000000000000000000" pitchFamily="2" charset="2"/>
              </a:rPr>
              <a:t></a:t>
            </a:r>
          </a:p>
        </p:txBody>
      </p:sp>
    </p:spTree>
    <p:extLst>
      <p:ext uri="{BB962C8B-B14F-4D97-AF65-F5344CB8AC3E}">
        <p14:creationId xmlns:p14="http://schemas.microsoft.com/office/powerpoint/2010/main" val="2447143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5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500"/>
                                        <p:tgtEl>
                                          <p:spTgt spid="5">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500"/>
                                        <p:tgtEl>
                                          <p:spTgt spid="5">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03;p3"/>
          <p:cNvSpPr/>
          <p:nvPr/>
        </p:nvSpPr>
        <p:spPr>
          <a:xfrm>
            <a:off x="832378" y="278552"/>
            <a:ext cx="10830137" cy="1200356"/>
          </a:xfrm>
          <a:prstGeom prst="snip2DiagRect">
            <a:avLst>
              <a:gd name="adj1" fmla="val 0"/>
              <a:gd name="adj2" fmla="val 16667"/>
            </a:avLst>
          </a:prstGeom>
          <a:solidFill>
            <a:schemeClr val="lt1">
              <a:alpha val="69803"/>
            </a:schemeClr>
          </a:solidFill>
          <a:ln>
            <a:noFill/>
          </a:ln>
        </p:spPr>
        <p:txBody>
          <a:bodyPr spcFirstLastPara="1" wrap="square" lIns="91425" tIns="45700" rIns="91425" bIns="45700" anchor="ctr" anchorCtr="0">
            <a:noAutofit/>
          </a:bodyPr>
          <a:lstStyle/>
          <a:p>
            <a:r>
              <a:rPr lang="en-US" sz="3200" b="1" i="0" u="none" strike="noStrike" cap="none" dirty="0" err="1">
                <a:solidFill>
                  <a:srgbClr val="FF0000"/>
                </a:solidFill>
                <a:latin typeface="Times New Roman" panose="02020603050405020304" pitchFamily="18" charset="0"/>
                <a:ea typeface="Calibri"/>
                <a:cs typeface="Times New Roman" panose="02020603050405020304" pitchFamily="18" charset="0"/>
                <a:sym typeface="Calibri"/>
              </a:rPr>
              <a:t>Câu</a:t>
            </a:r>
            <a:r>
              <a:rPr lang="en-US" sz="3200" b="1" i="0" u="none" strike="noStrike" cap="none" dirty="0">
                <a:solidFill>
                  <a:srgbClr val="FF0000"/>
                </a:solidFill>
                <a:latin typeface="Times New Roman" panose="02020603050405020304" pitchFamily="18" charset="0"/>
                <a:ea typeface="Calibri"/>
                <a:cs typeface="Times New Roman" panose="02020603050405020304" pitchFamily="18" charset="0"/>
                <a:sym typeface="Calibri"/>
              </a:rPr>
              <a:t> </a:t>
            </a:r>
            <a:r>
              <a:rPr lang="en-US" sz="3200" b="1" i="0" u="none" strike="noStrike" cap="none" dirty="0" err="1" smtClean="0">
                <a:solidFill>
                  <a:srgbClr val="FF0000"/>
                </a:solidFill>
                <a:latin typeface="Times New Roman" panose="02020603050405020304" pitchFamily="18" charset="0"/>
                <a:ea typeface="Calibri"/>
                <a:cs typeface="Times New Roman" panose="02020603050405020304" pitchFamily="18" charset="0"/>
                <a:sym typeface="Calibri"/>
              </a:rPr>
              <a:t>hỏi</a:t>
            </a:r>
            <a:r>
              <a:rPr lang="en-US" sz="3200" b="1" i="0" u="none" strike="noStrike" cap="none" dirty="0" smtClean="0">
                <a:solidFill>
                  <a:srgbClr val="FF0000"/>
                </a:solidFill>
                <a:latin typeface="Times New Roman" panose="02020603050405020304" pitchFamily="18" charset="0"/>
                <a:ea typeface="Calibri"/>
                <a:cs typeface="Times New Roman" panose="02020603050405020304" pitchFamily="18" charset="0"/>
                <a:sym typeface="Calibri"/>
              </a:rPr>
              <a:t>: </a:t>
            </a:r>
            <a:r>
              <a:rPr lang="en-US" sz="3200" b="1" dirty="0" err="1">
                <a:solidFill>
                  <a:srgbClr val="0000FF"/>
                </a:solidFill>
                <a:latin typeface="Times New Roman" panose="02020603050405020304" pitchFamily="18" charset="0"/>
                <a:cs typeface="Times New Roman" panose="02020603050405020304" pitchFamily="18" charset="0"/>
              </a:rPr>
              <a:t>Lời</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khuyên</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nào</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sai</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khi</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em</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muốn</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bảo</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vệ</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máy</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tính</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của</a:t>
            </a:r>
            <a:r>
              <a:rPr lang="en-US" sz="3200" b="1" dirty="0">
                <a:solidFill>
                  <a:srgbClr val="0000FF"/>
                </a:solidFill>
                <a:latin typeface="Times New Roman" panose="02020603050405020304" pitchFamily="18" charset="0"/>
                <a:cs typeface="Times New Roman" panose="02020603050405020304" pitchFamily="18" charset="0"/>
              </a:rPr>
              <a:t> </a:t>
            </a:r>
            <a:r>
              <a:rPr lang="en-US" sz="3200" b="1" dirty="0" err="1">
                <a:solidFill>
                  <a:srgbClr val="0000FF"/>
                </a:solidFill>
                <a:latin typeface="Times New Roman" panose="02020603050405020304" pitchFamily="18" charset="0"/>
                <a:cs typeface="Times New Roman" panose="02020603050405020304" pitchFamily="18" charset="0"/>
              </a:rPr>
              <a:t>mình</a:t>
            </a:r>
            <a:r>
              <a:rPr lang="en-US" sz="3200" b="1" dirty="0">
                <a:solidFill>
                  <a:srgbClr val="0000FF"/>
                </a:solidFill>
                <a:latin typeface="Times New Roman" panose="02020603050405020304" pitchFamily="18" charset="0"/>
                <a:cs typeface="Times New Roman" panose="02020603050405020304" pitchFamily="18" charset="0"/>
              </a:rPr>
              <a:t>?</a:t>
            </a:r>
          </a:p>
        </p:txBody>
      </p:sp>
      <p:sp>
        <p:nvSpPr>
          <p:cNvPr id="5" name="Google Shape;99;p3"/>
          <p:cNvSpPr/>
          <p:nvPr/>
        </p:nvSpPr>
        <p:spPr>
          <a:xfrm>
            <a:off x="1243748" y="1625440"/>
            <a:ext cx="10315643" cy="989145"/>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rgbClr val="CCCCFF"/>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2800" dirty="0">
                <a:latin typeface="Times New Roman" panose="02020603050405020304" pitchFamily="18" charset="0"/>
                <a:cs typeface="Times New Roman" panose="02020603050405020304" pitchFamily="18" charset="0"/>
              </a:rPr>
              <a:t>A. </a:t>
            </a:r>
            <a:r>
              <a:rPr lang="vi-VN" sz="2800" dirty="0">
                <a:latin typeface="Times New Roman" panose="02020603050405020304" pitchFamily="18" charset="0"/>
                <a:cs typeface="Times New Roman" panose="02020603050405020304" pitchFamily="18" charset="0"/>
              </a:rPr>
              <a:t>Đừng bao giờ mở thư điện tử và mở tệp đính kèm thư từ những người không quen biết</a:t>
            </a:r>
            <a:endParaRPr lang="en-US" sz="2800" dirty="0">
              <a:latin typeface="Times New Roman" panose="02020603050405020304" pitchFamily="18" charset="0"/>
              <a:cs typeface="Times New Roman" panose="02020603050405020304" pitchFamily="18" charset="0"/>
            </a:endParaRPr>
          </a:p>
        </p:txBody>
      </p:sp>
      <p:sp>
        <p:nvSpPr>
          <p:cNvPr id="6" name="Google Shape;100;p3"/>
          <p:cNvSpPr/>
          <p:nvPr/>
        </p:nvSpPr>
        <p:spPr>
          <a:xfrm>
            <a:off x="1215395" y="2775680"/>
            <a:ext cx="10658742" cy="1074807"/>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2">
              <a:lumMod val="20000"/>
              <a:lumOff val="8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2800" dirty="0">
                <a:latin typeface="Times New Roman" panose="02020603050405020304" pitchFamily="18" charset="0"/>
                <a:cs typeface="Times New Roman" panose="02020603050405020304" pitchFamily="18" charset="0"/>
              </a:rPr>
              <a:t>B. </a:t>
            </a:r>
            <a:r>
              <a:rPr lang="vi-VN" sz="2800" dirty="0">
                <a:latin typeface="Times New Roman" panose="02020603050405020304" pitchFamily="18" charset="0"/>
                <a:cs typeface="Times New Roman" panose="02020603050405020304" pitchFamily="18" charset="0"/>
              </a:rPr>
              <a:t>Chẳng cần làm gì vì máy tính đã được cài đặt sẵn các thiết bị bảo vệ từ nhà sản xuất</a:t>
            </a:r>
            <a:endParaRPr lang="en-US" sz="2800" dirty="0">
              <a:latin typeface="Times New Roman" panose="02020603050405020304" pitchFamily="18" charset="0"/>
              <a:cs typeface="Times New Roman" panose="02020603050405020304" pitchFamily="18" charset="0"/>
            </a:endParaRPr>
          </a:p>
        </p:txBody>
      </p:sp>
      <p:sp>
        <p:nvSpPr>
          <p:cNvPr id="7" name="Google Shape;101;p3"/>
          <p:cNvSpPr/>
          <p:nvPr/>
        </p:nvSpPr>
        <p:spPr>
          <a:xfrm>
            <a:off x="1215393" y="4007488"/>
            <a:ext cx="10474628" cy="865203"/>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6">
              <a:lumMod val="20000"/>
              <a:lumOff val="8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pPr lvl="0"/>
            <a:r>
              <a:rPr lang="en-US" sz="2800" dirty="0">
                <a:latin typeface="Times New Roman" panose="02020603050405020304" pitchFamily="18" charset="0"/>
                <a:cs typeface="Times New Roman" panose="02020603050405020304" pitchFamily="18" charset="0"/>
              </a:rPr>
              <a:t>C. </a:t>
            </a:r>
            <a:r>
              <a:rPr lang="vi-VN" sz="2800" dirty="0">
                <a:latin typeface="Times New Roman" panose="02020603050405020304" pitchFamily="18" charset="0"/>
                <a:cs typeface="Times New Roman" panose="02020603050405020304" pitchFamily="18" charset="0"/>
              </a:rPr>
              <a:t>Luôn nhớ đăng xuất khi sử dụng xong máy tính, thư điện tử.</a:t>
            </a:r>
            <a:endParaRPr lang="en-US" sz="2800" dirty="0">
              <a:latin typeface="Times New Roman" panose="02020603050405020304" pitchFamily="18" charset="0"/>
              <a:cs typeface="Times New Roman" panose="02020603050405020304" pitchFamily="18" charset="0"/>
            </a:endParaRPr>
          </a:p>
        </p:txBody>
      </p:sp>
      <p:sp>
        <p:nvSpPr>
          <p:cNvPr id="8" name="Google Shape;101;p3"/>
          <p:cNvSpPr/>
          <p:nvPr/>
        </p:nvSpPr>
        <p:spPr>
          <a:xfrm>
            <a:off x="1215395" y="5068881"/>
            <a:ext cx="10474628" cy="1003742"/>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1">
              <a:lumMod val="60000"/>
              <a:lumOff val="4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2800" dirty="0">
                <a:latin typeface="Times New Roman" panose="02020603050405020304" pitchFamily="18" charset="0"/>
                <a:cs typeface="Times New Roman" panose="02020603050405020304" pitchFamily="18" charset="0"/>
              </a:rPr>
              <a:t>D. </a:t>
            </a:r>
            <a:r>
              <a:rPr lang="vi-VN" sz="2800" dirty="0">
                <a:latin typeface="Times New Roman" panose="02020603050405020304" pitchFamily="18" charset="0"/>
                <a:cs typeface="Times New Roman" panose="02020603050405020304" pitchFamily="18" charset="0"/>
              </a:rPr>
              <a:t>Nên cài đặt phần mềm bảo vệ máy tính khỏi virus và thường xuyên cập nhật phần mềm bảo vệ</a:t>
            </a:r>
            <a:endParaRPr lang="en-US" sz="2800" dirty="0">
              <a:latin typeface="Times New Roman" panose="02020603050405020304" pitchFamily="18" charset="0"/>
              <a:cs typeface="Times New Roman" panose="02020603050405020304" pitchFamily="18" charset="0"/>
            </a:endParaRPr>
          </a:p>
        </p:txBody>
      </p:sp>
      <p:sp>
        <p:nvSpPr>
          <p:cNvPr id="9" name="Oval 8"/>
          <p:cNvSpPr/>
          <p:nvPr/>
        </p:nvSpPr>
        <p:spPr>
          <a:xfrm>
            <a:off x="1194845" y="2765457"/>
            <a:ext cx="561703" cy="613482"/>
          </a:xfrm>
          <a:prstGeom prst="ellipse">
            <a:avLst/>
          </a:prstGeom>
          <a:no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101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randombar(horizontal)">
                                      <p:cBhvr>
                                        <p:cTn id="18" dur="500"/>
                                        <p:tgtEl>
                                          <p:spTgt spid="7"/>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3"/>
          <p:cNvSpPr/>
          <p:nvPr/>
        </p:nvSpPr>
        <p:spPr>
          <a:xfrm>
            <a:off x="932375" y="1793772"/>
            <a:ext cx="10507929" cy="670002"/>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rgbClr val="CCCCFF"/>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000">
                <a:latin typeface="Times New Roman" panose="02020603050405020304" pitchFamily="18" charset="0"/>
                <a:cs typeface="Times New Roman" panose="02020603050405020304" pitchFamily="18" charset="0"/>
              </a:rPr>
              <a:t>A. Tải phần mềm, </a:t>
            </a:r>
            <a:r>
              <a:rPr lang="en-US" sz="3000" smtClean="0">
                <a:latin typeface="Times New Roman" panose="02020603050405020304" pitchFamily="18" charset="0"/>
                <a:cs typeface="Times New Roman" panose="02020603050405020304" pitchFamily="18" charset="0"/>
              </a:rPr>
              <a:t>tệp </a:t>
            </a:r>
            <a:r>
              <a:rPr lang="en-US" sz="3000">
                <a:latin typeface="Times New Roman" panose="02020603050405020304" pitchFamily="18" charset="0"/>
                <a:cs typeface="Times New Roman" panose="02020603050405020304" pitchFamily="18" charset="0"/>
              </a:rPr>
              <a:t>miễn phí trên internet.</a:t>
            </a:r>
          </a:p>
        </p:txBody>
      </p:sp>
      <p:sp>
        <p:nvSpPr>
          <p:cNvPr id="100" name="Google Shape;100;p3"/>
          <p:cNvSpPr/>
          <p:nvPr/>
        </p:nvSpPr>
        <p:spPr>
          <a:xfrm>
            <a:off x="881318" y="2684240"/>
            <a:ext cx="10596277" cy="963528"/>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2">
              <a:lumMod val="20000"/>
              <a:lumOff val="8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000">
                <a:latin typeface="Times New Roman" panose="02020603050405020304" pitchFamily="18" charset="0"/>
                <a:cs typeface="Times New Roman" panose="02020603050405020304" pitchFamily="18" charset="0"/>
              </a:rPr>
              <a:t>B. Mở liên kết được cung cấp trong thư điện tử không biết rõ nguồn gốc.</a:t>
            </a:r>
          </a:p>
        </p:txBody>
      </p:sp>
      <p:sp>
        <p:nvSpPr>
          <p:cNvPr id="101" name="Google Shape;101;p3"/>
          <p:cNvSpPr/>
          <p:nvPr/>
        </p:nvSpPr>
        <p:spPr>
          <a:xfrm>
            <a:off x="812374" y="3837425"/>
            <a:ext cx="10669877" cy="1081055"/>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6">
              <a:lumMod val="20000"/>
              <a:lumOff val="8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000">
                <a:latin typeface="Times New Roman" panose="02020603050405020304" pitchFamily="18" charset="0"/>
                <a:cs typeface="Times New Roman" panose="02020603050405020304" pitchFamily="18" charset="0"/>
              </a:rPr>
              <a:t>C. Định kì thay đổi mật khẩu của tài khoản cá nhân trên mạng </a:t>
            </a:r>
            <a:r>
              <a:rPr lang="en-US" sz="3000" smtClean="0">
                <a:latin typeface="Times New Roman" panose="02020603050405020304" pitchFamily="18" charset="0"/>
                <a:cs typeface="Times New Roman" panose="02020603050405020304" pitchFamily="18" charset="0"/>
              </a:rPr>
              <a:t>xã </a:t>
            </a:r>
            <a:r>
              <a:rPr lang="en-US" sz="3000">
                <a:latin typeface="Times New Roman" panose="02020603050405020304" pitchFamily="18" charset="0"/>
                <a:cs typeface="Times New Roman" panose="02020603050405020304" pitchFamily="18" charset="0"/>
              </a:rPr>
              <a:t>hội và thư điện tử.</a:t>
            </a:r>
          </a:p>
        </p:txBody>
      </p:sp>
      <p:sp>
        <p:nvSpPr>
          <p:cNvPr id="103" name="Google Shape;103;p3"/>
          <p:cNvSpPr/>
          <p:nvPr/>
        </p:nvSpPr>
        <p:spPr>
          <a:xfrm>
            <a:off x="832378" y="278552"/>
            <a:ext cx="10830137" cy="1200356"/>
          </a:xfrm>
          <a:prstGeom prst="snip2DiagRect">
            <a:avLst>
              <a:gd name="adj1" fmla="val 0"/>
              <a:gd name="adj2" fmla="val 16667"/>
            </a:avLst>
          </a:prstGeom>
          <a:solidFill>
            <a:schemeClr val="lt1">
              <a:alpha val="69803"/>
            </a:schemeClr>
          </a:solidFill>
          <a:ln>
            <a:noFill/>
          </a:ln>
        </p:spPr>
        <p:txBody>
          <a:bodyPr spcFirstLastPara="1" wrap="square" lIns="91425" tIns="45700" rIns="91425" bIns="45700" anchor="ctr" anchorCtr="0">
            <a:noAutofit/>
          </a:bodyPr>
          <a:lstStyle/>
          <a:p>
            <a:r>
              <a:rPr lang="en-US" sz="3600" b="1" i="0" u="none" strike="noStrike" cap="none" dirty="0" err="1">
                <a:solidFill>
                  <a:srgbClr val="FF0000"/>
                </a:solidFill>
                <a:latin typeface="Times New Roman" panose="02020603050405020304" pitchFamily="18" charset="0"/>
                <a:ea typeface="Calibri"/>
                <a:cs typeface="Times New Roman" panose="02020603050405020304" pitchFamily="18" charset="0"/>
                <a:sym typeface="Calibri"/>
              </a:rPr>
              <a:t>Câu</a:t>
            </a:r>
            <a:r>
              <a:rPr lang="en-US" sz="3600" b="1" i="0" u="none" strike="noStrike" cap="none" dirty="0">
                <a:solidFill>
                  <a:srgbClr val="FF0000"/>
                </a:solidFill>
                <a:latin typeface="Times New Roman" panose="02020603050405020304" pitchFamily="18" charset="0"/>
                <a:ea typeface="Calibri"/>
                <a:cs typeface="Times New Roman" panose="02020603050405020304" pitchFamily="18" charset="0"/>
                <a:sym typeface="Calibri"/>
              </a:rPr>
              <a:t> </a:t>
            </a:r>
            <a:r>
              <a:rPr lang="en-US" sz="3600" b="1" i="0" u="none" strike="noStrike" cap="none" dirty="0" err="1">
                <a:solidFill>
                  <a:srgbClr val="FF0000"/>
                </a:solidFill>
                <a:latin typeface="Times New Roman" panose="02020603050405020304" pitchFamily="18" charset="0"/>
                <a:ea typeface="Calibri"/>
                <a:cs typeface="Times New Roman" panose="02020603050405020304" pitchFamily="18" charset="0"/>
                <a:sym typeface="Calibri"/>
              </a:rPr>
              <a:t>hỏi</a:t>
            </a:r>
            <a:r>
              <a:rPr lang="en-US" sz="3600" b="1" i="0" u="none" strike="noStrike" cap="none" dirty="0">
                <a:solidFill>
                  <a:srgbClr val="FF0000"/>
                </a:solidFill>
                <a:latin typeface="Times New Roman" panose="02020603050405020304" pitchFamily="18" charset="0"/>
                <a:ea typeface="Calibri"/>
                <a:cs typeface="Times New Roman" panose="02020603050405020304" pitchFamily="18" charset="0"/>
                <a:sym typeface="Calibri"/>
              </a:rPr>
              <a:t> 1: </a:t>
            </a:r>
            <a:r>
              <a:rPr lang="en-US" sz="3600" dirty="0" err="1" smtClean="0">
                <a:solidFill>
                  <a:srgbClr val="0000FF"/>
                </a:solidFill>
                <a:latin typeface="Times New Roman" panose="02020603050405020304" pitchFamily="18" charset="0"/>
                <a:cs typeface="Times New Roman" panose="02020603050405020304" pitchFamily="18" charset="0"/>
              </a:rPr>
              <a:t>Khi</a:t>
            </a:r>
            <a:r>
              <a:rPr lang="en-US" sz="3600" dirty="0" smtClean="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sử</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dụng</a:t>
            </a:r>
            <a:r>
              <a:rPr lang="en-US" sz="3600" dirty="0">
                <a:solidFill>
                  <a:srgbClr val="0000FF"/>
                </a:solidFill>
                <a:latin typeface="Times New Roman" panose="02020603050405020304" pitchFamily="18" charset="0"/>
                <a:cs typeface="Times New Roman" panose="02020603050405020304" pitchFamily="18" charset="0"/>
              </a:rPr>
              <a:t> internet, </a:t>
            </a:r>
            <a:r>
              <a:rPr lang="en-US" sz="3600" dirty="0" err="1">
                <a:solidFill>
                  <a:srgbClr val="0000FF"/>
                </a:solidFill>
                <a:latin typeface="Times New Roman" panose="02020603050405020304" pitchFamily="18" charset="0"/>
                <a:cs typeface="Times New Roman" panose="02020603050405020304" pitchFamily="18" charset="0"/>
              </a:rPr>
              <a:t>những</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việc</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làm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nào</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sau</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đây</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có</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thể</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khiến</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em</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a:solidFill>
                  <a:srgbClr val="0000FF"/>
                </a:solidFill>
                <a:latin typeface="Times New Roman" panose="02020603050405020304" pitchFamily="18" charset="0"/>
                <a:cs typeface="Times New Roman" panose="02020603050405020304" pitchFamily="18" charset="0"/>
              </a:rPr>
              <a:t>bị</a:t>
            </a:r>
            <a:r>
              <a:rPr lang="en-US" sz="3600" dirty="0">
                <a:solidFill>
                  <a:srgbClr val="0000FF"/>
                </a:solidFill>
                <a:latin typeface="Times New Roman" panose="02020603050405020304" pitchFamily="18" charset="0"/>
                <a:cs typeface="Times New Roman" panose="02020603050405020304" pitchFamily="18" charset="0"/>
              </a:rPr>
              <a:t> </a:t>
            </a:r>
            <a:r>
              <a:rPr lang="en-US" sz="3600" dirty="0" err="1" smtClean="0">
                <a:solidFill>
                  <a:srgbClr val="0000FF"/>
                </a:solidFill>
                <a:latin typeface="Times New Roman" panose="02020603050405020304" pitchFamily="18" charset="0"/>
                <a:cs typeface="Times New Roman" panose="02020603050405020304" pitchFamily="18" charset="0"/>
              </a:rPr>
              <a:t>hại</a:t>
            </a:r>
            <a:r>
              <a:rPr lang="en-US" sz="3600" dirty="0" smtClean="0">
                <a:solidFill>
                  <a:srgbClr val="0000FF"/>
                </a:solidFill>
                <a:latin typeface="Times New Roman" panose="02020603050405020304" pitchFamily="18" charset="0"/>
                <a:cs typeface="Times New Roman" panose="02020603050405020304" pitchFamily="18" charset="0"/>
              </a:rPr>
              <a:t>?</a:t>
            </a:r>
            <a:endParaRPr lang="en-US" sz="3600" dirty="0">
              <a:solidFill>
                <a:srgbClr val="0000FF"/>
              </a:solidFill>
              <a:latin typeface="Times New Roman" panose="02020603050405020304" pitchFamily="18" charset="0"/>
              <a:cs typeface="Times New Roman" panose="02020603050405020304" pitchFamily="18" charset="0"/>
            </a:endParaRPr>
          </a:p>
        </p:txBody>
      </p:sp>
      <p:sp>
        <p:nvSpPr>
          <p:cNvPr id="105" name="Google Shape;105;p3" descr="100+ những hình ảnh icon buồn - hinhanhsieudep.net"/>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 name="Google Shape;101;p3"/>
          <p:cNvSpPr/>
          <p:nvPr/>
        </p:nvSpPr>
        <p:spPr>
          <a:xfrm>
            <a:off x="780671" y="5082536"/>
            <a:ext cx="10669877" cy="670002"/>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1">
              <a:lumMod val="60000"/>
              <a:lumOff val="4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000">
                <a:latin typeface="Times New Roman" panose="02020603050405020304" pitchFamily="18" charset="0"/>
                <a:cs typeface="Times New Roman" panose="02020603050405020304" pitchFamily="18" charset="0"/>
              </a:rPr>
              <a:t>D. Em có kẻ doạ nạt trên mạng không cho bố mẹ, thầy cô giáo biết.</a:t>
            </a:r>
          </a:p>
        </p:txBody>
      </p:sp>
      <p:sp>
        <p:nvSpPr>
          <p:cNvPr id="12" name="Google Shape;101;p3"/>
          <p:cNvSpPr/>
          <p:nvPr/>
        </p:nvSpPr>
        <p:spPr>
          <a:xfrm>
            <a:off x="780670" y="5916490"/>
            <a:ext cx="10669877" cy="670002"/>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rgbClr val="92D050"/>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000">
                <a:latin typeface="Times New Roman" panose="02020603050405020304" pitchFamily="18" charset="0"/>
                <a:cs typeface="Times New Roman" panose="02020603050405020304" pitchFamily="18" charset="0"/>
              </a:rPr>
              <a:t>E. Làm theo các bài hướng dẫn sử dụng thuốc trên mạng.</a:t>
            </a:r>
          </a:p>
        </p:txBody>
      </p:sp>
      <p:sp>
        <p:nvSpPr>
          <p:cNvPr id="14" name="Oval 13"/>
          <p:cNvSpPr/>
          <p:nvPr/>
        </p:nvSpPr>
        <p:spPr>
          <a:xfrm>
            <a:off x="881318" y="1851225"/>
            <a:ext cx="561703" cy="613482"/>
          </a:xfrm>
          <a:prstGeom prst="ellipse">
            <a:avLst/>
          </a:prstGeom>
          <a:no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93189" y="2679556"/>
            <a:ext cx="561703" cy="613482"/>
          </a:xfrm>
          <a:prstGeom prst="ellipse">
            <a:avLst/>
          </a:prstGeom>
          <a:no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722952" y="5097733"/>
            <a:ext cx="561703" cy="613482"/>
          </a:xfrm>
          <a:prstGeom prst="ellipse">
            <a:avLst/>
          </a:prstGeom>
          <a:no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96825" y="5946884"/>
            <a:ext cx="561703" cy="613482"/>
          </a:xfrm>
          <a:prstGeom prst="ellipse">
            <a:avLst/>
          </a:prstGeom>
          <a:no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5677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fade">
                                      <p:cBhvr>
                                        <p:cTn id="7" dur="1000"/>
                                        <p:tgtEl>
                                          <p:spTgt spid="10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9"/>
                                        </p:tgtEl>
                                        <p:attrNameLst>
                                          <p:attrName>style.visibility</p:attrName>
                                        </p:attrNameLst>
                                      </p:cBhvr>
                                      <p:to>
                                        <p:strVal val="visible"/>
                                      </p:to>
                                    </p:set>
                                    <p:animEffect transition="in" filter="randombar(horizontal)">
                                      <p:cBhvr>
                                        <p:cTn id="12" dur="500"/>
                                        <p:tgtEl>
                                          <p:spTgt spid="99"/>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00"/>
                                        </p:tgtEl>
                                        <p:attrNameLst>
                                          <p:attrName>style.visibility</p:attrName>
                                        </p:attrNameLst>
                                      </p:cBhvr>
                                      <p:to>
                                        <p:strVal val="visible"/>
                                      </p:to>
                                    </p:set>
                                    <p:animEffect transition="in" filter="randombar(horizontal)">
                                      <p:cBhvr>
                                        <p:cTn id="15" dur="500"/>
                                        <p:tgtEl>
                                          <p:spTgt spid="100"/>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01"/>
                                        </p:tgtEl>
                                        <p:attrNameLst>
                                          <p:attrName>style.visibility</p:attrName>
                                        </p:attrNameLst>
                                      </p:cBhvr>
                                      <p:to>
                                        <p:strVal val="visible"/>
                                      </p:to>
                                    </p:set>
                                    <p:animEffect transition="in" filter="randombar(horizontal)">
                                      <p:cBhvr>
                                        <p:cTn id="18" dur="500"/>
                                        <p:tgtEl>
                                          <p:spTgt spid="101"/>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randombar(horizontal)">
                                      <p:cBhvr>
                                        <p:cTn id="21" dur="500"/>
                                        <p:tgtEl>
                                          <p:spTgt spid="11"/>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randombar(horizontal)">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00" grpId="0" animBg="1"/>
      <p:bldP spid="101" grpId="0" animBg="1"/>
      <p:bldP spid="11" grpId="0" animBg="1"/>
      <p:bldP spid="12" grpId="0" animBg="1"/>
      <p:bldP spid="14" grpId="0" animBg="1"/>
      <p:bldP spid="17" grpId="0" animBg="1"/>
      <p:bldP spid="18"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5" name="Google Shape;115;p4"/>
          <p:cNvSpPr/>
          <p:nvPr/>
        </p:nvSpPr>
        <p:spPr>
          <a:xfrm>
            <a:off x="679046" y="218508"/>
            <a:ext cx="10455121" cy="895963"/>
          </a:xfrm>
          <a:prstGeom prst="snip2DiagRect">
            <a:avLst>
              <a:gd name="adj1" fmla="val 0"/>
              <a:gd name="adj2" fmla="val 16667"/>
            </a:avLst>
          </a:prstGeom>
          <a:solidFill>
            <a:schemeClr val="lt1">
              <a:alpha val="69803"/>
            </a:schemeClr>
          </a:solidFill>
          <a:ln>
            <a:noFill/>
          </a:ln>
        </p:spPr>
        <p:txBody>
          <a:bodyPr spcFirstLastPara="1" wrap="square" lIns="91425" tIns="45700" rIns="91425" bIns="45700" anchor="ctr" anchorCtr="0">
            <a:noAutofit/>
          </a:bodyPr>
          <a:lstStyle/>
          <a:p>
            <a:pPr lvl="0"/>
            <a:r>
              <a:rPr lang="en-US" sz="3200" b="1" i="0" u="none" strike="noStrike" cap="none">
                <a:solidFill>
                  <a:srgbClr val="FF0000"/>
                </a:solidFill>
                <a:latin typeface="Times New Roman" panose="02020603050405020304" pitchFamily="18" charset="0"/>
                <a:ea typeface="Calibri"/>
                <a:cs typeface="Times New Roman" panose="02020603050405020304" pitchFamily="18" charset="0"/>
                <a:sym typeface="Calibri"/>
              </a:rPr>
              <a:t>Câu hỏi </a:t>
            </a:r>
            <a:r>
              <a:rPr lang="en-US" sz="3200" b="1" i="0" u="none" strike="noStrike" cap="none" smtClean="0">
                <a:solidFill>
                  <a:srgbClr val="FF0000"/>
                </a:solidFill>
                <a:latin typeface="Times New Roman" panose="02020603050405020304" pitchFamily="18" charset="0"/>
                <a:ea typeface="Calibri"/>
                <a:cs typeface="Times New Roman" panose="02020603050405020304" pitchFamily="18" charset="0"/>
                <a:sym typeface="Calibri"/>
              </a:rPr>
              <a:t>2: </a:t>
            </a:r>
            <a:r>
              <a:rPr lang="en-US" sz="3600">
                <a:solidFill>
                  <a:srgbClr val="0000FF"/>
                </a:solidFill>
                <a:latin typeface="Times New Roman" panose="02020603050405020304" pitchFamily="18" charset="0"/>
                <a:cs typeface="Times New Roman" panose="02020603050405020304" pitchFamily="18" charset="0"/>
              </a:rPr>
              <a:t>Theo em, những tình huống nào sau đây là rủi ro khi sử dụng </a:t>
            </a:r>
            <a:r>
              <a:rPr lang="en-US" sz="3600" smtClean="0">
                <a:solidFill>
                  <a:srgbClr val="0000FF"/>
                </a:solidFill>
                <a:latin typeface="Times New Roman" panose="02020603050405020304" pitchFamily="18" charset="0"/>
                <a:cs typeface="Times New Roman" panose="02020603050405020304" pitchFamily="18" charset="0"/>
              </a:rPr>
              <a:t>internet</a:t>
            </a:r>
            <a:r>
              <a:rPr lang="en-US" sz="3600">
                <a:solidFill>
                  <a:srgbClr val="0000FF"/>
                </a:solidFill>
                <a:latin typeface="Times New Roman" panose="02020603050405020304" pitchFamily="18" charset="0"/>
                <a:cs typeface="Times New Roman" panose="02020603050405020304" pitchFamily="18" charset="0"/>
              </a:rPr>
              <a:t>?</a:t>
            </a:r>
          </a:p>
        </p:txBody>
      </p:sp>
      <p:sp>
        <p:nvSpPr>
          <p:cNvPr id="116" name="Google Shape;116;p4"/>
          <p:cNvSpPr/>
          <p:nvPr/>
        </p:nvSpPr>
        <p:spPr>
          <a:xfrm>
            <a:off x="591640" y="1438835"/>
            <a:ext cx="10262307" cy="739014"/>
          </a:xfrm>
          <a:custGeom>
            <a:avLst/>
            <a:gdLst/>
            <a:ahLst/>
            <a:cxnLst/>
            <a:rect l="l" t="t" r="r" b="b"/>
            <a:pathLst>
              <a:path w="7625862" h="863460" extrusionOk="0">
                <a:moveTo>
                  <a:pt x="0" y="143913"/>
                </a:moveTo>
                <a:cubicBezTo>
                  <a:pt x="0" y="64432"/>
                  <a:pt x="64432" y="0"/>
                  <a:pt x="143913" y="0"/>
                </a:cubicBezTo>
                <a:lnTo>
                  <a:pt x="7481949" y="0"/>
                </a:lnTo>
                <a:cubicBezTo>
                  <a:pt x="7561430" y="0"/>
                  <a:pt x="7625862" y="64432"/>
                  <a:pt x="7625862" y="143913"/>
                </a:cubicBezTo>
                <a:lnTo>
                  <a:pt x="7625862" y="719547"/>
                </a:lnTo>
                <a:cubicBezTo>
                  <a:pt x="7625862" y="799028"/>
                  <a:pt x="7561430" y="863460"/>
                  <a:pt x="7481949" y="863460"/>
                </a:cubicBezTo>
                <a:lnTo>
                  <a:pt x="143913" y="863460"/>
                </a:lnTo>
                <a:cubicBezTo>
                  <a:pt x="64432" y="863460"/>
                  <a:pt x="0" y="799028"/>
                  <a:pt x="0" y="719547"/>
                </a:cubicBezTo>
                <a:lnTo>
                  <a:pt x="0" y="143913"/>
                </a:lnTo>
                <a:close/>
              </a:path>
            </a:pathLst>
          </a:custGeom>
          <a:solidFill>
            <a:srgbClr val="CCCCFF"/>
          </a:solidFill>
          <a:ln w="12700" cap="flat" cmpd="sng">
            <a:solidFill>
              <a:schemeClr val="lt1"/>
            </a:solidFill>
            <a:prstDash val="solid"/>
            <a:miter lim="800000"/>
            <a:headEnd type="none" w="sm" len="sm"/>
            <a:tailEnd type="none" w="sm" len="sm"/>
          </a:ln>
        </p:spPr>
        <p:txBody>
          <a:bodyPr spcFirstLastPara="1" wrap="square" lIns="179300" tIns="179300" rIns="179300" bIns="179300" anchor="ctr" anchorCtr="0">
            <a:noAutofit/>
          </a:bodyPr>
          <a:lstStyle/>
          <a:p>
            <a:pPr lvl="0"/>
            <a:r>
              <a:rPr lang="en-US" sz="3600" b="1">
                <a:latin typeface="Calibri"/>
                <a:ea typeface="Calibri"/>
                <a:cs typeface="Calibri"/>
                <a:sym typeface="Calibri"/>
              </a:rPr>
              <a:t>A. </a:t>
            </a:r>
            <a:r>
              <a:rPr lang="en-US" sz="3600">
                <a:latin typeface="Times New Roman" panose="02020603050405020304" pitchFamily="18" charset="0"/>
                <a:cs typeface="Times New Roman" panose="02020603050405020304" pitchFamily="18" charset="0"/>
              </a:rPr>
              <a:t>Máy tính bị hỏng do nhiễm virus hoặc mã độc .</a:t>
            </a:r>
          </a:p>
        </p:txBody>
      </p:sp>
      <p:sp>
        <p:nvSpPr>
          <p:cNvPr id="117" name="Google Shape;117;p4"/>
          <p:cNvSpPr/>
          <p:nvPr/>
        </p:nvSpPr>
        <p:spPr>
          <a:xfrm>
            <a:off x="571463" y="2303389"/>
            <a:ext cx="10280311" cy="738436"/>
          </a:xfrm>
          <a:custGeom>
            <a:avLst/>
            <a:gdLst/>
            <a:ahLst/>
            <a:cxnLst/>
            <a:rect l="l" t="t" r="r" b="b"/>
            <a:pathLst>
              <a:path w="7625862" h="863460" extrusionOk="0">
                <a:moveTo>
                  <a:pt x="0" y="143913"/>
                </a:moveTo>
                <a:cubicBezTo>
                  <a:pt x="0" y="64432"/>
                  <a:pt x="64432" y="0"/>
                  <a:pt x="143913" y="0"/>
                </a:cubicBezTo>
                <a:lnTo>
                  <a:pt x="7481949" y="0"/>
                </a:lnTo>
                <a:cubicBezTo>
                  <a:pt x="7561430" y="0"/>
                  <a:pt x="7625862" y="64432"/>
                  <a:pt x="7625862" y="143913"/>
                </a:cubicBezTo>
                <a:lnTo>
                  <a:pt x="7625862" y="719547"/>
                </a:lnTo>
                <a:cubicBezTo>
                  <a:pt x="7625862" y="799028"/>
                  <a:pt x="7561430" y="863460"/>
                  <a:pt x="7481949" y="863460"/>
                </a:cubicBezTo>
                <a:lnTo>
                  <a:pt x="143913" y="863460"/>
                </a:lnTo>
                <a:cubicBezTo>
                  <a:pt x="64432" y="863460"/>
                  <a:pt x="0" y="799028"/>
                  <a:pt x="0" y="719547"/>
                </a:cubicBezTo>
                <a:lnTo>
                  <a:pt x="0" y="143913"/>
                </a:lnTo>
                <a:close/>
              </a:path>
            </a:pathLst>
          </a:custGeom>
          <a:solidFill>
            <a:schemeClr val="accent1">
              <a:lumMod val="40000"/>
              <a:lumOff val="60000"/>
            </a:schemeClr>
          </a:solidFill>
          <a:ln w="12700" cap="flat" cmpd="sng">
            <a:solidFill>
              <a:schemeClr val="lt1"/>
            </a:solidFill>
            <a:prstDash val="solid"/>
            <a:miter lim="800000"/>
            <a:headEnd type="none" w="sm" len="sm"/>
            <a:tailEnd type="none" w="sm" len="sm"/>
          </a:ln>
        </p:spPr>
        <p:txBody>
          <a:bodyPr spcFirstLastPara="1" wrap="square" lIns="179300" tIns="179300" rIns="179300" bIns="179300" anchor="ctr" anchorCtr="0">
            <a:noAutofit/>
          </a:bodyPr>
          <a:lstStyle/>
          <a:p>
            <a:pPr lvl="0"/>
            <a:r>
              <a:rPr lang="en-US" sz="3600" b="1">
                <a:latin typeface="Calibri"/>
                <a:ea typeface="Calibri"/>
                <a:cs typeface="Calibri"/>
                <a:sym typeface="Calibri"/>
              </a:rPr>
              <a:t>B. </a:t>
            </a:r>
            <a:r>
              <a:rPr lang="en-US" sz="3600">
                <a:latin typeface="Times New Roman" panose="02020603050405020304" pitchFamily="18" charset="0"/>
                <a:cs typeface="Times New Roman" panose="02020603050405020304" pitchFamily="18" charset="0"/>
              </a:rPr>
              <a:t>Thông tin cá nhân hoặc tập thể bị đánh cắp.</a:t>
            </a:r>
          </a:p>
        </p:txBody>
      </p:sp>
      <p:sp>
        <p:nvSpPr>
          <p:cNvPr id="118" name="Google Shape;118;p4"/>
          <p:cNvSpPr/>
          <p:nvPr/>
        </p:nvSpPr>
        <p:spPr>
          <a:xfrm>
            <a:off x="571467" y="3167909"/>
            <a:ext cx="10280311" cy="790135"/>
          </a:xfrm>
          <a:custGeom>
            <a:avLst/>
            <a:gdLst/>
            <a:ahLst/>
            <a:cxnLst/>
            <a:rect l="l" t="t" r="r" b="b"/>
            <a:pathLst>
              <a:path w="7625862" h="863460" extrusionOk="0">
                <a:moveTo>
                  <a:pt x="0" y="143913"/>
                </a:moveTo>
                <a:cubicBezTo>
                  <a:pt x="0" y="64432"/>
                  <a:pt x="64432" y="0"/>
                  <a:pt x="143913" y="0"/>
                </a:cubicBezTo>
                <a:lnTo>
                  <a:pt x="7481949" y="0"/>
                </a:lnTo>
                <a:cubicBezTo>
                  <a:pt x="7561430" y="0"/>
                  <a:pt x="7625862" y="64432"/>
                  <a:pt x="7625862" y="143913"/>
                </a:cubicBezTo>
                <a:lnTo>
                  <a:pt x="7625862" y="719547"/>
                </a:lnTo>
                <a:cubicBezTo>
                  <a:pt x="7625862" y="799028"/>
                  <a:pt x="7561430" y="863460"/>
                  <a:pt x="7481949" y="863460"/>
                </a:cubicBezTo>
                <a:lnTo>
                  <a:pt x="143913" y="863460"/>
                </a:lnTo>
                <a:cubicBezTo>
                  <a:pt x="64432" y="863460"/>
                  <a:pt x="0" y="799028"/>
                  <a:pt x="0" y="719547"/>
                </a:cubicBezTo>
                <a:lnTo>
                  <a:pt x="0" y="143913"/>
                </a:lnTo>
                <a:close/>
              </a:path>
            </a:pathLst>
          </a:custGeom>
          <a:solidFill>
            <a:schemeClr val="accent4">
              <a:lumMod val="40000"/>
              <a:lumOff val="60000"/>
            </a:schemeClr>
          </a:solidFill>
          <a:ln w="12700" cap="flat" cmpd="sng">
            <a:solidFill>
              <a:schemeClr val="lt1"/>
            </a:solidFill>
            <a:prstDash val="solid"/>
            <a:miter lim="800000"/>
            <a:headEnd type="none" w="sm" len="sm"/>
            <a:tailEnd type="none" w="sm" len="sm"/>
          </a:ln>
        </p:spPr>
        <p:txBody>
          <a:bodyPr spcFirstLastPara="1" wrap="square" lIns="179300" tIns="179300" rIns="179300" bIns="179300" anchor="ctr" anchorCtr="0">
            <a:noAutofit/>
          </a:bodyPr>
          <a:lstStyle/>
          <a:p>
            <a:pPr lvl="0"/>
            <a:r>
              <a:rPr lang="en-US" sz="3600" b="1">
                <a:latin typeface="Calibri"/>
                <a:ea typeface="Calibri"/>
                <a:cs typeface="Calibri"/>
                <a:sym typeface="Calibri"/>
              </a:rPr>
              <a:t>C. </a:t>
            </a:r>
            <a:r>
              <a:rPr lang="en-US" sz="3600">
                <a:latin typeface="Times New Roman" panose="02020603050405020304" pitchFamily="18" charset="0"/>
                <a:cs typeface="Times New Roman" panose="02020603050405020304" pitchFamily="18" charset="0"/>
              </a:rPr>
              <a:t>Tài khoản ngân hàng bị mất tiền.</a:t>
            </a:r>
          </a:p>
        </p:txBody>
      </p:sp>
      <p:sp>
        <p:nvSpPr>
          <p:cNvPr id="10" name="Google Shape;118;p4"/>
          <p:cNvSpPr/>
          <p:nvPr/>
        </p:nvSpPr>
        <p:spPr>
          <a:xfrm>
            <a:off x="571468" y="4056687"/>
            <a:ext cx="10280309" cy="738436"/>
          </a:xfrm>
          <a:custGeom>
            <a:avLst/>
            <a:gdLst/>
            <a:ahLst/>
            <a:cxnLst/>
            <a:rect l="l" t="t" r="r" b="b"/>
            <a:pathLst>
              <a:path w="7625862" h="863460" extrusionOk="0">
                <a:moveTo>
                  <a:pt x="0" y="143913"/>
                </a:moveTo>
                <a:cubicBezTo>
                  <a:pt x="0" y="64432"/>
                  <a:pt x="64432" y="0"/>
                  <a:pt x="143913" y="0"/>
                </a:cubicBezTo>
                <a:lnTo>
                  <a:pt x="7481949" y="0"/>
                </a:lnTo>
                <a:cubicBezTo>
                  <a:pt x="7561430" y="0"/>
                  <a:pt x="7625862" y="64432"/>
                  <a:pt x="7625862" y="143913"/>
                </a:cubicBezTo>
                <a:lnTo>
                  <a:pt x="7625862" y="719547"/>
                </a:lnTo>
                <a:cubicBezTo>
                  <a:pt x="7625862" y="799028"/>
                  <a:pt x="7561430" y="863460"/>
                  <a:pt x="7481949" y="863460"/>
                </a:cubicBezTo>
                <a:lnTo>
                  <a:pt x="143913" y="863460"/>
                </a:lnTo>
                <a:cubicBezTo>
                  <a:pt x="64432" y="863460"/>
                  <a:pt x="0" y="799028"/>
                  <a:pt x="0" y="719547"/>
                </a:cubicBezTo>
                <a:lnTo>
                  <a:pt x="0" y="143913"/>
                </a:lnTo>
                <a:close/>
              </a:path>
            </a:pathLst>
          </a:custGeom>
          <a:solidFill>
            <a:schemeClr val="accent6">
              <a:lumMod val="40000"/>
              <a:lumOff val="60000"/>
            </a:schemeClr>
          </a:solidFill>
          <a:ln w="12700" cap="flat" cmpd="sng">
            <a:solidFill>
              <a:schemeClr val="lt1"/>
            </a:solidFill>
            <a:prstDash val="solid"/>
            <a:miter lim="800000"/>
            <a:headEnd type="none" w="sm" len="sm"/>
            <a:tailEnd type="none" w="sm" len="sm"/>
          </a:ln>
        </p:spPr>
        <p:txBody>
          <a:bodyPr spcFirstLastPara="1" wrap="square" lIns="179300" tIns="179300" rIns="179300" bIns="179300" anchor="ctr" anchorCtr="0">
            <a:noAutofit/>
          </a:bodyPr>
          <a:lstStyle/>
          <a:p>
            <a:pPr lvl="0"/>
            <a:r>
              <a:rPr lang="en-US" sz="3600" b="1" smtClean="0">
                <a:latin typeface="Calibri"/>
                <a:ea typeface="Calibri"/>
                <a:cs typeface="Calibri"/>
                <a:sym typeface="Calibri"/>
              </a:rPr>
              <a:t>D. </a:t>
            </a:r>
            <a:r>
              <a:rPr lang="en-US" sz="3600">
                <a:latin typeface="Times New Roman" panose="02020603050405020304" pitchFamily="18" charset="0"/>
                <a:cs typeface="Times New Roman" panose="02020603050405020304" pitchFamily="18" charset="0"/>
              </a:rPr>
              <a:t>Bị bạn quen trên mạng lừa đảo.</a:t>
            </a:r>
          </a:p>
        </p:txBody>
      </p:sp>
      <p:sp>
        <p:nvSpPr>
          <p:cNvPr id="11" name="Google Shape;118;p4"/>
          <p:cNvSpPr/>
          <p:nvPr/>
        </p:nvSpPr>
        <p:spPr>
          <a:xfrm>
            <a:off x="571464" y="4927294"/>
            <a:ext cx="10372333" cy="750310"/>
          </a:xfrm>
          <a:custGeom>
            <a:avLst/>
            <a:gdLst/>
            <a:ahLst/>
            <a:cxnLst/>
            <a:rect l="l" t="t" r="r" b="b"/>
            <a:pathLst>
              <a:path w="7625862" h="863460" extrusionOk="0">
                <a:moveTo>
                  <a:pt x="0" y="143913"/>
                </a:moveTo>
                <a:cubicBezTo>
                  <a:pt x="0" y="64432"/>
                  <a:pt x="64432" y="0"/>
                  <a:pt x="143913" y="0"/>
                </a:cubicBezTo>
                <a:lnTo>
                  <a:pt x="7481949" y="0"/>
                </a:lnTo>
                <a:cubicBezTo>
                  <a:pt x="7561430" y="0"/>
                  <a:pt x="7625862" y="64432"/>
                  <a:pt x="7625862" y="143913"/>
                </a:cubicBezTo>
                <a:lnTo>
                  <a:pt x="7625862" y="719547"/>
                </a:lnTo>
                <a:cubicBezTo>
                  <a:pt x="7625862" y="799028"/>
                  <a:pt x="7561430" y="863460"/>
                  <a:pt x="7481949" y="863460"/>
                </a:cubicBezTo>
                <a:lnTo>
                  <a:pt x="143913" y="863460"/>
                </a:lnTo>
                <a:cubicBezTo>
                  <a:pt x="64432" y="863460"/>
                  <a:pt x="0" y="799028"/>
                  <a:pt x="0" y="719547"/>
                </a:cubicBezTo>
                <a:lnTo>
                  <a:pt x="0" y="143913"/>
                </a:lnTo>
                <a:close/>
              </a:path>
            </a:pathLst>
          </a:custGeom>
          <a:solidFill>
            <a:schemeClr val="accent2">
              <a:lumMod val="20000"/>
              <a:lumOff val="80000"/>
            </a:schemeClr>
          </a:solidFill>
          <a:ln w="12700" cap="flat" cmpd="sng">
            <a:solidFill>
              <a:schemeClr val="lt1"/>
            </a:solidFill>
            <a:prstDash val="solid"/>
            <a:miter lim="800000"/>
            <a:headEnd type="none" w="sm" len="sm"/>
            <a:tailEnd type="none" w="sm" len="sm"/>
          </a:ln>
        </p:spPr>
        <p:txBody>
          <a:bodyPr spcFirstLastPara="1" wrap="square" lIns="179300" tIns="179300" rIns="179300" bIns="179300" anchor="ctr" anchorCtr="0">
            <a:noAutofit/>
          </a:bodyPr>
          <a:lstStyle/>
          <a:p>
            <a:pPr lvl="0"/>
            <a:r>
              <a:rPr lang="en-US" sz="3600" b="1" smtClean="0">
                <a:latin typeface="Calibri"/>
                <a:ea typeface="Calibri"/>
                <a:cs typeface="Calibri"/>
                <a:sym typeface="Calibri"/>
              </a:rPr>
              <a:t>E. </a:t>
            </a:r>
            <a:r>
              <a:rPr lang="en-US" sz="3600">
                <a:latin typeface="Times New Roman" panose="02020603050405020304" pitchFamily="18" charset="0"/>
                <a:cs typeface="Times New Roman" panose="02020603050405020304" pitchFamily="18" charset="0"/>
              </a:rPr>
              <a:t>Nghiện mạng xã hội, nghiện trò chơi trên mạng.</a:t>
            </a:r>
          </a:p>
        </p:txBody>
      </p:sp>
      <p:sp>
        <p:nvSpPr>
          <p:cNvPr id="12" name="Google Shape;118;p4"/>
          <p:cNvSpPr/>
          <p:nvPr/>
        </p:nvSpPr>
        <p:spPr>
          <a:xfrm>
            <a:off x="571466" y="5771733"/>
            <a:ext cx="10280308" cy="777204"/>
          </a:xfrm>
          <a:custGeom>
            <a:avLst/>
            <a:gdLst/>
            <a:ahLst/>
            <a:cxnLst/>
            <a:rect l="l" t="t" r="r" b="b"/>
            <a:pathLst>
              <a:path w="7625862" h="863460" extrusionOk="0">
                <a:moveTo>
                  <a:pt x="0" y="143913"/>
                </a:moveTo>
                <a:cubicBezTo>
                  <a:pt x="0" y="64432"/>
                  <a:pt x="64432" y="0"/>
                  <a:pt x="143913" y="0"/>
                </a:cubicBezTo>
                <a:lnTo>
                  <a:pt x="7481949" y="0"/>
                </a:lnTo>
                <a:cubicBezTo>
                  <a:pt x="7561430" y="0"/>
                  <a:pt x="7625862" y="64432"/>
                  <a:pt x="7625862" y="143913"/>
                </a:cubicBezTo>
                <a:lnTo>
                  <a:pt x="7625862" y="719547"/>
                </a:lnTo>
                <a:cubicBezTo>
                  <a:pt x="7625862" y="799028"/>
                  <a:pt x="7561430" y="863460"/>
                  <a:pt x="7481949" y="863460"/>
                </a:cubicBezTo>
                <a:lnTo>
                  <a:pt x="143913" y="863460"/>
                </a:lnTo>
                <a:cubicBezTo>
                  <a:pt x="64432" y="863460"/>
                  <a:pt x="0" y="799028"/>
                  <a:pt x="0" y="719547"/>
                </a:cubicBezTo>
                <a:lnTo>
                  <a:pt x="0" y="143913"/>
                </a:lnTo>
                <a:close/>
              </a:path>
            </a:pathLst>
          </a:custGeom>
          <a:solidFill>
            <a:schemeClr val="bg2">
              <a:lumMod val="75000"/>
            </a:schemeClr>
          </a:solidFill>
          <a:ln w="12700" cap="flat" cmpd="sng">
            <a:solidFill>
              <a:schemeClr val="lt1"/>
            </a:solidFill>
            <a:prstDash val="solid"/>
            <a:miter lim="800000"/>
            <a:headEnd type="none" w="sm" len="sm"/>
            <a:tailEnd type="none" w="sm" len="sm"/>
          </a:ln>
        </p:spPr>
        <p:txBody>
          <a:bodyPr spcFirstLastPara="1" wrap="square" lIns="179300" tIns="179300" rIns="179300" bIns="179300" anchor="ctr" anchorCtr="0">
            <a:noAutofit/>
          </a:bodyPr>
          <a:lstStyle/>
          <a:p>
            <a:pPr lvl="0"/>
            <a:r>
              <a:rPr lang="en-US" sz="3600" b="1" smtClean="0">
                <a:latin typeface="Calibri"/>
                <a:ea typeface="Calibri"/>
                <a:cs typeface="Calibri"/>
                <a:sym typeface="Calibri"/>
              </a:rPr>
              <a:t>F. </a:t>
            </a:r>
            <a:r>
              <a:rPr lang="en-US" sz="3600">
                <a:latin typeface="Times New Roman" panose="02020603050405020304" pitchFamily="18" charset="0"/>
                <a:cs typeface="Times New Roman" panose="02020603050405020304" pitchFamily="18" charset="0"/>
              </a:rPr>
              <a:t>Hoàn thành chương trình học ngoại ngữ trực tuyến.</a:t>
            </a:r>
          </a:p>
        </p:txBody>
      </p:sp>
      <p:sp>
        <p:nvSpPr>
          <p:cNvPr id="17" name="Oval 16"/>
          <p:cNvSpPr/>
          <p:nvPr/>
        </p:nvSpPr>
        <p:spPr>
          <a:xfrm>
            <a:off x="623715" y="1497879"/>
            <a:ext cx="561703" cy="613482"/>
          </a:xfrm>
          <a:prstGeom prst="ellipse">
            <a:avLst/>
          </a:prstGeom>
          <a:no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23715" y="2386458"/>
            <a:ext cx="561703" cy="613482"/>
          </a:xfrm>
          <a:prstGeom prst="ellipse">
            <a:avLst/>
          </a:prstGeom>
          <a:no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23714" y="3254128"/>
            <a:ext cx="561703" cy="613482"/>
          </a:xfrm>
          <a:prstGeom prst="ellipse">
            <a:avLst/>
          </a:prstGeom>
          <a:no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10651" y="4132227"/>
            <a:ext cx="561703" cy="613482"/>
          </a:xfrm>
          <a:prstGeom prst="ellipse">
            <a:avLst/>
          </a:prstGeom>
          <a:no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23713" y="4995708"/>
            <a:ext cx="561703" cy="613482"/>
          </a:xfrm>
          <a:prstGeom prst="ellipse">
            <a:avLst/>
          </a:prstGeom>
          <a:no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8881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fade">
                                      <p:cBhvr>
                                        <p:cTn id="7" dur="1000"/>
                                        <p:tgtEl>
                                          <p:spTgt spid="11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6"/>
                                        </p:tgtEl>
                                        <p:attrNameLst>
                                          <p:attrName>style.visibility</p:attrName>
                                        </p:attrNameLst>
                                      </p:cBhvr>
                                      <p:to>
                                        <p:strVal val="visible"/>
                                      </p:to>
                                    </p:set>
                                    <p:animEffect transition="in" filter="fade">
                                      <p:cBhvr>
                                        <p:cTn id="12" dur="1000"/>
                                        <p:tgtEl>
                                          <p:spTgt spid="116"/>
                                        </p:tgtEl>
                                      </p:cBhvr>
                                    </p:animEffect>
                                    <p:anim calcmode="lin" valueType="num">
                                      <p:cBhvr>
                                        <p:cTn id="13" dur="1000" fill="hold"/>
                                        <p:tgtEl>
                                          <p:spTgt spid="116"/>
                                        </p:tgtEl>
                                        <p:attrNameLst>
                                          <p:attrName>ppt_x</p:attrName>
                                        </p:attrNameLst>
                                      </p:cBhvr>
                                      <p:tavLst>
                                        <p:tav tm="0">
                                          <p:val>
                                            <p:strVal val="#ppt_x"/>
                                          </p:val>
                                        </p:tav>
                                        <p:tav tm="100000">
                                          <p:val>
                                            <p:strVal val="#ppt_x"/>
                                          </p:val>
                                        </p:tav>
                                      </p:tavLst>
                                    </p:anim>
                                    <p:anim calcmode="lin" valueType="num">
                                      <p:cBhvr>
                                        <p:cTn id="14" dur="1000" fill="hold"/>
                                        <p:tgtEl>
                                          <p:spTgt spid="1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17"/>
                                        </p:tgtEl>
                                        <p:attrNameLst>
                                          <p:attrName>style.visibility</p:attrName>
                                        </p:attrNameLst>
                                      </p:cBhvr>
                                      <p:to>
                                        <p:strVal val="visible"/>
                                      </p:to>
                                    </p:set>
                                    <p:animEffect transition="in" filter="fade">
                                      <p:cBhvr>
                                        <p:cTn id="17" dur="1000"/>
                                        <p:tgtEl>
                                          <p:spTgt spid="117"/>
                                        </p:tgtEl>
                                      </p:cBhvr>
                                    </p:animEffect>
                                    <p:anim calcmode="lin" valueType="num">
                                      <p:cBhvr>
                                        <p:cTn id="18" dur="1000" fill="hold"/>
                                        <p:tgtEl>
                                          <p:spTgt spid="117"/>
                                        </p:tgtEl>
                                        <p:attrNameLst>
                                          <p:attrName>ppt_x</p:attrName>
                                        </p:attrNameLst>
                                      </p:cBhvr>
                                      <p:tavLst>
                                        <p:tav tm="0">
                                          <p:val>
                                            <p:strVal val="#ppt_x"/>
                                          </p:val>
                                        </p:tav>
                                        <p:tav tm="100000">
                                          <p:val>
                                            <p:strVal val="#ppt_x"/>
                                          </p:val>
                                        </p:tav>
                                      </p:tavLst>
                                    </p:anim>
                                    <p:anim calcmode="lin" valueType="num">
                                      <p:cBhvr>
                                        <p:cTn id="19" dur="1000" fill="hold"/>
                                        <p:tgtEl>
                                          <p:spTgt spid="1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18"/>
                                        </p:tgtEl>
                                        <p:attrNameLst>
                                          <p:attrName>style.visibility</p:attrName>
                                        </p:attrNameLst>
                                      </p:cBhvr>
                                      <p:to>
                                        <p:strVal val="visible"/>
                                      </p:to>
                                    </p:set>
                                    <p:animEffect transition="in" filter="fade">
                                      <p:cBhvr>
                                        <p:cTn id="22" dur="1000"/>
                                        <p:tgtEl>
                                          <p:spTgt spid="118"/>
                                        </p:tgtEl>
                                      </p:cBhvr>
                                    </p:animEffect>
                                    <p:anim calcmode="lin" valueType="num">
                                      <p:cBhvr>
                                        <p:cTn id="23" dur="1000" fill="hold"/>
                                        <p:tgtEl>
                                          <p:spTgt spid="118"/>
                                        </p:tgtEl>
                                        <p:attrNameLst>
                                          <p:attrName>ppt_x</p:attrName>
                                        </p:attrNameLst>
                                      </p:cBhvr>
                                      <p:tavLst>
                                        <p:tav tm="0">
                                          <p:val>
                                            <p:strVal val="#ppt_x"/>
                                          </p:val>
                                        </p:tav>
                                        <p:tav tm="100000">
                                          <p:val>
                                            <p:strVal val="#ppt_x"/>
                                          </p:val>
                                        </p:tav>
                                      </p:tavLst>
                                    </p:anim>
                                    <p:anim calcmode="lin" valueType="num">
                                      <p:cBhvr>
                                        <p:cTn id="24" dur="1000" fill="hold"/>
                                        <p:tgtEl>
                                          <p:spTgt spid="11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500"/>
                                        <p:tgtEl>
                                          <p:spTgt spid="20"/>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fade">
                                      <p:cBhvr>
                                        <p:cTn id="6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P spid="117" grpId="0" animBg="1"/>
      <p:bldP spid="118" grpId="0" animBg="1"/>
      <p:bldP spid="10" grpId="0" animBg="1"/>
      <p:bldP spid="11" grpId="0" animBg="1"/>
      <p:bldP spid="12" grpId="0" animBg="1"/>
      <p:bldP spid="17" grpId="0" animBg="1"/>
      <p:bldP spid="18" grpId="0" animBg="1"/>
      <p:bldP spid="19" grpId="0" animBg="1"/>
      <p:bldP spid="20" grpId="0" animBg="1"/>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03;p3"/>
          <p:cNvSpPr/>
          <p:nvPr/>
        </p:nvSpPr>
        <p:spPr>
          <a:xfrm>
            <a:off x="535578" y="278552"/>
            <a:ext cx="11126938" cy="1200356"/>
          </a:xfrm>
          <a:prstGeom prst="snip2DiagRect">
            <a:avLst>
              <a:gd name="adj1" fmla="val 0"/>
              <a:gd name="adj2" fmla="val 16667"/>
            </a:avLst>
          </a:prstGeom>
          <a:solidFill>
            <a:schemeClr val="lt1">
              <a:alpha val="69803"/>
            </a:schemeClr>
          </a:solidFill>
          <a:ln>
            <a:noFill/>
          </a:ln>
        </p:spPr>
        <p:txBody>
          <a:bodyPr spcFirstLastPara="1" wrap="square" lIns="91425" tIns="45700" rIns="91425" bIns="45700" anchor="ctr" anchorCtr="0">
            <a:noAutofit/>
          </a:bodyPr>
          <a:lstStyle/>
          <a:p>
            <a:r>
              <a:rPr lang="en-US" sz="3200" b="1" i="0" u="none" strike="noStrike" cap="none" dirty="0" err="1">
                <a:solidFill>
                  <a:srgbClr val="FF0000"/>
                </a:solidFill>
                <a:latin typeface="Times New Roman" panose="02020603050405020304" pitchFamily="18" charset="0"/>
                <a:ea typeface="Calibri"/>
                <a:cs typeface="Times New Roman" panose="02020603050405020304" pitchFamily="18" charset="0"/>
                <a:sym typeface="Calibri"/>
              </a:rPr>
              <a:t>Câu</a:t>
            </a:r>
            <a:r>
              <a:rPr lang="en-US" sz="3200" b="1" i="0" u="none" strike="noStrike" cap="none" dirty="0">
                <a:solidFill>
                  <a:srgbClr val="FF0000"/>
                </a:solidFill>
                <a:latin typeface="Times New Roman" panose="02020603050405020304" pitchFamily="18" charset="0"/>
                <a:ea typeface="Calibri"/>
                <a:cs typeface="Times New Roman" panose="02020603050405020304" pitchFamily="18" charset="0"/>
                <a:sym typeface="Calibri"/>
              </a:rPr>
              <a:t> </a:t>
            </a:r>
            <a:r>
              <a:rPr lang="en-US" sz="3200" b="1" i="0" u="none" strike="noStrike" cap="none" dirty="0" err="1" smtClean="0">
                <a:solidFill>
                  <a:srgbClr val="FF0000"/>
                </a:solidFill>
                <a:latin typeface="Times New Roman" panose="02020603050405020304" pitchFamily="18" charset="0"/>
                <a:ea typeface="Calibri"/>
                <a:cs typeface="Times New Roman" panose="02020603050405020304" pitchFamily="18" charset="0"/>
                <a:sym typeface="Calibri"/>
              </a:rPr>
              <a:t>hỏi</a:t>
            </a:r>
            <a:r>
              <a:rPr lang="en-US" sz="3200" b="1" i="0" u="none" strike="noStrike" cap="none" dirty="0" smtClean="0">
                <a:solidFill>
                  <a:srgbClr val="FF0000"/>
                </a:solidFill>
                <a:latin typeface="Times New Roman" panose="02020603050405020304" pitchFamily="18" charset="0"/>
                <a:ea typeface="Calibri"/>
                <a:cs typeface="Times New Roman" panose="02020603050405020304" pitchFamily="18" charset="0"/>
                <a:sym typeface="Calibri"/>
              </a:rPr>
              <a:t>: </a:t>
            </a:r>
            <a:r>
              <a:rPr lang="vi-VN" sz="3200" b="1" dirty="0">
                <a:solidFill>
                  <a:srgbClr val="0000FF"/>
                </a:solidFill>
                <a:latin typeface="Times New Roman" panose="02020603050405020304" pitchFamily="18" charset="0"/>
                <a:cs typeface="Times New Roman" panose="02020603050405020304" pitchFamily="18" charset="0"/>
              </a:rPr>
              <a:t>Nếu bạn thân của em muốn mượn tên đăng nhập và mật khẩu tài khoản trên mạng của em để sử dụng trong một thời gian, em sẽ làm gì?</a:t>
            </a:r>
            <a:endParaRPr lang="en-US" sz="3200" b="1" dirty="0">
              <a:solidFill>
                <a:srgbClr val="0000FF"/>
              </a:solidFill>
              <a:latin typeface="Times New Roman" panose="02020603050405020304" pitchFamily="18" charset="0"/>
              <a:cs typeface="Times New Roman" panose="02020603050405020304" pitchFamily="18" charset="0"/>
            </a:endParaRPr>
          </a:p>
        </p:txBody>
      </p:sp>
      <p:sp>
        <p:nvSpPr>
          <p:cNvPr id="5" name="Google Shape;99;p3"/>
          <p:cNvSpPr/>
          <p:nvPr/>
        </p:nvSpPr>
        <p:spPr>
          <a:xfrm>
            <a:off x="1243748" y="1991202"/>
            <a:ext cx="10315643" cy="989145"/>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rgbClr val="CCCCFF"/>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200" dirty="0">
                <a:latin typeface="Times New Roman" panose="02020603050405020304" pitchFamily="18" charset="0"/>
                <a:cs typeface="Times New Roman" panose="02020603050405020304" pitchFamily="18" charset="0"/>
              </a:rPr>
              <a:t>A. </a:t>
            </a:r>
            <a:r>
              <a:rPr lang="vi-VN" sz="3200" dirty="0">
                <a:latin typeface="Times New Roman" panose="02020603050405020304" pitchFamily="18" charset="0"/>
                <a:cs typeface="Times New Roman" panose="02020603050405020304" pitchFamily="18" charset="0"/>
              </a:rPr>
              <a:t>Cho mượn ngay không cần điều kiện gì.</a:t>
            </a:r>
            <a:endParaRPr lang="en-US" sz="3200" dirty="0">
              <a:latin typeface="Times New Roman" panose="02020603050405020304" pitchFamily="18" charset="0"/>
              <a:cs typeface="Times New Roman" panose="02020603050405020304" pitchFamily="18" charset="0"/>
            </a:endParaRPr>
          </a:p>
        </p:txBody>
      </p:sp>
      <p:sp>
        <p:nvSpPr>
          <p:cNvPr id="6" name="Google Shape;100;p3"/>
          <p:cNvSpPr/>
          <p:nvPr/>
        </p:nvSpPr>
        <p:spPr>
          <a:xfrm>
            <a:off x="1215395" y="3128379"/>
            <a:ext cx="10658742" cy="1074807"/>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2">
              <a:lumMod val="20000"/>
              <a:lumOff val="8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200" dirty="0">
                <a:latin typeface="Times New Roman" panose="02020603050405020304" pitchFamily="18" charset="0"/>
                <a:cs typeface="Times New Roman" panose="02020603050405020304" pitchFamily="18" charset="0"/>
              </a:rPr>
              <a:t>B. </a:t>
            </a:r>
            <a:r>
              <a:rPr lang="vi-VN" sz="3200" dirty="0">
                <a:latin typeface="Times New Roman" panose="02020603050405020304" pitchFamily="18" charset="0"/>
                <a:cs typeface="Times New Roman" panose="02020603050405020304" pitchFamily="18" charset="0"/>
              </a:rPr>
              <a:t>Cho mượn một ngày thôi rồi lấy lại, chắc không có vấn đề gì.</a:t>
            </a:r>
            <a:endParaRPr lang="en-US" sz="3200" dirty="0">
              <a:latin typeface="Times New Roman" panose="02020603050405020304" pitchFamily="18" charset="0"/>
              <a:cs typeface="Times New Roman" panose="02020603050405020304" pitchFamily="18" charset="0"/>
            </a:endParaRPr>
          </a:p>
        </p:txBody>
      </p:sp>
      <p:sp>
        <p:nvSpPr>
          <p:cNvPr id="7" name="Google Shape;101;p3"/>
          <p:cNvSpPr/>
          <p:nvPr/>
        </p:nvSpPr>
        <p:spPr>
          <a:xfrm>
            <a:off x="1215393" y="4373250"/>
            <a:ext cx="10474628" cy="865203"/>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6">
              <a:lumMod val="20000"/>
              <a:lumOff val="8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pPr lvl="0"/>
            <a:r>
              <a:rPr lang="en-US" sz="3200" dirty="0">
                <a:latin typeface="Times New Roman" panose="02020603050405020304" pitchFamily="18" charset="0"/>
                <a:cs typeface="Times New Roman" panose="02020603050405020304" pitchFamily="18" charset="0"/>
              </a:rPr>
              <a:t>C. </a:t>
            </a:r>
            <a:r>
              <a:rPr lang="vi-VN" sz="3200" dirty="0">
                <a:latin typeface="Times New Roman" panose="02020603050405020304" pitchFamily="18" charset="0"/>
                <a:cs typeface="Times New Roman" panose="02020603050405020304" pitchFamily="18" charset="0"/>
              </a:rPr>
              <a:t>Cho mượn nhưng yêu cầu bạn phải hứa là không được dùng để làm việc gì không </a:t>
            </a:r>
            <a:r>
              <a:rPr lang="vi-VN" sz="3200" dirty="0" smtClean="0">
                <a:latin typeface="Times New Roman" panose="02020603050405020304" pitchFamily="18" charset="0"/>
                <a:cs typeface="Times New Roman" panose="02020603050405020304" pitchFamily="18" charset="0"/>
              </a:rPr>
              <a:t>đúng</a:t>
            </a:r>
            <a:endParaRPr lang="en-US" sz="3200" dirty="0">
              <a:latin typeface="Times New Roman" panose="02020603050405020304" pitchFamily="18" charset="0"/>
              <a:cs typeface="Times New Roman" panose="02020603050405020304" pitchFamily="18" charset="0"/>
            </a:endParaRPr>
          </a:p>
        </p:txBody>
      </p:sp>
      <p:sp>
        <p:nvSpPr>
          <p:cNvPr id="8" name="Google Shape;101;p3"/>
          <p:cNvSpPr/>
          <p:nvPr/>
        </p:nvSpPr>
        <p:spPr>
          <a:xfrm>
            <a:off x="1215395" y="5434643"/>
            <a:ext cx="10474628" cy="1003742"/>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1">
              <a:lumMod val="60000"/>
              <a:lumOff val="4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200" dirty="0">
                <a:latin typeface="Times New Roman" panose="02020603050405020304" pitchFamily="18" charset="0"/>
                <a:cs typeface="Times New Roman" panose="02020603050405020304" pitchFamily="18" charset="0"/>
              </a:rPr>
              <a:t>D. </a:t>
            </a:r>
            <a:r>
              <a:rPr lang="vi-VN" sz="3200" dirty="0">
                <a:latin typeface="Times New Roman" panose="02020603050405020304" pitchFamily="18" charset="0"/>
                <a:cs typeface="Times New Roman" panose="02020603050405020304" pitchFamily="18" charset="0"/>
              </a:rPr>
              <a:t>Không cho mượn, bảo bạn tự tạo một tài khoản riêng, nếu cần em có thể hướng dẫn</a:t>
            </a:r>
            <a:endParaRPr lang="en-US" sz="3200" dirty="0">
              <a:latin typeface="Times New Roman" panose="02020603050405020304" pitchFamily="18" charset="0"/>
              <a:cs typeface="Times New Roman" panose="02020603050405020304" pitchFamily="18" charset="0"/>
            </a:endParaRPr>
          </a:p>
        </p:txBody>
      </p:sp>
      <p:sp>
        <p:nvSpPr>
          <p:cNvPr id="9" name="Oval 8"/>
          <p:cNvSpPr/>
          <p:nvPr/>
        </p:nvSpPr>
        <p:spPr>
          <a:xfrm>
            <a:off x="1202330" y="5356265"/>
            <a:ext cx="561703" cy="613482"/>
          </a:xfrm>
          <a:prstGeom prst="ellipse">
            <a:avLst/>
          </a:prstGeom>
          <a:no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434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randombar(horizontal)">
                                      <p:cBhvr>
                                        <p:cTn id="18" dur="500"/>
                                        <p:tgtEl>
                                          <p:spTgt spid="7"/>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03;p3"/>
          <p:cNvSpPr/>
          <p:nvPr/>
        </p:nvSpPr>
        <p:spPr>
          <a:xfrm>
            <a:off x="535578" y="278552"/>
            <a:ext cx="10881359" cy="1766396"/>
          </a:xfrm>
          <a:prstGeom prst="snip2DiagRect">
            <a:avLst>
              <a:gd name="adj1" fmla="val 0"/>
              <a:gd name="adj2" fmla="val 16667"/>
            </a:avLst>
          </a:prstGeom>
          <a:solidFill>
            <a:schemeClr val="lt1">
              <a:alpha val="69803"/>
            </a:schemeClr>
          </a:solidFill>
          <a:ln>
            <a:noFill/>
          </a:ln>
        </p:spPr>
        <p:txBody>
          <a:bodyPr spcFirstLastPara="1" wrap="square" lIns="91425" tIns="45700" rIns="91425" bIns="45700" anchor="ctr" anchorCtr="0">
            <a:noAutofit/>
          </a:bodyPr>
          <a:lstStyle/>
          <a:p>
            <a:r>
              <a:rPr lang="en-US" sz="3200" b="1" i="0" u="none" strike="noStrike" cap="none" dirty="0" err="1">
                <a:solidFill>
                  <a:srgbClr val="FF0000"/>
                </a:solidFill>
                <a:latin typeface="Times New Roman" panose="02020603050405020304" pitchFamily="18" charset="0"/>
                <a:ea typeface="Calibri"/>
                <a:cs typeface="Times New Roman" panose="02020603050405020304" pitchFamily="18" charset="0"/>
                <a:sym typeface="Calibri"/>
              </a:rPr>
              <a:t>Câu</a:t>
            </a:r>
            <a:r>
              <a:rPr lang="en-US" sz="3200" b="1" i="0" u="none" strike="noStrike" cap="none" dirty="0">
                <a:solidFill>
                  <a:srgbClr val="FF0000"/>
                </a:solidFill>
                <a:latin typeface="Times New Roman" panose="02020603050405020304" pitchFamily="18" charset="0"/>
                <a:ea typeface="Calibri"/>
                <a:cs typeface="Times New Roman" panose="02020603050405020304" pitchFamily="18" charset="0"/>
                <a:sym typeface="Calibri"/>
              </a:rPr>
              <a:t> </a:t>
            </a:r>
            <a:r>
              <a:rPr lang="en-US" sz="3200" b="1" i="0" u="none" strike="noStrike" cap="none" dirty="0" err="1" smtClean="0">
                <a:solidFill>
                  <a:srgbClr val="FF0000"/>
                </a:solidFill>
                <a:latin typeface="Times New Roman" panose="02020603050405020304" pitchFamily="18" charset="0"/>
                <a:ea typeface="Calibri"/>
                <a:cs typeface="Times New Roman" panose="02020603050405020304" pitchFamily="18" charset="0"/>
                <a:sym typeface="Calibri"/>
              </a:rPr>
              <a:t>hỏi</a:t>
            </a:r>
            <a:r>
              <a:rPr lang="en-US" sz="3200" b="1" i="0" u="none" strike="noStrike" cap="none" dirty="0" smtClean="0">
                <a:solidFill>
                  <a:srgbClr val="FF0000"/>
                </a:solidFill>
                <a:latin typeface="Times New Roman" panose="02020603050405020304" pitchFamily="18" charset="0"/>
                <a:ea typeface="Calibri"/>
                <a:cs typeface="Times New Roman" panose="02020603050405020304" pitchFamily="18" charset="0"/>
                <a:sym typeface="Calibri"/>
              </a:rPr>
              <a:t>: </a:t>
            </a:r>
            <a:r>
              <a:rPr lang="vi-VN" sz="3200" b="1" dirty="0">
                <a:solidFill>
                  <a:srgbClr val="0000FF"/>
                </a:solidFill>
                <a:latin typeface="Times New Roman" panose="02020603050405020304" pitchFamily="18" charset="0"/>
                <a:cs typeface="Times New Roman" panose="02020603050405020304" pitchFamily="18" charset="0"/>
              </a:rPr>
              <a:t>Em thường xuyên nhận được các tin nhắn trên mạng có nội dung như: “mày là một đứa ngu ngốc, béo ú", “mày là một đứa xấu xa, không đáng làm bạn”,... từ một người lớn mà em quen. Em nên làm gì?</a:t>
            </a:r>
            <a:endParaRPr lang="en-US" sz="3200" b="1" dirty="0">
              <a:solidFill>
                <a:srgbClr val="0000FF"/>
              </a:solidFill>
              <a:latin typeface="Times New Roman" panose="02020603050405020304" pitchFamily="18" charset="0"/>
              <a:cs typeface="Times New Roman" panose="02020603050405020304" pitchFamily="18" charset="0"/>
            </a:endParaRPr>
          </a:p>
        </p:txBody>
      </p:sp>
      <p:sp>
        <p:nvSpPr>
          <p:cNvPr id="5" name="Google Shape;99;p3"/>
          <p:cNvSpPr/>
          <p:nvPr/>
        </p:nvSpPr>
        <p:spPr>
          <a:xfrm>
            <a:off x="1243750" y="2330834"/>
            <a:ext cx="10315643" cy="989145"/>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rgbClr val="CCCCFF"/>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200" dirty="0">
                <a:latin typeface="Times New Roman" panose="02020603050405020304" pitchFamily="18" charset="0"/>
                <a:cs typeface="Times New Roman" panose="02020603050405020304" pitchFamily="18" charset="0"/>
              </a:rPr>
              <a:t>A. </a:t>
            </a:r>
            <a:r>
              <a:rPr lang="en-US" sz="3200" dirty="0" err="1">
                <a:latin typeface="Times New Roman" panose="02020603050405020304" pitchFamily="18" charset="0"/>
                <a:cs typeface="Times New Roman" panose="02020603050405020304" pitchFamily="18" charset="0"/>
              </a:rPr>
              <a:t>Nói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chuyện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thầy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giáo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bố</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mẹ</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việc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xin</a:t>
            </a:r>
            <a:r>
              <a:rPr lang="en-US" sz="3200" dirty="0">
                <a:latin typeface="Times New Roman" panose="02020603050405020304" pitchFamily="18" charset="0"/>
                <a:cs typeface="Times New Roman" panose="02020603050405020304" pitchFamily="18" charset="0"/>
              </a:rPr>
              <a:t> ý </a:t>
            </a:r>
            <a:r>
              <a:rPr lang="en-US" sz="3200" dirty="0" err="1">
                <a:latin typeface="Times New Roman" panose="02020603050405020304" pitchFamily="18" charset="0"/>
                <a:cs typeface="Times New Roman" panose="02020603050405020304" pitchFamily="18" charset="0"/>
              </a:rPr>
              <a:t>kiến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quyết</a:t>
            </a:r>
            <a:r>
              <a:rPr lang="en-US" sz="3200" dirty="0">
                <a:latin typeface="Times New Roman" panose="02020603050405020304" pitchFamily="18" charset="0"/>
                <a:cs typeface="Times New Roman" panose="02020603050405020304" pitchFamily="18" charset="0"/>
              </a:rPr>
              <a:t>.</a:t>
            </a:r>
          </a:p>
        </p:txBody>
      </p:sp>
      <p:sp>
        <p:nvSpPr>
          <p:cNvPr id="6" name="Google Shape;100;p3"/>
          <p:cNvSpPr/>
          <p:nvPr/>
        </p:nvSpPr>
        <p:spPr>
          <a:xfrm>
            <a:off x="1215397" y="3445729"/>
            <a:ext cx="10658742" cy="757459"/>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2">
              <a:lumMod val="20000"/>
              <a:lumOff val="8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200" dirty="0">
                <a:latin typeface="Times New Roman" panose="02020603050405020304" pitchFamily="18" charset="0"/>
                <a:cs typeface="Times New Roman" panose="02020603050405020304" pitchFamily="18" charset="0"/>
              </a:rPr>
              <a:t>B. </a:t>
            </a:r>
            <a:r>
              <a:rPr lang="vi-VN" sz="3200" dirty="0">
                <a:latin typeface="Times New Roman" panose="02020603050405020304" pitchFamily="18" charset="0"/>
                <a:cs typeface="Times New Roman" panose="02020603050405020304" pitchFamily="18" charset="0"/>
              </a:rPr>
              <a:t>Nhắn tin lại cho người đó các nội dung tương tự.</a:t>
            </a:r>
            <a:endParaRPr lang="en-US" sz="3200" dirty="0">
              <a:latin typeface="Times New Roman" panose="02020603050405020304" pitchFamily="18" charset="0"/>
              <a:cs typeface="Times New Roman" panose="02020603050405020304" pitchFamily="18" charset="0"/>
            </a:endParaRPr>
          </a:p>
        </p:txBody>
      </p:sp>
      <p:sp>
        <p:nvSpPr>
          <p:cNvPr id="7" name="Google Shape;101;p3"/>
          <p:cNvSpPr/>
          <p:nvPr/>
        </p:nvSpPr>
        <p:spPr>
          <a:xfrm>
            <a:off x="1215395" y="4360189"/>
            <a:ext cx="10474628" cy="1113645"/>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6">
              <a:lumMod val="20000"/>
              <a:lumOff val="8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pPr lvl="0"/>
            <a:r>
              <a:rPr lang="en-US" sz="3200" dirty="0">
                <a:latin typeface="Times New Roman" panose="02020603050405020304" pitchFamily="18" charset="0"/>
                <a:cs typeface="Times New Roman" panose="02020603050405020304" pitchFamily="18" charset="0"/>
              </a:rPr>
              <a:t>C. </a:t>
            </a:r>
            <a:r>
              <a:rPr lang="vi-VN" sz="3200" dirty="0">
                <a:latin typeface="Times New Roman" panose="02020603050405020304" pitchFamily="18" charset="0"/>
                <a:cs typeface="Times New Roman" panose="02020603050405020304" pitchFamily="18" charset="0"/>
              </a:rPr>
              <a:t> Gặp thẳng người đó hỏi tại sao lại làm thế và yêu cầu dừng ngay.</a:t>
            </a:r>
            <a:endParaRPr lang="en-US" sz="3200" dirty="0">
              <a:latin typeface="Times New Roman" panose="02020603050405020304" pitchFamily="18" charset="0"/>
              <a:cs typeface="Times New Roman" panose="02020603050405020304" pitchFamily="18" charset="0"/>
            </a:endParaRPr>
          </a:p>
        </p:txBody>
      </p:sp>
      <p:sp>
        <p:nvSpPr>
          <p:cNvPr id="8" name="Google Shape;101;p3"/>
          <p:cNvSpPr/>
          <p:nvPr/>
        </p:nvSpPr>
        <p:spPr>
          <a:xfrm>
            <a:off x="1215395" y="5603969"/>
            <a:ext cx="10474628" cy="756040"/>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1">
              <a:lumMod val="60000"/>
              <a:lumOff val="4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200" dirty="0">
                <a:latin typeface="Times New Roman" panose="02020603050405020304" pitchFamily="18" charset="0"/>
                <a:cs typeface="Times New Roman" panose="02020603050405020304" pitchFamily="18" charset="0"/>
              </a:rPr>
              <a:t>D. </a:t>
            </a:r>
            <a:r>
              <a:rPr lang="en-US" sz="3200" dirty="0" err="1">
                <a:latin typeface="Times New Roman" panose="02020603050405020304" pitchFamily="18" charset="0"/>
                <a:cs typeface="Times New Roman" panose="02020603050405020304" pitchFamily="18" charset="0"/>
              </a:rPr>
              <a:t>Bỏ</a:t>
            </a:r>
            <a:r>
              <a:rPr lang="en-US" sz="3200" dirty="0">
                <a:latin typeface="Times New Roman" panose="02020603050405020304" pitchFamily="18" charset="0"/>
                <a:cs typeface="Times New Roman" panose="02020603050405020304" pitchFamily="18" charset="0"/>
              </a:rPr>
              <a:t> qua, </a:t>
            </a:r>
            <a:r>
              <a:rPr lang="en-US" sz="3200" dirty="0" err="1">
                <a:latin typeface="Times New Roman" panose="02020603050405020304" pitchFamily="18" charset="0"/>
                <a:cs typeface="Times New Roman" panose="02020603050405020304" pitchFamily="18" charset="0"/>
              </a:rPr>
              <a:t>chắc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chỉ</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thôi</a:t>
            </a:r>
            <a:r>
              <a:rPr lang="en-US" sz="3200" dirty="0">
                <a:latin typeface="Times New Roman" panose="02020603050405020304" pitchFamily="18" charset="0"/>
                <a:cs typeface="Times New Roman" panose="02020603050405020304" pitchFamily="18" charset="0"/>
              </a:rPr>
              <a:t>.</a:t>
            </a:r>
          </a:p>
        </p:txBody>
      </p:sp>
      <p:sp>
        <p:nvSpPr>
          <p:cNvPr id="9" name="Oval 8"/>
          <p:cNvSpPr/>
          <p:nvPr/>
        </p:nvSpPr>
        <p:spPr>
          <a:xfrm>
            <a:off x="1243750" y="2278582"/>
            <a:ext cx="561703" cy="613482"/>
          </a:xfrm>
          <a:prstGeom prst="ellipse">
            <a:avLst/>
          </a:prstGeom>
          <a:no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736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randombar(horizontal)">
                                      <p:cBhvr>
                                        <p:cTn id="18" dur="500"/>
                                        <p:tgtEl>
                                          <p:spTgt spid="7"/>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03;p3"/>
          <p:cNvSpPr/>
          <p:nvPr/>
        </p:nvSpPr>
        <p:spPr>
          <a:xfrm>
            <a:off x="535578" y="278552"/>
            <a:ext cx="10881359" cy="1766396"/>
          </a:xfrm>
          <a:prstGeom prst="snip2DiagRect">
            <a:avLst>
              <a:gd name="adj1" fmla="val 0"/>
              <a:gd name="adj2" fmla="val 16667"/>
            </a:avLst>
          </a:prstGeom>
          <a:solidFill>
            <a:schemeClr val="lt1">
              <a:alpha val="69803"/>
            </a:schemeClr>
          </a:solidFill>
          <a:ln>
            <a:noFill/>
          </a:ln>
        </p:spPr>
        <p:txBody>
          <a:bodyPr spcFirstLastPara="1" wrap="square" lIns="91425" tIns="45700" rIns="91425" bIns="45700" anchor="ctr" anchorCtr="0">
            <a:noAutofit/>
          </a:bodyPr>
          <a:lstStyle/>
          <a:p>
            <a:r>
              <a:rPr lang="en-US" sz="3200" b="1" i="0" u="none" strike="noStrike" cap="none" dirty="0" err="1">
                <a:solidFill>
                  <a:srgbClr val="FF0000"/>
                </a:solidFill>
                <a:latin typeface="Times New Roman" panose="02020603050405020304" pitchFamily="18" charset="0"/>
                <a:ea typeface="Calibri"/>
                <a:cs typeface="Times New Roman" panose="02020603050405020304" pitchFamily="18" charset="0"/>
                <a:sym typeface="Calibri"/>
              </a:rPr>
              <a:t>Câu</a:t>
            </a:r>
            <a:r>
              <a:rPr lang="en-US" sz="3200" b="1" i="0" u="none" strike="noStrike" cap="none" dirty="0">
                <a:solidFill>
                  <a:srgbClr val="FF0000"/>
                </a:solidFill>
                <a:latin typeface="Times New Roman" panose="02020603050405020304" pitchFamily="18" charset="0"/>
                <a:ea typeface="Calibri"/>
                <a:cs typeface="Times New Roman" panose="02020603050405020304" pitchFamily="18" charset="0"/>
                <a:sym typeface="Calibri"/>
              </a:rPr>
              <a:t> </a:t>
            </a:r>
            <a:r>
              <a:rPr lang="en-US" sz="3200" b="1" i="0" u="none" strike="noStrike" cap="none" dirty="0" err="1" smtClean="0">
                <a:solidFill>
                  <a:srgbClr val="FF0000"/>
                </a:solidFill>
                <a:latin typeface="Times New Roman" panose="02020603050405020304" pitchFamily="18" charset="0"/>
                <a:ea typeface="Calibri"/>
                <a:cs typeface="Times New Roman" panose="02020603050405020304" pitchFamily="18" charset="0"/>
                <a:sym typeface="Calibri"/>
              </a:rPr>
              <a:t>hỏi</a:t>
            </a:r>
            <a:r>
              <a:rPr lang="en-US" sz="3200" b="1" i="0" u="none" strike="noStrike" cap="none" dirty="0" smtClean="0">
                <a:solidFill>
                  <a:srgbClr val="FF0000"/>
                </a:solidFill>
                <a:latin typeface="Times New Roman" panose="02020603050405020304" pitchFamily="18" charset="0"/>
                <a:ea typeface="Calibri"/>
                <a:cs typeface="Times New Roman" panose="02020603050405020304" pitchFamily="18" charset="0"/>
                <a:sym typeface="Calibri"/>
              </a:rPr>
              <a:t>: </a:t>
            </a:r>
            <a:r>
              <a:rPr lang="vi-VN" sz="3200" b="1" dirty="0">
                <a:solidFill>
                  <a:srgbClr val="0000FF"/>
                </a:solidFill>
                <a:latin typeface="Times New Roman" panose="02020603050405020304" pitchFamily="18" charset="0"/>
                <a:cs typeface="Times New Roman" panose="02020603050405020304" pitchFamily="18" charset="0"/>
              </a:rPr>
              <a:t>Khi sử dụng lại các thông tin trên mạng cần lưu ý đến vấn đề là:</a:t>
            </a:r>
            <a:endParaRPr lang="en-US" sz="3200" b="1" dirty="0">
              <a:solidFill>
                <a:srgbClr val="0000FF"/>
              </a:solidFill>
              <a:latin typeface="Times New Roman" panose="02020603050405020304" pitchFamily="18" charset="0"/>
              <a:cs typeface="Times New Roman" panose="02020603050405020304" pitchFamily="18" charset="0"/>
            </a:endParaRPr>
          </a:p>
        </p:txBody>
      </p:sp>
      <p:sp>
        <p:nvSpPr>
          <p:cNvPr id="5" name="Google Shape;99;p3"/>
          <p:cNvSpPr/>
          <p:nvPr/>
        </p:nvSpPr>
        <p:spPr>
          <a:xfrm>
            <a:off x="1243750" y="2330834"/>
            <a:ext cx="10315643" cy="989145"/>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rgbClr val="CCCCFF"/>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200" dirty="0">
                <a:latin typeface="Times New Roman" panose="02020603050405020304" pitchFamily="18" charset="0"/>
                <a:cs typeface="Times New Roman" panose="02020603050405020304" pitchFamily="18" charset="0"/>
              </a:rPr>
              <a:t>A.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khóa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thông</a:t>
            </a:r>
            <a:r>
              <a:rPr lang="en-US" sz="3200" dirty="0">
                <a:latin typeface="Times New Roman" panose="02020603050405020304" pitchFamily="18" charset="0"/>
                <a:cs typeface="Times New Roman" panose="02020603050405020304" pitchFamily="18" charset="0"/>
              </a:rPr>
              <a:t> tin </a:t>
            </a:r>
            <a:r>
              <a:rPr lang="en-US" sz="3200" dirty="0" err="1">
                <a:latin typeface="Times New Roman" panose="02020603050405020304" pitchFamily="18" charset="0"/>
                <a:cs typeface="Times New Roman" panose="02020603050405020304" pitchFamily="18" charset="0"/>
              </a:rPr>
              <a:t>cần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tìm</a:t>
            </a:r>
            <a:endParaRPr lang="en-US" sz="3200" dirty="0">
              <a:latin typeface="Times New Roman" panose="02020603050405020304" pitchFamily="18" charset="0"/>
              <a:cs typeface="Times New Roman" panose="02020603050405020304" pitchFamily="18" charset="0"/>
            </a:endParaRPr>
          </a:p>
        </p:txBody>
      </p:sp>
      <p:sp>
        <p:nvSpPr>
          <p:cNvPr id="6" name="Google Shape;100;p3"/>
          <p:cNvSpPr/>
          <p:nvPr/>
        </p:nvSpPr>
        <p:spPr>
          <a:xfrm>
            <a:off x="1215397" y="3445729"/>
            <a:ext cx="10658742" cy="757459"/>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2">
              <a:lumMod val="20000"/>
              <a:lumOff val="8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200" dirty="0">
                <a:latin typeface="Times New Roman" panose="02020603050405020304" pitchFamily="18" charset="0"/>
                <a:cs typeface="Times New Roman" panose="02020603050405020304" pitchFamily="18" charset="0"/>
              </a:rPr>
              <a:t>B. </a:t>
            </a:r>
            <a:r>
              <a:rPr lang="en-US" sz="3200" dirty="0" err="1">
                <a:latin typeface="Times New Roman" panose="02020603050405020304" pitchFamily="18" charset="0"/>
                <a:cs typeface="Times New Roman" panose="02020603050405020304" pitchFamily="18" charset="0"/>
              </a:rPr>
              <a:t>Bản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quyền</a:t>
            </a:r>
            <a:endParaRPr lang="en-US" sz="3200" dirty="0">
              <a:latin typeface="Times New Roman" panose="02020603050405020304" pitchFamily="18" charset="0"/>
              <a:cs typeface="Times New Roman" panose="02020603050405020304" pitchFamily="18" charset="0"/>
            </a:endParaRPr>
          </a:p>
        </p:txBody>
      </p:sp>
      <p:sp>
        <p:nvSpPr>
          <p:cNvPr id="7" name="Google Shape;101;p3"/>
          <p:cNvSpPr/>
          <p:nvPr/>
        </p:nvSpPr>
        <p:spPr>
          <a:xfrm>
            <a:off x="1215395" y="4360189"/>
            <a:ext cx="10474628" cy="1113645"/>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6">
              <a:lumMod val="20000"/>
              <a:lumOff val="8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pPr lvl="0"/>
            <a:r>
              <a:rPr lang="en-US" sz="3200" dirty="0">
                <a:latin typeface="Times New Roman" panose="02020603050405020304" pitchFamily="18" charset="0"/>
                <a:cs typeface="Times New Roman" panose="02020603050405020304" pitchFamily="18" charset="0"/>
              </a:rPr>
              <a:t>C. </a:t>
            </a:r>
            <a:r>
              <a:rPr lang="vi-V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Địa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chỉ</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trang</a:t>
            </a:r>
            <a:r>
              <a:rPr lang="en-US" sz="3200" dirty="0">
                <a:latin typeface="Times New Roman" panose="02020603050405020304" pitchFamily="18" charset="0"/>
                <a:cs typeface="Times New Roman" panose="02020603050405020304" pitchFamily="18" charset="0"/>
              </a:rPr>
              <a:t> web.</a:t>
            </a:r>
          </a:p>
        </p:txBody>
      </p:sp>
      <p:sp>
        <p:nvSpPr>
          <p:cNvPr id="8" name="Google Shape;101;p3"/>
          <p:cNvSpPr/>
          <p:nvPr/>
        </p:nvSpPr>
        <p:spPr>
          <a:xfrm>
            <a:off x="1215395" y="5603969"/>
            <a:ext cx="10474628" cy="756040"/>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1">
              <a:lumMod val="60000"/>
              <a:lumOff val="4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200" dirty="0">
                <a:latin typeface="Times New Roman" panose="02020603050405020304" pitchFamily="18" charset="0"/>
                <a:cs typeface="Times New Roman" panose="02020603050405020304" pitchFamily="18" charset="0"/>
              </a:rPr>
              <a:t>D.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khóa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trang</a:t>
            </a:r>
            <a:r>
              <a:rPr lang="en-US" sz="3200" dirty="0">
                <a:latin typeface="Times New Roman" panose="02020603050405020304" pitchFamily="18" charset="0"/>
                <a:cs typeface="Times New Roman" panose="02020603050405020304" pitchFamily="18" charset="0"/>
              </a:rPr>
              <a:t> web.</a:t>
            </a:r>
          </a:p>
        </p:txBody>
      </p:sp>
      <p:sp>
        <p:nvSpPr>
          <p:cNvPr id="9" name="Oval 8"/>
          <p:cNvSpPr/>
          <p:nvPr/>
        </p:nvSpPr>
        <p:spPr>
          <a:xfrm>
            <a:off x="1215395" y="3517717"/>
            <a:ext cx="561703" cy="613482"/>
          </a:xfrm>
          <a:prstGeom prst="ellipse">
            <a:avLst/>
          </a:prstGeom>
          <a:no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811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randombar(horizontal)">
                                      <p:cBhvr>
                                        <p:cTn id="18" dur="500"/>
                                        <p:tgtEl>
                                          <p:spTgt spid="7"/>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207123" y="662203"/>
            <a:ext cx="6669740" cy="923330"/>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smtClean="0">
                <a:ln w="11430"/>
                <a:solidFill>
                  <a:srgbClr val="FF0000"/>
                </a:solidFill>
                <a:effectLst>
                  <a:outerShdw blurRad="50800" dist="39000" dir="5460000" algn="tl">
                    <a:srgbClr val="000000">
                      <a:alpha val="38000"/>
                    </a:srgbClr>
                  </a:outerShdw>
                </a:effectLst>
                <a:latin typeface="Arial" charset="0"/>
                <a:cs typeface="Arial" charset="0"/>
              </a:rPr>
              <a:t>VẬN DỤNG</a:t>
            </a:r>
            <a:endParaRPr lang="en-US" sz="5400" b="1">
              <a:ln w="11430"/>
              <a:solidFill>
                <a:srgbClr val="FF0000"/>
              </a:solidFill>
              <a:effectLst>
                <a:outerShdw blurRad="50800" dist="39000" dir="5460000" algn="tl">
                  <a:srgbClr val="000000">
                    <a:alpha val="38000"/>
                  </a:srgbClr>
                </a:outerShdw>
              </a:effectLst>
              <a:latin typeface="Arial" charset="0"/>
              <a:cs typeface="Arial" charset="0"/>
            </a:endParaRPr>
          </a:p>
        </p:txBody>
      </p:sp>
      <p:sp>
        <p:nvSpPr>
          <p:cNvPr id="6" name="AutoShape 8"/>
          <p:cNvSpPr>
            <a:spLocks noChangeArrowheads="1"/>
          </p:cNvSpPr>
          <p:nvPr/>
        </p:nvSpPr>
        <p:spPr bwMode="gray">
          <a:xfrm>
            <a:off x="1075765" y="453197"/>
            <a:ext cx="10932459" cy="6188928"/>
          </a:xfrm>
          <a:prstGeom prst="roundRect">
            <a:avLst>
              <a:gd name="adj" fmla="val 50000"/>
            </a:avLst>
          </a:prstGeom>
          <a:noFill/>
          <a:ln w="57150" algn="ctr">
            <a:solidFill>
              <a:schemeClr val="hlink"/>
            </a:solidFill>
            <a:round/>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17961" dir="13500000" algn="ctr" rotWithShape="0">
                    <a:srgbClr val="033B74"/>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Aft>
                <a:spcPts val="0"/>
              </a:spcAft>
            </a:pP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hãy</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đưa</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diện</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lừa</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đảo</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mạng</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sẽ</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phát</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bè</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hoặc</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nguy</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cơ</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hại</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truy</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cập</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mạng</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nên</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gì</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để</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bảo</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vệ</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tin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tài</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khoản</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4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0130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1304" y="0"/>
            <a:ext cx="10897535" cy="707886"/>
          </a:xfrm>
          <a:prstGeom prst="rect">
            <a:avLst/>
          </a:prstGeom>
        </p:spPr>
        <p:txBody>
          <a:bodyPr wrap="none">
            <a:spAutoFit/>
          </a:bodyPr>
          <a:lstStyle/>
          <a:p>
            <a:pPr lvl="0"/>
            <a:r>
              <a:rPr lang="en-US" sz="4000" b="1" dirty="0" err="1">
                <a:solidFill>
                  <a:srgbClr val="FF0000"/>
                </a:solidFill>
                <a:latin typeface="Times New Roman" panose="02020603050405020304" pitchFamily="18" charset="0"/>
                <a:cs typeface="Times New Roman" panose="02020603050405020304" pitchFamily="18" charset="0"/>
              </a:rPr>
              <a:t>Nêu</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các</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tác</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hại</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và</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nguy</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cơ</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khi</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sử</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a:solidFill>
                  <a:srgbClr val="FF0000"/>
                </a:solidFill>
                <a:latin typeface="Times New Roman" panose="02020603050405020304" pitchFamily="18" charset="0"/>
                <a:cs typeface="Times New Roman" panose="02020603050405020304" pitchFamily="18" charset="0"/>
              </a:rPr>
              <a:t>dụng</a:t>
            </a:r>
            <a:r>
              <a:rPr lang="en-US" sz="4000" b="1" dirty="0">
                <a:solidFill>
                  <a:srgbClr val="FF0000"/>
                </a:solidFill>
                <a:latin typeface="Times New Roman" panose="02020603050405020304" pitchFamily="18" charset="0"/>
                <a:cs typeface="Times New Roman" panose="02020603050405020304" pitchFamily="18" charset="0"/>
              </a:rPr>
              <a:t> </a:t>
            </a:r>
            <a:r>
              <a:rPr lang="en-US" sz="4000" b="1" dirty="0" smtClean="0">
                <a:solidFill>
                  <a:srgbClr val="FF0000"/>
                </a:solidFill>
                <a:latin typeface="Times New Roman" panose="02020603050405020304" pitchFamily="18" charset="0"/>
                <a:cs typeface="Times New Roman" panose="02020603050405020304" pitchFamily="18" charset="0"/>
              </a:rPr>
              <a:t>Internet?</a:t>
            </a:r>
            <a:endParaRPr lang="en-US" sz="4000"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195026" y="694823"/>
            <a:ext cx="9815843" cy="2554545"/>
          </a:xfrm>
          <a:prstGeom prst="rect">
            <a:avLst/>
          </a:prstGeom>
        </p:spPr>
        <p:txBody>
          <a:bodyPr wrap="square">
            <a:spAutoFit/>
          </a:bodyPr>
          <a:lstStyle/>
          <a:p>
            <a:pPr algn="just">
              <a:spcAft>
                <a:spcPts val="0"/>
              </a:spcAft>
            </a:pP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tin </a:t>
            </a:r>
            <a:r>
              <a:rPr lang="en-US" sz="32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nhân</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lộ</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hoặc</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đánh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cắp</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Máy</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nhiễm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virus hay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mã</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lừa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đảo</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dỗ</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đe</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doạ</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bắt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nạt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mạng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Tiếp</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thông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tin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chính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xác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Nghiện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internet,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trò</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chơi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mạng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AutoShape 8"/>
          <p:cNvSpPr>
            <a:spLocks noChangeArrowheads="1"/>
          </p:cNvSpPr>
          <p:nvPr/>
        </p:nvSpPr>
        <p:spPr bwMode="auto">
          <a:xfrm>
            <a:off x="648396" y="3269755"/>
            <a:ext cx="11543603" cy="3513832"/>
          </a:xfrm>
          <a:prstGeom prst="cloudCallout">
            <a:avLst>
              <a:gd name="adj1" fmla="val -40852"/>
              <a:gd name="adj2" fmla="val 40615"/>
            </a:avLst>
          </a:prstGeom>
          <a:solidFill>
            <a:srgbClr val="FF99FF"/>
          </a:solidFill>
          <a:ln w="9525">
            <a:solidFill>
              <a:schemeClr val="bg1">
                <a:lumMod val="95000"/>
              </a:schemeClr>
            </a:solidFill>
            <a:round/>
            <a:headEnd/>
            <a:tailEnd/>
          </a:ln>
          <a:effectLs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en-US" sz="3600" b="1" dirty="0" err="1" smtClean="0">
                <a:solidFill>
                  <a:srgbClr val="0000FF"/>
                </a:solidFill>
                <a:latin typeface="Times New Roman" panose="02020603050405020304" pitchFamily="18" charset="0"/>
                <a:cs typeface="Times New Roman" panose="02020603050405020304" pitchFamily="18" charset="0"/>
              </a:rPr>
              <a:t>Em</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đã</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từng</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sử</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dụng</a:t>
            </a:r>
            <a:r>
              <a:rPr lang="en-US" sz="3600" b="1" dirty="0" smtClean="0">
                <a:solidFill>
                  <a:srgbClr val="0000FF"/>
                </a:solidFill>
                <a:latin typeface="Times New Roman" panose="02020603050405020304" pitchFamily="18" charset="0"/>
                <a:cs typeface="Times New Roman" panose="02020603050405020304" pitchFamily="18" charset="0"/>
              </a:rPr>
              <a:t> Internet </a:t>
            </a:r>
            <a:r>
              <a:rPr lang="en-US" sz="3600" b="1" dirty="0" err="1" smtClean="0">
                <a:solidFill>
                  <a:srgbClr val="0000FF"/>
                </a:solidFill>
                <a:latin typeface="Times New Roman" panose="02020603050405020304" pitchFamily="18" charset="0"/>
                <a:cs typeface="Times New Roman" panose="02020603050405020304" pitchFamily="18" charset="0"/>
              </a:rPr>
              <a:t>chưa</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Em</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đã</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bao</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giờ</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gặp</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phải</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một</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trong</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những</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nguy</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cơ</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trên</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chưa</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Nếu</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gặp</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phải</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em</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sẽ</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làm</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gì</a:t>
            </a:r>
            <a:r>
              <a:rPr lang="en-US" sz="3600" b="1" dirty="0" smtClean="0">
                <a:solidFill>
                  <a:srgbClr val="0000FF"/>
                </a:solidFill>
                <a:latin typeface="Times New Roman" panose="02020603050405020304" pitchFamily="18" charset="0"/>
                <a:cs typeface="Times New Roman" panose="02020603050405020304" pitchFamily="18" charset="0"/>
              </a:rPr>
              <a:t>? </a:t>
            </a:r>
            <a:endParaRPr lang="en-US" altLang="en-US" sz="3600"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672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sz="36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3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3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3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diện</a:t>
            </a:r>
            <a:r>
              <a:rPr lang="en-US" sz="3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lừa</a:t>
            </a:r>
            <a:r>
              <a:rPr lang="en-US" sz="3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đảo</a:t>
            </a:r>
            <a:r>
              <a:rPr lang="en-US" sz="3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3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mạng</a:t>
            </a:r>
            <a:r>
              <a:rPr lang="en-US" sz="3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600" b="1" dirty="0">
              <a:solidFill>
                <a:srgbClr val="FF0000"/>
              </a:solidFill>
            </a:endParaRPr>
          </a:p>
        </p:txBody>
      </p:sp>
      <p:sp>
        <p:nvSpPr>
          <p:cNvPr id="4" name="Rectangle 3"/>
          <p:cNvSpPr/>
          <p:nvPr/>
        </p:nvSpPr>
        <p:spPr>
          <a:xfrm>
            <a:off x="946482" y="1417638"/>
            <a:ext cx="10972800" cy="4548938"/>
          </a:xfrm>
          <a:prstGeom prst="rect">
            <a:avLst/>
          </a:prstGeom>
        </p:spPr>
        <p:txBody>
          <a:bodyPr wrap="square">
            <a:spAutoFit/>
          </a:bodyPr>
          <a:lstStyle/>
          <a:p>
            <a:pPr algn="just">
              <a:lnSpc>
                <a:spcPct val="115000"/>
              </a:lnSpc>
              <a:spcAft>
                <a:spcPts val="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lời</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quảng</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cáo</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đánh</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vào</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lòng</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tham</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vật</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chất</a:t>
            </a:r>
            <a:r>
              <a:rPr lang="en-US" sz="3200" b="1"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lời</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dụ</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dỗ</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rủ</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rê</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làm</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việc</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liên</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quan</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đến</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các</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vấn</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đề</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nhạy</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cảm</a:t>
            </a:r>
            <a:endParaRPr lang="en-US" sz="32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3200" b="1" dirty="0">
                <a:latin typeface="Times New Roman" panose="02020603050405020304" pitchFamily="18" charset="0"/>
                <a:ea typeface="Calibri" panose="020F0502020204030204" pitchFamily="34" charset="0"/>
                <a:cs typeface="Times New Roman" panose="02020603050405020304" pitchFamily="18" charset="0"/>
              </a:rPr>
              <a:t> tin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nhắn</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tự</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giới</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thiệu</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là</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quen</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của</a:t>
            </a:r>
            <a:r>
              <a:rPr lang="en-US" sz="3200" b="1" dirty="0">
                <a:latin typeface="Times New Roman" panose="02020603050405020304" pitchFamily="18" charset="0"/>
                <a:ea typeface="Calibri" panose="020F0502020204030204" pitchFamily="34" charset="0"/>
                <a:cs typeface="Times New Roman" panose="02020603050405020304" pitchFamily="18" charset="0"/>
              </a:rPr>
              <a:t> cha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mẹ</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để</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bảo</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em</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làm</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điều</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gì</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đó</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mà</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cho</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bố</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mẹ</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biết</a:t>
            </a:r>
            <a:r>
              <a:rPr lang="en-US" sz="3200" b="1"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 Tin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nhắn</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của</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lạ</a:t>
            </a:r>
            <a:r>
              <a:rPr lang="en-US" sz="3200" b="1" dirty="0">
                <a:latin typeface="Times New Roman" panose="02020603050405020304" pitchFamily="18" charset="0"/>
                <a:ea typeface="Calibri" panose="020F0502020204030204" pitchFamily="34" charset="0"/>
                <a:cs typeface="Times New Roman" panose="02020603050405020304" pitchFamily="18" charset="0"/>
              </a:rPr>
              <a:t> hay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đại</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diện</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cho</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một</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tổ</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chức</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nào</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đó</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liên</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quan</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đến</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tiền</a:t>
            </a:r>
            <a:r>
              <a:rPr lang="en-US" sz="3200" b="1" dirty="0">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latin typeface="Times New Roman" panose="02020603050405020304" pitchFamily="18" charset="0"/>
                <a:ea typeface="Calibri" panose="020F0502020204030204" pitchFamily="34" charset="0"/>
                <a:cs typeface="Times New Roman" panose="02020603050405020304" pitchFamily="18" charset="0"/>
              </a:rPr>
              <a:t>bạc</a:t>
            </a:r>
            <a:r>
              <a:rPr lang="en-US" sz="3200" b="1" dirty="0">
                <a:latin typeface="Times New Roman" panose="02020603050405020304" pitchFamily="18" charset="0"/>
                <a:ea typeface="Calibri" panose="020F0502020204030204" pitchFamily="34" charset="0"/>
                <a:cs typeface="Times New Roman" panose="02020603050405020304" pitchFamily="18" charset="0"/>
              </a:rPr>
              <a:t>.</a:t>
            </a:r>
          </a:p>
          <a:p>
            <a:r>
              <a:rPr lang="en-US" sz="3200" b="1" dirty="0">
                <a:latin typeface="Times New Roman" panose="02020603050405020304" pitchFamily="18" charset="0"/>
                <a:ea typeface="Calibri" panose="020F0502020204030204" pitchFamily="34" charset="0"/>
              </a:rPr>
              <a:t>- </a:t>
            </a:r>
            <a:r>
              <a:rPr lang="en-US" sz="3200" b="1" dirty="0" err="1">
                <a:latin typeface="Times New Roman" panose="02020603050405020304" pitchFamily="18" charset="0"/>
                <a:ea typeface="Calibri" panose="020F0502020204030204" pitchFamily="34" charset="0"/>
              </a:rPr>
              <a:t>Những</a:t>
            </a:r>
            <a:r>
              <a:rPr lang="en-US" sz="3200" b="1" dirty="0">
                <a:latin typeface="Times New Roman" panose="02020603050405020304" pitchFamily="18" charset="0"/>
                <a:ea typeface="Calibri" panose="020F0502020204030204" pitchFamily="34" charset="0"/>
              </a:rPr>
              <a:t> </a:t>
            </a:r>
            <a:r>
              <a:rPr lang="en-US" sz="3200" b="1" dirty="0" err="1">
                <a:latin typeface="Times New Roman" panose="02020603050405020304" pitchFamily="18" charset="0"/>
                <a:ea typeface="Calibri" panose="020F0502020204030204" pitchFamily="34" charset="0"/>
              </a:rPr>
              <a:t>lời</a:t>
            </a:r>
            <a:r>
              <a:rPr lang="en-US" sz="3200" b="1" dirty="0">
                <a:latin typeface="Times New Roman" panose="02020603050405020304" pitchFamily="18" charset="0"/>
                <a:ea typeface="Calibri" panose="020F0502020204030204" pitchFamily="34" charset="0"/>
              </a:rPr>
              <a:t> </a:t>
            </a:r>
            <a:r>
              <a:rPr lang="en-US" sz="3200" b="1" dirty="0" err="1">
                <a:latin typeface="Times New Roman" panose="02020603050405020304" pitchFamily="18" charset="0"/>
                <a:ea typeface="Calibri" panose="020F0502020204030204" pitchFamily="34" charset="0"/>
              </a:rPr>
              <a:t>giới</a:t>
            </a:r>
            <a:r>
              <a:rPr lang="en-US" sz="3200" b="1" dirty="0">
                <a:latin typeface="Times New Roman" panose="02020603050405020304" pitchFamily="18" charset="0"/>
                <a:ea typeface="Calibri" panose="020F0502020204030204" pitchFamily="34" charset="0"/>
              </a:rPr>
              <a:t> </a:t>
            </a:r>
            <a:r>
              <a:rPr lang="en-US" sz="3200" b="1" dirty="0" err="1">
                <a:latin typeface="Times New Roman" panose="02020603050405020304" pitchFamily="18" charset="0"/>
                <a:ea typeface="Calibri" panose="020F0502020204030204" pitchFamily="34" charset="0"/>
              </a:rPr>
              <a:t>thiệu</a:t>
            </a:r>
            <a:r>
              <a:rPr lang="en-US" sz="3200" b="1" dirty="0">
                <a:latin typeface="Times New Roman" panose="02020603050405020304" pitchFamily="18" charset="0"/>
                <a:ea typeface="Calibri" panose="020F0502020204030204" pitchFamily="34" charset="0"/>
              </a:rPr>
              <a:t> </a:t>
            </a:r>
            <a:r>
              <a:rPr lang="en-US" sz="3200" b="1" dirty="0" err="1">
                <a:latin typeface="Times New Roman" panose="02020603050405020304" pitchFamily="18" charset="0"/>
                <a:ea typeface="Calibri" panose="020F0502020204030204" pitchFamily="34" charset="0"/>
              </a:rPr>
              <a:t>gây</a:t>
            </a:r>
            <a:r>
              <a:rPr lang="en-US" sz="3200" b="1" dirty="0">
                <a:latin typeface="Times New Roman" panose="02020603050405020304" pitchFamily="18" charset="0"/>
                <a:ea typeface="Calibri" panose="020F0502020204030204" pitchFamily="34" charset="0"/>
              </a:rPr>
              <a:t> </a:t>
            </a:r>
            <a:r>
              <a:rPr lang="en-US" sz="3200" b="1" dirty="0" err="1">
                <a:latin typeface="Times New Roman" panose="02020603050405020304" pitchFamily="18" charset="0"/>
                <a:ea typeface="Calibri" panose="020F0502020204030204" pitchFamily="34" charset="0"/>
              </a:rPr>
              <a:t>sự</a:t>
            </a:r>
            <a:r>
              <a:rPr lang="en-US" sz="3200" b="1" dirty="0">
                <a:latin typeface="Times New Roman" panose="02020603050405020304" pitchFamily="18" charset="0"/>
                <a:ea typeface="Calibri" panose="020F0502020204030204" pitchFamily="34" charset="0"/>
              </a:rPr>
              <a:t> </a:t>
            </a:r>
            <a:r>
              <a:rPr lang="en-US" sz="3200" b="1" dirty="0" err="1">
                <a:latin typeface="Times New Roman" panose="02020603050405020304" pitchFamily="18" charset="0"/>
                <a:ea typeface="Calibri" panose="020F0502020204030204" pitchFamily="34" charset="0"/>
              </a:rPr>
              <a:t>tò</a:t>
            </a:r>
            <a:r>
              <a:rPr lang="en-US" sz="3200" b="1" dirty="0">
                <a:latin typeface="Times New Roman" panose="02020603050405020304" pitchFamily="18" charset="0"/>
                <a:ea typeface="Calibri" panose="020F0502020204030204" pitchFamily="34" charset="0"/>
              </a:rPr>
              <a:t> </a:t>
            </a:r>
            <a:r>
              <a:rPr lang="en-US" sz="3200" b="1" dirty="0" err="1">
                <a:latin typeface="Times New Roman" panose="02020603050405020304" pitchFamily="18" charset="0"/>
                <a:ea typeface="Calibri" panose="020F0502020204030204" pitchFamily="34" charset="0"/>
              </a:rPr>
              <a:t>mò</a:t>
            </a:r>
            <a:r>
              <a:rPr lang="en-US" sz="3200" b="1" dirty="0">
                <a:latin typeface="Times New Roman" panose="02020603050405020304" pitchFamily="18" charset="0"/>
                <a:ea typeface="Calibri" panose="020F0502020204030204" pitchFamily="34" charset="0"/>
              </a:rPr>
              <a:t>, </a:t>
            </a:r>
            <a:r>
              <a:rPr lang="en-US" sz="3200" b="1" dirty="0" err="1">
                <a:latin typeface="Times New Roman" panose="02020603050405020304" pitchFamily="18" charset="0"/>
                <a:ea typeface="Calibri" panose="020F0502020204030204" pitchFamily="34" charset="0"/>
              </a:rPr>
              <a:t>hiếu</a:t>
            </a:r>
            <a:r>
              <a:rPr lang="en-US" sz="3200" b="1" dirty="0">
                <a:latin typeface="Times New Roman" panose="02020603050405020304" pitchFamily="18" charset="0"/>
                <a:ea typeface="Calibri" panose="020F0502020204030204" pitchFamily="34" charset="0"/>
              </a:rPr>
              <a:t> </a:t>
            </a:r>
            <a:r>
              <a:rPr lang="en-US" sz="3200" b="1" dirty="0" err="1">
                <a:latin typeface="Times New Roman" panose="02020603050405020304" pitchFamily="18" charset="0"/>
                <a:ea typeface="Calibri" panose="020F0502020204030204" pitchFamily="34" charset="0"/>
              </a:rPr>
              <a:t>kì</a:t>
            </a:r>
            <a:r>
              <a:rPr lang="en-US" sz="3200" b="1" dirty="0">
                <a:latin typeface="Times New Roman" panose="02020603050405020304" pitchFamily="18" charset="0"/>
                <a:ea typeface="Calibri" panose="020F0502020204030204" pitchFamily="34" charset="0"/>
              </a:rPr>
              <a:t>, …</a:t>
            </a:r>
            <a:endParaRPr lang="en-US" sz="3200" b="1" dirty="0"/>
          </a:p>
        </p:txBody>
      </p:sp>
    </p:spTree>
    <p:extLst>
      <p:ext uri="{BB962C8B-B14F-4D97-AF65-F5344CB8AC3E}">
        <p14:creationId xmlns:p14="http://schemas.microsoft.com/office/powerpoint/2010/main" val="1693638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46485" y="1007513"/>
            <a:ext cx="10700084" cy="4031873"/>
          </a:xfrm>
          <a:prstGeom prst="rect">
            <a:avLst/>
          </a:prstGeom>
        </p:spPr>
        <p:txBody>
          <a:bodyPr wrap="square">
            <a:spAutoFit/>
          </a:bodyPr>
          <a:lstStyle/>
          <a:p>
            <a:r>
              <a:rPr lang="en-US" sz="3200" dirty="0" smtClean="0">
                <a:latin typeface="Times New Roman" panose="02020603050405020304" pitchFamily="18" charset="0"/>
                <a:ea typeface="Calibri" panose="020F0502020204030204" pitchFamily="34" charset="0"/>
              </a:rPr>
              <a:t>2/ </a:t>
            </a:r>
            <a:r>
              <a:rPr lang="en-US" sz="3200" dirty="0" err="1" smtClean="0">
                <a:latin typeface="Times New Roman" panose="02020603050405020304" pitchFamily="18" charset="0"/>
                <a:ea typeface="Calibri" panose="020F0502020204030204" pitchFamily="34" charset="0"/>
              </a:rPr>
              <a:t>Khi</a:t>
            </a:r>
            <a:r>
              <a:rPr lang="en-US" sz="3200" dirty="0" smtClean="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người</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thân</a:t>
            </a:r>
            <a:r>
              <a:rPr lang="en-US" sz="3200" dirty="0">
                <a:latin typeface="Times New Roman" panose="02020603050405020304" pitchFamily="18" charset="0"/>
                <a:ea typeface="Calibri" panose="020F0502020204030204" pitchFamily="34" charset="0"/>
              </a:rPr>
              <a:t> hay </a:t>
            </a:r>
            <a:r>
              <a:rPr lang="en-US" sz="3200" dirty="0" err="1">
                <a:latin typeface="Times New Roman" panose="02020603050405020304" pitchFamily="18" charset="0"/>
                <a:ea typeface="Calibri" panose="020F0502020204030204" pitchFamily="34" charset="0"/>
              </a:rPr>
              <a:t>bạn</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bè</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có</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nguy</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cơ</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bị</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hại</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trên</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mạng</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thì</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khuyên</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họ</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cần</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tạm</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dừng</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việc</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lên</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mạng</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báo</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cho</a:t>
            </a:r>
            <a:r>
              <a:rPr lang="en-US" sz="3200" dirty="0">
                <a:latin typeface="Times New Roman" panose="02020603050405020304" pitchFamily="18" charset="0"/>
                <a:ea typeface="Calibri" panose="020F0502020204030204" pitchFamily="34" charset="0"/>
              </a:rPr>
              <a:t> cha </a:t>
            </a:r>
            <a:r>
              <a:rPr lang="en-US" sz="3200" dirty="0" err="1">
                <a:latin typeface="Times New Roman" panose="02020603050405020304" pitchFamily="18" charset="0"/>
                <a:ea typeface="Calibri" panose="020F0502020204030204" pitchFamily="34" charset="0"/>
              </a:rPr>
              <a:t>mẹ</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người</a:t>
            </a:r>
            <a:r>
              <a:rPr lang="en-US" sz="3200" dirty="0">
                <a:latin typeface="Times New Roman" panose="02020603050405020304" pitchFamily="18" charset="0"/>
                <a:ea typeface="Calibri" panose="020F0502020204030204" pitchFamily="34" charset="0"/>
              </a:rPr>
              <a:t> tin </a:t>
            </a:r>
            <a:r>
              <a:rPr lang="en-US" sz="3200" dirty="0" err="1">
                <a:latin typeface="Times New Roman" panose="02020603050405020304" pitchFamily="18" charset="0"/>
                <a:ea typeface="Calibri" panose="020F0502020204030204" pitchFamily="34" charset="0"/>
              </a:rPr>
              <a:t>cậy</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trong</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gia</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đình</a:t>
            </a:r>
            <a:r>
              <a:rPr lang="en-US" sz="3200" dirty="0">
                <a:latin typeface="Times New Roman" panose="02020603050405020304" pitchFamily="18" charset="0"/>
                <a:ea typeface="Calibri" panose="020F0502020204030204" pitchFamily="34" charset="0"/>
              </a:rPr>
              <a:t> hay </a:t>
            </a:r>
            <a:r>
              <a:rPr lang="en-US" sz="3200" dirty="0" err="1">
                <a:latin typeface="Times New Roman" panose="02020603050405020304" pitchFamily="18" charset="0"/>
                <a:ea typeface="Calibri" panose="020F0502020204030204" pitchFamily="34" charset="0"/>
              </a:rPr>
              <a:t>thầy</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cô</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cơ</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quan</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công</a:t>
            </a:r>
            <a:r>
              <a:rPr lang="en-US" sz="3200" dirty="0">
                <a:latin typeface="Times New Roman" panose="02020603050405020304" pitchFamily="18" charset="0"/>
                <a:ea typeface="Calibri" panose="020F0502020204030204" pitchFamily="34" charset="0"/>
              </a:rPr>
              <a:t> an </a:t>
            </a:r>
            <a:r>
              <a:rPr lang="en-US" sz="3200" dirty="0" err="1">
                <a:latin typeface="Times New Roman" panose="02020603050405020304" pitchFamily="18" charset="0"/>
                <a:ea typeface="Calibri" panose="020F0502020204030204" pitchFamily="34" charset="0"/>
              </a:rPr>
              <a:t>để</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được</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bảo</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vệ</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và</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có</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cách</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xử</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lí</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Máy</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tính</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nên</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được</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cài</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đặt</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các</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chương</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trình</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duyệt</a:t>
            </a:r>
            <a:r>
              <a:rPr lang="en-US" sz="3200" dirty="0">
                <a:latin typeface="Times New Roman" panose="02020603050405020304" pitchFamily="18" charset="0"/>
                <a:ea typeface="Calibri" panose="020F0502020204030204" pitchFamily="34" charset="0"/>
              </a:rPr>
              <a:t> virus. </a:t>
            </a:r>
            <a:r>
              <a:rPr lang="en-US" sz="3200" dirty="0" err="1">
                <a:latin typeface="Times New Roman" panose="02020603050405020304" pitchFamily="18" charset="0"/>
                <a:ea typeface="Calibri" panose="020F0502020204030204" pitchFamily="34" charset="0"/>
              </a:rPr>
              <a:t>Nếu</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máy</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tính</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của</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em</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bị</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nhiễm</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mã</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độc</a:t>
            </a:r>
            <a:r>
              <a:rPr lang="en-US" sz="3200" dirty="0">
                <a:latin typeface="Times New Roman" panose="02020603050405020304" pitchFamily="18" charset="0"/>
                <a:ea typeface="Calibri" panose="020F0502020204030204" pitchFamily="34" charset="0"/>
              </a:rPr>
              <a:t> hay virus </a:t>
            </a:r>
            <a:r>
              <a:rPr lang="en-US" sz="3200" dirty="0" err="1">
                <a:latin typeface="Times New Roman" panose="02020603050405020304" pitchFamily="18" charset="0"/>
                <a:ea typeface="Calibri" panose="020F0502020204030204" pitchFamily="34" charset="0"/>
              </a:rPr>
              <a:t>thì</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nên</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quét</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và</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duyệt</a:t>
            </a:r>
            <a:r>
              <a:rPr lang="en-US" sz="3200" dirty="0">
                <a:latin typeface="Times New Roman" panose="02020603050405020304" pitchFamily="18" charset="0"/>
                <a:ea typeface="Calibri" panose="020F0502020204030204" pitchFamily="34" charset="0"/>
              </a:rPr>
              <a:t> virus. </a:t>
            </a:r>
            <a:r>
              <a:rPr lang="en-US" sz="3200" dirty="0" err="1">
                <a:latin typeface="Times New Roman" panose="02020603050405020304" pitchFamily="18" charset="0"/>
                <a:ea typeface="Calibri" panose="020F0502020204030204" pitchFamily="34" charset="0"/>
              </a:rPr>
              <a:t>Nếu</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máy</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bị</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lỗi</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nặng</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hơn</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thì</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nên</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dừng</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sử</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dụng</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và</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mang</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tới</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các</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cửa</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hàng</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sửa</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chữa</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máy</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tính</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để</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được</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kiểm</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tra</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và</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sửa</a:t>
            </a:r>
            <a:r>
              <a:rPr lang="en-US" sz="3200" dirty="0">
                <a:latin typeface="Times New Roman" panose="02020603050405020304" pitchFamily="18" charset="0"/>
                <a:ea typeface="Calibri" panose="020F0502020204030204" pitchFamily="34" charset="0"/>
              </a:rPr>
              <a:t> </a:t>
            </a:r>
            <a:r>
              <a:rPr lang="en-US" sz="3200" dirty="0" err="1">
                <a:latin typeface="Times New Roman" panose="02020603050405020304" pitchFamily="18" charset="0"/>
                <a:ea typeface="Calibri" panose="020F0502020204030204" pitchFamily="34" charset="0"/>
              </a:rPr>
              <a:t>chữa</a:t>
            </a:r>
            <a:r>
              <a:rPr lang="en-US" sz="3200" dirty="0">
                <a:latin typeface="Times New Roman" panose="02020603050405020304" pitchFamily="18" charset="0"/>
                <a:ea typeface="Calibri" panose="020F0502020204030204" pitchFamily="34" charset="0"/>
              </a:rPr>
              <a:t>.</a:t>
            </a:r>
            <a:endParaRPr lang="en-US" sz="3200" dirty="0"/>
          </a:p>
        </p:txBody>
      </p:sp>
    </p:spTree>
    <p:extLst>
      <p:ext uri="{BB962C8B-B14F-4D97-AF65-F5344CB8AC3E}">
        <p14:creationId xmlns:p14="http://schemas.microsoft.com/office/powerpoint/2010/main" val="25262353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1" y="50050"/>
            <a:ext cx="11197389" cy="1143000"/>
          </a:xfrm>
        </p:spPr>
        <p:txBody>
          <a:bodyPr>
            <a:normAutofit/>
          </a:bodyPr>
          <a:lstStyle/>
          <a:p>
            <a:r>
              <a:rPr lang="en-US" sz="3600" b="1" dirty="0" smtClean="0">
                <a:solidFill>
                  <a:srgbClr val="FF0000"/>
                </a:solidFill>
                <a:latin typeface="Times New Roman" panose="02020603050405020304" pitchFamily="18" charset="0"/>
                <a:cs typeface="Times New Roman" panose="02020603050405020304" pitchFamily="18" charset="0"/>
              </a:rPr>
              <a:t>3/ </a:t>
            </a:r>
            <a:r>
              <a:rPr lang="en-US" sz="3600" b="1" dirty="0" err="1" smtClean="0">
                <a:solidFill>
                  <a:srgbClr val="FF0000"/>
                </a:solidFill>
                <a:latin typeface="Times New Roman" panose="02020603050405020304" pitchFamily="18" charset="0"/>
                <a:cs typeface="Times New Roman" panose="02020603050405020304" pitchFamily="18" charset="0"/>
              </a:rPr>
              <a:t>Để</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bảo</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vệ</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thông</a:t>
            </a:r>
            <a:r>
              <a:rPr lang="en-US" sz="3600" b="1" dirty="0">
                <a:solidFill>
                  <a:srgbClr val="FF0000"/>
                </a:solidFill>
                <a:latin typeface="Times New Roman" panose="02020603050405020304" pitchFamily="18" charset="0"/>
                <a:cs typeface="Times New Roman" panose="02020603050405020304" pitchFamily="18" charset="0"/>
              </a:rPr>
              <a:t> tin </a:t>
            </a:r>
            <a:r>
              <a:rPr lang="en-US" sz="3600" b="1" dirty="0" err="1">
                <a:solidFill>
                  <a:srgbClr val="FF0000"/>
                </a:solidFill>
                <a:latin typeface="Times New Roman" panose="02020603050405020304" pitchFamily="18" charset="0"/>
                <a:cs typeface="Times New Roman" panose="02020603050405020304" pitchFamily="18" charset="0"/>
              </a:rPr>
              <a:t>và</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tài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khoản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cá</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nhân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em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cần</a:t>
            </a:r>
            <a:r>
              <a:rPr lang="en-US" sz="3600" b="1" dirty="0">
                <a:solidFill>
                  <a:srgbClr val="FF0000"/>
                </a:solidFill>
                <a:latin typeface="Times New Roman" panose="02020603050405020304" pitchFamily="18" charset="0"/>
                <a:cs typeface="Times New Roman" panose="02020603050405020304" pitchFamily="18" charset="0"/>
              </a:rPr>
              <a:t>:</a:t>
            </a:r>
          </a:p>
        </p:txBody>
      </p:sp>
      <p:sp>
        <p:nvSpPr>
          <p:cNvPr id="5" name="Rectangle 4"/>
          <p:cNvSpPr/>
          <p:nvPr/>
        </p:nvSpPr>
        <p:spPr>
          <a:xfrm>
            <a:off x="596155" y="1130741"/>
            <a:ext cx="11335871" cy="5324535"/>
          </a:xfrm>
          <a:prstGeom prst="rect">
            <a:avLst/>
          </a:prstGeom>
          <a:solidFill>
            <a:schemeClr val="accent6">
              <a:lumMod val="20000"/>
              <a:lumOff val="80000"/>
            </a:schemeClr>
          </a:solidFill>
        </p:spPr>
        <p:txBody>
          <a:bodyPr wrap="square">
            <a:spAutoFit/>
          </a:bodyPr>
          <a:lstStyle/>
          <a:p>
            <a:pPr lvl="0"/>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Cài</a:t>
            </a:r>
            <a:r>
              <a:rPr lang="en-US" sz="3400" dirty="0" smtClean="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đặt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và</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cập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nhập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phần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mềm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chống</a:t>
            </a:r>
            <a:r>
              <a:rPr lang="en-US" sz="3400" dirty="0">
                <a:latin typeface="Times New Roman" panose="02020603050405020304" pitchFamily="18" charset="0"/>
                <a:cs typeface="Times New Roman" panose="02020603050405020304" pitchFamily="18" charset="0"/>
              </a:rPr>
              <a:t> virus.</a:t>
            </a:r>
          </a:p>
          <a:p>
            <a:pPr lvl="0"/>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Đặt</a:t>
            </a:r>
            <a:r>
              <a:rPr lang="en-US" sz="3400" dirty="0" smtClean="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mật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khẩu</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mạnh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Bảo</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vệ</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mật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khẩu</a:t>
            </a:r>
            <a:r>
              <a:rPr lang="en-US" sz="3400" dirty="0">
                <a:latin typeface="Times New Roman" panose="02020603050405020304" pitchFamily="18" charset="0"/>
                <a:cs typeface="Times New Roman" panose="02020603050405020304" pitchFamily="18" charset="0"/>
              </a:rPr>
              <a:t>.</a:t>
            </a:r>
          </a:p>
          <a:p>
            <a:pPr lvl="0"/>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Đăng</a:t>
            </a:r>
            <a:r>
              <a:rPr lang="en-US" sz="3400" dirty="0" smtClean="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xuất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các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tài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khoản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khi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đã</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dùng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xong</a:t>
            </a:r>
            <a:r>
              <a:rPr lang="en-US" sz="3400" dirty="0">
                <a:latin typeface="Times New Roman" panose="02020603050405020304" pitchFamily="18" charset="0"/>
                <a:cs typeface="Times New Roman" panose="02020603050405020304" pitchFamily="18" charset="0"/>
              </a:rPr>
              <a:t>.</a:t>
            </a:r>
          </a:p>
          <a:p>
            <a:pPr lvl="0"/>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Tránh</a:t>
            </a:r>
            <a:r>
              <a:rPr lang="en-US" sz="3400" dirty="0" smtClean="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dùng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mạng</a:t>
            </a:r>
            <a:r>
              <a:rPr lang="en-US" sz="3400" dirty="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công</a:t>
            </a:r>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cộng</a:t>
            </a:r>
            <a:r>
              <a:rPr lang="en-US" sz="3400" dirty="0" smtClean="0">
                <a:latin typeface="Times New Roman" panose="02020603050405020304" pitchFamily="18" charset="0"/>
                <a:cs typeface="Times New Roman" panose="02020603050405020304" pitchFamily="18" charset="0"/>
              </a:rPr>
              <a:t>.</a:t>
            </a:r>
            <a:endParaRPr lang="en-US" sz="3400" dirty="0">
              <a:latin typeface="Times New Roman" panose="02020603050405020304" pitchFamily="18" charset="0"/>
              <a:cs typeface="Times New Roman" panose="02020603050405020304" pitchFamily="18" charset="0"/>
            </a:endParaRPr>
          </a:p>
          <a:p>
            <a:pPr lvl="0"/>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Không</a:t>
            </a:r>
            <a:r>
              <a:rPr lang="en-US" sz="3400" dirty="0" smtClean="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truy</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cập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vào</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các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liên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kết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lạ</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không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mở</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thư</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điện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tử</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và</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các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tệp</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đính</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kèm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gửi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từ</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những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người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không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quen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không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kết</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bạn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nhắn</a:t>
            </a:r>
            <a:r>
              <a:rPr lang="en-US" sz="3400" dirty="0">
                <a:latin typeface="Times New Roman" panose="02020603050405020304" pitchFamily="18" charset="0"/>
                <a:cs typeface="Times New Roman" panose="02020603050405020304" pitchFamily="18" charset="0"/>
              </a:rPr>
              <a:t> tin </a:t>
            </a:r>
            <a:r>
              <a:rPr lang="en-US" sz="3400" dirty="0" err="1">
                <a:latin typeface="Times New Roman" panose="02020603050405020304" pitchFamily="18" charset="0"/>
                <a:cs typeface="Times New Roman" panose="02020603050405020304" pitchFamily="18" charset="0"/>
              </a:rPr>
              <a:t>với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người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lạ</a:t>
            </a:r>
            <a:r>
              <a:rPr lang="en-US" sz="3400" dirty="0">
                <a:latin typeface="Times New Roman" panose="02020603050405020304" pitchFamily="18" charset="0"/>
                <a:cs typeface="Times New Roman" panose="02020603050405020304" pitchFamily="18" charset="0"/>
              </a:rPr>
              <a:t>.</a:t>
            </a:r>
          </a:p>
          <a:p>
            <a:pPr lvl="0"/>
            <a:r>
              <a:rPr lang="en-US" sz="3400" dirty="0" smtClean="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Không</a:t>
            </a:r>
            <a:r>
              <a:rPr lang="en-US" sz="3400" dirty="0" smtClean="0">
                <a:latin typeface="Times New Roman" panose="02020603050405020304" pitchFamily="18" charset="0"/>
                <a:cs typeface="Times New Roman" panose="02020603050405020304" pitchFamily="18" charset="0"/>
              </a:rPr>
              <a:t> </a:t>
            </a:r>
            <a:r>
              <a:rPr lang="en-US" sz="3400" dirty="0">
                <a:latin typeface="Times New Roman" panose="02020603050405020304" pitchFamily="18" charset="0"/>
                <a:cs typeface="Times New Roman" panose="02020603050405020304" pitchFamily="18" charset="0"/>
              </a:rPr>
              <a:t>chia </a:t>
            </a:r>
            <a:r>
              <a:rPr lang="en-US" sz="3400" dirty="0" err="1">
                <a:latin typeface="Times New Roman" panose="02020603050405020304" pitchFamily="18" charset="0"/>
                <a:cs typeface="Times New Roman" panose="02020603050405020304" pitchFamily="18" charset="0"/>
              </a:rPr>
              <a:t>sẻ</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những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thông</a:t>
            </a:r>
            <a:r>
              <a:rPr lang="en-US" sz="3400" dirty="0">
                <a:latin typeface="Times New Roman" panose="02020603050405020304" pitchFamily="18" charset="0"/>
                <a:cs typeface="Times New Roman" panose="02020603050405020304" pitchFamily="18" charset="0"/>
              </a:rPr>
              <a:t> tin </a:t>
            </a:r>
            <a:r>
              <a:rPr lang="en-US" sz="3400" dirty="0" err="1">
                <a:latin typeface="Times New Roman" panose="02020603050405020304" pitchFamily="18" charset="0"/>
                <a:cs typeface="Times New Roman" panose="02020603050405020304" pitchFamily="18" charset="0"/>
              </a:rPr>
              <a:t>cá</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nhân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và</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những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thông</a:t>
            </a:r>
            <a:r>
              <a:rPr lang="en-US" sz="3400" dirty="0">
                <a:latin typeface="Times New Roman" panose="02020603050405020304" pitchFamily="18" charset="0"/>
                <a:cs typeface="Times New Roman" panose="02020603050405020304" pitchFamily="18" charset="0"/>
              </a:rPr>
              <a:t> tin </a:t>
            </a:r>
            <a:r>
              <a:rPr lang="en-US" sz="3400" dirty="0" err="1" smtClean="0">
                <a:latin typeface="Times New Roman" panose="02020603050405020304" pitchFamily="18" charset="0"/>
                <a:cs typeface="Times New Roman" panose="02020603050405020304" pitchFamily="18" charset="0"/>
              </a:rPr>
              <a:t>chưa</a:t>
            </a:r>
            <a:r>
              <a:rPr lang="en-US" sz="3400" dirty="0" smtClean="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được</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kiểm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chứng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trên</a:t>
            </a:r>
            <a:r>
              <a:rPr lang="en-US" sz="3400" dirty="0">
                <a:latin typeface="Times New Roman" panose="02020603050405020304" pitchFamily="18" charset="0"/>
                <a:cs typeface="Times New Roman" panose="02020603050405020304" pitchFamily="18" charset="0"/>
              </a:rPr>
              <a:t> internet; </a:t>
            </a:r>
            <a:r>
              <a:rPr lang="en-US" sz="3400" dirty="0" err="1">
                <a:latin typeface="Times New Roman" panose="02020603050405020304" pitchFamily="18" charset="0"/>
                <a:cs typeface="Times New Roman" panose="02020603050405020304" pitchFamily="18" charset="0"/>
              </a:rPr>
              <a:t>không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lan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truyền</a:t>
            </a:r>
            <a:r>
              <a:rPr lang="en-US" sz="3400" dirty="0">
                <a:latin typeface="Times New Roman" panose="02020603050405020304" pitchFamily="18" charset="0"/>
                <a:cs typeface="Times New Roman" panose="02020603050405020304" pitchFamily="18" charset="0"/>
              </a:rPr>
              <a:t> tin </a:t>
            </a:r>
            <a:r>
              <a:rPr lang="en-US" sz="3400" dirty="0" err="1">
                <a:latin typeface="Times New Roman" panose="02020603050405020304" pitchFamily="18" charset="0"/>
                <a:cs typeface="Times New Roman" panose="02020603050405020304" pitchFamily="18" charset="0"/>
              </a:rPr>
              <a:t>giả</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làm</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tổn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thương</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đến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người</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khác</a:t>
            </a:r>
            <a:r>
              <a:rPr lang="en-US" sz="3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63991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5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500"/>
                                        <p:tgtEl>
                                          <p:spTgt spid="5">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500"/>
                                        <p:tgtEl>
                                          <p:spTgt spid="5">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ltGray">
          <a:xfrm rot="5400000">
            <a:off x="-903287" y="1506537"/>
            <a:ext cx="4824413" cy="4541839"/>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2"/>
                  <a:pt x="10800" y="322"/>
                </a:cubicBezTo>
                <a:cubicBezTo>
                  <a:pt x="16524" y="322"/>
                  <a:pt x="21189" y="4916"/>
                  <a:pt x="21276" y="10641"/>
                </a:cubicBezTo>
                <a:lnTo>
                  <a:pt x="21598" y="10636"/>
                </a:lnTo>
                <a:cubicBezTo>
                  <a:pt x="21509" y="4736"/>
                  <a:pt x="16700" y="0"/>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eaLnBrk="1" hangingPunct="1">
              <a:defRPr/>
            </a:pPr>
            <a:endParaRPr lang="en-US">
              <a:cs typeface="+mn-cs"/>
            </a:endParaRPr>
          </a:p>
        </p:txBody>
      </p:sp>
      <p:sp>
        <p:nvSpPr>
          <p:cNvPr id="3" name="AutoShape 3"/>
          <p:cNvSpPr>
            <a:spLocks noChangeArrowheads="1"/>
          </p:cNvSpPr>
          <p:nvPr/>
        </p:nvSpPr>
        <p:spPr bwMode="ltGray">
          <a:xfrm rot="5400000" flipH="1">
            <a:off x="-522288" y="1887540"/>
            <a:ext cx="4032250" cy="3749675"/>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4"/>
                  <a:pt x="10855" y="10769"/>
                  <a:pt x="10855" y="10799"/>
                </a:cubicBezTo>
                <a:lnTo>
                  <a:pt x="21600" y="10800"/>
                </a:lnTo>
                <a:cubicBezTo>
                  <a:pt x="21600" y="4835"/>
                  <a:pt x="16764" y="0"/>
                  <a:pt x="10800" y="0"/>
                </a:cubicBezTo>
                <a:cubicBezTo>
                  <a:pt x="4835" y="0"/>
                  <a:pt x="0" y="4835"/>
                  <a:pt x="0" y="10800"/>
                </a:cubicBezTo>
                <a:close/>
              </a:path>
            </a:pathLst>
          </a:custGeom>
          <a:gradFill rotWithShape="1">
            <a:gsLst>
              <a:gs pos="0">
                <a:schemeClr val="hlink">
                  <a:alpha val="36000"/>
                </a:schemeClr>
              </a:gs>
              <a:gs pos="100000">
                <a:schemeClr val="hlink">
                  <a:gamma/>
                  <a:tint val="33725"/>
                  <a:invGamma/>
                </a:schemeClr>
              </a:gs>
            </a:gsLst>
            <a:lin ang="540000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defRPr/>
            </a:pPr>
            <a:endParaRPr lang="en-US">
              <a:cs typeface="+mn-cs"/>
            </a:endParaRPr>
          </a:p>
        </p:txBody>
      </p:sp>
      <p:sp>
        <p:nvSpPr>
          <p:cNvPr id="24580" name="AutoShape 4"/>
          <p:cNvSpPr>
            <a:spLocks noChangeArrowheads="1"/>
          </p:cNvSpPr>
          <p:nvPr/>
        </p:nvSpPr>
        <p:spPr bwMode="gray">
          <a:xfrm>
            <a:off x="3779839" y="3165885"/>
            <a:ext cx="7663608" cy="1514773"/>
          </a:xfrm>
          <a:prstGeom prst="roundRect">
            <a:avLst>
              <a:gd name="adj" fmla="val 50000"/>
            </a:avLst>
          </a:prstGeom>
          <a:noFill/>
          <a:ln w="57150" algn="ctr">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20000"/>
              </a:spcBef>
            </a:pPr>
            <a:r>
              <a:rPr lang="en-US" altLang="en-US" sz="3200" b="1">
                <a:solidFill>
                  <a:srgbClr val="CC00FF"/>
                </a:solidFill>
                <a:latin typeface="Times New Roman" panose="02020603050405020304" pitchFamily="18" charset="0"/>
                <a:cs typeface="Times New Roman" panose="02020603050405020304" pitchFamily="18" charset="0"/>
              </a:rPr>
              <a:t>2. </a:t>
            </a:r>
            <a:r>
              <a:rPr lang="nl-NL" altLang="en-US" sz="3200" b="1">
                <a:latin typeface="Times New Roman" panose="02020603050405020304" pitchFamily="18" charset="0"/>
                <a:cs typeface="Times New Roman" panose="02020603050405020304" pitchFamily="18" charset="0"/>
              </a:rPr>
              <a:t>Một số quy tắc an toàn khi sử dụng </a:t>
            </a:r>
            <a:r>
              <a:rPr lang="en-US" altLang="en-US" sz="3200" b="1" smtClean="0">
                <a:latin typeface="Times New Roman" panose="02020603050405020304" pitchFamily="18" charset="0"/>
                <a:cs typeface="Times New Roman" panose="02020603050405020304" pitchFamily="18" charset="0"/>
              </a:rPr>
              <a:t>Internet</a:t>
            </a:r>
            <a:r>
              <a:rPr lang="en-US" altLang="en-US" sz="3200" b="1">
                <a:latin typeface="Times New Roman" panose="02020603050405020304" pitchFamily="18" charset="0"/>
                <a:cs typeface="Times New Roman" panose="02020603050405020304" pitchFamily="18" charset="0"/>
              </a:rPr>
              <a:t>.</a:t>
            </a:r>
            <a:endParaRPr lang="nl-NL" altLang="en-US" sz="3200" b="1">
              <a:latin typeface="Times New Roman" panose="02020603050405020304" pitchFamily="18" charset="0"/>
              <a:cs typeface="Times New Roman" panose="02020603050405020304" pitchFamily="18" charset="0"/>
            </a:endParaRPr>
          </a:p>
        </p:txBody>
      </p:sp>
      <p:sp>
        <p:nvSpPr>
          <p:cNvPr id="24581" name="AutoShape 5"/>
          <p:cNvSpPr>
            <a:spLocks noChangeArrowheads="1"/>
          </p:cNvSpPr>
          <p:nvPr/>
        </p:nvSpPr>
        <p:spPr bwMode="gray">
          <a:xfrm>
            <a:off x="3248027" y="1676411"/>
            <a:ext cx="8299540" cy="822305"/>
          </a:xfrm>
          <a:prstGeom prst="roundRect">
            <a:avLst>
              <a:gd name="adj" fmla="val 50000"/>
            </a:avLst>
          </a:prstGeom>
          <a:noFill/>
          <a:ln w="57150" algn="ctr">
            <a:solidFill>
              <a:schemeClr val="hlink"/>
            </a:solidFill>
            <a:round/>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17961" dir="13500000" algn="ctr" rotWithShape="0">
                    <a:srgbClr val="033B74"/>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20000"/>
              </a:spcBef>
            </a:pPr>
            <a:r>
              <a:rPr lang="en-US" altLang="en-US" sz="3200" b="1">
                <a:solidFill>
                  <a:srgbClr val="009900"/>
                </a:solidFill>
                <a:latin typeface="Times New Roman" panose="02020603050405020304" pitchFamily="18" charset="0"/>
                <a:cs typeface="Times New Roman" panose="02020603050405020304" pitchFamily="18" charset="0"/>
              </a:rPr>
              <a:t>1. </a:t>
            </a:r>
            <a:r>
              <a:rPr lang="en-US" altLang="en-US" sz="3200" b="1" smtClean="0">
                <a:solidFill>
                  <a:srgbClr val="009900"/>
                </a:solidFill>
                <a:latin typeface="Times New Roman" panose="02020603050405020304" pitchFamily="18" charset="0"/>
                <a:cs typeface="Times New Roman" panose="02020603050405020304" pitchFamily="18" charset="0"/>
              </a:rPr>
              <a:t>Tác hại và nguy cơ sử dụng Internet</a:t>
            </a:r>
            <a:r>
              <a:rPr lang="nl-NL" altLang="en-US" sz="3200" b="1" smtClean="0">
                <a:solidFill>
                  <a:srgbClr val="009900"/>
                </a:solidFill>
                <a:latin typeface="Times New Roman" panose="02020603050405020304" pitchFamily="18" charset="0"/>
                <a:cs typeface="Times New Roman" panose="02020603050405020304" pitchFamily="18" charset="0"/>
              </a:rPr>
              <a:t>?</a:t>
            </a:r>
            <a:endParaRPr lang="nl-NL" altLang="en-US" sz="3200" b="1">
              <a:solidFill>
                <a:srgbClr val="009900"/>
              </a:solidFill>
              <a:latin typeface="Times New Roman" panose="02020603050405020304" pitchFamily="18" charset="0"/>
              <a:cs typeface="Times New Roman" panose="02020603050405020304" pitchFamily="18" charset="0"/>
            </a:endParaRPr>
          </a:p>
        </p:txBody>
      </p:sp>
      <p:grpSp>
        <p:nvGrpSpPr>
          <p:cNvPr id="24582" name="Group 6"/>
          <p:cNvGrpSpPr>
            <a:grpSpLocks/>
          </p:cNvGrpSpPr>
          <p:nvPr/>
        </p:nvGrpSpPr>
        <p:grpSpPr bwMode="auto">
          <a:xfrm>
            <a:off x="2554941" y="1804993"/>
            <a:ext cx="754998" cy="604837"/>
            <a:chOff x="2078" y="1680"/>
            <a:chExt cx="1615" cy="1615"/>
          </a:xfrm>
        </p:grpSpPr>
        <p:sp>
          <p:nvSpPr>
            <p:cNvPr id="24615" name="Oval 7"/>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4616" name="Oval 8"/>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 name="Oval 8"/>
            <p:cNvSpPr>
              <a:spLocks noChangeArrowheads="1"/>
            </p:cNvSpPr>
            <p:nvPr/>
          </p:nvSpPr>
          <p:spPr bwMode="gray">
            <a:xfrm>
              <a:off x="2255" y="1796"/>
              <a:ext cx="688" cy="1387"/>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pPr eaLnBrk="1" hangingPunct="1">
                <a:defRPr/>
              </a:pPr>
              <a:endParaRPr lang="en-US">
                <a:cs typeface="+mn-cs"/>
              </a:endParaRPr>
            </a:p>
          </p:txBody>
        </p:sp>
        <p:sp>
          <p:nvSpPr>
            <p:cNvPr id="24618" name="Oval 10"/>
            <p:cNvSpPr>
              <a:spLocks noChangeArrowheads="1"/>
            </p:cNvSpPr>
            <p:nvPr/>
          </p:nvSpPr>
          <p:spPr bwMode="gray">
            <a:xfrm>
              <a:off x="2254" y="1795"/>
              <a:ext cx="688" cy="1387"/>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 name="Oval 10"/>
            <p:cNvSpPr>
              <a:spLocks noChangeArrowheads="1"/>
            </p:cNvSpPr>
            <p:nvPr/>
          </p:nvSpPr>
          <p:spPr bwMode="gray">
            <a:xfrm>
              <a:off x="2339" y="1795"/>
              <a:ext cx="1093" cy="1387"/>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eaLnBrk="1" hangingPunct="1">
                <a:defRPr/>
              </a:pPr>
              <a:endParaRPr lang="en-US">
                <a:cs typeface="+mn-cs"/>
              </a:endParaRPr>
            </a:p>
          </p:txBody>
        </p:sp>
        <p:sp>
          <p:nvSpPr>
            <p:cNvPr id="24620" name="Oval 12"/>
            <p:cNvSpPr>
              <a:spLocks noChangeArrowheads="1"/>
            </p:cNvSpPr>
            <p:nvPr/>
          </p:nvSpPr>
          <p:spPr bwMode="gray">
            <a:xfrm>
              <a:off x="2337" y="1795"/>
              <a:ext cx="1096" cy="1387"/>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grpSp>
        <p:nvGrpSpPr>
          <p:cNvPr id="24583" name="Group 13"/>
          <p:cNvGrpSpPr>
            <a:grpSpLocks/>
          </p:cNvGrpSpPr>
          <p:nvPr/>
        </p:nvGrpSpPr>
        <p:grpSpPr bwMode="auto">
          <a:xfrm>
            <a:off x="3187924" y="3595225"/>
            <a:ext cx="703247" cy="604838"/>
            <a:chOff x="2078" y="1680"/>
            <a:chExt cx="1615" cy="1615"/>
          </a:xfrm>
        </p:grpSpPr>
        <p:sp>
          <p:nvSpPr>
            <p:cNvPr id="24609" name="Oval 14"/>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4610" name="Oval 15"/>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6" name="Oval 15"/>
            <p:cNvSpPr>
              <a:spLocks noChangeArrowheads="1"/>
            </p:cNvSpPr>
            <p:nvPr/>
          </p:nvSpPr>
          <p:spPr bwMode="gray">
            <a:xfrm>
              <a:off x="2255" y="1796"/>
              <a:ext cx="688" cy="1387"/>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pPr eaLnBrk="1" hangingPunct="1">
                <a:defRPr/>
              </a:pPr>
              <a:endParaRPr lang="en-US">
                <a:cs typeface="+mn-cs"/>
              </a:endParaRPr>
            </a:p>
          </p:txBody>
        </p:sp>
        <p:sp>
          <p:nvSpPr>
            <p:cNvPr id="24612" name="Oval 17"/>
            <p:cNvSpPr>
              <a:spLocks noChangeArrowheads="1"/>
            </p:cNvSpPr>
            <p:nvPr/>
          </p:nvSpPr>
          <p:spPr bwMode="gray">
            <a:xfrm>
              <a:off x="2254" y="1795"/>
              <a:ext cx="688" cy="1387"/>
            </a:xfrm>
            <a:prstGeom prst="ellipse">
              <a:avLst/>
            </a:prstGeom>
            <a:gradFill rotWithShape="1">
              <a:gsLst>
                <a:gs pos="0">
                  <a:srgbClr val="21B3E1"/>
                </a:gs>
                <a:gs pos="100000">
                  <a:srgbClr val="0F5368"/>
                </a:gs>
              </a:gsLst>
              <a:lin ang="54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 name="Oval 17"/>
            <p:cNvSpPr>
              <a:spLocks noChangeArrowheads="1"/>
            </p:cNvSpPr>
            <p:nvPr/>
          </p:nvSpPr>
          <p:spPr bwMode="gray">
            <a:xfrm>
              <a:off x="2339" y="1795"/>
              <a:ext cx="1093" cy="1387"/>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eaLnBrk="1" hangingPunct="1">
                <a:defRPr/>
              </a:pPr>
              <a:endParaRPr lang="en-US">
                <a:cs typeface="+mn-cs"/>
              </a:endParaRPr>
            </a:p>
          </p:txBody>
        </p:sp>
        <p:sp>
          <p:nvSpPr>
            <p:cNvPr id="24614" name="Oval 19"/>
            <p:cNvSpPr>
              <a:spLocks noChangeArrowheads="1"/>
            </p:cNvSpPr>
            <p:nvPr/>
          </p:nvSpPr>
          <p:spPr bwMode="gray">
            <a:xfrm>
              <a:off x="2337" y="1795"/>
              <a:ext cx="1096" cy="1387"/>
            </a:xfrm>
            <a:prstGeom prst="ellipse">
              <a:avLst/>
            </a:prstGeom>
            <a:gradFill rotWithShape="1">
              <a:gsLst>
                <a:gs pos="0">
                  <a:srgbClr val="21B3E1"/>
                </a:gs>
                <a:gs pos="100000">
                  <a:srgbClr val="10576D"/>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
        <p:nvSpPr>
          <p:cNvPr id="24584" name="Rectangle 20"/>
          <p:cNvSpPr txBox="1">
            <a:spLocks noChangeArrowheads="1"/>
          </p:cNvSpPr>
          <p:nvPr/>
        </p:nvSpPr>
        <p:spPr bwMode="auto">
          <a:xfrm>
            <a:off x="1524003" y="2587627"/>
            <a:ext cx="1450975" cy="186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3200" b="1">
                <a:solidFill>
                  <a:srgbClr val="6600CC"/>
                </a:solidFill>
              </a:rPr>
              <a:t>NỘI DUNG BÀI HỌC</a:t>
            </a:r>
          </a:p>
        </p:txBody>
      </p:sp>
      <p:sp>
        <p:nvSpPr>
          <p:cNvPr id="24585" name="AutoShape 21"/>
          <p:cNvSpPr>
            <a:spLocks noChangeArrowheads="1"/>
          </p:cNvSpPr>
          <p:nvPr/>
        </p:nvSpPr>
        <p:spPr bwMode="gray">
          <a:xfrm>
            <a:off x="3399626" y="5120054"/>
            <a:ext cx="6319139" cy="822305"/>
          </a:xfrm>
          <a:prstGeom prst="roundRect">
            <a:avLst>
              <a:gd name="adj" fmla="val 50000"/>
            </a:avLst>
          </a:prstGeom>
          <a:noFill/>
          <a:ln w="57150" algn="ctr">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20000"/>
              </a:spcBef>
            </a:pPr>
            <a:r>
              <a:rPr lang="en-US" altLang="en-US" sz="3200" b="1">
                <a:solidFill>
                  <a:srgbClr val="FF0000"/>
                </a:solidFill>
                <a:latin typeface="Times New Roman" panose="02020603050405020304" pitchFamily="18" charset="0"/>
                <a:cs typeface="Times New Roman" panose="02020603050405020304" pitchFamily="18" charset="0"/>
              </a:rPr>
              <a:t>3. </a:t>
            </a:r>
            <a:r>
              <a:rPr lang="en-US" altLang="en-US" sz="3200" b="1" smtClean="0">
                <a:solidFill>
                  <a:srgbClr val="FF0066"/>
                </a:solidFill>
                <a:latin typeface="Times New Roman" panose="02020603050405020304" pitchFamily="18" charset="0"/>
                <a:cs typeface="Times New Roman" panose="02020603050405020304" pitchFamily="18" charset="0"/>
              </a:rPr>
              <a:t>An toàn thông tin.</a:t>
            </a:r>
            <a:endParaRPr lang="en-US" altLang="en-US" sz="3200" b="1">
              <a:solidFill>
                <a:srgbClr val="FF0066"/>
              </a:solidFill>
              <a:latin typeface="Times New Roman" panose="02020603050405020304" pitchFamily="18" charset="0"/>
              <a:cs typeface="Times New Roman" panose="02020603050405020304" pitchFamily="18" charset="0"/>
            </a:endParaRPr>
          </a:p>
        </p:txBody>
      </p:sp>
      <p:grpSp>
        <p:nvGrpSpPr>
          <p:cNvPr id="24586" name="Group 22"/>
          <p:cNvGrpSpPr>
            <a:grpSpLocks/>
          </p:cNvGrpSpPr>
          <p:nvPr/>
        </p:nvGrpSpPr>
        <p:grpSpPr bwMode="auto">
          <a:xfrm>
            <a:off x="2770487" y="5263430"/>
            <a:ext cx="793663" cy="535553"/>
            <a:chOff x="2078" y="1771"/>
            <a:chExt cx="1615" cy="1430"/>
          </a:xfrm>
        </p:grpSpPr>
        <p:sp>
          <p:nvSpPr>
            <p:cNvPr id="24603" name="Oval 23"/>
            <p:cNvSpPr>
              <a:spLocks noChangeArrowheads="1"/>
            </p:cNvSpPr>
            <p:nvPr/>
          </p:nvSpPr>
          <p:spPr bwMode="gray">
            <a:xfrm>
              <a:off x="2078" y="1794"/>
              <a:ext cx="1615" cy="1387"/>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4604"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5" name="Oval 24"/>
            <p:cNvSpPr>
              <a:spLocks noChangeArrowheads="1"/>
            </p:cNvSpPr>
            <p:nvPr/>
          </p:nvSpPr>
          <p:spPr bwMode="gray">
            <a:xfrm>
              <a:off x="2255" y="1796"/>
              <a:ext cx="1262" cy="1387"/>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eaLnBrk="1" hangingPunct="1">
                <a:defRPr/>
              </a:pPr>
              <a:endParaRPr lang="en-US">
                <a:cs typeface="+mn-cs"/>
              </a:endParaRPr>
            </a:p>
          </p:txBody>
        </p:sp>
        <p:sp>
          <p:nvSpPr>
            <p:cNvPr id="24606" name="Oval 26"/>
            <p:cNvSpPr>
              <a:spLocks noChangeArrowheads="1"/>
            </p:cNvSpPr>
            <p:nvPr/>
          </p:nvSpPr>
          <p:spPr bwMode="gray">
            <a:xfrm>
              <a:off x="2254" y="1795"/>
              <a:ext cx="1262" cy="1387"/>
            </a:xfrm>
            <a:prstGeom prst="ellipse">
              <a:avLst/>
            </a:prstGeom>
            <a:gradFill rotWithShape="1">
              <a:gsLst>
                <a:gs pos="0">
                  <a:srgbClr val="21B3E1"/>
                </a:gs>
                <a:gs pos="100000">
                  <a:srgbClr val="0F5368"/>
                </a:gs>
              </a:gsLst>
              <a:lin ang="54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7" name="Oval 26"/>
            <p:cNvSpPr>
              <a:spLocks noChangeArrowheads="1"/>
            </p:cNvSpPr>
            <p:nvPr/>
          </p:nvSpPr>
          <p:spPr bwMode="gray">
            <a:xfrm>
              <a:off x="2339" y="1795"/>
              <a:ext cx="1093" cy="1387"/>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eaLnBrk="1" hangingPunct="1">
                <a:defRPr/>
              </a:pPr>
              <a:endParaRPr lang="en-US">
                <a:cs typeface="+mn-cs"/>
              </a:endParaRPr>
            </a:p>
          </p:txBody>
        </p:sp>
        <p:sp>
          <p:nvSpPr>
            <p:cNvPr id="24608" name="Oval 28"/>
            <p:cNvSpPr>
              <a:spLocks noChangeArrowheads="1"/>
            </p:cNvSpPr>
            <p:nvPr/>
          </p:nvSpPr>
          <p:spPr bwMode="gray">
            <a:xfrm>
              <a:off x="2337" y="1795"/>
              <a:ext cx="1096" cy="1387"/>
            </a:xfrm>
            <a:prstGeom prst="ellipse">
              <a:avLst/>
            </a:prstGeom>
            <a:gradFill rotWithShape="1">
              <a:gsLst>
                <a:gs pos="0">
                  <a:srgbClr val="FFCC99"/>
                </a:gs>
                <a:gs pos="100000">
                  <a:srgbClr val="82684E"/>
                </a:gs>
              </a:gsLst>
              <a:lin ang="54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
        <p:nvSpPr>
          <p:cNvPr id="37" name="Rectangle 36"/>
          <p:cNvSpPr/>
          <p:nvPr/>
        </p:nvSpPr>
        <p:spPr bwMode="auto">
          <a:xfrm>
            <a:off x="275162" y="203496"/>
            <a:ext cx="1475261" cy="646331"/>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Bài</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 9</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endParaRPr>
          </a:p>
        </p:txBody>
      </p:sp>
      <p:sp>
        <p:nvSpPr>
          <p:cNvPr id="38" name="Rectangle 37"/>
          <p:cNvSpPr/>
          <p:nvPr/>
        </p:nvSpPr>
        <p:spPr bwMode="auto">
          <a:xfrm>
            <a:off x="1524004" y="170065"/>
            <a:ext cx="10180318" cy="70788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4000" b="1" dirty="0" smtClean="0">
                <a:ln w="11430"/>
                <a:solidFill>
                  <a:srgbClr val="FF0000"/>
                </a:solidFill>
                <a:effectLst>
                  <a:outerShdw blurRad="50800" dist="39000" dir="5460000" algn="tl">
                    <a:srgbClr val="000000">
                      <a:alpha val="38000"/>
                    </a:srgbClr>
                  </a:outerShdw>
                </a:effectLst>
                <a:latin typeface="Arial" charset="0"/>
                <a:cs typeface="Arial" charset="0"/>
              </a:rPr>
              <a:t>AN TOÀN THÔNG </a:t>
            </a:r>
            <a:r>
              <a:rPr lang="en-US" sz="4000" b="1" dirty="0">
                <a:ln w="11430"/>
                <a:solidFill>
                  <a:srgbClr val="FF0000"/>
                </a:solidFill>
                <a:effectLst>
                  <a:outerShdw blurRad="50800" dist="39000" dir="5460000" algn="tl">
                    <a:srgbClr val="000000">
                      <a:alpha val="38000"/>
                    </a:srgbClr>
                  </a:outerShdw>
                </a:effectLst>
                <a:latin typeface="Arial" charset="0"/>
                <a:cs typeface="Arial" charset="0"/>
              </a:rPr>
              <a:t>TIN </a:t>
            </a:r>
            <a:r>
              <a:rPr lang="en-US" sz="4000" b="1" dirty="0" smtClean="0">
                <a:ln w="11430"/>
                <a:solidFill>
                  <a:srgbClr val="FF0000"/>
                </a:solidFill>
                <a:effectLst>
                  <a:outerShdw blurRad="50800" dist="39000" dir="5460000" algn="tl">
                    <a:srgbClr val="000000">
                      <a:alpha val="38000"/>
                    </a:srgbClr>
                  </a:outerShdw>
                </a:effectLst>
                <a:latin typeface="Arial" charset="0"/>
                <a:cs typeface="Arial" charset="0"/>
              </a:rPr>
              <a:t>TRÊN INTERNET</a:t>
            </a:r>
            <a:endParaRPr lang="en-US" sz="4000" b="1" dirty="0">
              <a:ln w="11430"/>
              <a:solidFill>
                <a:srgbClr val="FF0000"/>
              </a:solidFill>
              <a:effectLst>
                <a:outerShdw blurRad="50800" dist="39000" dir="5460000" algn="tl">
                  <a:srgbClr val="000000">
                    <a:alpha val="38000"/>
                  </a:srgbClr>
                </a:outerShdw>
              </a:effectLst>
              <a:latin typeface="Arial" charset="0"/>
              <a:cs typeface="Arial" charset="0"/>
            </a:endParaRPr>
          </a:p>
        </p:txBody>
      </p:sp>
    </p:spTree>
    <p:extLst>
      <p:ext uri="{BB962C8B-B14F-4D97-AF65-F5344CB8AC3E}">
        <p14:creationId xmlns:p14="http://schemas.microsoft.com/office/powerpoint/2010/main" val="3217110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8"/>
          <p:cNvSpPr>
            <a:spLocks noChangeArrowheads="1"/>
          </p:cNvSpPr>
          <p:nvPr/>
        </p:nvSpPr>
        <p:spPr bwMode="auto">
          <a:xfrm>
            <a:off x="796836" y="1397511"/>
            <a:ext cx="10515599" cy="3513832"/>
          </a:xfrm>
          <a:prstGeom prst="cloudCallout">
            <a:avLst>
              <a:gd name="adj1" fmla="val -40852"/>
              <a:gd name="adj2" fmla="val 40615"/>
            </a:avLst>
          </a:prstGeom>
          <a:solidFill>
            <a:srgbClr val="FF99FF"/>
          </a:solidFill>
          <a:ln w="9525">
            <a:solidFill>
              <a:schemeClr val="bg1">
                <a:lumMod val="95000"/>
              </a:schemeClr>
            </a:solidFill>
            <a:round/>
            <a:headEnd/>
            <a:tailEnd/>
          </a:ln>
          <a:effectLs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en-US" sz="3600" b="1" dirty="0" err="1" smtClean="0">
                <a:solidFill>
                  <a:srgbClr val="0000FF"/>
                </a:solidFill>
                <a:latin typeface="Times New Roman" panose="02020603050405020304" pitchFamily="18" charset="0"/>
                <a:cs typeface="Times New Roman" panose="02020603050405020304" pitchFamily="18" charset="0"/>
              </a:rPr>
              <a:t>Thảo</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luận</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nhóm</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Em</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cần</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làm</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gì</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để</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phòng</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tránh</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những</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nguy</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cơ</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và</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tác</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hại</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có</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thể</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gặp</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phải</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khi</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sử</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dụng</a:t>
            </a:r>
            <a:r>
              <a:rPr lang="en-US" sz="3600" b="1" dirty="0" smtClean="0">
                <a:solidFill>
                  <a:srgbClr val="0000FF"/>
                </a:solidFill>
                <a:latin typeface="Times New Roman" panose="02020603050405020304" pitchFamily="18" charset="0"/>
                <a:cs typeface="Times New Roman" panose="02020603050405020304" pitchFamily="18" charset="0"/>
              </a:rPr>
              <a:t> Internet? </a:t>
            </a:r>
            <a:endParaRPr lang="en-US" altLang="en-US" sz="3600" b="1" dirty="0">
              <a:solidFill>
                <a:srgbClr val="0000FF"/>
              </a:solidFill>
              <a:latin typeface="Times New Roman" panose="02020603050405020304" pitchFamily="18" charset="0"/>
              <a:cs typeface="Times New Roman" panose="02020603050405020304" pitchFamily="18" charset="0"/>
            </a:endParaRPr>
          </a:p>
        </p:txBody>
      </p:sp>
      <p:sp>
        <p:nvSpPr>
          <p:cNvPr id="3" name="Rectangle 4"/>
          <p:cNvSpPr>
            <a:spLocks noChangeArrowheads="1"/>
          </p:cNvSpPr>
          <p:nvPr/>
        </p:nvSpPr>
        <p:spPr bwMode="auto">
          <a:xfrm>
            <a:off x="404951" y="219257"/>
            <a:ext cx="1129937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defRPr/>
            </a:pPr>
            <a:r>
              <a:rPr lang="en-US" altLang="en-US" sz="4000" b="1" dirty="0">
                <a:solidFill>
                  <a:srgbClr val="009900"/>
                </a:solidFill>
                <a:effectLst>
                  <a:outerShdw blurRad="38100" dist="38100" dir="2700000" algn="tl">
                    <a:srgbClr val="C0C0C0"/>
                  </a:outerShdw>
                </a:effectLst>
              </a:rPr>
              <a:t>2. </a:t>
            </a:r>
            <a:r>
              <a:rPr lang="it-IT" sz="4000" b="1" dirty="0" smtClean="0">
                <a:solidFill>
                  <a:srgbClr val="009900"/>
                </a:solidFill>
              </a:rPr>
              <a:t>Một số quy tắc sử dụng Internet an toàn</a:t>
            </a:r>
            <a:endParaRPr lang="en-US" altLang="en-US" sz="4000" b="1" dirty="0">
              <a:solidFill>
                <a:srgbClr val="009900"/>
              </a:solidFill>
              <a:effectLst>
                <a:outerShdw blurRad="38100" dist="38100" dir="2700000" algn="tl">
                  <a:srgbClr val="C0C0C0"/>
                </a:outerShdw>
              </a:effectLst>
            </a:endParaRPr>
          </a:p>
        </p:txBody>
      </p:sp>
    </p:spTree>
    <p:custDataLst>
      <p:tags r:id="rId1"/>
    </p:custDataLst>
    <p:extLst>
      <p:ext uri="{BB962C8B-B14F-4D97-AF65-F5344CB8AC3E}">
        <p14:creationId xmlns:p14="http://schemas.microsoft.com/office/powerpoint/2010/main" val="2300369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779179" y="702332"/>
            <a:ext cx="1976718" cy="1855694"/>
          </a:xfrm>
          <a:prstGeom prst="ellipse">
            <a:avLst/>
          </a:prstGeom>
          <a:solidFill>
            <a:srgbClr val="F9E4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Times New Roman" panose="02020603050405020304" pitchFamily="18" charset="0"/>
                <a:cs typeface="Times New Roman" panose="02020603050405020304" pitchFamily="18" charset="0"/>
              </a:rPr>
              <a:t>GIỮ AN TOÀN</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3" name="Arc 2"/>
          <p:cNvSpPr/>
          <p:nvPr/>
        </p:nvSpPr>
        <p:spPr>
          <a:xfrm rot="639042">
            <a:off x="4403272" y="1798804"/>
            <a:ext cx="3955165" cy="3504696"/>
          </a:xfrm>
          <a:prstGeom prst="arc">
            <a:avLst>
              <a:gd name="adj1" fmla="val 16200000"/>
              <a:gd name="adj2" fmla="val 18666369"/>
            </a:avLst>
          </a:prstGeom>
          <a:ln w="762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 name="Arc 4"/>
          <p:cNvSpPr/>
          <p:nvPr/>
        </p:nvSpPr>
        <p:spPr>
          <a:xfrm rot="4581893">
            <a:off x="4615336" y="2516988"/>
            <a:ext cx="3996747" cy="3562169"/>
          </a:xfrm>
          <a:prstGeom prst="arc">
            <a:avLst>
              <a:gd name="adj1" fmla="val 16287563"/>
              <a:gd name="adj2" fmla="val 18599605"/>
            </a:avLst>
          </a:prstGeom>
          <a:ln w="762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 name="Oval 3"/>
          <p:cNvSpPr/>
          <p:nvPr/>
        </p:nvSpPr>
        <p:spPr>
          <a:xfrm>
            <a:off x="7191591" y="2308010"/>
            <a:ext cx="1976718" cy="1855694"/>
          </a:xfrm>
          <a:prstGeom prst="ellipse">
            <a:avLst/>
          </a:prstGeom>
          <a:solidFill>
            <a:srgbClr val="8CB1E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Times New Roman" panose="02020603050405020304" pitchFamily="18" charset="0"/>
                <a:cs typeface="Times New Roman" panose="02020603050405020304" pitchFamily="18" charset="0"/>
              </a:rPr>
              <a:t>KHÔNG GẶP GỠ</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8" name="Arc 7"/>
          <p:cNvSpPr/>
          <p:nvPr/>
        </p:nvSpPr>
        <p:spPr>
          <a:xfrm rot="9572717">
            <a:off x="4155063" y="2758097"/>
            <a:ext cx="3996747" cy="3562169"/>
          </a:xfrm>
          <a:prstGeom prst="arc">
            <a:avLst>
              <a:gd name="adj1" fmla="val 16287563"/>
              <a:gd name="adj2" fmla="val 18851946"/>
            </a:avLst>
          </a:prstGeom>
          <a:ln w="762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7" name="Oval 6"/>
          <p:cNvSpPr/>
          <p:nvPr/>
        </p:nvSpPr>
        <p:spPr>
          <a:xfrm>
            <a:off x="6557510" y="4832415"/>
            <a:ext cx="1976718" cy="1855694"/>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Times New Roman" panose="02020603050405020304" pitchFamily="18" charset="0"/>
                <a:cs typeface="Times New Roman" panose="02020603050405020304" pitchFamily="18" charset="0"/>
              </a:rPr>
              <a:t>ĐỪNG CHẤP NHẬN</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11" name="Arc 10"/>
          <p:cNvSpPr/>
          <p:nvPr/>
        </p:nvSpPr>
        <p:spPr>
          <a:xfrm rot="14736094">
            <a:off x="3406792" y="2740706"/>
            <a:ext cx="3996747" cy="3562169"/>
          </a:xfrm>
          <a:prstGeom prst="arc">
            <a:avLst>
              <a:gd name="adj1" fmla="val 16126750"/>
              <a:gd name="adj2" fmla="val 18164293"/>
            </a:avLst>
          </a:prstGeom>
          <a:ln w="762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9" name="Oval 8"/>
          <p:cNvSpPr/>
          <p:nvPr/>
        </p:nvSpPr>
        <p:spPr>
          <a:xfrm>
            <a:off x="3602672" y="4884419"/>
            <a:ext cx="1976718" cy="1855694"/>
          </a:xfrm>
          <a:prstGeom prst="ellipse">
            <a:avLst/>
          </a:prstGeom>
          <a:solidFill>
            <a:srgbClr val="4BD95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Times New Roman" panose="02020603050405020304" pitchFamily="18" charset="0"/>
                <a:cs typeface="Times New Roman" panose="02020603050405020304" pitchFamily="18" charset="0"/>
              </a:rPr>
              <a:t>KIỂM TRA  ĐỘ TIN CẬY</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12" name="Arc 11"/>
          <p:cNvSpPr/>
          <p:nvPr/>
        </p:nvSpPr>
        <p:spPr>
          <a:xfrm rot="17524947">
            <a:off x="3406794" y="1931599"/>
            <a:ext cx="3996747" cy="3562169"/>
          </a:xfrm>
          <a:prstGeom prst="arc">
            <a:avLst>
              <a:gd name="adj1" fmla="val 17340476"/>
              <a:gd name="adj2" fmla="val 19220911"/>
            </a:avLst>
          </a:prstGeom>
          <a:ln w="762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 name="Oval 9"/>
          <p:cNvSpPr/>
          <p:nvPr/>
        </p:nvSpPr>
        <p:spPr>
          <a:xfrm>
            <a:off x="2762316" y="2442379"/>
            <a:ext cx="1976718" cy="1855694"/>
          </a:xfrm>
          <a:prstGeom prst="ellipse">
            <a:avLst/>
          </a:prstGeom>
          <a:solidFill>
            <a:srgbClr val="ECFA6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Times New Roman" panose="02020603050405020304" pitchFamily="18" charset="0"/>
                <a:cs typeface="Times New Roman" panose="02020603050405020304" pitchFamily="18" charset="0"/>
              </a:rPr>
              <a:t>HÃY NÓI RA</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13" name="Oval 12"/>
          <p:cNvSpPr/>
          <p:nvPr/>
        </p:nvSpPr>
        <p:spPr>
          <a:xfrm>
            <a:off x="5045869" y="3061905"/>
            <a:ext cx="1976718" cy="1855694"/>
          </a:xfrm>
          <a:prstGeom prst="ellipse">
            <a:avLst/>
          </a:prstGeom>
          <a:solidFill>
            <a:srgbClr val="FD634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Times New Roman" panose="02020603050405020304" pitchFamily="18" charset="0"/>
                <a:cs typeface="Times New Roman" panose="02020603050405020304" pitchFamily="18" charset="0"/>
              </a:rPr>
              <a:t>5 QUY TẮC</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14" name="Rectangle 4"/>
          <p:cNvSpPr>
            <a:spLocks noChangeArrowheads="1"/>
          </p:cNvSpPr>
          <p:nvPr/>
        </p:nvSpPr>
        <p:spPr bwMode="auto">
          <a:xfrm>
            <a:off x="1617960" y="-26221"/>
            <a:ext cx="1129937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defRPr/>
            </a:pPr>
            <a:r>
              <a:rPr lang="en-US" altLang="en-US" sz="3600" b="1" dirty="0">
                <a:solidFill>
                  <a:srgbClr val="009900"/>
                </a:solidFill>
                <a:effectLst>
                  <a:outerShdw blurRad="38100" dist="38100" dir="2700000" algn="tl">
                    <a:srgbClr val="C0C0C0"/>
                  </a:outerShdw>
                </a:effectLst>
              </a:rPr>
              <a:t>2. </a:t>
            </a:r>
            <a:r>
              <a:rPr lang="it-IT" sz="3600" b="1" dirty="0" smtClean="0">
                <a:solidFill>
                  <a:srgbClr val="009900"/>
                </a:solidFill>
              </a:rPr>
              <a:t>Một số quy tắc sử dụng Internet an toàn</a:t>
            </a:r>
            <a:endParaRPr lang="en-US" altLang="en-US" sz="3600" b="1" dirty="0">
              <a:solidFill>
                <a:srgbClr val="009900"/>
              </a:solidFill>
              <a:effectLst>
                <a:outerShdw blurRad="38100" dist="38100" dir="2700000" algn="tl">
                  <a:srgbClr val="C0C0C0"/>
                </a:outerShdw>
              </a:effectLst>
            </a:endParaRPr>
          </a:p>
        </p:txBody>
      </p:sp>
    </p:spTree>
    <p:extLst>
      <p:ext uri="{BB962C8B-B14F-4D97-AF65-F5344CB8AC3E}">
        <p14:creationId xmlns:p14="http://schemas.microsoft.com/office/powerpoint/2010/main" val="118328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par>
                                <p:cTn id="15" presetID="1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p:tgtEl>
                                          <p:spTgt spid="4"/>
                                        </p:tgtEl>
                                        <p:attrNameLst>
                                          <p:attrName>ppt_y</p:attrName>
                                        </p:attrNameLst>
                                      </p:cBhvr>
                                      <p:tavLst>
                                        <p:tav tm="0">
                                          <p:val>
                                            <p:strVal val="#ppt_y+#ppt_h*1.125000"/>
                                          </p:val>
                                        </p:tav>
                                        <p:tav tm="100000">
                                          <p:val>
                                            <p:strVal val="#ppt_y"/>
                                          </p:val>
                                        </p:tav>
                                      </p:tavLst>
                                    </p:anim>
                                    <p:animEffect transition="in" filter="wipe(up)">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p:tgtEl>
                                          <p:spTgt spid="5"/>
                                        </p:tgtEl>
                                        <p:attrNameLst>
                                          <p:attrName>ppt_y</p:attrName>
                                        </p:attrNameLst>
                                      </p:cBhvr>
                                      <p:tavLst>
                                        <p:tav tm="0">
                                          <p:val>
                                            <p:strVal val="#ppt_y+#ppt_h*1.125000"/>
                                          </p:val>
                                        </p:tav>
                                        <p:tav tm="100000">
                                          <p:val>
                                            <p:strVal val="#ppt_y"/>
                                          </p:val>
                                        </p:tav>
                                      </p:tavLst>
                                    </p:anim>
                                    <p:animEffect transition="in" filter="wipe(up)">
                                      <p:cBhvr>
                                        <p:cTn id="24" dur="500"/>
                                        <p:tgtEl>
                                          <p:spTgt spid="5"/>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p:tgtEl>
                                          <p:spTgt spid="7"/>
                                        </p:tgtEl>
                                        <p:attrNameLst>
                                          <p:attrName>ppt_y</p:attrName>
                                        </p:attrNameLst>
                                      </p:cBhvr>
                                      <p:tavLst>
                                        <p:tav tm="0">
                                          <p:val>
                                            <p:strVal val="#ppt_y+#ppt_h*1.125000"/>
                                          </p:val>
                                        </p:tav>
                                        <p:tav tm="100000">
                                          <p:val>
                                            <p:strVal val="#ppt_y"/>
                                          </p:val>
                                        </p:tav>
                                      </p:tavLst>
                                    </p:anim>
                                    <p:animEffect transition="in" filter="wipe(up)">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p:tgtEl>
                                          <p:spTgt spid="8"/>
                                        </p:tgtEl>
                                        <p:attrNameLst>
                                          <p:attrName>ppt_y</p:attrName>
                                        </p:attrNameLst>
                                      </p:cBhvr>
                                      <p:tavLst>
                                        <p:tav tm="0">
                                          <p:val>
                                            <p:strVal val="#ppt_y+#ppt_h*1.125000"/>
                                          </p:val>
                                        </p:tav>
                                        <p:tav tm="100000">
                                          <p:val>
                                            <p:strVal val="#ppt_y"/>
                                          </p:val>
                                        </p:tav>
                                      </p:tavLst>
                                    </p:anim>
                                    <p:animEffect transition="in" filter="wipe(up)">
                                      <p:cBhvr>
                                        <p:cTn id="34" dur="500"/>
                                        <p:tgtEl>
                                          <p:spTgt spid="8"/>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p:tgtEl>
                                          <p:spTgt spid="9"/>
                                        </p:tgtEl>
                                        <p:attrNameLst>
                                          <p:attrName>ppt_y</p:attrName>
                                        </p:attrNameLst>
                                      </p:cBhvr>
                                      <p:tavLst>
                                        <p:tav tm="0">
                                          <p:val>
                                            <p:strVal val="#ppt_y+#ppt_h*1.125000"/>
                                          </p:val>
                                        </p:tav>
                                        <p:tav tm="100000">
                                          <p:val>
                                            <p:strVal val="#ppt_y"/>
                                          </p:val>
                                        </p:tav>
                                      </p:tavLst>
                                    </p:anim>
                                    <p:animEffect transition="in" filter="wipe(up)">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p:tgtEl>
                                          <p:spTgt spid="10"/>
                                        </p:tgtEl>
                                        <p:attrNameLst>
                                          <p:attrName>ppt_y</p:attrName>
                                        </p:attrNameLst>
                                      </p:cBhvr>
                                      <p:tavLst>
                                        <p:tav tm="0">
                                          <p:val>
                                            <p:strVal val="#ppt_y+#ppt_h*1.125000"/>
                                          </p:val>
                                        </p:tav>
                                        <p:tav tm="100000">
                                          <p:val>
                                            <p:strVal val="#ppt_y"/>
                                          </p:val>
                                        </p:tav>
                                      </p:tavLst>
                                    </p:anim>
                                    <p:animEffect transition="in" filter="wipe(up)">
                                      <p:cBhvr>
                                        <p:cTn id="44" dur="500"/>
                                        <p:tgtEl>
                                          <p:spTgt spid="10"/>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p:tgtEl>
                                          <p:spTgt spid="11"/>
                                        </p:tgtEl>
                                        <p:attrNameLst>
                                          <p:attrName>ppt_y</p:attrName>
                                        </p:attrNameLst>
                                      </p:cBhvr>
                                      <p:tavLst>
                                        <p:tav tm="0">
                                          <p:val>
                                            <p:strVal val="#ppt_y+#ppt_h*1.125000"/>
                                          </p:val>
                                        </p:tav>
                                        <p:tav tm="100000">
                                          <p:val>
                                            <p:strVal val="#ppt_y"/>
                                          </p:val>
                                        </p:tav>
                                      </p:tavLst>
                                    </p:anim>
                                    <p:animEffect transition="in" filter="wipe(up)">
                                      <p:cBhvr>
                                        <p:cTn id="48" dur="500"/>
                                        <p:tgtEl>
                                          <p:spTgt spid="11"/>
                                        </p:tgtEl>
                                      </p:cBhvr>
                                    </p:animEffect>
                                  </p:childTnLst>
                                </p:cTn>
                              </p:par>
                              <p:par>
                                <p:cTn id="49" presetID="12" presetClass="entr" presetSubtype="4"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p:tgtEl>
                                          <p:spTgt spid="12"/>
                                        </p:tgtEl>
                                        <p:attrNameLst>
                                          <p:attrName>ppt_y</p:attrName>
                                        </p:attrNameLst>
                                      </p:cBhvr>
                                      <p:tavLst>
                                        <p:tav tm="0">
                                          <p:val>
                                            <p:strVal val="#ppt_y+#ppt_h*1.125000"/>
                                          </p:val>
                                        </p:tav>
                                        <p:tav tm="100000">
                                          <p:val>
                                            <p:strVal val="#ppt_y"/>
                                          </p:val>
                                        </p:tav>
                                      </p:tavLst>
                                    </p:anim>
                                    <p:animEffect transition="in" filter="wipe(up)">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p:tgtEl>
                                          <p:spTgt spid="13"/>
                                        </p:tgtEl>
                                        <p:attrNameLst>
                                          <p:attrName>ppt_y</p:attrName>
                                        </p:attrNameLst>
                                      </p:cBhvr>
                                      <p:tavLst>
                                        <p:tav tm="0">
                                          <p:val>
                                            <p:strVal val="#ppt_y+#ppt_h*1.125000"/>
                                          </p:val>
                                        </p:tav>
                                        <p:tav tm="100000">
                                          <p:val>
                                            <p:strVal val="#ppt_y"/>
                                          </p:val>
                                        </p:tav>
                                      </p:tavLst>
                                    </p:anim>
                                    <p:animEffect transition="in" filter="wipe(up)">
                                      <p:cBhvr>
                                        <p:cTn id="5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4" grpId="0" animBg="1"/>
      <p:bldP spid="8" grpId="0" animBg="1"/>
      <p:bldP spid="7" grpId="0" animBg="1"/>
      <p:bldP spid="11" grpId="0" animBg="1"/>
      <p:bldP spid="9" grpId="0" animBg="1"/>
      <p:bldP spid="12" grpId="0" animBg="1"/>
      <p:bldP spid="10"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6977" t="11872" r="78765" b="60163"/>
          <a:stretch/>
        </p:blipFill>
        <p:spPr bwMode="auto">
          <a:xfrm>
            <a:off x="58018" y="1254803"/>
            <a:ext cx="2037807" cy="5715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4"/>
          <p:cNvSpPr>
            <a:spLocks noChangeArrowheads="1"/>
          </p:cNvSpPr>
          <p:nvPr/>
        </p:nvSpPr>
        <p:spPr bwMode="auto">
          <a:xfrm>
            <a:off x="404951" y="219257"/>
            <a:ext cx="1129937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defRPr/>
            </a:pPr>
            <a:r>
              <a:rPr lang="en-US" altLang="en-US" sz="4000" b="1" dirty="0">
                <a:solidFill>
                  <a:srgbClr val="009900"/>
                </a:solidFill>
                <a:effectLst>
                  <a:outerShdw blurRad="38100" dist="38100" dir="2700000" algn="tl">
                    <a:srgbClr val="C0C0C0"/>
                  </a:outerShdw>
                </a:effectLst>
              </a:rPr>
              <a:t>2. </a:t>
            </a:r>
            <a:r>
              <a:rPr lang="it-IT" sz="4000" b="1" dirty="0" smtClean="0">
                <a:solidFill>
                  <a:srgbClr val="009900"/>
                </a:solidFill>
              </a:rPr>
              <a:t>Một số quy tắc sử dụng Internet an toàn</a:t>
            </a:r>
            <a:endParaRPr lang="en-US" altLang="en-US" sz="4000" b="1" dirty="0">
              <a:solidFill>
                <a:srgbClr val="009900"/>
              </a:solidFill>
              <a:effectLst>
                <a:outerShdw blurRad="38100" dist="38100" dir="2700000" algn="tl">
                  <a:srgbClr val="C0C0C0"/>
                </a:outerShdw>
              </a:effectLst>
            </a:endParaRPr>
          </a:p>
        </p:txBody>
      </p:sp>
      <p:pic>
        <p:nvPicPr>
          <p:cNvPr id="5" name="Picture 2"/>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0293" t="11872" r="61266" b="60163"/>
          <a:stretch/>
        </p:blipFill>
        <p:spPr bwMode="auto">
          <a:xfrm>
            <a:off x="1891713" y="1307369"/>
            <a:ext cx="2635624" cy="5715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8393" t="11872" r="43355" b="60163"/>
          <a:stretch/>
        </p:blipFill>
        <p:spPr bwMode="auto">
          <a:xfrm>
            <a:off x="4596016" y="1307369"/>
            <a:ext cx="2608729" cy="5715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56053" t="11872" r="24023" b="60163"/>
          <a:stretch/>
        </p:blipFill>
        <p:spPr bwMode="auto">
          <a:xfrm>
            <a:off x="7027531" y="1254803"/>
            <a:ext cx="2847703" cy="5715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75132" t="11872" r="7229" b="60163"/>
          <a:stretch/>
        </p:blipFill>
        <p:spPr bwMode="auto">
          <a:xfrm>
            <a:off x="9704933" y="1307369"/>
            <a:ext cx="2521131"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326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1+#ppt_w/2"/>
                                          </p:val>
                                        </p:tav>
                                        <p:tav tm="100000">
                                          <p:val>
                                            <p:strVal val="#ppt_x"/>
                                          </p:val>
                                        </p:tav>
                                      </p:tavLst>
                                    </p:anim>
                                    <p:anim calcmode="lin" valueType="num">
                                      <p:cBhvr additive="base">
                                        <p:cTn id="3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235847" y="321855"/>
            <a:ext cx="1045681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defRPr/>
            </a:pPr>
            <a:r>
              <a:rPr lang="en-US" altLang="en-US" sz="4000" b="1" dirty="0">
                <a:solidFill>
                  <a:srgbClr val="0099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2. </a:t>
            </a:r>
            <a:r>
              <a:rPr lang="it-IT" sz="4000" b="1" dirty="0" smtClean="0">
                <a:solidFill>
                  <a:srgbClr val="009900"/>
                </a:solidFill>
                <a:latin typeface="Times New Roman" panose="02020603050405020304" pitchFamily="18" charset="0"/>
                <a:cs typeface="Times New Roman" panose="02020603050405020304" pitchFamily="18" charset="0"/>
              </a:rPr>
              <a:t>Một số quy tắc sử dụng Internet an toàn</a:t>
            </a:r>
            <a:endParaRPr lang="en-US" altLang="en-US" sz="4000" b="1" dirty="0">
              <a:solidFill>
                <a:srgbClr val="0099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2" name="Rectangle 1"/>
          <p:cNvSpPr/>
          <p:nvPr/>
        </p:nvSpPr>
        <p:spPr>
          <a:xfrm>
            <a:off x="1824317" y="1691228"/>
            <a:ext cx="10089776" cy="3785652"/>
          </a:xfrm>
          <a:prstGeom prst="rect">
            <a:avLst/>
          </a:prstGeom>
        </p:spPr>
        <p:txBody>
          <a:bodyPr wrap="square">
            <a:spAutoFit/>
          </a:bodyPr>
          <a:lstStyle/>
          <a:p>
            <a:pPr>
              <a:spcAft>
                <a:spcPts val="0"/>
              </a:spcAft>
            </a:pP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Thông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tin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phải</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giữ</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AN TOÀN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pP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Chớ</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GẶP GỠ</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bạn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mới</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quen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a:t>
            </a:r>
          </a:p>
          <a:p>
            <a:pPr>
              <a:spcAft>
                <a:spcPts val="0"/>
              </a:spcAft>
            </a:pP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CHẤP </a:t>
            </a:r>
            <a:r>
              <a:rPr lang="en-US" sz="40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4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chớ</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ea typeface="Times New Roman" panose="02020603050405020304" pitchFamily="18" charset="0"/>
                <a:cs typeface="Times New Roman" panose="02020603050405020304" pitchFamily="18" charset="0"/>
              </a:rPr>
              <a:t>quên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a:t>
            </a:r>
          </a:p>
          <a:p>
            <a:pPr>
              <a:spcAft>
                <a:spcPts val="0"/>
              </a:spcAft>
            </a:pP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Tăng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độ</a:t>
            </a:r>
            <a:r>
              <a:rPr lang="en-US" sz="40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TIN CẬY</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điều</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giữ</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gìn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a:t>
            </a:r>
          </a:p>
          <a:p>
            <a:pPr>
              <a:spcAft>
                <a:spcPts val="0"/>
              </a:spcAft>
            </a:pPr>
            <a:r>
              <a:rPr lang="en-US" sz="40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NÓI RA</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với</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bạn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tin.</a:t>
            </a:r>
          </a:p>
          <a:p>
            <a:pPr>
              <a:spcAft>
                <a:spcPts val="0"/>
              </a:spcAft>
            </a:pP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Năm</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b="1" i="1" dirty="0" err="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quy</a:t>
            </a:r>
            <a:r>
              <a:rPr lang="en-US" sz="40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i="1" dirty="0" err="1"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tắc</a:t>
            </a:r>
            <a:r>
              <a:rPr lang="en-US" sz="4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đó</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nên</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ea typeface="Times New Roman" panose="02020603050405020304" pitchFamily="18" charset="0"/>
                <a:cs typeface="Times New Roman" panose="02020603050405020304" pitchFamily="18" charset="0"/>
              </a:rPr>
              <a:t>in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ea typeface="Times New Roman" panose="02020603050405020304" pitchFamily="18" charset="0"/>
                <a:cs typeface="Times New Roman" panose="02020603050405020304" pitchFamily="18" charset="0"/>
              </a:rPr>
              <a:t>lòng</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4" name="Text Box 18"/>
          <p:cNvSpPr txBox="1">
            <a:spLocks noChangeArrowheads="1"/>
          </p:cNvSpPr>
          <p:nvPr/>
        </p:nvSpPr>
        <p:spPr bwMode="auto">
          <a:xfrm>
            <a:off x="10077994" y="801190"/>
            <a:ext cx="135200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rgbClr val="0000FF"/>
                </a:solidFill>
                <a:latin typeface=".VnTime" panose="020B7200000000000000" pitchFamily="34" charset="0"/>
              </a:defRPr>
            </a:lvl1pPr>
            <a:lvl2pPr marL="742950" indent="-285750" eaLnBrk="0" hangingPunct="0">
              <a:defRPr sz="2400">
                <a:solidFill>
                  <a:srgbClr val="0000FF"/>
                </a:solidFill>
                <a:latin typeface=".VnTime" panose="020B7200000000000000" pitchFamily="34" charset="0"/>
              </a:defRPr>
            </a:lvl2pPr>
            <a:lvl3pPr marL="1143000" indent="-228600" eaLnBrk="0" hangingPunct="0">
              <a:defRPr sz="2400">
                <a:solidFill>
                  <a:srgbClr val="0000FF"/>
                </a:solidFill>
                <a:latin typeface=".VnTime" panose="020B7200000000000000" pitchFamily="34" charset="0"/>
              </a:defRPr>
            </a:lvl3pPr>
            <a:lvl4pPr marL="1600200" indent="-228600" eaLnBrk="0" hangingPunct="0">
              <a:defRPr sz="2400">
                <a:solidFill>
                  <a:srgbClr val="0000FF"/>
                </a:solidFill>
                <a:latin typeface=".VnTime" panose="020B7200000000000000" pitchFamily="34" charset="0"/>
              </a:defRPr>
            </a:lvl4pPr>
            <a:lvl5pPr marL="2057400" indent="-228600" eaLnBrk="0" hangingPunct="0">
              <a:defRPr sz="2400">
                <a:solidFill>
                  <a:srgbClr val="0000FF"/>
                </a:solidFill>
                <a:latin typeface=".VnTime" panose="020B7200000000000000" pitchFamily="34" charset="0"/>
              </a:defRPr>
            </a:lvl5pPr>
            <a:lvl6pPr marL="2514600" indent="-228600" algn="r" eaLnBrk="0" fontAlgn="base" hangingPunct="0">
              <a:spcBef>
                <a:spcPct val="0"/>
              </a:spcBef>
              <a:spcAft>
                <a:spcPct val="0"/>
              </a:spcAft>
              <a:defRPr sz="2400">
                <a:solidFill>
                  <a:srgbClr val="0000FF"/>
                </a:solidFill>
                <a:latin typeface=".VnTime" panose="020B7200000000000000" pitchFamily="34" charset="0"/>
              </a:defRPr>
            </a:lvl6pPr>
            <a:lvl7pPr marL="2971800" indent="-228600" algn="r" eaLnBrk="0" fontAlgn="base" hangingPunct="0">
              <a:spcBef>
                <a:spcPct val="0"/>
              </a:spcBef>
              <a:spcAft>
                <a:spcPct val="0"/>
              </a:spcAft>
              <a:defRPr sz="2400">
                <a:solidFill>
                  <a:srgbClr val="0000FF"/>
                </a:solidFill>
                <a:latin typeface=".VnTime" panose="020B7200000000000000" pitchFamily="34" charset="0"/>
              </a:defRPr>
            </a:lvl7pPr>
            <a:lvl8pPr marL="3429000" indent="-228600" algn="r" eaLnBrk="0" fontAlgn="base" hangingPunct="0">
              <a:spcBef>
                <a:spcPct val="0"/>
              </a:spcBef>
              <a:spcAft>
                <a:spcPct val="0"/>
              </a:spcAft>
              <a:defRPr sz="2400">
                <a:solidFill>
                  <a:srgbClr val="0000FF"/>
                </a:solidFill>
                <a:latin typeface=".VnTime" panose="020B7200000000000000" pitchFamily="34" charset="0"/>
              </a:defRPr>
            </a:lvl8pPr>
            <a:lvl9pPr marL="3886200" indent="-228600" algn="r" eaLnBrk="0" fontAlgn="base" hangingPunct="0">
              <a:spcBef>
                <a:spcPct val="0"/>
              </a:spcBef>
              <a:spcAft>
                <a:spcPct val="0"/>
              </a:spcAft>
              <a:defRPr sz="2400">
                <a:solidFill>
                  <a:srgbClr val="0000FF"/>
                </a:solidFill>
                <a:latin typeface=".VnTime" panose="020B7200000000000000" pitchFamily="34" charset="0"/>
              </a:defRPr>
            </a:lvl9pPr>
          </a:lstStyle>
          <a:p>
            <a:pPr algn="l" eaLnBrk="1" hangingPunct="1">
              <a:spcBef>
                <a:spcPct val="50000"/>
              </a:spcBef>
            </a:pPr>
            <a:r>
              <a:rPr lang="en-US" altLang="en-US" sz="9600" b="1" dirty="0">
                <a:solidFill>
                  <a:srgbClr val="FF3300"/>
                </a:solidFill>
                <a:latin typeface="Times New Roman" panose="02020603050405020304" pitchFamily="18" charset="0"/>
                <a:sym typeface="Wingdings" panose="05000000000000000000" pitchFamily="2" charset="2"/>
              </a:rPr>
              <a:t></a:t>
            </a:r>
          </a:p>
        </p:txBody>
      </p:sp>
    </p:spTree>
    <p:extLst>
      <p:ext uri="{BB962C8B-B14F-4D97-AF65-F5344CB8AC3E}">
        <p14:creationId xmlns:p14="http://schemas.microsoft.com/office/powerpoint/2010/main" val="2375245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03;p3"/>
          <p:cNvSpPr/>
          <p:nvPr/>
        </p:nvSpPr>
        <p:spPr>
          <a:xfrm>
            <a:off x="832378" y="278552"/>
            <a:ext cx="10830137" cy="1200356"/>
          </a:xfrm>
          <a:prstGeom prst="snip2DiagRect">
            <a:avLst>
              <a:gd name="adj1" fmla="val 0"/>
              <a:gd name="adj2" fmla="val 16667"/>
            </a:avLst>
          </a:prstGeom>
          <a:solidFill>
            <a:schemeClr val="lt1">
              <a:alpha val="69803"/>
            </a:schemeClr>
          </a:solidFill>
          <a:ln>
            <a:noFill/>
          </a:ln>
        </p:spPr>
        <p:txBody>
          <a:bodyPr spcFirstLastPara="1" wrap="square" lIns="91425" tIns="45700" rIns="91425" bIns="45700" anchor="ctr" anchorCtr="0">
            <a:noAutofit/>
          </a:bodyPr>
          <a:lstStyle/>
          <a:p>
            <a:r>
              <a:rPr lang="en-US" sz="3200" b="1" i="0" u="none" strike="noStrike" cap="none" dirty="0" err="1">
                <a:solidFill>
                  <a:srgbClr val="FF0000"/>
                </a:solidFill>
                <a:latin typeface="Times New Roman" panose="02020603050405020304" pitchFamily="18" charset="0"/>
                <a:ea typeface="Calibri"/>
                <a:cs typeface="Times New Roman" panose="02020603050405020304" pitchFamily="18" charset="0"/>
                <a:sym typeface="Calibri"/>
              </a:rPr>
              <a:t>Câu</a:t>
            </a:r>
            <a:r>
              <a:rPr lang="en-US" sz="3200" b="1" i="0" u="none" strike="noStrike" cap="none" dirty="0">
                <a:solidFill>
                  <a:srgbClr val="FF0000"/>
                </a:solidFill>
                <a:latin typeface="Times New Roman" panose="02020603050405020304" pitchFamily="18" charset="0"/>
                <a:ea typeface="Calibri"/>
                <a:cs typeface="Times New Roman" panose="02020603050405020304" pitchFamily="18" charset="0"/>
                <a:sym typeface="Calibri"/>
              </a:rPr>
              <a:t> </a:t>
            </a:r>
            <a:r>
              <a:rPr lang="en-US" sz="3200" b="1" i="0" u="none" strike="noStrike" cap="none" dirty="0" err="1" smtClean="0">
                <a:solidFill>
                  <a:srgbClr val="FF0000"/>
                </a:solidFill>
                <a:latin typeface="Times New Roman" panose="02020603050405020304" pitchFamily="18" charset="0"/>
                <a:ea typeface="Calibri"/>
                <a:cs typeface="Times New Roman" panose="02020603050405020304" pitchFamily="18" charset="0"/>
                <a:sym typeface="Calibri"/>
              </a:rPr>
              <a:t>hỏi</a:t>
            </a:r>
            <a:r>
              <a:rPr lang="en-US" sz="3200" b="1" i="0" u="none" strike="noStrike" cap="none" dirty="0" smtClean="0">
                <a:solidFill>
                  <a:srgbClr val="FF0000"/>
                </a:solidFill>
                <a:latin typeface="Times New Roman" panose="02020603050405020304" pitchFamily="18" charset="0"/>
                <a:ea typeface="Calibri"/>
                <a:cs typeface="Times New Roman" panose="02020603050405020304" pitchFamily="18" charset="0"/>
                <a:sym typeface="Calibri"/>
              </a:rPr>
              <a:t>: </a:t>
            </a:r>
            <a:r>
              <a:rPr lang="pt-BR" sz="3200" b="1" dirty="0">
                <a:solidFill>
                  <a:srgbClr val="0000FF"/>
                </a:solidFill>
                <a:latin typeface="Times New Roman" panose="02020603050405020304" pitchFamily="18" charset="0"/>
                <a:cs typeface="Times New Roman" panose="02020603050405020304" pitchFamily="18" charset="0"/>
              </a:rPr>
              <a:t>Em nhận được tin nhắn và lời mời kết bạn trên facebook từ một người mà em không biết. Em sẽ làm gì?</a:t>
            </a:r>
            <a:endParaRPr lang="en-US" sz="3200" b="1" dirty="0">
              <a:solidFill>
                <a:srgbClr val="0000FF"/>
              </a:solidFill>
              <a:latin typeface="Times New Roman" panose="02020603050405020304" pitchFamily="18" charset="0"/>
              <a:cs typeface="Times New Roman" panose="02020603050405020304" pitchFamily="18" charset="0"/>
            </a:endParaRPr>
          </a:p>
        </p:txBody>
      </p:sp>
      <p:sp>
        <p:nvSpPr>
          <p:cNvPr id="5" name="Google Shape;99;p3"/>
          <p:cNvSpPr/>
          <p:nvPr/>
        </p:nvSpPr>
        <p:spPr>
          <a:xfrm>
            <a:off x="1374378" y="1846024"/>
            <a:ext cx="10315643" cy="670002"/>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rgbClr val="CCCCFF"/>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200" dirty="0">
                <a:latin typeface="Times New Roman" panose="02020603050405020304" pitchFamily="18" charset="0"/>
                <a:cs typeface="Times New Roman" panose="02020603050405020304" pitchFamily="18" charset="0"/>
              </a:rPr>
              <a:t>A. </a:t>
            </a:r>
            <a:r>
              <a:rPr lang="pt-BR" sz="3200" dirty="0">
                <a:latin typeface="Times New Roman" panose="02020603050405020304" pitchFamily="18" charset="0"/>
                <a:cs typeface="Times New Roman" panose="02020603050405020304" pitchFamily="18" charset="0"/>
              </a:rPr>
              <a:t>Chấp nhận yêu cầu kết bạn và trả lời tin nhắn ngay</a:t>
            </a:r>
            <a:endParaRPr lang="en-US" sz="3200" dirty="0">
              <a:latin typeface="Times New Roman" panose="02020603050405020304" pitchFamily="18" charset="0"/>
              <a:cs typeface="Times New Roman" panose="02020603050405020304" pitchFamily="18" charset="0"/>
            </a:endParaRPr>
          </a:p>
        </p:txBody>
      </p:sp>
      <p:sp>
        <p:nvSpPr>
          <p:cNvPr id="6" name="Google Shape;100;p3"/>
          <p:cNvSpPr/>
          <p:nvPr/>
        </p:nvSpPr>
        <p:spPr>
          <a:xfrm>
            <a:off x="1319349" y="2736491"/>
            <a:ext cx="10402375" cy="1064799"/>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2">
              <a:lumMod val="20000"/>
              <a:lumOff val="8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pPr lvl="0"/>
            <a:r>
              <a:rPr lang="en-US" sz="3200" dirty="0">
                <a:latin typeface="Times New Roman" panose="02020603050405020304" pitchFamily="18" charset="0"/>
                <a:cs typeface="Times New Roman" panose="02020603050405020304" pitchFamily="18" charset="0"/>
              </a:rPr>
              <a:t>B. </a:t>
            </a:r>
            <a:r>
              <a:rPr lang="pt-BR" sz="3200" dirty="0">
                <a:latin typeface="Times New Roman" panose="02020603050405020304" pitchFamily="18" charset="0"/>
                <a:cs typeface="Times New Roman" panose="02020603050405020304" pitchFamily="18" charset="0"/>
              </a:rPr>
              <a:t>Nhắn tin hỏi người đó là ai, để xem mình có quen không, nếu quen mới kết </a:t>
            </a:r>
            <a:r>
              <a:rPr lang="pt-BR" sz="3200" dirty="0" smtClean="0">
                <a:latin typeface="Times New Roman" panose="02020603050405020304" pitchFamily="18" charset="0"/>
                <a:cs typeface="Times New Roman" panose="02020603050405020304" pitchFamily="18" charset="0"/>
              </a:rPr>
              <a:t>bạn</a:t>
            </a:r>
            <a:endParaRPr lang="en-US" sz="3200" dirty="0">
              <a:latin typeface="Times New Roman" panose="02020603050405020304" pitchFamily="18" charset="0"/>
              <a:cs typeface="Times New Roman" panose="02020603050405020304" pitchFamily="18" charset="0"/>
            </a:endParaRPr>
          </a:p>
        </p:txBody>
      </p:sp>
      <p:sp>
        <p:nvSpPr>
          <p:cNvPr id="7" name="Google Shape;101;p3"/>
          <p:cNvSpPr/>
          <p:nvPr/>
        </p:nvSpPr>
        <p:spPr>
          <a:xfrm>
            <a:off x="1247097" y="3928866"/>
            <a:ext cx="10474628" cy="865203"/>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6">
              <a:lumMod val="20000"/>
              <a:lumOff val="8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pPr lvl="0"/>
            <a:r>
              <a:rPr lang="en-US" sz="3200" dirty="0">
                <a:latin typeface="Times New Roman" panose="02020603050405020304" pitchFamily="18" charset="0"/>
                <a:cs typeface="Times New Roman" panose="02020603050405020304" pitchFamily="18" charset="0"/>
              </a:rPr>
              <a:t>C. </a:t>
            </a:r>
            <a:r>
              <a:rPr lang="pt-BR" sz="3200" dirty="0">
                <a:latin typeface="Times New Roman" panose="02020603050405020304" pitchFamily="18" charset="0"/>
                <a:cs typeface="Times New Roman" panose="02020603050405020304" pitchFamily="18" charset="0"/>
              </a:rPr>
              <a:t>Không chấp nhận kết bạn và không trả lời tin </a:t>
            </a:r>
            <a:r>
              <a:rPr lang="pt-BR" sz="3200" dirty="0" smtClean="0">
                <a:latin typeface="Times New Roman" panose="02020603050405020304" pitchFamily="18" charset="0"/>
                <a:cs typeface="Times New Roman" panose="02020603050405020304" pitchFamily="18" charset="0"/>
              </a:rPr>
              <a:t>nhắn</a:t>
            </a:r>
            <a:endParaRPr lang="en-US" sz="3200" dirty="0">
              <a:latin typeface="Times New Roman" panose="02020603050405020304" pitchFamily="18" charset="0"/>
              <a:cs typeface="Times New Roman" panose="02020603050405020304" pitchFamily="18" charset="0"/>
            </a:endParaRPr>
          </a:p>
        </p:txBody>
      </p:sp>
      <p:sp>
        <p:nvSpPr>
          <p:cNvPr id="8" name="Google Shape;101;p3"/>
          <p:cNvSpPr/>
          <p:nvPr/>
        </p:nvSpPr>
        <p:spPr>
          <a:xfrm>
            <a:off x="1215394" y="4965984"/>
            <a:ext cx="10474628" cy="1186622"/>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1">
              <a:lumMod val="60000"/>
              <a:lumOff val="4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200" dirty="0">
                <a:latin typeface="Times New Roman" panose="02020603050405020304" pitchFamily="18" charset="0"/>
                <a:cs typeface="Times New Roman" panose="02020603050405020304" pitchFamily="18" charset="0"/>
              </a:rPr>
              <a:t>D. </a:t>
            </a:r>
            <a:r>
              <a:rPr lang="pt-BR" sz="3200" dirty="0">
                <a:latin typeface="Times New Roman" panose="02020603050405020304" pitchFamily="18" charset="0"/>
                <a:cs typeface="Times New Roman" panose="02020603050405020304" pitchFamily="18" charset="0"/>
              </a:rPr>
              <a:t>Vào facebook của họ đọc thông tin, xem ảnh xem có phải người quen không, nếu phải thì kết bạn, không phải thì </a:t>
            </a:r>
            <a:r>
              <a:rPr lang="pt-BR" sz="3200" dirty="0" smtClean="0">
                <a:latin typeface="Times New Roman" panose="02020603050405020304" pitchFamily="18" charset="0"/>
                <a:cs typeface="Times New Roman" panose="02020603050405020304" pitchFamily="18" charset="0"/>
              </a:rPr>
              <a:t>thôi</a:t>
            </a:r>
            <a:endParaRPr lang="en-US" sz="3200" dirty="0">
              <a:latin typeface="Times New Roman" panose="02020603050405020304" pitchFamily="18" charset="0"/>
              <a:cs typeface="Times New Roman" panose="02020603050405020304" pitchFamily="18" charset="0"/>
            </a:endParaRPr>
          </a:p>
        </p:txBody>
      </p:sp>
      <p:sp>
        <p:nvSpPr>
          <p:cNvPr id="9" name="Oval 8"/>
          <p:cNvSpPr/>
          <p:nvPr/>
        </p:nvSpPr>
        <p:spPr>
          <a:xfrm>
            <a:off x="1247097" y="4054726"/>
            <a:ext cx="561703" cy="613482"/>
          </a:xfrm>
          <a:prstGeom prst="ellipse">
            <a:avLst/>
          </a:prstGeom>
          <a:no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181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randombar(horizontal)">
                                      <p:cBhvr>
                                        <p:cTn id="18" dur="500"/>
                                        <p:tgtEl>
                                          <p:spTgt spid="7"/>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03;p3"/>
          <p:cNvSpPr/>
          <p:nvPr/>
        </p:nvSpPr>
        <p:spPr>
          <a:xfrm>
            <a:off x="832378" y="278552"/>
            <a:ext cx="10830137" cy="1200356"/>
          </a:xfrm>
          <a:prstGeom prst="snip2DiagRect">
            <a:avLst>
              <a:gd name="adj1" fmla="val 0"/>
              <a:gd name="adj2" fmla="val 16667"/>
            </a:avLst>
          </a:prstGeom>
          <a:solidFill>
            <a:schemeClr val="lt1">
              <a:alpha val="69803"/>
            </a:schemeClr>
          </a:solidFill>
          <a:ln>
            <a:noFill/>
          </a:ln>
        </p:spPr>
        <p:txBody>
          <a:bodyPr spcFirstLastPara="1" wrap="square" lIns="91425" tIns="45700" rIns="91425" bIns="45700" anchor="ctr" anchorCtr="0">
            <a:noAutofit/>
          </a:bodyPr>
          <a:lstStyle/>
          <a:p>
            <a:r>
              <a:rPr lang="en-US" sz="3200" b="1" i="0" u="none" strike="noStrike" cap="none" dirty="0" err="1">
                <a:solidFill>
                  <a:srgbClr val="FF0000"/>
                </a:solidFill>
                <a:latin typeface="Times New Roman" panose="02020603050405020304" pitchFamily="18" charset="0"/>
                <a:ea typeface="Calibri"/>
                <a:cs typeface="Times New Roman" panose="02020603050405020304" pitchFamily="18" charset="0"/>
                <a:sym typeface="Calibri"/>
              </a:rPr>
              <a:t>Câu</a:t>
            </a:r>
            <a:r>
              <a:rPr lang="en-US" sz="3200" b="1" i="0" u="none" strike="noStrike" cap="none" dirty="0">
                <a:solidFill>
                  <a:srgbClr val="FF0000"/>
                </a:solidFill>
                <a:latin typeface="Times New Roman" panose="02020603050405020304" pitchFamily="18" charset="0"/>
                <a:ea typeface="Calibri"/>
                <a:cs typeface="Times New Roman" panose="02020603050405020304" pitchFamily="18" charset="0"/>
                <a:sym typeface="Calibri"/>
              </a:rPr>
              <a:t> </a:t>
            </a:r>
            <a:r>
              <a:rPr lang="en-US" sz="3200" b="1" i="0" u="none" strike="noStrike" cap="none" dirty="0" err="1" smtClean="0">
                <a:solidFill>
                  <a:srgbClr val="FF0000"/>
                </a:solidFill>
                <a:latin typeface="Times New Roman" panose="02020603050405020304" pitchFamily="18" charset="0"/>
                <a:ea typeface="Calibri"/>
                <a:cs typeface="Times New Roman" panose="02020603050405020304" pitchFamily="18" charset="0"/>
                <a:sym typeface="Calibri"/>
              </a:rPr>
              <a:t>hỏi</a:t>
            </a:r>
            <a:r>
              <a:rPr lang="en-US" sz="3200" b="1" i="0" u="none" strike="noStrike" cap="none" dirty="0" smtClean="0">
                <a:solidFill>
                  <a:srgbClr val="FF0000"/>
                </a:solidFill>
                <a:latin typeface="Times New Roman" panose="02020603050405020304" pitchFamily="18" charset="0"/>
                <a:ea typeface="Calibri"/>
                <a:cs typeface="Times New Roman" panose="02020603050405020304" pitchFamily="18" charset="0"/>
                <a:sym typeface="Calibri"/>
              </a:rPr>
              <a:t>: </a:t>
            </a:r>
            <a:r>
              <a:rPr lang="pt-BR" sz="3200" b="1" dirty="0">
                <a:solidFill>
                  <a:srgbClr val="0000FF"/>
                </a:solidFill>
                <a:latin typeface="Times New Roman" panose="02020603050405020304" pitchFamily="18" charset="0"/>
                <a:cs typeface="Times New Roman" panose="02020603050405020304" pitchFamily="18" charset="0"/>
              </a:rPr>
              <a:t>Em nên làm gì với các mật khẩu dùng trên mạng của mình?</a:t>
            </a:r>
            <a:endParaRPr lang="en-US" sz="3200" b="1" dirty="0">
              <a:solidFill>
                <a:srgbClr val="0000FF"/>
              </a:solidFill>
              <a:latin typeface="Times New Roman" panose="02020603050405020304" pitchFamily="18" charset="0"/>
              <a:cs typeface="Times New Roman" panose="02020603050405020304" pitchFamily="18" charset="0"/>
            </a:endParaRPr>
          </a:p>
        </p:txBody>
      </p:sp>
      <p:sp>
        <p:nvSpPr>
          <p:cNvPr id="5" name="Google Shape;99;p3"/>
          <p:cNvSpPr/>
          <p:nvPr/>
        </p:nvSpPr>
        <p:spPr>
          <a:xfrm>
            <a:off x="1374378" y="1846024"/>
            <a:ext cx="10315643" cy="670002"/>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rgbClr val="CCCCFF"/>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200" dirty="0">
                <a:latin typeface="Times New Roman" panose="02020603050405020304" pitchFamily="18" charset="0"/>
                <a:cs typeface="Times New Roman" panose="02020603050405020304" pitchFamily="18" charset="0"/>
              </a:rPr>
              <a:t>A. </a:t>
            </a:r>
            <a:r>
              <a:rPr lang="pt-BR" sz="3200" dirty="0">
                <a:latin typeface="Times New Roman" panose="02020603050405020304" pitchFamily="18" charset="0"/>
                <a:cs typeface="Times New Roman" panose="02020603050405020304" pitchFamily="18" charset="0"/>
              </a:rPr>
              <a:t>Cho bạn bè biết mật khẩu để nếu quên còn hỏi bạn</a:t>
            </a:r>
            <a:endParaRPr lang="en-US" sz="3200" dirty="0">
              <a:latin typeface="Times New Roman" panose="02020603050405020304" pitchFamily="18" charset="0"/>
              <a:cs typeface="Times New Roman" panose="02020603050405020304" pitchFamily="18" charset="0"/>
            </a:endParaRPr>
          </a:p>
        </p:txBody>
      </p:sp>
      <p:sp>
        <p:nvSpPr>
          <p:cNvPr id="6" name="Google Shape;100;p3"/>
          <p:cNvSpPr/>
          <p:nvPr/>
        </p:nvSpPr>
        <p:spPr>
          <a:xfrm>
            <a:off x="1215395" y="2736492"/>
            <a:ext cx="10658742" cy="881920"/>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2">
              <a:lumMod val="20000"/>
              <a:lumOff val="8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200" dirty="0">
                <a:latin typeface="Times New Roman" panose="02020603050405020304" pitchFamily="18" charset="0"/>
                <a:cs typeface="Times New Roman" panose="02020603050405020304" pitchFamily="18" charset="0"/>
              </a:rPr>
              <a:t>B. </a:t>
            </a:r>
            <a:r>
              <a:rPr lang="pt-BR" sz="3200" dirty="0">
                <a:latin typeface="Times New Roman" panose="02020603050405020304" pitchFamily="18" charset="0"/>
                <a:cs typeface="Times New Roman" panose="02020603050405020304" pitchFamily="18" charset="0"/>
              </a:rPr>
              <a:t>Thay đổi mật khẩu thường xuyên và không cho bất cứ ai </a:t>
            </a:r>
            <a:r>
              <a:rPr lang="pt-BR" sz="3200" dirty="0" smtClean="0">
                <a:latin typeface="Times New Roman" panose="02020603050405020304" pitchFamily="18" charset="0"/>
                <a:cs typeface="Times New Roman" panose="02020603050405020304" pitchFamily="18" charset="0"/>
              </a:rPr>
              <a:t>biết</a:t>
            </a:r>
            <a:endParaRPr lang="en-US" sz="3200" dirty="0">
              <a:latin typeface="Times New Roman" panose="02020603050405020304" pitchFamily="18" charset="0"/>
              <a:cs typeface="Times New Roman" panose="02020603050405020304" pitchFamily="18" charset="0"/>
            </a:endParaRPr>
          </a:p>
        </p:txBody>
      </p:sp>
      <p:sp>
        <p:nvSpPr>
          <p:cNvPr id="7" name="Google Shape;101;p3"/>
          <p:cNvSpPr/>
          <p:nvPr/>
        </p:nvSpPr>
        <p:spPr>
          <a:xfrm>
            <a:off x="1247097" y="3811299"/>
            <a:ext cx="10474628" cy="865203"/>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6">
              <a:lumMod val="20000"/>
              <a:lumOff val="8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pPr lvl="0"/>
            <a:r>
              <a:rPr lang="en-US" sz="3200" dirty="0">
                <a:latin typeface="Times New Roman" panose="02020603050405020304" pitchFamily="18" charset="0"/>
                <a:cs typeface="Times New Roman" panose="02020603050405020304" pitchFamily="18" charset="0"/>
              </a:rPr>
              <a:t>C. </a:t>
            </a:r>
            <a:r>
              <a:rPr lang="pt-BR" sz="3200" dirty="0">
                <a:latin typeface="Times New Roman" panose="02020603050405020304" pitchFamily="18" charset="0"/>
                <a:cs typeface="Times New Roman" panose="02020603050405020304" pitchFamily="18" charset="0"/>
              </a:rPr>
              <a:t>Sử dụng cùng một mật khẩu cho mọi thứ</a:t>
            </a:r>
            <a:endParaRPr lang="en-US" sz="3200" dirty="0">
              <a:latin typeface="Times New Roman" panose="02020603050405020304" pitchFamily="18" charset="0"/>
              <a:cs typeface="Times New Roman" panose="02020603050405020304" pitchFamily="18" charset="0"/>
            </a:endParaRPr>
          </a:p>
        </p:txBody>
      </p:sp>
      <p:sp>
        <p:nvSpPr>
          <p:cNvPr id="8" name="Google Shape;101;p3"/>
          <p:cNvSpPr/>
          <p:nvPr/>
        </p:nvSpPr>
        <p:spPr>
          <a:xfrm>
            <a:off x="1215394" y="4861480"/>
            <a:ext cx="10474628" cy="1003742"/>
          </a:xfrm>
          <a:custGeom>
            <a:avLst/>
            <a:gdLst/>
            <a:ahLst/>
            <a:cxnLst/>
            <a:rect l="l" t="t" r="r" b="b"/>
            <a:pathLst>
              <a:path w="1590283" h="505847" extrusionOk="0">
                <a:moveTo>
                  <a:pt x="0" y="84310"/>
                </a:moveTo>
                <a:cubicBezTo>
                  <a:pt x="0" y="37747"/>
                  <a:pt x="37747" y="0"/>
                  <a:pt x="84310" y="0"/>
                </a:cubicBezTo>
                <a:lnTo>
                  <a:pt x="1505973" y="0"/>
                </a:lnTo>
                <a:cubicBezTo>
                  <a:pt x="1552536" y="0"/>
                  <a:pt x="1590283" y="37747"/>
                  <a:pt x="1590283" y="84310"/>
                </a:cubicBezTo>
                <a:lnTo>
                  <a:pt x="1590283" y="421537"/>
                </a:lnTo>
                <a:cubicBezTo>
                  <a:pt x="1590283" y="468100"/>
                  <a:pt x="1552536" y="505847"/>
                  <a:pt x="1505973" y="505847"/>
                </a:cubicBezTo>
                <a:lnTo>
                  <a:pt x="84310" y="505847"/>
                </a:lnTo>
                <a:cubicBezTo>
                  <a:pt x="37747" y="505847"/>
                  <a:pt x="0" y="468100"/>
                  <a:pt x="0" y="421537"/>
                </a:cubicBezTo>
                <a:lnTo>
                  <a:pt x="0" y="84310"/>
                </a:lnTo>
                <a:close/>
              </a:path>
            </a:pathLst>
          </a:custGeom>
          <a:solidFill>
            <a:schemeClr val="accent1">
              <a:lumMod val="60000"/>
              <a:lumOff val="40000"/>
            </a:schemeClr>
          </a:solidFill>
          <a:ln w="12700" cap="flat" cmpd="sng">
            <a:solidFill>
              <a:schemeClr val="lt1"/>
            </a:solidFill>
            <a:prstDash val="solid"/>
            <a:miter lim="800000"/>
            <a:headEnd type="none" w="sm" len="sm"/>
            <a:tailEnd type="none" w="sm" len="sm"/>
          </a:ln>
        </p:spPr>
        <p:txBody>
          <a:bodyPr spcFirstLastPara="1" wrap="square" lIns="119925" tIns="72300" rIns="119925" bIns="72300" anchor="ctr" anchorCtr="0">
            <a:noAutofit/>
          </a:bodyPr>
          <a:lstStyle/>
          <a:p>
            <a:r>
              <a:rPr lang="en-US" sz="3200" dirty="0">
                <a:latin typeface="Times New Roman" panose="02020603050405020304" pitchFamily="18" charset="0"/>
                <a:cs typeface="Times New Roman" panose="02020603050405020304" pitchFamily="18" charset="0"/>
              </a:rPr>
              <a:t>D. </a:t>
            </a:r>
            <a:r>
              <a:rPr lang="pt-BR" sz="3200" dirty="0">
                <a:latin typeface="Times New Roman" panose="02020603050405020304" pitchFamily="18" charset="0"/>
                <a:cs typeface="Times New Roman" panose="02020603050405020304" pitchFamily="18" charset="0"/>
              </a:rPr>
              <a:t>Đặt mật khẩu dễ đoán cho khỏi quên</a:t>
            </a:r>
            <a:endParaRPr lang="en-US" sz="3200" dirty="0">
              <a:latin typeface="Times New Roman" panose="02020603050405020304" pitchFamily="18" charset="0"/>
              <a:cs typeface="Times New Roman" panose="02020603050405020304" pitchFamily="18" charset="0"/>
            </a:endParaRPr>
          </a:p>
        </p:txBody>
      </p:sp>
      <p:sp>
        <p:nvSpPr>
          <p:cNvPr id="9" name="Oval 8"/>
          <p:cNvSpPr/>
          <p:nvPr/>
        </p:nvSpPr>
        <p:spPr>
          <a:xfrm>
            <a:off x="1220971" y="2883024"/>
            <a:ext cx="561703" cy="613482"/>
          </a:xfrm>
          <a:prstGeom prst="ellipse">
            <a:avLst/>
          </a:prstGeom>
          <a:no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1593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randombar(horizontal)">
                                      <p:cBhvr>
                                        <p:cTn id="18" dur="500"/>
                                        <p:tgtEl>
                                          <p:spTgt spid="7"/>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8"/>
          <p:cNvSpPr>
            <a:spLocks noChangeArrowheads="1"/>
          </p:cNvSpPr>
          <p:nvPr/>
        </p:nvSpPr>
        <p:spPr bwMode="auto">
          <a:xfrm>
            <a:off x="1842248" y="97589"/>
            <a:ext cx="8889461" cy="2951619"/>
          </a:xfrm>
          <a:prstGeom prst="cloudCallout">
            <a:avLst>
              <a:gd name="adj1" fmla="val -41349"/>
              <a:gd name="adj2" fmla="val 42994"/>
            </a:avLst>
          </a:prstGeom>
          <a:solidFill>
            <a:schemeClr val="accent6">
              <a:lumMod val="20000"/>
              <a:lumOff val="80000"/>
            </a:schemeClr>
          </a:solidFill>
          <a:ln w="9525">
            <a:solidFill>
              <a:schemeClr val="bg2">
                <a:lumMod val="90000"/>
              </a:schemeClr>
            </a:solidFill>
            <a:round/>
            <a:headEnd/>
            <a:tailEnd/>
          </a:ln>
          <a:effectLs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4000" b="1" dirty="0" err="1" smtClean="0">
                <a:solidFill>
                  <a:srgbClr val="0000FF"/>
                </a:solidFill>
                <a:latin typeface="Times New Roman" panose="02020603050405020304" pitchFamily="18" charset="0"/>
                <a:cs typeface="Times New Roman" panose="02020603050405020304" pitchFamily="18" charset="0"/>
              </a:rPr>
              <a:t>Em</a:t>
            </a:r>
            <a:r>
              <a:rPr lang="en-US" altLang="en-US" sz="4000" b="1" dirty="0" smtClean="0">
                <a:solidFill>
                  <a:srgbClr val="0000FF"/>
                </a:solidFill>
                <a:latin typeface="Times New Roman" panose="02020603050405020304" pitchFamily="18" charset="0"/>
                <a:cs typeface="Times New Roman" panose="02020603050405020304" pitchFamily="18" charset="0"/>
              </a:rPr>
              <a:t> </a:t>
            </a:r>
            <a:r>
              <a:rPr lang="en-US" altLang="en-US" sz="4000" b="1" dirty="0" err="1" smtClean="0">
                <a:solidFill>
                  <a:srgbClr val="0000FF"/>
                </a:solidFill>
                <a:latin typeface="Times New Roman" panose="02020603050405020304" pitchFamily="18" charset="0"/>
                <a:cs typeface="Times New Roman" panose="02020603050405020304" pitchFamily="18" charset="0"/>
              </a:rPr>
              <a:t>hãy</a:t>
            </a:r>
            <a:r>
              <a:rPr lang="en-US" altLang="en-US" sz="4000" b="1" dirty="0" smtClean="0">
                <a:solidFill>
                  <a:srgbClr val="0000FF"/>
                </a:solidFill>
                <a:latin typeface="Times New Roman" panose="02020603050405020304" pitchFamily="18" charset="0"/>
                <a:cs typeface="Times New Roman" panose="02020603050405020304" pitchFamily="18" charset="0"/>
              </a:rPr>
              <a:t> </a:t>
            </a:r>
            <a:r>
              <a:rPr lang="en-US" altLang="en-US" sz="4000" b="1" dirty="0" err="1" smtClean="0">
                <a:solidFill>
                  <a:srgbClr val="0000FF"/>
                </a:solidFill>
                <a:latin typeface="Times New Roman" panose="02020603050405020304" pitchFamily="18" charset="0"/>
                <a:cs typeface="Times New Roman" panose="02020603050405020304" pitchFamily="18" charset="0"/>
              </a:rPr>
              <a:t>đưa</a:t>
            </a:r>
            <a:r>
              <a:rPr lang="en-US" altLang="en-US" sz="4000" b="1" dirty="0" smtClean="0">
                <a:solidFill>
                  <a:srgbClr val="0000FF"/>
                </a:solidFill>
                <a:latin typeface="Times New Roman" panose="02020603050405020304" pitchFamily="18" charset="0"/>
                <a:cs typeface="Times New Roman" panose="02020603050405020304" pitchFamily="18" charset="0"/>
              </a:rPr>
              <a:t> </a:t>
            </a:r>
            <a:r>
              <a:rPr lang="en-US" altLang="en-US" sz="4000" b="1" dirty="0" err="1" smtClean="0">
                <a:solidFill>
                  <a:srgbClr val="0000FF"/>
                </a:solidFill>
                <a:latin typeface="Times New Roman" panose="02020603050405020304" pitchFamily="18" charset="0"/>
                <a:cs typeface="Times New Roman" panose="02020603050405020304" pitchFamily="18" charset="0"/>
              </a:rPr>
              <a:t>ra</a:t>
            </a:r>
            <a:r>
              <a:rPr lang="en-US" altLang="en-US" sz="4000" b="1" dirty="0" smtClean="0">
                <a:solidFill>
                  <a:srgbClr val="0000FF"/>
                </a:solidFill>
                <a:latin typeface="Times New Roman" panose="02020603050405020304" pitchFamily="18" charset="0"/>
                <a:cs typeface="Times New Roman" panose="02020603050405020304" pitchFamily="18" charset="0"/>
              </a:rPr>
              <a:t> </a:t>
            </a:r>
            <a:r>
              <a:rPr lang="en-US" altLang="en-US" sz="4000" b="1" dirty="0" err="1" smtClean="0">
                <a:solidFill>
                  <a:srgbClr val="0000FF"/>
                </a:solidFill>
                <a:latin typeface="Times New Roman" panose="02020603050405020304" pitchFamily="18" charset="0"/>
                <a:cs typeface="Times New Roman" panose="02020603050405020304" pitchFamily="18" charset="0"/>
              </a:rPr>
              <a:t>một</a:t>
            </a:r>
            <a:r>
              <a:rPr lang="en-US" altLang="en-US" sz="4000" b="1" dirty="0" smtClean="0">
                <a:solidFill>
                  <a:srgbClr val="0000FF"/>
                </a:solidFill>
                <a:latin typeface="Times New Roman" panose="02020603050405020304" pitchFamily="18" charset="0"/>
                <a:cs typeface="Times New Roman" panose="02020603050405020304" pitchFamily="18" charset="0"/>
              </a:rPr>
              <a:t> </a:t>
            </a:r>
            <a:r>
              <a:rPr lang="en-US" altLang="en-US" sz="4000" b="1" dirty="0" err="1" smtClean="0">
                <a:solidFill>
                  <a:srgbClr val="0000FF"/>
                </a:solidFill>
                <a:latin typeface="Times New Roman" panose="02020603050405020304" pitchFamily="18" charset="0"/>
                <a:cs typeface="Times New Roman" panose="02020603050405020304" pitchFamily="18" charset="0"/>
              </a:rPr>
              <a:t>số</a:t>
            </a:r>
            <a:r>
              <a:rPr lang="en-US" altLang="en-US" sz="4000" b="1" dirty="0" smtClean="0">
                <a:solidFill>
                  <a:srgbClr val="0000FF"/>
                </a:solidFill>
                <a:latin typeface="Times New Roman" panose="02020603050405020304" pitchFamily="18" charset="0"/>
                <a:cs typeface="Times New Roman" panose="02020603050405020304" pitchFamily="18" charset="0"/>
              </a:rPr>
              <a:t> </a:t>
            </a:r>
            <a:r>
              <a:rPr lang="en-US" altLang="en-US" sz="4000" b="1" dirty="0" err="1" smtClean="0">
                <a:solidFill>
                  <a:srgbClr val="0000FF"/>
                </a:solidFill>
                <a:latin typeface="Times New Roman" panose="02020603050405020304" pitchFamily="18" charset="0"/>
                <a:cs typeface="Times New Roman" panose="02020603050405020304" pitchFamily="18" charset="0"/>
              </a:rPr>
              <a:t>giải</a:t>
            </a:r>
            <a:r>
              <a:rPr lang="en-US" altLang="en-US" sz="4000" b="1" dirty="0" smtClean="0">
                <a:solidFill>
                  <a:srgbClr val="0000FF"/>
                </a:solidFill>
                <a:latin typeface="Times New Roman" panose="02020603050405020304" pitchFamily="18" charset="0"/>
                <a:cs typeface="Times New Roman" panose="02020603050405020304" pitchFamily="18" charset="0"/>
              </a:rPr>
              <a:t> </a:t>
            </a:r>
            <a:r>
              <a:rPr lang="en-US" altLang="en-US" sz="4000" b="1" dirty="0" err="1" smtClean="0">
                <a:solidFill>
                  <a:srgbClr val="0000FF"/>
                </a:solidFill>
                <a:latin typeface="Times New Roman" panose="02020603050405020304" pitchFamily="18" charset="0"/>
                <a:cs typeface="Times New Roman" panose="02020603050405020304" pitchFamily="18" charset="0"/>
              </a:rPr>
              <a:t>pháp</a:t>
            </a:r>
            <a:r>
              <a:rPr lang="en-US" altLang="en-US" sz="4000" b="1" dirty="0" smtClean="0">
                <a:solidFill>
                  <a:srgbClr val="0000FF"/>
                </a:solidFill>
                <a:latin typeface="Times New Roman" panose="02020603050405020304" pitchFamily="18" charset="0"/>
                <a:cs typeface="Times New Roman" panose="02020603050405020304" pitchFamily="18" charset="0"/>
              </a:rPr>
              <a:t> </a:t>
            </a:r>
            <a:r>
              <a:rPr lang="en-US" altLang="en-US" sz="4000" b="1" dirty="0" err="1" smtClean="0">
                <a:solidFill>
                  <a:srgbClr val="0000FF"/>
                </a:solidFill>
                <a:latin typeface="Times New Roman" panose="02020603050405020304" pitchFamily="18" charset="0"/>
                <a:cs typeface="Times New Roman" panose="02020603050405020304" pitchFamily="18" charset="0"/>
              </a:rPr>
              <a:t>để</a:t>
            </a:r>
            <a:r>
              <a:rPr lang="en-US" altLang="en-US" sz="4000" b="1" dirty="0" smtClean="0">
                <a:solidFill>
                  <a:srgbClr val="0000FF"/>
                </a:solidFill>
                <a:latin typeface="Times New Roman" panose="02020603050405020304" pitchFamily="18" charset="0"/>
                <a:cs typeface="Times New Roman" panose="02020603050405020304" pitchFamily="18" charset="0"/>
              </a:rPr>
              <a:t> </a:t>
            </a:r>
            <a:r>
              <a:rPr lang="en-US" altLang="en-US" sz="4000" b="1" dirty="0" err="1" smtClean="0">
                <a:solidFill>
                  <a:srgbClr val="0000FF"/>
                </a:solidFill>
                <a:latin typeface="Times New Roman" panose="02020603050405020304" pitchFamily="18" charset="0"/>
                <a:cs typeface="Times New Roman" panose="02020603050405020304" pitchFamily="18" charset="0"/>
              </a:rPr>
              <a:t>giữ</a:t>
            </a:r>
            <a:r>
              <a:rPr lang="en-US" altLang="en-US" sz="4000" b="1" dirty="0" smtClean="0">
                <a:solidFill>
                  <a:srgbClr val="0000FF"/>
                </a:solidFill>
                <a:latin typeface="Times New Roman" panose="02020603050405020304" pitchFamily="18" charset="0"/>
                <a:cs typeface="Times New Roman" panose="02020603050405020304" pitchFamily="18" charset="0"/>
              </a:rPr>
              <a:t> </a:t>
            </a:r>
            <a:r>
              <a:rPr lang="en-US" altLang="en-US" sz="4000" b="1" dirty="0" err="1" smtClean="0">
                <a:solidFill>
                  <a:srgbClr val="0000FF"/>
                </a:solidFill>
                <a:latin typeface="Times New Roman" panose="02020603050405020304" pitchFamily="18" charset="0"/>
                <a:cs typeface="Times New Roman" panose="02020603050405020304" pitchFamily="18" charset="0"/>
              </a:rPr>
              <a:t>bí</a:t>
            </a:r>
            <a:r>
              <a:rPr lang="en-US" altLang="en-US" sz="4000" b="1" dirty="0" smtClean="0">
                <a:solidFill>
                  <a:srgbClr val="0000FF"/>
                </a:solidFill>
                <a:latin typeface="Times New Roman" panose="02020603050405020304" pitchFamily="18" charset="0"/>
                <a:cs typeface="Times New Roman" panose="02020603050405020304" pitchFamily="18" charset="0"/>
              </a:rPr>
              <a:t> </a:t>
            </a:r>
            <a:r>
              <a:rPr lang="en-US" altLang="en-US" sz="4000" b="1" dirty="0" err="1" smtClean="0">
                <a:solidFill>
                  <a:srgbClr val="0000FF"/>
                </a:solidFill>
                <a:latin typeface="Times New Roman" panose="02020603050405020304" pitchFamily="18" charset="0"/>
                <a:cs typeface="Times New Roman" panose="02020603050405020304" pitchFamily="18" charset="0"/>
              </a:rPr>
              <a:t>mật</a:t>
            </a:r>
            <a:r>
              <a:rPr lang="en-US" altLang="en-US" sz="4000" b="1" dirty="0" smtClean="0">
                <a:solidFill>
                  <a:srgbClr val="0000FF"/>
                </a:solidFill>
                <a:latin typeface="Times New Roman" panose="02020603050405020304" pitchFamily="18" charset="0"/>
                <a:cs typeface="Times New Roman" panose="02020603050405020304" pitchFamily="18" charset="0"/>
              </a:rPr>
              <a:t> </a:t>
            </a:r>
            <a:r>
              <a:rPr lang="en-US" altLang="en-US" sz="4000" b="1" dirty="0" err="1" smtClean="0">
                <a:solidFill>
                  <a:srgbClr val="0000FF"/>
                </a:solidFill>
                <a:latin typeface="Times New Roman" panose="02020603050405020304" pitchFamily="18" charset="0"/>
                <a:cs typeface="Times New Roman" panose="02020603050405020304" pitchFamily="18" charset="0"/>
              </a:rPr>
              <a:t>thông</a:t>
            </a:r>
            <a:r>
              <a:rPr lang="en-US" altLang="en-US" sz="4000" b="1" dirty="0" smtClean="0">
                <a:solidFill>
                  <a:srgbClr val="0000FF"/>
                </a:solidFill>
                <a:latin typeface="Times New Roman" panose="02020603050405020304" pitchFamily="18" charset="0"/>
                <a:cs typeface="Times New Roman" panose="02020603050405020304" pitchFamily="18" charset="0"/>
              </a:rPr>
              <a:t> tin </a:t>
            </a:r>
            <a:r>
              <a:rPr lang="en-US" altLang="en-US" sz="4000" b="1" dirty="0" err="1" smtClean="0">
                <a:solidFill>
                  <a:srgbClr val="0000FF"/>
                </a:solidFill>
                <a:latin typeface="Times New Roman" panose="02020603050405020304" pitchFamily="18" charset="0"/>
                <a:cs typeface="Times New Roman" panose="02020603050405020304" pitchFamily="18" charset="0"/>
              </a:rPr>
              <a:t>cá</a:t>
            </a:r>
            <a:r>
              <a:rPr lang="en-US" altLang="en-US" sz="4000" b="1" dirty="0" smtClean="0">
                <a:solidFill>
                  <a:srgbClr val="0000FF"/>
                </a:solidFill>
                <a:latin typeface="Times New Roman" panose="02020603050405020304" pitchFamily="18" charset="0"/>
                <a:cs typeface="Times New Roman" panose="02020603050405020304" pitchFamily="18" charset="0"/>
              </a:rPr>
              <a:t> </a:t>
            </a:r>
            <a:r>
              <a:rPr lang="en-US" altLang="en-US" sz="4000" b="1" dirty="0" err="1" smtClean="0">
                <a:solidFill>
                  <a:srgbClr val="0000FF"/>
                </a:solidFill>
                <a:latin typeface="Times New Roman" panose="02020603050405020304" pitchFamily="18" charset="0"/>
                <a:cs typeface="Times New Roman" panose="02020603050405020304" pitchFamily="18" charset="0"/>
              </a:rPr>
              <a:t>nhân</a:t>
            </a:r>
            <a:r>
              <a:rPr lang="en-US" altLang="en-US" sz="4000" b="1" dirty="0" smtClean="0">
                <a:solidFill>
                  <a:srgbClr val="0000FF"/>
                </a:solidFill>
                <a:latin typeface="Times New Roman" panose="02020603050405020304" pitchFamily="18" charset="0"/>
                <a:cs typeface="Times New Roman" panose="02020603050405020304" pitchFamily="18" charset="0"/>
              </a:rPr>
              <a:t>?</a:t>
            </a:r>
            <a:endParaRPr lang="en-US" altLang="en-US" sz="4000" b="1" dirty="0">
              <a:solidFill>
                <a:srgbClr val="0000FF"/>
              </a:solidFill>
              <a:latin typeface="Times New Roman" panose="02020603050405020304" pitchFamily="18" charset="0"/>
              <a:cs typeface="Times New Roman" panose="02020603050405020304" pitchFamily="18" charset="0"/>
            </a:endParaRPr>
          </a:p>
        </p:txBody>
      </p:sp>
      <p:sp>
        <p:nvSpPr>
          <p:cNvPr id="2" name="Rectangle 1"/>
          <p:cNvSpPr/>
          <p:nvPr/>
        </p:nvSpPr>
        <p:spPr>
          <a:xfrm>
            <a:off x="1175657" y="3291228"/>
            <a:ext cx="10646227" cy="2554545"/>
          </a:xfrm>
          <a:prstGeom prst="rect">
            <a:avLst/>
          </a:prstGeom>
        </p:spPr>
        <p:txBody>
          <a:bodyPr wrap="square">
            <a:spAutoFit/>
          </a:bodyPr>
          <a:lstStyle/>
          <a:p>
            <a:r>
              <a:rPr lang="vi-VN" sz="3200" dirty="0">
                <a:solidFill>
                  <a:srgbClr val="000000"/>
                </a:solidFill>
                <a:latin typeface="+mj-lt"/>
              </a:rPr>
              <a:t>Một số giải pháp có thể sử dụng để giữ bí mật thông tin cá nhân là: không chia sẻ thông tin cá nhân và thông tin của người thân, bạn bè trên mạng hay cho người khác, đặt mật khẩu cho máy tính, mật khẩu xác minh cho mọi tài khoản cá nhân phải mạnh và được bảo mật,…</a:t>
            </a:r>
            <a:endParaRPr lang="en-US" sz="3200" dirty="0">
              <a:latin typeface="+mj-lt"/>
            </a:endParaRPr>
          </a:p>
        </p:txBody>
      </p:sp>
    </p:spTree>
    <p:custDataLst>
      <p:tags r:id="rId1"/>
    </p:custDataLst>
    <p:extLst>
      <p:ext uri="{BB962C8B-B14F-4D97-AF65-F5344CB8AC3E}">
        <p14:creationId xmlns:p14="http://schemas.microsoft.com/office/powerpoint/2010/main" val="908933675"/>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1"/>
</p:tagLst>
</file>

<file path=ppt/tags/tag2.xml><?xml version="1.0" encoding="utf-8"?>
<p:tagLst xmlns:a="http://schemas.openxmlformats.org/drawingml/2006/main" xmlns:r="http://schemas.openxmlformats.org/officeDocument/2006/relationships" xmlns:p="http://schemas.openxmlformats.org/presentationml/2006/main">
  <p:tag name="TIMING" val="|12.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1554</TotalTime>
  <Words>1779</Words>
  <Application>Microsoft Office PowerPoint</Application>
  <PresentationFormat>Custom</PresentationFormat>
  <Paragraphs>118</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Một số cách nhận diện lừa đảo trên mạng:</vt:lpstr>
      <vt:lpstr>PowerPoint Presentation</vt:lpstr>
      <vt:lpstr>3/ Để bảo vệ thông tin và tài khoản cá nhân em cần: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82</cp:revision>
  <dcterms:created xsi:type="dcterms:W3CDTF">2021-07-22T09:48:39Z</dcterms:created>
  <dcterms:modified xsi:type="dcterms:W3CDTF">2024-04-12T07:34:01Z</dcterms:modified>
</cp:coreProperties>
</file>