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Calibri" pitchFamily="34" charset="0"/>
      <p:regular r:id="rId19"/>
      <p:bold r:id="rId20"/>
      <p:italic r:id="rId21"/>
      <p:boldItalic r:id="rId22"/>
    </p:embeddedFont>
    <p:embeddedFont>
      <p:font typeface="Calistoga" charset="0"/>
      <p:regular r:id="rId23"/>
    </p:embeddedFont>
    <p:embeddedFont>
      <p:font typeface="Public Sans Bold" charset="0"/>
      <p:regular r:id="rId24"/>
      <p:bold r:id="rId25"/>
    </p:embeddedFont>
    <p:embeddedFont>
      <p:font typeface="Public Sans Bold Italics" charset="0"/>
      <p:regular r:id="rId26"/>
    </p:embeddedFont>
    <p:embeddedFont>
      <p:font typeface="Public Sans" charset="0"/>
      <p:regular r:id="rId27"/>
      <p:bold r:id="rId28"/>
      <p:boldItalic r:id="rId29"/>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3" d="100"/>
          <a:sy n="23" d="100"/>
        </p:scale>
        <p:origin x="-810" y="-10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56F8C0A2-D55E-494C-999F-ADE5F1BDC502}" type="datetimeFigureOut">
              <a:rPr lang="en-US"/>
              <a:pPr/>
              <a:t>3/20/2025</a:t>
            </a:fld>
            <a:endParaRPr lang="en-US"/>
          </a:p>
        </p:txBody>
      </p:sp>
      <p:sp>
        <p:nvSpPr>
          <p:cNvPr id="29700" name="Rectangle 4"/>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8FF60AE8-383B-410E-8B2A-A6111F06C49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6E804AE-6DBC-4F68-88A7-F0A531DCC65A}" type="datetimeFigureOut">
              <a:rPr lang="en-US"/>
              <a:pPr>
                <a:defRPr/>
              </a:pPr>
              <a:t>3/20/2025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AAE089B-7BA3-4145-8C96-91612A7D6D4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81D77B-BD0F-4771-8D19-76FCBDDEB40F}" type="datetimeFigureOut">
              <a:rPr lang="en-US"/>
              <a:pPr>
                <a:defRPr/>
              </a:pPr>
              <a:t>3/20/2025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E43EDA-86D3-4CD4-AAE0-B51DA494E24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92070F-4675-42F0-A226-83D00BC9C8D2}" type="datetimeFigureOut">
              <a:rPr lang="en-US"/>
              <a:pPr>
                <a:defRPr/>
              </a:pPr>
              <a:t>3/20/2025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42E900-472E-45A7-90A9-64874784DD1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25BD16-8B70-4630-8BD8-8B8414F0ED86}" type="datetimeFigureOut">
              <a:rPr lang="en-US"/>
              <a:pPr>
                <a:defRPr/>
              </a:pPr>
              <a:t>3/20/2025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884739-60AC-4B18-B517-0485CA97AB4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DF43E1-A9BF-4F5A-98B9-B2498A3E0CFD}" type="datetimeFigureOut">
              <a:rPr lang="en-US"/>
              <a:pPr>
                <a:defRPr/>
              </a:pPr>
              <a:t>3/20/2025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7D89A7-C4C6-4433-B896-6BF57A06909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82C4E29-3434-4042-B070-FD8680F86A80}" type="datetimeFigureOut">
              <a:rPr lang="en-US"/>
              <a:pPr>
                <a:defRPr/>
              </a:pPr>
              <a:t>3/20/2025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AF9EF3-7463-4391-8200-D44AAD58AE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CF4E8C0-CE5D-419A-AF80-902C7211CED4}" type="datetimeFigureOut">
              <a:rPr lang="en-US"/>
              <a:pPr>
                <a:defRPr/>
              </a:pPr>
              <a:t>3/20/2025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BC916-0B4A-40DB-9E00-6452734645D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927B71-1E4E-4FFA-8EBF-E8857E83D9A2}" type="datetimeFigureOut">
              <a:rPr lang="en-US"/>
              <a:pPr>
                <a:defRPr/>
              </a:pPr>
              <a:t>3/20/2025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F35E8BE-66E6-43C9-A61D-037BDFF305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0E0EC4-39D1-4DA3-9E99-235774D11BC0}" type="datetimeFigureOut">
              <a:rPr lang="en-US"/>
              <a:pPr>
                <a:defRPr/>
              </a:pPr>
              <a:t>3/20/2025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D3C4B88-FC71-49AA-84AD-A505D78E3E2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A6D034-72CE-4DD5-9FE9-4C2DECCC30CD}" type="datetimeFigureOut">
              <a:rPr lang="en-US"/>
              <a:pPr>
                <a:defRPr/>
              </a:pPr>
              <a:t>3/20/2025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2DF8EDB-179C-4CEC-83F5-02387A453F2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B61D2F-28F1-418F-9E15-BC85023A751F}" type="datetimeFigureOut">
              <a:rPr lang="en-US"/>
              <a:pPr>
                <a:defRPr/>
              </a:pPr>
              <a:t>3/20/2025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2C6289-4601-43CC-A17A-58C426B561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B14F8398-2EA9-499C-81D2-73B4CF4581F5}" type="datetimeFigureOut">
              <a:rPr lang="en-US"/>
              <a:pPr>
                <a:defRPr/>
              </a:pPr>
              <a:t>3/20/2025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F3D2376B-9962-4F95-9359-EE837613E7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png"/><Relationship Id="rId12"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2.png"/><Relationship Id="rId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22.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25.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27.jpeg"/><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9555163" y="5449888"/>
            <a:ext cx="11710987" cy="9739312"/>
            <a:chOff x="0" y="0"/>
            <a:chExt cx="676659" cy="562692"/>
          </a:xfrm>
        </p:grpSpPr>
        <p:sp>
          <p:nvSpPr>
            <p:cNvPr id="13350" name="Freeform 4"/>
            <p:cNvSpPr>
              <a:spLocks/>
            </p:cNvSpPr>
            <p:nvPr/>
          </p:nvSpPr>
          <p:spPr bwMode="auto">
            <a:xfrm>
              <a:off x="0" y="0"/>
              <a:ext cx="676659" cy="562692"/>
            </a:xfrm>
            <a:custGeom>
              <a:avLst/>
              <a:gdLst/>
              <a:ahLst/>
              <a:cxnLst>
                <a:cxn ang="0">
                  <a:pos x="676659" y="281346"/>
                </a:cxn>
                <a:cxn ang="0">
                  <a:pos x="473459" y="562692"/>
                </a:cxn>
                <a:cxn ang="0">
                  <a:pos x="203200" y="562692"/>
                </a:cxn>
                <a:cxn ang="0">
                  <a:pos x="0" y="281346"/>
                </a:cxn>
                <a:cxn ang="0">
                  <a:pos x="203200" y="0"/>
                </a:cxn>
                <a:cxn ang="0">
                  <a:pos x="473459" y="0"/>
                </a:cxn>
                <a:cxn ang="0">
                  <a:pos x="676659" y="281346"/>
                </a:cxn>
              </a:cxnLst>
              <a:rect l="0" t="0"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a:ln w="9525">
              <a:noFill/>
              <a:round/>
              <a:headEnd/>
              <a:tailEnd/>
            </a:ln>
          </p:spPr>
          <p:txBody>
            <a:bodyPr/>
            <a:lstStyle/>
            <a:p>
              <a:endParaRPr lang="en-US"/>
            </a:p>
          </p:txBody>
        </p:sp>
        <p:sp>
          <p:nvSpPr>
            <p:cNvPr id="13351" name="TextBox 5"/>
            <p:cNvSpPr txBox="1">
              <a:spLocks noChangeArrowheads="1"/>
            </p:cNvSpPr>
            <p:nvPr/>
          </p:nvSpPr>
          <p:spPr bwMode="auto">
            <a:xfrm>
              <a:off x="114300" y="-57150"/>
              <a:ext cx="448059"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8216900" y="-993775"/>
            <a:ext cx="20867688" cy="10515600"/>
            <a:chOff x="0" y="0"/>
            <a:chExt cx="561152" cy="282796"/>
          </a:xfrm>
        </p:grpSpPr>
        <p:sp>
          <p:nvSpPr>
            <p:cNvPr id="13348" name="Freeform 7"/>
            <p:cNvSpPr>
              <a:spLocks/>
            </p:cNvSpPr>
            <p:nvPr/>
          </p:nvSpPr>
          <p:spPr bwMode="auto">
            <a:xfrm>
              <a:off x="0" y="0"/>
              <a:ext cx="561152" cy="282796"/>
            </a:xfrm>
            <a:custGeom>
              <a:avLst/>
              <a:gdLst/>
              <a:ahLst/>
              <a:cxnLst>
                <a:cxn ang="0">
                  <a:pos x="203200" y="282796"/>
                </a:cxn>
                <a:cxn ang="0">
                  <a:pos x="357952" y="282796"/>
                </a:cxn>
                <a:cxn ang="0">
                  <a:pos x="561152" y="0"/>
                </a:cxn>
                <a:cxn ang="0">
                  <a:pos x="0" y="0"/>
                </a:cxn>
                <a:cxn ang="0">
                  <a:pos x="203200" y="282796"/>
                </a:cxn>
              </a:cxnLst>
              <a:rect l="0" t="0" r="r" b="b"/>
              <a:pathLst>
                <a:path w="561152" h="282796">
                  <a:moveTo>
                    <a:pt x="203200" y="282796"/>
                  </a:moveTo>
                  <a:lnTo>
                    <a:pt x="357952" y="282796"/>
                  </a:lnTo>
                  <a:lnTo>
                    <a:pt x="561152" y="0"/>
                  </a:lnTo>
                  <a:lnTo>
                    <a:pt x="0" y="0"/>
                  </a:lnTo>
                  <a:lnTo>
                    <a:pt x="203200" y="282796"/>
                  </a:lnTo>
                  <a:close/>
                </a:path>
              </a:pathLst>
            </a:custGeom>
            <a:solidFill>
              <a:srgbClr val="B51F19"/>
            </a:solidFill>
            <a:ln w="9525" cap="sq">
              <a:noFill/>
              <a:prstDash val="solid"/>
              <a:miter lim="800000"/>
              <a:headEnd/>
              <a:tailEnd/>
            </a:ln>
          </p:spPr>
          <p:txBody>
            <a:bodyPr/>
            <a:lstStyle/>
            <a:p>
              <a:endParaRPr lang="en-US"/>
            </a:p>
          </p:txBody>
        </p:sp>
        <p:sp>
          <p:nvSpPr>
            <p:cNvPr id="13349" name="TextBox 8"/>
            <p:cNvSpPr txBox="1">
              <a:spLocks noChangeArrowheads="1"/>
            </p:cNvSpPr>
            <p:nvPr/>
          </p:nvSpPr>
          <p:spPr bwMode="auto">
            <a:xfrm>
              <a:off x="127000" y="-57150"/>
              <a:ext cx="307152" cy="339946"/>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extLst>
            </a:blip>
            <a:stretch>
              <a:fillRect t="-20273" r="-21421"/>
            </a:stretch>
          </a:blipFill>
        </p:spPr>
      </p:sp>
      <p:sp>
        <p:nvSpPr>
          <p:cNvPr id="10" name="Freeform 10"/>
          <p:cNvSpPr>
            <a:spLocks/>
          </p:cNvSpPr>
          <p:nvPr/>
        </p:nvSpPr>
        <p:spPr bwMode="auto">
          <a:xfrm>
            <a:off x="7180263" y="538163"/>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1" name="Freeform 11"/>
          <p:cNvSpPr>
            <a:spLocks/>
          </p:cNvSpPr>
          <p:nvPr/>
        </p:nvSpPr>
        <p:spPr bwMode="auto">
          <a:xfrm>
            <a:off x="1336675" y="1525588"/>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4"/>
            <a:srcRect/>
            <a:stretch>
              <a:fillRect/>
            </a:stretch>
          </a:blipFill>
          <a:ln w="9525">
            <a:noFill/>
            <a:round/>
            <a:headEnd/>
            <a:tailEnd/>
          </a:ln>
        </p:spPr>
        <p:txBody>
          <a:bodyPr/>
          <a:lstStyle/>
          <a:p>
            <a:endParaRPr lang="en-US"/>
          </a:p>
        </p:txBody>
      </p:sp>
      <p:grpSp>
        <p:nvGrpSpPr>
          <p:cNvPr id="12" name="Group 12"/>
          <p:cNvGrpSpPr>
            <a:grpSpLocks/>
          </p:cNvGrpSpPr>
          <p:nvPr/>
        </p:nvGrpSpPr>
        <p:grpSpPr bwMode="auto">
          <a:xfrm>
            <a:off x="1779588" y="695325"/>
            <a:ext cx="5846762" cy="1300163"/>
            <a:chOff x="0" y="0"/>
            <a:chExt cx="1540089" cy="342294"/>
          </a:xfrm>
        </p:grpSpPr>
        <p:sp>
          <p:nvSpPr>
            <p:cNvPr id="13346" name="Freeform 13"/>
            <p:cNvSpPr>
              <a:spLocks/>
            </p:cNvSpPr>
            <p:nvPr/>
          </p:nvSpPr>
          <p:spPr bwMode="auto">
            <a:xfrm>
              <a:off x="0" y="0"/>
              <a:ext cx="1540089" cy="342294"/>
            </a:xfrm>
            <a:custGeom>
              <a:avLst/>
              <a:gdLst/>
              <a:ahLst/>
              <a:cxnLst>
                <a:cxn ang="0">
                  <a:pos x="50311" y="0"/>
                </a:cxn>
                <a:cxn ang="0">
                  <a:pos x="1489779" y="0"/>
                </a:cxn>
                <a:cxn ang="0">
                  <a:pos x="1525354" y="14736"/>
                </a:cxn>
                <a:cxn ang="0">
                  <a:pos x="1540089" y="50311"/>
                </a:cxn>
                <a:cxn ang="0">
                  <a:pos x="1540089" y="291984"/>
                </a:cxn>
                <a:cxn ang="0">
                  <a:pos x="1525354" y="327559"/>
                </a:cxn>
                <a:cxn ang="0">
                  <a:pos x="1489779" y="342294"/>
                </a:cxn>
                <a:cxn ang="0">
                  <a:pos x="50311" y="342294"/>
                </a:cxn>
                <a:cxn ang="0">
                  <a:pos x="14736" y="327559"/>
                </a:cxn>
                <a:cxn ang="0">
                  <a:pos x="0" y="291984"/>
                </a:cxn>
                <a:cxn ang="0">
                  <a:pos x="0" y="50311"/>
                </a:cxn>
                <a:cxn ang="0">
                  <a:pos x="14736" y="14736"/>
                </a:cxn>
                <a:cxn ang="0">
                  <a:pos x="50311" y="0"/>
                </a:cxn>
              </a:cxnLst>
              <a:rect l="0" t="0" r="r" b="b"/>
              <a:pathLst>
                <a:path w="1540089" h="342294">
                  <a:moveTo>
                    <a:pt x="50311" y="0"/>
                  </a:moveTo>
                  <a:lnTo>
                    <a:pt x="1489779" y="0"/>
                  </a:lnTo>
                  <a:cubicBezTo>
                    <a:pt x="1503122" y="0"/>
                    <a:pt x="1515919" y="5301"/>
                    <a:pt x="1525354" y="14736"/>
                  </a:cubicBezTo>
                  <a:cubicBezTo>
                    <a:pt x="1534789" y="24171"/>
                    <a:pt x="1540089" y="36967"/>
                    <a:pt x="1540089" y="50311"/>
                  </a:cubicBezTo>
                  <a:lnTo>
                    <a:pt x="1540089" y="291984"/>
                  </a:lnTo>
                  <a:cubicBezTo>
                    <a:pt x="1540089" y="305327"/>
                    <a:pt x="1534789" y="318124"/>
                    <a:pt x="1525354" y="327559"/>
                  </a:cubicBezTo>
                  <a:cubicBezTo>
                    <a:pt x="1515919" y="336994"/>
                    <a:pt x="1503122" y="342294"/>
                    <a:pt x="1489779" y="342294"/>
                  </a:cubicBezTo>
                  <a:lnTo>
                    <a:pt x="50311" y="342294"/>
                  </a:lnTo>
                  <a:cubicBezTo>
                    <a:pt x="36967" y="342294"/>
                    <a:pt x="24171" y="336994"/>
                    <a:pt x="14736" y="327559"/>
                  </a:cubicBezTo>
                  <a:cubicBezTo>
                    <a:pt x="5301" y="318124"/>
                    <a:pt x="0" y="305327"/>
                    <a:pt x="0" y="291984"/>
                  </a:cubicBezTo>
                  <a:lnTo>
                    <a:pt x="0" y="50311"/>
                  </a:lnTo>
                  <a:cubicBezTo>
                    <a:pt x="0" y="36967"/>
                    <a:pt x="5301" y="24171"/>
                    <a:pt x="14736" y="14736"/>
                  </a:cubicBezTo>
                  <a:cubicBezTo>
                    <a:pt x="24171" y="5301"/>
                    <a:pt x="36967" y="0"/>
                    <a:pt x="50311" y="0"/>
                  </a:cubicBezTo>
                  <a:close/>
                </a:path>
              </a:pathLst>
            </a:custGeom>
            <a:solidFill>
              <a:srgbClr val="B51F19"/>
            </a:solidFill>
            <a:ln w="9525">
              <a:noFill/>
              <a:round/>
              <a:headEnd/>
              <a:tailEnd/>
            </a:ln>
          </p:spPr>
          <p:txBody>
            <a:bodyPr/>
            <a:lstStyle/>
            <a:p>
              <a:endParaRPr lang="en-US"/>
            </a:p>
          </p:txBody>
        </p:sp>
        <p:sp>
          <p:nvSpPr>
            <p:cNvPr id="13347" name="TextBox 14"/>
            <p:cNvSpPr txBox="1">
              <a:spLocks noChangeArrowheads="1"/>
            </p:cNvSpPr>
            <p:nvPr/>
          </p:nvSpPr>
          <p:spPr bwMode="auto">
            <a:xfrm>
              <a:off x="0" y="-57150"/>
              <a:ext cx="1540089" cy="399444"/>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5" name="Freeform 15"/>
          <p:cNvSpPr>
            <a:spLocks/>
          </p:cNvSpPr>
          <p:nvPr/>
        </p:nvSpPr>
        <p:spPr bwMode="auto">
          <a:xfrm>
            <a:off x="12646025" y="94392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16" name="Freeform 16"/>
          <p:cNvSpPr>
            <a:spLocks/>
          </p:cNvSpPr>
          <p:nvPr/>
        </p:nvSpPr>
        <p:spPr bwMode="auto">
          <a:xfrm>
            <a:off x="-314325" y="-82550"/>
            <a:ext cx="1098550" cy="547688"/>
          </a:xfrm>
          <a:custGeom>
            <a:avLst/>
            <a:gdLst/>
            <a:ahLst/>
            <a:cxnLst>
              <a:cxn ang="0">
                <a:pos x="0" y="0"/>
              </a:cxn>
              <a:cxn ang="0">
                <a:pos x="1097343" y="0"/>
              </a:cxn>
              <a:cxn ang="0">
                <a:pos x="1097343" y="548671"/>
              </a:cxn>
              <a:cxn ang="0">
                <a:pos x="0" y="548671"/>
              </a:cxn>
              <a:cxn ang="0">
                <a:pos x="0" y="0"/>
              </a:cxn>
            </a:cxnLst>
            <a:rect l="0" t="0" r="r" b="b"/>
            <a:pathLst>
              <a:path w="1097343" h="548672">
                <a:moveTo>
                  <a:pt x="0" y="0"/>
                </a:moveTo>
                <a:lnTo>
                  <a:pt x="1097343" y="0"/>
                </a:lnTo>
                <a:lnTo>
                  <a:pt x="1097343" y="548671"/>
                </a:lnTo>
                <a:lnTo>
                  <a:pt x="0" y="548671"/>
                </a:lnTo>
                <a:lnTo>
                  <a:pt x="0" y="0"/>
                </a:lnTo>
                <a:close/>
              </a:path>
            </a:pathLst>
          </a:custGeom>
          <a:blipFill dpi="0" rotWithShape="1">
            <a:blip r:embed="rId6"/>
            <a:srcRect/>
            <a:stretch>
              <a:fillRect/>
            </a:stretch>
          </a:blipFill>
          <a:ln w="9525">
            <a:noFill/>
            <a:round/>
            <a:headEnd/>
            <a:tailEnd/>
          </a:ln>
        </p:spPr>
        <p:txBody>
          <a:bodyPr/>
          <a:lstStyle/>
          <a:p>
            <a:endParaRPr lang="en-US"/>
          </a:p>
        </p:txBody>
      </p:sp>
      <p:sp>
        <p:nvSpPr>
          <p:cNvPr id="17" name="Freeform 17"/>
          <p:cNvSpPr>
            <a:spLocks/>
          </p:cNvSpPr>
          <p:nvPr/>
        </p:nvSpPr>
        <p:spPr bwMode="auto">
          <a:xfrm rot="5400000">
            <a:off x="8437563" y="622300"/>
            <a:ext cx="8732837" cy="9478963"/>
          </a:xfrm>
          <a:custGeom>
            <a:avLst/>
            <a:gdLst/>
            <a:ahLst/>
            <a:cxnLst>
              <a:cxn ang="0">
                <a:pos x="0" y="0"/>
              </a:cxn>
              <a:cxn ang="0">
                <a:pos x="8732770" y="0"/>
              </a:cxn>
              <a:cxn ang="0">
                <a:pos x="8732770" y="9479261"/>
              </a:cxn>
              <a:cxn ang="0">
                <a:pos x="0" y="9479261"/>
              </a:cxn>
              <a:cxn ang="0">
                <a:pos x="0" y="0"/>
              </a:cxn>
            </a:cxnLst>
            <a:rect l="0" t="0" r="r" b="b"/>
            <a:pathLst>
              <a:path w="8732770" h="9479262">
                <a:moveTo>
                  <a:pt x="0" y="0"/>
                </a:moveTo>
                <a:lnTo>
                  <a:pt x="8732770" y="0"/>
                </a:lnTo>
                <a:lnTo>
                  <a:pt x="8732770" y="9479261"/>
                </a:lnTo>
                <a:lnTo>
                  <a:pt x="0" y="9479261"/>
                </a:lnTo>
                <a:lnTo>
                  <a:pt x="0" y="0"/>
                </a:lnTo>
                <a:close/>
              </a:path>
            </a:pathLst>
          </a:custGeom>
          <a:blipFill dpi="0" rotWithShape="1">
            <a:blip r:embed="rId7"/>
            <a:srcRect/>
            <a:stretch>
              <a:fillRect/>
            </a:stretch>
          </a:blipFill>
          <a:ln w="9525">
            <a:noFill/>
            <a:round/>
            <a:headEnd/>
            <a:tailEnd/>
          </a:ln>
        </p:spPr>
        <p:txBody>
          <a:bodyPr/>
          <a:lstStyle/>
          <a:p>
            <a:endParaRPr lang="en-US"/>
          </a:p>
        </p:txBody>
      </p:sp>
      <p:grpSp>
        <p:nvGrpSpPr>
          <p:cNvPr id="18" name="Group 18"/>
          <p:cNvGrpSpPr>
            <a:grpSpLocks/>
          </p:cNvGrpSpPr>
          <p:nvPr/>
        </p:nvGrpSpPr>
        <p:grpSpPr bwMode="auto">
          <a:xfrm>
            <a:off x="9123363" y="1028700"/>
            <a:ext cx="8420100" cy="7300913"/>
            <a:chOff x="0" y="0"/>
            <a:chExt cx="727368" cy="630606"/>
          </a:xfrm>
        </p:grpSpPr>
        <p:sp>
          <p:nvSpPr>
            <p:cNvPr id="19" name="Freeform 19"/>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8"/>
              <a:stretch>
                <a:fillRect l="-15063" r="-15063"/>
              </a:stretch>
            </a:blipFill>
            <a:ln w="142875" cap="sq">
              <a:solidFill>
                <a:srgbClr val="FFFFFF"/>
              </a:solidFill>
              <a:prstDash val="solid"/>
              <a:miter/>
            </a:ln>
          </p:spPr>
        </p:sp>
      </p:grpSp>
      <p:sp>
        <p:nvSpPr>
          <p:cNvPr id="20" name="Freeform 20"/>
          <p:cNvSpPr>
            <a:spLocks/>
          </p:cNvSpPr>
          <p:nvPr/>
        </p:nvSpPr>
        <p:spPr bwMode="auto">
          <a:xfrm rot="-5400000">
            <a:off x="12771437" y="5191126"/>
            <a:ext cx="4651375" cy="5048250"/>
          </a:xfrm>
          <a:custGeom>
            <a:avLst/>
            <a:gdLst/>
            <a:ahLst/>
            <a:cxnLst>
              <a:cxn ang="0">
                <a:pos x="0" y="0"/>
              </a:cxn>
              <a:cxn ang="0">
                <a:pos x="4650437" y="0"/>
              </a:cxn>
              <a:cxn ang="0">
                <a:pos x="4650437" y="5047964"/>
              </a:cxn>
              <a:cxn ang="0">
                <a:pos x="0" y="5047964"/>
              </a:cxn>
              <a:cxn ang="0">
                <a:pos x="0" y="0"/>
              </a:cxn>
            </a:cxnLst>
            <a:rect l="0" t="0" r="r" b="b"/>
            <a:pathLst>
              <a:path w="4650437" h="5047964">
                <a:moveTo>
                  <a:pt x="0" y="0"/>
                </a:moveTo>
                <a:lnTo>
                  <a:pt x="4650437" y="0"/>
                </a:lnTo>
                <a:lnTo>
                  <a:pt x="4650437" y="5047964"/>
                </a:lnTo>
                <a:lnTo>
                  <a:pt x="0" y="5047964"/>
                </a:lnTo>
                <a:lnTo>
                  <a:pt x="0" y="0"/>
                </a:lnTo>
                <a:close/>
              </a:path>
            </a:pathLst>
          </a:custGeom>
          <a:blipFill dpi="0" rotWithShape="1">
            <a:blip r:embed="rId7"/>
            <a:srcRect/>
            <a:stretch>
              <a:fillRect/>
            </a:stretch>
          </a:blipFill>
          <a:ln w="9525">
            <a:noFill/>
            <a:round/>
            <a:headEnd/>
            <a:tailEnd/>
          </a:ln>
        </p:spPr>
        <p:txBody>
          <a:bodyPr/>
          <a:lstStyle/>
          <a:p>
            <a:endParaRPr lang="en-US"/>
          </a:p>
        </p:txBody>
      </p:sp>
      <p:grpSp>
        <p:nvGrpSpPr>
          <p:cNvPr id="21" name="Group 21"/>
          <p:cNvGrpSpPr>
            <a:grpSpLocks/>
          </p:cNvGrpSpPr>
          <p:nvPr/>
        </p:nvGrpSpPr>
        <p:grpSpPr bwMode="auto">
          <a:xfrm>
            <a:off x="13044488" y="5699125"/>
            <a:ext cx="4105275" cy="3559175"/>
            <a:chOff x="0" y="0"/>
            <a:chExt cx="727368" cy="630606"/>
          </a:xfrm>
        </p:grpSpPr>
        <p:sp>
          <p:nvSpPr>
            <p:cNvPr id="22" name="Freeform 22"/>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9"/>
              <a:stretch>
                <a:fillRect l="-22247" r="-22247"/>
              </a:stretch>
            </a:blipFill>
            <a:ln w="142875" cap="sq">
              <a:solidFill>
                <a:srgbClr val="FFFFFF"/>
              </a:solidFill>
              <a:prstDash val="solid"/>
              <a:miter/>
            </a:ln>
          </p:spPr>
        </p:sp>
      </p:grpSp>
      <p:sp>
        <p:nvSpPr>
          <p:cNvPr id="23" name="Freeform 23"/>
          <p:cNvSpPr>
            <a:spLocks/>
          </p:cNvSpPr>
          <p:nvPr/>
        </p:nvSpPr>
        <p:spPr bwMode="auto">
          <a:xfrm>
            <a:off x="16738600" y="6110288"/>
            <a:ext cx="3098800" cy="2738437"/>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4" name="Freeform 24"/>
          <p:cNvSpPr>
            <a:spLocks/>
          </p:cNvSpPr>
          <p:nvPr/>
        </p:nvSpPr>
        <p:spPr bwMode="auto">
          <a:xfrm>
            <a:off x="11766550" y="-1743075"/>
            <a:ext cx="3098800" cy="2738438"/>
          </a:xfrm>
          <a:custGeom>
            <a:avLst/>
            <a:gdLst/>
            <a:ahLst/>
            <a:cxnLst>
              <a:cxn ang="0">
                <a:pos x="0" y="0"/>
              </a:cxn>
              <a:cxn ang="0">
                <a:pos x="3098800" y="0"/>
              </a:cxn>
              <a:cxn ang="0">
                <a:pos x="3098800" y="2738565"/>
              </a:cxn>
              <a:cxn ang="0">
                <a:pos x="0" y="2738565"/>
              </a:cxn>
              <a:cxn ang="0">
                <a:pos x="0" y="0"/>
              </a:cxn>
            </a:cxnLst>
            <a:rect l="0" t="0" r="r" b="b"/>
            <a:pathLst>
              <a:path w="3098800" h="2738564">
                <a:moveTo>
                  <a:pt x="0" y="0"/>
                </a:moveTo>
                <a:lnTo>
                  <a:pt x="3098800" y="0"/>
                </a:lnTo>
                <a:lnTo>
                  <a:pt x="3098800" y="2738565"/>
                </a:lnTo>
                <a:lnTo>
                  <a:pt x="0" y="2738565"/>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5" name="Freeform 25"/>
          <p:cNvSpPr>
            <a:spLocks/>
          </p:cNvSpPr>
          <p:nvPr/>
        </p:nvSpPr>
        <p:spPr bwMode="auto">
          <a:xfrm>
            <a:off x="17543463" y="9837738"/>
            <a:ext cx="1992312"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6" name="Freeform 26"/>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2">
              <a:extLst>
                <a:ext uri="{96DAC541-7B7A-43D3-8B79-37D633B846F1}"/>
              </a:extLst>
            </a:blip>
            <a:stretch>
              <a:fillRect t="-483256"/>
            </a:stretch>
          </a:blipFill>
        </p:spPr>
      </p:sp>
      <p:sp>
        <p:nvSpPr>
          <p:cNvPr id="27" name="Freeform 27"/>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13"/>
            <a:srcRect/>
            <a:stretch>
              <a:fillRect/>
            </a:stretch>
          </a:blipFill>
          <a:ln w="9525">
            <a:noFill/>
            <a:round/>
            <a:headEnd/>
            <a:tailEnd/>
          </a:ln>
        </p:spPr>
        <p:txBody>
          <a:bodyPr/>
          <a:lstStyle/>
          <a:p>
            <a:endParaRPr lang="en-US"/>
          </a:p>
        </p:txBody>
      </p:sp>
      <p:sp>
        <p:nvSpPr>
          <p:cNvPr id="28" name="TextBox 28"/>
          <p:cNvSpPr txBox="1">
            <a:spLocks noChangeArrowheads="1"/>
          </p:cNvSpPr>
          <p:nvPr/>
        </p:nvSpPr>
        <p:spPr bwMode="auto">
          <a:xfrm>
            <a:off x="134938" y="3114675"/>
            <a:ext cx="8888412" cy="4565650"/>
          </a:xfrm>
          <a:prstGeom prst="rect">
            <a:avLst/>
          </a:prstGeom>
          <a:noFill/>
          <a:ln w="9525">
            <a:noFill/>
            <a:miter lim="800000"/>
            <a:headEnd/>
            <a:tailEnd/>
          </a:ln>
        </p:spPr>
        <p:txBody>
          <a:bodyPr lIns="0" tIns="0" rIns="0" bIns="0">
            <a:spAutoFit/>
          </a:bodyPr>
          <a:lstStyle/>
          <a:p>
            <a:pPr algn="ctr">
              <a:lnSpc>
                <a:spcPts val="8875"/>
              </a:lnSpc>
            </a:pPr>
            <a:r>
              <a:rPr lang="en-US" sz="7400">
                <a:solidFill>
                  <a:srgbClr val="A10D00"/>
                </a:solidFill>
                <a:latin typeface="Calistoga" charset="0"/>
                <a:sym typeface="Calistoga" charset="0"/>
              </a:rPr>
              <a:t>CHÀO MỪNG QUÝ THẦY CÔ VÀ CÁC BẠN THAM GIA BUỔI DỰ GIỜ</a:t>
            </a:r>
          </a:p>
        </p:txBody>
      </p:sp>
      <p:sp>
        <p:nvSpPr>
          <p:cNvPr id="29" name="TextBox 29"/>
          <p:cNvSpPr txBox="1"/>
          <p:nvPr/>
        </p:nvSpPr>
        <p:spPr>
          <a:xfrm>
            <a:off x="2101850" y="774700"/>
            <a:ext cx="5202238" cy="514350"/>
          </a:xfrm>
          <a:prstGeom prst="rect">
            <a:avLst/>
          </a:prstGeom>
        </p:spPr>
        <p:txBody>
          <a:bodyPr lIns="0" tIns="0" rIns="0" bIns="0">
            <a:spAutoFit/>
          </a:bodyPr>
          <a:lstStyle/>
          <a:p>
            <a:pPr algn="ctr">
              <a:lnSpc>
                <a:spcPts val="4200"/>
              </a:lnSpc>
            </a:pPr>
            <a:r>
              <a:rPr lang="en-US" sz="2900" b="1">
                <a:solidFill>
                  <a:srgbClr val="FFFFFF"/>
                </a:solidFill>
                <a:latin typeface="Public Sans Bold" charset="0"/>
                <a:sym typeface="Public Sans Bold" charset="0"/>
              </a:rPr>
              <a:t>TRƯỜNG THCS BÌNH TÂN</a:t>
            </a:r>
          </a:p>
        </p:txBody>
      </p:sp>
      <p:sp>
        <p:nvSpPr>
          <p:cNvPr id="30" name="TextBox 30"/>
          <p:cNvSpPr txBox="1"/>
          <p:nvPr/>
        </p:nvSpPr>
        <p:spPr>
          <a:xfrm>
            <a:off x="1978025" y="1279525"/>
            <a:ext cx="5202238" cy="514350"/>
          </a:xfrm>
          <a:prstGeom prst="rect">
            <a:avLst/>
          </a:prstGeom>
        </p:spPr>
        <p:txBody>
          <a:bodyPr lIns="0" tIns="0" rIns="0" bIns="0">
            <a:spAutoFit/>
          </a:bodyPr>
          <a:lstStyle/>
          <a:p>
            <a:pPr algn="ctr">
              <a:lnSpc>
                <a:spcPts val="4200"/>
              </a:lnSpc>
            </a:pPr>
            <a:r>
              <a:rPr lang="en-US" sz="2900" b="1">
                <a:solidFill>
                  <a:srgbClr val="FFFFFF"/>
                </a:solidFill>
                <a:latin typeface="Public Sans Bold" charset="0"/>
                <a:sym typeface="Public Sans Bold" charset="0"/>
              </a:rPr>
              <a:t>GIÁO DỤC CÔNG DÂN 8</a:t>
            </a:r>
          </a:p>
        </p:txBody>
      </p:sp>
      <p:sp>
        <p:nvSpPr>
          <p:cNvPr id="31" name="TextBox 31"/>
          <p:cNvSpPr txBox="1"/>
          <p:nvPr/>
        </p:nvSpPr>
        <p:spPr>
          <a:xfrm>
            <a:off x="2101850" y="8045450"/>
            <a:ext cx="5202238"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32" name="TextBox 32"/>
          <p:cNvSpPr txBox="1"/>
          <p:nvPr/>
        </p:nvSpPr>
        <p:spPr>
          <a:xfrm>
            <a:off x="2101850" y="8782050"/>
            <a:ext cx="5202238" cy="514350"/>
          </a:xfrm>
          <a:prstGeom prst="rect">
            <a:avLst/>
          </a:prstGeom>
        </p:spPr>
        <p:txBody>
          <a:bodyPr lIns="0" tIns="0" rIns="0" bIns="0">
            <a:spAutoFit/>
          </a:bodyPr>
          <a:lstStyle/>
          <a:p>
            <a:pPr algn="ctr">
              <a:lnSpc>
                <a:spcPts val="4200"/>
              </a:lnSpc>
            </a:pPr>
            <a:r>
              <a:rPr lang="en-US" sz="2900" b="1">
                <a:solidFill>
                  <a:srgbClr val="1D1A1B"/>
                </a:solidFill>
                <a:latin typeface="Public Sans Bold" charset="0"/>
                <a:sym typeface="Public Sans Bold" charset="0"/>
              </a:rPr>
              <a:t>NĂM HỌC: 2024-2025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5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5" grpId="0" animBg="1"/>
      <p:bldP spid="16" grpId="0" animBg="1"/>
      <p:bldP spid="17" grpId="0" animBg="1"/>
      <p:bldP spid="20" grpId="0" animBg="1"/>
      <p:bldP spid="23" grpId="0" animBg="1"/>
      <p:bldP spid="24" grpId="0" animBg="1"/>
      <p:bldP spid="25" grpId="0" animBg="1"/>
      <p:bldP spid="27" grpId="0" animBg="1"/>
      <p:bldP spid="28" grpId="0"/>
      <p:bldP spid="29" grpId="0"/>
      <p:bldP spid="30" grpId="0"/>
      <p:bldP spid="31"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4705350" y="5986463"/>
            <a:ext cx="13088938" cy="5172075"/>
            <a:chOff x="0" y="0"/>
            <a:chExt cx="677619" cy="267738"/>
          </a:xfrm>
        </p:grpSpPr>
        <p:sp>
          <p:nvSpPr>
            <p:cNvPr id="22568" name="Freeform 4"/>
            <p:cNvSpPr>
              <a:spLocks/>
            </p:cNvSpPr>
            <p:nvPr/>
          </p:nvSpPr>
          <p:spPr bwMode="auto">
            <a:xfrm>
              <a:off x="0" y="0"/>
              <a:ext cx="677619" cy="267738"/>
            </a:xfrm>
            <a:custGeom>
              <a:avLst/>
              <a:gdLst/>
              <a:ahLst/>
              <a:cxnLst>
                <a:cxn ang="0">
                  <a:pos x="474419" y="0"/>
                </a:cxn>
                <a:cxn ang="0">
                  <a:pos x="0" y="0"/>
                </a:cxn>
                <a:cxn ang="0">
                  <a:pos x="203200" y="267738"/>
                </a:cxn>
                <a:cxn ang="0">
                  <a:pos x="677619" y="267738"/>
                </a:cxn>
                <a:cxn ang="0">
                  <a:pos x="474419" y="0"/>
                </a:cxn>
              </a:cxnLst>
              <a:rect l="0" t="0" r="r" b="b"/>
              <a:pathLst>
                <a:path w="677619" h="267738">
                  <a:moveTo>
                    <a:pt x="474419" y="0"/>
                  </a:moveTo>
                  <a:lnTo>
                    <a:pt x="0" y="0"/>
                  </a:lnTo>
                  <a:lnTo>
                    <a:pt x="203200" y="267738"/>
                  </a:lnTo>
                  <a:lnTo>
                    <a:pt x="677619" y="267738"/>
                  </a:lnTo>
                  <a:lnTo>
                    <a:pt x="474419" y="0"/>
                  </a:lnTo>
                  <a:close/>
                </a:path>
              </a:pathLst>
            </a:custGeom>
            <a:solidFill>
              <a:srgbClr val="A10D00"/>
            </a:solidFill>
            <a:ln w="9525">
              <a:noFill/>
              <a:round/>
              <a:headEnd/>
              <a:tailEnd/>
            </a:ln>
          </p:spPr>
          <p:txBody>
            <a:bodyPr/>
            <a:lstStyle/>
            <a:p>
              <a:endParaRPr lang="en-US"/>
            </a:p>
          </p:txBody>
        </p:sp>
        <p:sp>
          <p:nvSpPr>
            <p:cNvPr id="22569" name="TextBox 5"/>
            <p:cNvSpPr txBox="1">
              <a:spLocks noChangeArrowheads="1"/>
            </p:cNvSpPr>
            <p:nvPr/>
          </p:nvSpPr>
          <p:spPr bwMode="auto">
            <a:xfrm>
              <a:off x="101600" y="-57150"/>
              <a:ext cx="474419" cy="324888"/>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2531" name="Group 6"/>
          <p:cNvGrpSpPr>
            <a:grpSpLocks/>
          </p:cNvGrpSpPr>
          <p:nvPr/>
        </p:nvGrpSpPr>
        <p:grpSpPr bwMode="auto">
          <a:xfrm>
            <a:off x="-7007225" y="-247650"/>
            <a:ext cx="13871575" cy="8439150"/>
            <a:chOff x="0" y="0"/>
            <a:chExt cx="473570" cy="288109"/>
          </a:xfrm>
        </p:grpSpPr>
        <p:sp>
          <p:nvSpPr>
            <p:cNvPr id="22566" name="Freeform 7"/>
            <p:cNvSpPr>
              <a:spLocks/>
            </p:cNvSpPr>
            <p:nvPr/>
          </p:nvSpPr>
          <p:spPr bwMode="auto">
            <a:xfrm>
              <a:off x="0" y="0"/>
              <a:ext cx="473570" cy="288109"/>
            </a:xfrm>
            <a:custGeom>
              <a:avLst/>
              <a:gdLst/>
              <a:ahLst/>
              <a:cxnLst>
                <a:cxn ang="0">
                  <a:pos x="203200" y="0"/>
                </a:cxn>
                <a:cxn ang="0">
                  <a:pos x="473570" y="0"/>
                </a:cxn>
                <a:cxn ang="0">
                  <a:pos x="270370" y="288109"/>
                </a:cxn>
                <a:cxn ang="0">
                  <a:pos x="0" y="288109"/>
                </a:cxn>
                <a:cxn ang="0">
                  <a:pos x="203200" y="0"/>
                </a:cxn>
              </a:cxnLst>
              <a:rect l="0" t="0" r="r" b="b"/>
              <a:pathLst>
                <a:path w="473570" h="288109">
                  <a:moveTo>
                    <a:pt x="203200" y="0"/>
                  </a:moveTo>
                  <a:lnTo>
                    <a:pt x="473570" y="0"/>
                  </a:lnTo>
                  <a:lnTo>
                    <a:pt x="270370" y="288109"/>
                  </a:lnTo>
                  <a:lnTo>
                    <a:pt x="0" y="288109"/>
                  </a:lnTo>
                  <a:lnTo>
                    <a:pt x="203200" y="0"/>
                  </a:lnTo>
                  <a:close/>
                </a:path>
              </a:pathLst>
            </a:custGeom>
            <a:solidFill>
              <a:srgbClr val="B51F19"/>
            </a:solidFill>
            <a:ln w="9525">
              <a:noFill/>
              <a:round/>
              <a:headEnd/>
              <a:tailEnd/>
            </a:ln>
          </p:spPr>
          <p:txBody>
            <a:bodyPr/>
            <a:lstStyle/>
            <a:p>
              <a:endParaRPr lang="en-US"/>
            </a:p>
          </p:txBody>
        </p:sp>
        <p:sp>
          <p:nvSpPr>
            <p:cNvPr id="22567" name="TextBox 8"/>
            <p:cNvSpPr txBox="1">
              <a:spLocks noChangeArrowheads="1"/>
            </p:cNvSpPr>
            <p:nvPr/>
          </p:nvSpPr>
          <p:spPr bwMode="auto">
            <a:xfrm>
              <a:off x="101600" y="-57150"/>
              <a:ext cx="270370" cy="345259"/>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a:spLocks/>
          </p:cNvSpPr>
          <p:nvPr/>
        </p:nvSpPr>
        <p:spPr bwMode="auto">
          <a:xfrm rot="5400000">
            <a:off x="-751681" y="667544"/>
            <a:ext cx="7681912" cy="8337550"/>
          </a:xfrm>
          <a:custGeom>
            <a:avLst/>
            <a:gdLst/>
            <a:ahLst/>
            <a:cxnLst>
              <a:cxn ang="0">
                <a:pos x="0" y="0"/>
              </a:cxn>
              <a:cxn ang="0">
                <a:pos x="7681894" y="0"/>
              </a:cxn>
              <a:cxn ang="0">
                <a:pos x="7681894" y="8338555"/>
              </a:cxn>
              <a:cxn ang="0">
                <a:pos x="0" y="8338555"/>
              </a:cxn>
              <a:cxn ang="0">
                <a:pos x="0" y="0"/>
              </a:cxn>
            </a:cxnLst>
            <a:rect l="0" t="0" r="r" b="b"/>
            <a:pathLst>
              <a:path w="7681894" h="8338555">
                <a:moveTo>
                  <a:pt x="0" y="0"/>
                </a:moveTo>
                <a:lnTo>
                  <a:pt x="7681894" y="0"/>
                </a:lnTo>
                <a:lnTo>
                  <a:pt x="7681894" y="8338555"/>
                </a:lnTo>
                <a:lnTo>
                  <a:pt x="0" y="8338555"/>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0" name="Group 10"/>
          <p:cNvGrpSpPr>
            <a:grpSpLocks/>
          </p:cNvGrpSpPr>
          <p:nvPr/>
        </p:nvGrpSpPr>
        <p:grpSpPr bwMode="auto">
          <a:xfrm>
            <a:off x="-542925" y="1057275"/>
            <a:ext cx="7407275" cy="6421438"/>
            <a:chOff x="0" y="0"/>
            <a:chExt cx="727368" cy="630606"/>
          </a:xfrm>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4"/>
              <a:stretch>
                <a:fillRect l="-14893" r="-14893"/>
              </a:stretch>
            </a:blipFill>
            <a:ln w="142875" cap="sq">
              <a:solidFill>
                <a:srgbClr val="FFFFFF"/>
              </a:solidFill>
              <a:prstDash val="solid"/>
              <a:miter/>
            </a:ln>
          </p:spPr>
        </p:sp>
      </p:grpSp>
      <p:sp>
        <p:nvSpPr>
          <p:cNvPr id="12" name="Freeform 12"/>
          <p:cNvSpPr>
            <a:spLocks/>
          </p:cNvSpPr>
          <p:nvPr/>
        </p:nvSpPr>
        <p:spPr bwMode="auto">
          <a:xfrm rot="-5400000">
            <a:off x="2486025" y="5191126"/>
            <a:ext cx="4651375" cy="5048250"/>
          </a:xfrm>
          <a:custGeom>
            <a:avLst/>
            <a:gdLst/>
            <a:ahLst/>
            <a:cxnLst>
              <a:cxn ang="0">
                <a:pos x="0" y="0"/>
              </a:cxn>
              <a:cxn ang="0">
                <a:pos x="4650437" y="0"/>
              </a:cxn>
              <a:cxn ang="0">
                <a:pos x="4650437" y="5047964"/>
              </a:cxn>
              <a:cxn ang="0">
                <a:pos x="0" y="5047964"/>
              </a:cxn>
              <a:cxn ang="0">
                <a:pos x="0" y="0"/>
              </a:cxn>
            </a:cxnLst>
            <a:rect l="0" t="0" r="r" b="b"/>
            <a:pathLst>
              <a:path w="4650437" h="5047964">
                <a:moveTo>
                  <a:pt x="0" y="0"/>
                </a:moveTo>
                <a:lnTo>
                  <a:pt x="4650437" y="0"/>
                </a:lnTo>
                <a:lnTo>
                  <a:pt x="4650437" y="5047964"/>
                </a:lnTo>
                <a:lnTo>
                  <a:pt x="0" y="5047964"/>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3" name="Group 13"/>
          <p:cNvGrpSpPr>
            <a:grpSpLocks/>
          </p:cNvGrpSpPr>
          <p:nvPr/>
        </p:nvGrpSpPr>
        <p:grpSpPr bwMode="auto">
          <a:xfrm>
            <a:off x="2759075" y="5699125"/>
            <a:ext cx="4105275" cy="3559175"/>
            <a:chOff x="0" y="0"/>
            <a:chExt cx="727368" cy="630606"/>
          </a:xfrm>
        </p:grpSpPr>
        <p:sp>
          <p:nvSpPr>
            <p:cNvPr id="14" name="Freeform 14"/>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5"/>
              <a:stretch>
                <a:fillRect l="-27064" r="-27064"/>
              </a:stretch>
            </a:blipFill>
            <a:ln w="142875" cap="sq">
              <a:solidFill>
                <a:srgbClr val="FFFFFF"/>
              </a:solidFill>
              <a:prstDash val="solid"/>
              <a:miter/>
            </a:ln>
          </p:spPr>
        </p:sp>
      </p:grpSp>
      <p:grpSp>
        <p:nvGrpSpPr>
          <p:cNvPr id="15" name="Group 15"/>
          <p:cNvGrpSpPr>
            <a:grpSpLocks/>
          </p:cNvGrpSpPr>
          <p:nvPr/>
        </p:nvGrpSpPr>
        <p:grpSpPr bwMode="auto">
          <a:xfrm>
            <a:off x="14563725" y="-1477963"/>
            <a:ext cx="5391150" cy="2982913"/>
            <a:chOff x="0" y="0"/>
            <a:chExt cx="7187325" cy="3976501"/>
          </a:xfrm>
        </p:grpSpPr>
        <p:grpSp>
          <p:nvGrpSpPr>
            <p:cNvPr id="22554" name="Group 16"/>
            <p:cNvGrpSpPr>
              <a:grpSpLocks/>
            </p:cNvGrpSpPr>
            <p:nvPr/>
          </p:nvGrpSpPr>
          <p:grpSpPr bwMode="auto">
            <a:xfrm rot="10800000">
              <a:off x="0" y="0"/>
              <a:ext cx="7187325" cy="3262226"/>
              <a:chOff x="0" y="0"/>
              <a:chExt cx="1239720" cy="562692"/>
            </a:xfrm>
          </p:grpSpPr>
          <p:sp>
            <p:nvSpPr>
              <p:cNvPr id="22558" name="Freeform 1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2559" name="TextBox 1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2555" name="Group 19"/>
            <p:cNvGrpSpPr>
              <a:grpSpLocks/>
            </p:cNvGrpSpPr>
            <p:nvPr/>
          </p:nvGrpSpPr>
          <p:grpSpPr bwMode="auto">
            <a:xfrm rot="10800000">
              <a:off x="2511062" y="2547952"/>
              <a:ext cx="3673400" cy="1428550"/>
              <a:chOff x="0" y="0"/>
              <a:chExt cx="1643297" cy="639062"/>
            </a:xfrm>
          </p:grpSpPr>
          <p:sp>
            <p:nvSpPr>
              <p:cNvPr id="22556" name="Freeform 2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2557" name="TextBox 2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22" name="Freeform 22"/>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extLst>
            </a:blip>
            <a:stretch>
              <a:fillRect t="-23484"/>
            </a:stretch>
          </a:blipFill>
        </p:spPr>
      </p:sp>
      <p:sp>
        <p:nvSpPr>
          <p:cNvPr id="23" name="Freeform 23"/>
          <p:cNvSpPr/>
          <p:nvPr/>
        </p:nvSpPr>
        <p:spPr>
          <a:xfrm>
            <a:off x="583821" y="9889984"/>
            <a:ext cx="1321559" cy="523662"/>
          </a:xfrm>
          <a:custGeom>
            <a:avLst/>
            <a:gdLst/>
            <a:ahLst/>
            <a:cxnLst/>
            <a:rect l="l" t="t" r="r" b="b"/>
            <a:pathLst>
              <a:path w="1321559" h="523662">
                <a:moveTo>
                  <a:pt x="0" y="0"/>
                </a:moveTo>
                <a:lnTo>
                  <a:pt x="1321558" y="0"/>
                </a:lnTo>
                <a:lnTo>
                  <a:pt x="1321558" y="523662"/>
                </a:lnTo>
                <a:lnTo>
                  <a:pt x="0" y="523662"/>
                </a:lnTo>
                <a:lnTo>
                  <a:pt x="0" y="0"/>
                </a:lnTo>
                <a:close/>
              </a:path>
            </a:pathLst>
          </a:custGeom>
          <a:blipFill>
            <a:blip r:embed="rId7">
              <a:extLst>
                <a:ext uri="{96DAC541-7B7A-43D3-8B79-37D633B846F1}"/>
              </a:extLst>
            </a:blip>
            <a:stretch>
              <a:fillRect t="-20273" r="-21421"/>
            </a:stretch>
          </a:blipFill>
        </p:spPr>
      </p:sp>
      <p:sp>
        <p:nvSpPr>
          <p:cNvPr id="24" name="Freeform 24"/>
          <p:cNvSpPr>
            <a:spLocks/>
          </p:cNvSpPr>
          <p:nvPr/>
        </p:nvSpPr>
        <p:spPr bwMode="auto">
          <a:xfrm>
            <a:off x="2393950" y="3206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5" name="Freeform 25"/>
          <p:cNvSpPr>
            <a:spLocks/>
          </p:cNvSpPr>
          <p:nvPr/>
        </p:nvSpPr>
        <p:spPr bwMode="auto">
          <a:xfrm>
            <a:off x="16536988" y="-2032000"/>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6" name="Freeform 26"/>
          <p:cNvSpPr/>
          <p:nvPr/>
        </p:nvSpPr>
        <p:spPr>
          <a:xfrm>
            <a:off x="91440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0">
              <a:extLst>
                <a:ext uri="{96DAC541-7B7A-43D3-8B79-37D633B846F1}"/>
              </a:extLst>
            </a:blip>
            <a:stretch>
              <a:fillRect t="-561128"/>
            </a:stretch>
          </a:blipFill>
        </p:spPr>
      </p:sp>
      <p:sp>
        <p:nvSpPr>
          <p:cNvPr id="27" name="Freeform 27"/>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11"/>
            <a:srcRect/>
            <a:stretch>
              <a:fillRect/>
            </a:stretch>
          </a:blipFill>
          <a:ln w="9525">
            <a:noFill/>
            <a:round/>
            <a:headEnd/>
            <a:tailEnd/>
          </a:ln>
        </p:spPr>
        <p:txBody>
          <a:bodyPr/>
          <a:lstStyle/>
          <a:p>
            <a:endParaRPr lang="en-US"/>
          </a:p>
        </p:txBody>
      </p:sp>
      <p:sp>
        <p:nvSpPr>
          <p:cNvPr id="28" name="Freeform 28"/>
          <p:cNvSpPr>
            <a:spLocks/>
          </p:cNvSpPr>
          <p:nvPr/>
        </p:nvSpPr>
        <p:spPr bwMode="auto">
          <a:xfrm>
            <a:off x="7110413" y="320675"/>
            <a:ext cx="1671637" cy="1684338"/>
          </a:xfrm>
          <a:custGeom>
            <a:avLst/>
            <a:gdLst/>
            <a:ahLst/>
            <a:cxnLst>
              <a:cxn ang="0">
                <a:pos x="0" y="0"/>
              </a:cxn>
              <a:cxn ang="0">
                <a:pos x="1671564" y="0"/>
              </a:cxn>
              <a:cxn ang="0">
                <a:pos x="1671564" y="1683946"/>
              </a:cxn>
              <a:cxn ang="0">
                <a:pos x="0" y="1683946"/>
              </a:cxn>
              <a:cxn ang="0">
                <a:pos x="0" y="0"/>
              </a:cxn>
            </a:cxnLst>
            <a:rect l="0" t="0" r="r" b="b"/>
            <a:pathLst>
              <a:path w="1671564" h="1683946">
                <a:moveTo>
                  <a:pt x="0" y="0"/>
                </a:moveTo>
                <a:lnTo>
                  <a:pt x="1671564" y="0"/>
                </a:lnTo>
                <a:lnTo>
                  <a:pt x="1671564" y="1683946"/>
                </a:lnTo>
                <a:lnTo>
                  <a:pt x="0" y="1683946"/>
                </a:lnTo>
                <a:lnTo>
                  <a:pt x="0" y="0"/>
                </a:lnTo>
                <a:close/>
              </a:path>
            </a:pathLst>
          </a:custGeom>
          <a:blipFill dpi="0" rotWithShape="1">
            <a:blip r:embed="rId12"/>
            <a:srcRect/>
            <a:stretch>
              <a:fillRect/>
            </a:stretch>
          </a:blipFill>
          <a:ln w="9525">
            <a:noFill/>
            <a:round/>
            <a:headEnd/>
            <a:tailEnd/>
          </a:ln>
        </p:spPr>
        <p:txBody>
          <a:bodyPr/>
          <a:lstStyle/>
          <a:p>
            <a:endParaRPr lang="en-US"/>
          </a:p>
        </p:txBody>
      </p:sp>
      <p:sp>
        <p:nvSpPr>
          <p:cNvPr id="29" name="TextBox 29"/>
          <p:cNvSpPr txBox="1"/>
          <p:nvPr/>
        </p:nvSpPr>
        <p:spPr>
          <a:xfrm>
            <a:off x="7110413" y="525463"/>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LUYỆN TẬP</a:t>
            </a:r>
          </a:p>
        </p:txBody>
      </p:sp>
      <p:sp>
        <p:nvSpPr>
          <p:cNvPr id="30" name="TextBox 30"/>
          <p:cNvSpPr txBox="1">
            <a:spLocks noChangeArrowheads="1"/>
          </p:cNvSpPr>
          <p:nvPr/>
        </p:nvSpPr>
        <p:spPr bwMode="auto">
          <a:xfrm>
            <a:off x="8172450" y="1976438"/>
            <a:ext cx="6838950" cy="962025"/>
          </a:xfrm>
          <a:prstGeom prst="rect">
            <a:avLst/>
          </a:prstGeom>
          <a:noFill/>
          <a:ln w="9525">
            <a:noFill/>
            <a:miter lim="800000"/>
            <a:headEnd/>
            <a:tailEnd/>
          </a:ln>
        </p:spPr>
        <p:txBody>
          <a:bodyPr lIns="0" tIns="0" rIns="0" bIns="0">
            <a:spAutoFit/>
          </a:bodyPr>
          <a:lstStyle/>
          <a:p>
            <a:pPr marL="647700" lvl="1" indent="-323850">
              <a:lnSpc>
                <a:spcPts val="3750"/>
              </a:lnSpc>
              <a:buFont typeface="Arial" charset="0"/>
              <a:buChar char="•"/>
            </a:pPr>
            <a:r>
              <a:rPr lang="en-US" sz="3000" b="1">
                <a:solidFill>
                  <a:srgbClr val="A10D00"/>
                </a:solidFill>
                <a:latin typeface="Public Sans Bold" charset="0"/>
                <a:sym typeface="Public Sans Bold" charset="0"/>
              </a:rPr>
              <a:t>HOẠT ĐỘNG 1: TRẮC NGHIỆM (CHỌN ĐÁP ÁN ĐÚNG NHẤT) </a:t>
            </a:r>
          </a:p>
        </p:txBody>
      </p:sp>
      <p:sp>
        <p:nvSpPr>
          <p:cNvPr id="31" name="TextBox 31"/>
          <p:cNvSpPr txBox="1">
            <a:spLocks noChangeArrowheads="1"/>
          </p:cNvSpPr>
          <p:nvPr/>
        </p:nvSpPr>
        <p:spPr bwMode="auto">
          <a:xfrm>
            <a:off x="7240588" y="3201988"/>
            <a:ext cx="10845800" cy="6788150"/>
          </a:xfrm>
          <a:prstGeom prst="rect">
            <a:avLst/>
          </a:prstGeom>
          <a:noFill/>
          <a:ln w="9525">
            <a:noFill/>
            <a:miter lim="800000"/>
            <a:headEnd/>
            <a:tailEnd/>
          </a:ln>
        </p:spPr>
        <p:txBody>
          <a:bodyPr lIns="0" tIns="0" rIns="0" bIns="0">
            <a:spAutoFit/>
          </a:bodyPr>
          <a:lstStyle/>
          <a:p>
            <a:pPr marL="647700" lvl="1" indent="-323850">
              <a:lnSpc>
                <a:spcPts val="3750"/>
              </a:lnSpc>
              <a:buFontTx/>
              <a:buAutoNum type="arabicPeriod"/>
            </a:pPr>
            <a:r>
              <a:rPr lang="en-US" sz="3000">
                <a:solidFill>
                  <a:srgbClr val="1D1A1B"/>
                </a:solidFill>
                <a:latin typeface="Public Sans" charset="0"/>
                <a:sym typeface="Public Sans" charset="0"/>
              </a:rPr>
              <a:t>Lao động có vai trò gì đối với đời sống con người?</a:t>
            </a:r>
          </a:p>
          <a:p>
            <a:pPr>
              <a:lnSpc>
                <a:spcPts val="3750"/>
              </a:lnSpc>
            </a:pPr>
            <a:r>
              <a:rPr lang="en-US" sz="3000">
                <a:solidFill>
                  <a:srgbClr val="1D1A1B"/>
                </a:solidFill>
                <a:latin typeface="Public Sans" charset="0"/>
                <a:sym typeface="Public Sans" charset="0"/>
              </a:rPr>
              <a:t> A. Giúp con người có thu nhập, nâng cao đời sống.</a:t>
            </a:r>
          </a:p>
          <a:p>
            <a:pPr>
              <a:lnSpc>
                <a:spcPts val="3750"/>
              </a:lnSpc>
            </a:pPr>
            <a:r>
              <a:rPr lang="en-US" sz="3000">
                <a:solidFill>
                  <a:srgbClr val="1D1A1B"/>
                </a:solidFill>
                <a:latin typeface="Public Sans" charset="0"/>
                <a:sym typeface="Public Sans" charset="0"/>
              </a:rPr>
              <a:t> B. Góp phần phát triển xã hội và tiến bộ khoa học.</a:t>
            </a:r>
          </a:p>
          <a:p>
            <a:pPr>
              <a:lnSpc>
                <a:spcPts val="3750"/>
              </a:lnSpc>
            </a:pPr>
            <a:r>
              <a:rPr lang="en-US" sz="3000">
                <a:solidFill>
                  <a:srgbClr val="1D1A1B"/>
                </a:solidFill>
                <a:latin typeface="Public Sans" charset="0"/>
                <a:sym typeface="Public Sans" charset="0"/>
              </a:rPr>
              <a:t> C. Tạo ra của cải vật chất và tinh thần cho con người.</a:t>
            </a:r>
          </a:p>
          <a:p>
            <a:pPr>
              <a:lnSpc>
                <a:spcPts val="3750"/>
              </a:lnSpc>
            </a:pPr>
            <a:r>
              <a:rPr lang="en-US" sz="3000">
                <a:solidFill>
                  <a:srgbClr val="1D1A1B"/>
                </a:solidFill>
                <a:latin typeface="Public Sans" charset="0"/>
                <a:sym typeface="Public Sans" charset="0"/>
              </a:rPr>
              <a:t> D. Tất cả các đáp án trên.</a:t>
            </a:r>
          </a:p>
          <a:p>
            <a:pPr>
              <a:lnSpc>
                <a:spcPts val="3750"/>
              </a:lnSpc>
            </a:pPr>
            <a:r>
              <a:rPr lang="en-US" sz="3000" b="1">
                <a:solidFill>
                  <a:srgbClr val="1D1A1B"/>
                </a:solidFill>
                <a:latin typeface="Public Sans Bold" charset="0"/>
                <a:sym typeface="Public Sans Bold" charset="0"/>
              </a:rPr>
              <a:t>ĐÁP ÁN : D</a:t>
            </a:r>
          </a:p>
          <a:p>
            <a:pPr>
              <a:lnSpc>
                <a:spcPts val="3750"/>
              </a:lnSpc>
            </a:pPr>
            <a:r>
              <a:rPr lang="en-US" sz="3000">
                <a:solidFill>
                  <a:srgbClr val="1D1A1B"/>
                </a:solidFill>
                <a:latin typeface="Public Sans" charset="0"/>
                <a:sym typeface="Public Sans" charset="0"/>
              </a:rPr>
              <a:t>2. Hành động nào dưới đây thể hiện ý thức lao động tốt?</a:t>
            </a:r>
          </a:p>
          <a:p>
            <a:pPr>
              <a:lnSpc>
                <a:spcPts val="3750"/>
              </a:lnSpc>
            </a:pPr>
            <a:r>
              <a:rPr lang="en-US" sz="3000">
                <a:solidFill>
                  <a:srgbClr val="1D1A1B"/>
                </a:solidFill>
                <a:latin typeface="Public Sans" charset="0"/>
                <a:sym typeface="Public Sans" charset="0"/>
              </a:rPr>
              <a:t> A. Tham gia giúp đỡ cha mẹ làm việc nhà.</a:t>
            </a:r>
          </a:p>
          <a:p>
            <a:pPr>
              <a:lnSpc>
                <a:spcPts val="3750"/>
              </a:lnSpc>
            </a:pPr>
            <a:r>
              <a:rPr lang="en-US" sz="3000">
                <a:solidFill>
                  <a:srgbClr val="1D1A1B"/>
                </a:solidFill>
                <a:latin typeface="Public Sans" charset="0"/>
                <a:sym typeface="Public Sans" charset="0"/>
              </a:rPr>
              <a:t> B. Lười biếng, trốn tránh công việc.</a:t>
            </a:r>
          </a:p>
          <a:p>
            <a:pPr>
              <a:lnSpc>
                <a:spcPts val="3750"/>
              </a:lnSpc>
            </a:pPr>
            <a:r>
              <a:rPr lang="en-US" sz="3000">
                <a:solidFill>
                  <a:srgbClr val="1D1A1B"/>
                </a:solidFill>
                <a:latin typeface="Public Sans" charset="0"/>
                <a:sym typeface="Public Sans" charset="0"/>
              </a:rPr>
              <a:t> C. Ỷ lại vào người khác, không tự giác làm việc.</a:t>
            </a:r>
          </a:p>
          <a:p>
            <a:pPr>
              <a:lnSpc>
                <a:spcPts val="3750"/>
              </a:lnSpc>
            </a:pPr>
            <a:r>
              <a:rPr lang="en-US" sz="3000">
                <a:solidFill>
                  <a:srgbClr val="1D1A1B"/>
                </a:solidFill>
                <a:latin typeface="Public Sans" charset="0"/>
                <a:sym typeface="Public Sans" charset="0"/>
              </a:rPr>
              <a:t> D. Chỉ làm việc khi có lợi ích cá nhân.</a:t>
            </a:r>
          </a:p>
          <a:p>
            <a:pPr>
              <a:lnSpc>
                <a:spcPts val="3750"/>
              </a:lnSpc>
            </a:pPr>
            <a:r>
              <a:rPr lang="en-US" sz="3000" b="1">
                <a:solidFill>
                  <a:srgbClr val="1D1A1B"/>
                </a:solidFill>
                <a:latin typeface="Public Sans Bold" charset="0"/>
                <a:sym typeface="Public Sans Bold" charset="0"/>
              </a:rPr>
              <a:t>ĐÁP ÁN: A</a:t>
            </a:r>
          </a:p>
          <a:p>
            <a:pPr>
              <a:lnSpc>
                <a:spcPts val="3750"/>
              </a:lnSpc>
            </a:pPr>
            <a:r>
              <a:rPr lang="en-US" sz="3000">
                <a:solidFill>
                  <a:srgbClr val="1D1A1B"/>
                </a:solidFill>
                <a:latin typeface="Public Sans" charset="0"/>
                <a:sym typeface="Public Sans" charset="0"/>
              </a:rPr>
              <a:t> </a:t>
            </a:r>
          </a:p>
          <a:p>
            <a:pPr>
              <a:lnSpc>
                <a:spcPts val="3750"/>
              </a:lnSpc>
            </a:pPr>
            <a:endParaRPr lang="en-US" sz="3000">
              <a:solidFill>
                <a:srgbClr val="1D1A1B"/>
              </a:solidFill>
              <a:latin typeface="Public Sans" charset="0"/>
              <a:sym typeface="Public Sans" charset="0"/>
            </a:endParaRPr>
          </a:p>
        </p:txBody>
      </p:sp>
      <p:sp>
        <p:nvSpPr>
          <p:cNvPr id="32" name="TextBox 32"/>
          <p:cNvSpPr txBox="1"/>
          <p:nvPr/>
        </p:nvSpPr>
        <p:spPr>
          <a:xfrm>
            <a:off x="11591925" y="9464675"/>
            <a:ext cx="5202238"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xEl>
                                              <p:pRg st="1" end="1"/>
                                            </p:txEl>
                                          </p:spTgt>
                                        </p:tgtEl>
                                        <p:attrNameLst>
                                          <p:attrName>style.visibility</p:attrName>
                                        </p:attrNameLst>
                                      </p:cBhvr>
                                      <p:to>
                                        <p:strVal val="visible"/>
                                      </p:to>
                                    </p:set>
                                    <p:animEffect transition="in" filter="fade">
                                      <p:cBhvr>
                                        <p:cTn id="60" dur="500"/>
                                        <p:tgtEl>
                                          <p:spTgt spid="31">
                                            <p:txEl>
                                              <p:pRg st="1" end="1"/>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xEl>
                                              <p:pRg st="2" end="2"/>
                                            </p:txEl>
                                          </p:spTgt>
                                        </p:tgtEl>
                                        <p:attrNameLst>
                                          <p:attrName>style.visibility</p:attrName>
                                        </p:attrNameLst>
                                      </p:cBhvr>
                                      <p:to>
                                        <p:strVal val="visible"/>
                                      </p:to>
                                    </p:set>
                                    <p:animEffect transition="in" filter="fade">
                                      <p:cBhvr>
                                        <p:cTn id="63" dur="500"/>
                                        <p:tgtEl>
                                          <p:spTgt spid="31">
                                            <p:txEl>
                                              <p:pRg st="2" end="2"/>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xEl>
                                              <p:pRg st="3" end="3"/>
                                            </p:txEl>
                                          </p:spTgt>
                                        </p:tgtEl>
                                        <p:attrNameLst>
                                          <p:attrName>style.visibility</p:attrName>
                                        </p:attrNameLst>
                                      </p:cBhvr>
                                      <p:to>
                                        <p:strVal val="visible"/>
                                      </p:to>
                                    </p:set>
                                    <p:animEffect transition="in" filter="fade">
                                      <p:cBhvr>
                                        <p:cTn id="66" dur="500"/>
                                        <p:tgtEl>
                                          <p:spTgt spid="31">
                                            <p:txEl>
                                              <p:pRg st="3" end="3"/>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1">
                                            <p:txEl>
                                              <p:pRg st="4" end="4"/>
                                            </p:txEl>
                                          </p:spTgt>
                                        </p:tgtEl>
                                        <p:attrNameLst>
                                          <p:attrName>style.visibility</p:attrName>
                                        </p:attrNameLst>
                                      </p:cBhvr>
                                      <p:to>
                                        <p:strVal val="visible"/>
                                      </p:to>
                                    </p:set>
                                    <p:animEffect transition="in" filter="fade">
                                      <p:cBhvr>
                                        <p:cTn id="69" dur="500"/>
                                        <p:tgtEl>
                                          <p:spTgt spid="31">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1">
                                            <p:txEl>
                                              <p:pRg st="5" end="5"/>
                                            </p:txEl>
                                          </p:spTgt>
                                        </p:tgtEl>
                                        <p:attrNameLst>
                                          <p:attrName>style.visibility</p:attrName>
                                        </p:attrNameLst>
                                      </p:cBhvr>
                                      <p:to>
                                        <p:strVal val="visible"/>
                                      </p:to>
                                    </p:set>
                                    <p:animEffect transition="in" filter="fade">
                                      <p:cBhvr>
                                        <p:cTn id="74" dur="500"/>
                                        <p:tgtEl>
                                          <p:spTgt spid="31">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1">
                                            <p:txEl>
                                              <p:pRg st="6" end="6"/>
                                            </p:txEl>
                                          </p:spTgt>
                                        </p:tgtEl>
                                        <p:attrNameLst>
                                          <p:attrName>style.visibility</p:attrName>
                                        </p:attrNameLst>
                                      </p:cBhvr>
                                      <p:to>
                                        <p:strVal val="visible"/>
                                      </p:to>
                                    </p:set>
                                    <p:animEffect transition="in" filter="fade">
                                      <p:cBhvr>
                                        <p:cTn id="79" dur="500"/>
                                        <p:tgtEl>
                                          <p:spTgt spid="31">
                                            <p:txEl>
                                              <p:pRg st="6" end="6"/>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xEl>
                                              <p:pRg st="7" end="7"/>
                                            </p:txEl>
                                          </p:spTgt>
                                        </p:tgtEl>
                                        <p:attrNameLst>
                                          <p:attrName>style.visibility</p:attrName>
                                        </p:attrNameLst>
                                      </p:cBhvr>
                                      <p:to>
                                        <p:strVal val="visible"/>
                                      </p:to>
                                    </p:set>
                                    <p:animEffect transition="in" filter="fade">
                                      <p:cBhvr>
                                        <p:cTn id="82" dur="500"/>
                                        <p:tgtEl>
                                          <p:spTgt spid="31">
                                            <p:txEl>
                                              <p:pRg st="7" end="7"/>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1">
                                            <p:txEl>
                                              <p:pRg st="8" end="8"/>
                                            </p:txEl>
                                          </p:spTgt>
                                        </p:tgtEl>
                                        <p:attrNameLst>
                                          <p:attrName>style.visibility</p:attrName>
                                        </p:attrNameLst>
                                      </p:cBhvr>
                                      <p:to>
                                        <p:strVal val="visible"/>
                                      </p:to>
                                    </p:set>
                                    <p:animEffect transition="in" filter="fade">
                                      <p:cBhvr>
                                        <p:cTn id="85" dur="500"/>
                                        <p:tgtEl>
                                          <p:spTgt spid="31">
                                            <p:txEl>
                                              <p:pRg st="8" end="8"/>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1">
                                            <p:txEl>
                                              <p:pRg st="9" end="9"/>
                                            </p:txEl>
                                          </p:spTgt>
                                        </p:tgtEl>
                                        <p:attrNameLst>
                                          <p:attrName>style.visibility</p:attrName>
                                        </p:attrNameLst>
                                      </p:cBhvr>
                                      <p:to>
                                        <p:strVal val="visible"/>
                                      </p:to>
                                    </p:set>
                                    <p:animEffect transition="in" filter="fade">
                                      <p:cBhvr>
                                        <p:cTn id="88" dur="500"/>
                                        <p:tgtEl>
                                          <p:spTgt spid="31">
                                            <p:txEl>
                                              <p:pRg st="9" end="9"/>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xEl>
                                              <p:pRg st="10" end="10"/>
                                            </p:txEl>
                                          </p:spTgt>
                                        </p:tgtEl>
                                        <p:attrNameLst>
                                          <p:attrName>style.visibility</p:attrName>
                                        </p:attrNameLst>
                                      </p:cBhvr>
                                      <p:to>
                                        <p:strVal val="visible"/>
                                      </p:to>
                                    </p:set>
                                    <p:animEffect transition="in" filter="fade">
                                      <p:cBhvr>
                                        <p:cTn id="91" dur="500"/>
                                        <p:tgtEl>
                                          <p:spTgt spid="31">
                                            <p:txEl>
                                              <p:pRg st="10" end="1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1">
                                            <p:txEl>
                                              <p:pRg st="11" end="11"/>
                                            </p:txEl>
                                          </p:spTgt>
                                        </p:tgtEl>
                                        <p:attrNameLst>
                                          <p:attrName>style.visibility</p:attrName>
                                        </p:attrNameLst>
                                      </p:cBhvr>
                                      <p:to>
                                        <p:strVal val="visible"/>
                                      </p:to>
                                    </p:set>
                                    <p:animEffect transition="in" filter="fade">
                                      <p:cBhvr>
                                        <p:cTn id="96" dur="500"/>
                                        <p:tgtEl>
                                          <p:spTgt spid="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24" grpId="0" animBg="1"/>
      <p:bldP spid="25" grpId="0" animBg="1"/>
      <p:bldP spid="27" grpId="0" animBg="1"/>
      <p:bldP spid="28" grpId="0" animBg="1"/>
      <p:bldP spid="29"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3554" name="Group 3"/>
          <p:cNvGrpSpPr>
            <a:grpSpLocks/>
          </p:cNvGrpSpPr>
          <p:nvPr/>
        </p:nvGrpSpPr>
        <p:grpSpPr bwMode="auto">
          <a:xfrm>
            <a:off x="-5300663" y="6091238"/>
            <a:ext cx="13090526" cy="5172075"/>
            <a:chOff x="0" y="0"/>
            <a:chExt cx="677619" cy="267738"/>
          </a:xfrm>
        </p:grpSpPr>
        <p:sp>
          <p:nvSpPr>
            <p:cNvPr id="23592" name="Freeform 4"/>
            <p:cNvSpPr>
              <a:spLocks/>
            </p:cNvSpPr>
            <p:nvPr/>
          </p:nvSpPr>
          <p:spPr bwMode="auto">
            <a:xfrm>
              <a:off x="0" y="0"/>
              <a:ext cx="677619" cy="267738"/>
            </a:xfrm>
            <a:custGeom>
              <a:avLst/>
              <a:gdLst/>
              <a:ahLst/>
              <a:cxnLst>
                <a:cxn ang="0">
                  <a:pos x="474419" y="0"/>
                </a:cxn>
                <a:cxn ang="0">
                  <a:pos x="0" y="0"/>
                </a:cxn>
                <a:cxn ang="0">
                  <a:pos x="203200" y="267738"/>
                </a:cxn>
                <a:cxn ang="0">
                  <a:pos x="677619" y="267738"/>
                </a:cxn>
                <a:cxn ang="0">
                  <a:pos x="474419" y="0"/>
                </a:cxn>
              </a:cxnLst>
              <a:rect l="0" t="0" r="r" b="b"/>
              <a:pathLst>
                <a:path w="677619" h="267738">
                  <a:moveTo>
                    <a:pt x="474419" y="0"/>
                  </a:moveTo>
                  <a:lnTo>
                    <a:pt x="0" y="0"/>
                  </a:lnTo>
                  <a:lnTo>
                    <a:pt x="203200" y="267738"/>
                  </a:lnTo>
                  <a:lnTo>
                    <a:pt x="677619" y="267738"/>
                  </a:lnTo>
                  <a:lnTo>
                    <a:pt x="474419" y="0"/>
                  </a:lnTo>
                  <a:close/>
                </a:path>
              </a:pathLst>
            </a:custGeom>
            <a:solidFill>
              <a:srgbClr val="A10D00"/>
            </a:solidFill>
            <a:ln w="9525">
              <a:noFill/>
              <a:round/>
              <a:headEnd/>
              <a:tailEnd/>
            </a:ln>
          </p:spPr>
          <p:txBody>
            <a:bodyPr/>
            <a:lstStyle/>
            <a:p>
              <a:endParaRPr lang="en-US"/>
            </a:p>
          </p:txBody>
        </p:sp>
        <p:sp>
          <p:nvSpPr>
            <p:cNvPr id="23593" name="TextBox 5"/>
            <p:cNvSpPr txBox="1">
              <a:spLocks noChangeArrowheads="1"/>
            </p:cNvSpPr>
            <p:nvPr/>
          </p:nvSpPr>
          <p:spPr bwMode="auto">
            <a:xfrm>
              <a:off x="101600" y="-57150"/>
              <a:ext cx="474419" cy="324888"/>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3555" name="Group 6"/>
          <p:cNvGrpSpPr>
            <a:grpSpLocks/>
          </p:cNvGrpSpPr>
          <p:nvPr/>
        </p:nvGrpSpPr>
        <p:grpSpPr bwMode="auto">
          <a:xfrm>
            <a:off x="-7007225" y="-247650"/>
            <a:ext cx="13871575" cy="8439150"/>
            <a:chOff x="0" y="0"/>
            <a:chExt cx="473570" cy="288109"/>
          </a:xfrm>
        </p:grpSpPr>
        <p:sp>
          <p:nvSpPr>
            <p:cNvPr id="23590" name="Freeform 7"/>
            <p:cNvSpPr>
              <a:spLocks/>
            </p:cNvSpPr>
            <p:nvPr/>
          </p:nvSpPr>
          <p:spPr bwMode="auto">
            <a:xfrm>
              <a:off x="0" y="0"/>
              <a:ext cx="473570" cy="288109"/>
            </a:xfrm>
            <a:custGeom>
              <a:avLst/>
              <a:gdLst/>
              <a:ahLst/>
              <a:cxnLst>
                <a:cxn ang="0">
                  <a:pos x="203200" y="0"/>
                </a:cxn>
                <a:cxn ang="0">
                  <a:pos x="473570" y="0"/>
                </a:cxn>
                <a:cxn ang="0">
                  <a:pos x="270370" y="288109"/>
                </a:cxn>
                <a:cxn ang="0">
                  <a:pos x="0" y="288109"/>
                </a:cxn>
                <a:cxn ang="0">
                  <a:pos x="203200" y="0"/>
                </a:cxn>
              </a:cxnLst>
              <a:rect l="0" t="0" r="r" b="b"/>
              <a:pathLst>
                <a:path w="473570" h="288109">
                  <a:moveTo>
                    <a:pt x="203200" y="0"/>
                  </a:moveTo>
                  <a:lnTo>
                    <a:pt x="473570" y="0"/>
                  </a:lnTo>
                  <a:lnTo>
                    <a:pt x="270370" y="288109"/>
                  </a:lnTo>
                  <a:lnTo>
                    <a:pt x="0" y="288109"/>
                  </a:lnTo>
                  <a:lnTo>
                    <a:pt x="203200" y="0"/>
                  </a:lnTo>
                  <a:close/>
                </a:path>
              </a:pathLst>
            </a:custGeom>
            <a:solidFill>
              <a:srgbClr val="B51F19"/>
            </a:solidFill>
            <a:ln w="9525">
              <a:noFill/>
              <a:round/>
              <a:headEnd/>
              <a:tailEnd/>
            </a:ln>
          </p:spPr>
          <p:txBody>
            <a:bodyPr/>
            <a:lstStyle/>
            <a:p>
              <a:endParaRPr lang="en-US"/>
            </a:p>
          </p:txBody>
        </p:sp>
        <p:sp>
          <p:nvSpPr>
            <p:cNvPr id="23591" name="TextBox 8"/>
            <p:cNvSpPr txBox="1">
              <a:spLocks noChangeArrowheads="1"/>
            </p:cNvSpPr>
            <p:nvPr/>
          </p:nvSpPr>
          <p:spPr bwMode="auto">
            <a:xfrm>
              <a:off x="101600" y="-57150"/>
              <a:ext cx="270370" cy="345259"/>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a:spLocks/>
          </p:cNvSpPr>
          <p:nvPr/>
        </p:nvSpPr>
        <p:spPr bwMode="auto">
          <a:xfrm rot="5400000">
            <a:off x="-751681" y="667544"/>
            <a:ext cx="7681912" cy="8337550"/>
          </a:xfrm>
          <a:custGeom>
            <a:avLst/>
            <a:gdLst/>
            <a:ahLst/>
            <a:cxnLst>
              <a:cxn ang="0">
                <a:pos x="0" y="0"/>
              </a:cxn>
              <a:cxn ang="0">
                <a:pos x="7681894" y="0"/>
              </a:cxn>
              <a:cxn ang="0">
                <a:pos x="7681894" y="8338555"/>
              </a:cxn>
              <a:cxn ang="0">
                <a:pos x="0" y="8338555"/>
              </a:cxn>
              <a:cxn ang="0">
                <a:pos x="0" y="0"/>
              </a:cxn>
            </a:cxnLst>
            <a:rect l="0" t="0" r="r" b="b"/>
            <a:pathLst>
              <a:path w="7681894" h="8338555">
                <a:moveTo>
                  <a:pt x="0" y="0"/>
                </a:moveTo>
                <a:lnTo>
                  <a:pt x="7681894" y="0"/>
                </a:lnTo>
                <a:lnTo>
                  <a:pt x="7681894" y="8338555"/>
                </a:lnTo>
                <a:lnTo>
                  <a:pt x="0" y="8338555"/>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0" name="Group 10"/>
          <p:cNvGrpSpPr>
            <a:grpSpLocks/>
          </p:cNvGrpSpPr>
          <p:nvPr/>
        </p:nvGrpSpPr>
        <p:grpSpPr bwMode="auto">
          <a:xfrm>
            <a:off x="-542925" y="1057275"/>
            <a:ext cx="7407275" cy="6421438"/>
            <a:chOff x="0" y="0"/>
            <a:chExt cx="727368" cy="630606"/>
          </a:xfrm>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4"/>
              <a:stretch>
                <a:fillRect l="-14893" r="-14893"/>
              </a:stretch>
            </a:blipFill>
            <a:ln w="142875" cap="sq">
              <a:solidFill>
                <a:srgbClr val="FFFFFF"/>
              </a:solidFill>
              <a:prstDash val="solid"/>
              <a:miter/>
            </a:ln>
          </p:spPr>
        </p:sp>
      </p:grpSp>
      <p:sp>
        <p:nvSpPr>
          <p:cNvPr id="12" name="Freeform 12"/>
          <p:cNvSpPr>
            <a:spLocks/>
          </p:cNvSpPr>
          <p:nvPr/>
        </p:nvSpPr>
        <p:spPr bwMode="auto">
          <a:xfrm rot="-5400000">
            <a:off x="2486025" y="5191126"/>
            <a:ext cx="4651375" cy="5048250"/>
          </a:xfrm>
          <a:custGeom>
            <a:avLst/>
            <a:gdLst/>
            <a:ahLst/>
            <a:cxnLst>
              <a:cxn ang="0">
                <a:pos x="0" y="0"/>
              </a:cxn>
              <a:cxn ang="0">
                <a:pos x="4650437" y="0"/>
              </a:cxn>
              <a:cxn ang="0">
                <a:pos x="4650437" y="5047964"/>
              </a:cxn>
              <a:cxn ang="0">
                <a:pos x="0" y="5047964"/>
              </a:cxn>
              <a:cxn ang="0">
                <a:pos x="0" y="0"/>
              </a:cxn>
            </a:cxnLst>
            <a:rect l="0" t="0" r="r" b="b"/>
            <a:pathLst>
              <a:path w="4650437" h="5047964">
                <a:moveTo>
                  <a:pt x="0" y="0"/>
                </a:moveTo>
                <a:lnTo>
                  <a:pt x="4650437" y="0"/>
                </a:lnTo>
                <a:lnTo>
                  <a:pt x="4650437" y="5047964"/>
                </a:lnTo>
                <a:lnTo>
                  <a:pt x="0" y="5047964"/>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3" name="Group 13"/>
          <p:cNvGrpSpPr>
            <a:grpSpLocks/>
          </p:cNvGrpSpPr>
          <p:nvPr/>
        </p:nvGrpSpPr>
        <p:grpSpPr bwMode="auto">
          <a:xfrm>
            <a:off x="2393950" y="5699125"/>
            <a:ext cx="4105275" cy="3559175"/>
            <a:chOff x="0" y="0"/>
            <a:chExt cx="727368" cy="630606"/>
          </a:xfrm>
        </p:grpSpPr>
        <p:sp>
          <p:nvSpPr>
            <p:cNvPr id="14" name="Freeform 14"/>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5"/>
              <a:stretch>
                <a:fillRect l="-27064" r="-27064"/>
              </a:stretch>
            </a:blipFill>
            <a:ln w="142875" cap="sq">
              <a:solidFill>
                <a:srgbClr val="FFFFFF"/>
              </a:solidFill>
              <a:prstDash val="solid"/>
              <a:miter/>
            </a:ln>
          </p:spPr>
        </p:sp>
      </p:grpSp>
      <p:grpSp>
        <p:nvGrpSpPr>
          <p:cNvPr id="15" name="Group 15"/>
          <p:cNvGrpSpPr>
            <a:grpSpLocks/>
          </p:cNvGrpSpPr>
          <p:nvPr/>
        </p:nvGrpSpPr>
        <p:grpSpPr bwMode="auto">
          <a:xfrm>
            <a:off x="14563725" y="-1477963"/>
            <a:ext cx="5391150" cy="2982913"/>
            <a:chOff x="0" y="0"/>
            <a:chExt cx="7187325" cy="3976501"/>
          </a:xfrm>
        </p:grpSpPr>
        <p:grpSp>
          <p:nvGrpSpPr>
            <p:cNvPr id="23578" name="Group 16"/>
            <p:cNvGrpSpPr>
              <a:grpSpLocks/>
            </p:cNvGrpSpPr>
            <p:nvPr/>
          </p:nvGrpSpPr>
          <p:grpSpPr bwMode="auto">
            <a:xfrm rot="10800000">
              <a:off x="0" y="0"/>
              <a:ext cx="7187325" cy="3262226"/>
              <a:chOff x="0" y="0"/>
              <a:chExt cx="1239720" cy="562692"/>
            </a:xfrm>
          </p:grpSpPr>
          <p:sp>
            <p:nvSpPr>
              <p:cNvPr id="23582" name="Freeform 1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3583" name="TextBox 1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3579" name="Group 19"/>
            <p:cNvGrpSpPr>
              <a:grpSpLocks/>
            </p:cNvGrpSpPr>
            <p:nvPr/>
          </p:nvGrpSpPr>
          <p:grpSpPr bwMode="auto">
            <a:xfrm rot="10800000">
              <a:off x="2511062" y="2547952"/>
              <a:ext cx="3673400" cy="1428550"/>
              <a:chOff x="0" y="0"/>
              <a:chExt cx="1643297" cy="639062"/>
            </a:xfrm>
          </p:grpSpPr>
          <p:sp>
            <p:nvSpPr>
              <p:cNvPr id="23580" name="Freeform 2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3581" name="TextBox 2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22" name="Freeform 22"/>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extLst>
            </a:blip>
            <a:stretch>
              <a:fillRect t="-23484"/>
            </a:stretch>
          </a:blipFill>
        </p:spPr>
      </p:sp>
      <p:sp>
        <p:nvSpPr>
          <p:cNvPr id="23" name="Freeform 23"/>
          <p:cNvSpPr/>
          <p:nvPr/>
        </p:nvSpPr>
        <p:spPr>
          <a:xfrm>
            <a:off x="583821" y="9889984"/>
            <a:ext cx="1321559" cy="523662"/>
          </a:xfrm>
          <a:custGeom>
            <a:avLst/>
            <a:gdLst/>
            <a:ahLst/>
            <a:cxnLst/>
            <a:rect l="l" t="t" r="r" b="b"/>
            <a:pathLst>
              <a:path w="1321559" h="523662">
                <a:moveTo>
                  <a:pt x="0" y="0"/>
                </a:moveTo>
                <a:lnTo>
                  <a:pt x="1321558" y="0"/>
                </a:lnTo>
                <a:lnTo>
                  <a:pt x="1321558" y="523662"/>
                </a:lnTo>
                <a:lnTo>
                  <a:pt x="0" y="523662"/>
                </a:lnTo>
                <a:lnTo>
                  <a:pt x="0" y="0"/>
                </a:lnTo>
                <a:close/>
              </a:path>
            </a:pathLst>
          </a:custGeom>
          <a:blipFill>
            <a:blip r:embed="rId7">
              <a:extLst>
                <a:ext uri="{96DAC541-7B7A-43D3-8B79-37D633B846F1}"/>
              </a:extLst>
            </a:blip>
            <a:stretch>
              <a:fillRect t="-20273" r="-21421"/>
            </a:stretch>
          </a:blipFill>
        </p:spPr>
      </p:sp>
      <p:sp>
        <p:nvSpPr>
          <p:cNvPr id="24" name="Freeform 24"/>
          <p:cNvSpPr>
            <a:spLocks/>
          </p:cNvSpPr>
          <p:nvPr/>
        </p:nvSpPr>
        <p:spPr bwMode="auto">
          <a:xfrm>
            <a:off x="2393950" y="3206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5" name="Freeform 25"/>
          <p:cNvSpPr>
            <a:spLocks/>
          </p:cNvSpPr>
          <p:nvPr/>
        </p:nvSpPr>
        <p:spPr bwMode="auto">
          <a:xfrm>
            <a:off x="16536988" y="-2032000"/>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6" name="Freeform 26"/>
          <p:cNvSpPr/>
          <p:nvPr/>
        </p:nvSpPr>
        <p:spPr>
          <a:xfrm>
            <a:off x="91440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0">
              <a:extLst>
                <a:ext uri="{96DAC541-7B7A-43D3-8B79-37D633B846F1}"/>
              </a:extLst>
            </a:blip>
            <a:stretch>
              <a:fillRect t="-561128"/>
            </a:stretch>
          </a:blipFill>
        </p:spPr>
      </p:sp>
      <p:sp>
        <p:nvSpPr>
          <p:cNvPr id="27" name="Freeform 27"/>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11"/>
            <a:srcRect/>
            <a:stretch>
              <a:fillRect/>
            </a:stretch>
          </a:blipFill>
          <a:ln w="9525">
            <a:noFill/>
            <a:round/>
            <a:headEnd/>
            <a:tailEnd/>
          </a:ln>
        </p:spPr>
        <p:txBody>
          <a:bodyPr/>
          <a:lstStyle/>
          <a:p>
            <a:endParaRPr lang="en-US"/>
          </a:p>
        </p:txBody>
      </p:sp>
      <p:sp>
        <p:nvSpPr>
          <p:cNvPr id="28" name="Freeform 28"/>
          <p:cNvSpPr>
            <a:spLocks/>
          </p:cNvSpPr>
          <p:nvPr/>
        </p:nvSpPr>
        <p:spPr bwMode="auto">
          <a:xfrm>
            <a:off x="7110413" y="320675"/>
            <a:ext cx="1671637" cy="1684338"/>
          </a:xfrm>
          <a:custGeom>
            <a:avLst/>
            <a:gdLst/>
            <a:ahLst/>
            <a:cxnLst>
              <a:cxn ang="0">
                <a:pos x="0" y="0"/>
              </a:cxn>
              <a:cxn ang="0">
                <a:pos x="1671564" y="0"/>
              </a:cxn>
              <a:cxn ang="0">
                <a:pos x="1671564" y="1683946"/>
              </a:cxn>
              <a:cxn ang="0">
                <a:pos x="0" y="1683946"/>
              </a:cxn>
              <a:cxn ang="0">
                <a:pos x="0" y="0"/>
              </a:cxn>
            </a:cxnLst>
            <a:rect l="0" t="0" r="r" b="b"/>
            <a:pathLst>
              <a:path w="1671564" h="1683946">
                <a:moveTo>
                  <a:pt x="0" y="0"/>
                </a:moveTo>
                <a:lnTo>
                  <a:pt x="1671564" y="0"/>
                </a:lnTo>
                <a:lnTo>
                  <a:pt x="1671564" y="1683946"/>
                </a:lnTo>
                <a:lnTo>
                  <a:pt x="0" y="1683946"/>
                </a:lnTo>
                <a:lnTo>
                  <a:pt x="0" y="0"/>
                </a:lnTo>
                <a:close/>
              </a:path>
            </a:pathLst>
          </a:custGeom>
          <a:blipFill dpi="0" rotWithShape="1">
            <a:blip r:embed="rId12"/>
            <a:srcRect/>
            <a:stretch>
              <a:fillRect/>
            </a:stretch>
          </a:blipFill>
          <a:ln w="9525">
            <a:noFill/>
            <a:round/>
            <a:headEnd/>
            <a:tailEnd/>
          </a:ln>
        </p:spPr>
        <p:txBody>
          <a:bodyPr/>
          <a:lstStyle/>
          <a:p>
            <a:endParaRPr lang="en-US"/>
          </a:p>
        </p:txBody>
      </p:sp>
      <p:sp>
        <p:nvSpPr>
          <p:cNvPr id="29" name="TextBox 29"/>
          <p:cNvSpPr txBox="1"/>
          <p:nvPr/>
        </p:nvSpPr>
        <p:spPr>
          <a:xfrm>
            <a:off x="7110413" y="525463"/>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LUYỆN TẬP</a:t>
            </a:r>
          </a:p>
        </p:txBody>
      </p:sp>
      <p:sp>
        <p:nvSpPr>
          <p:cNvPr id="30" name="TextBox 30"/>
          <p:cNvSpPr txBox="1">
            <a:spLocks noChangeArrowheads="1"/>
          </p:cNvSpPr>
          <p:nvPr/>
        </p:nvSpPr>
        <p:spPr bwMode="auto">
          <a:xfrm>
            <a:off x="8172450" y="1976438"/>
            <a:ext cx="6838950" cy="962025"/>
          </a:xfrm>
          <a:prstGeom prst="rect">
            <a:avLst/>
          </a:prstGeom>
          <a:noFill/>
          <a:ln w="9525">
            <a:noFill/>
            <a:miter lim="800000"/>
            <a:headEnd/>
            <a:tailEnd/>
          </a:ln>
        </p:spPr>
        <p:txBody>
          <a:bodyPr lIns="0" tIns="0" rIns="0" bIns="0">
            <a:spAutoFit/>
          </a:bodyPr>
          <a:lstStyle/>
          <a:p>
            <a:pPr marL="647700" lvl="1" indent="-323850">
              <a:lnSpc>
                <a:spcPts val="3750"/>
              </a:lnSpc>
              <a:buFont typeface="Arial" charset="0"/>
              <a:buChar char="•"/>
            </a:pPr>
            <a:r>
              <a:rPr lang="en-US" sz="3000" b="1">
                <a:solidFill>
                  <a:srgbClr val="A10D00"/>
                </a:solidFill>
                <a:latin typeface="Public Sans Bold" charset="0"/>
                <a:sym typeface="Public Sans Bold" charset="0"/>
              </a:rPr>
              <a:t>HOẠT ĐỘNG 1: TRẮC NGHIỆM (CHỌN ĐÁP ÁN ĐÚNG NHẤT) </a:t>
            </a:r>
          </a:p>
        </p:txBody>
      </p:sp>
      <p:sp>
        <p:nvSpPr>
          <p:cNvPr id="31" name="TextBox 31"/>
          <p:cNvSpPr txBox="1">
            <a:spLocks noChangeArrowheads="1"/>
          </p:cNvSpPr>
          <p:nvPr/>
        </p:nvSpPr>
        <p:spPr bwMode="auto">
          <a:xfrm>
            <a:off x="6894513" y="3240088"/>
            <a:ext cx="11393487" cy="6823075"/>
          </a:xfrm>
          <a:prstGeom prst="rect">
            <a:avLst/>
          </a:prstGeom>
          <a:noFill/>
          <a:ln w="9525">
            <a:noFill/>
            <a:miter lim="800000"/>
            <a:headEnd/>
            <a:tailEnd/>
          </a:ln>
        </p:spPr>
        <p:txBody>
          <a:bodyPr lIns="0" tIns="0" rIns="0" bIns="0">
            <a:spAutoFit/>
          </a:bodyPr>
          <a:lstStyle/>
          <a:p>
            <a:pPr>
              <a:lnSpc>
                <a:spcPts val="3750"/>
              </a:lnSpc>
            </a:pPr>
            <a:r>
              <a:rPr lang="en-US" sz="3000">
                <a:solidFill>
                  <a:srgbClr val="1D1A1B"/>
                </a:solidFill>
                <a:latin typeface="Public Sans" charset="0"/>
                <a:sym typeface="Public Sans" charset="0"/>
              </a:rPr>
              <a:t>3. Lao động giúp con người rèn luyện phẩm chất nào sau đây?</a:t>
            </a:r>
          </a:p>
          <a:p>
            <a:pPr>
              <a:lnSpc>
                <a:spcPts val="3750"/>
              </a:lnSpc>
            </a:pPr>
            <a:r>
              <a:rPr lang="en-US" sz="3000">
                <a:solidFill>
                  <a:srgbClr val="1D1A1B"/>
                </a:solidFill>
                <a:latin typeface="Public Sans" charset="0"/>
                <a:sym typeface="Public Sans" charset="0"/>
              </a:rPr>
              <a:t> A. Siêng năng, kiên trì, sáng tạo.</a:t>
            </a:r>
          </a:p>
          <a:p>
            <a:pPr>
              <a:lnSpc>
                <a:spcPts val="3750"/>
              </a:lnSpc>
            </a:pPr>
            <a:r>
              <a:rPr lang="en-US" sz="3000">
                <a:solidFill>
                  <a:srgbClr val="1D1A1B"/>
                </a:solidFill>
                <a:latin typeface="Public Sans" charset="0"/>
                <a:sym typeface="Public Sans" charset="0"/>
              </a:rPr>
              <a:t> B. Lười biếng, ỷ li, thụ động.</a:t>
            </a:r>
          </a:p>
          <a:p>
            <a:pPr>
              <a:lnSpc>
                <a:spcPts val="3750"/>
              </a:lnSpc>
            </a:pPr>
            <a:r>
              <a:rPr lang="en-US" sz="3000">
                <a:solidFill>
                  <a:srgbClr val="1D1A1B"/>
                </a:solidFill>
                <a:latin typeface="Public Sans" charset="0"/>
                <a:sym typeface="Public Sans" charset="0"/>
              </a:rPr>
              <a:t> C. Ích kỷ, vô trách nhiệm.</a:t>
            </a:r>
          </a:p>
          <a:p>
            <a:pPr>
              <a:lnSpc>
                <a:spcPts val="3750"/>
              </a:lnSpc>
            </a:pPr>
            <a:r>
              <a:rPr lang="en-US" sz="3000">
                <a:solidFill>
                  <a:srgbClr val="1D1A1B"/>
                </a:solidFill>
                <a:latin typeface="Public Sans" charset="0"/>
                <a:sym typeface="Public Sans" charset="0"/>
              </a:rPr>
              <a:t> D. Ham chơi, vô tổ chức.</a:t>
            </a:r>
          </a:p>
          <a:p>
            <a:pPr>
              <a:lnSpc>
                <a:spcPts val="3750"/>
              </a:lnSpc>
            </a:pPr>
            <a:r>
              <a:rPr lang="en-US" sz="3000" b="1">
                <a:solidFill>
                  <a:srgbClr val="1D1A1B"/>
                </a:solidFill>
                <a:latin typeface="Public Sans Bold" charset="0"/>
                <a:sym typeface="Public Sans Bold" charset="0"/>
              </a:rPr>
              <a:t>ĐÁP ÁN: A</a:t>
            </a:r>
          </a:p>
          <a:p>
            <a:pPr>
              <a:lnSpc>
                <a:spcPts val="3750"/>
              </a:lnSpc>
            </a:pPr>
            <a:endParaRPr lang="en-US" sz="3000" b="1">
              <a:solidFill>
                <a:srgbClr val="1D1A1B"/>
              </a:solidFill>
              <a:latin typeface="Public Sans Bold" charset="0"/>
              <a:sym typeface="Public Sans Bold" charset="0"/>
            </a:endParaRPr>
          </a:p>
          <a:p>
            <a:pPr>
              <a:lnSpc>
                <a:spcPts val="3750"/>
              </a:lnSpc>
            </a:pPr>
            <a:r>
              <a:rPr lang="en-US" sz="3000">
                <a:solidFill>
                  <a:srgbClr val="1D1A1B"/>
                </a:solidFill>
                <a:latin typeface="Public Sans" charset="0"/>
                <a:sym typeface="Public Sans" charset="0"/>
              </a:rPr>
              <a:t>4. Tại sao lao động là yếu tố quyết định sự phát triển của xã hội?</a:t>
            </a:r>
          </a:p>
          <a:p>
            <a:pPr>
              <a:lnSpc>
                <a:spcPts val="3750"/>
              </a:lnSpc>
            </a:pPr>
            <a:r>
              <a:rPr lang="en-US" sz="3000">
                <a:solidFill>
                  <a:srgbClr val="1D1A1B"/>
                </a:solidFill>
                <a:latin typeface="Public Sans" charset="0"/>
                <a:sym typeface="Public Sans" charset="0"/>
              </a:rPr>
              <a:t> A. Vì lao động tạo ra của cải, phát triển kinh tế và tri thức.</a:t>
            </a:r>
          </a:p>
          <a:p>
            <a:pPr>
              <a:lnSpc>
                <a:spcPts val="3750"/>
              </a:lnSpc>
            </a:pPr>
            <a:r>
              <a:rPr lang="en-US" sz="3000">
                <a:solidFill>
                  <a:srgbClr val="1D1A1B"/>
                </a:solidFill>
                <a:latin typeface="Public Sans" charset="0"/>
                <a:sym typeface="Public Sans" charset="0"/>
              </a:rPr>
              <a:t> B. Vì không có lao động, con người vẫn có thể sống tốt.</a:t>
            </a:r>
          </a:p>
          <a:p>
            <a:pPr>
              <a:lnSpc>
                <a:spcPts val="3750"/>
              </a:lnSpc>
            </a:pPr>
            <a:r>
              <a:rPr lang="en-US" sz="3000">
                <a:solidFill>
                  <a:srgbClr val="1D1A1B"/>
                </a:solidFill>
                <a:latin typeface="Public Sans" charset="0"/>
                <a:sym typeface="Public Sans" charset="0"/>
              </a:rPr>
              <a:t> C. Vì lao động chỉ giúp một số ít người có thu nhập.</a:t>
            </a:r>
          </a:p>
          <a:p>
            <a:pPr>
              <a:lnSpc>
                <a:spcPts val="3750"/>
              </a:lnSpc>
            </a:pPr>
            <a:r>
              <a:rPr lang="en-US" sz="3000">
                <a:solidFill>
                  <a:srgbClr val="1D1A1B"/>
                </a:solidFill>
                <a:latin typeface="Public Sans" charset="0"/>
                <a:sym typeface="Public Sans" charset="0"/>
              </a:rPr>
              <a:t> D. Vì xã hội không cần lao động vẫn có thể phát triển.</a:t>
            </a:r>
          </a:p>
          <a:p>
            <a:pPr>
              <a:lnSpc>
                <a:spcPts val="3750"/>
              </a:lnSpc>
            </a:pPr>
            <a:r>
              <a:rPr lang="en-US" sz="3000" b="1">
                <a:solidFill>
                  <a:srgbClr val="1D1A1B"/>
                </a:solidFill>
                <a:latin typeface="Public Sans Bold" charset="0"/>
                <a:sym typeface="Public Sans Bold" charset="0"/>
              </a:rPr>
              <a:t>ĐÁP ÁN: A</a:t>
            </a:r>
          </a:p>
          <a:p>
            <a:pPr>
              <a:lnSpc>
                <a:spcPts val="3750"/>
              </a:lnSpc>
            </a:pPr>
            <a:endParaRPr lang="en-US" sz="3000" b="1">
              <a:solidFill>
                <a:srgbClr val="1D1A1B"/>
              </a:solidFill>
              <a:latin typeface="Public Sans Bold" charset="0"/>
              <a:sym typeface="Public Sans Bold" charset="0"/>
            </a:endParaRPr>
          </a:p>
        </p:txBody>
      </p:sp>
      <p:sp>
        <p:nvSpPr>
          <p:cNvPr id="32" name="TextBox 32"/>
          <p:cNvSpPr txBox="1"/>
          <p:nvPr/>
        </p:nvSpPr>
        <p:spPr>
          <a:xfrm>
            <a:off x="11963400" y="9375775"/>
            <a:ext cx="5202238"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1">
                                            <p:txEl>
                                              <p:pRg st="1" end="1"/>
                                            </p:txEl>
                                          </p:spTgt>
                                        </p:tgtEl>
                                        <p:attrNameLst>
                                          <p:attrName>style.visibility</p:attrName>
                                        </p:attrNameLst>
                                      </p:cBhvr>
                                      <p:to>
                                        <p:strVal val="visible"/>
                                      </p:to>
                                    </p:set>
                                    <p:animEffect transition="in" filter="fade">
                                      <p:cBhvr>
                                        <p:cTn id="60" dur="500"/>
                                        <p:tgtEl>
                                          <p:spTgt spid="31">
                                            <p:txEl>
                                              <p:pRg st="1" end="1"/>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1">
                                            <p:txEl>
                                              <p:pRg st="2" end="2"/>
                                            </p:txEl>
                                          </p:spTgt>
                                        </p:tgtEl>
                                        <p:attrNameLst>
                                          <p:attrName>style.visibility</p:attrName>
                                        </p:attrNameLst>
                                      </p:cBhvr>
                                      <p:to>
                                        <p:strVal val="visible"/>
                                      </p:to>
                                    </p:set>
                                    <p:animEffect transition="in" filter="fade">
                                      <p:cBhvr>
                                        <p:cTn id="63" dur="500"/>
                                        <p:tgtEl>
                                          <p:spTgt spid="31">
                                            <p:txEl>
                                              <p:pRg st="2" end="2"/>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xEl>
                                              <p:pRg st="3" end="3"/>
                                            </p:txEl>
                                          </p:spTgt>
                                        </p:tgtEl>
                                        <p:attrNameLst>
                                          <p:attrName>style.visibility</p:attrName>
                                        </p:attrNameLst>
                                      </p:cBhvr>
                                      <p:to>
                                        <p:strVal val="visible"/>
                                      </p:to>
                                    </p:set>
                                    <p:animEffect transition="in" filter="fade">
                                      <p:cBhvr>
                                        <p:cTn id="66" dur="500"/>
                                        <p:tgtEl>
                                          <p:spTgt spid="31">
                                            <p:txEl>
                                              <p:pRg st="3" end="3"/>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31">
                                            <p:txEl>
                                              <p:pRg st="4" end="4"/>
                                            </p:txEl>
                                          </p:spTgt>
                                        </p:tgtEl>
                                        <p:attrNameLst>
                                          <p:attrName>style.visibility</p:attrName>
                                        </p:attrNameLst>
                                      </p:cBhvr>
                                      <p:to>
                                        <p:strVal val="visible"/>
                                      </p:to>
                                    </p:set>
                                    <p:animEffect transition="in" filter="fade">
                                      <p:cBhvr>
                                        <p:cTn id="69" dur="500"/>
                                        <p:tgtEl>
                                          <p:spTgt spid="31">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1">
                                            <p:txEl>
                                              <p:pRg st="5" end="5"/>
                                            </p:txEl>
                                          </p:spTgt>
                                        </p:tgtEl>
                                        <p:attrNameLst>
                                          <p:attrName>style.visibility</p:attrName>
                                        </p:attrNameLst>
                                      </p:cBhvr>
                                      <p:to>
                                        <p:strVal val="visible"/>
                                      </p:to>
                                    </p:set>
                                    <p:animEffect transition="in" filter="fade">
                                      <p:cBhvr>
                                        <p:cTn id="74" dur="500"/>
                                        <p:tgtEl>
                                          <p:spTgt spid="31">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1">
                                            <p:txEl>
                                              <p:pRg st="7" end="7"/>
                                            </p:txEl>
                                          </p:spTgt>
                                        </p:tgtEl>
                                        <p:attrNameLst>
                                          <p:attrName>style.visibility</p:attrName>
                                        </p:attrNameLst>
                                      </p:cBhvr>
                                      <p:to>
                                        <p:strVal val="visible"/>
                                      </p:to>
                                    </p:set>
                                    <p:animEffect transition="in" filter="fade">
                                      <p:cBhvr>
                                        <p:cTn id="79" dur="500"/>
                                        <p:tgtEl>
                                          <p:spTgt spid="31">
                                            <p:txEl>
                                              <p:pRg st="7" end="7"/>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xEl>
                                              <p:pRg st="8" end="8"/>
                                            </p:txEl>
                                          </p:spTgt>
                                        </p:tgtEl>
                                        <p:attrNameLst>
                                          <p:attrName>style.visibility</p:attrName>
                                        </p:attrNameLst>
                                      </p:cBhvr>
                                      <p:to>
                                        <p:strVal val="visible"/>
                                      </p:to>
                                    </p:set>
                                    <p:animEffect transition="in" filter="fade">
                                      <p:cBhvr>
                                        <p:cTn id="82" dur="500"/>
                                        <p:tgtEl>
                                          <p:spTgt spid="31">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1">
                                            <p:txEl>
                                              <p:pRg st="9" end="9"/>
                                            </p:txEl>
                                          </p:spTgt>
                                        </p:tgtEl>
                                        <p:attrNameLst>
                                          <p:attrName>style.visibility</p:attrName>
                                        </p:attrNameLst>
                                      </p:cBhvr>
                                      <p:to>
                                        <p:strVal val="visible"/>
                                      </p:to>
                                    </p:set>
                                    <p:animEffect transition="in" filter="fade">
                                      <p:cBhvr>
                                        <p:cTn id="85" dur="500"/>
                                        <p:tgtEl>
                                          <p:spTgt spid="31">
                                            <p:txEl>
                                              <p:pRg st="9" end="9"/>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1">
                                            <p:txEl>
                                              <p:pRg st="10" end="10"/>
                                            </p:txEl>
                                          </p:spTgt>
                                        </p:tgtEl>
                                        <p:attrNameLst>
                                          <p:attrName>style.visibility</p:attrName>
                                        </p:attrNameLst>
                                      </p:cBhvr>
                                      <p:to>
                                        <p:strVal val="visible"/>
                                      </p:to>
                                    </p:set>
                                    <p:animEffect transition="in" filter="fade">
                                      <p:cBhvr>
                                        <p:cTn id="88" dur="500"/>
                                        <p:tgtEl>
                                          <p:spTgt spid="31">
                                            <p:txEl>
                                              <p:pRg st="10" end="10"/>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1">
                                            <p:txEl>
                                              <p:pRg st="11" end="11"/>
                                            </p:txEl>
                                          </p:spTgt>
                                        </p:tgtEl>
                                        <p:attrNameLst>
                                          <p:attrName>style.visibility</p:attrName>
                                        </p:attrNameLst>
                                      </p:cBhvr>
                                      <p:to>
                                        <p:strVal val="visible"/>
                                      </p:to>
                                    </p:set>
                                    <p:animEffect transition="in" filter="fade">
                                      <p:cBhvr>
                                        <p:cTn id="91" dur="500"/>
                                        <p:tgtEl>
                                          <p:spTgt spid="31">
                                            <p:txEl>
                                              <p:pRg st="11" end="1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1">
                                            <p:txEl>
                                              <p:pRg st="12" end="12"/>
                                            </p:txEl>
                                          </p:spTgt>
                                        </p:tgtEl>
                                        <p:attrNameLst>
                                          <p:attrName>style.visibility</p:attrName>
                                        </p:attrNameLst>
                                      </p:cBhvr>
                                      <p:to>
                                        <p:strVal val="visible"/>
                                      </p:to>
                                    </p:set>
                                    <p:animEffect transition="in" filter="fade">
                                      <p:cBhvr>
                                        <p:cTn id="96" dur="500"/>
                                        <p:tgtEl>
                                          <p:spTgt spid="3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24" grpId="0" animBg="1"/>
      <p:bldP spid="25" grpId="0" animBg="1"/>
      <p:bldP spid="27" grpId="0" animBg="1"/>
      <p:bldP spid="28" grpId="0" animBg="1"/>
      <p:bldP spid="29"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4578" name="Group 3"/>
          <p:cNvGrpSpPr>
            <a:grpSpLocks/>
          </p:cNvGrpSpPr>
          <p:nvPr/>
        </p:nvGrpSpPr>
        <p:grpSpPr bwMode="auto">
          <a:xfrm>
            <a:off x="-6388100" y="-5535613"/>
            <a:ext cx="14135100" cy="10118726"/>
            <a:chOff x="0" y="0"/>
            <a:chExt cx="786013" cy="562692"/>
          </a:xfrm>
        </p:grpSpPr>
        <p:sp>
          <p:nvSpPr>
            <p:cNvPr id="24613" name="Freeform 4"/>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24614" name="TextBox 5"/>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2306638" y="6253163"/>
            <a:ext cx="7612063" cy="5057775"/>
            <a:chOff x="0" y="0"/>
            <a:chExt cx="846733" cy="562692"/>
          </a:xfrm>
        </p:grpSpPr>
        <p:sp>
          <p:nvSpPr>
            <p:cNvPr id="24611" name="Freeform 7"/>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24612" name="TextBox 8"/>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flipH="1">
            <a:off x="33529" y="8616505"/>
            <a:ext cx="6302261" cy="1892446"/>
          </a:xfrm>
          <a:custGeom>
            <a:avLst/>
            <a:gdLst/>
            <a:ahLst/>
            <a:cxnLst/>
            <a:rect l="l" t="t" r="r" b="b"/>
            <a:pathLst>
              <a:path w="6302261" h="1892446">
                <a:moveTo>
                  <a:pt x="6302261" y="0"/>
                </a:moveTo>
                <a:lnTo>
                  <a:pt x="0" y="0"/>
                </a:lnTo>
                <a:lnTo>
                  <a:pt x="0" y="1892445"/>
                </a:lnTo>
                <a:lnTo>
                  <a:pt x="6302261" y="1892445"/>
                </a:lnTo>
                <a:lnTo>
                  <a:pt x="6302261" y="0"/>
                </a:lnTo>
                <a:close/>
              </a:path>
            </a:pathLst>
          </a:custGeom>
          <a:blipFill>
            <a:blip r:embed="rId3">
              <a:alphaModFix amt="75000"/>
              <a:extLst>
                <a:ext uri="{96DAC541-7B7A-43D3-8B79-37D633B846F1}"/>
              </a:extLst>
            </a:blip>
            <a:stretch>
              <a:fillRect t="-78999"/>
            </a:stretch>
          </a:blipFill>
        </p:spPr>
      </p:sp>
      <p:grpSp>
        <p:nvGrpSpPr>
          <p:cNvPr id="10" name="Group 10"/>
          <p:cNvGrpSpPr>
            <a:grpSpLocks/>
          </p:cNvGrpSpPr>
          <p:nvPr/>
        </p:nvGrpSpPr>
        <p:grpSpPr bwMode="auto">
          <a:xfrm>
            <a:off x="-3749675" y="1504950"/>
            <a:ext cx="10085388" cy="7642225"/>
            <a:chOff x="0" y="0"/>
            <a:chExt cx="617700" cy="468046"/>
          </a:xfrm>
        </p:grpSpPr>
        <p:sp>
          <p:nvSpPr>
            <p:cNvPr id="11" name="Freeform 11"/>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l="-4456" r="-4456"/>
              </a:stretch>
            </a:blipFill>
            <a:ln w="142875" cap="sq">
              <a:solidFill>
                <a:srgbClr val="FFFFFF"/>
              </a:solidFill>
              <a:prstDash val="solid"/>
              <a:miter/>
            </a:ln>
          </p:spPr>
        </p:sp>
      </p:grpSp>
      <p:grpSp>
        <p:nvGrpSpPr>
          <p:cNvPr id="12" name="Group 12"/>
          <p:cNvGrpSpPr>
            <a:grpSpLocks/>
          </p:cNvGrpSpPr>
          <p:nvPr/>
        </p:nvGrpSpPr>
        <p:grpSpPr bwMode="auto">
          <a:xfrm>
            <a:off x="14563725" y="-1477963"/>
            <a:ext cx="5391150" cy="2982913"/>
            <a:chOff x="0" y="0"/>
            <a:chExt cx="7187325" cy="3976501"/>
          </a:xfrm>
        </p:grpSpPr>
        <p:grpSp>
          <p:nvGrpSpPr>
            <p:cNvPr id="24602" name="Group 13"/>
            <p:cNvGrpSpPr>
              <a:grpSpLocks/>
            </p:cNvGrpSpPr>
            <p:nvPr/>
          </p:nvGrpSpPr>
          <p:grpSpPr bwMode="auto">
            <a:xfrm rot="10800000">
              <a:off x="0" y="0"/>
              <a:ext cx="7187325" cy="3262226"/>
              <a:chOff x="0" y="0"/>
              <a:chExt cx="1239720" cy="562692"/>
            </a:xfrm>
          </p:grpSpPr>
          <p:sp>
            <p:nvSpPr>
              <p:cNvPr id="24606" name="Freeform 1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4607" name="TextBox 1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4603" name="Group 16"/>
            <p:cNvGrpSpPr>
              <a:grpSpLocks/>
            </p:cNvGrpSpPr>
            <p:nvPr/>
          </p:nvGrpSpPr>
          <p:grpSpPr bwMode="auto">
            <a:xfrm rot="10800000">
              <a:off x="2511062" y="2547952"/>
              <a:ext cx="3673400" cy="1428550"/>
              <a:chOff x="0" y="0"/>
              <a:chExt cx="1643297" cy="639062"/>
            </a:xfrm>
          </p:grpSpPr>
          <p:sp>
            <p:nvSpPr>
              <p:cNvPr id="24604" name="Freeform 17"/>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4605" name="TextBox 18"/>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19" name="Freeform 19"/>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0" name="Freeform 20"/>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1" name="Freeform 21"/>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2" name="Freeform 22"/>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3" name="Freeform 23"/>
          <p:cNvSpPr>
            <a:spLocks/>
          </p:cNvSpPr>
          <p:nvPr/>
        </p:nvSpPr>
        <p:spPr bwMode="auto">
          <a:xfrm>
            <a:off x="5449888" y="6858000"/>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4" name="Freeform 24"/>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5" name="Freeform 25"/>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6" name="Freeform 26"/>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7" name="TextBox 27"/>
          <p:cNvSpPr txBox="1"/>
          <p:nvPr/>
        </p:nvSpPr>
        <p:spPr>
          <a:xfrm>
            <a:off x="12057063" y="94646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28" name="Freeform 28"/>
          <p:cNvSpPr>
            <a:spLocks/>
          </p:cNvSpPr>
          <p:nvPr/>
        </p:nvSpPr>
        <p:spPr bwMode="auto">
          <a:xfrm>
            <a:off x="7110413" y="320675"/>
            <a:ext cx="1671637" cy="1684338"/>
          </a:xfrm>
          <a:custGeom>
            <a:avLst/>
            <a:gdLst/>
            <a:ahLst/>
            <a:cxnLst>
              <a:cxn ang="0">
                <a:pos x="0" y="0"/>
              </a:cxn>
              <a:cxn ang="0">
                <a:pos x="1671564" y="0"/>
              </a:cxn>
              <a:cxn ang="0">
                <a:pos x="1671564" y="1683946"/>
              </a:cxn>
              <a:cxn ang="0">
                <a:pos x="0" y="1683946"/>
              </a:cxn>
              <a:cxn ang="0">
                <a:pos x="0" y="0"/>
              </a:cxn>
            </a:cxnLst>
            <a:rect l="0" t="0" r="r" b="b"/>
            <a:pathLst>
              <a:path w="1671564" h="1683946">
                <a:moveTo>
                  <a:pt x="0" y="0"/>
                </a:moveTo>
                <a:lnTo>
                  <a:pt x="1671564" y="0"/>
                </a:lnTo>
                <a:lnTo>
                  <a:pt x="1671564" y="1683946"/>
                </a:lnTo>
                <a:lnTo>
                  <a:pt x="0" y="1683946"/>
                </a:lnTo>
                <a:lnTo>
                  <a:pt x="0" y="0"/>
                </a:lnTo>
                <a:close/>
              </a:path>
            </a:pathLst>
          </a:custGeom>
          <a:blipFill dpi="0" rotWithShape="1">
            <a:blip r:embed="rId12"/>
            <a:srcRect/>
            <a:stretch>
              <a:fillRect/>
            </a:stretch>
          </a:blipFill>
          <a:ln w="9525">
            <a:noFill/>
            <a:round/>
            <a:headEnd/>
            <a:tailEnd/>
          </a:ln>
        </p:spPr>
        <p:txBody>
          <a:bodyPr/>
          <a:lstStyle/>
          <a:p>
            <a:endParaRPr lang="en-US"/>
          </a:p>
        </p:txBody>
      </p:sp>
      <p:sp>
        <p:nvSpPr>
          <p:cNvPr id="29" name="TextBox 29"/>
          <p:cNvSpPr txBox="1"/>
          <p:nvPr/>
        </p:nvSpPr>
        <p:spPr>
          <a:xfrm>
            <a:off x="7110413" y="525463"/>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LUYỆN TẬP</a:t>
            </a:r>
          </a:p>
        </p:txBody>
      </p:sp>
      <p:sp>
        <p:nvSpPr>
          <p:cNvPr id="30" name="TextBox 30"/>
          <p:cNvSpPr txBox="1">
            <a:spLocks noChangeArrowheads="1"/>
          </p:cNvSpPr>
          <p:nvPr/>
        </p:nvSpPr>
        <p:spPr bwMode="auto">
          <a:xfrm>
            <a:off x="8172450" y="1976438"/>
            <a:ext cx="7705725" cy="1438275"/>
          </a:xfrm>
          <a:prstGeom prst="rect">
            <a:avLst/>
          </a:prstGeom>
          <a:noFill/>
          <a:ln w="9525">
            <a:noFill/>
            <a:miter lim="800000"/>
            <a:headEnd/>
            <a:tailEnd/>
          </a:ln>
        </p:spPr>
        <p:txBody>
          <a:bodyPr lIns="0" tIns="0" rIns="0" bIns="0">
            <a:spAutoFit/>
          </a:bodyPr>
          <a:lstStyle/>
          <a:p>
            <a:pPr algn="ctr">
              <a:lnSpc>
                <a:spcPts val="3750"/>
              </a:lnSpc>
            </a:pPr>
            <a:r>
              <a:rPr lang="en-US" sz="3000" b="1">
                <a:solidFill>
                  <a:srgbClr val="A10D00"/>
                </a:solidFill>
                <a:latin typeface="Public Sans Bold" charset="0"/>
                <a:sym typeface="Public Sans Bold" charset="0"/>
              </a:rPr>
              <a:t>HOẠT ĐỘNG 2 : BÀI TẬP TÌNH HUỐNG</a:t>
            </a:r>
          </a:p>
          <a:p>
            <a:pPr>
              <a:lnSpc>
                <a:spcPts val="3750"/>
              </a:lnSpc>
            </a:pPr>
            <a:endParaRPr lang="en-US" sz="3000" b="1">
              <a:solidFill>
                <a:srgbClr val="A10D00"/>
              </a:solidFill>
              <a:latin typeface="Public Sans Bold" charset="0"/>
              <a:sym typeface="Public Sans Bold" charset="0"/>
            </a:endParaRPr>
          </a:p>
          <a:p>
            <a:pPr>
              <a:lnSpc>
                <a:spcPts val="3750"/>
              </a:lnSpc>
            </a:pPr>
            <a:endParaRPr lang="en-US" sz="3000" b="1">
              <a:solidFill>
                <a:srgbClr val="A10D00"/>
              </a:solidFill>
              <a:latin typeface="Public Sans Bold" charset="0"/>
              <a:sym typeface="Public Sans Bold" charset="0"/>
            </a:endParaRPr>
          </a:p>
        </p:txBody>
      </p:sp>
      <p:sp>
        <p:nvSpPr>
          <p:cNvPr id="31" name="TextBox 31"/>
          <p:cNvSpPr txBox="1">
            <a:spLocks noChangeArrowheads="1"/>
          </p:cNvSpPr>
          <p:nvPr/>
        </p:nvSpPr>
        <p:spPr bwMode="auto">
          <a:xfrm>
            <a:off x="6715125" y="2892425"/>
            <a:ext cx="10847388" cy="6677025"/>
          </a:xfrm>
          <a:prstGeom prst="rect">
            <a:avLst/>
          </a:prstGeom>
          <a:noFill/>
          <a:ln w="9525">
            <a:noFill/>
            <a:miter lim="800000"/>
            <a:headEnd/>
            <a:tailEnd/>
          </a:ln>
        </p:spPr>
        <p:txBody>
          <a:bodyPr lIns="0" tIns="0" rIns="0" bIns="0">
            <a:spAutoFit/>
          </a:bodyPr>
          <a:lstStyle/>
          <a:p>
            <a:pPr marL="647700" lvl="1" indent="-323850">
              <a:lnSpc>
                <a:spcPts val="3750"/>
              </a:lnSpc>
              <a:buFont typeface="Arial" charset="0"/>
              <a:buChar char="•"/>
            </a:pPr>
            <a:r>
              <a:rPr lang="en-US" sz="3000">
                <a:solidFill>
                  <a:srgbClr val="1D1A1B"/>
                </a:solidFill>
                <a:latin typeface="Public Sans" charset="0"/>
                <a:sym typeface="Public Sans" charset="0"/>
              </a:rPr>
              <a:t>Tình huống 1: Nam là một học sinh lười làm việc nhà, luôn trông chờ vào bố mẹ. Một ngày, bố mẹ Nam quyết định đi công tác xa một tuần. Khi ở nhà một mình, Nam gặp khó khăn trong việc tự chăm sóc bản thân và dọn dẹp nhà cửa.</a:t>
            </a:r>
          </a:p>
          <a:p>
            <a:pPr>
              <a:lnSpc>
                <a:spcPts val="3750"/>
              </a:lnSpc>
            </a:pPr>
            <a:r>
              <a:rPr lang="en-US" sz="3000">
                <a:solidFill>
                  <a:srgbClr val="1D1A1B"/>
                </a:solidFill>
                <a:latin typeface="Public Sans" charset="0"/>
                <a:sym typeface="Public Sans" charset="0"/>
              </a:rPr>
              <a:t> 👉 Câu hỏi: Nếu em là Nam, em sẽ làm gì để thay đổi thói quen của mình?</a:t>
            </a:r>
          </a:p>
          <a:p>
            <a:pPr>
              <a:lnSpc>
                <a:spcPts val="3750"/>
              </a:lnSpc>
            </a:pPr>
            <a:endParaRPr lang="en-US" sz="3000">
              <a:solidFill>
                <a:srgbClr val="1D1A1B"/>
              </a:solidFill>
              <a:latin typeface="Public Sans" charset="0"/>
              <a:sym typeface="Public Sans" charset="0"/>
            </a:endParaRPr>
          </a:p>
          <a:p>
            <a:pPr marL="647700" lvl="1" indent="-323850">
              <a:lnSpc>
                <a:spcPts val="3750"/>
              </a:lnSpc>
              <a:buFont typeface="Arial" charset="0"/>
              <a:buChar char="•"/>
            </a:pPr>
            <a:r>
              <a:rPr lang="en-US" sz="3000">
                <a:solidFill>
                  <a:srgbClr val="1D1A1B"/>
                </a:solidFill>
                <a:latin typeface="Public Sans" charset="0"/>
                <a:sym typeface="Public Sans" charset="0"/>
              </a:rPr>
              <a:t>Tình huống 2: Mai rất chăm chỉ học tập và giúp đỡ cha mẹ nhưng bạn của Mai lại cho rằng "học là quan trọng nhất, không cần làm việc nhà".</a:t>
            </a:r>
          </a:p>
          <a:p>
            <a:pPr>
              <a:lnSpc>
                <a:spcPts val="3750"/>
              </a:lnSpc>
            </a:pPr>
            <a:r>
              <a:rPr lang="en-US" sz="3000">
                <a:solidFill>
                  <a:srgbClr val="1D1A1B"/>
                </a:solidFill>
                <a:latin typeface="Public Sans" charset="0"/>
                <a:sym typeface="Public Sans" charset="0"/>
              </a:rPr>
              <a:t> 👉 Câu hỏi: Em có đồng ý với quan điểm của bạn Mai không? Vì sao?</a:t>
            </a:r>
          </a:p>
          <a:p>
            <a:pPr>
              <a:lnSpc>
                <a:spcPts val="3750"/>
              </a:lnSpc>
            </a:pPr>
            <a:endParaRPr lang="en-US" sz="3000">
              <a:solidFill>
                <a:srgbClr val="1D1A1B"/>
              </a:solidFill>
              <a:latin typeface="Public Sans" charset="0"/>
              <a:sym typeface="Public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24" grpId="0" animBg="1"/>
      <p:bldP spid="25" grpId="0" animBg="1"/>
      <p:bldP spid="26" grpId="0" animBg="1"/>
      <p:bldP spid="27" grpId="0"/>
      <p:bldP spid="28" grpId="0" animBg="1"/>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5602" name="Group 3"/>
          <p:cNvGrpSpPr>
            <a:grpSpLocks/>
          </p:cNvGrpSpPr>
          <p:nvPr/>
        </p:nvGrpSpPr>
        <p:grpSpPr bwMode="auto">
          <a:xfrm>
            <a:off x="-6388100" y="-5535613"/>
            <a:ext cx="14135100" cy="10118726"/>
            <a:chOff x="0" y="0"/>
            <a:chExt cx="786013" cy="562692"/>
          </a:xfrm>
        </p:grpSpPr>
        <p:sp>
          <p:nvSpPr>
            <p:cNvPr id="25636" name="Freeform 4"/>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25637" name="TextBox 5"/>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2306638" y="6253163"/>
            <a:ext cx="7612063" cy="5057775"/>
            <a:chOff x="0" y="0"/>
            <a:chExt cx="846733" cy="562692"/>
          </a:xfrm>
        </p:grpSpPr>
        <p:sp>
          <p:nvSpPr>
            <p:cNvPr id="25634" name="Freeform 7"/>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25635" name="TextBox 8"/>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flipH="1">
            <a:off x="33529" y="8616505"/>
            <a:ext cx="6302261" cy="1892446"/>
          </a:xfrm>
          <a:custGeom>
            <a:avLst/>
            <a:gdLst/>
            <a:ahLst/>
            <a:cxnLst/>
            <a:rect l="l" t="t" r="r" b="b"/>
            <a:pathLst>
              <a:path w="6302261" h="1892446">
                <a:moveTo>
                  <a:pt x="6302261" y="0"/>
                </a:moveTo>
                <a:lnTo>
                  <a:pt x="0" y="0"/>
                </a:lnTo>
                <a:lnTo>
                  <a:pt x="0" y="1892445"/>
                </a:lnTo>
                <a:lnTo>
                  <a:pt x="6302261" y="1892445"/>
                </a:lnTo>
                <a:lnTo>
                  <a:pt x="6302261" y="0"/>
                </a:lnTo>
                <a:close/>
              </a:path>
            </a:pathLst>
          </a:custGeom>
          <a:blipFill>
            <a:blip r:embed="rId3">
              <a:alphaModFix amt="75000"/>
              <a:extLst>
                <a:ext uri="{96DAC541-7B7A-43D3-8B79-37D633B846F1}"/>
              </a:extLst>
            </a:blip>
            <a:stretch>
              <a:fillRect t="-78999"/>
            </a:stretch>
          </a:blipFill>
        </p:spPr>
      </p:sp>
      <p:grpSp>
        <p:nvGrpSpPr>
          <p:cNvPr id="10" name="Group 10"/>
          <p:cNvGrpSpPr>
            <a:grpSpLocks/>
          </p:cNvGrpSpPr>
          <p:nvPr/>
        </p:nvGrpSpPr>
        <p:grpSpPr bwMode="auto">
          <a:xfrm>
            <a:off x="-3749675" y="1504950"/>
            <a:ext cx="10085388" cy="7642225"/>
            <a:chOff x="0" y="0"/>
            <a:chExt cx="617700" cy="468046"/>
          </a:xfrm>
        </p:grpSpPr>
        <p:sp>
          <p:nvSpPr>
            <p:cNvPr id="11" name="Freeform 11"/>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l="-4456" r="-4456"/>
              </a:stretch>
            </a:blipFill>
            <a:ln w="142875" cap="sq">
              <a:solidFill>
                <a:srgbClr val="FFFFFF"/>
              </a:solidFill>
              <a:prstDash val="solid"/>
              <a:miter/>
            </a:ln>
          </p:spPr>
        </p:sp>
      </p:grpSp>
      <p:grpSp>
        <p:nvGrpSpPr>
          <p:cNvPr id="12" name="Group 12"/>
          <p:cNvGrpSpPr>
            <a:grpSpLocks/>
          </p:cNvGrpSpPr>
          <p:nvPr/>
        </p:nvGrpSpPr>
        <p:grpSpPr bwMode="auto">
          <a:xfrm>
            <a:off x="14563725" y="-1477963"/>
            <a:ext cx="5391150" cy="2982913"/>
            <a:chOff x="0" y="0"/>
            <a:chExt cx="7187325" cy="3976501"/>
          </a:xfrm>
        </p:grpSpPr>
        <p:grpSp>
          <p:nvGrpSpPr>
            <p:cNvPr id="25625" name="Group 13"/>
            <p:cNvGrpSpPr>
              <a:grpSpLocks/>
            </p:cNvGrpSpPr>
            <p:nvPr/>
          </p:nvGrpSpPr>
          <p:grpSpPr bwMode="auto">
            <a:xfrm rot="10800000">
              <a:off x="0" y="0"/>
              <a:ext cx="7187325" cy="3262226"/>
              <a:chOff x="0" y="0"/>
              <a:chExt cx="1239720" cy="562692"/>
            </a:xfrm>
          </p:grpSpPr>
          <p:sp>
            <p:nvSpPr>
              <p:cNvPr id="25629" name="Freeform 1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5630" name="TextBox 1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5626" name="Group 16"/>
            <p:cNvGrpSpPr>
              <a:grpSpLocks/>
            </p:cNvGrpSpPr>
            <p:nvPr/>
          </p:nvGrpSpPr>
          <p:grpSpPr bwMode="auto">
            <a:xfrm rot="10800000">
              <a:off x="2511062" y="2547952"/>
              <a:ext cx="3673400" cy="1428550"/>
              <a:chOff x="0" y="0"/>
              <a:chExt cx="1643297" cy="639062"/>
            </a:xfrm>
          </p:grpSpPr>
          <p:sp>
            <p:nvSpPr>
              <p:cNvPr id="25627" name="Freeform 17"/>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5628" name="TextBox 18"/>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19" name="Freeform 19"/>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0" name="Freeform 20"/>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1" name="Freeform 21"/>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2" name="Freeform 22"/>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3" name="Freeform 23"/>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4" name="Freeform 24"/>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5619" name="Freeform 25"/>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6" name="TextBox 26"/>
          <p:cNvSpPr txBox="1"/>
          <p:nvPr/>
        </p:nvSpPr>
        <p:spPr>
          <a:xfrm>
            <a:off x="12057063" y="94646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27" name="Freeform 27"/>
          <p:cNvSpPr>
            <a:spLocks/>
          </p:cNvSpPr>
          <p:nvPr/>
        </p:nvSpPr>
        <p:spPr bwMode="auto">
          <a:xfrm>
            <a:off x="7110413" y="320675"/>
            <a:ext cx="1671637" cy="1684338"/>
          </a:xfrm>
          <a:custGeom>
            <a:avLst/>
            <a:gdLst/>
            <a:ahLst/>
            <a:cxnLst>
              <a:cxn ang="0">
                <a:pos x="0" y="0"/>
              </a:cxn>
              <a:cxn ang="0">
                <a:pos x="1671564" y="0"/>
              </a:cxn>
              <a:cxn ang="0">
                <a:pos x="1671564" y="1683946"/>
              </a:cxn>
              <a:cxn ang="0">
                <a:pos x="0" y="1683946"/>
              </a:cxn>
              <a:cxn ang="0">
                <a:pos x="0" y="0"/>
              </a:cxn>
            </a:cxnLst>
            <a:rect l="0" t="0" r="r" b="b"/>
            <a:pathLst>
              <a:path w="1671564" h="1683946">
                <a:moveTo>
                  <a:pt x="0" y="0"/>
                </a:moveTo>
                <a:lnTo>
                  <a:pt x="1671564" y="0"/>
                </a:lnTo>
                <a:lnTo>
                  <a:pt x="1671564" y="1683946"/>
                </a:lnTo>
                <a:lnTo>
                  <a:pt x="0" y="1683946"/>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8" name="TextBox 28"/>
          <p:cNvSpPr txBox="1"/>
          <p:nvPr/>
        </p:nvSpPr>
        <p:spPr>
          <a:xfrm>
            <a:off x="7110413" y="525463"/>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LUYỆN TẬP</a:t>
            </a:r>
          </a:p>
        </p:txBody>
      </p:sp>
      <p:sp>
        <p:nvSpPr>
          <p:cNvPr id="29" name="TextBox 29"/>
          <p:cNvSpPr txBox="1">
            <a:spLocks noChangeArrowheads="1"/>
          </p:cNvSpPr>
          <p:nvPr/>
        </p:nvSpPr>
        <p:spPr bwMode="auto">
          <a:xfrm>
            <a:off x="8172450" y="1976438"/>
            <a:ext cx="7705725" cy="962025"/>
          </a:xfrm>
          <a:prstGeom prst="rect">
            <a:avLst/>
          </a:prstGeom>
          <a:noFill/>
          <a:ln w="9525">
            <a:noFill/>
            <a:miter lim="800000"/>
            <a:headEnd/>
            <a:tailEnd/>
          </a:ln>
        </p:spPr>
        <p:txBody>
          <a:bodyPr lIns="0" tIns="0" rIns="0" bIns="0">
            <a:spAutoFit/>
          </a:bodyPr>
          <a:lstStyle/>
          <a:p>
            <a:pPr>
              <a:lnSpc>
                <a:spcPts val="3750"/>
              </a:lnSpc>
            </a:pPr>
            <a:r>
              <a:rPr lang="en-US" sz="3000" b="1">
                <a:solidFill>
                  <a:srgbClr val="A10D00"/>
                </a:solidFill>
                <a:latin typeface="Public Sans Bold" charset="0"/>
                <a:sym typeface="Public Sans Bold" charset="0"/>
              </a:rPr>
              <a:t>HOẠT ĐỘNG 2 : TRẢ LỜI CÂU HỎI</a:t>
            </a:r>
          </a:p>
          <a:p>
            <a:pPr>
              <a:lnSpc>
                <a:spcPts val="3750"/>
              </a:lnSpc>
            </a:pPr>
            <a:endParaRPr lang="en-US" sz="3000" b="1">
              <a:solidFill>
                <a:srgbClr val="A10D00"/>
              </a:solidFill>
              <a:latin typeface="Public Sans Bold" charset="0"/>
              <a:sym typeface="Public Sans Bold" charset="0"/>
            </a:endParaRPr>
          </a:p>
        </p:txBody>
      </p:sp>
      <p:sp>
        <p:nvSpPr>
          <p:cNvPr id="30" name="TextBox 30"/>
          <p:cNvSpPr txBox="1">
            <a:spLocks noChangeArrowheads="1"/>
          </p:cNvSpPr>
          <p:nvPr/>
        </p:nvSpPr>
        <p:spPr bwMode="auto">
          <a:xfrm>
            <a:off x="6167438" y="2879725"/>
            <a:ext cx="11091862" cy="6677025"/>
          </a:xfrm>
          <a:prstGeom prst="rect">
            <a:avLst/>
          </a:prstGeom>
          <a:noFill/>
          <a:ln w="9525">
            <a:noFill/>
            <a:miter lim="800000"/>
            <a:headEnd/>
            <a:tailEnd/>
          </a:ln>
        </p:spPr>
        <p:txBody>
          <a:bodyPr lIns="0" tIns="0" rIns="0" bIns="0">
            <a:spAutoFit/>
          </a:bodyPr>
          <a:lstStyle/>
          <a:p>
            <a:pPr>
              <a:lnSpc>
                <a:spcPts val="3750"/>
              </a:lnSpc>
            </a:pPr>
            <a:r>
              <a:rPr lang="en-US" sz="3000" b="1">
                <a:solidFill>
                  <a:srgbClr val="A10D00"/>
                </a:solidFill>
                <a:latin typeface="Public Sans Bold" charset="0"/>
                <a:sym typeface="Public Sans Bold" charset="0"/>
              </a:rPr>
              <a:t> Tình huống 1:</a:t>
            </a:r>
          </a:p>
          <a:p>
            <a:pPr>
              <a:lnSpc>
                <a:spcPts val="3750"/>
              </a:lnSpc>
            </a:pPr>
            <a:r>
              <a:rPr lang="en-US" sz="3000" b="1">
                <a:solidFill>
                  <a:srgbClr val="A10D00"/>
                </a:solidFill>
                <a:latin typeface="Public Sans Bold" charset="0"/>
                <a:sym typeface="Public Sans Bold" charset="0"/>
              </a:rPr>
              <a:t> Nếu em là Nam, em sẽ thay đổi thói quen của mình bằng cách:</a:t>
            </a:r>
          </a:p>
          <a:p>
            <a:pPr marL="647700" lvl="1" indent="-323850">
              <a:lnSpc>
                <a:spcPts val="3750"/>
              </a:lnSpc>
              <a:buFont typeface="Arial" charset="0"/>
              <a:buChar char="•"/>
            </a:pPr>
            <a:r>
              <a:rPr lang="en-US" sz="3000">
                <a:solidFill>
                  <a:srgbClr val="1D1A1B"/>
                </a:solidFill>
                <a:latin typeface="Public Sans" charset="0"/>
                <a:sym typeface="Public Sans" charset="0"/>
              </a:rPr>
              <a:t>Chủ động học cách làm việc nhà: Tìm hiểu cách nấu ăn, dọn dẹp, giặt quần áo qua mạng hoặc hỏi bạn bè, người thân.</a:t>
            </a:r>
          </a:p>
          <a:p>
            <a:pPr marL="647700" lvl="1" indent="-323850">
              <a:lnSpc>
                <a:spcPts val="3750"/>
              </a:lnSpc>
              <a:buFont typeface="Arial" charset="0"/>
              <a:buChar char="•"/>
            </a:pPr>
            <a:r>
              <a:rPr lang="en-US" sz="3000">
                <a:solidFill>
                  <a:srgbClr val="1D1A1B"/>
                </a:solidFill>
                <a:latin typeface="Public Sans" charset="0"/>
                <a:sym typeface="Public Sans" charset="0"/>
              </a:rPr>
              <a:t>Lập kế hoạch sinh hoạt: Chia thời gian hợp lý giữa học tập và làm việc nhà để không bị quá tải.</a:t>
            </a:r>
          </a:p>
          <a:p>
            <a:pPr marL="647700" lvl="1" indent="-323850">
              <a:lnSpc>
                <a:spcPts val="3750"/>
              </a:lnSpc>
              <a:buFont typeface="Arial" charset="0"/>
              <a:buChar char="•"/>
            </a:pPr>
            <a:r>
              <a:rPr lang="en-US" sz="3000">
                <a:solidFill>
                  <a:srgbClr val="1D1A1B"/>
                </a:solidFill>
                <a:latin typeface="Public Sans" charset="0"/>
                <a:sym typeface="Public Sans" charset="0"/>
              </a:rPr>
              <a:t>Tập thói quen tự lập: Không ỷ lại vào bố mẹ, tự làm những việc cá nhân như nấu ăn, dọn dẹp để rèn luyện kỹ năng sống.</a:t>
            </a:r>
          </a:p>
          <a:p>
            <a:pPr marL="647700" lvl="1" indent="-323850">
              <a:lnSpc>
                <a:spcPts val="3750"/>
              </a:lnSpc>
              <a:buFont typeface="Arial" charset="0"/>
              <a:buChar char="•"/>
            </a:pPr>
            <a:r>
              <a:rPr lang="en-US" sz="3000">
                <a:solidFill>
                  <a:srgbClr val="1D1A1B"/>
                </a:solidFill>
                <a:latin typeface="Public Sans" charset="0"/>
                <a:sym typeface="Public Sans" charset="0"/>
              </a:rPr>
              <a:t>Nhận ra tầm quan trọng của lao động: Qua trải nghiệm này, em sẽ hiểu rằng lao động giúp bản thân trưởng thành, có trách nhiệm hơn và không phụ thuộc vào người khác.</a:t>
            </a:r>
          </a:p>
          <a:p>
            <a:pPr>
              <a:lnSpc>
                <a:spcPts val="3750"/>
              </a:lnSpc>
            </a:pPr>
            <a:endParaRPr lang="en-US" sz="3000">
              <a:solidFill>
                <a:srgbClr val="1D1A1B"/>
              </a:solidFill>
              <a:latin typeface="Public Sans" charset="0"/>
              <a:sym typeface="Public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24" grpId="0" animBg="1"/>
      <p:bldP spid="26" grpId="0"/>
      <p:bldP spid="27" grpId="0" animBg="1"/>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6626" name="Group 3"/>
          <p:cNvGrpSpPr>
            <a:grpSpLocks/>
          </p:cNvGrpSpPr>
          <p:nvPr/>
        </p:nvGrpSpPr>
        <p:grpSpPr bwMode="auto">
          <a:xfrm>
            <a:off x="-6388100" y="-5535613"/>
            <a:ext cx="14135100" cy="10118726"/>
            <a:chOff x="0" y="0"/>
            <a:chExt cx="786013" cy="562692"/>
          </a:xfrm>
        </p:grpSpPr>
        <p:sp>
          <p:nvSpPr>
            <p:cNvPr id="26660" name="Freeform 4"/>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26661" name="TextBox 5"/>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2306638" y="6253163"/>
            <a:ext cx="7612063" cy="5057775"/>
            <a:chOff x="0" y="0"/>
            <a:chExt cx="846733" cy="562692"/>
          </a:xfrm>
        </p:grpSpPr>
        <p:sp>
          <p:nvSpPr>
            <p:cNvPr id="26658" name="Freeform 7"/>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26659" name="TextBox 8"/>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flipH="1">
            <a:off x="33529" y="8616505"/>
            <a:ext cx="6302261" cy="1892446"/>
          </a:xfrm>
          <a:custGeom>
            <a:avLst/>
            <a:gdLst/>
            <a:ahLst/>
            <a:cxnLst/>
            <a:rect l="l" t="t" r="r" b="b"/>
            <a:pathLst>
              <a:path w="6302261" h="1892446">
                <a:moveTo>
                  <a:pt x="6302261" y="0"/>
                </a:moveTo>
                <a:lnTo>
                  <a:pt x="0" y="0"/>
                </a:lnTo>
                <a:lnTo>
                  <a:pt x="0" y="1892445"/>
                </a:lnTo>
                <a:lnTo>
                  <a:pt x="6302261" y="1892445"/>
                </a:lnTo>
                <a:lnTo>
                  <a:pt x="6302261" y="0"/>
                </a:lnTo>
                <a:close/>
              </a:path>
            </a:pathLst>
          </a:custGeom>
          <a:blipFill>
            <a:blip r:embed="rId3">
              <a:alphaModFix amt="75000"/>
              <a:extLst>
                <a:ext uri="{96DAC541-7B7A-43D3-8B79-37D633B846F1}"/>
              </a:extLst>
            </a:blip>
            <a:stretch>
              <a:fillRect t="-78999"/>
            </a:stretch>
          </a:blipFill>
        </p:spPr>
      </p:sp>
      <p:grpSp>
        <p:nvGrpSpPr>
          <p:cNvPr id="10" name="Group 10"/>
          <p:cNvGrpSpPr>
            <a:grpSpLocks/>
          </p:cNvGrpSpPr>
          <p:nvPr/>
        </p:nvGrpSpPr>
        <p:grpSpPr bwMode="auto">
          <a:xfrm>
            <a:off x="-3749675" y="1504950"/>
            <a:ext cx="10085388" cy="7642225"/>
            <a:chOff x="0" y="0"/>
            <a:chExt cx="617700" cy="468046"/>
          </a:xfrm>
        </p:grpSpPr>
        <p:sp>
          <p:nvSpPr>
            <p:cNvPr id="11" name="Freeform 11"/>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l="-4456" r="-4456"/>
              </a:stretch>
            </a:blipFill>
            <a:ln w="142875" cap="sq">
              <a:solidFill>
                <a:srgbClr val="FFFFFF"/>
              </a:solidFill>
              <a:prstDash val="solid"/>
              <a:miter/>
            </a:ln>
          </p:spPr>
        </p:sp>
      </p:grpSp>
      <p:grpSp>
        <p:nvGrpSpPr>
          <p:cNvPr id="12" name="Group 12"/>
          <p:cNvGrpSpPr>
            <a:grpSpLocks/>
          </p:cNvGrpSpPr>
          <p:nvPr/>
        </p:nvGrpSpPr>
        <p:grpSpPr bwMode="auto">
          <a:xfrm>
            <a:off x="14563725" y="-1477963"/>
            <a:ext cx="5391150" cy="2982913"/>
            <a:chOff x="0" y="0"/>
            <a:chExt cx="7187325" cy="3976501"/>
          </a:xfrm>
        </p:grpSpPr>
        <p:grpSp>
          <p:nvGrpSpPr>
            <p:cNvPr id="26649" name="Group 13"/>
            <p:cNvGrpSpPr>
              <a:grpSpLocks/>
            </p:cNvGrpSpPr>
            <p:nvPr/>
          </p:nvGrpSpPr>
          <p:grpSpPr bwMode="auto">
            <a:xfrm rot="10800000">
              <a:off x="0" y="0"/>
              <a:ext cx="7187325" cy="3262226"/>
              <a:chOff x="0" y="0"/>
              <a:chExt cx="1239720" cy="562692"/>
            </a:xfrm>
          </p:grpSpPr>
          <p:sp>
            <p:nvSpPr>
              <p:cNvPr id="26653" name="Freeform 1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6654" name="TextBox 1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6650" name="Group 16"/>
            <p:cNvGrpSpPr>
              <a:grpSpLocks/>
            </p:cNvGrpSpPr>
            <p:nvPr/>
          </p:nvGrpSpPr>
          <p:grpSpPr bwMode="auto">
            <a:xfrm rot="10800000">
              <a:off x="2511062" y="2547952"/>
              <a:ext cx="3673400" cy="1428550"/>
              <a:chOff x="0" y="0"/>
              <a:chExt cx="1643297" cy="639062"/>
            </a:xfrm>
          </p:grpSpPr>
          <p:sp>
            <p:nvSpPr>
              <p:cNvPr id="26651" name="Freeform 17"/>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6652" name="TextBox 18"/>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19" name="Freeform 19"/>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0" name="Freeform 20"/>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1" name="Freeform 21"/>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2" name="Freeform 22"/>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3" name="Freeform 23"/>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4" name="Freeform 24"/>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6643" name="Freeform 25"/>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6" name="TextBox 26"/>
          <p:cNvSpPr txBox="1"/>
          <p:nvPr/>
        </p:nvSpPr>
        <p:spPr>
          <a:xfrm>
            <a:off x="12057063" y="94646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27" name="Freeform 27"/>
          <p:cNvSpPr>
            <a:spLocks/>
          </p:cNvSpPr>
          <p:nvPr/>
        </p:nvSpPr>
        <p:spPr bwMode="auto">
          <a:xfrm>
            <a:off x="7110413" y="320675"/>
            <a:ext cx="1671637" cy="1684338"/>
          </a:xfrm>
          <a:custGeom>
            <a:avLst/>
            <a:gdLst/>
            <a:ahLst/>
            <a:cxnLst>
              <a:cxn ang="0">
                <a:pos x="0" y="0"/>
              </a:cxn>
              <a:cxn ang="0">
                <a:pos x="1671564" y="0"/>
              </a:cxn>
              <a:cxn ang="0">
                <a:pos x="1671564" y="1683946"/>
              </a:cxn>
              <a:cxn ang="0">
                <a:pos x="0" y="1683946"/>
              </a:cxn>
              <a:cxn ang="0">
                <a:pos x="0" y="0"/>
              </a:cxn>
            </a:cxnLst>
            <a:rect l="0" t="0" r="r" b="b"/>
            <a:pathLst>
              <a:path w="1671564" h="1683946">
                <a:moveTo>
                  <a:pt x="0" y="0"/>
                </a:moveTo>
                <a:lnTo>
                  <a:pt x="1671564" y="0"/>
                </a:lnTo>
                <a:lnTo>
                  <a:pt x="1671564" y="1683946"/>
                </a:lnTo>
                <a:lnTo>
                  <a:pt x="0" y="1683946"/>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8" name="TextBox 28"/>
          <p:cNvSpPr txBox="1"/>
          <p:nvPr/>
        </p:nvSpPr>
        <p:spPr>
          <a:xfrm>
            <a:off x="7110413" y="525463"/>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LUYỆN TẬP</a:t>
            </a:r>
          </a:p>
        </p:txBody>
      </p:sp>
      <p:sp>
        <p:nvSpPr>
          <p:cNvPr id="29" name="TextBox 29"/>
          <p:cNvSpPr txBox="1">
            <a:spLocks noChangeArrowheads="1"/>
          </p:cNvSpPr>
          <p:nvPr/>
        </p:nvSpPr>
        <p:spPr bwMode="auto">
          <a:xfrm>
            <a:off x="8172450" y="1976438"/>
            <a:ext cx="7705725" cy="962025"/>
          </a:xfrm>
          <a:prstGeom prst="rect">
            <a:avLst/>
          </a:prstGeom>
          <a:noFill/>
          <a:ln w="9525">
            <a:noFill/>
            <a:miter lim="800000"/>
            <a:headEnd/>
            <a:tailEnd/>
          </a:ln>
        </p:spPr>
        <p:txBody>
          <a:bodyPr lIns="0" tIns="0" rIns="0" bIns="0">
            <a:spAutoFit/>
          </a:bodyPr>
          <a:lstStyle/>
          <a:p>
            <a:pPr>
              <a:lnSpc>
                <a:spcPts val="3750"/>
              </a:lnSpc>
            </a:pPr>
            <a:r>
              <a:rPr lang="en-US" sz="3000" b="1">
                <a:solidFill>
                  <a:srgbClr val="A10D00"/>
                </a:solidFill>
                <a:latin typeface="Public Sans Bold" charset="0"/>
                <a:sym typeface="Public Sans Bold" charset="0"/>
              </a:rPr>
              <a:t>HOẠT ĐỘNG 2 : TRẢ LỜI CÂU HỎI</a:t>
            </a:r>
          </a:p>
          <a:p>
            <a:pPr>
              <a:lnSpc>
                <a:spcPts val="3750"/>
              </a:lnSpc>
            </a:pPr>
            <a:endParaRPr lang="en-US" sz="3000" b="1">
              <a:solidFill>
                <a:srgbClr val="A10D00"/>
              </a:solidFill>
              <a:latin typeface="Public Sans Bold" charset="0"/>
              <a:sym typeface="Public Sans Bold" charset="0"/>
            </a:endParaRPr>
          </a:p>
        </p:txBody>
      </p:sp>
      <p:sp>
        <p:nvSpPr>
          <p:cNvPr id="30" name="TextBox 30"/>
          <p:cNvSpPr txBox="1">
            <a:spLocks noChangeArrowheads="1"/>
          </p:cNvSpPr>
          <p:nvPr/>
        </p:nvSpPr>
        <p:spPr bwMode="auto">
          <a:xfrm>
            <a:off x="6078538" y="2700338"/>
            <a:ext cx="11090275" cy="7153275"/>
          </a:xfrm>
          <a:prstGeom prst="rect">
            <a:avLst/>
          </a:prstGeom>
          <a:noFill/>
          <a:ln w="9525">
            <a:noFill/>
            <a:miter lim="800000"/>
            <a:headEnd/>
            <a:tailEnd/>
          </a:ln>
        </p:spPr>
        <p:txBody>
          <a:bodyPr lIns="0" tIns="0" rIns="0" bIns="0">
            <a:spAutoFit/>
          </a:bodyPr>
          <a:lstStyle/>
          <a:p>
            <a:pPr>
              <a:lnSpc>
                <a:spcPts val="3750"/>
              </a:lnSpc>
            </a:pPr>
            <a:r>
              <a:rPr lang="en-US" sz="3000" b="1">
                <a:solidFill>
                  <a:srgbClr val="A10D00"/>
                </a:solidFill>
                <a:latin typeface="Public Sans Bold" charset="0"/>
                <a:sym typeface="Public Sans Bold" charset="0"/>
              </a:rPr>
              <a:t>Tình huống 2:</a:t>
            </a:r>
          </a:p>
          <a:p>
            <a:pPr>
              <a:lnSpc>
                <a:spcPts val="3750"/>
              </a:lnSpc>
            </a:pPr>
            <a:r>
              <a:rPr lang="en-US" sz="3000" b="1">
                <a:solidFill>
                  <a:srgbClr val="A10D00"/>
                </a:solidFill>
                <a:latin typeface="Public Sans Bold" charset="0"/>
                <a:sym typeface="Public Sans Bold" charset="0"/>
              </a:rPr>
              <a:t>  Em không đồng ý với quan điểm của bạn Mai vì:</a:t>
            </a:r>
          </a:p>
          <a:p>
            <a:pPr marL="647700" lvl="1" indent="-323850">
              <a:lnSpc>
                <a:spcPts val="3750"/>
              </a:lnSpc>
              <a:buFont typeface="Arial" charset="0"/>
              <a:buChar char="•"/>
            </a:pPr>
            <a:r>
              <a:rPr lang="en-US" sz="3000">
                <a:solidFill>
                  <a:srgbClr val="1D1A1B"/>
                </a:solidFill>
                <a:latin typeface="Public Sans" charset="0"/>
                <a:sym typeface="Public Sans" charset="0"/>
              </a:rPr>
              <a:t>Học tập quan trọng nhưng lao động cũng cần thiết: Việc nhà giúp rèn luyện kỹ năng sống, tính tự lập và ý thức trách nhiệm.</a:t>
            </a:r>
          </a:p>
          <a:p>
            <a:pPr marL="647700" lvl="1" indent="-323850">
              <a:lnSpc>
                <a:spcPts val="3750"/>
              </a:lnSpc>
              <a:buFont typeface="Arial" charset="0"/>
              <a:buChar char="•"/>
            </a:pPr>
            <a:r>
              <a:rPr lang="en-US" sz="3000">
                <a:solidFill>
                  <a:srgbClr val="1D1A1B"/>
                </a:solidFill>
                <a:latin typeface="Public Sans" charset="0"/>
                <a:sym typeface="Public Sans" charset="0"/>
              </a:rPr>
              <a:t>Lao động không làm ảnh hưởng đến việc học: Nếu biết sắp xếp thời gian hợp lý, vừa học tốt vừa giúp đỡ cha mẹ là điều hoàn toàn có thể làm được.</a:t>
            </a:r>
          </a:p>
          <a:p>
            <a:pPr marL="647700" lvl="1" indent="-323850">
              <a:lnSpc>
                <a:spcPts val="3750"/>
              </a:lnSpc>
              <a:buFont typeface="Arial" charset="0"/>
              <a:buChar char="•"/>
            </a:pPr>
            <a:r>
              <a:rPr lang="en-US" sz="3000">
                <a:solidFill>
                  <a:srgbClr val="1D1A1B"/>
                </a:solidFill>
                <a:latin typeface="Public Sans" charset="0"/>
                <a:sym typeface="Public Sans" charset="0"/>
              </a:rPr>
              <a:t>Giúp đỡ cha mẹ là trách nhiệm của con cái: Bố mẹ đã vất vả lo cho gia đình, vì vậy việc chia sẻ công việc nhà là điều cần thiết để thể hiện sự hiếu thảo.</a:t>
            </a:r>
          </a:p>
          <a:p>
            <a:pPr marL="647700" lvl="1" indent="-323850">
              <a:lnSpc>
                <a:spcPts val="3750"/>
              </a:lnSpc>
              <a:buFont typeface="Arial" charset="0"/>
              <a:buChar char="•"/>
            </a:pPr>
            <a:r>
              <a:rPr lang="en-US" sz="3000">
                <a:solidFill>
                  <a:srgbClr val="1D1A1B"/>
                </a:solidFill>
                <a:latin typeface="Public Sans" charset="0"/>
                <a:sym typeface="Public Sans" charset="0"/>
              </a:rPr>
              <a:t>Lao động giúp phát triển bản thân: Khi làm việc nhà, ta học được tính kỷ luật, kiên nhẫn và biết cách chăm sóc bản thân, điều này rất có ích cho tương lai.</a:t>
            </a:r>
          </a:p>
          <a:p>
            <a:pPr>
              <a:lnSpc>
                <a:spcPts val="3750"/>
              </a:lnSpc>
            </a:pPr>
            <a:endParaRPr lang="en-US" sz="3000">
              <a:solidFill>
                <a:srgbClr val="1D1A1B"/>
              </a:solidFill>
              <a:latin typeface="Public Sans" charset="0"/>
              <a:sym typeface="Public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24" grpId="0" animBg="1"/>
      <p:bldP spid="26" grpId="0"/>
      <p:bldP spid="27" grpId="0" animBg="1"/>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27650" name="Group 3"/>
          <p:cNvGrpSpPr>
            <a:grpSpLocks/>
          </p:cNvGrpSpPr>
          <p:nvPr/>
        </p:nvGrpSpPr>
        <p:grpSpPr bwMode="auto">
          <a:xfrm rot="10800000">
            <a:off x="13625513" y="-1477963"/>
            <a:ext cx="5391150" cy="2447926"/>
            <a:chOff x="0" y="0"/>
            <a:chExt cx="1239720" cy="562692"/>
          </a:xfrm>
        </p:grpSpPr>
        <p:sp>
          <p:nvSpPr>
            <p:cNvPr id="27672" name="Freeform 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7673" name="TextBox 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7651" name="Group 6"/>
          <p:cNvGrpSpPr>
            <a:grpSpLocks/>
          </p:cNvGrpSpPr>
          <p:nvPr/>
        </p:nvGrpSpPr>
        <p:grpSpPr bwMode="auto">
          <a:xfrm rot="10800000">
            <a:off x="-727075" y="-1477963"/>
            <a:ext cx="5391150" cy="2447926"/>
            <a:chOff x="0" y="0"/>
            <a:chExt cx="1239720" cy="562692"/>
          </a:xfrm>
        </p:grpSpPr>
        <p:sp>
          <p:nvSpPr>
            <p:cNvPr id="27670" name="Freeform 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7671" name="TextBox 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7652" name="Group 9"/>
          <p:cNvGrpSpPr>
            <a:grpSpLocks/>
          </p:cNvGrpSpPr>
          <p:nvPr/>
        </p:nvGrpSpPr>
        <p:grpSpPr bwMode="auto">
          <a:xfrm rot="10800000">
            <a:off x="15914688" y="433388"/>
            <a:ext cx="2755900" cy="1071562"/>
            <a:chOff x="0" y="0"/>
            <a:chExt cx="1643297" cy="639062"/>
          </a:xfrm>
        </p:grpSpPr>
        <p:sp>
          <p:nvSpPr>
            <p:cNvPr id="27668" name="Freeform 1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7669" name="TextBox 1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7653" name="Group 12"/>
          <p:cNvGrpSpPr>
            <a:grpSpLocks/>
          </p:cNvGrpSpPr>
          <p:nvPr/>
        </p:nvGrpSpPr>
        <p:grpSpPr bwMode="auto">
          <a:xfrm rot="10800000">
            <a:off x="-381000" y="433388"/>
            <a:ext cx="2755900" cy="1071562"/>
            <a:chOff x="0" y="0"/>
            <a:chExt cx="1643297" cy="639062"/>
          </a:xfrm>
        </p:grpSpPr>
        <p:sp>
          <p:nvSpPr>
            <p:cNvPr id="27666" name="Freeform 13"/>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7667" name="TextBox 14"/>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5" name="Freeform 15"/>
          <p:cNvSpPr/>
          <p:nvPr/>
        </p:nvSpPr>
        <p:spPr>
          <a:xfrm rot="5400000">
            <a:off x="-289309" y="1124240"/>
            <a:ext cx="1314829" cy="417924"/>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4">
              <a:extLst>
                <a:ext uri="{96DAC541-7B7A-43D3-8B79-37D633B846F1}"/>
              </a:extLst>
            </a:blip>
            <a:stretch>
              <a:fillRect t="-23484"/>
            </a:stretch>
          </a:blipFill>
        </p:spPr>
      </p:sp>
      <p:sp>
        <p:nvSpPr>
          <p:cNvPr id="27657" name="Freeform 16"/>
          <p:cNvSpPr>
            <a:spLocks/>
          </p:cNvSpPr>
          <p:nvPr/>
        </p:nvSpPr>
        <p:spPr bwMode="auto">
          <a:xfrm>
            <a:off x="17760950" y="2809875"/>
            <a:ext cx="1054100" cy="720725"/>
          </a:xfrm>
          <a:custGeom>
            <a:avLst/>
            <a:gdLst/>
            <a:ahLst/>
            <a:cxnLst>
              <a:cxn ang="0">
                <a:pos x="0" y="0"/>
              </a:cxn>
              <a:cxn ang="0">
                <a:pos x="1053100" y="0"/>
              </a:cxn>
              <a:cxn ang="0">
                <a:pos x="1053100" y="720057"/>
              </a:cxn>
              <a:cxn ang="0">
                <a:pos x="0" y="720057"/>
              </a:cxn>
              <a:cxn ang="0">
                <a:pos x="0" y="0"/>
              </a:cxn>
            </a:cxnLst>
            <a:rect l="0" t="0" r="r" b="b"/>
            <a:pathLst>
              <a:path w="1053100" h="720057">
                <a:moveTo>
                  <a:pt x="0" y="0"/>
                </a:moveTo>
                <a:lnTo>
                  <a:pt x="1053100" y="0"/>
                </a:lnTo>
                <a:lnTo>
                  <a:pt x="1053100" y="720057"/>
                </a:lnTo>
                <a:lnTo>
                  <a:pt x="0" y="720057"/>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27658" name="Freeform 17"/>
          <p:cNvSpPr>
            <a:spLocks/>
          </p:cNvSpPr>
          <p:nvPr/>
        </p:nvSpPr>
        <p:spPr bwMode="auto">
          <a:xfrm>
            <a:off x="16211550" y="-2333625"/>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6"/>
            <a:srcRect/>
            <a:stretch>
              <a:fillRect/>
            </a:stretch>
          </a:blipFill>
          <a:ln w="9525">
            <a:noFill/>
            <a:round/>
            <a:headEnd/>
            <a:tailEnd/>
          </a:ln>
        </p:spPr>
        <p:txBody>
          <a:bodyPr/>
          <a:lstStyle/>
          <a:p>
            <a:endParaRPr lang="en-US"/>
          </a:p>
        </p:txBody>
      </p:sp>
      <p:sp>
        <p:nvSpPr>
          <p:cNvPr id="18" name="Freeform 18"/>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7">
              <a:extLst>
                <a:ext uri="{96DAC541-7B7A-43D3-8B79-37D633B846F1}"/>
              </a:extLst>
            </a:blip>
            <a:stretch>
              <a:fillRect t="-483256"/>
            </a:stretch>
          </a:blipFill>
        </p:spPr>
      </p:sp>
      <p:sp>
        <p:nvSpPr>
          <p:cNvPr id="27662" name="Freeform 19"/>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0" name="TextBox 20"/>
          <p:cNvSpPr txBox="1"/>
          <p:nvPr/>
        </p:nvSpPr>
        <p:spPr>
          <a:xfrm>
            <a:off x="12954000" y="9707563"/>
            <a:ext cx="5202238"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dirty="0">
                <a:solidFill>
                  <a:srgbClr val="1D1A1B"/>
                </a:solidFill>
                <a:latin typeface="Public Sans Bold"/>
                <a:ea typeface="Public Sans Bold"/>
                <a:cs typeface="Public Sans Bold"/>
                <a:sym typeface="Public Sans Bold"/>
              </a:rPr>
              <a:t>GIÁO VIÊN: HÀ PHI HÙNG</a:t>
            </a:r>
          </a:p>
        </p:txBody>
      </p:sp>
      <p:pic>
        <p:nvPicPr>
          <p:cNvPr id="21" name="Shape">
            <a:hlinkClick r:id="" action="ppaction://media"/>
          </p:cNvPr>
          <p:cNvPicPr>
            <a:picLocks noRot="1" noChangeAspect="1"/>
          </p:cNvPicPr>
          <p:nvPr>
            <a:videoFile r:link="rId1"/>
          </p:nvPr>
        </p:nvPicPr>
        <p:blipFill>
          <a:blip r:embed="rId9"/>
          <a:srcRect/>
          <a:stretch>
            <a:fillRect/>
          </a:stretch>
        </p:blipFill>
        <p:spPr bwMode="auto">
          <a:xfrm>
            <a:off x="2371725" y="1770063"/>
            <a:ext cx="13974763" cy="7861300"/>
          </a:xfrm>
          <a:prstGeom prst="rect">
            <a:avLst/>
          </a:prstGeom>
          <a:noFill/>
          <a:ln w="9525">
            <a:noFill/>
            <a:miter lim="800000"/>
            <a:headEnd/>
            <a:tailEnd/>
          </a:ln>
        </p:spPr>
      </p:pic>
      <p:sp>
        <p:nvSpPr>
          <p:cNvPr id="27665" name="TextBox 29"/>
          <p:cNvSpPr txBox="1">
            <a:spLocks noChangeArrowheads="1"/>
          </p:cNvSpPr>
          <p:nvPr/>
        </p:nvSpPr>
        <p:spPr bwMode="auto">
          <a:xfrm>
            <a:off x="4770438" y="490538"/>
            <a:ext cx="9297987" cy="974725"/>
          </a:xfrm>
          <a:prstGeom prst="rect">
            <a:avLst/>
          </a:prstGeom>
          <a:noFill/>
          <a:ln w="9525">
            <a:noFill/>
            <a:miter lim="800000"/>
            <a:headEnd/>
            <a:tailEnd/>
          </a:ln>
        </p:spPr>
        <p:txBody>
          <a:bodyPr lIns="0" tIns="0" rIns="0" bIns="0">
            <a:spAutoFit/>
          </a:bodyPr>
          <a:lstStyle/>
          <a:p>
            <a:pPr algn="ctr">
              <a:lnSpc>
                <a:spcPts val="3750"/>
              </a:lnSpc>
            </a:pPr>
            <a:r>
              <a:rPr lang="en-US" sz="3000" b="1">
                <a:solidFill>
                  <a:srgbClr val="A10D00"/>
                </a:solidFill>
                <a:latin typeface="Public Sans Bold" charset="0"/>
                <a:sym typeface="Public Sans Bold" charset="0"/>
              </a:rPr>
              <a:t>VẬN DỤNG : CÁC EM HÃY XEM VIDEO VÀ RÚT RA BÀI HỌC CHO BẢN THÂN VỀ LAO ĐỘNG</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8674" name="Group 3"/>
          <p:cNvGrpSpPr>
            <a:grpSpLocks/>
          </p:cNvGrpSpPr>
          <p:nvPr/>
        </p:nvGrpSpPr>
        <p:grpSpPr bwMode="auto">
          <a:xfrm>
            <a:off x="9555163" y="5449888"/>
            <a:ext cx="11710987" cy="9739312"/>
            <a:chOff x="0" y="0"/>
            <a:chExt cx="676659" cy="562692"/>
          </a:xfrm>
        </p:grpSpPr>
        <p:sp>
          <p:nvSpPr>
            <p:cNvPr id="28697" name="Freeform 4"/>
            <p:cNvSpPr>
              <a:spLocks/>
            </p:cNvSpPr>
            <p:nvPr/>
          </p:nvSpPr>
          <p:spPr bwMode="auto">
            <a:xfrm>
              <a:off x="0" y="0"/>
              <a:ext cx="676659" cy="562692"/>
            </a:xfrm>
            <a:custGeom>
              <a:avLst/>
              <a:gdLst/>
              <a:ahLst/>
              <a:cxnLst>
                <a:cxn ang="0">
                  <a:pos x="676659" y="281346"/>
                </a:cxn>
                <a:cxn ang="0">
                  <a:pos x="473459" y="562692"/>
                </a:cxn>
                <a:cxn ang="0">
                  <a:pos x="203200" y="562692"/>
                </a:cxn>
                <a:cxn ang="0">
                  <a:pos x="0" y="281346"/>
                </a:cxn>
                <a:cxn ang="0">
                  <a:pos x="203200" y="0"/>
                </a:cxn>
                <a:cxn ang="0">
                  <a:pos x="473459" y="0"/>
                </a:cxn>
                <a:cxn ang="0">
                  <a:pos x="676659" y="281346"/>
                </a:cxn>
              </a:cxnLst>
              <a:rect l="0" t="0"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a:ln w="9525">
              <a:noFill/>
              <a:round/>
              <a:headEnd/>
              <a:tailEnd/>
            </a:ln>
          </p:spPr>
          <p:txBody>
            <a:bodyPr/>
            <a:lstStyle/>
            <a:p>
              <a:endParaRPr lang="en-US"/>
            </a:p>
          </p:txBody>
        </p:sp>
        <p:sp>
          <p:nvSpPr>
            <p:cNvPr id="28698" name="TextBox 5"/>
            <p:cNvSpPr txBox="1">
              <a:spLocks noChangeArrowheads="1"/>
            </p:cNvSpPr>
            <p:nvPr/>
          </p:nvSpPr>
          <p:spPr bwMode="auto">
            <a:xfrm>
              <a:off x="114300" y="-57150"/>
              <a:ext cx="448059"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8675" name="Group 6"/>
          <p:cNvGrpSpPr>
            <a:grpSpLocks/>
          </p:cNvGrpSpPr>
          <p:nvPr/>
        </p:nvGrpSpPr>
        <p:grpSpPr bwMode="auto">
          <a:xfrm>
            <a:off x="8216900" y="-993775"/>
            <a:ext cx="18316575" cy="10515600"/>
            <a:chOff x="0" y="0"/>
            <a:chExt cx="492556" cy="282796"/>
          </a:xfrm>
        </p:grpSpPr>
        <p:sp>
          <p:nvSpPr>
            <p:cNvPr id="28695" name="Freeform 7"/>
            <p:cNvSpPr>
              <a:spLocks/>
            </p:cNvSpPr>
            <p:nvPr/>
          </p:nvSpPr>
          <p:spPr bwMode="auto">
            <a:xfrm>
              <a:off x="0" y="0"/>
              <a:ext cx="492556" cy="282796"/>
            </a:xfrm>
            <a:custGeom>
              <a:avLst/>
              <a:gdLst/>
              <a:ahLst/>
              <a:cxnLst>
                <a:cxn ang="0">
                  <a:pos x="203200" y="282796"/>
                </a:cxn>
                <a:cxn ang="0">
                  <a:pos x="289356" y="282796"/>
                </a:cxn>
                <a:cxn ang="0">
                  <a:pos x="492556" y="0"/>
                </a:cxn>
                <a:cxn ang="0">
                  <a:pos x="0" y="0"/>
                </a:cxn>
                <a:cxn ang="0">
                  <a:pos x="203200" y="282796"/>
                </a:cxn>
              </a:cxnLst>
              <a:rect l="0" t="0" r="r" b="b"/>
              <a:pathLst>
                <a:path w="492556" h="282796">
                  <a:moveTo>
                    <a:pt x="203200" y="282796"/>
                  </a:moveTo>
                  <a:lnTo>
                    <a:pt x="289356" y="282796"/>
                  </a:lnTo>
                  <a:lnTo>
                    <a:pt x="492556" y="0"/>
                  </a:lnTo>
                  <a:lnTo>
                    <a:pt x="0" y="0"/>
                  </a:lnTo>
                  <a:lnTo>
                    <a:pt x="203200" y="282796"/>
                  </a:lnTo>
                  <a:close/>
                </a:path>
              </a:pathLst>
            </a:custGeom>
            <a:solidFill>
              <a:srgbClr val="B51F19"/>
            </a:solidFill>
            <a:ln w="9525" cap="sq">
              <a:noFill/>
              <a:prstDash val="solid"/>
              <a:miter lim="800000"/>
              <a:headEnd/>
              <a:tailEnd/>
            </a:ln>
          </p:spPr>
          <p:txBody>
            <a:bodyPr/>
            <a:lstStyle/>
            <a:p>
              <a:endParaRPr lang="en-US"/>
            </a:p>
          </p:txBody>
        </p:sp>
        <p:sp>
          <p:nvSpPr>
            <p:cNvPr id="28696" name="TextBox 8"/>
            <p:cNvSpPr txBox="1">
              <a:spLocks noChangeArrowheads="1"/>
            </p:cNvSpPr>
            <p:nvPr/>
          </p:nvSpPr>
          <p:spPr bwMode="auto">
            <a:xfrm>
              <a:off x="127000" y="-57150"/>
              <a:ext cx="238556" cy="339946"/>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a:spLocks/>
          </p:cNvSpPr>
          <p:nvPr/>
        </p:nvSpPr>
        <p:spPr bwMode="auto">
          <a:xfrm rot="-5400000">
            <a:off x="9174163" y="906463"/>
            <a:ext cx="8548687" cy="9278937"/>
          </a:xfrm>
          <a:custGeom>
            <a:avLst/>
            <a:gdLst/>
            <a:ahLst/>
            <a:cxnLst>
              <a:cxn ang="0">
                <a:pos x="0" y="0"/>
              </a:cxn>
              <a:cxn ang="0">
                <a:pos x="8548200" y="0"/>
              </a:cxn>
              <a:cxn ang="0">
                <a:pos x="8548200" y="9278913"/>
              </a:cxn>
              <a:cxn ang="0">
                <a:pos x="0" y="9278913"/>
              </a:cxn>
              <a:cxn ang="0">
                <a:pos x="0" y="0"/>
              </a:cxn>
            </a:cxnLst>
            <a:rect l="0" t="0" r="r" b="b"/>
            <a:pathLst>
              <a:path w="8548199" h="9278914">
                <a:moveTo>
                  <a:pt x="0" y="0"/>
                </a:moveTo>
                <a:lnTo>
                  <a:pt x="8548200" y="0"/>
                </a:lnTo>
                <a:lnTo>
                  <a:pt x="8548200" y="9278913"/>
                </a:lnTo>
                <a:lnTo>
                  <a:pt x="0" y="9278913"/>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0" name="Group 10"/>
          <p:cNvGrpSpPr>
            <a:grpSpLocks/>
          </p:cNvGrpSpPr>
          <p:nvPr/>
        </p:nvGrpSpPr>
        <p:grpSpPr bwMode="auto">
          <a:xfrm>
            <a:off x="9144000" y="1412875"/>
            <a:ext cx="8607425" cy="7461250"/>
            <a:chOff x="0" y="0"/>
            <a:chExt cx="727368" cy="630606"/>
          </a:xfrm>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4"/>
              <a:stretch>
                <a:fillRect l="-20485" r="-20485"/>
              </a:stretch>
            </a:blipFill>
            <a:ln w="142875" cap="sq">
              <a:solidFill>
                <a:srgbClr val="FFFFFF"/>
              </a:solidFill>
              <a:prstDash val="solid"/>
              <a:miter/>
            </a:ln>
          </p:spPr>
        </p:sp>
      </p:grpSp>
      <p:sp>
        <p:nvSpPr>
          <p:cNvPr id="12" name="Freeform 12"/>
          <p:cNvSpPr/>
          <p:nvPr/>
        </p:nvSpPr>
        <p:spPr>
          <a:xfrm rot="5400000">
            <a:off x="-1086039" y="5884337"/>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5">
              <a:extLst>
                <a:ext uri="{96DAC541-7B7A-43D3-8B79-37D633B846F1}"/>
              </a:extLst>
            </a:blip>
            <a:stretch>
              <a:fillRect t="-23484"/>
            </a:stretch>
          </a:blipFill>
        </p:spPr>
      </p:sp>
      <p:sp>
        <p:nvSpPr>
          <p:cNvPr id="13" name="Freeform 13"/>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6">
              <a:extLst>
                <a:ext uri="{96DAC541-7B7A-43D3-8B79-37D633B846F1}"/>
              </a:extLst>
            </a:blip>
            <a:stretch>
              <a:fillRect t="-20273" r="-21421"/>
            </a:stretch>
          </a:blipFill>
        </p:spPr>
      </p:sp>
      <p:sp>
        <p:nvSpPr>
          <p:cNvPr id="14" name="Freeform 14"/>
          <p:cNvSpPr>
            <a:spLocks/>
          </p:cNvSpPr>
          <p:nvPr/>
        </p:nvSpPr>
        <p:spPr bwMode="auto">
          <a:xfrm>
            <a:off x="12646025" y="94392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15" name="Freeform 15"/>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8">
              <a:extLst>
                <a:ext uri="{96DAC541-7B7A-43D3-8B79-37D633B846F1}"/>
              </a:extLst>
            </a:blip>
            <a:stretch>
              <a:fillRect t="-483256"/>
            </a:stretch>
          </a:blipFill>
        </p:spPr>
      </p:sp>
      <p:sp>
        <p:nvSpPr>
          <p:cNvPr id="16" name="Freeform 16"/>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8689" name="Freeform 17"/>
          <p:cNvSpPr>
            <a:spLocks/>
          </p:cNvSpPr>
          <p:nvPr/>
        </p:nvSpPr>
        <p:spPr bwMode="auto">
          <a:xfrm>
            <a:off x="17800638" y="9826625"/>
            <a:ext cx="1992312"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18" name="Freeform 18"/>
          <p:cNvSpPr>
            <a:spLocks/>
          </p:cNvSpPr>
          <p:nvPr/>
        </p:nvSpPr>
        <p:spPr bwMode="auto">
          <a:xfrm>
            <a:off x="9296400" y="-1190625"/>
            <a:ext cx="5956300" cy="2792413"/>
          </a:xfrm>
          <a:custGeom>
            <a:avLst/>
            <a:gdLst/>
            <a:ahLst/>
            <a:cxnLst>
              <a:cxn ang="0">
                <a:pos x="0" y="0"/>
              </a:cxn>
              <a:cxn ang="0">
                <a:pos x="5956381" y="0"/>
              </a:cxn>
              <a:cxn ang="0">
                <a:pos x="5956381" y="2792053"/>
              </a:cxn>
              <a:cxn ang="0">
                <a:pos x="0" y="2792053"/>
              </a:cxn>
              <a:cxn ang="0">
                <a:pos x="0" y="0"/>
              </a:cxn>
            </a:cxnLst>
            <a:rect l="0" t="0" r="r" b="b"/>
            <a:pathLst>
              <a:path w="5956381" h="2792054">
                <a:moveTo>
                  <a:pt x="0" y="0"/>
                </a:moveTo>
                <a:lnTo>
                  <a:pt x="5956381" y="0"/>
                </a:lnTo>
                <a:lnTo>
                  <a:pt x="5956381" y="2792053"/>
                </a:lnTo>
                <a:lnTo>
                  <a:pt x="0" y="2792053"/>
                </a:lnTo>
                <a:lnTo>
                  <a:pt x="0" y="0"/>
                </a:lnTo>
                <a:close/>
              </a:path>
            </a:pathLst>
          </a:custGeom>
          <a:blipFill dpi="0" rotWithShape="1">
            <a:blip r:embed="rId11">
              <a:alphaModFix amt="25000"/>
            </a:blip>
            <a:srcRect/>
            <a:stretch>
              <a:fillRect/>
            </a:stretch>
          </a:blipFill>
          <a:ln w="9525">
            <a:noFill/>
            <a:round/>
            <a:headEnd/>
            <a:tailEnd/>
          </a:ln>
        </p:spPr>
        <p:txBody>
          <a:bodyPr/>
          <a:lstStyle/>
          <a:p>
            <a:endParaRPr lang="en-US"/>
          </a:p>
        </p:txBody>
      </p:sp>
      <p:sp>
        <p:nvSpPr>
          <p:cNvPr id="19" name="TextBox 19"/>
          <p:cNvSpPr txBox="1">
            <a:spLocks noChangeArrowheads="1"/>
          </p:cNvSpPr>
          <p:nvPr/>
        </p:nvSpPr>
        <p:spPr bwMode="auto">
          <a:xfrm>
            <a:off x="1090613" y="1236663"/>
            <a:ext cx="7718425" cy="7615237"/>
          </a:xfrm>
          <a:prstGeom prst="rect">
            <a:avLst/>
          </a:prstGeom>
          <a:noFill/>
          <a:ln w="9525">
            <a:noFill/>
            <a:miter lim="800000"/>
            <a:headEnd/>
            <a:tailEnd/>
          </a:ln>
        </p:spPr>
        <p:txBody>
          <a:bodyPr lIns="0" tIns="0" rIns="0" bIns="0">
            <a:spAutoFit/>
          </a:bodyPr>
          <a:lstStyle/>
          <a:p>
            <a:pPr>
              <a:lnSpc>
                <a:spcPts val="12000"/>
              </a:lnSpc>
            </a:pPr>
            <a:r>
              <a:rPr lang="en-US" sz="9600">
                <a:solidFill>
                  <a:srgbClr val="1D1A1B"/>
                </a:solidFill>
                <a:latin typeface="Calistoga" charset="0"/>
                <a:sym typeface="Calistoga" charset="0"/>
              </a:rPr>
              <a:t>CẢM ƠN QUÝ THẦY CÔ VÀ CÁC BẠN HỌC SINH ĐÃ LẮNG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4" grpId="0" animBg="1"/>
      <p:bldP spid="16" grpId="0" animBg="1"/>
      <p:bldP spid="18"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6388100" y="-5535613"/>
            <a:ext cx="14135100" cy="10118726"/>
            <a:chOff x="0" y="0"/>
            <a:chExt cx="786013" cy="562692"/>
          </a:xfrm>
        </p:grpSpPr>
        <p:sp>
          <p:nvSpPr>
            <p:cNvPr id="14374" name="Freeform 4"/>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14375" name="TextBox 5"/>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2306638" y="6253163"/>
            <a:ext cx="7612063" cy="5057775"/>
            <a:chOff x="0" y="0"/>
            <a:chExt cx="846733" cy="562692"/>
          </a:xfrm>
        </p:grpSpPr>
        <p:sp>
          <p:nvSpPr>
            <p:cNvPr id="14372" name="Freeform 7"/>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14373" name="TextBox 8"/>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flipH="1">
            <a:off x="1028700" y="8090388"/>
            <a:ext cx="6302261" cy="1892446"/>
          </a:xfrm>
          <a:custGeom>
            <a:avLst/>
            <a:gdLst/>
            <a:ahLst/>
            <a:cxnLst/>
            <a:rect l="l" t="t" r="r" b="b"/>
            <a:pathLst>
              <a:path w="6302261" h="1892446">
                <a:moveTo>
                  <a:pt x="6302261" y="0"/>
                </a:moveTo>
                <a:lnTo>
                  <a:pt x="0" y="0"/>
                </a:lnTo>
                <a:lnTo>
                  <a:pt x="0" y="1892446"/>
                </a:lnTo>
                <a:lnTo>
                  <a:pt x="6302261" y="1892446"/>
                </a:lnTo>
                <a:lnTo>
                  <a:pt x="6302261" y="0"/>
                </a:lnTo>
                <a:close/>
              </a:path>
            </a:pathLst>
          </a:custGeom>
          <a:blipFill>
            <a:blip r:embed="rId3">
              <a:alphaModFix amt="75000"/>
              <a:extLst>
                <a:ext uri="{96DAC541-7B7A-43D3-8B79-37D633B846F1}"/>
              </a:extLst>
            </a:blip>
            <a:stretch>
              <a:fillRect t="-78999"/>
            </a:stretch>
          </a:blipFill>
        </p:spPr>
      </p:sp>
      <p:grpSp>
        <p:nvGrpSpPr>
          <p:cNvPr id="10" name="Group 10"/>
          <p:cNvGrpSpPr>
            <a:grpSpLocks/>
          </p:cNvGrpSpPr>
          <p:nvPr/>
        </p:nvGrpSpPr>
        <p:grpSpPr bwMode="auto">
          <a:xfrm>
            <a:off x="-2049463" y="1322388"/>
            <a:ext cx="10085388" cy="7642225"/>
            <a:chOff x="0" y="0"/>
            <a:chExt cx="617700" cy="468046"/>
          </a:xfrm>
        </p:grpSpPr>
        <p:sp>
          <p:nvSpPr>
            <p:cNvPr id="11" name="Freeform 11"/>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l="-6023" r="-6023"/>
              </a:stretch>
            </a:blipFill>
            <a:ln w="142875" cap="sq">
              <a:solidFill>
                <a:srgbClr val="FFFFFF"/>
              </a:solidFill>
              <a:prstDash val="solid"/>
              <a:miter/>
            </a:ln>
          </p:spPr>
        </p:sp>
      </p:grpSp>
      <p:grpSp>
        <p:nvGrpSpPr>
          <p:cNvPr id="12" name="Group 12"/>
          <p:cNvGrpSpPr>
            <a:grpSpLocks/>
          </p:cNvGrpSpPr>
          <p:nvPr/>
        </p:nvGrpSpPr>
        <p:grpSpPr bwMode="auto">
          <a:xfrm>
            <a:off x="14563725" y="-1477963"/>
            <a:ext cx="5391150" cy="2982913"/>
            <a:chOff x="0" y="0"/>
            <a:chExt cx="7187325" cy="3976501"/>
          </a:xfrm>
        </p:grpSpPr>
        <p:grpSp>
          <p:nvGrpSpPr>
            <p:cNvPr id="14363" name="Group 13"/>
            <p:cNvGrpSpPr>
              <a:grpSpLocks/>
            </p:cNvGrpSpPr>
            <p:nvPr/>
          </p:nvGrpSpPr>
          <p:grpSpPr bwMode="auto">
            <a:xfrm rot="10800000">
              <a:off x="0" y="0"/>
              <a:ext cx="7187325" cy="3262226"/>
              <a:chOff x="0" y="0"/>
              <a:chExt cx="1239720" cy="562692"/>
            </a:xfrm>
          </p:grpSpPr>
          <p:sp>
            <p:nvSpPr>
              <p:cNvPr id="14367" name="Freeform 1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4368" name="TextBox 1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4364" name="Group 16"/>
            <p:cNvGrpSpPr>
              <a:grpSpLocks/>
            </p:cNvGrpSpPr>
            <p:nvPr/>
          </p:nvGrpSpPr>
          <p:grpSpPr bwMode="auto">
            <a:xfrm rot="10800000">
              <a:off x="2511062" y="2547952"/>
              <a:ext cx="3673400" cy="1428550"/>
              <a:chOff x="0" y="0"/>
              <a:chExt cx="1643297" cy="639062"/>
            </a:xfrm>
          </p:grpSpPr>
          <p:sp>
            <p:nvSpPr>
              <p:cNvPr id="14365" name="Freeform 17"/>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4366" name="TextBox 18"/>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19" name="Freeform 19"/>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0" name="Freeform 20"/>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1" name="Freeform 21"/>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2" name="Freeform 22"/>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3" name="Freeform 23"/>
          <p:cNvSpPr>
            <a:spLocks/>
          </p:cNvSpPr>
          <p:nvPr/>
        </p:nvSpPr>
        <p:spPr bwMode="auto">
          <a:xfrm>
            <a:off x="5449888" y="6858000"/>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4" name="Freeform 24"/>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5" name="Freeform 25"/>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6" name="Freeform 26"/>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7" name="Freeform 27"/>
          <p:cNvSpPr>
            <a:spLocks/>
          </p:cNvSpPr>
          <p:nvPr/>
        </p:nvSpPr>
        <p:spPr bwMode="auto">
          <a:xfrm>
            <a:off x="11334750" y="1052513"/>
            <a:ext cx="1444625" cy="1444625"/>
          </a:xfrm>
          <a:custGeom>
            <a:avLst/>
            <a:gdLst/>
            <a:ahLst/>
            <a:cxnLst>
              <a:cxn ang="0">
                <a:pos x="0" y="0"/>
              </a:cxn>
              <a:cxn ang="0">
                <a:pos x="1444649" y="0"/>
              </a:cxn>
              <a:cxn ang="0">
                <a:pos x="1444649" y="1444649"/>
              </a:cxn>
              <a:cxn ang="0">
                <a:pos x="0" y="1444649"/>
              </a:cxn>
              <a:cxn ang="0">
                <a:pos x="0" y="0"/>
              </a:cxn>
            </a:cxnLst>
            <a:rect l="0" t="0" r="r" b="b"/>
            <a:pathLst>
              <a:path w="1444649" h="1444649">
                <a:moveTo>
                  <a:pt x="0" y="0"/>
                </a:moveTo>
                <a:lnTo>
                  <a:pt x="1444649" y="0"/>
                </a:lnTo>
                <a:lnTo>
                  <a:pt x="1444649" y="1444649"/>
                </a:lnTo>
                <a:lnTo>
                  <a:pt x="0" y="1444649"/>
                </a:lnTo>
                <a:lnTo>
                  <a:pt x="0" y="0"/>
                </a:lnTo>
                <a:close/>
              </a:path>
            </a:pathLst>
          </a:custGeom>
          <a:blipFill dpi="0" rotWithShape="1">
            <a:blip r:embed="rId12"/>
            <a:srcRect/>
            <a:stretch>
              <a:fillRect/>
            </a:stretch>
          </a:blipFill>
          <a:ln w="9525">
            <a:noFill/>
            <a:round/>
            <a:headEnd/>
            <a:tailEnd/>
          </a:ln>
        </p:spPr>
        <p:txBody>
          <a:bodyPr/>
          <a:lstStyle/>
          <a:p>
            <a:endParaRPr lang="en-US"/>
          </a:p>
        </p:txBody>
      </p:sp>
      <p:sp>
        <p:nvSpPr>
          <p:cNvPr id="28" name="TextBox 28"/>
          <p:cNvSpPr txBox="1">
            <a:spLocks noChangeArrowheads="1"/>
          </p:cNvSpPr>
          <p:nvPr/>
        </p:nvSpPr>
        <p:spPr bwMode="auto">
          <a:xfrm>
            <a:off x="7608888" y="2768600"/>
            <a:ext cx="8888412" cy="2247900"/>
          </a:xfrm>
          <a:prstGeom prst="rect">
            <a:avLst/>
          </a:prstGeom>
          <a:noFill/>
          <a:ln w="9525">
            <a:noFill/>
            <a:miter lim="800000"/>
            <a:headEnd/>
            <a:tailEnd/>
          </a:ln>
        </p:spPr>
        <p:txBody>
          <a:bodyPr lIns="0" tIns="0" rIns="0" bIns="0">
            <a:spAutoFit/>
          </a:bodyPr>
          <a:lstStyle/>
          <a:p>
            <a:pPr algn="ctr">
              <a:lnSpc>
                <a:spcPts val="8875"/>
              </a:lnSpc>
            </a:pPr>
            <a:r>
              <a:rPr lang="en-US" sz="7400">
                <a:solidFill>
                  <a:srgbClr val="A10D00"/>
                </a:solidFill>
                <a:latin typeface="Calistoga" charset="0"/>
                <a:sym typeface="Calistoga" charset="0"/>
              </a:rPr>
              <a:t>KHỞI ĐỘNG</a:t>
            </a:r>
          </a:p>
          <a:p>
            <a:pPr algn="ctr">
              <a:lnSpc>
                <a:spcPts val="8875"/>
              </a:lnSpc>
            </a:pPr>
            <a:endParaRPr lang="en-US" sz="7400">
              <a:solidFill>
                <a:srgbClr val="A10D00"/>
              </a:solidFill>
              <a:latin typeface="Calistoga" charset="0"/>
              <a:sym typeface="Calistoga" charset="0"/>
            </a:endParaRPr>
          </a:p>
        </p:txBody>
      </p:sp>
      <p:sp>
        <p:nvSpPr>
          <p:cNvPr id="29" name="TextBox 29"/>
          <p:cNvSpPr txBox="1"/>
          <p:nvPr/>
        </p:nvSpPr>
        <p:spPr>
          <a:xfrm>
            <a:off x="6799263" y="4392613"/>
            <a:ext cx="5881687" cy="514350"/>
          </a:xfrm>
          <a:prstGeom prst="rect">
            <a:avLst/>
          </a:prstGeom>
        </p:spPr>
        <p:txBody>
          <a:bodyPr lIns="0" tIns="0" rIns="0" bIns="0">
            <a:spAutoFit/>
          </a:bodyPr>
          <a:lstStyle/>
          <a:p>
            <a:pPr marL="646113" lvl="1" indent="-322263" algn="ctr">
              <a:lnSpc>
                <a:spcPts val="4200"/>
              </a:lnSpc>
              <a:buFont typeface="Arial" charset="0"/>
              <a:buChar char="•"/>
            </a:pPr>
            <a:r>
              <a:rPr lang="en-US" sz="2900" b="1">
                <a:solidFill>
                  <a:srgbClr val="B51F19"/>
                </a:solidFill>
                <a:latin typeface="Public Sans Bold" charset="0"/>
                <a:sym typeface="Public Sans Bold" charset="0"/>
              </a:rPr>
              <a:t>Câu hỏi trang 62 SGK bài 8 :  </a:t>
            </a:r>
          </a:p>
        </p:txBody>
      </p:sp>
      <p:sp>
        <p:nvSpPr>
          <p:cNvPr id="30" name="TextBox 30"/>
          <p:cNvSpPr txBox="1"/>
          <p:nvPr/>
        </p:nvSpPr>
        <p:spPr>
          <a:xfrm>
            <a:off x="8035925" y="5221288"/>
            <a:ext cx="8034338" cy="1038225"/>
          </a:xfrm>
          <a:prstGeom prst="rect">
            <a:avLst/>
          </a:prstGeom>
        </p:spPr>
        <p:txBody>
          <a:bodyPr lIns="0" tIns="0" rIns="0" bIns="0">
            <a:spAutoFit/>
          </a:bodyPr>
          <a:lstStyle/>
          <a:p>
            <a:pPr marL="646113" lvl="1" indent="-322263">
              <a:lnSpc>
                <a:spcPts val="4200"/>
              </a:lnSpc>
              <a:buFont typeface="Arial" charset="0"/>
              <a:buChar char="•"/>
            </a:pPr>
            <a:r>
              <a:rPr lang="en-US" sz="2900" b="1">
                <a:solidFill>
                  <a:srgbClr val="1D1A1B"/>
                </a:solidFill>
                <a:latin typeface="Public Sans Bold" charset="0"/>
                <a:sym typeface="Public Sans Bold" charset="0"/>
              </a:rPr>
              <a:t>Em hãy đọc và rút ra ý nghĩa của câu ca dao về lao động:</a:t>
            </a:r>
          </a:p>
        </p:txBody>
      </p:sp>
      <p:sp>
        <p:nvSpPr>
          <p:cNvPr id="31" name="TextBox 31"/>
          <p:cNvSpPr txBox="1"/>
          <p:nvPr/>
        </p:nvSpPr>
        <p:spPr>
          <a:xfrm>
            <a:off x="7916863" y="6473825"/>
            <a:ext cx="9726612" cy="1552575"/>
          </a:xfrm>
          <a:prstGeom prst="rect">
            <a:avLst/>
          </a:prstGeom>
        </p:spPr>
        <p:txBody>
          <a:bodyPr lIns="0" tIns="0" rIns="0" bIns="0">
            <a:spAutoFit/>
          </a:bodyPr>
          <a:lstStyle/>
          <a:p>
            <a:pPr algn="ctr">
              <a:lnSpc>
                <a:spcPts val="6300"/>
              </a:lnSpc>
            </a:pPr>
            <a:r>
              <a:rPr lang="en-US" sz="4400" b="1" i="1">
                <a:solidFill>
                  <a:srgbClr val="000000"/>
                </a:solidFill>
                <a:latin typeface="Public Sans Bold Italics"/>
                <a:sym typeface="Public Sans Bold Italics"/>
              </a:rPr>
              <a:t>“Muốn no thì phải chăm làm,</a:t>
            </a:r>
          </a:p>
          <a:p>
            <a:pPr algn="ctr">
              <a:lnSpc>
                <a:spcPts val="6300"/>
              </a:lnSpc>
            </a:pPr>
            <a:r>
              <a:rPr lang="en-US" sz="4400" b="1" i="1">
                <a:solidFill>
                  <a:srgbClr val="000000"/>
                </a:solidFill>
                <a:latin typeface="Public Sans Bold Italics"/>
                <a:sym typeface="Public Sans Bold Italics"/>
              </a:rPr>
              <a:t>Một hạt thóc vàng, chín giọt mồ hôi” </a:t>
            </a:r>
          </a:p>
        </p:txBody>
      </p:sp>
      <p:sp>
        <p:nvSpPr>
          <p:cNvPr id="32" name="TextBox 32"/>
          <p:cNvSpPr txBox="1"/>
          <p:nvPr/>
        </p:nvSpPr>
        <p:spPr>
          <a:xfrm>
            <a:off x="12057063" y="9504363"/>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11774488" y="5788025"/>
            <a:ext cx="11379200" cy="5122863"/>
            <a:chOff x="0" y="0"/>
            <a:chExt cx="899019" cy="404754"/>
          </a:xfrm>
        </p:grpSpPr>
        <p:sp>
          <p:nvSpPr>
            <p:cNvPr id="15395" name="Freeform 4"/>
            <p:cNvSpPr>
              <a:spLocks/>
            </p:cNvSpPr>
            <p:nvPr/>
          </p:nvSpPr>
          <p:spPr bwMode="auto">
            <a:xfrm>
              <a:off x="0" y="0"/>
              <a:ext cx="899019" cy="404754"/>
            </a:xfrm>
            <a:custGeom>
              <a:avLst/>
              <a:gdLst/>
              <a:ahLst/>
              <a:cxnLst>
                <a:cxn ang="0">
                  <a:pos x="203200" y="0"/>
                </a:cxn>
                <a:cxn ang="0">
                  <a:pos x="899019" y="0"/>
                </a:cxn>
                <a:cxn ang="0">
                  <a:pos x="695819" y="404754"/>
                </a:cxn>
                <a:cxn ang="0">
                  <a:pos x="0" y="404754"/>
                </a:cxn>
                <a:cxn ang="0">
                  <a:pos x="203200" y="0"/>
                </a:cxn>
              </a:cxnLst>
              <a:rect l="0" t="0" r="r" b="b"/>
              <a:pathLst>
                <a:path w="899019" h="404754">
                  <a:moveTo>
                    <a:pt x="203200" y="0"/>
                  </a:moveTo>
                  <a:lnTo>
                    <a:pt x="899019" y="0"/>
                  </a:lnTo>
                  <a:lnTo>
                    <a:pt x="695819" y="404754"/>
                  </a:lnTo>
                  <a:lnTo>
                    <a:pt x="0" y="404754"/>
                  </a:lnTo>
                  <a:lnTo>
                    <a:pt x="203200" y="0"/>
                  </a:lnTo>
                  <a:close/>
                </a:path>
              </a:pathLst>
            </a:custGeom>
            <a:solidFill>
              <a:srgbClr val="A10D00"/>
            </a:solidFill>
            <a:ln w="9525">
              <a:noFill/>
              <a:round/>
              <a:headEnd/>
              <a:tailEnd/>
            </a:ln>
          </p:spPr>
          <p:txBody>
            <a:bodyPr/>
            <a:lstStyle/>
            <a:p>
              <a:endParaRPr lang="en-US"/>
            </a:p>
          </p:txBody>
        </p:sp>
        <p:sp>
          <p:nvSpPr>
            <p:cNvPr id="15396" name="TextBox 5"/>
            <p:cNvSpPr txBox="1">
              <a:spLocks noChangeArrowheads="1"/>
            </p:cNvSpPr>
            <p:nvPr/>
          </p:nvSpPr>
          <p:spPr bwMode="auto">
            <a:xfrm>
              <a:off x="101600" y="-57150"/>
              <a:ext cx="695819" cy="461904"/>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6" name="Freeform 6"/>
          <p:cNvSpPr/>
          <p:nvPr/>
        </p:nvSpPr>
        <p:spPr>
          <a:xfrm flipH="1">
            <a:off x="11028783" y="8196912"/>
            <a:ext cx="6302261" cy="1892446"/>
          </a:xfrm>
          <a:custGeom>
            <a:avLst/>
            <a:gdLst/>
            <a:ahLst/>
            <a:cxnLst/>
            <a:rect l="l" t="t" r="r" b="b"/>
            <a:pathLst>
              <a:path w="6302261" h="1892446">
                <a:moveTo>
                  <a:pt x="6302261" y="0"/>
                </a:moveTo>
                <a:lnTo>
                  <a:pt x="0" y="0"/>
                </a:lnTo>
                <a:lnTo>
                  <a:pt x="0" y="1892445"/>
                </a:lnTo>
                <a:lnTo>
                  <a:pt x="6302261" y="1892445"/>
                </a:lnTo>
                <a:lnTo>
                  <a:pt x="6302261" y="0"/>
                </a:lnTo>
                <a:close/>
              </a:path>
            </a:pathLst>
          </a:custGeom>
          <a:blipFill>
            <a:blip r:embed="rId3">
              <a:alphaModFix amt="75000"/>
              <a:extLst>
                <a:ext uri="{96DAC541-7B7A-43D3-8B79-37D633B846F1}"/>
              </a:extLst>
            </a:blip>
            <a:stretch>
              <a:fillRect t="-78999"/>
            </a:stretch>
          </a:blipFill>
        </p:spPr>
      </p:sp>
      <p:grpSp>
        <p:nvGrpSpPr>
          <p:cNvPr id="7" name="Group 7"/>
          <p:cNvGrpSpPr>
            <a:grpSpLocks/>
          </p:cNvGrpSpPr>
          <p:nvPr/>
        </p:nvGrpSpPr>
        <p:grpSpPr bwMode="auto">
          <a:xfrm>
            <a:off x="9144000" y="-933450"/>
            <a:ext cx="14498638" cy="8951913"/>
            <a:chOff x="0" y="0"/>
            <a:chExt cx="609727" cy="376439"/>
          </a:xfrm>
        </p:grpSpPr>
        <p:sp>
          <p:nvSpPr>
            <p:cNvPr id="15393" name="Freeform 8"/>
            <p:cNvSpPr>
              <a:spLocks/>
            </p:cNvSpPr>
            <p:nvPr/>
          </p:nvSpPr>
          <p:spPr bwMode="auto">
            <a:xfrm>
              <a:off x="0" y="0"/>
              <a:ext cx="609727" cy="376439"/>
            </a:xfrm>
            <a:custGeom>
              <a:avLst/>
              <a:gdLst/>
              <a:ahLst/>
              <a:cxnLst>
                <a:cxn ang="0">
                  <a:pos x="406527" y="0"/>
                </a:cxn>
                <a:cxn ang="0">
                  <a:pos x="0" y="0"/>
                </a:cxn>
                <a:cxn ang="0">
                  <a:pos x="203200" y="376439"/>
                </a:cxn>
                <a:cxn ang="0">
                  <a:pos x="609727" y="376439"/>
                </a:cxn>
                <a:cxn ang="0">
                  <a:pos x="406527" y="0"/>
                </a:cxn>
              </a:cxnLst>
              <a:rect l="0" t="0" r="r" b="b"/>
              <a:pathLst>
                <a:path w="609727" h="376439">
                  <a:moveTo>
                    <a:pt x="406527" y="0"/>
                  </a:moveTo>
                  <a:lnTo>
                    <a:pt x="0" y="0"/>
                  </a:lnTo>
                  <a:lnTo>
                    <a:pt x="203200" y="376439"/>
                  </a:lnTo>
                  <a:lnTo>
                    <a:pt x="609727" y="376439"/>
                  </a:lnTo>
                  <a:lnTo>
                    <a:pt x="406527" y="0"/>
                  </a:lnTo>
                  <a:close/>
                </a:path>
              </a:pathLst>
            </a:custGeom>
            <a:solidFill>
              <a:srgbClr val="B51F19"/>
            </a:solidFill>
            <a:ln w="9525">
              <a:noFill/>
              <a:round/>
              <a:headEnd/>
              <a:tailEnd/>
            </a:ln>
          </p:spPr>
          <p:txBody>
            <a:bodyPr/>
            <a:lstStyle/>
            <a:p>
              <a:endParaRPr lang="en-US"/>
            </a:p>
          </p:txBody>
        </p:sp>
        <p:sp>
          <p:nvSpPr>
            <p:cNvPr id="15394" name="TextBox 9"/>
            <p:cNvSpPr txBox="1">
              <a:spLocks noChangeArrowheads="1"/>
            </p:cNvSpPr>
            <p:nvPr/>
          </p:nvSpPr>
          <p:spPr bwMode="auto">
            <a:xfrm>
              <a:off x="101600" y="-57150"/>
              <a:ext cx="406527" cy="433589"/>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0" name="Freeform 10"/>
          <p:cNvSpPr/>
          <p:nvPr/>
        </p:nvSpPr>
        <p:spPr>
          <a:xfrm>
            <a:off x="11142501" y="1386775"/>
            <a:ext cx="2270840" cy="655451"/>
          </a:xfrm>
          <a:custGeom>
            <a:avLst/>
            <a:gdLst/>
            <a:ahLst/>
            <a:cxnLst/>
            <a:rect l="l" t="t" r="r" b="b"/>
            <a:pathLst>
              <a:path w="2270840" h="655451">
                <a:moveTo>
                  <a:pt x="0" y="0"/>
                </a:moveTo>
                <a:lnTo>
                  <a:pt x="2270840" y="0"/>
                </a:lnTo>
                <a:lnTo>
                  <a:pt x="2270840" y="655450"/>
                </a:lnTo>
                <a:lnTo>
                  <a:pt x="0" y="655450"/>
                </a:lnTo>
                <a:lnTo>
                  <a:pt x="0" y="0"/>
                </a:lnTo>
                <a:close/>
              </a:path>
            </a:pathLst>
          </a:custGeom>
          <a:blipFill>
            <a:blip r:embed="rId4">
              <a:extLst>
                <a:ext uri="{96DAC541-7B7A-43D3-8B79-37D633B846F1}"/>
              </a:extLst>
            </a:blip>
            <a:stretch>
              <a:fillRect t="-65112" r="-21421"/>
            </a:stretch>
          </a:blipFill>
        </p:spPr>
      </p:sp>
      <p:grpSp>
        <p:nvGrpSpPr>
          <p:cNvPr id="11" name="Group 11"/>
          <p:cNvGrpSpPr>
            <a:grpSpLocks/>
          </p:cNvGrpSpPr>
          <p:nvPr/>
        </p:nvGrpSpPr>
        <p:grpSpPr bwMode="auto">
          <a:xfrm>
            <a:off x="9531350" y="1714500"/>
            <a:ext cx="9972675" cy="7177088"/>
            <a:chOff x="0" y="0"/>
            <a:chExt cx="811032" cy="583663"/>
          </a:xfrm>
        </p:grpSpPr>
        <p:sp>
          <p:nvSpPr>
            <p:cNvPr id="12" name="Freeform 12"/>
            <p:cNvSpPr/>
            <p:nvPr/>
          </p:nvSpPr>
          <p:spPr>
            <a:xfrm>
              <a:off x="0" y="0"/>
              <a:ext cx="811032" cy="583663"/>
            </a:xfrm>
            <a:custGeom>
              <a:avLst/>
              <a:gdLst/>
              <a:ahLst/>
              <a:cxnLst/>
              <a:rect l="l" t="t" r="r" b="b"/>
              <a:pathLst>
                <a:path w="811032" h="583663">
                  <a:moveTo>
                    <a:pt x="203200" y="0"/>
                  </a:moveTo>
                  <a:lnTo>
                    <a:pt x="811032" y="0"/>
                  </a:lnTo>
                  <a:lnTo>
                    <a:pt x="607832" y="583663"/>
                  </a:lnTo>
                  <a:lnTo>
                    <a:pt x="0" y="583663"/>
                  </a:lnTo>
                  <a:lnTo>
                    <a:pt x="203200" y="0"/>
                  </a:lnTo>
                  <a:close/>
                </a:path>
              </a:pathLst>
            </a:custGeom>
            <a:blipFill>
              <a:blip r:embed="rId5"/>
              <a:stretch>
                <a:fillRect l="-3851" r="-3851"/>
              </a:stretch>
            </a:blipFill>
            <a:ln w="142875" cap="sq">
              <a:solidFill>
                <a:srgbClr val="FFFFFF"/>
              </a:solidFill>
              <a:prstDash val="solid"/>
              <a:miter/>
            </a:ln>
          </p:spPr>
        </p:sp>
      </p:grpSp>
      <p:sp>
        <p:nvSpPr>
          <p:cNvPr id="13" name="Freeform 13"/>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6">
              <a:extLst>
                <a:ext uri="{96DAC541-7B7A-43D3-8B79-37D633B846F1}"/>
              </a:extLst>
            </a:blip>
            <a:stretch>
              <a:fillRect t="-483256"/>
            </a:stretch>
          </a:blipFill>
        </p:spPr>
      </p:sp>
      <p:grpSp>
        <p:nvGrpSpPr>
          <p:cNvPr id="14" name="Group 14"/>
          <p:cNvGrpSpPr>
            <a:grpSpLocks/>
          </p:cNvGrpSpPr>
          <p:nvPr/>
        </p:nvGrpSpPr>
        <p:grpSpPr bwMode="auto">
          <a:xfrm rot="10800000">
            <a:off x="-1471613" y="-1362075"/>
            <a:ext cx="5119688" cy="2446338"/>
            <a:chOff x="0" y="0"/>
            <a:chExt cx="1177416" cy="562692"/>
          </a:xfrm>
        </p:grpSpPr>
        <p:sp>
          <p:nvSpPr>
            <p:cNvPr id="15388" name="Freeform 15"/>
            <p:cNvSpPr>
              <a:spLocks/>
            </p:cNvSpPr>
            <p:nvPr/>
          </p:nvSpPr>
          <p:spPr bwMode="auto">
            <a:xfrm>
              <a:off x="0" y="0"/>
              <a:ext cx="1177416" cy="562692"/>
            </a:xfrm>
            <a:custGeom>
              <a:avLst/>
              <a:gdLst/>
              <a:ahLst/>
              <a:cxnLst>
                <a:cxn ang="0">
                  <a:pos x="1177416" y="281346"/>
                </a:cxn>
                <a:cxn ang="0">
                  <a:pos x="974216" y="562692"/>
                </a:cxn>
                <a:cxn ang="0">
                  <a:pos x="203200" y="562692"/>
                </a:cxn>
                <a:cxn ang="0">
                  <a:pos x="0" y="281346"/>
                </a:cxn>
                <a:cxn ang="0">
                  <a:pos x="203200" y="0"/>
                </a:cxn>
                <a:cxn ang="0">
                  <a:pos x="974216" y="0"/>
                </a:cxn>
                <a:cxn ang="0">
                  <a:pos x="1177416" y="281346"/>
                </a:cxn>
              </a:cxnLst>
              <a:rect l="0" t="0"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a:ln w="9525">
              <a:noFill/>
              <a:round/>
              <a:headEnd/>
              <a:tailEnd/>
            </a:ln>
          </p:spPr>
          <p:txBody>
            <a:bodyPr/>
            <a:lstStyle/>
            <a:p>
              <a:endParaRPr lang="en-US"/>
            </a:p>
          </p:txBody>
        </p:sp>
        <p:sp>
          <p:nvSpPr>
            <p:cNvPr id="15389" name="TextBox 16"/>
            <p:cNvSpPr txBox="1">
              <a:spLocks noChangeArrowheads="1"/>
            </p:cNvSpPr>
            <p:nvPr/>
          </p:nvSpPr>
          <p:spPr bwMode="auto">
            <a:xfrm>
              <a:off x="114300" y="-57150"/>
              <a:ext cx="948816"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7" name="Group 17"/>
          <p:cNvGrpSpPr>
            <a:grpSpLocks/>
          </p:cNvGrpSpPr>
          <p:nvPr/>
        </p:nvGrpSpPr>
        <p:grpSpPr bwMode="auto">
          <a:xfrm rot="10800000">
            <a:off x="674688" y="-625475"/>
            <a:ext cx="5407025" cy="1198563"/>
            <a:chOff x="0" y="0"/>
            <a:chExt cx="2884471" cy="639062"/>
          </a:xfrm>
        </p:grpSpPr>
        <p:sp>
          <p:nvSpPr>
            <p:cNvPr id="15386" name="Freeform 18"/>
            <p:cNvSpPr>
              <a:spLocks/>
            </p:cNvSpPr>
            <p:nvPr/>
          </p:nvSpPr>
          <p:spPr bwMode="auto">
            <a:xfrm>
              <a:off x="0" y="0"/>
              <a:ext cx="2884471" cy="639062"/>
            </a:xfrm>
            <a:custGeom>
              <a:avLst/>
              <a:gdLst/>
              <a:ahLst/>
              <a:cxnLst>
                <a:cxn ang="0">
                  <a:pos x="2884471" y="319531"/>
                </a:cxn>
                <a:cxn ang="0">
                  <a:pos x="2681271" y="639062"/>
                </a:cxn>
                <a:cxn ang="0">
                  <a:pos x="203200" y="639062"/>
                </a:cxn>
                <a:cxn ang="0">
                  <a:pos x="0" y="319531"/>
                </a:cxn>
                <a:cxn ang="0">
                  <a:pos x="203200" y="0"/>
                </a:cxn>
                <a:cxn ang="0">
                  <a:pos x="2681271" y="0"/>
                </a:cxn>
                <a:cxn ang="0">
                  <a:pos x="2884471" y="319531"/>
                </a:cxn>
              </a:cxnLst>
              <a:rect l="0" t="0" r="r" b="b"/>
              <a:pathLst>
                <a:path w="2884471" h="639062">
                  <a:moveTo>
                    <a:pt x="2884471" y="319531"/>
                  </a:moveTo>
                  <a:lnTo>
                    <a:pt x="2681271" y="639062"/>
                  </a:lnTo>
                  <a:lnTo>
                    <a:pt x="203200" y="639062"/>
                  </a:lnTo>
                  <a:lnTo>
                    <a:pt x="0" y="319531"/>
                  </a:lnTo>
                  <a:lnTo>
                    <a:pt x="203200" y="0"/>
                  </a:lnTo>
                  <a:lnTo>
                    <a:pt x="2681271" y="0"/>
                  </a:lnTo>
                  <a:lnTo>
                    <a:pt x="2884471"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5387" name="TextBox 19"/>
            <p:cNvSpPr txBox="1">
              <a:spLocks noChangeArrowheads="1"/>
            </p:cNvSpPr>
            <p:nvPr/>
          </p:nvSpPr>
          <p:spPr bwMode="auto">
            <a:xfrm>
              <a:off x="114300" y="-57150"/>
              <a:ext cx="2655871"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20" name="Freeform 20"/>
          <p:cNvSpPr/>
          <p:nvPr/>
        </p:nvSpPr>
        <p:spPr>
          <a:xfrm rot="5400000">
            <a:off x="-1086039" y="5448229"/>
            <a:ext cx="2172079" cy="690405"/>
          </a:xfrm>
          <a:custGeom>
            <a:avLst/>
            <a:gdLst/>
            <a:ahLst/>
            <a:cxnLst/>
            <a:rect l="l" t="t" r="r" b="b"/>
            <a:pathLst>
              <a:path w="2172079" h="690405">
                <a:moveTo>
                  <a:pt x="0" y="0"/>
                </a:moveTo>
                <a:lnTo>
                  <a:pt x="2172078" y="0"/>
                </a:lnTo>
                <a:lnTo>
                  <a:pt x="2172078" y="690404"/>
                </a:lnTo>
                <a:lnTo>
                  <a:pt x="0" y="690404"/>
                </a:lnTo>
                <a:lnTo>
                  <a:pt x="0" y="0"/>
                </a:lnTo>
                <a:close/>
              </a:path>
            </a:pathLst>
          </a:custGeom>
          <a:blipFill>
            <a:blip r:embed="rId7">
              <a:extLst>
                <a:ext uri="{96DAC541-7B7A-43D3-8B79-37D633B846F1}"/>
              </a:extLst>
            </a:blip>
            <a:stretch>
              <a:fillRect t="-23484"/>
            </a:stretch>
          </a:blipFill>
        </p:spPr>
      </p:sp>
      <p:sp>
        <p:nvSpPr>
          <p:cNvPr id="21" name="Freeform 21"/>
          <p:cNvSpPr>
            <a:spLocks/>
          </p:cNvSpPr>
          <p:nvPr/>
        </p:nvSpPr>
        <p:spPr bwMode="auto">
          <a:xfrm>
            <a:off x="12646025" y="94392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2" name="Freeform 22"/>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3" name="Freeform 23"/>
          <p:cNvSpPr>
            <a:spLocks/>
          </p:cNvSpPr>
          <p:nvPr/>
        </p:nvSpPr>
        <p:spPr bwMode="auto">
          <a:xfrm>
            <a:off x="16536988" y="-2032000"/>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15382" name="Freeform 24"/>
          <p:cNvSpPr>
            <a:spLocks/>
          </p:cNvSpPr>
          <p:nvPr/>
        </p:nvSpPr>
        <p:spPr bwMode="auto">
          <a:xfrm>
            <a:off x="17800638" y="9826625"/>
            <a:ext cx="1992312"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5" name="TextBox 25"/>
          <p:cNvSpPr txBox="1"/>
          <p:nvPr/>
        </p:nvSpPr>
        <p:spPr>
          <a:xfrm>
            <a:off x="1028700" y="3027363"/>
            <a:ext cx="5881688" cy="514350"/>
          </a:xfrm>
          <a:prstGeom prst="rect">
            <a:avLst/>
          </a:prstGeom>
        </p:spPr>
        <p:txBody>
          <a:bodyPr lIns="0" tIns="0" rIns="0" bIns="0">
            <a:spAutoFit/>
          </a:bodyPr>
          <a:lstStyle/>
          <a:p>
            <a:pPr marL="646113" lvl="1" indent="-322263">
              <a:lnSpc>
                <a:spcPts val="4200"/>
              </a:lnSpc>
              <a:buFont typeface="Arial" charset="0"/>
              <a:buChar char="•"/>
            </a:pPr>
            <a:r>
              <a:rPr lang="en-US" sz="2900" b="1">
                <a:solidFill>
                  <a:srgbClr val="B51F19"/>
                </a:solidFill>
                <a:latin typeface="Public Sans Bold" charset="0"/>
                <a:sym typeface="Public Sans Bold" charset="0"/>
              </a:rPr>
              <a:t>Hướng dẫn trả lời: </a:t>
            </a:r>
          </a:p>
        </p:txBody>
      </p:sp>
      <p:sp>
        <p:nvSpPr>
          <p:cNvPr id="26" name="TextBox 26"/>
          <p:cNvSpPr txBox="1"/>
          <p:nvPr/>
        </p:nvSpPr>
        <p:spPr>
          <a:xfrm>
            <a:off x="1087438" y="3921125"/>
            <a:ext cx="9180512" cy="3133725"/>
          </a:xfrm>
          <a:prstGeom prst="rect">
            <a:avLst/>
          </a:prstGeom>
        </p:spPr>
        <p:txBody>
          <a:bodyPr lIns="0" tIns="0" rIns="0" bIns="0">
            <a:spAutoFit/>
          </a:bodyPr>
          <a:lstStyle/>
          <a:p>
            <a:pPr algn="ctr">
              <a:lnSpc>
                <a:spcPts val="4200"/>
              </a:lnSpc>
            </a:pPr>
            <a:r>
              <a:rPr lang="en-US" sz="2900">
                <a:solidFill>
                  <a:srgbClr val="000000"/>
                </a:solidFill>
                <a:latin typeface="Public Sans" charset="0"/>
                <a:sym typeface="Public Sans" charset="0"/>
              </a:rPr>
              <a:t>Câu ca dao “Muốn no thì phải chăm làm, Một hạt thóc vàng, chín giọt mồ hôi” , muốn khuyên con người nên chăm chỉ lao động ; chỉ khi lao động, chúng ta mới tạo ra sản phẩm vật chất để nuôi sống bản thân và gia đình.</a:t>
            </a:r>
          </a:p>
          <a:p>
            <a:pPr algn="ctr">
              <a:lnSpc>
                <a:spcPts val="4200"/>
              </a:lnSpc>
            </a:pPr>
            <a:endParaRPr lang="en-US" sz="2900">
              <a:solidFill>
                <a:srgbClr val="000000"/>
              </a:solidFill>
              <a:latin typeface="Public Sans" charset="0"/>
              <a:sym typeface="Public Sans" charset="0"/>
            </a:endParaRPr>
          </a:p>
        </p:txBody>
      </p:sp>
      <p:sp>
        <p:nvSpPr>
          <p:cNvPr id="27" name="TextBox 27"/>
          <p:cNvSpPr txBox="1"/>
          <p:nvPr/>
        </p:nvSpPr>
        <p:spPr>
          <a:xfrm>
            <a:off x="1087438" y="93122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rot="10800000">
            <a:off x="13625513" y="-1477963"/>
            <a:ext cx="5391150" cy="2447926"/>
            <a:chOff x="0" y="0"/>
            <a:chExt cx="1239720" cy="562692"/>
          </a:xfrm>
        </p:grpSpPr>
        <p:sp>
          <p:nvSpPr>
            <p:cNvPr id="16414" name="Freeform 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6415" name="TextBox 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rot="10800000">
            <a:off x="-727075" y="-1477963"/>
            <a:ext cx="5391150" cy="2447926"/>
            <a:chOff x="0" y="0"/>
            <a:chExt cx="1239720" cy="562692"/>
          </a:xfrm>
        </p:grpSpPr>
        <p:sp>
          <p:nvSpPr>
            <p:cNvPr id="16412" name="Freeform 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6413" name="TextBox 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9" name="Group 9"/>
          <p:cNvGrpSpPr>
            <a:grpSpLocks/>
          </p:cNvGrpSpPr>
          <p:nvPr/>
        </p:nvGrpSpPr>
        <p:grpSpPr bwMode="auto">
          <a:xfrm rot="10800000">
            <a:off x="15914688" y="433388"/>
            <a:ext cx="2755900" cy="1071562"/>
            <a:chOff x="0" y="0"/>
            <a:chExt cx="1643297" cy="639062"/>
          </a:xfrm>
        </p:grpSpPr>
        <p:sp>
          <p:nvSpPr>
            <p:cNvPr id="16410" name="Freeform 1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6411" name="TextBox 1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2" name="Group 12"/>
          <p:cNvGrpSpPr>
            <a:grpSpLocks/>
          </p:cNvGrpSpPr>
          <p:nvPr/>
        </p:nvGrpSpPr>
        <p:grpSpPr bwMode="auto">
          <a:xfrm rot="10800000">
            <a:off x="-381000" y="433388"/>
            <a:ext cx="2755900" cy="1071562"/>
            <a:chOff x="0" y="0"/>
            <a:chExt cx="1643297" cy="639062"/>
          </a:xfrm>
        </p:grpSpPr>
        <p:sp>
          <p:nvSpPr>
            <p:cNvPr id="16408" name="Freeform 13"/>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6409" name="TextBox 14"/>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5" name="Freeform 15"/>
          <p:cNvSpPr/>
          <p:nvPr/>
        </p:nvSpPr>
        <p:spPr>
          <a:xfrm rot="5400000">
            <a:off x="-289309" y="1124240"/>
            <a:ext cx="1314829" cy="417924"/>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3">
              <a:extLst>
                <a:ext uri="{96DAC541-7B7A-43D3-8B79-37D633B846F1}"/>
              </a:extLst>
            </a:blip>
            <a:stretch>
              <a:fillRect t="-23484"/>
            </a:stretch>
          </a:blipFill>
        </p:spPr>
      </p:sp>
      <p:sp>
        <p:nvSpPr>
          <p:cNvPr id="16" name="Freeform 16"/>
          <p:cNvSpPr>
            <a:spLocks/>
          </p:cNvSpPr>
          <p:nvPr/>
        </p:nvSpPr>
        <p:spPr bwMode="auto">
          <a:xfrm>
            <a:off x="17760950" y="2809875"/>
            <a:ext cx="1054100" cy="720725"/>
          </a:xfrm>
          <a:custGeom>
            <a:avLst/>
            <a:gdLst/>
            <a:ahLst/>
            <a:cxnLst>
              <a:cxn ang="0">
                <a:pos x="0" y="0"/>
              </a:cxn>
              <a:cxn ang="0">
                <a:pos x="1053100" y="0"/>
              </a:cxn>
              <a:cxn ang="0">
                <a:pos x="1053100" y="720057"/>
              </a:cxn>
              <a:cxn ang="0">
                <a:pos x="0" y="720057"/>
              </a:cxn>
              <a:cxn ang="0">
                <a:pos x="0" y="0"/>
              </a:cxn>
            </a:cxnLst>
            <a:rect l="0" t="0" r="r" b="b"/>
            <a:pathLst>
              <a:path w="1053100" h="720057">
                <a:moveTo>
                  <a:pt x="0" y="0"/>
                </a:moveTo>
                <a:lnTo>
                  <a:pt x="1053100" y="0"/>
                </a:lnTo>
                <a:lnTo>
                  <a:pt x="1053100" y="720057"/>
                </a:lnTo>
                <a:lnTo>
                  <a:pt x="0" y="720057"/>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7" name="Freeform 17"/>
          <p:cNvSpPr>
            <a:spLocks/>
          </p:cNvSpPr>
          <p:nvPr/>
        </p:nvSpPr>
        <p:spPr bwMode="auto">
          <a:xfrm>
            <a:off x="16211550" y="-2333625"/>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18" name="Freeform 18"/>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6">
              <a:extLst>
                <a:ext uri="{96DAC541-7B7A-43D3-8B79-37D633B846F1}"/>
              </a:extLst>
            </a:blip>
            <a:stretch>
              <a:fillRect t="-483256"/>
            </a:stretch>
          </a:blipFill>
        </p:spPr>
      </p:sp>
      <p:sp>
        <p:nvSpPr>
          <p:cNvPr id="19" name="Freeform 19"/>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21" name="Freeform 21"/>
          <p:cNvSpPr/>
          <p:nvPr/>
        </p:nvSpPr>
        <p:spPr>
          <a:xfrm>
            <a:off x="5372210" y="4444732"/>
            <a:ext cx="8336552" cy="5201462"/>
          </a:xfrm>
          <a:custGeom>
            <a:avLst/>
            <a:gdLst/>
            <a:ahLst/>
            <a:cxnLst/>
            <a:rect l="l" t="t" r="r" b="b"/>
            <a:pathLst>
              <a:path w="8954349" h="5660311">
                <a:moveTo>
                  <a:pt x="0" y="0"/>
                </a:moveTo>
                <a:lnTo>
                  <a:pt x="8954348" y="0"/>
                </a:lnTo>
                <a:lnTo>
                  <a:pt x="8954348" y="5660312"/>
                </a:lnTo>
                <a:lnTo>
                  <a:pt x="0" y="5660312"/>
                </a:lnTo>
                <a:lnTo>
                  <a:pt x="0" y="0"/>
                </a:lnTo>
                <a:close/>
              </a:path>
            </a:pathLst>
          </a:custGeom>
          <a:blipFill>
            <a:blip r:embed="rId8"/>
            <a:stretch>
              <a:fillRect l="-14127" t="-30218" r="-8093" b="-74653"/>
            </a:stretch>
          </a:blipFill>
          <a:ln w="38100" cap="sq">
            <a:solidFill>
              <a:srgbClr val="000000"/>
            </a:solidFill>
            <a:prstDash val="solid"/>
            <a:miter/>
          </a:ln>
        </p:spPr>
      </p:sp>
      <p:sp>
        <p:nvSpPr>
          <p:cNvPr id="23" name="TextBox 23"/>
          <p:cNvSpPr txBox="1"/>
          <p:nvPr/>
        </p:nvSpPr>
        <p:spPr>
          <a:xfrm>
            <a:off x="736600" y="2951163"/>
            <a:ext cx="11077575" cy="514350"/>
          </a:xfrm>
          <a:prstGeom prst="rect">
            <a:avLst/>
          </a:prstGeom>
        </p:spPr>
        <p:txBody>
          <a:bodyPr lIns="0" tIns="0" rIns="0" bIns="0">
            <a:spAutoFit/>
          </a:bodyPr>
          <a:lstStyle/>
          <a:p>
            <a:pPr marL="646113" lvl="1" indent="-322263">
              <a:lnSpc>
                <a:spcPts val="4200"/>
              </a:lnSpc>
              <a:buFontTx/>
              <a:buAutoNum type="arabicPeriod"/>
            </a:pPr>
            <a:r>
              <a:rPr lang="en-US" sz="2900" b="1" u="sng">
                <a:solidFill>
                  <a:srgbClr val="B51F19"/>
                </a:solidFill>
                <a:latin typeface="Public Sans Bold" charset="0"/>
                <a:sym typeface="Public Sans Bold" charset="0"/>
              </a:rPr>
              <a:t>Tầm quan trọng của lao động đối với đời sống con người :</a:t>
            </a:r>
          </a:p>
        </p:txBody>
      </p:sp>
      <p:sp>
        <p:nvSpPr>
          <p:cNvPr id="24" name="TextBox 24"/>
          <p:cNvSpPr txBox="1"/>
          <p:nvPr/>
        </p:nvSpPr>
        <p:spPr>
          <a:xfrm>
            <a:off x="1708150" y="3579813"/>
            <a:ext cx="16052800" cy="1066800"/>
          </a:xfrm>
          <a:prstGeom prst="rect">
            <a:avLst/>
          </a:prstGeom>
        </p:spPr>
        <p:txBody>
          <a:bodyPr lIns="0" tIns="0" rIns="0" bIns="0">
            <a:spAutoFit/>
          </a:bodyPr>
          <a:lstStyle/>
          <a:p>
            <a:pPr marL="646113" lvl="1" indent="-322263">
              <a:lnSpc>
                <a:spcPts val="4200"/>
              </a:lnSpc>
              <a:buFont typeface="Arial" charset="0"/>
              <a:buChar char="•"/>
            </a:pPr>
            <a:r>
              <a:rPr lang="en-US" sz="2900" b="1">
                <a:solidFill>
                  <a:srgbClr val="B51F19"/>
                </a:solidFill>
                <a:latin typeface="Public Sans Bold" charset="0"/>
                <a:sym typeface="Public Sans Bold" charset="0"/>
              </a:rPr>
              <a:t>Các nhóm  hãy quan sát hình ảnh, đọc các trường hợp tiến hành thảo luận  và trả lời câu hỏi: </a:t>
            </a:r>
          </a:p>
        </p:txBody>
      </p:sp>
      <p:sp>
        <p:nvSpPr>
          <p:cNvPr id="25" name="TextBox 25"/>
          <p:cNvSpPr txBox="1"/>
          <p:nvPr/>
        </p:nvSpPr>
        <p:spPr>
          <a:xfrm>
            <a:off x="13085763" y="9828213"/>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26" name="TextBox 28"/>
          <p:cNvSpPr txBox="1">
            <a:spLocks noChangeArrowheads="1"/>
          </p:cNvSpPr>
          <p:nvPr/>
        </p:nvSpPr>
        <p:spPr bwMode="auto">
          <a:xfrm>
            <a:off x="3205163" y="-130175"/>
            <a:ext cx="11617325" cy="2139950"/>
          </a:xfrm>
          <a:prstGeom prst="rect">
            <a:avLst/>
          </a:prstGeom>
          <a:noFill/>
          <a:ln w="9525">
            <a:noFill/>
            <a:miter lim="800000"/>
            <a:headEnd/>
            <a:tailEnd/>
          </a:ln>
        </p:spPr>
        <p:txBody>
          <a:bodyPr lIns="0" tIns="0" rIns="0" bIns="0">
            <a:spAutoFit/>
          </a:bodyPr>
          <a:lstStyle/>
          <a:p>
            <a:pPr algn="ctr">
              <a:lnSpc>
                <a:spcPts val="8875"/>
              </a:lnSpc>
            </a:pPr>
            <a:r>
              <a:rPr lang="en-US" sz="4000" u="sng">
                <a:solidFill>
                  <a:srgbClr val="A10D00"/>
                </a:solidFill>
                <a:latin typeface="Calistoga" charset="0"/>
                <a:sym typeface="Calistoga" charset="0"/>
              </a:rPr>
              <a:t>BÀI 10</a:t>
            </a:r>
          </a:p>
          <a:p>
            <a:pPr algn="ctr">
              <a:lnSpc>
                <a:spcPts val="8875"/>
              </a:lnSpc>
            </a:pPr>
            <a:r>
              <a:rPr lang="en-US" sz="4000">
                <a:solidFill>
                  <a:srgbClr val="1D1A1B"/>
                </a:solidFill>
                <a:latin typeface="Calistoga" charset="0"/>
                <a:sym typeface="Calistoga" charset="0"/>
              </a:rPr>
              <a:t>QUYỀN VÀ NGHĨA VỤ LAO ĐỘNG CỦA CÔNG DÂN</a:t>
            </a:r>
          </a:p>
        </p:txBody>
      </p:sp>
      <p:sp>
        <p:nvSpPr>
          <p:cNvPr id="27" name="Freeform 20"/>
          <p:cNvSpPr>
            <a:spLocks/>
          </p:cNvSpPr>
          <p:nvPr/>
        </p:nvSpPr>
        <p:spPr bwMode="auto">
          <a:xfrm>
            <a:off x="6934200" y="2084388"/>
            <a:ext cx="800100" cy="793750"/>
          </a:xfrm>
          <a:custGeom>
            <a:avLst/>
            <a:gdLst/>
            <a:ahLst/>
            <a:cxnLst>
              <a:cxn ang="0">
                <a:pos x="0" y="0"/>
              </a:cxn>
              <a:cxn ang="0">
                <a:pos x="1738154" y="0"/>
              </a:cxn>
              <a:cxn ang="0">
                <a:pos x="1738154" y="1724467"/>
              </a:cxn>
              <a:cxn ang="0">
                <a:pos x="0" y="1724467"/>
              </a:cxn>
              <a:cxn ang="0">
                <a:pos x="0" y="0"/>
              </a:cxn>
            </a:cxnLst>
            <a:rect l="0" t="0" r="r" b="b"/>
            <a:pathLst>
              <a:path w="1738154" h="1724468">
                <a:moveTo>
                  <a:pt x="0" y="0"/>
                </a:moveTo>
                <a:lnTo>
                  <a:pt x="1738154" y="0"/>
                </a:lnTo>
                <a:lnTo>
                  <a:pt x="1738154" y="1724467"/>
                </a:lnTo>
                <a:lnTo>
                  <a:pt x="0" y="1724467"/>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8" name="TextBox 24"/>
          <p:cNvSpPr txBox="1">
            <a:spLocks noChangeArrowheads="1"/>
          </p:cNvSpPr>
          <p:nvPr/>
        </p:nvSpPr>
        <p:spPr bwMode="auto">
          <a:xfrm>
            <a:off x="4700588" y="1824038"/>
            <a:ext cx="8886825" cy="998537"/>
          </a:xfrm>
          <a:prstGeom prst="rect">
            <a:avLst/>
          </a:prstGeom>
          <a:noFill/>
          <a:ln w="9525">
            <a:noFill/>
            <a:miter lim="800000"/>
            <a:headEnd/>
            <a:tailEnd/>
          </a:ln>
        </p:spPr>
        <p:txBody>
          <a:bodyPr lIns="0" tIns="0" rIns="0" bIns="0">
            <a:spAutoFit/>
          </a:bodyPr>
          <a:lstStyle/>
          <a:p>
            <a:pPr algn="ctr">
              <a:lnSpc>
                <a:spcPts val="8875"/>
              </a:lnSpc>
            </a:pPr>
            <a:r>
              <a:rPr lang="en-US" sz="4000">
                <a:solidFill>
                  <a:srgbClr val="A10D00"/>
                </a:solidFill>
                <a:latin typeface="Calistoga" charset="0"/>
                <a:sym typeface="Calistoga" charset="0"/>
              </a:rPr>
              <a:t>KHÁM PHÁ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9" grpId="0" animBg="1"/>
      <p:bldP spid="23" grpId="0"/>
      <p:bldP spid="24" grpId="0"/>
      <p:bldP spid="25" grpId="0"/>
      <p:bldP spid="26" grpId="0"/>
      <p:bldP spid="27"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rot="10800000">
            <a:off x="13625513" y="-1477963"/>
            <a:ext cx="5391150" cy="2447926"/>
            <a:chOff x="0" y="0"/>
            <a:chExt cx="1239720" cy="562692"/>
          </a:xfrm>
        </p:grpSpPr>
        <p:sp>
          <p:nvSpPr>
            <p:cNvPr id="17438" name="Freeform 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7439" name="TextBox 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rot="10800000">
            <a:off x="-727075" y="-1477963"/>
            <a:ext cx="5391150" cy="2447926"/>
            <a:chOff x="0" y="0"/>
            <a:chExt cx="1239720" cy="562692"/>
          </a:xfrm>
        </p:grpSpPr>
        <p:sp>
          <p:nvSpPr>
            <p:cNvPr id="17436" name="Freeform 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7437" name="TextBox 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9" name="Group 9"/>
          <p:cNvGrpSpPr>
            <a:grpSpLocks/>
          </p:cNvGrpSpPr>
          <p:nvPr/>
        </p:nvGrpSpPr>
        <p:grpSpPr bwMode="auto">
          <a:xfrm rot="10800000">
            <a:off x="15914688" y="433388"/>
            <a:ext cx="2755900" cy="1071562"/>
            <a:chOff x="0" y="0"/>
            <a:chExt cx="1643297" cy="639062"/>
          </a:xfrm>
        </p:grpSpPr>
        <p:sp>
          <p:nvSpPr>
            <p:cNvPr id="17434" name="Freeform 1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7435" name="TextBox 1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2" name="Group 12"/>
          <p:cNvGrpSpPr>
            <a:grpSpLocks/>
          </p:cNvGrpSpPr>
          <p:nvPr/>
        </p:nvGrpSpPr>
        <p:grpSpPr bwMode="auto">
          <a:xfrm rot="10800000">
            <a:off x="-381000" y="433388"/>
            <a:ext cx="2755900" cy="1071562"/>
            <a:chOff x="0" y="0"/>
            <a:chExt cx="1643297" cy="639062"/>
          </a:xfrm>
        </p:grpSpPr>
        <p:sp>
          <p:nvSpPr>
            <p:cNvPr id="17432" name="Freeform 13"/>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7433" name="TextBox 14"/>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5" name="Freeform 15"/>
          <p:cNvSpPr/>
          <p:nvPr/>
        </p:nvSpPr>
        <p:spPr>
          <a:xfrm rot="5400000">
            <a:off x="-289309" y="1124240"/>
            <a:ext cx="1314829" cy="417924"/>
          </a:xfrm>
          <a:custGeom>
            <a:avLst/>
            <a:gdLst/>
            <a:ahLst/>
            <a:cxnLst/>
            <a:rect l="l" t="t" r="r" b="b"/>
            <a:pathLst>
              <a:path w="1314829" h="417924">
                <a:moveTo>
                  <a:pt x="0" y="0"/>
                </a:moveTo>
                <a:lnTo>
                  <a:pt x="1314829" y="0"/>
                </a:lnTo>
                <a:lnTo>
                  <a:pt x="1314829" y="417924"/>
                </a:lnTo>
                <a:lnTo>
                  <a:pt x="0" y="417924"/>
                </a:lnTo>
                <a:lnTo>
                  <a:pt x="0" y="0"/>
                </a:lnTo>
                <a:close/>
              </a:path>
            </a:pathLst>
          </a:custGeom>
          <a:blipFill>
            <a:blip r:embed="rId3">
              <a:extLst>
                <a:ext uri="{96DAC541-7B7A-43D3-8B79-37D633B846F1}"/>
              </a:extLst>
            </a:blip>
            <a:stretch>
              <a:fillRect t="-23484"/>
            </a:stretch>
          </a:blipFill>
        </p:spPr>
      </p:sp>
      <p:sp>
        <p:nvSpPr>
          <p:cNvPr id="16" name="Freeform 16"/>
          <p:cNvSpPr>
            <a:spLocks/>
          </p:cNvSpPr>
          <p:nvPr/>
        </p:nvSpPr>
        <p:spPr bwMode="auto">
          <a:xfrm>
            <a:off x="17760950" y="2809875"/>
            <a:ext cx="1054100" cy="720725"/>
          </a:xfrm>
          <a:custGeom>
            <a:avLst/>
            <a:gdLst/>
            <a:ahLst/>
            <a:cxnLst>
              <a:cxn ang="0">
                <a:pos x="0" y="0"/>
              </a:cxn>
              <a:cxn ang="0">
                <a:pos x="1053100" y="0"/>
              </a:cxn>
              <a:cxn ang="0">
                <a:pos x="1053100" y="720057"/>
              </a:cxn>
              <a:cxn ang="0">
                <a:pos x="0" y="720057"/>
              </a:cxn>
              <a:cxn ang="0">
                <a:pos x="0" y="0"/>
              </a:cxn>
            </a:cxnLst>
            <a:rect l="0" t="0" r="r" b="b"/>
            <a:pathLst>
              <a:path w="1053100" h="720057">
                <a:moveTo>
                  <a:pt x="0" y="0"/>
                </a:moveTo>
                <a:lnTo>
                  <a:pt x="1053100" y="0"/>
                </a:lnTo>
                <a:lnTo>
                  <a:pt x="1053100" y="720057"/>
                </a:lnTo>
                <a:lnTo>
                  <a:pt x="0" y="720057"/>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17" name="Freeform 17"/>
          <p:cNvSpPr>
            <a:spLocks/>
          </p:cNvSpPr>
          <p:nvPr/>
        </p:nvSpPr>
        <p:spPr bwMode="auto">
          <a:xfrm>
            <a:off x="16211550" y="-2333625"/>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18" name="Freeform 18"/>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6">
              <a:extLst>
                <a:ext uri="{96DAC541-7B7A-43D3-8B79-37D633B846F1}"/>
              </a:extLst>
            </a:blip>
            <a:stretch>
              <a:fillRect t="-483256"/>
            </a:stretch>
          </a:blipFill>
        </p:spPr>
      </p:sp>
      <p:sp>
        <p:nvSpPr>
          <p:cNvPr id="19" name="Freeform 19"/>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20" name="Freeform 20"/>
          <p:cNvSpPr>
            <a:spLocks/>
          </p:cNvSpPr>
          <p:nvPr/>
        </p:nvSpPr>
        <p:spPr bwMode="auto">
          <a:xfrm>
            <a:off x="8032750" y="80963"/>
            <a:ext cx="1738313" cy="1724025"/>
          </a:xfrm>
          <a:custGeom>
            <a:avLst/>
            <a:gdLst/>
            <a:ahLst/>
            <a:cxnLst>
              <a:cxn ang="0">
                <a:pos x="0" y="0"/>
              </a:cxn>
              <a:cxn ang="0">
                <a:pos x="1738154" y="0"/>
              </a:cxn>
              <a:cxn ang="0">
                <a:pos x="1738154" y="1724467"/>
              </a:cxn>
              <a:cxn ang="0">
                <a:pos x="0" y="1724467"/>
              </a:cxn>
              <a:cxn ang="0">
                <a:pos x="0" y="0"/>
              </a:cxn>
            </a:cxnLst>
            <a:rect l="0" t="0" r="r" b="b"/>
            <a:pathLst>
              <a:path w="1738154" h="1724468">
                <a:moveTo>
                  <a:pt x="0" y="0"/>
                </a:moveTo>
                <a:lnTo>
                  <a:pt x="1738154" y="0"/>
                </a:lnTo>
                <a:lnTo>
                  <a:pt x="1738154" y="1724467"/>
                </a:lnTo>
                <a:lnTo>
                  <a:pt x="0" y="1724467"/>
                </a:lnTo>
                <a:lnTo>
                  <a:pt x="0" y="0"/>
                </a:lnTo>
                <a:close/>
              </a:path>
            </a:pathLst>
          </a:custGeom>
          <a:blipFill dpi="0" rotWithShape="1">
            <a:blip r:embed="rId8"/>
            <a:srcRect/>
            <a:stretch>
              <a:fillRect/>
            </a:stretch>
          </a:blipFill>
          <a:ln w="9525">
            <a:noFill/>
            <a:round/>
            <a:headEnd/>
            <a:tailEnd/>
          </a:ln>
        </p:spPr>
        <p:txBody>
          <a:bodyPr/>
          <a:lstStyle/>
          <a:p>
            <a:endParaRPr lang="en-US"/>
          </a:p>
        </p:txBody>
      </p:sp>
      <p:grpSp>
        <p:nvGrpSpPr>
          <p:cNvPr id="21" name="Group 21"/>
          <p:cNvGrpSpPr>
            <a:grpSpLocks/>
          </p:cNvGrpSpPr>
          <p:nvPr/>
        </p:nvGrpSpPr>
        <p:grpSpPr bwMode="auto">
          <a:xfrm>
            <a:off x="1708150" y="4913313"/>
            <a:ext cx="15695613" cy="4344987"/>
            <a:chOff x="0" y="0"/>
            <a:chExt cx="4133902" cy="1144307"/>
          </a:xfrm>
        </p:grpSpPr>
        <p:sp>
          <p:nvSpPr>
            <p:cNvPr id="17430" name="Freeform 22"/>
            <p:cNvSpPr>
              <a:spLocks/>
            </p:cNvSpPr>
            <p:nvPr/>
          </p:nvSpPr>
          <p:spPr bwMode="auto">
            <a:xfrm>
              <a:off x="0" y="0"/>
              <a:ext cx="4133902" cy="1144307"/>
            </a:xfrm>
            <a:custGeom>
              <a:avLst/>
              <a:gdLst/>
              <a:ahLst/>
              <a:cxnLst>
                <a:cxn ang="0">
                  <a:pos x="25155" y="0"/>
                </a:cxn>
                <a:cxn ang="0">
                  <a:pos x="4108747" y="0"/>
                </a:cxn>
                <a:cxn ang="0">
                  <a:pos x="4133902" y="25155"/>
                </a:cxn>
                <a:cxn ang="0">
                  <a:pos x="4133902" y="1119152"/>
                </a:cxn>
                <a:cxn ang="0">
                  <a:pos x="4126535" y="1136939"/>
                </a:cxn>
                <a:cxn ang="0">
                  <a:pos x="4108747" y="1144307"/>
                </a:cxn>
                <a:cxn ang="0">
                  <a:pos x="25155" y="1144307"/>
                </a:cxn>
                <a:cxn ang="0">
                  <a:pos x="0" y="1119152"/>
                </a:cxn>
                <a:cxn ang="0">
                  <a:pos x="0" y="25155"/>
                </a:cxn>
                <a:cxn ang="0">
                  <a:pos x="25155" y="0"/>
                </a:cxn>
              </a:cxnLst>
              <a:rect l="0" t="0" r="r" b="b"/>
              <a:pathLst>
                <a:path w="4133902" h="1144307">
                  <a:moveTo>
                    <a:pt x="25155" y="0"/>
                  </a:moveTo>
                  <a:lnTo>
                    <a:pt x="4108747" y="0"/>
                  </a:lnTo>
                  <a:cubicBezTo>
                    <a:pt x="4122640" y="0"/>
                    <a:pt x="4133902" y="11262"/>
                    <a:pt x="4133902" y="25155"/>
                  </a:cubicBezTo>
                  <a:lnTo>
                    <a:pt x="4133902" y="1119152"/>
                  </a:lnTo>
                  <a:cubicBezTo>
                    <a:pt x="4133902" y="1125823"/>
                    <a:pt x="4131252" y="1132222"/>
                    <a:pt x="4126535" y="1136939"/>
                  </a:cubicBezTo>
                  <a:cubicBezTo>
                    <a:pt x="4121817" y="1141657"/>
                    <a:pt x="4115419" y="1144307"/>
                    <a:pt x="4108747" y="1144307"/>
                  </a:cubicBezTo>
                  <a:lnTo>
                    <a:pt x="25155" y="1144307"/>
                  </a:lnTo>
                  <a:cubicBezTo>
                    <a:pt x="11262" y="1144307"/>
                    <a:pt x="0" y="1133045"/>
                    <a:pt x="0" y="1119152"/>
                  </a:cubicBezTo>
                  <a:lnTo>
                    <a:pt x="0" y="25155"/>
                  </a:lnTo>
                  <a:cubicBezTo>
                    <a:pt x="0" y="11262"/>
                    <a:pt x="11262" y="0"/>
                    <a:pt x="25155" y="0"/>
                  </a:cubicBezTo>
                  <a:close/>
                </a:path>
              </a:pathLst>
            </a:custGeom>
            <a:solidFill>
              <a:srgbClr val="FFFFFF">
                <a:alpha val="78822"/>
              </a:srgbClr>
            </a:solidFill>
            <a:ln w="38100" cap="rnd">
              <a:solidFill>
                <a:srgbClr val="000000">
                  <a:alpha val="78822"/>
                </a:srgbClr>
              </a:solidFill>
              <a:prstDash val="solid"/>
              <a:round/>
              <a:headEnd/>
              <a:tailEnd/>
            </a:ln>
          </p:spPr>
          <p:txBody>
            <a:bodyPr/>
            <a:lstStyle/>
            <a:p>
              <a:endParaRPr lang="en-US"/>
            </a:p>
          </p:txBody>
        </p:sp>
        <p:sp>
          <p:nvSpPr>
            <p:cNvPr id="17431" name="TextBox 23"/>
            <p:cNvSpPr txBox="1">
              <a:spLocks noChangeArrowheads="1"/>
            </p:cNvSpPr>
            <p:nvPr/>
          </p:nvSpPr>
          <p:spPr bwMode="auto">
            <a:xfrm>
              <a:off x="0" y="-57150"/>
              <a:ext cx="4133902" cy="1201457"/>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24" name="TextBox 24"/>
          <p:cNvSpPr txBox="1">
            <a:spLocks noChangeArrowheads="1"/>
          </p:cNvSpPr>
          <p:nvPr/>
        </p:nvSpPr>
        <p:spPr bwMode="auto">
          <a:xfrm>
            <a:off x="4457700" y="1804988"/>
            <a:ext cx="8888413" cy="1123950"/>
          </a:xfrm>
          <a:prstGeom prst="rect">
            <a:avLst/>
          </a:prstGeom>
          <a:noFill/>
          <a:ln w="9525">
            <a:noFill/>
            <a:miter lim="800000"/>
            <a:headEnd/>
            <a:tailEnd/>
          </a:ln>
        </p:spPr>
        <p:txBody>
          <a:bodyPr lIns="0" tIns="0" rIns="0" bIns="0">
            <a:spAutoFit/>
          </a:bodyPr>
          <a:lstStyle/>
          <a:p>
            <a:pPr algn="ctr">
              <a:lnSpc>
                <a:spcPts val="8875"/>
              </a:lnSpc>
            </a:pPr>
            <a:r>
              <a:rPr lang="en-US" sz="7400">
                <a:solidFill>
                  <a:srgbClr val="A10D00"/>
                </a:solidFill>
                <a:latin typeface="Calistoga" charset="0"/>
                <a:sym typeface="Calistoga" charset="0"/>
              </a:rPr>
              <a:t>KHÁM PHÁ</a:t>
            </a:r>
          </a:p>
        </p:txBody>
      </p:sp>
      <p:sp>
        <p:nvSpPr>
          <p:cNvPr id="25" name="TextBox 25"/>
          <p:cNvSpPr txBox="1"/>
          <p:nvPr/>
        </p:nvSpPr>
        <p:spPr>
          <a:xfrm>
            <a:off x="736600" y="2951163"/>
            <a:ext cx="11077575" cy="514350"/>
          </a:xfrm>
          <a:prstGeom prst="rect">
            <a:avLst/>
          </a:prstGeom>
        </p:spPr>
        <p:txBody>
          <a:bodyPr lIns="0" tIns="0" rIns="0" bIns="0">
            <a:spAutoFit/>
          </a:bodyPr>
          <a:lstStyle/>
          <a:p>
            <a:pPr marL="646113" lvl="1" indent="-322263">
              <a:lnSpc>
                <a:spcPts val="4200"/>
              </a:lnSpc>
              <a:buFontTx/>
              <a:buAutoNum type="arabicPeriod"/>
            </a:pPr>
            <a:r>
              <a:rPr lang="en-US" sz="2900" b="1" u="sng">
                <a:solidFill>
                  <a:srgbClr val="B51F19"/>
                </a:solidFill>
                <a:latin typeface="Public Sans Bold" charset="0"/>
                <a:sym typeface="Public Sans Bold" charset="0"/>
              </a:rPr>
              <a:t>Tầm quan trọng của lao động đối với đời sống con người :</a:t>
            </a:r>
          </a:p>
        </p:txBody>
      </p:sp>
      <p:sp>
        <p:nvSpPr>
          <p:cNvPr id="27" name="TextBox 27"/>
          <p:cNvSpPr txBox="1"/>
          <p:nvPr/>
        </p:nvSpPr>
        <p:spPr>
          <a:xfrm>
            <a:off x="2235200" y="5435600"/>
            <a:ext cx="14085888" cy="3133725"/>
          </a:xfrm>
          <a:prstGeom prst="rect">
            <a:avLst/>
          </a:prstGeom>
        </p:spPr>
        <p:txBody>
          <a:bodyPr lIns="0" tIns="0" rIns="0" bIns="0">
            <a:spAutoFit/>
          </a:bodyPr>
          <a:lstStyle/>
          <a:p>
            <a:pPr algn="ctr">
              <a:lnSpc>
                <a:spcPts val="4200"/>
              </a:lnSpc>
            </a:pPr>
            <a:r>
              <a:rPr lang="en-US" sz="2900" b="1" i="1" u="sng">
                <a:solidFill>
                  <a:srgbClr val="000000"/>
                </a:solidFill>
                <a:latin typeface="Public Sans Bold Italics"/>
                <a:sym typeface="Public Sans Bold Italics"/>
              </a:rPr>
              <a:t>Trường hợp. </a:t>
            </a:r>
            <a:r>
              <a:rPr lang="en-US" sz="2900">
                <a:solidFill>
                  <a:srgbClr val="000000"/>
                </a:solidFill>
                <a:latin typeface="Public Sans" charset="0"/>
                <a:sym typeface="Public Sans" charset="0"/>
              </a:rPr>
              <a:t>Sau khi về thăm quê, anh M nhận thấy cuộc sống của người dân   địa phương có nhiều khó khăn, thu nhập còn thấp. Do đó, anh M đã quyết định mở công ty sản xuất sợi ở quê hương mình. Công ty của anh M không chỉ thu mua nguyên liệu mà còn ưu tiên tuyển lao động là người địa phương. Nhờ có việc làm trong công ty, người dân có thu nhập ôn định, đời sống từng bước được nâng cao.</a:t>
            </a:r>
          </a:p>
        </p:txBody>
      </p:sp>
      <p:sp>
        <p:nvSpPr>
          <p:cNvPr id="28" name="TextBox 28"/>
          <p:cNvSpPr txBox="1"/>
          <p:nvPr/>
        </p:nvSpPr>
        <p:spPr>
          <a:xfrm>
            <a:off x="1087438" y="93122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
        <p:nvSpPr>
          <p:cNvPr id="29" name="TextBox 24"/>
          <p:cNvSpPr txBox="1"/>
          <p:nvPr/>
        </p:nvSpPr>
        <p:spPr>
          <a:xfrm>
            <a:off x="1708150" y="3579813"/>
            <a:ext cx="16052800" cy="1076325"/>
          </a:xfrm>
          <a:prstGeom prst="rect">
            <a:avLst/>
          </a:prstGeom>
        </p:spPr>
        <p:txBody>
          <a:bodyPr lIns="0" tIns="0" rIns="0" bIns="0">
            <a:spAutoFit/>
          </a:bodyPr>
          <a:lstStyle/>
          <a:p>
            <a:pPr marL="646113" lvl="1" indent="-322263">
              <a:lnSpc>
                <a:spcPts val="4200"/>
              </a:lnSpc>
              <a:buFont typeface="Arial" charset="0"/>
              <a:buChar char="•"/>
            </a:pPr>
            <a:r>
              <a:rPr lang="en-US" sz="2900" b="1">
                <a:solidFill>
                  <a:srgbClr val="B51F19"/>
                </a:solidFill>
                <a:latin typeface="Public Sans Bold" charset="0"/>
                <a:sym typeface="Public Sans Bold" charset="0"/>
              </a:rPr>
              <a:t>Các nhóm  hãy quan sát hình ảnh, đọc các trường hợp và tiến hành thảo luận và trả lời câu hỏi: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9" grpId="0" animBg="1"/>
      <p:bldP spid="20" grpId="0" animBg="1"/>
      <p:bldP spid="24" grpId="0"/>
      <p:bldP spid="25"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6388100" y="-5535613"/>
            <a:ext cx="14135100" cy="10118726"/>
            <a:chOff x="0" y="0"/>
            <a:chExt cx="786013" cy="562692"/>
          </a:xfrm>
        </p:grpSpPr>
        <p:sp>
          <p:nvSpPr>
            <p:cNvPr id="18468" name="Freeform 4"/>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18469" name="TextBox 5"/>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2306638" y="6253163"/>
            <a:ext cx="7612063" cy="5057775"/>
            <a:chOff x="0" y="0"/>
            <a:chExt cx="846733" cy="562692"/>
          </a:xfrm>
        </p:grpSpPr>
        <p:sp>
          <p:nvSpPr>
            <p:cNvPr id="18466" name="Freeform 7"/>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18467" name="TextBox 8"/>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p:nvPr/>
        </p:nvSpPr>
        <p:spPr>
          <a:xfrm flipH="1">
            <a:off x="1028700" y="8090388"/>
            <a:ext cx="6302261" cy="1892446"/>
          </a:xfrm>
          <a:custGeom>
            <a:avLst/>
            <a:gdLst/>
            <a:ahLst/>
            <a:cxnLst/>
            <a:rect l="l" t="t" r="r" b="b"/>
            <a:pathLst>
              <a:path w="6302261" h="1892446">
                <a:moveTo>
                  <a:pt x="6302261" y="0"/>
                </a:moveTo>
                <a:lnTo>
                  <a:pt x="0" y="0"/>
                </a:lnTo>
                <a:lnTo>
                  <a:pt x="0" y="1892446"/>
                </a:lnTo>
                <a:lnTo>
                  <a:pt x="6302261" y="1892446"/>
                </a:lnTo>
                <a:lnTo>
                  <a:pt x="6302261" y="0"/>
                </a:lnTo>
                <a:close/>
              </a:path>
            </a:pathLst>
          </a:custGeom>
          <a:blipFill>
            <a:blip r:embed="rId3">
              <a:alphaModFix amt="75000"/>
              <a:extLst>
                <a:ext uri="{96DAC541-7B7A-43D3-8B79-37D633B846F1}"/>
              </a:extLst>
            </a:blip>
            <a:stretch>
              <a:fillRect t="-78999"/>
            </a:stretch>
          </a:blipFill>
        </p:spPr>
      </p:sp>
      <p:grpSp>
        <p:nvGrpSpPr>
          <p:cNvPr id="10" name="Group 10"/>
          <p:cNvGrpSpPr>
            <a:grpSpLocks/>
          </p:cNvGrpSpPr>
          <p:nvPr/>
        </p:nvGrpSpPr>
        <p:grpSpPr bwMode="auto">
          <a:xfrm>
            <a:off x="-2306638" y="1322388"/>
            <a:ext cx="10086976" cy="7642225"/>
            <a:chOff x="0" y="0"/>
            <a:chExt cx="617700" cy="468046"/>
          </a:xfrm>
        </p:grpSpPr>
        <p:sp>
          <p:nvSpPr>
            <p:cNvPr id="11" name="Freeform 11"/>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l="-4456" r="-4456"/>
              </a:stretch>
            </a:blipFill>
            <a:ln w="142875" cap="sq">
              <a:solidFill>
                <a:srgbClr val="FFFFFF"/>
              </a:solidFill>
              <a:prstDash val="solid"/>
              <a:miter/>
            </a:ln>
          </p:spPr>
        </p:sp>
      </p:grpSp>
      <p:grpSp>
        <p:nvGrpSpPr>
          <p:cNvPr id="12" name="Group 12"/>
          <p:cNvGrpSpPr>
            <a:grpSpLocks/>
          </p:cNvGrpSpPr>
          <p:nvPr/>
        </p:nvGrpSpPr>
        <p:grpSpPr bwMode="auto">
          <a:xfrm>
            <a:off x="14563725" y="-1477963"/>
            <a:ext cx="5391150" cy="2982913"/>
            <a:chOff x="0" y="0"/>
            <a:chExt cx="7187325" cy="3976501"/>
          </a:xfrm>
        </p:grpSpPr>
        <p:grpSp>
          <p:nvGrpSpPr>
            <p:cNvPr id="18457" name="Group 13"/>
            <p:cNvGrpSpPr>
              <a:grpSpLocks/>
            </p:cNvGrpSpPr>
            <p:nvPr/>
          </p:nvGrpSpPr>
          <p:grpSpPr bwMode="auto">
            <a:xfrm rot="10800000">
              <a:off x="0" y="0"/>
              <a:ext cx="7187325" cy="3262226"/>
              <a:chOff x="0" y="0"/>
              <a:chExt cx="1239720" cy="562692"/>
            </a:xfrm>
          </p:grpSpPr>
          <p:sp>
            <p:nvSpPr>
              <p:cNvPr id="18461" name="Freeform 14"/>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18462" name="TextBox 15"/>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8458" name="Group 16"/>
            <p:cNvGrpSpPr>
              <a:grpSpLocks/>
            </p:cNvGrpSpPr>
            <p:nvPr/>
          </p:nvGrpSpPr>
          <p:grpSpPr bwMode="auto">
            <a:xfrm rot="10800000">
              <a:off x="2511062" y="2547952"/>
              <a:ext cx="3673400" cy="1428550"/>
              <a:chOff x="0" y="0"/>
              <a:chExt cx="1643297" cy="639062"/>
            </a:xfrm>
          </p:grpSpPr>
          <p:sp>
            <p:nvSpPr>
              <p:cNvPr id="18459" name="Freeform 17"/>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8460" name="TextBox 18"/>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19" name="Freeform 19"/>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0" name="Freeform 20"/>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1" name="Freeform 21"/>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2" name="Freeform 22"/>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3" name="Freeform 23"/>
          <p:cNvSpPr>
            <a:spLocks/>
          </p:cNvSpPr>
          <p:nvPr/>
        </p:nvSpPr>
        <p:spPr bwMode="auto">
          <a:xfrm>
            <a:off x="5449888" y="6858000"/>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4" name="Freeform 24"/>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5" name="Freeform 25"/>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6" name="Freeform 26"/>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27" name="Freeform 27"/>
          <p:cNvSpPr>
            <a:spLocks/>
          </p:cNvSpPr>
          <p:nvPr/>
        </p:nvSpPr>
        <p:spPr bwMode="auto">
          <a:xfrm>
            <a:off x="6632575" y="2112963"/>
            <a:ext cx="1397000" cy="1597025"/>
          </a:xfrm>
          <a:custGeom>
            <a:avLst/>
            <a:gdLst/>
            <a:ahLst/>
            <a:cxnLst>
              <a:cxn ang="0">
                <a:pos x="0" y="0"/>
              </a:cxn>
              <a:cxn ang="0">
                <a:pos x="1397791" y="0"/>
              </a:cxn>
              <a:cxn ang="0">
                <a:pos x="1397791" y="1597476"/>
              </a:cxn>
              <a:cxn ang="0">
                <a:pos x="0" y="1597476"/>
              </a:cxn>
              <a:cxn ang="0">
                <a:pos x="0" y="0"/>
              </a:cxn>
            </a:cxnLst>
            <a:rect l="0" t="0" r="r" b="b"/>
            <a:pathLst>
              <a:path w="1397791" h="1597476">
                <a:moveTo>
                  <a:pt x="0" y="0"/>
                </a:moveTo>
                <a:lnTo>
                  <a:pt x="1397791" y="0"/>
                </a:lnTo>
                <a:lnTo>
                  <a:pt x="1397791" y="1597476"/>
                </a:lnTo>
                <a:lnTo>
                  <a:pt x="0" y="1597476"/>
                </a:lnTo>
                <a:lnTo>
                  <a:pt x="0" y="0"/>
                </a:lnTo>
                <a:close/>
              </a:path>
            </a:pathLst>
          </a:custGeom>
          <a:blipFill dpi="0" rotWithShape="1">
            <a:blip r:embed="rId12"/>
            <a:srcRect/>
            <a:stretch>
              <a:fillRect/>
            </a:stretch>
          </a:blipFill>
          <a:ln w="9525">
            <a:noFill/>
            <a:round/>
            <a:headEnd/>
            <a:tailEnd/>
          </a:ln>
        </p:spPr>
        <p:txBody>
          <a:bodyPr/>
          <a:lstStyle/>
          <a:p>
            <a:endParaRPr lang="en-US"/>
          </a:p>
        </p:txBody>
      </p:sp>
      <p:sp>
        <p:nvSpPr>
          <p:cNvPr id="28" name="TextBox 28"/>
          <p:cNvSpPr txBox="1"/>
          <p:nvPr/>
        </p:nvSpPr>
        <p:spPr>
          <a:xfrm>
            <a:off x="8216900" y="2084388"/>
            <a:ext cx="6972300" cy="1060450"/>
          </a:xfrm>
          <a:prstGeom prst="rect">
            <a:avLst/>
          </a:prstGeom>
        </p:spPr>
        <p:txBody>
          <a:bodyPr lIns="0" tIns="0" rIns="0" bIns="0">
            <a:spAutoFit/>
          </a:bodyPr>
          <a:lstStyle/>
          <a:p>
            <a:pPr>
              <a:lnSpc>
                <a:spcPts val="8500"/>
              </a:lnSpc>
            </a:pPr>
            <a:r>
              <a:rPr lang="en-US" sz="6700">
                <a:solidFill>
                  <a:srgbClr val="A10D00"/>
                </a:solidFill>
                <a:latin typeface="Calistoga" charset="0"/>
                <a:sym typeface="Calistoga" charset="0"/>
              </a:rPr>
              <a:t>CÂU HỎI </a:t>
            </a:r>
          </a:p>
        </p:txBody>
      </p:sp>
      <p:sp>
        <p:nvSpPr>
          <p:cNvPr id="29" name="TextBox 29"/>
          <p:cNvSpPr txBox="1">
            <a:spLocks noChangeArrowheads="1"/>
          </p:cNvSpPr>
          <p:nvPr/>
        </p:nvSpPr>
        <p:spPr bwMode="auto">
          <a:xfrm>
            <a:off x="8216900" y="4037013"/>
            <a:ext cx="9263063" cy="3819525"/>
          </a:xfrm>
          <a:prstGeom prst="rect">
            <a:avLst/>
          </a:prstGeom>
          <a:noFill/>
          <a:ln w="9525">
            <a:noFill/>
            <a:miter lim="800000"/>
            <a:headEnd/>
            <a:tailEnd/>
          </a:ln>
        </p:spPr>
        <p:txBody>
          <a:bodyPr lIns="0" tIns="0" rIns="0" bIns="0">
            <a:spAutoFit/>
          </a:bodyPr>
          <a:lstStyle/>
          <a:p>
            <a:pPr>
              <a:lnSpc>
                <a:spcPts val="3750"/>
              </a:lnSpc>
            </a:pPr>
            <a:r>
              <a:rPr lang="en-US" sz="3000">
                <a:solidFill>
                  <a:srgbClr val="000000"/>
                </a:solidFill>
                <a:latin typeface="Public Sans" charset="0"/>
                <a:sym typeface="Public Sans" charset="0"/>
              </a:rPr>
              <a:t>a) Em hãy cho biết hoạt động của con người trong từng hình ảnh, trường hợp trên đã tạo ra những sản phẩm nào? Các sản phẩm đó có ý nghĩa như thế nào đối với đời sống của con người?</a:t>
            </a:r>
          </a:p>
          <a:p>
            <a:pPr>
              <a:lnSpc>
                <a:spcPts val="3750"/>
              </a:lnSpc>
            </a:pPr>
            <a:endParaRPr lang="en-US" sz="3000">
              <a:solidFill>
                <a:srgbClr val="000000"/>
              </a:solidFill>
              <a:latin typeface="Public Sans" charset="0"/>
              <a:sym typeface="Public Sans" charset="0"/>
            </a:endParaRPr>
          </a:p>
          <a:p>
            <a:pPr>
              <a:lnSpc>
                <a:spcPts val="3750"/>
              </a:lnSpc>
            </a:pPr>
            <a:r>
              <a:rPr lang="en-US" sz="3000">
                <a:solidFill>
                  <a:srgbClr val="000000"/>
                </a:solidFill>
                <a:latin typeface="Public Sans" charset="0"/>
                <a:sym typeface="Public Sans" charset="0"/>
              </a:rPr>
              <a:t>b) Theo em, lao động có ý nghĩa gì đối với cá nhân và xã hội?</a:t>
            </a:r>
          </a:p>
          <a:p>
            <a:pPr>
              <a:lnSpc>
                <a:spcPts val="3750"/>
              </a:lnSpc>
            </a:pPr>
            <a:endParaRPr lang="en-US" sz="3000">
              <a:solidFill>
                <a:srgbClr val="000000"/>
              </a:solidFill>
              <a:latin typeface="Public Sans" charset="0"/>
              <a:sym typeface="Public Sans" charset="0"/>
            </a:endParaRPr>
          </a:p>
        </p:txBody>
      </p:sp>
      <p:sp>
        <p:nvSpPr>
          <p:cNvPr id="30" name="TextBox 30"/>
          <p:cNvSpPr txBox="1"/>
          <p:nvPr/>
        </p:nvSpPr>
        <p:spPr>
          <a:xfrm>
            <a:off x="12057063" y="94646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2" grpId="0" animBg="1"/>
      <p:bldP spid="23" grpId="0" animBg="1"/>
      <p:bldP spid="24" grpId="0" animBg="1"/>
      <p:bldP spid="25" grpId="0" animBg="1"/>
      <p:bldP spid="26" grpId="0" animBg="1"/>
      <p:bldP spid="27" grpId="0" animBg="1"/>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857250" y="2835275"/>
            <a:ext cx="8231188" cy="3581400"/>
            <a:chOff x="0" y="0"/>
            <a:chExt cx="2168014" cy="943255"/>
          </a:xfrm>
        </p:grpSpPr>
        <p:sp>
          <p:nvSpPr>
            <p:cNvPr id="19493" name="Freeform 4"/>
            <p:cNvSpPr>
              <a:spLocks/>
            </p:cNvSpPr>
            <p:nvPr/>
          </p:nvSpPr>
          <p:spPr bwMode="auto">
            <a:xfrm>
              <a:off x="0" y="0"/>
              <a:ext cx="2168014" cy="943255"/>
            </a:xfrm>
            <a:custGeom>
              <a:avLst/>
              <a:gdLst/>
              <a:ahLst/>
              <a:cxnLst>
                <a:cxn ang="0">
                  <a:pos x="0" y="0"/>
                </a:cxn>
                <a:cxn ang="0">
                  <a:pos x="2168014" y="0"/>
                </a:cxn>
                <a:cxn ang="0">
                  <a:pos x="2168014" y="943255"/>
                </a:cxn>
                <a:cxn ang="0">
                  <a:pos x="0" y="943255"/>
                </a:cxn>
              </a:cxnLst>
              <a:rect l="0" t="0" r="r" b="b"/>
              <a:pathLst>
                <a:path w="2168014" h="943255">
                  <a:moveTo>
                    <a:pt x="0" y="0"/>
                  </a:moveTo>
                  <a:lnTo>
                    <a:pt x="2168014" y="0"/>
                  </a:lnTo>
                  <a:lnTo>
                    <a:pt x="2168014" y="943255"/>
                  </a:lnTo>
                  <a:lnTo>
                    <a:pt x="0" y="943255"/>
                  </a:lnTo>
                  <a:close/>
                </a:path>
              </a:pathLst>
            </a:custGeom>
            <a:solidFill>
              <a:srgbClr val="A10D00"/>
            </a:solidFill>
            <a:ln w="9525">
              <a:noFill/>
              <a:round/>
              <a:headEnd/>
              <a:tailEnd/>
            </a:ln>
          </p:spPr>
          <p:txBody>
            <a:bodyPr/>
            <a:lstStyle/>
            <a:p>
              <a:endParaRPr lang="en-US"/>
            </a:p>
          </p:txBody>
        </p:sp>
        <p:sp>
          <p:nvSpPr>
            <p:cNvPr id="19494" name="TextBox 5"/>
            <p:cNvSpPr txBox="1">
              <a:spLocks noChangeArrowheads="1"/>
            </p:cNvSpPr>
            <p:nvPr/>
          </p:nvSpPr>
          <p:spPr bwMode="auto">
            <a:xfrm>
              <a:off x="0" y="-57150"/>
              <a:ext cx="2168014" cy="1000405"/>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857250" y="6654800"/>
            <a:ext cx="8231188" cy="3581400"/>
            <a:chOff x="0" y="0"/>
            <a:chExt cx="2168014" cy="943255"/>
          </a:xfrm>
        </p:grpSpPr>
        <p:sp>
          <p:nvSpPr>
            <p:cNvPr id="19491" name="Freeform 7"/>
            <p:cNvSpPr>
              <a:spLocks/>
            </p:cNvSpPr>
            <p:nvPr/>
          </p:nvSpPr>
          <p:spPr bwMode="auto">
            <a:xfrm>
              <a:off x="0" y="0"/>
              <a:ext cx="2168014" cy="943255"/>
            </a:xfrm>
            <a:custGeom>
              <a:avLst/>
              <a:gdLst/>
              <a:ahLst/>
              <a:cxnLst>
                <a:cxn ang="0">
                  <a:pos x="0" y="0"/>
                </a:cxn>
                <a:cxn ang="0">
                  <a:pos x="2168014" y="0"/>
                </a:cxn>
                <a:cxn ang="0">
                  <a:pos x="2168014" y="943255"/>
                </a:cxn>
                <a:cxn ang="0">
                  <a:pos x="0" y="943255"/>
                </a:cxn>
              </a:cxnLst>
              <a:rect l="0" t="0" r="r" b="b"/>
              <a:pathLst>
                <a:path w="2168014" h="943255">
                  <a:moveTo>
                    <a:pt x="0" y="0"/>
                  </a:moveTo>
                  <a:lnTo>
                    <a:pt x="2168014" y="0"/>
                  </a:lnTo>
                  <a:lnTo>
                    <a:pt x="2168014" y="943255"/>
                  </a:lnTo>
                  <a:lnTo>
                    <a:pt x="0" y="943255"/>
                  </a:lnTo>
                  <a:close/>
                </a:path>
              </a:pathLst>
            </a:custGeom>
            <a:solidFill>
              <a:srgbClr val="A10D00"/>
            </a:solidFill>
            <a:ln w="9525">
              <a:noFill/>
              <a:round/>
              <a:headEnd/>
              <a:tailEnd/>
            </a:ln>
          </p:spPr>
          <p:txBody>
            <a:bodyPr/>
            <a:lstStyle/>
            <a:p>
              <a:endParaRPr lang="en-US"/>
            </a:p>
          </p:txBody>
        </p:sp>
        <p:sp>
          <p:nvSpPr>
            <p:cNvPr id="19492" name="TextBox 8"/>
            <p:cNvSpPr txBox="1">
              <a:spLocks noChangeArrowheads="1"/>
            </p:cNvSpPr>
            <p:nvPr/>
          </p:nvSpPr>
          <p:spPr bwMode="auto">
            <a:xfrm>
              <a:off x="0" y="-57150"/>
              <a:ext cx="2168014" cy="1000405"/>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0" name="Group 10"/>
          <p:cNvGrpSpPr>
            <a:grpSpLocks/>
          </p:cNvGrpSpPr>
          <p:nvPr/>
        </p:nvGrpSpPr>
        <p:grpSpPr bwMode="auto">
          <a:xfrm>
            <a:off x="9144000" y="6638925"/>
            <a:ext cx="8231188" cy="3581400"/>
            <a:chOff x="0" y="0"/>
            <a:chExt cx="2168014" cy="943255"/>
          </a:xfrm>
        </p:grpSpPr>
        <p:sp>
          <p:nvSpPr>
            <p:cNvPr id="19489" name="Freeform 11"/>
            <p:cNvSpPr>
              <a:spLocks/>
            </p:cNvSpPr>
            <p:nvPr/>
          </p:nvSpPr>
          <p:spPr bwMode="auto">
            <a:xfrm>
              <a:off x="0" y="0"/>
              <a:ext cx="2168014" cy="943255"/>
            </a:xfrm>
            <a:custGeom>
              <a:avLst/>
              <a:gdLst/>
              <a:ahLst/>
              <a:cxnLst>
                <a:cxn ang="0">
                  <a:pos x="0" y="0"/>
                </a:cxn>
                <a:cxn ang="0">
                  <a:pos x="2168014" y="0"/>
                </a:cxn>
                <a:cxn ang="0">
                  <a:pos x="2168014" y="943255"/>
                </a:cxn>
                <a:cxn ang="0">
                  <a:pos x="0" y="943255"/>
                </a:cxn>
              </a:cxnLst>
              <a:rect l="0" t="0" r="r" b="b"/>
              <a:pathLst>
                <a:path w="2168014" h="943255">
                  <a:moveTo>
                    <a:pt x="0" y="0"/>
                  </a:moveTo>
                  <a:lnTo>
                    <a:pt x="2168014" y="0"/>
                  </a:lnTo>
                  <a:lnTo>
                    <a:pt x="2168014" y="943255"/>
                  </a:lnTo>
                  <a:lnTo>
                    <a:pt x="0" y="943255"/>
                  </a:lnTo>
                  <a:close/>
                </a:path>
              </a:pathLst>
            </a:custGeom>
            <a:solidFill>
              <a:srgbClr val="A10D00"/>
            </a:solidFill>
            <a:ln w="9525">
              <a:noFill/>
              <a:round/>
              <a:headEnd/>
              <a:tailEnd/>
            </a:ln>
          </p:spPr>
          <p:txBody>
            <a:bodyPr/>
            <a:lstStyle/>
            <a:p>
              <a:endParaRPr lang="en-US"/>
            </a:p>
          </p:txBody>
        </p:sp>
        <p:sp>
          <p:nvSpPr>
            <p:cNvPr id="19490" name="TextBox 12"/>
            <p:cNvSpPr txBox="1">
              <a:spLocks noChangeArrowheads="1"/>
            </p:cNvSpPr>
            <p:nvPr/>
          </p:nvSpPr>
          <p:spPr bwMode="auto">
            <a:xfrm>
              <a:off x="0" y="-57150"/>
              <a:ext cx="2168014" cy="1000405"/>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3" name="Group 13"/>
          <p:cNvGrpSpPr>
            <a:grpSpLocks/>
          </p:cNvGrpSpPr>
          <p:nvPr/>
        </p:nvGrpSpPr>
        <p:grpSpPr bwMode="auto">
          <a:xfrm>
            <a:off x="9144000" y="2819400"/>
            <a:ext cx="8231188" cy="3581400"/>
            <a:chOff x="0" y="0"/>
            <a:chExt cx="2168014" cy="943255"/>
          </a:xfrm>
        </p:grpSpPr>
        <p:sp>
          <p:nvSpPr>
            <p:cNvPr id="19487" name="Freeform 14"/>
            <p:cNvSpPr>
              <a:spLocks/>
            </p:cNvSpPr>
            <p:nvPr/>
          </p:nvSpPr>
          <p:spPr bwMode="auto">
            <a:xfrm>
              <a:off x="0" y="0"/>
              <a:ext cx="2168014" cy="943255"/>
            </a:xfrm>
            <a:custGeom>
              <a:avLst/>
              <a:gdLst/>
              <a:ahLst/>
              <a:cxnLst>
                <a:cxn ang="0">
                  <a:pos x="0" y="0"/>
                </a:cxn>
                <a:cxn ang="0">
                  <a:pos x="2168014" y="0"/>
                </a:cxn>
                <a:cxn ang="0">
                  <a:pos x="2168014" y="943255"/>
                </a:cxn>
                <a:cxn ang="0">
                  <a:pos x="0" y="943255"/>
                </a:cxn>
              </a:cxnLst>
              <a:rect l="0" t="0" r="r" b="b"/>
              <a:pathLst>
                <a:path w="2168014" h="943255">
                  <a:moveTo>
                    <a:pt x="0" y="0"/>
                  </a:moveTo>
                  <a:lnTo>
                    <a:pt x="2168014" y="0"/>
                  </a:lnTo>
                  <a:lnTo>
                    <a:pt x="2168014" y="943255"/>
                  </a:lnTo>
                  <a:lnTo>
                    <a:pt x="0" y="943255"/>
                  </a:lnTo>
                  <a:close/>
                </a:path>
              </a:pathLst>
            </a:custGeom>
            <a:solidFill>
              <a:srgbClr val="A10D00"/>
            </a:solidFill>
            <a:ln w="9525">
              <a:noFill/>
              <a:round/>
              <a:headEnd/>
              <a:tailEnd/>
            </a:ln>
          </p:spPr>
          <p:txBody>
            <a:bodyPr/>
            <a:lstStyle/>
            <a:p>
              <a:endParaRPr lang="en-US"/>
            </a:p>
          </p:txBody>
        </p:sp>
        <p:sp>
          <p:nvSpPr>
            <p:cNvPr id="19488" name="TextBox 15"/>
            <p:cNvSpPr txBox="1">
              <a:spLocks noChangeArrowheads="1"/>
            </p:cNvSpPr>
            <p:nvPr/>
          </p:nvSpPr>
          <p:spPr bwMode="auto">
            <a:xfrm>
              <a:off x="0" y="-57150"/>
              <a:ext cx="2168014" cy="1000405"/>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17" name="Group 17"/>
          <p:cNvGrpSpPr>
            <a:grpSpLocks/>
          </p:cNvGrpSpPr>
          <p:nvPr/>
        </p:nvGrpSpPr>
        <p:grpSpPr bwMode="auto">
          <a:xfrm rot="10800000">
            <a:off x="14179550" y="-1362075"/>
            <a:ext cx="5118100" cy="2446338"/>
            <a:chOff x="0" y="0"/>
            <a:chExt cx="1177416" cy="562692"/>
          </a:xfrm>
        </p:grpSpPr>
        <p:sp>
          <p:nvSpPr>
            <p:cNvPr id="19485" name="Freeform 18"/>
            <p:cNvSpPr>
              <a:spLocks/>
            </p:cNvSpPr>
            <p:nvPr/>
          </p:nvSpPr>
          <p:spPr bwMode="auto">
            <a:xfrm>
              <a:off x="0" y="0"/>
              <a:ext cx="1177416" cy="562692"/>
            </a:xfrm>
            <a:custGeom>
              <a:avLst/>
              <a:gdLst/>
              <a:ahLst/>
              <a:cxnLst>
                <a:cxn ang="0">
                  <a:pos x="1177416" y="281346"/>
                </a:cxn>
                <a:cxn ang="0">
                  <a:pos x="974216" y="562692"/>
                </a:cxn>
                <a:cxn ang="0">
                  <a:pos x="203200" y="562692"/>
                </a:cxn>
                <a:cxn ang="0">
                  <a:pos x="0" y="281346"/>
                </a:cxn>
                <a:cxn ang="0">
                  <a:pos x="203200" y="0"/>
                </a:cxn>
                <a:cxn ang="0">
                  <a:pos x="974216" y="0"/>
                </a:cxn>
                <a:cxn ang="0">
                  <a:pos x="1177416" y="281346"/>
                </a:cxn>
              </a:cxnLst>
              <a:rect l="0" t="0"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a:ln w="9525">
              <a:noFill/>
              <a:round/>
              <a:headEnd/>
              <a:tailEnd/>
            </a:ln>
          </p:spPr>
          <p:txBody>
            <a:bodyPr/>
            <a:lstStyle/>
            <a:p>
              <a:endParaRPr lang="en-US"/>
            </a:p>
          </p:txBody>
        </p:sp>
        <p:sp>
          <p:nvSpPr>
            <p:cNvPr id="19486" name="TextBox 19"/>
            <p:cNvSpPr txBox="1">
              <a:spLocks noChangeArrowheads="1"/>
            </p:cNvSpPr>
            <p:nvPr/>
          </p:nvSpPr>
          <p:spPr bwMode="auto">
            <a:xfrm>
              <a:off x="114300" y="-57150"/>
              <a:ext cx="948816"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0" name="Group 20"/>
          <p:cNvGrpSpPr>
            <a:grpSpLocks/>
          </p:cNvGrpSpPr>
          <p:nvPr/>
        </p:nvGrpSpPr>
        <p:grpSpPr bwMode="auto">
          <a:xfrm rot="10800000">
            <a:off x="-1009650" y="-1362075"/>
            <a:ext cx="5118100" cy="2446338"/>
            <a:chOff x="0" y="0"/>
            <a:chExt cx="1177416" cy="562692"/>
          </a:xfrm>
        </p:grpSpPr>
        <p:sp>
          <p:nvSpPr>
            <p:cNvPr id="19483" name="Freeform 21"/>
            <p:cNvSpPr>
              <a:spLocks/>
            </p:cNvSpPr>
            <p:nvPr/>
          </p:nvSpPr>
          <p:spPr bwMode="auto">
            <a:xfrm>
              <a:off x="0" y="0"/>
              <a:ext cx="1177416" cy="562692"/>
            </a:xfrm>
            <a:custGeom>
              <a:avLst/>
              <a:gdLst/>
              <a:ahLst/>
              <a:cxnLst>
                <a:cxn ang="0">
                  <a:pos x="1177416" y="281346"/>
                </a:cxn>
                <a:cxn ang="0">
                  <a:pos x="974216" y="562692"/>
                </a:cxn>
                <a:cxn ang="0">
                  <a:pos x="203200" y="562692"/>
                </a:cxn>
                <a:cxn ang="0">
                  <a:pos x="0" y="281346"/>
                </a:cxn>
                <a:cxn ang="0">
                  <a:pos x="203200" y="0"/>
                </a:cxn>
                <a:cxn ang="0">
                  <a:pos x="974216" y="0"/>
                </a:cxn>
                <a:cxn ang="0">
                  <a:pos x="1177416" y="281346"/>
                </a:cxn>
              </a:cxnLst>
              <a:rect l="0" t="0"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a:ln w="9525">
              <a:noFill/>
              <a:round/>
              <a:headEnd/>
              <a:tailEnd/>
            </a:ln>
          </p:spPr>
          <p:txBody>
            <a:bodyPr/>
            <a:lstStyle/>
            <a:p>
              <a:endParaRPr lang="en-US"/>
            </a:p>
          </p:txBody>
        </p:sp>
        <p:sp>
          <p:nvSpPr>
            <p:cNvPr id="19484" name="TextBox 22"/>
            <p:cNvSpPr txBox="1">
              <a:spLocks noChangeArrowheads="1"/>
            </p:cNvSpPr>
            <p:nvPr/>
          </p:nvSpPr>
          <p:spPr bwMode="auto">
            <a:xfrm>
              <a:off x="114300" y="-57150"/>
              <a:ext cx="948816"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3" name="Group 23"/>
          <p:cNvGrpSpPr>
            <a:grpSpLocks/>
          </p:cNvGrpSpPr>
          <p:nvPr/>
        </p:nvGrpSpPr>
        <p:grpSpPr bwMode="auto">
          <a:xfrm rot="10800000">
            <a:off x="1136650" y="-625475"/>
            <a:ext cx="5726113" cy="1198563"/>
            <a:chOff x="0" y="0"/>
            <a:chExt cx="3054608" cy="639062"/>
          </a:xfrm>
        </p:grpSpPr>
        <p:sp>
          <p:nvSpPr>
            <p:cNvPr id="19481" name="Freeform 24"/>
            <p:cNvSpPr>
              <a:spLocks/>
            </p:cNvSpPr>
            <p:nvPr/>
          </p:nvSpPr>
          <p:spPr bwMode="auto">
            <a:xfrm>
              <a:off x="0" y="0"/>
              <a:ext cx="3054608" cy="639062"/>
            </a:xfrm>
            <a:custGeom>
              <a:avLst/>
              <a:gdLst/>
              <a:ahLst/>
              <a:cxnLst>
                <a:cxn ang="0">
                  <a:pos x="3054608" y="319531"/>
                </a:cxn>
                <a:cxn ang="0">
                  <a:pos x="2851408" y="639062"/>
                </a:cxn>
                <a:cxn ang="0">
                  <a:pos x="203200" y="639062"/>
                </a:cxn>
                <a:cxn ang="0">
                  <a:pos x="0" y="319531"/>
                </a:cxn>
                <a:cxn ang="0">
                  <a:pos x="203200" y="0"/>
                </a:cxn>
                <a:cxn ang="0">
                  <a:pos x="2851408" y="0"/>
                </a:cxn>
                <a:cxn ang="0">
                  <a:pos x="3054608" y="319531"/>
                </a:cxn>
              </a:cxnLst>
              <a:rect l="0" t="0"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9482" name="TextBox 25"/>
            <p:cNvSpPr txBox="1">
              <a:spLocks noChangeArrowheads="1"/>
            </p:cNvSpPr>
            <p:nvPr/>
          </p:nvSpPr>
          <p:spPr bwMode="auto">
            <a:xfrm>
              <a:off x="114300" y="-57150"/>
              <a:ext cx="2826008"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6" name="Group 26"/>
          <p:cNvGrpSpPr>
            <a:grpSpLocks/>
          </p:cNvGrpSpPr>
          <p:nvPr/>
        </p:nvGrpSpPr>
        <p:grpSpPr bwMode="auto">
          <a:xfrm rot="10800000">
            <a:off x="11425238" y="-625475"/>
            <a:ext cx="5726112" cy="1198563"/>
            <a:chOff x="0" y="0"/>
            <a:chExt cx="3054608" cy="639062"/>
          </a:xfrm>
        </p:grpSpPr>
        <p:sp>
          <p:nvSpPr>
            <p:cNvPr id="19479" name="Freeform 27"/>
            <p:cNvSpPr>
              <a:spLocks/>
            </p:cNvSpPr>
            <p:nvPr/>
          </p:nvSpPr>
          <p:spPr bwMode="auto">
            <a:xfrm>
              <a:off x="0" y="0"/>
              <a:ext cx="3054608" cy="639062"/>
            </a:xfrm>
            <a:custGeom>
              <a:avLst/>
              <a:gdLst/>
              <a:ahLst/>
              <a:cxnLst>
                <a:cxn ang="0">
                  <a:pos x="3054608" y="319531"/>
                </a:cxn>
                <a:cxn ang="0">
                  <a:pos x="2851408" y="639062"/>
                </a:cxn>
                <a:cxn ang="0">
                  <a:pos x="203200" y="639062"/>
                </a:cxn>
                <a:cxn ang="0">
                  <a:pos x="0" y="319531"/>
                </a:cxn>
                <a:cxn ang="0">
                  <a:pos x="203200" y="0"/>
                </a:cxn>
                <a:cxn ang="0">
                  <a:pos x="2851408" y="0"/>
                </a:cxn>
                <a:cxn ang="0">
                  <a:pos x="3054608" y="319531"/>
                </a:cxn>
              </a:cxnLst>
              <a:rect l="0" t="0"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19480" name="TextBox 28"/>
            <p:cNvSpPr txBox="1">
              <a:spLocks noChangeArrowheads="1"/>
            </p:cNvSpPr>
            <p:nvPr/>
          </p:nvSpPr>
          <p:spPr bwMode="auto">
            <a:xfrm>
              <a:off x="114300" y="-57150"/>
              <a:ext cx="2826008"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29" name="TextBox 29"/>
          <p:cNvSpPr txBox="1"/>
          <p:nvPr/>
        </p:nvSpPr>
        <p:spPr>
          <a:xfrm>
            <a:off x="4606925" y="298450"/>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Trả lời câu hỏi</a:t>
            </a:r>
          </a:p>
        </p:txBody>
      </p:sp>
      <p:sp>
        <p:nvSpPr>
          <p:cNvPr id="30" name="Freeform 30"/>
          <p:cNvSpPr/>
          <p:nvPr/>
        </p:nvSpPr>
        <p:spPr>
          <a:xfrm rot="5400000">
            <a:off x="-1121084" y="3083798"/>
            <a:ext cx="2172079" cy="690405"/>
          </a:xfrm>
          <a:custGeom>
            <a:avLst/>
            <a:gdLst/>
            <a:ahLst/>
            <a:cxnLst/>
            <a:rect l="l" t="t" r="r" b="b"/>
            <a:pathLst>
              <a:path w="2172079" h="690405">
                <a:moveTo>
                  <a:pt x="0" y="0"/>
                </a:moveTo>
                <a:lnTo>
                  <a:pt x="2172079" y="0"/>
                </a:lnTo>
                <a:lnTo>
                  <a:pt x="2172079" y="690404"/>
                </a:lnTo>
                <a:lnTo>
                  <a:pt x="0" y="690404"/>
                </a:lnTo>
                <a:lnTo>
                  <a:pt x="0" y="0"/>
                </a:lnTo>
                <a:close/>
              </a:path>
            </a:pathLst>
          </a:custGeom>
          <a:blipFill>
            <a:blip r:embed="rId3">
              <a:extLst>
                <a:ext uri="{96DAC541-7B7A-43D3-8B79-37D633B846F1}"/>
              </a:extLst>
            </a:blip>
            <a:stretch>
              <a:fillRect t="-23484"/>
            </a:stretch>
          </a:blipFill>
        </p:spPr>
      </p:sp>
      <p:sp>
        <p:nvSpPr>
          <p:cNvPr id="31" name="Freeform 31"/>
          <p:cNvSpPr>
            <a:spLocks/>
          </p:cNvSpPr>
          <p:nvPr/>
        </p:nvSpPr>
        <p:spPr bwMode="auto">
          <a:xfrm rot="-5400000">
            <a:off x="17761744" y="7627144"/>
            <a:ext cx="1052513" cy="720725"/>
          </a:xfrm>
          <a:custGeom>
            <a:avLst/>
            <a:gdLst/>
            <a:ahLst/>
            <a:cxnLst>
              <a:cxn ang="0">
                <a:pos x="0" y="0"/>
              </a:cxn>
              <a:cxn ang="0">
                <a:pos x="1053100" y="0"/>
              </a:cxn>
              <a:cxn ang="0">
                <a:pos x="1053100" y="720057"/>
              </a:cxn>
              <a:cxn ang="0">
                <a:pos x="0" y="720057"/>
              </a:cxn>
              <a:cxn ang="0">
                <a:pos x="0" y="0"/>
              </a:cxn>
            </a:cxnLst>
            <a:rect l="0" t="0" r="r" b="b"/>
            <a:pathLst>
              <a:path w="1053100" h="720057">
                <a:moveTo>
                  <a:pt x="0" y="0"/>
                </a:moveTo>
                <a:lnTo>
                  <a:pt x="1053100" y="0"/>
                </a:lnTo>
                <a:lnTo>
                  <a:pt x="1053100" y="720057"/>
                </a:lnTo>
                <a:lnTo>
                  <a:pt x="0" y="720057"/>
                </a:lnTo>
                <a:lnTo>
                  <a:pt x="0" y="0"/>
                </a:lnTo>
                <a:close/>
              </a:path>
            </a:pathLst>
          </a:custGeom>
          <a:blipFill dpi="0" rotWithShape="1">
            <a:blip r:embed="rId4"/>
            <a:srcRect/>
            <a:stretch>
              <a:fillRect/>
            </a:stretch>
          </a:blipFill>
          <a:ln w="9525">
            <a:noFill/>
            <a:round/>
            <a:headEnd/>
            <a:tailEnd/>
          </a:ln>
        </p:spPr>
        <p:txBody>
          <a:bodyPr/>
          <a:lstStyle/>
          <a:p>
            <a:endParaRPr lang="en-US"/>
          </a:p>
        </p:txBody>
      </p:sp>
      <p:sp>
        <p:nvSpPr>
          <p:cNvPr id="32" name="Freeform 32"/>
          <p:cNvSpPr>
            <a:spLocks/>
          </p:cNvSpPr>
          <p:nvPr/>
        </p:nvSpPr>
        <p:spPr bwMode="auto">
          <a:xfrm>
            <a:off x="16536988" y="-2032000"/>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5"/>
            <a:srcRect/>
            <a:stretch>
              <a:fillRect/>
            </a:stretch>
          </a:blipFill>
          <a:ln w="9525">
            <a:noFill/>
            <a:round/>
            <a:headEnd/>
            <a:tailEnd/>
          </a:ln>
        </p:spPr>
        <p:txBody>
          <a:bodyPr/>
          <a:lstStyle/>
          <a:p>
            <a:endParaRPr lang="en-US"/>
          </a:p>
        </p:txBody>
      </p:sp>
      <p:sp>
        <p:nvSpPr>
          <p:cNvPr id="33" name="TextBox 33"/>
          <p:cNvSpPr txBox="1">
            <a:spLocks noChangeArrowheads="1"/>
          </p:cNvSpPr>
          <p:nvPr/>
        </p:nvSpPr>
        <p:spPr bwMode="auto">
          <a:xfrm>
            <a:off x="1419225" y="1295400"/>
            <a:ext cx="15449550" cy="2867025"/>
          </a:xfrm>
          <a:prstGeom prst="rect">
            <a:avLst/>
          </a:prstGeom>
          <a:noFill/>
          <a:ln w="9525">
            <a:noFill/>
            <a:miter lim="800000"/>
            <a:headEnd/>
            <a:tailEnd/>
          </a:ln>
        </p:spPr>
        <p:txBody>
          <a:bodyPr lIns="0" tIns="0" rIns="0" bIns="0">
            <a:spAutoFit/>
          </a:bodyPr>
          <a:lstStyle/>
          <a:p>
            <a:pPr algn="ctr">
              <a:lnSpc>
                <a:spcPts val="3750"/>
              </a:lnSpc>
            </a:pPr>
            <a:r>
              <a:rPr lang="en-US" sz="3000" b="1">
                <a:solidFill>
                  <a:srgbClr val="000000"/>
                </a:solidFill>
                <a:latin typeface="Public Sans Bold" charset="0"/>
                <a:sym typeface="Public Sans Bold" charset="0"/>
              </a:rPr>
              <a:t>a) Em hãy cho biết hoạt động của con người trong từng hình ảnh, trường hợp trên đã tạo ra những sản phẩm nào? Các sản phẩm đó có ý nghĩa như thế nào đối với đời sống của con người?</a:t>
            </a:r>
          </a:p>
          <a:p>
            <a:pPr algn="ctr">
              <a:lnSpc>
                <a:spcPts val="3750"/>
              </a:lnSpc>
            </a:pPr>
            <a:endParaRPr lang="en-US" sz="3000" b="1">
              <a:solidFill>
                <a:srgbClr val="000000"/>
              </a:solidFill>
              <a:latin typeface="Public Sans Bold" charset="0"/>
              <a:sym typeface="Public Sans Bold" charset="0"/>
            </a:endParaRPr>
          </a:p>
          <a:p>
            <a:pPr algn="ctr">
              <a:lnSpc>
                <a:spcPts val="3750"/>
              </a:lnSpc>
            </a:pPr>
            <a:endParaRPr lang="en-US" sz="3000" b="1">
              <a:solidFill>
                <a:srgbClr val="000000"/>
              </a:solidFill>
              <a:latin typeface="Public Sans Bold" charset="0"/>
              <a:sym typeface="Public Sans Bold" charset="0"/>
            </a:endParaRPr>
          </a:p>
          <a:p>
            <a:pPr algn="ctr">
              <a:lnSpc>
                <a:spcPts val="3750"/>
              </a:lnSpc>
            </a:pPr>
            <a:endParaRPr lang="en-US" sz="3000" b="1">
              <a:solidFill>
                <a:srgbClr val="000000"/>
              </a:solidFill>
              <a:latin typeface="Public Sans Bold" charset="0"/>
              <a:sym typeface="Public Sans Bold" charset="0"/>
            </a:endParaRPr>
          </a:p>
        </p:txBody>
      </p:sp>
      <p:sp>
        <p:nvSpPr>
          <p:cNvPr id="34" name="TextBox 34"/>
          <p:cNvSpPr txBox="1">
            <a:spLocks noChangeArrowheads="1"/>
          </p:cNvSpPr>
          <p:nvPr/>
        </p:nvSpPr>
        <p:spPr bwMode="auto">
          <a:xfrm>
            <a:off x="1136650" y="3057525"/>
            <a:ext cx="7388225" cy="3078163"/>
          </a:xfrm>
          <a:prstGeom prst="rect">
            <a:avLst/>
          </a:prstGeom>
          <a:noFill/>
          <a:ln w="9525">
            <a:noFill/>
            <a:miter lim="800000"/>
            <a:headEnd/>
            <a:tailEnd/>
          </a:ln>
        </p:spPr>
        <p:txBody>
          <a:bodyPr lIns="0" tIns="0" rIns="0" bIns="0">
            <a:spAutoFit/>
          </a:bodyPr>
          <a:lstStyle/>
          <a:p>
            <a:pPr algn="ctr">
              <a:lnSpc>
                <a:spcPts val="3500"/>
              </a:lnSpc>
            </a:pPr>
            <a:r>
              <a:rPr lang="en-US" sz="2800" b="1">
                <a:solidFill>
                  <a:srgbClr val="FFFFFF"/>
                </a:solidFill>
                <a:latin typeface="Public Sans Bold" charset="0"/>
                <a:sym typeface="Public Sans Bold" charset="0"/>
              </a:rPr>
              <a:t>Ảnh 1:</a:t>
            </a:r>
            <a:r>
              <a:rPr lang="en-US" sz="2800">
                <a:solidFill>
                  <a:srgbClr val="FFFFFF"/>
                </a:solidFill>
                <a:latin typeface="Public Sans" charset="0"/>
                <a:sym typeface="Public Sans" charset="0"/>
              </a:rPr>
              <a:t> hoạt động sản xuất, thu hoạch lúa của các bác nông dân có thể: tạo ra lương thực phục vụ cho cuộc sống của con người và có thể là hàng hóa để phục vụ cho hoạt động trao đổi - buôn bán; tạo ra nguồn thu nhập cho người nông dân.</a:t>
            </a:r>
          </a:p>
          <a:p>
            <a:pPr algn="ctr">
              <a:lnSpc>
                <a:spcPts val="3500"/>
              </a:lnSpc>
            </a:pPr>
            <a:endParaRPr lang="en-US" sz="2800">
              <a:solidFill>
                <a:srgbClr val="FFFFFF"/>
              </a:solidFill>
              <a:latin typeface="Public Sans" charset="0"/>
              <a:sym typeface="Public Sans" charset="0"/>
            </a:endParaRPr>
          </a:p>
        </p:txBody>
      </p:sp>
      <p:sp>
        <p:nvSpPr>
          <p:cNvPr id="35" name="TextBox 35"/>
          <p:cNvSpPr txBox="1">
            <a:spLocks noChangeArrowheads="1"/>
          </p:cNvSpPr>
          <p:nvPr/>
        </p:nvSpPr>
        <p:spPr bwMode="auto">
          <a:xfrm>
            <a:off x="9566275" y="3071813"/>
            <a:ext cx="7388225" cy="2640012"/>
          </a:xfrm>
          <a:prstGeom prst="rect">
            <a:avLst/>
          </a:prstGeom>
          <a:noFill/>
          <a:ln w="9525">
            <a:noFill/>
            <a:miter lim="800000"/>
            <a:headEnd/>
            <a:tailEnd/>
          </a:ln>
        </p:spPr>
        <p:txBody>
          <a:bodyPr lIns="0" tIns="0" rIns="0" bIns="0">
            <a:spAutoFit/>
          </a:bodyPr>
          <a:lstStyle/>
          <a:p>
            <a:pPr algn="ctr">
              <a:lnSpc>
                <a:spcPts val="3500"/>
              </a:lnSpc>
            </a:pPr>
            <a:r>
              <a:rPr lang="en-US" sz="2800">
                <a:solidFill>
                  <a:srgbClr val="FFFFFF"/>
                </a:solidFill>
                <a:latin typeface="Public Sans" charset="0"/>
                <a:sym typeface="Public Sans" charset="0"/>
              </a:rPr>
              <a:t>Ảnh 2: hoạt động giảng dạy của giáo viên có thể: đào tạo, giáo dục con người, giúp con người phát triển, hoàn thiện bản thân và góp phần thúc đẩy sự phát triển của xã hội; tạo ra nguồn thu nhập cho người giáo viên.</a:t>
            </a:r>
          </a:p>
          <a:p>
            <a:pPr algn="ctr">
              <a:lnSpc>
                <a:spcPts val="3500"/>
              </a:lnSpc>
            </a:pPr>
            <a:endParaRPr lang="en-US" sz="2800">
              <a:solidFill>
                <a:srgbClr val="FFFFFF"/>
              </a:solidFill>
              <a:latin typeface="Public Sans" charset="0"/>
              <a:sym typeface="Public Sans" charset="0"/>
            </a:endParaRPr>
          </a:p>
        </p:txBody>
      </p:sp>
      <p:sp>
        <p:nvSpPr>
          <p:cNvPr id="36" name="TextBox 36"/>
          <p:cNvSpPr txBox="1">
            <a:spLocks noChangeArrowheads="1"/>
          </p:cNvSpPr>
          <p:nvPr/>
        </p:nvSpPr>
        <p:spPr bwMode="auto">
          <a:xfrm>
            <a:off x="1524000" y="7048500"/>
            <a:ext cx="7388225" cy="2667000"/>
          </a:xfrm>
          <a:prstGeom prst="rect">
            <a:avLst/>
          </a:prstGeom>
          <a:noFill/>
          <a:ln w="9525">
            <a:noFill/>
            <a:miter lim="800000"/>
            <a:headEnd/>
            <a:tailEnd/>
          </a:ln>
        </p:spPr>
        <p:txBody>
          <a:bodyPr lIns="0" tIns="0" rIns="0" bIns="0">
            <a:spAutoFit/>
          </a:bodyPr>
          <a:lstStyle/>
          <a:p>
            <a:pPr algn="ctr">
              <a:lnSpc>
                <a:spcPts val="3500"/>
              </a:lnSpc>
            </a:pPr>
            <a:r>
              <a:rPr lang="en-US" sz="2800">
                <a:solidFill>
                  <a:srgbClr val="FFFFFF"/>
                </a:solidFill>
                <a:latin typeface="Public Sans" charset="0"/>
                <a:sym typeface="Public Sans" charset="0"/>
              </a:rPr>
              <a:t>Ảnh 3: hoạt động khám, chữa bệnh của bác sĩ có thể: giúp người bệnh cải thiện các vấn đề về sức khỏe; góp phần thúc đẩy sự phát triển của xã hội; tạo ra thu nhập cho bác sĩ.</a:t>
            </a:r>
          </a:p>
          <a:p>
            <a:pPr algn="ctr">
              <a:lnSpc>
                <a:spcPts val="3500"/>
              </a:lnSpc>
            </a:pPr>
            <a:endParaRPr lang="en-US" sz="2800">
              <a:solidFill>
                <a:srgbClr val="FFFFFF"/>
              </a:solidFill>
              <a:latin typeface="Public Sans" charset="0"/>
              <a:sym typeface="Public Sans" charset="0"/>
            </a:endParaRPr>
          </a:p>
          <a:p>
            <a:pPr algn="ctr">
              <a:lnSpc>
                <a:spcPts val="3500"/>
              </a:lnSpc>
            </a:pPr>
            <a:endParaRPr lang="en-US" sz="2800">
              <a:solidFill>
                <a:srgbClr val="FFFFFF"/>
              </a:solidFill>
              <a:latin typeface="Public Sans" charset="0"/>
              <a:sym typeface="Public Sans" charset="0"/>
            </a:endParaRPr>
          </a:p>
        </p:txBody>
      </p:sp>
      <p:sp>
        <p:nvSpPr>
          <p:cNvPr id="37" name="TextBox 37"/>
          <p:cNvSpPr txBox="1">
            <a:spLocks noChangeArrowheads="1"/>
          </p:cNvSpPr>
          <p:nvPr/>
        </p:nvSpPr>
        <p:spPr bwMode="auto">
          <a:xfrm>
            <a:off x="9525000" y="6972300"/>
            <a:ext cx="7388225" cy="2667000"/>
          </a:xfrm>
          <a:prstGeom prst="rect">
            <a:avLst/>
          </a:prstGeom>
          <a:noFill/>
          <a:ln w="9525">
            <a:noFill/>
            <a:miter lim="800000"/>
            <a:headEnd/>
            <a:tailEnd/>
          </a:ln>
        </p:spPr>
        <p:txBody>
          <a:bodyPr lIns="0" tIns="0" rIns="0" bIns="0">
            <a:spAutoFit/>
          </a:bodyPr>
          <a:lstStyle/>
          <a:p>
            <a:pPr algn="ctr">
              <a:lnSpc>
                <a:spcPts val="3500"/>
              </a:lnSpc>
            </a:pPr>
            <a:r>
              <a:rPr lang="en-US" sz="2800">
                <a:solidFill>
                  <a:srgbClr val="FFFFFF"/>
                </a:solidFill>
                <a:latin typeface="Public Sans" charset="0"/>
                <a:sym typeface="Public Sans" charset="0"/>
              </a:rPr>
              <a:t>Ảnh 4: hoạt động sản xuất giày da của công nhân, có thể: tạo ra sản phẩm phục vụ cho nhu cầu của người tiêu dùng ở trong và ngoài nước; đem lại thu nhập để người công nhân có thể nuôi sống bản thân và gia đình.</a:t>
            </a:r>
          </a:p>
          <a:p>
            <a:pPr algn="ctr">
              <a:lnSpc>
                <a:spcPts val="3500"/>
              </a:lnSpc>
            </a:pPr>
            <a:endParaRPr lang="en-US" sz="2800">
              <a:solidFill>
                <a:srgbClr val="FFFFFF"/>
              </a:solidFill>
              <a:latin typeface="Public Sans" charset="0"/>
              <a:sym typeface="Public San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p:bldP spid="31" grpId="0" animBg="1"/>
      <p:bldP spid="32" grpId="0" animBg="1"/>
      <p:bldP spid="33" grpId="0"/>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20482" name="Group 3"/>
          <p:cNvGrpSpPr>
            <a:grpSpLocks/>
          </p:cNvGrpSpPr>
          <p:nvPr/>
        </p:nvGrpSpPr>
        <p:grpSpPr bwMode="auto">
          <a:xfrm>
            <a:off x="9555163" y="5449888"/>
            <a:ext cx="11710987" cy="9739312"/>
            <a:chOff x="0" y="0"/>
            <a:chExt cx="676659" cy="562692"/>
          </a:xfrm>
        </p:grpSpPr>
        <p:sp>
          <p:nvSpPr>
            <p:cNvPr id="20508" name="Freeform 4"/>
            <p:cNvSpPr>
              <a:spLocks/>
            </p:cNvSpPr>
            <p:nvPr/>
          </p:nvSpPr>
          <p:spPr bwMode="auto">
            <a:xfrm>
              <a:off x="0" y="0"/>
              <a:ext cx="676659" cy="562692"/>
            </a:xfrm>
            <a:custGeom>
              <a:avLst/>
              <a:gdLst/>
              <a:ahLst/>
              <a:cxnLst>
                <a:cxn ang="0">
                  <a:pos x="676659" y="281346"/>
                </a:cxn>
                <a:cxn ang="0">
                  <a:pos x="473459" y="562692"/>
                </a:cxn>
                <a:cxn ang="0">
                  <a:pos x="203200" y="562692"/>
                </a:cxn>
                <a:cxn ang="0">
                  <a:pos x="0" y="281346"/>
                </a:cxn>
                <a:cxn ang="0">
                  <a:pos x="203200" y="0"/>
                </a:cxn>
                <a:cxn ang="0">
                  <a:pos x="473459" y="0"/>
                </a:cxn>
                <a:cxn ang="0">
                  <a:pos x="676659" y="281346"/>
                </a:cxn>
              </a:cxnLst>
              <a:rect l="0" t="0"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a:ln w="9525">
              <a:noFill/>
              <a:round/>
              <a:headEnd/>
              <a:tailEnd/>
            </a:ln>
          </p:spPr>
          <p:txBody>
            <a:bodyPr/>
            <a:lstStyle/>
            <a:p>
              <a:endParaRPr lang="en-US"/>
            </a:p>
          </p:txBody>
        </p:sp>
        <p:sp>
          <p:nvSpPr>
            <p:cNvPr id="20509" name="TextBox 5"/>
            <p:cNvSpPr txBox="1">
              <a:spLocks noChangeArrowheads="1"/>
            </p:cNvSpPr>
            <p:nvPr/>
          </p:nvSpPr>
          <p:spPr bwMode="auto">
            <a:xfrm>
              <a:off x="114300" y="-57150"/>
              <a:ext cx="448059"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6" name="Group 6"/>
          <p:cNvGrpSpPr>
            <a:grpSpLocks/>
          </p:cNvGrpSpPr>
          <p:nvPr/>
        </p:nvGrpSpPr>
        <p:grpSpPr bwMode="auto">
          <a:xfrm>
            <a:off x="8216900" y="-993775"/>
            <a:ext cx="18316575" cy="10515600"/>
            <a:chOff x="0" y="0"/>
            <a:chExt cx="492556" cy="282796"/>
          </a:xfrm>
        </p:grpSpPr>
        <p:sp>
          <p:nvSpPr>
            <p:cNvPr id="20506" name="Freeform 7"/>
            <p:cNvSpPr>
              <a:spLocks/>
            </p:cNvSpPr>
            <p:nvPr/>
          </p:nvSpPr>
          <p:spPr bwMode="auto">
            <a:xfrm>
              <a:off x="0" y="0"/>
              <a:ext cx="492556" cy="282796"/>
            </a:xfrm>
            <a:custGeom>
              <a:avLst/>
              <a:gdLst/>
              <a:ahLst/>
              <a:cxnLst>
                <a:cxn ang="0">
                  <a:pos x="203200" y="282796"/>
                </a:cxn>
                <a:cxn ang="0">
                  <a:pos x="289356" y="282796"/>
                </a:cxn>
                <a:cxn ang="0">
                  <a:pos x="492556" y="0"/>
                </a:cxn>
                <a:cxn ang="0">
                  <a:pos x="0" y="0"/>
                </a:cxn>
                <a:cxn ang="0">
                  <a:pos x="203200" y="282796"/>
                </a:cxn>
              </a:cxnLst>
              <a:rect l="0" t="0" r="r" b="b"/>
              <a:pathLst>
                <a:path w="492556" h="282796">
                  <a:moveTo>
                    <a:pt x="203200" y="282796"/>
                  </a:moveTo>
                  <a:lnTo>
                    <a:pt x="289356" y="282796"/>
                  </a:lnTo>
                  <a:lnTo>
                    <a:pt x="492556" y="0"/>
                  </a:lnTo>
                  <a:lnTo>
                    <a:pt x="0" y="0"/>
                  </a:lnTo>
                  <a:lnTo>
                    <a:pt x="203200" y="282796"/>
                  </a:lnTo>
                  <a:close/>
                </a:path>
              </a:pathLst>
            </a:custGeom>
            <a:solidFill>
              <a:srgbClr val="B51F19"/>
            </a:solidFill>
            <a:ln w="9525" cap="sq">
              <a:noFill/>
              <a:prstDash val="solid"/>
              <a:miter lim="800000"/>
              <a:headEnd/>
              <a:tailEnd/>
            </a:ln>
          </p:spPr>
          <p:txBody>
            <a:bodyPr/>
            <a:lstStyle/>
            <a:p>
              <a:endParaRPr lang="en-US"/>
            </a:p>
          </p:txBody>
        </p:sp>
        <p:sp>
          <p:nvSpPr>
            <p:cNvPr id="20507" name="TextBox 8"/>
            <p:cNvSpPr txBox="1">
              <a:spLocks noChangeArrowheads="1"/>
            </p:cNvSpPr>
            <p:nvPr/>
          </p:nvSpPr>
          <p:spPr bwMode="auto">
            <a:xfrm>
              <a:off x="127000" y="-57150"/>
              <a:ext cx="238556" cy="339946"/>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9" name="Freeform 9"/>
          <p:cNvSpPr>
            <a:spLocks/>
          </p:cNvSpPr>
          <p:nvPr/>
        </p:nvSpPr>
        <p:spPr bwMode="auto">
          <a:xfrm rot="-5400000">
            <a:off x="9174163" y="906463"/>
            <a:ext cx="8548687" cy="9278937"/>
          </a:xfrm>
          <a:custGeom>
            <a:avLst/>
            <a:gdLst/>
            <a:ahLst/>
            <a:cxnLst>
              <a:cxn ang="0">
                <a:pos x="0" y="0"/>
              </a:cxn>
              <a:cxn ang="0">
                <a:pos x="8548200" y="0"/>
              </a:cxn>
              <a:cxn ang="0">
                <a:pos x="8548200" y="9278913"/>
              </a:cxn>
              <a:cxn ang="0">
                <a:pos x="0" y="9278913"/>
              </a:cxn>
              <a:cxn ang="0">
                <a:pos x="0" y="0"/>
              </a:cxn>
            </a:cxnLst>
            <a:rect l="0" t="0" r="r" b="b"/>
            <a:pathLst>
              <a:path w="8548199" h="9278914">
                <a:moveTo>
                  <a:pt x="0" y="0"/>
                </a:moveTo>
                <a:lnTo>
                  <a:pt x="8548200" y="0"/>
                </a:lnTo>
                <a:lnTo>
                  <a:pt x="8548200" y="9278913"/>
                </a:lnTo>
                <a:lnTo>
                  <a:pt x="0" y="9278913"/>
                </a:lnTo>
                <a:lnTo>
                  <a:pt x="0" y="0"/>
                </a:lnTo>
                <a:close/>
              </a:path>
            </a:pathLst>
          </a:custGeom>
          <a:blipFill dpi="0" rotWithShape="1">
            <a:blip r:embed="rId3"/>
            <a:srcRect/>
            <a:stretch>
              <a:fillRect/>
            </a:stretch>
          </a:blipFill>
          <a:ln w="9525">
            <a:noFill/>
            <a:round/>
            <a:headEnd/>
            <a:tailEnd/>
          </a:ln>
        </p:spPr>
        <p:txBody>
          <a:bodyPr/>
          <a:lstStyle/>
          <a:p>
            <a:endParaRPr lang="en-US"/>
          </a:p>
        </p:txBody>
      </p:sp>
      <p:grpSp>
        <p:nvGrpSpPr>
          <p:cNvPr id="10" name="Group 10"/>
          <p:cNvGrpSpPr>
            <a:grpSpLocks/>
          </p:cNvGrpSpPr>
          <p:nvPr/>
        </p:nvGrpSpPr>
        <p:grpSpPr bwMode="auto">
          <a:xfrm>
            <a:off x="9144000" y="1412875"/>
            <a:ext cx="8607425" cy="7461250"/>
            <a:chOff x="0" y="0"/>
            <a:chExt cx="727368" cy="630606"/>
          </a:xfrm>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a:blip r:embed="rId4"/>
              <a:stretch>
                <a:fillRect r="-35464"/>
              </a:stretch>
            </a:blipFill>
            <a:ln w="142875" cap="sq">
              <a:solidFill>
                <a:srgbClr val="FFFFFF"/>
              </a:solidFill>
              <a:prstDash val="solid"/>
              <a:miter/>
            </a:ln>
          </p:spPr>
        </p:sp>
      </p:grpSp>
      <p:sp>
        <p:nvSpPr>
          <p:cNvPr id="12" name="Freeform 12"/>
          <p:cNvSpPr/>
          <p:nvPr/>
        </p:nvSpPr>
        <p:spPr>
          <a:xfrm rot="5400000">
            <a:off x="-1086039" y="5884337"/>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5">
              <a:extLst>
                <a:ext uri="{96DAC541-7B7A-43D3-8B79-37D633B846F1}"/>
              </a:extLst>
            </a:blip>
            <a:stretch>
              <a:fillRect t="-23484"/>
            </a:stretch>
          </a:blipFill>
        </p:spPr>
      </p:sp>
      <p:sp>
        <p:nvSpPr>
          <p:cNvPr id="13" name="Freeform 13"/>
          <p:cNvSpPr/>
          <p:nvPr/>
        </p:nvSpPr>
        <p:spPr>
          <a:xfrm rot="5400000">
            <a:off x="16166910" y="1151200"/>
            <a:ext cx="2270840" cy="899810"/>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6">
              <a:extLst>
                <a:ext uri="{96DAC541-7B7A-43D3-8B79-37D633B846F1}"/>
              </a:extLst>
            </a:blip>
            <a:stretch>
              <a:fillRect t="-20273" r="-21421"/>
            </a:stretch>
          </a:blipFill>
        </p:spPr>
      </p:sp>
      <p:sp>
        <p:nvSpPr>
          <p:cNvPr id="14" name="Freeform 14"/>
          <p:cNvSpPr>
            <a:spLocks/>
          </p:cNvSpPr>
          <p:nvPr/>
        </p:nvSpPr>
        <p:spPr bwMode="auto">
          <a:xfrm>
            <a:off x="12646025" y="9439275"/>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7"/>
            <a:srcRect/>
            <a:stretch>
              <a:fillRect/>
            </a:stretch>
          </a:blipFill>
          <a:ln w="9525">
            <a:noFill/>
            <a:round/>
            <a:headEnd/>
            <a:tailEnd/>
          </a:ln>
        </p:spPr>
        <p:txBody>
          <a:bodyPr/>
          <a:lstStyle/>
          <a:p>
            <a:endParaRPr lang="en-US"/>
          </a:p>
        </p:txBody>
      </p:sp>
      <p:sp>
        <p:nvSpPr>
          <p:cNvPr id="15" name="Freeform 15"/>
          <p:cNvSpPr/>
          <p:nvPr/>
        </p:nvSpPr>
        <p:spPr>
          <a:xfrm>
            <a:off x="-2785432" y="9977430"/>
            <a:ext cx="11434272" cy="1293877"/>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8">
              <a:extLst>
                <a:ext uri="{96DAC541-7B7A-43D3-8B79-37D633B846F1}"/>
              </a:extLst>
            </a:blip>
            <a:stretch>
              <a:fillRect t="-483256"/>
            </a:stretch>
          </a:blipFill>
        </p:spPr>
      </p:sp>
      <p:sp>
        <p:nvSpPr>
          <p:cNvPr id="16" name="Freeform 16"/>
          <p:cNvSpPr>
            <a:spLocks/>
          </p:cNvSpPr>
          <p:nvPr/>
        </p:nvSpPr>
        <p:spPr bwMode="auto">
          <a:xfrm>
            <a:off x="-508000" y="8777288"/>
            <a:ext cx="1752600" cy="1509712"/>
          </a:xfrm>
          <a:custGeom>
            <a:avLst/>
            <a:gdLst/>
            <a:ahLst/>
            <a:cxnLst>
              <a:cxn ang="0">
                <a:pos x="0" y="0"/>
              </a:cxn>
              <a:cxn ang="0">
                <a:pos x="1752990" y="0"/>
              </a:cxn>
              <a:cxn ang="0">
                <a:pos x="1752990" y="1509762"/>
              </a:cxn>
              <a:cxn ang="0">
                <a:pos x="0" y="1509762"/>
              </a:cxn>
              <a:cxn ang="0">
                <a:pos x="0" y="0"/>
              </a:cxn>
            </a:cxnLst>
            <a:rect l="0" t="0" r="r" b="b"/>
            <a:pathLst>
              <a:path w="1752990" h="1509762">
                <a:moveTo>
                  <a:pt x="0" y="0"/>
                </a:moveTo>
                <a:lnTo>
                  <a:pt x="1752990" y="0"/>
                </a:lnTo>
                <a:lnTo>
                  <a:pt x="1752990" y="1509762"/>
                </a:lnTo>
                <a:lnTo>
                  <a:pt x="0" y="1509762"/>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17" name="Freeform 17"/>
          <p:cNvSpPr>
            <a:spLocks/>
          </p:cNvSpPr>
          <p:nvPr/>
        </p:nvSpPr>
        <p:spPr bwMode="auto">
          <a:xfrm>
            <a:off x="17800638" y="9826625"/>
            <a:ext cx="1992312"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18" name="Freeform 18"/>
          <p:cNvSpPr>
            <a:spLocks/>
          </p:cNvSpPr>
          <p:nvPr/>
        </p:nvSpPr>
        <p:spPr bwMode="auto">
          <a:xfrm>
            <a:off x="9296400" y="-1190625"/>
            <a:ext cx="5956300" cy="2792413"/>
          </a:xfrm>
          <a:custGeom>
            <a:avLst/>
            <a:gdLst/>
            <a:ahLst/>
            <a:cxnLst>
              <a:cxn ang="0">
                <a:pos x="0" y="0"/>
              </a:cxn>
              <a:cxn ang="0">
                <a:pos x="5956381" y="0"/>
              </a:cxn>
              <a:cxn ang="0">
                <a:pos x="5956381" y="2792053"/>
              </a:cxn>
              <a:cxn ang="0">
                <a:pos x="0" y="2792053"/>
              </a:cxn>
              <a:cxn ang="0">
                <a:pos x="0" y="0"/>
              </a:cxn>
            </a:cxnLst>
            <a:rect l="0" t="0" r="r" b="b"/>
            <a:pathLst>
              <a:path w="5956381" h="2792054">
                <a:moveTo>
                  <a:pt x="0" y="0"/>
                </a:moveTo>
                <a:lnTo>
                  <a:pt x="5956381" y="0"/>
                </a:lnTo>
                <a:lnTo>
                  <a:pt x="5956381" y="2792053"/>
                </a:lnTo>
                <a:lnTo>
                  <a:pt x="0" y="2792053"/>
                </a:lnTo>
                <a:lnTo>
                  <a:pt x="0" y="0"/>
                </a:lnTo>
                <a:close/>
              </a:path>
            </a:pathLst>
          </a:custGeom>
          <a:blipFill dpi="0" rotWithShape="1">
            <a:blip r:embed="rId11">
              <a:alphaModFix amt="25000"/>
            </a:blip>
            <a:srcRect/>
            <a:stretch>
              <a:fillRect/>
            </a:stretch>
          </a:blipFill>
          <a:ln w="9525">
            <a:noFill/>
            <a:round/>
            <a:headEnd/>
            <a:tailEnd/>
          </a:ln>
        </p:spPr>
        <p:txBody>
          <a:bodyPr/>
          <a:lstStyle/>
          <a:p>
            <a:endParaRPr lang="en-US"/>
          </a:p>
        </p:txBody>
      </p:sp>
      <p:sp>
        <p:nvSpPr>
          <p:cNvPr id="19" name="TextBox 19"/>
          <p:cNvSpPr txBox="1">
            <a:spLocks noChangeArrowheads="1"/>
          </p:cNvSpPr>
          <p:nvPr/>
        </p:nvSpPr>
        <p:spPr bwMode="auto">
          <a:xfrm>
            <a:off x="1028700" y="1620838"/>
            <a:ext cx="7388225" cy="2201862"/>
          </a:xfrm>
          <a:prstGeom prst="rect">
            <a:avLst/>
          </a:prstGeom>
          <a:noFill/>
          <a:ln w="9525">
            <a:noFill/>
            <a:miter lim="800000"/>
            <a:headEnd/>
            <a:tailEnd/>
          </a:ln>
        </p:spPr>
        <p:txBody>
          <a:bodyPr lIns="0" tIns="0" rIns="0" bIns="0">
            <a:spAutoFit/>
          </a:bodyPr>
          <a:lstStyle/>
          <a:p>
            <a:pPr marL="603250" lvl="1" indent="-301625">
              <a:lnSpc>
                <a:spcPts val="3500"/>
              </a:lnSpc>
              <a:buFont typeface="Arial" charset="0"/>
              <a:buChar char="•"/>
            </a:pPr>
            <a:r>
              <a:rPr lang="en-US" sz="2800">
                <a:solidFill>
                  <a:srgbClr val="000000"/>
                </a:solidFill>
                <a:latin typeface="Public Sans" charset="0"/>
                <a:sym typeface="Public Sans" charset="0"/>
              </a:rPr>
              <a:t>Trường hợp hoạt động sản xuất, kinh doanh của anh M giúp: người dân có công ăn việc làm và nguồn thu nhập ổn định; góp phần thúc đẩy sự phát triển của quê hương, đất nước.</a:t>
            </a:r>
          </a:p>
        </p:txBody>
      </p:sp>
      <p:sp>
        <p:nvSpPr>
          <p:cNvPr id="20" name="TextBox 20"/>
          <p:cNvSpPr txBox="1">
            <a:spLocks noChangeArrowheads="1"/>
          </p:cNvSpPr>
          <p:nvPr/>
        </p:nvSpPr>
        <p:spPr bwMode="auto">
          <a:xfrm>
            <a:off x="1050925" y="4648200"/>
            <a:ext cx="8462963" cy="962025"/>
          </a:xfrm>
          <a:prstGeom prst="rect">
            <a:avLst/>
          </a:prstGeom>
          <a:noFill/>
          <a:ln w="9525">
            <a:noFill/>
            <a:miter lim="800000"/>
            <a:headEnd/>
            <a:tailEnd/>
          </a:ln>
        </p:spPr>
        <p:txBody>
          <a:bodyPr lIns="0" tIns="0" rIns="0" bIns="0">
            <a:spAutoFit/>
          </a:bodyPr>
          <a:lstStyle/>
          <a:p>
            <a:pPr>
              <a:lnSpc>
                <a:spcPts val="3750"/>
              </a:lnSpc>
            </a:pPr>
            <a:r>
              <a:rPr lang="en-US" sz="3000" b="1">
                <a:solidFill>
                  <a:srgbClr val="000000"/>
                </a:solidFill>
                <a:latin typeface="Public Sans Bold" charset="0"/>
                <a:sym typeface="Public Sans Bold" charset="0"/>
              </a:rPr>
              <a:t>b) Theo em, lao động có ý nghĩa gì đối với cá nhân và xã hội?</a:t>
            </a:r>
          </a:p>
        </p:txBody>
      </p:sp>
      <p:sp>
        <p:nvSpPr>
          <p:cNvPr id="21" name="TextBox 21"/>
          <p:cNvSpPr txBox="1">
            <a:spLocks noChangeArrowheads="1"/>
          </p:cNvSpPr>
          <p:nvPr/>
        </p:nvSpPr>
        <p:spPr bwMode="auto">
          <a:xfrm>
            <a:off x="1050925" y="5989638"/>
            <a:ext cx="7388225" cy="1325562"/>
          </a:xfrm>
          <a:prstGeom prst="rect">
            <a:avLst/>
          </a:prstGeom>
          <a:noFill/>
          <a:ln w="9525">
            <a:noFill/>
            <a:miter lim="800000"/>
            <a:headEnd/>
            <a:tailEnd/>
          </a:ln>
        </p:spPr>
        <p:txBody>
          <a:bodyPr lIns="0" tIns="0" rIns="0" bIns="0">
            <a:spAutoFit/>
          </a:bodyPr>
          <a:lstStyle/>
          <a:p>
            <a:pPr marL="603250" lvl="1" indent="-301625">
              <a:lnSpc>
                <a:spcPts val="3500"/>
              </a:lnSpc>
              <a:buFont typeface="Arial" charset="0"/>
              <a:buChar char="•"/>
            </a:pPr>
            <a:r>
              <a:rPr lang="en-US" sz="2800">
                <a:solidFill>
                  <a:srgbClr val="000000"/>
                </a:solidFill>
                <a:latin typeface="Public Sans" charset="0"/>
                <a:sym typeface="Public Sans" charset="0"/>
              </a:rPr>
              <a:t>Lao động tạo ra sản phẩm, thu nhập cho con người; quyết định sự tồn tại và phát triển của xã hội.</a:t>
            </a:r>
          </a:p>
        </p:txBody>
      </p:sp>
      <p:sp>
        <p:nvSpPr>
          <p:cNvPr id="22" name="TextBox 22"/>
          <p:cNvSpPr txBox="1"/>
          <p:nvPr/>
        </p:nvSpPr>
        <p:spPr>
          <a:xfrm>
            <a:off x="1087438" y="93122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4" grpId="0" animBg="1"/>
      <p:bldP spid="16" grpId="0" animBg="1"/>
      <p:bldP spid="17" grpId="0" animBg="1"/>
      <p:bldP spid="18" grpId="0" animBg="1"/>
      <p:bldP spid="19" grpId="0"/>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bwMode="auto">
          <a:xfrm>
            <a:off x="0" y="0"/>
            <a:ext cx="18288000" cy="10287000"/>
          </a:xfrm>
          <a:custGeom>
            <a:avLst/>
            <a:gdLst/>
            <a:ahLst/>
            <a:cxnLst>
              <a:cxn ang="0">
                <a:pos x="0" y="0"/>
              </a:cxn>
              <a:cxn ang="0">
                <a:pos x="18288000" y="0"/>
              </a:cxn>
              <a:cxn ang="0">
                <a:pos x="18288000" y="10287000"/>
              </a:cxn>
              <a:cxn ang="0">
                <a:pos x="0" y="10287000"/>
              </a:cxn>
              <a:cxn ang="0">
                <a:pos x="0" y="0"/>
              </a:cxn>
            </a:cxnLst>
            <a:rect l="0" t="0" r="r" b="b"/>
            <a:pathLst>
              <a:path w="18288000" h="10287000">
                <a:moveTo>
                  <a:pt x="0" y="0"/>
                </a:moveTo>
                <a:lnTo>
                  <a:pt x="18288000" y="0"/>
                </a:lnTo>
                <a:lnTo>
                  <a:pt x="18288000" y="10287000"/>
                </a:lnTo>
                <a:lnTo>
                  <a:pt x="0" y="10287000"/>
                </a:lnTo>
                <a:lnTo>
                  <a:pt x="0" y="0"/>
                </a:lnTo>
                <a:close/>
              </a:path>
            </a:pathLst>
          </a:custGeom>
          <a:blipFill dpi="0" rotWithShape="1">
            <a:blip r:embed="rId2"/>
            <a:srcRect/>
            <a:stretch>
              <a:fillRect/>
            </a:stretch>
          </a:blipFill>
          <a:ln w="9525">
            <a:noFill/>
            <a:round/>
            <a:headEnd/>
            <a:tailEnd/>
          </a:ln>
        </p:spPr>
        <p:txBody>
          <a:bodyPr/>
          <a:lstStyle/>
          <a:p>
            <a:endParaRPr lang="en-US"/>
          </a:p>
        </p:txBody>
      </p:sp>
      <p:grpSp>
        <p:nvGrpSpPr>
          <p:cNvPr id="3" name="Group 3"/>
          <p:cNvGrpSpPr>
            <a:grpSpLocks/>
          </p:cNvGrpSpPr>
          <p:nvPr/>
        </p:nvGrpSpPr>
        <p:grpSpPr bwMode="auto">
          <a:xfrm>
            <a:off x="6846888" y="3040063"/>
            <a:ext cx="9555162" cy="3817937"/>
            <a:chOff x="0" y="0"/>
            <a:chExt cx="2516725" cy="1005508"/>
          </a:xfrm>
        </p:grpSpPr>
        <p:sp>
          <p:nvSpPr>
            <p:cNvPr id="21542" name="Freeform 4"/>
            <p:cNvSpPr>
              <a:spLocks/>
            </p:cNvSpPr>
            <p:nvPr/>
          </p:nvSpPr>
          <p:spPr bwMode="auto">
            <a:xfrm>
              <a:off x="0" y="0"/>
              <a:ext cx="2516725" cy="1005508"/>
            </a:xfrm>
            <a:custGeom>
              <a:avLst/>
              <a:gdLst/>
              <a:ahLst/>
              <a:cxnLst>
                <a:cxn ang="0">
                  <a:pos x="41320" y="0"/>
                </a:cxn>
                <a:cxn ang="0">
                  <a:pos x="2475405" y="0"/>
                </a:cxn>
                <a:cxn ang="0">
                  <a:pos x="2516725" y="41320"/>
                </a:cxn>
                <a:cxn ang="0">
                  <a:pos x="2516725" y="964188"/>
                </a:cxn>
                <a:cxn ang="0">
                  <a:pos x="2475405" y="1005508"/>
                </a:cxn>
                <a:cxn ang="0">
                  <a:pos x="41320" y="1005508"/>
                </a:cxn>
                <a:cxn ang="0">
                  <a:pos x="0" y="964188"/>
                </a:cxn>
                <a:cxn ang="0">
                  <a:pos x="0" y="41320"/>
                </a:cxn>
                <a:cxn ang="0">
                  <a:pos x="41320" y="0"/>
                </a:cxn>
              </a:cxnLst>
              <a:rect l="0" t="0" r="r" b="b"/>
              <a:pathLst>
                <a:path w="2516725" h="1005508">
                  <a:moveTo>
                    <a:pt x="41320" y="0"/>
                  </a:moveTo>
                  <a:lnTo>
                    <a:pt x="2475405" y="0"/>
                  </a:lnTo>
                  <a:cubicBezTo>
                    <a:pt x="2498225" y="0"/>
                    <a:pt x="2516725" y="18499"/>
                    <a:pt x="2516725" y="41320"/>
                  </a:cubicBezTo>
                  <a:lnTo>
                    <a:pt x="2516725" y="964188"/>
                  </a:lnTo>
                  <a:cubicBezTo>
                    <a:pt x="2516725" y="987008"/>
                    <a:pt x="2498225" y="1005508"/>
                    <a:pt x="2475405" y="1005508"/>
                  </a:cubicBezTo>
                  <a:lnTo>
                    <a:pt x="41320" y="1005508"/>
                  </a:lnTo>
                  <a:cubicBezTo>
                    <a:pt x="18499" y="1005508"/>
                    <a:pt x="0" y="987008"/>
                    <a:pt x="0" y="964188"/>
                  </a:cubicBezTo>
                  <a:lnTo>
                    <a:pt x="0" y="41320"/>
                  </a:lnTo>
                  <a:cubicBezTo>
                    <a:pt x="0" y="18499"/>
                    <a:pt x="18499" y="0"/>
                    <a:pt x="41320" y="0"/>
                  </a:cubicBezTo>
                  <a:close/>
                </a:path>
              </a:pathLst>
            </a:custGeom>
            <a:solidFill>
              <a:srgbClr val="C1FF72"/>
            </a:solidFill>
            <a:ln w="9525">
              <a:noFill/>
              <a:round/>
              <a:headEnd/>
              <a:tailEnd/>
            </a:ln>
          </p:spPr>
          <p:txBody>
            <a:bodyPr/>
            <a:lstStyle/>
            <a:p>
              <a:endParaRPr lang="en-US"/>
            </a:p>
          </p:txBody>
        </p:sp>
        <p:sp>
          <p:nvSpPr>
            <p:cNvPr id="21543" name="TextBox 5"/>
            <p:cNvSpPr txBox="1">
              <a:spLocks noChangeArrowheads="1"/>
            </p:cNvSpPr>
            <p:nvPr/>
          </p:nvSpPr>
          <p:spPr bwMode="auto">
            <a:xfrm>
              <a:off x="0" y="-57150"/>
              <a:ext cx="2516725" cy="1062658"/>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1507" name="Group 6"/>
          <p:cNvGrpSpPr>
            <a:grpSpLocks/>
          </p:cNvGrpSpPr>
          <p:nvPr/>
        </p:nvGrpSpPr>
        <p:grpSpPr bwMode="auto">
          <a:xfrm>
            <a:off x="-6388100" y="-5535613"/>
            <a:ext cx="14135100" cy="10118726"/>
            <a:chOff x="0" y="0"/>
            <a:chExt cx="786013" cy="562692"/>
          </a:xfrm>
        </p:grpSpPr>
        <p:sp>
          <p:nvSpPr>
            <p:cNvPr id="21540" name="Freeform 7"/>
            <p:cNvSpPr>
              <a:spLocks/>
            </p:cNvSpPr>
            <p:nvPr/>
          </p:nvSpPr>
          <p:spPr bwMode="auto">
            <a:xfrm>
              <a:off x="0" y="0"/>
              <a:ext cx="786013" cy="562692"/>
            </a:xfrm>
            <a:custGeom>
              <a:avLst/>
              <a:gdLst/>
              <a:ahLst/>
              <a:cxnLst>
                <a:cxn ang="0">
                  <a:pos x="786013" y="281346"/>
                </a:cxn>
                <a:cxn ang="0">
                  <a:pos x="582813" y="562692"/>
                </a:cxn>
                <a:cxn ang="0">
                  <a:pos x="203200" y="562692"/>
                </a:cxn>
                <a:cxn ang="0">
                  <a:pos x="0" y="281346"/>
                </a:cxn>
                <a:cxn ang="0">
                  <a:pos x="203200" y="0"/>
                </a:cxn>
                <a:cxn ang="0">
                  <a:pos x="582813" y="0"/>
                </a:cxn>
                <a:cxn ang="0">
                  <a:pos x="786013" y="281346"/>
                </a:cxn>
              </a:cxnLst>
              <a:rect l="0" t="0" r="r" b="b"/>
              <a:pathLst>
                <a:path w="786013" h="562692">
                  <a:moveTo>
                    <a:pt x="786013" y="281346"/>
                  </a:moveTo>
                  <a:lnTo>
                    <a:pt x="582813" y="562692"/>
                  </a:lnTo>
                  <a:lnTo>
                    <a:pt x="203200" y="562692"/>
                  </a:lnTo>
                  <a:lnTo>
                    <a:pt x="0" y="281346"/>
                  </a:lnTo>
                  <a:lnTo>
                    <a:pt x="203200" y="0"/>
                  </a:lnTo>
                  <a:lnTo>
                    <a:pt x="582813" y="0"/>
                  </a:lnTo>
                  <a:lnTo>
                    <a:pt x="786013" y="281346"/>
                  </a:lnTo>
                  <a:close/>
                </a:path>
              </a:pathLst>
            </a:custGeom>
            <a:solidFill>
              <a:srgbClr val="B51F19"/>
            </a:solidFill>
            <a:ln w="9525">
              <a:noFill/>
              <a:round/>
              <a:headEnd/>
              <a:tailEnd/>
            </a:ln>
          </p:spPr>
          <p:txBody>
            <a:bodyPr/>
            <a:lstStyle/>
            <a:p>
              <a:endParaRPr lang="en-US"/>
            </a:p>
          </p:txBody>
        </p:sp>
        <p:sp>
          <p:nvSpPr>
            <p:cNvPr id="21541" name="TextBox 8"/>
            <p:cNvSpPr txBox="1">
              <a:spLocks noChangeArrowheads="1"/>
            </p:cNvSpPr>
            <p:nvPr/>
          </p:nvSpPr>
          <p:spPr bwMode="auto">
            <a:xfrm>
              <a:off x="114300" y="-57150"/>
              <a:ext cx="55741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9" name="Group 9"/>
          <p:cNvGrpSpPr>
            <a:grpSpLocks/>
          </p:cNvGrpSpPr>
          <p:nvPr/>
        </p:nvGrpSpPr>
        <p:grpSpPr bwMode="auto">
          <a:xfrm>
            <a:off x="-2306638" y="6253163"/>
            <a:ext cx="7612063" cy="5057775"/>
            <a:chOff x="0" y="0"/>
            <a:chExt cx="846733" cy="562692"/>
          </a:xfrm>
        </p:grpSpPr>
        <p:sp>
          <p:nvSpPr>
            <p:cNvPr id="21538" name="Freeform 10"/>
            <p:cNvSpPr>
              <a:spLocks/>
            </p:cNvSpPr>
            <p:nvPr/>
          </p:nvSpPr>
          <p:spPr bwMode="auto">
            <a:xfrm>
              <a:off x="0" y="0"/>
              <a:ext cx="846733" cy="562692"/>
            </a:xfrm>
            <a:custGeom>
              <a:avLst/>
              <a:gdLst/>
              <a:ahLst/>
              <a:cxnLst>
                <a:cxn ang="0">
                  <a:pos x="846733" y="281346"/>
                </a:cxn>
                <a:cxn ang="0">
                  <a:pos x="643533" y="562692"/>
                </a:cxn>
                <a:cxn ang="0">
                  <a:pos x="203200" y="562692"/>
                </a:cxn>
                <a:cxn ang="0">
                  <a:pos x="0" y="281346"/>
                </a:cxn>
                <a:cxn ang="0">
                  <a:pos x="203200" y="0"/>
                </a:cxn>
                <a:cxn ang="0">
                  <a:pos x="643533" y="0"/>
                </a:cxn>
                <a:cxn ang="0">
                  <a:pos x="846733" y="281346"/>
                </a:cxn>
              </a:cxnLst>
              <a:rect l="0" t="0" r="r" b="b"/>
              <a:pathLst>
                <a:path w="846733" h="562692">
                  <a:moveTo>
                    <a:pt x="846733" y="281346"/>
                  </a:moveTo>
                  <a:lnTo>
                    <a:pt x="643533" y="562692"/>
                  </a:lnTo>
                  <a:lnTo>
                    <a:pt x="203200" y="562692"/>
                  </a:lnTo>
                  <a:lnTo>
                    <a:pt x="0" y="281346"/>
                  </a:lnTo>
                  <a:lnTo>
                    <a:pt x="203200" y="0"/>
                  </a:lnTo>
                  <a:lnTo>
                    <a:pt x="643533" y="0"/>
                  </a:lnTo>
                  <a:lnTo>
                    <a:pt x="846733" y="281346"/>
                  </a:lnTo>
                  <a:close/>
                </a:path>
              </a:pathLst>
            </a:custGeom>
            <a:solidFill>
              <a:srgbClr val="A10D00"/>
            </a:solidFill>
            <a:ln w="9525">
              <a:noFill/>
              <a:round/>
              <a:headEnd/>
              <a:tailEnd/>
            </a:ln>
          </p:spPr>
          <p:txBody>
            <a:bodyPr/>
            <a:lstStyle/>
            <a:p>
              <a:endParaRPr lang="en-US"/>
            </a:p>
          </p:txBody>
        </p:sp>
        <p:sp>
          <p:nvSpPr>
            <p:cNvPr id="21539" name="TextBox 11"/>
            <p:cNvSpPr txBox="1">
              <a:spLocks noChangeArrowheads="1"/>
            </p:cNvSpPr>
            <p:nvPr/>
          </p:nvSpPr>
          <p:spPr bwMode="auto">
            <a:xfrm>
              <a:off x="114300" y="-57150"/>
              <a:ext cx="618133"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sp>
        <p:nvSpPr>
          <p:cNvPr id="12" name="Freeform 12"/>
          <p:cNvSpPr/>
          <p:nvPr/>
        </p:nvSpPr>
        <p:spPr>
          <a:xfrm flipH="1">
            <a:off x="1028700" y="8090388"/>
            <a:ext cx="6302261" cy="1892446"/>
          </a:xfrm>
          <a:custGeom>
            <a:avLst/>
            <a:gdLst/>
            <a:ahLst/>
            <a:cxnLst/>
            <a:rect l="l" t="t" r="r" b="b"/>
            <a:pathLst>
              <a:path w="6302261" h="1892446">
                <a:moveTo>
                  <a:pt x="6302261" y="0"/>
                </a:moveTo>
                <a:lnTo>
                  <a:pt x="0" y="0"/>
                </a:lnTo>
                <a:lnTo>
                  <a:pt x="0" y="1892446"/>
                </a:lnTo>
                <a:lnTo>
                  <a:pt x="6302261" y="1892446"/>
                </a:lnTo>
                <a:lnTo>
                  <a:pt x="6302261" y="0"/>
                </a:lnTo>
                <a:close/>
              </a:path>
            </a:pathLst>
          </a:custGeom>
          <a:blipFill>
            <a:blip r:embed="rId3">
              <a:alphaModFix amt="75000"/>
              <a:extLst>
                <a:ext uri="{96DAC541-7B7A-43D3-8B79-37D633B846F1}"/>
              </a:extLst>
            </a:blip>
            <a:stretch>
              <a:fillRect t="-78999"/>
            </a:stretch>
          </a:blipFill>
        </p:spPr>
      </p:sp>
      <p:grpSp>
        <p:nvGrpSpPr>
          <p:cNvPr id="13" name="Group 13"/>
          <p:cNvGrpSpPr>
            <a:grpSpLocks/>
          </p:cNvGrpSpPr>
          <p:nvPr/>
        </p:nvGrpSpPr>
        <p:grpSpPr bwMode="auto">
          <a:xfrm>
            <a:off x="-2306638" y="1322388"/>
            <a:ext cx="10086976" cy="7642225"/>
            <a:chOff x="0" y="0"/>
            <a:chExt cx="617700" cy="468046"/>
          </a:xfrm>
        </p:grpSpPr>
        <p:sp>
          <p:nvSpPr>
            <p:cNvPr id="14" name="Freeform 14"/>
            <p:cNvSpPr/>
            <p:nvPr/>
          </p:nvSpPr>
          <p:spPr>
            <a:xfrm>
              <a:off x="0" y="0"/>
              <a:ext cx="617700" cy="468046"/>
            </a:xfrm>
            <a:custGeom>
              <a:avLst/>
              <a:gdLst/>
              <a:ahLst/>
              <a:cxnLst/>
              <a:rect l="l" t="t" r="r" b="b"/>
              <a:pathLst>
                <a:path w="617700" h="468046">
                  <a:moveTo>
                    <a:pt x="414500" y="0"/>
                  </a:moveTo>
                  <a:lnTo>
                    <a:pt x="0" y="0"/>
                  </a:lnTo>
                  <a:lnTo>
                    <a:pt x="203200" y="468046"/>
                  </a:lnTo>
                  <a:lnTo>
                    <a:pt x="617700" y="468046"/>
                  </a:lnTo>
                  <a:lnTo>
                    <a:pt x="414500" y="0"/>
                  </a:lnTo>
                  <a:close/>
                </a:path>
              </a:pathLst>
            </a:custGeom>
            <a:blipFill>
              <a:blip r:embed="rId4"/>
              <a:stretch>
                <a:fillRect t="-49042" b="-49042"/>
              </a:stretch>
            </a:blipFill>
            <a:ln w="142875" cap="sq">
              <a:solidFill>
                <a:srgbClr val="FFFFFF"/>
              </a:solidFill>
              <a:prstDash val="solid"/>
              <a:miter/>
            </a:ln>
          </p:spPr>
        </p:sp>
      </p:grpSp>
      <p:grpSp>
        <p:nvGrpSpPr>
          <p:cNvPr id="15" name="Group 15"/>
          <p:cNvGrpSpPr>
            <a:grpSpLocks/>
          </p:cNvGrpSpPr>
          <p:nvPr/>
        </p:nvGrpSpPr>
        <p:grpSpPr bwMode="auto">
          <a:xfrm>
            <a:off x="14563725" y="-1477963"/>
            <a:ext cx="5391150" cy="2982913"/>
            <a:chOff x="0" y="0"/>
            <a:chExt cx="7187325" cy="3976501"/>
          </a:xfrm>
        </p:grpSpPr>
        <p:grpSp>
          <p:nvGrpSpPr>
            <p:cNvPr id="21529" name="Group 16"/>
            <p:cNvGrpSpPr>
              <a:grpSpLocks/>
            </p:cNvGrpSpPr>
            <p:nvPr/>
          </p:nvGrpSpPr>
          <p:grpSpPr bwMode="auto">
            <a:xfrm rot="10800000">
              <a:off x="0" y="0"/>
              <a:ext cx="7187325" cy="3262226"/>
              <a:chOff x="0" y="0"/>
              <a:chExt cx="1239720" cy="562692"/>
            </a:xfrm>
          </p:grpSpPr>
          <p:sp>
            <p:nvSpPr>
              <p:cNvPr id="21533" name="Freeform 17"/>
              <p:cNvSpPr>
                <a:spLocks/>
              </p:cNvSpPr>
              <p:nvPr/>
            </p:nvSpPr>
            <p:spPr bwMode="auto">
              <a:xfrm>
                <a:off x="0" y="0"/>
                <a:ext cx="1239720" cy="562692"/>
              </a:xfrm>
              <a:custGeom>
                <a:avLst/>
                <a:gdLst/>
                <a:ahLst/>
                <a:cxnLst>
                  <a:cxn ang="0">
                    <a:pos x="1239720" y="281346"/>
                  </a:cxn>
                  <a:cxn ang="0">
                    <a:pos x="1036520" y="562692"/>
                  </a:cxn>
                  <a:cxn ang="0">
                    <a:pos x="203200" y="562692"/>
                  </a:cxn>
                  <a:cxn ang="0">
                    <a:pos x="0" y="281346"/>
                  </a:cxn>
                  <a:cxn ang="0">
                    <a:pos x="203200" y="0"/>
                  </a:cxn>
                  <a:cxn ang="0">
                    <a:pos x="1036520" y="0"/>
                  </a:cxn>
                  <a:cxn ang="0">
                    <a:pos x="1239720" y="281346"/>
                  </a:cxn>
                </a:cxnLst>
                <a:rect l="0" t="0"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a:ln w="9525">
                <a:noFill/>
                <a:round/>
                <a:headEnd/>
                <a:tailEnd/>
              </a:ln>
            </p:spPr>
            <p:txBody>
              <a:bodyPr/>
              <a:lstStyle/>
              <a:p>
                <a:endParaRPr lang="en-US"/>
              </a:p>
            </p:txBody>
          </p:sp>
          <p:sp>
            <p:nvSpPr>
              <p:cNvPr id="21534" name="TextBox 18"/>
              <p:cNvSpPr txBox="1">
                <a:spLocks noChangeArrowheads="1"/>
              </p:cNvSpPr>
              <p:nvPr/>
            </p:nvSpPr>
            <p:spPr bwMode="auto">
              <a:xfrm>
                <a:off x="114300" y="-57150"/>
                <a:ext cx="1011120" cy="61984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nvGrpSpPr>
            <p:cNvPr id="21530" name="Group 19"/>
            <p:cNvGrpSpPr>
              <a:grpSpLocks/>
            </p:cNvGrpSpPr>
            <p:nvPr/>
          </p:nvGrpSpPr>
          <p:grpSpPr bwMode="auto">
            <a:xfrm rot="10800000">
              <a:off x="2511062" y="2547952"/>
              <a:ext cx="3673400" cy="1428550"/>
              <a:chOff x="0" y="0"/>
              <a:chExt cx="1643297" cy="639062"/>
            </a:xfrm>
          </p:grpSpPr>
          <p:sp>
            <p:nvSpPr>
              <p:cNvPr id="21531" name="Freeform 20"/>
              <p:cNvSpPr>
                <a:spLocks/>
              </p:cNvSpPr>
              <p:nvPr/>
            </p:nvSpPr>
            <p:spPr bwMode="auto">
              <a:xfrm>
                <a:off x="0" y="0"/>
                <a:ext cx="1643297" cy="639062"/>
              </a:xfrm>
              <a:custGeom>
                <a:avLst/>
                <a:gdLst/>
                <a:ahLst/>
                <a:cxnLst>
                  <a:cxn ang="0">
                    <a:pos x="1643297" y="319531"/>
                  </a:cxn>
                  <a:cxn ang="0">
                    <a:pos x="1440097" y="639062"/>
                  </a:cxn>
                  <a:cxn ang="0">
                    <a:pos x="203200" y="639062"/>
                  </a:cxn>
                  <a:cxn ang="0">
                    <a:pos x="0" y="319531"/>
                  </a:cxn>
                  <a:cxn ang="0">
                    <a:pos x="203200" y="0"/>
                  </a:cxn>
                  <a:cxn ang="0">
                    <a:pos x="1440097" y="0"/>
                  </a:cxn>
                  <a:cxn ang="0">
                    <a:pos x="1643297" y="319531"/>
                  </a:cxn>
                </a:cxnLst>
                <a:rect l="0" t="0"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lim="800000"/>
                <a:headEnd/>
                <a:tailEnd/>
              </a:ln>
            </p:spPr>
            <p:txBody>
              <a:bodyPr/>
              <a:lstStyle/>
              <a:p>
                <a:endParaRPr lang="en-US"/>
              </a:p>
            </p:txBody>
          </p:sp>
          <p:sp>
            <p:nvSpPr>
              <p:cNvPr id="21532" name="TextBox 21"/>
              <p:cNvSpPr txBox="1">
                <a:spLocks noChangeArrowheads="1"/>
              </p:cNvSpPr>
              <p:nvPr/>
            </p:nvSpPr>
            <p:spPr bwMode="auto">
              <a:xfrm>
                <a:off x="114300" y="-57150"/>
                <a:ext cx="1414697" cy="696212"/>
              </a:xfrm>
              <a:prstGeom prst="rect">
                <a:avLst/>
              </a:prstGeom>
              <a:noFill/>
              <a:ln w="9525">
                <a:noFill/>
                <a:miter lim="800000"/>
                <a:headEnd/>
                <a:tailEnd/>
              </a:ln>
            </p:spPr>
            <p:txBody>
              <a:bodyPr lIns="50800" tIns="50800" rIns="50800" bIns="50800" anchor="ctr"/>
              <a:lstStyle/>
              <a:p>
                <a:pPr algn="ctr">
                  <a:lnSpc>
                    <a:spcPts val="3500"/>
                  </a:lnSpc>
                </a:pPr>
                <a:endParaRPr lang="en-US">
                  <a:latin typeface="Calibri" pitchFamily="34" charset="0"/>
                </a:endParaRPr>
              </a:p>
            </p:txBody>
          </p:sp>
        </p:grpSp>
      </p:grpSp>
      <p:sp>
        <p:nvSpPr>
          <p:cNvPr id="22" name="Freeform 22"/>
          <p:cNvSpPr/>
          <p:nvPr/>
        </p:nvSpPr>
        <p:spPr>
          <a:xfrm>
            <a:off x="8216900" y="10018463"/>
            <a:ext cx="10873692" cy="1293159"/>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5">
              <a:extLst>
                <a:ext uri="{96DAC541-7B7A-43D3-8B79-37D633B846F1}"/>
              </a:extLst>
            </a:blip>
            <a:stretch>
              <a:fillRect t="-561128"/>
            </a:stretch>
          </a:blipFill>
        </p:spPr>
      </p:sp>
      <p:sp>
        <p:nvSpPr>
          <p:cNvPr id="23" name="Freeform 23"/>
          <p:cNvSpPr>
            <a:spLocks/>
          </p:cNvSpPr>
          <p:nvPr/>
        </p:nvSpPr>
        <p:spPr bwMode="auto">
          <a:xfrm flipH="1">
            <a:off x="17043400" y="8777288"/>
            <a:ext cx="1752600" cy="1509712"/>
          </a:xfrm>
          <a:custGeom>
            <a:avLst/>
            <a:gdLst/>
            <a:ahLst/>
            <a:cxnLst>
              <a:cxn ang="0">
                <a:pos x="1752990" y="0"/>
              </a:cxn>
              <a:cxn ang="0">
                <a:pos x="0" y="0"/>
              </a:cxn>
              <a:cxn ang="0">
                <a:pos x="0" y="1509762"/>
              </a:cxn>
              <a:cxn ang="0">
                <a:pos x="1752990" y="1509762"/>
              </a:cxn>
              <a:cxn ang="0">
                <a:pos x="1752990" y="0"/>
              </a:cxn>
            </a:cxnLst>
            <a:rect l="0" t="0" r="r" b="b"/>
            <a:pathLst>
              <a:path w="1752990" h="1509762">
                <a:moveTo>
                  <a:pt x="1752990" y="0"/>
                </a:moveTo>
                <a:lnTo>
                  <a:pt x="0" y="0"/>
                </a:lnTo>
                <a:lnTo>
                  <a:pt x="0" y="1509762"/>
                </a:lnTo>
                <a:lnTo>
                  <a:pt x="1752990" y="1509762"/>
                </a:lnTo>
                <a:lnTo>
                  <a:pt x="1752990" y="0"/>
                </a:lnTo>
                <a:close/>
              </a:path>
            </a:pathLst>
          </a:custGeom>
          <a:blipFill dpi="0" rotWithShape="1">
            <a:blip r:embed="rId6"/>
            <a:srcRect/>
            <a:stretch>
              <a:fillRect/>
            </a:stretch>
          </a:blipFill>
          <a:ln w="9525">
            <a:noFill/>
            <a:round/>
            <a:headEnd/>
            <a:tailEnd/>
          </a:ln>
        </p:spPr>
        <p:txBody>
          <a:bodyPr/>
          <a:lstStyle/>
          <a:p>
            <a:endParaRPr lang="en-US"/>
          </a:p>
        </p:txBody>
      </p:sp>
      <p:sp>
        <p:nvSpPr>
          <p:cNvPr id="24" name="Freeform 24"/>
          <p:cNvSpPr/>
          <p:nvPr/>
        </p:nvSpPr>
        <p:spPr>
          <a:xfrm rot="5400000">
            <a:off x="17201961" y="7533472"/>
            <a:ext cx="2172079" cy="690405"/>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extLst>
            </a:blip>
            <a:stretch>
              <a:fillRect t="-23484"/>
            </a:stretch>
          </a:blipFill>
        </p:spPr>
      </p:sp>
      <p:sp>
        <p:nvSpPr>
          <p:cNvPr id="25" name="Freeform 25"/>
          <p:cNvSpPr>
            <a:spLocks/>
          </p:cNvSpPr>
          <p:nvPr/>
        </p:nvSpPr>
        <p:spPr bwMode="auto">
          <a:xfrm>
            <a:off x="1028700" y="528638"/>
            <a:ext cx="1533525" cy="288925"/>
          </a:xfrm>
          <a:custGeom>
            <a:avLst/>
            <a:gdLst/>
            <a:ahLst/>
            <a:cxnLst>
              <a:cxn ang="0">
                <a:pos x="0" y="0"/>
              </a:cxn>
              <a:cxn ang="0">
                <a:pos x="1533144" y="0"/>
              </a:cxn>
              <a:cxn ang="0">
                <a:pos x="1533144" y="289381"/>
              </a:cxn>
              <a:cxn ang="0">
                <a:pos x="0" y="289381"/>
              </a:cxn>
              <a:cxn ang="0">
                <a:pos x="0" y="0"/>
              </a:cxn>
            </a:cxnLst>
            <a:rect l="0" t="0" r="r" b="b"/>
            <a:pathLst>
              <a:path w="1533144" h="289381">
                <a:moveTo>
                  <a:pt x="0" y="0"/>
                </a:moveTo>
                <a:lnTo>
                  <a:pt x="1533144" y="0"/>
                </a:lnTo>
                <a:lnTo>
                  <a:pt x="1533144" y="289381"/>
                </a:lnTo>
                <a:lnTo>
                  <a:pt x="0" y="289381"/>
                </a:lnTo>
                <a:lnTo>
                  <a:pt x="0" y="0"/>
                </a:lnTo>
                <a:close/>
              </a:path>
            </a:pathLst>
          </a:custGeom>
          <a:blipFill dpi="0" rotWithShape="1">
            <a:blip r:embed="rId8"/>
            <a:srcRect/>
            <a:stretch>
              <a:fillRect/>
            </a:stretch>
          </a:blipFill>
          <a:ln w="9525">
            <a:noFill/>
            <a:round/>
            <a:headEnd/>
            <a:tailEnd/>
          </a:ln>
        </p:spPr>
        <p:txBody>
          <a:bodyPr/>
          <a:lstStyle/>
          <a:p>
            <a:endParaRPr lang="en-US"/>
          </a:p>
        </p:txBody>
      </p:sp>
      <p:sp>
        <p:nvSpPr>
          <p:cNvPr id="26" name="Freeform 26"/>
          <p:cNvSpPr>
            <a:spLocks/>
          </p:cNvSpPr>
          <p:nvPr/>
        </p:nvSpPr>
        <p:spPr bwMode="auto">
          <a:xfrm>
            <a:off x="5449888" y="6858000"/>
            <a:ext cx="885825" cy="536575"/>
          </a:xfrm>
          <a:custGeom>
            <a:avLst/>
            <a:gdLst/>
            <a:ahLst/>
            <a:cxnLst>
              <a:cxn ang="0">
                <a:pos x="0" y="0"/>
              </a:cxn>
              <a:cxn ang="0">
                <a:pos x="885980" y="0"/>
              </a:cxn>
              <a:cxn ang="0">
                <a:pos x="885980" y="536756"/>
              </a:cxn>
              <a:cxn ang="0">
                <a:pos x="0" y="536756"/>
              </a:cxn>
              <a:cxn ang="0">
                <a:pos x="0" y="0"/>
              </a:cxn>
            </a:cxnLst>
            <a:rect l="0" t="0" r="r" b="b"/>
            <a:pathLst>
              <a:path w="885980" h="536756">
                <a:moveTo>
                  <a:pt x="0" y="0"/>
                </a:moveTo>
                <a:lnTo>
                  <a:pt x="885980" y="0"/>
                </a:lnTo>
                <a:lnTo>
                  <a:pt x="885980" y="536756"/>
                </a:lnTo>
                <a:lnTo>
                  <a:pt x="0" y="536756"/>
                </a:lnTo>
                <a:lnTo>
                  <a:pt x="0" y="0"/>
                </a:lnTo>
                <a:close/>
              </a:path>
            </a:pathLst>
          </a:custGeom>
          <a:blipFill dpi="0" rotWithShape="1">
            <a:blip r:embed="rId9"/>
            <a:srcRect/>
            <a:stretch>
              <a:fillRect/>
            </a:stretch>
          </a:blipFill>
          <a:ln w="9525">
            <a:noFill/>
            <a:round/>
            <a:headEnd/>
            <a:tailEnd/>
          </a:ln>
        </p:spPr>
        <p:txBody>
          <a:bodyPr/>
          <a:lstStyle/>
          <a:p>
            <a:endParaRPr lang="en-US"/>
          </a:p>
        </p:txBody>
      </p:sp>
      <p:sp>
        <p:nvSpPr>
          <p:cNvPr id="27" name="Freeform 27"/>
          <p:cNvSpPr>
            <a:spLocks/>
          </p:cNvSpPr>
          <p:nvPr/>
        </p:nvSpPr>
        <p:spPr bwMode="auto">
          <a:xfrm>
            <a:off x="-1854200" y="-373063"/>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8" name="Freeform 28"/>
          <p:cNvSpPr>
            <a:spLocks/>
          </p:cNvSpPr>
          <p:nvPr/>
        </p:nvSpPr>
        <p:spPr bwMode="auto">
          <a:xfrm>
            <a:off x="16567150" y="-1709738"/>
            <a:ext cx="3098800" cy="2738438"/>
          </a:xfrm>
          <a:custGeom>
            <a:avLst/>
            <a:gdLst/>
            <a:ahLst/>
            <a:cxnLst>
              <a:cxn ang="0">
                <a:pos x="0" y="0"/>
              </a:cxn>
              <a:cxn ang="0">
                <a:pos x="3098800" y="0"/>
              </a:cxn>
              <a:cxn ang="0">
                <a:pos x="3098800" y="2738564"/>
              </a:cxn>
              <a:cxn ang="0">
                <a:pos x="0" y="2738564"/>
              </a:cxn>
              <a:cxn ang="0">
                <a:pos x="0" y="0"/>
              </a:cxn>
            </a:cxnLst>
            <a:rect l="0" t="0" r="r" b="b"/>
            <a:pathLst>
              <a:path w="3098800" h="2738564">
                <a:moveTo>
                  <a:pt x="0" y="0"/>
                </a:moveTo>
                <a:lnTo>
                  <a:pt x="3098800" y="0"/>
                </a:lnTo>
                <a:lnTo>
                  <a:pt x="3098800" y="2738564"/>
                </a:lnTo>
                <a:lnTo>
                  <a:pt x="0" y="2738564"/>
                </a:lnTo>
                <a:lnTo>
                  <a:pt x="0" y="0"/>
                </a:lnTo>
                <a:close/>
              </a:path>
            </a:pathLst>
          </a:custGeom>
          <a:blipFill dpi="0" rotWithShape="1">
            <a:blip r:embed="rId10"/>
            <a:srcRect/>
            <a:stretch>
              <a:fillRect/>
            </a:stretch>
          </a:blipFill>
          <a:ln w="9525">
            <a:noFill/>
            <a:round/>
            <a:headEnd/>
            <a:tailEnd/>
          </a:ln>
        </p:spPr>
        <p:txBody>
          <a:bodyPr/>
          <a:lstStyle/>
          <a:p>
            <a:endParaRPr lang="en-US"/>
          </a:p>
        </p:txBody>
      </p:sp>
      <p:sp>
        <p:nvSpPr>
          <p:cNvPr id="29" name="Freeform 29"/>
          <p:cNvSpPr>
            <a:spLocks/>
          </p:cNvSpPr>
          <p:nvPr/>
        </p:nvSpPr>
        <p:spPr bwMode="auto">
          <a:xfrm>
            <a:off x="17919700" y="9853613"/>
            <a:ext cx="1992313" cy="4114800"/>
          </a:xfrm>
          <a:custGeom>
            <a:avLst/>
            <a:gdLst/>
            <a:ahLst/>
            <a:cxnLst>
              <a:cxn ang="0">
                <a:pos x="0" y="0"/>
              </a:cxn>
              <a:cxn ang="0">
                <a:pos x="1992249" y="0"/>
              </a:cxn>
              <a:cxn ang="0">
                <a:pos x="1992249" y="4114800"/>
              </a:cxn>
              <a:cxn ang="0">
                <a:pos x="0" y="4114800"/>
              </a:cxn>
              <a:cxn ang="0">
                <a:pos x="0" y="0"/>
              </a:cxn>
            </a:cxnLst>
            <a:rect l="0" t="0" r="r" b="b"/>
            <a:pathLst>
              <a:path w="1992249" h="4114800">
                <a:moveTo>
                  <a:pt x="0" y="0"/>
                </a:moveTo>
                <a:lnTo>
                  <a:pt x="1992249" y="0"/>
                </a:lnTo>
                <a:lnTo>
                  <a:pt x="1992249" y="4114800"/>
                </a:lnTo>
                <a:lnTo>
                  <a:pt x="0" y="4114800"/>
                </a:lnTo>
                <a:lnTo>
                  <a:pt x="0" y="0"/>
                </a:lnTo>
                <a:close/>
              </a:path>
            </a:pathLst>
          </a:custGeom>
          <a:blipFill dpi="0" rotWithShape="1">
            <a:blip r:embed="rId11"/>
            <a:srcRect/>
            <a:stretch>
              <a:fillRect/>
            </a:stretch>
          </a:blipFill>
          <a:ln w="9525">
            <a:noFill/>
            <a:round/>
            <a:headEnd/>
            <a:tailEnd/>
          </a:ln>
        </p:spPr>
        <p:txBody>
          <a:bodyPr/>
          <a:lstStyle/>
          <a:p>
            <a:endParaRPr lang="en-US"/>
          </a:p>
        </p:txBody>
      </p:sp>
      <p:sp>
        <p:nvSpPr>
          <p:cNvPr id="30" name="TextBox 30"/>
          <p:cNvSpPr txBox="1"/>
          <p:nvPr/>
        </p:nvSpPr>
        <p:spPr>
          <a:xfrm>
            <a:off x="7259638" y="3484563"/>
            <a:ext cx="8729662" cy="2768600"/>
          </a:xfrm>
          <a:prstGeom prst="rect">
            <a:avLst/>
          </a:prstGeom>
        </p:spPr>
        <p:txBody>
          <a:bodyPr lIns="0" tIns="0" rIns="0" bIns="0">
            <a:spAutoFit/>
          </a:bodyPr>
          <a:lstStyle/>
          <a:p>
            <a:pPr algn="ctr">
              <a:lnSpc>
                <a:spcPts val="4375"/>
              </a:lnSpc>
            </a:pPr>
            <a:r>
              <a:rPr lang="en-US" sz="3400">
                <a:solidFill>
                  <a:srgbClr val="000000"/>
                </a:solidFill>
                <a:latin typeface="Public Sans" charset="0"/>
                <a:sym typeface="Public Sans" charset="0"/>
              </a:rPr>
              <a:t>Lao động là hoạt động có mục đích của con người, nhằm tạo ra của cải vật chất và tinh thần cho xã hội. Lao động tạo ra sản phẩm, thu nhập cho con người; quyết định sự tồn tại và phát triển của xã hội.</a:t>
            </a:r>
          </a:p>
        </p:txBody>
      </p:sp>
      <p:sp>
        <p:nvSpPr>
          <p:cNvPr id="31" name="TextBox 31"/>
          <p:cNvSpPr txBox="1"/>
          <p:nvPr/>
        </p:nvSpPr>
        <p:spPr>
          <a:xfrm>
            <a:off x="7142163" y="1284288"/>
            <a:ext cx="8963025" cy="1025525"/>
          </a:xfrm>
          <a:prstGeom prst="rect">
            <a:avLst/>
          </a:prstGeom>
        </p:spPr>
        <p:txBody>
          <a:bodyPr lIns="0" tIns="0" rIns="0" bIns="0">
            <a:spAutoFit/>
          </a:bodyPr>
          <a:lstStyle/>
          <a:p>
            <a:pPr algn="ctr">
              <a:lnSpc>
                <a:spcPts val="8125"/>
              </a:lnSpc>
            </a:pPr>
            <a:r>
              <a:rPr lang="en-US" sz="6400">
                <a:solidFill>
                  <a:srgbClr val="A10D00"/>
                </a:solidFill>
                <a:latin typeface="Calistoga" charset="0"/>
                <a:sym typeface="Calistoga" charset="0"/>
              </a:rPr>
              <a:t>KẾT LUẬN</a:t>
            </a:r>
          </a:p>
        </p:txBody>
      </p:sp>
      <p:sp>
        <p:nvSpPr>
          <p:cNvPr id="32" name="TextBox 32"/>
          <p:cNvSpPr txBox="1"/>
          <p:nvPr/>
        </p:nvSpPr>
        <p:spPr>
          <a:xfrm>
            <a:off x="12057063" y="9464675"/>
            <a:ext cx="5202237" cy="514350"/>
          </a:xfrm>
          <a:prstGeom prst="rect">
            <a:avLst/>
          </a:prstGeom>
        </p:spPr>
        <p:txBody>
          <a:bodyPr lIns="0" tIns="0" rIns="0" bIns="0">
            <a:spAutoFit/>
          </a:bodyPr>
          <a:lstStyle/>
          <a:p>
            <a:pPr algn="ctr" fontAlgn="auto">
              <a:lnSpc>
                <a:spcPts val="4199"/>
              </a:lnSpc>
              <a:spcBef>
                <a:spcPts val="0"/>
              </a:spcBef>
              <a:spcAft>
                <a:spcPts val="0"/>
              </a:spcAft>
              <a:defRPr/>
            </a:pPr>
            <a:r>
              <a:rPr lang="en-US" sz="2999" b="1">
                <a:solidFill>
                  <a:srgbClr val="1D1A1B"/>
                </a:solidFill>
                <a:latin typeface="Public Sans Bold"/>
                <a:ea typeface="Public Sans Bold"/>
                <a:cs typeface="Public Sans Bold"/>
                <a:sym typeface="Public Sans Bold"/>
              </a:rPr>
              <a:t>GIÁO VIÊN: HÀ PHI HÙNG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5" grpId="0" animBg="1"/>
      <p:bldP spid="26" grpId="0" animBg="1"/>
      <p:bldP spid="27" grpId="0" animBg="1"/>
      <p:bldP spid="28" grpId="0" animBg="1"/>
      <p:bldP spid="29" grpId="0" animBg="1"/>
      <p:bldP spid="30" grpId="0"/>
      <p:bldP spid="31"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1460</Words>
  <Application>Microsoft Office PowerPoint</Application>
  <PresentationFormat>Custom</PresentationFormat>
  <Paragraphs>105</Paragraphs>
  <Slides>16</Slides>
  <Notes>0</Notes>
  <HiddenSlides>0</HiddenSlides>
  <MMClips>1</MMClips>
  <ScaleCrop>false</ScaleCrop>
  <HeadingPairs>
    <vt:vector size="6" baseType="variant">
      <vt:variant>
        <vt:lpstr>Fonts Used</vt:lpstr>
      </vt:variant>
      <vt:variant>
        <vt:i4>6</vt:i4>
      </vt:variant>
      <vt:variant>
        <vt:lpstr>Design Template</vt:lpstr>
      </vt:variant>
      <vt:variant>
        <vt:i4>1</vt:i4>
      </vt:variant>
      <vt:variant>
        <vt:lpstr>Slide Titles</vt:lpstr>
      </vt:variant>
      <vt:variant>
        <vt:i4>16</vt:i4>
      </vt:variant>
    </vt:vector>
  </HeadingPairs>
  <TitlesOfParts>
    <vt:vector size="23" baseType="lpstr">
      <vt:lpstr>Calibri</vt:lpstr>
      <vt:lpstr>Arial</vt:lpstr>
      <vt:lpstr>Calistoga</vt:lpstr>
      <vt:lpstr>Public Sans Bold</vt:lpstr>
      <vt:lpstr>Public Sans Bold Italics</vt:lpstr>
      <vt:lpstr>Public Sans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THCS BÌNH TÂN</dc:title>
  <cp:lastModifiedBy>ADMIN</cp:lastModifiedBy>
  <cp:revision>6</cp:revision>
  <dcterms:created xsi:type="dcterms:W3CDTF">2006-08-16T00:00:00Z</dcterms:created>
  <dcterms:modified xsi:type="dcterms:W3CDTF">2025-03-20T00:02:28Z</dcterms:modified>
</cp:coreProperties>
</file>