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98" r:id="rId2"/>
    <p:sldId id="503" r:id="rId3"/>
    <p:sldId id="649" r:id="rId4"/>
    <p:sldId id="651" r:id="rId5"/>
    <p:sldId id="653" r:id="rId6"/>
    <p:sldId id="652" r:id="rId7"/>
    <p:sldId id="654" r:id="rId8"/>
    <p:sldId id="628" r:id="rId9"/>
    <p:sldId id="655" r:id="rId10"/>
    <p:sldId id="647" r:id="rId11"/>
    <p:sldId id="656" r:id="rId12"/>
    <p:sldId id="657" r:id="rId13"/>
    <p:sldId id="658" r:id="rId14"/>
    <p:sldId id="635" r:id="rId15"/>
    <p:sldId id="636" r:id="rId16"/>
    <p:sldId id="639" r:id="rId17"/>
    <p:sldId id="6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11BAA"/>
    <a:srgbClr val="0D30DD"/>
    <a:srgbClr val="FFCCFF"/>
    <a:srgbClr val="BCFCD4"/>
    <a:srgbClr val="33CCFF"/>
    <a:srgbClr val="99FF66"/>
    <a:srgbClr val="009900"/>
    <a:srgbClr val="00FF00"/>
    <a:srgbClr val="11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>
        <p:scale>
          <a:sx n="73" d="100"/>
          <a:sy n="73" d="100"/>
        </p:scale>
        <p:origin x="-132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28319-1D47-4DB5-A083-897E335DAC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3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3" Type="http://schemas.openxmlformats.org/officeDocument/2006/relationships/image" Target="../media/image1.png" /><Relationship Id="rId7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Relationship Id="rId9" Type="http://schemas.openxmlformats.org/officeDocument/2006/relationships/image" Target="../media/image7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jpeg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jpeg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9.pn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pn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I-KHỞI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9144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0D30DD"/>
              </a:solidFill>
              <a:latin typeface="Cambria" pitchFamily="18" charset="0"/>
              <a:ea typeface="Cambria" pitchFamily="18" charset="0"/>
            </a:endParaRPr>
          </a:p>
          <a:p>
            <a:pPr marL="0" indent="0" algn="ctr">
              <a:buNone/>
            </a:pPr>
            <a:r>
              <a:rPr lang="en-US" sz="5800" b="1" dirty="0">
                <a:solidFill>
                  <a:srgbClr val="0D30DD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TRÒ CHƠI XEM HÌNH ĐOÁN TÊN BÃI BIỂN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2118233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810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itchFamily="18" charset="0"/>
                <a:ea typeface="Cambria" pitchFamily="18" charset="0"/>
              </a:rPr>
              <a:t>1.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Nha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Trang</a:t>
            </a:r>
            <a:endParaRPr lang="en-US" sz="2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16" y="6324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itchFamily="18" charset="0"/>
                <a:ea typeface="Cambria" pitchFamily="18" charset="0"/>
              </a:rPr>
              <a:t>4.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Phú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Quốc</a:t>
            </a:r>
            <a:endParaRPr lang="en-US" sz="2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3810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itchFamily="18" charset="0"/>
                <a:ea typeface="Cambria" pitchFamily="18" charset="0"/>
              </a:rPr>
              <a:t>2.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Vũng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Tàu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05525" y="3810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itchFamily="18" charset="0"/>
                <a:ea typeface="Cambria" pitchFamily="18" charset="0"/>
              </a:rPr>
              <a:t>3.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Vịnh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Hạ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Long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0400" y="6324599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itchFamily="18" charset="0"/>
                <a:ea typeface="Cambria" pitchFamily="18" charset="0"/>
              </a:rPr>
              <a:t>5.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Đà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Nẵng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34100" y="632459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itchFamily="18" charset="0"/>
                <a:ea typeface="Cambria" pitchFamily="18" charset="0"/>
              </a:rPr>
              <a:t>6.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Phan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Thiết</a:t>
            </a:r>
            <a:endParaRPr lang="en-US" sz="2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2" y="1889760"/>
            <a:ext cx="2641664" cy="18440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89760"/>
            <a:ext cx="2667000" cy="18440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60" y="1889760"/>
            <a:ext cx="2694940" cy="18440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0" y="4419600"/>
            <a:ext cx="2638616" cy="18897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2667000" cy="18897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60" y="4419600"/>
            <a:ext cx="2694940" cy="18897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92665" y="89141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685800" y="2057400"/>
            <a:ext cx="6934200" cy="3200400"/>
          </a:xfrm>
          <a:prstGeom prst="wedgeRoundRectCallout">
            <a:avLst>
              <a:gd name="adj1" fmla="val 46546"/>
              <a:gd name="adj2" fmla="val 6742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8786" y="2438400"/>
            <a:ext cx="709121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vi-VN" sz="2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*  Tài nguyên khoáng sản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vi-VN" sz="2200" dirty="0">
                <a:latin typeface="Cambria" pitchFamily="18" charset="0"/>
                <a:ea typeface="Cambria" pitchFamily="18" charset="0"/>
              </a:rPr>
              <a:t>- </a:t>
            </a:r>
            <a:r>
              <a:rPr lang="en-US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</a:t>
            </a:r>
            <a:r>
              <a:rPr lang="vi-VN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Dầu mỏ và khí tự nhiên: ở vùng thềm lục địa.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vi-VN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Các khoáng sản khác bao gồm 35 loại như muối, titan, cát thủy tinh,..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*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Giao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thông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tải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:</a:t>
            </a:r>
            <a:r>
              <a:rPr lang="en-US" sz="22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Vùng</a:t>
            </a:r>
            <a:r>
              <a:rPr lang="en-US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biển</a:t>
            </a:r>
            <a:r>
              <a:rPr lang="en-US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ta </a:t>
            </a:r>
            <a:r>
              <a:rPr lang="en-US" sz="22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thuận</a:t>
            </a:r>
            <a:r>
              <a:rPr lang="en-US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lợi</a:t>
            </a:r>
            <a:r>
              <a:rPr lang="en-US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xây</a:t>
            </a:r>
            <a:r>
              <a:rPr lang="en-US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dựng</a:t>
            </a:r>
            <a:r>
              <a:rPr lang="en-US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cảng</a:t>
            </a:r>
            <a:r>
              <a:rPr lang="en-US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sâu,phát</a:t>
            </a:r>
            <a:r>
              <a:rPr lang="en-US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giao</a:t>
            </a:r>
            <a:r>
              <a:rPr lang="en-US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thông</a:t>
            </a:r>
            <a:r>
              <a:rPr lang="en-US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vận</a:t>
            </a:r>
            <a:r>
              <a:rPr lang="en-US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tải</a:t>
            </a:r>
            <a:r>
              <a:rPr lang="en-US" sz="22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lang="vi-VN" sz="2200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TÀI NGUYÊN BIỂN VÀ THỀM LỤC ĐỊA VIỆT NAM</a:t>
            </a:r>
          </a:p>
        </p:txBody>
      </p:sp>
    </p:spTree>
    <p:extLst>
      <p:ext uri="{BB962C8B-B14F-4D97-AF65-F5344CB8AC3E}">
        <p14:creationId xmlns:p14="http://schemas.microsoft.com/office/powerpoint/2010/main" val="285373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98" y="381000"/>
            <a:ext cx="7453868" cy="617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876800" y="5029200"/>
            <a:ext cx="1524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70731" y="2916748"/>
            <a:ext cx="296803" cy="262504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37197" y="4751764"/>
            <a:ext cx="296803" cy="262504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3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ảnh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khai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dầu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khí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thềm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lục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địa</a:t>
            </a:r>
            <a:b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162799" cy="4678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94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LUẬT KHOÁNG SẢN VIỆT NAM</a:t>
            </a:r>
            <a:b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vi-VN" sz="4000" b="1" dirty="0">
                <a:solidFill>
                  <a:srgbClr val="00B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Điều 8. Những hành vi bị cấm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br>
              <a:rPr lang="vi-VN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73480" y="1752600"/>
            <a:ext cx="69037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dirty="0">
                <a:solidFill>
                  <a:srgbClr val="0D30DD"/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vi-VN" sz="2000" dirty="0">
                <a:solidFill>
                  <a:srgbClr val="0D30DD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Lợi dụng hoạt động khoáng sản xâm phạm lợi ích của Nhà nước, quyền và lợi ích hợp pháp của tổ chức, cá nhân.</a:t>
            </a:r>
          </a:p>
          <a:p>
            <a:pPr algn="just"/>
            <a:r>
              <a:rPr lang="vi-VN" sz="2000" dirty="0">
                <a:solidFill>
                  <a:srgbClr val="0D30DD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2. Lợi dụng thăm dò để khai thác khoáng sản.</a:t>
            </a:r>
          </a:p>
          <a:p>
            <a:pPr algn="just"/>
            <a:r>
              <a:rPr lang="vi-VN" sz="2000" dirty="0">
                <a:solidFill>
                  <a:srgbClr val="0D30DD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3. Thực hiện điều tra cơ bản địa chất về khoáng sản, hoạt động khoáng sản khi chưa được cơ quan quản lý nhà nước có thẩm quyền cho phép.</a:t>
            </a:r>
          </a:p>
          <a:p>
            <a:pPr algn="just"/>
            <a:r>
              <a:rPr lang="vi-VN" sz="2000" dirty="0">
                <a:solidFill>
                  <a:srgbClr val="0D30DD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4. Cản trở trái pháp luật hoạt động điều tra cơ bản địa chất về khoáng sản, hoạt động khoáng sản.</a:t>
            </a:r>
          </a:p>
          <a:p>
            <a:pPr algn="just"/>
            <a:r>
              <a:rPr lang="vi-VN" sz="2000" dirty="0">
                <a:solidFill>
                  <a:srgbClr val="0D30DD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5. Cung cấp trái pháp luật thông tin về khoáng sản thuộc bí mật nhà nước.</a:t>
            </a:r>
          </a:p>
          <a:p>
            <a:pPr algn="just"/>
            <a:r>
              <a:rPr lang="vi-VN" sz="2000" dirty="0">
                <a:solidFill>
                  <a:srgbClr val="0D30DD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6. Cố ý hủy hoại mẫu vật địa chất, khoáng sản có giá trị hoặc quý hiếm.</a:t>
            </a:r>
          </a:p>
          <a:p>
            <a:pPr algn="just"/>
            <a:r>
              <a:rPr lang="vi-VN" sz="2000" dirty="0">
                <a:solidFill>
                  <a:srgbClr val="0D30DD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7. Các hành vi khác theo quy định của pháp luật.</a:t>
            </a:r>
            <a:endParaRPr lang="en-US" sz="2000" dirty="0">
              <a:solidFill>
                <a:srgbClr val="0D30DD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95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981200"/>
            <a:ext cx="8153401" cy="830997"/>
          </a:xfrm>
          <a:prstGeom prst="rect">
            <a:avLst/>
          </a:prstGeom>
          <a:solidFill>
            <a:srgbClr val="BCFCD4"/>
          </a:solidFill>
          <a:ln w="127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 đồ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hiện các tài nguyên ở vùng biển và thềm lục địa Việt Nam.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LUYỆN TẬP:</a:t>
            </a:r>
          </a:p>
        </p:txBody>
      </p:sp>
    </p:spTree>
    <p:extLst>
      <p:ext uri="{BB962C8B-B14F-4D97-AF65-F5344CB8AC3E}">
        <p14:creationId xmlns:p14="http://schemas.microsoft.com/office/powerpoint/2010/main" val="37156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ập sơ đồ thể hiện các tài nguyên ở vùng biển và thềm lục địa Việt Nam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3" y="152400"/>
            <a:ext cx="9067799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0099" y="1981200"/>
            <a:ext cx="7962902" cy="830997"/>
          </a:xfrm>
          <a:prstGeom prst="rect">
            <a:avLst/>
          </a:prstGeom>
          <a:solidFill>
            <a:srgbClr val="BCFCD4"/>
          </a:solidFill>
          <a:ln w="127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Qui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Nhơn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251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77200" cy="586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14478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CẢM ƠN QUÝ THẦY CÔ VÀ CÁC EM 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SINH</a:t>
            </a:r>
          </a:p>
        </p:txBody>
      </p:sp>
    </p:spTree>
    <p:extLst>
      <p:ext uri="{BB962C8B-B14F-4D97-AF65-F5344CB8AC3E}">
        <p14:creationId xmlns:p14="http://schemas.microsoft.com/office/powerpoint/2010/main" val="247594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82493" y="1066800"/>
            <a:ext cx="5430672" cy="1143000"/>
          </a:xfrm>
        </p:spPr>
        <p:txBody>
          <a:bodyPr>
            <a:noAutofit/>
          </a:bodyPr>
          <a:lstStyle/>
          <a:p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MÔI TRƯỜNG VÀ TÀI NGUYÊN BIỂN ĐẢO </a:t>
            </a:r>
            <a:r>
              <a:rPr lang="vi-VN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VIỆT NAM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685800" y="1219200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8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1928" y="3124200"/>
            <a:ext cx="5430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GV </a:t>
            </a:r>
            <a:r>
              <a:rPr lang="en-US" sz="2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dạy</a:t>
            </a:r>
            <a:r>
              <a:rPr lang="en-US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: </a:t>
            </a:r>
            <a:r>
              <a:rPr lang="en-US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VÕ THỊ LIÊN</a:t>
            </a:r>
          </a:p>
          <a:p>
            <a:pPr algn="l"/>
            <a:r>
              <a:rPr lang="en-US" sz="2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Lớp</a:t>
            </a:r>
            <a:r>
              <a:rPr lang="en-US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dạy</a:t>
            </a:r>
            <a:r>
              <a:rPr lang="en-US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mbria" pitchFamily="18" charset="0"/>
              </a:rPr>
              <a:t>: 8/</a:t>
            </a:r>
            <a:r>
              <a:rPr lang="en-US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76" y="1209217"/>
            <a:ext cx="2393157" cy="23994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76" y="1361617"/>
            <a:ext cx="2393157" cy="23994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86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73162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II-HÌNH THÀNH KIẾN THỨC MỚI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7924800" cy="1828799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BÀI12: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 TRƯỜNG VÀ TÀI NGUYÊN</a:t>
            </a:r>
          </a:p>
          <a:p>
            <a:pPr marL="0" indent="0" algn="just">
              <a:buNone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BIỂN ĐẢO </a:t>
            </a:r>
            <a:r>
              <a:rPr lang="vi-V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 NAM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2.TÀI NGUYÊN BIỂN VÀ THỀM LỤC ĐỊA VIỆT NAM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276600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3:Tìm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92703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556705" y="1752600"/>
            <a:ext cx="8011710" cy="3810000"/>
          </a:xfrm>
          <a:prstGeom prst="wedgeRoundRectCallout">
            <a:avLst>
              <a:gd name="adj1" fmla="val 46546"/>
              <a:gd name="adj2" fmla="val 6742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Cambria" pitchFamily="18" charset="0"/>
              </a:rPr>
              <a:t>* Tài nguyên sinh vật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vi-VN" sz="2400" dirty="0">
                <a:latin typeface="+mj-lt"/>
                <a:ea typeface="Cambria" pitchFamily="18" charset="0"/>
              </a:rPr>
              <a:t>- Tài nguyên sinh vật biển nước ta phong phú, có tính đa dạng sinh học cao.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vi-VN" sz="2400" dirty="0">
                <a:latin typeface="+mj-lt"/>
                <a:ea typeface="Cambria" pitchFamily="18" charset="0"/>
              </a:rPr>
              <a:t>- Có hơn 2000 loài cá, trong đó có khoảng 110 loài có giá trị kinh tế cao.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vi-VN" sz="2400" dirty="0">
                <a:latin typeface="+mj-lt"/>
                <a:ea typeface="Cambria" pitchFamily="18" charset="0"/>
              </a:rPr>
              <a:t>Năm 2019, vùng biển nước ta có trữ lượng thuỷ sản là 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3,87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tấn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triều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ven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rong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8786" y="2336899"/>
            <a:ext cx="64816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vi-VN" sz="2200" b="1" dirty="0">
                <a:latin typeface="Cambria" pitchFamily="18" charset="0"/>
                <a:ea typeface="Cambria" pitchFamily="18" charset="0"/>
              </a:rPr>
              <a:t> </a:t>
            </a:r>
            <a:endParaRPr lang="vi-VN" sz="2200" dirty="0">
              <a:latin typeface="+mj-lt"/>
              <a:ea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TÀI NGUYÊN BIỂN VÀ THỀM LỤC ĐỊA VIỆT NAM</a:t>
            </a:r>
          </a:p>
        </p:txBody>
      </p:sp>
    </p:spTree>
    <p:extLst>
      <p:ext uri="{BB962C8B-B14F-4D97-AF65-F5344CB8AC3E}">
        <p14:creationId xmlns:p14="http://schemas.microsoft.com/office/powerpoint/2010/main" val="36718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D30DD"/>
                </a:solidFill>
                <a:latin typeface="Cambria" pitchFamily="18" charset="0"/>
              </a:rPr>
            </a:br>
            <a:r>
              <a:rPr lang="en-US" sz="3600" b="1" dirty="0" err="1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 12:</a:t>
            </a:r>
            <a:br>
              <a:rPr lang="en-US" sz="36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2.TÀI NGUYÊN BIỂN VÀ THỀM LỤC ĐỊA VIỆT NAM</a:t>
            </a:r>
            <a:br>
              <a:rPr lang="en-US" sz="2700" b="1" i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7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629400" cy="396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5560367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itchFamily="18" charset="0"/>
                <a:ea typeface="Cambria" pitchFamily="18" charset="0"/>
              </a:rPr>
              <a:t>   </a:t>
            </a:r>
            <a:r>
              <a:rPr lang="en-US" sz="3200" dirty="0" err="1">
                <a:solidFill>
                  <a:srgbClr val="FF5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FF5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5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FF5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5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5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5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5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5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biển</a:t>
            </a:r>
            <a:endParaRPr lang="en-US" sz="3200" dirty="0">
              <a:solidFill>
                <a:srgbClr val="FF505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0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28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 12:</a:t>
            </a:r>
            <a:br>
              <a:rPr lang="en-US" sz="28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2.TÀI NGUYÊN BIỂN VÀ THỀM LỤC ĐỊA VIỆT NAM</a:t>
            </a:r>
            <a:br>
              <a:rPr lang="en-US" sz="2400" b="1" i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3999"/>
            <a:ext cx="7315200" cy="419100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5943600"/>
            <a:ext cx="624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itchFamily="18" charset="0"/>
                <a:ea typeface="Cambria" pitchFamily="18" charset="0"/>
              </a:rPr>
              <a:t>   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5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11BAA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rgbClr val="F11BA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11BAA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solidFill>
                  <a:srgbClr val="F11BA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11BAA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solidFill>
                  <a:srgbClr val="F11BA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11BAA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dirty="0">
              <a:solidFill>
                <a:srgbClr val="F11BA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prstGeom prst="wedgeRoundRectCallout">
            <a:avLst>
              <a:gd name="adj1" fmla="val 46546"/>
              <a:gd name="adj2" fmla="val 6742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25000" lnSpcReduction="20000"/>
          </a:bodyPr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n-US" sz="6000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60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Ở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vùng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biển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nước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ta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đã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phát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hiện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653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loài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rong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biển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Trong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đó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rong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đỏ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có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310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loài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rong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lục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151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loài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rong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nâu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124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loài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,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rong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lam 68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loài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.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Rong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biển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tại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các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đáy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có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nền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cứng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như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đá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cuội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sỏi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san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hô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chết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phong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phú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và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đa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dạng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hơn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so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với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các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đáy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mềm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nhiều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bùn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Rong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biển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sinh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sản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và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phát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triển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thừ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tháng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11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đến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tháng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5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và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lụi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vào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mùa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hạ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Số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loài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rong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biển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có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giá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trị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kinh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tế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khoảng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90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loài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trong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đó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rong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mơ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và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rong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câu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là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quan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trọng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nhất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+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Rong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mơ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tập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trung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ở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vùng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biển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phía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Nam ,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nhất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là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từ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Phú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Yên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đến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Bình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Thuận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còn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ở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phía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Bắc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thì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tập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trung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ở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Quảng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Ninh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+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Rong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mơ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có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nhiều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ở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tỉnh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Quảng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Ninh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Hải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Phòng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Quảng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Bình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,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Quảng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trị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,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Thừa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Thiên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Huế</a:t>
            </a:r>
            <a:r>
              <a:rPr lang="en-US" sz="9600" dirty="0">
                <a:solidFill>
                  <a:srgbClr val="00B0F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…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n-US" sz="6000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n-US" sz="4400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7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985334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417740" y="1584932"/>
            <a:ext cx="8213354" cy="3977667"/>
          </a:xfrm>
          <a:prstGeom prst="wedgeRoundRectCallout">
            <a:avLst>
              <a:gd name="adj1" fmla="val 46546"/>
              <a:gd name="adj2" fmla="val 6742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5603" y="2044511"/>
            <a:ext cx="74722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Cambria" pitchFamily="18" charset="0"/>
              </a:rPr>
              <a:t>* Tài nguyên du lịch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vi-VN" sz="2400" dirty="0">
                <a:latin typeface="+mj-lt"/>
                <a:ea typeface="Cambria" pitchFamily="18" charset="0"/>
              </a:rPr>
              <a:t>- Bờ biển dài, có nhiều bãi cát, vịnh, hang động đẹp, nước biển trong xanh, hệ sinh thái biển phong phú, khung cảnh thiên nhiên các đảo đa dạng.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vi-VN" sz="2400" dirty="0">
                <a:latin typeface="+mj-lt"/>
                <a:ea typeface="Cambria" pitchFamily="18" charset="0"/>
              </a:rPr>
              <a:t>Một số địa điểm thu hút khách du lịch: Vịnh Hạ Long (Quảng Ninh), Mỹ Khê (Đà Nẵng), Nha Trang (Khánh Hoà)</a:t>
            </a:r>
            <a:r>
              <a:rPr lang="en-US" sz="2400" dirty="0">
                <a:latin typeface="+mj-lt"/>
                <a:ea typeface="Cambria" pitchFamily="18" charset="0"/>
              </a:rPr>
              <a:t>,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Nhơn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),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Cát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),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Phú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Kiên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Giang</a:t>
            </a:r>
            <a:r>
              <a:rPr lang="en-US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)….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n-US" sz="2400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vi-VN" sz="2400" dirty="0">
              <a:latin typeface="+mj-lt"/>
              <a:ea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TÀI NGUYÊN BIỂN VÀ THỀM LỤC ĐỊA VIỆT NAM</a:t>
            </a:r>
          </a:p>
        </p:txBody>
      </p:sp>
    </p:spTree>
    <p:extLst>
      <p:ext uri="{BB962C8B-B14F-4D97-AF65-F5344CB8AC3E}">
        <p14:creationId xmlns:p14="http://schemas.microsoft.com/office/powerpoint/2010/main" val="17510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230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1371600" y="3505200"/>
            <a:ext cx="6705600" cy="2667000"/>
          </a:xfrm>
          <a:prstGeom prst="rect">
            <a:avLst/>
          </a:prstGeom>
        </p:spPr>
      </p:pic>
      <p:pic>
        <p:nvPicPr>
          <p:cNvPr id="1026" name="Picture 2" descr="hinh-anh-binh-dinh-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315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0" y="309193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Nhơn</a:t>
            </a:r>
            <a:r>
              <a:rPr lang="en-US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3400" y="3733800"/>
            <a:ext cx="68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0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6500</TotalTime>
  <Words>835</Words>
  <Application>Microsoft Office PowerPoint</Application>
  <PresentationFormat>Trình chiếu Trên màn hình (4:3)</PresentationFormat>
  <Paragraphs>88</Paragraphs>
  <Slides>17</Slides>
  <Notes>2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18" baseType="lpstr">
      <vt:lpstr>Office Theme</vt:lpstr>
      <vt:lpstr>I-KHỞI ĐỘNG</vt:lpstr>
      <vt:lpstr>MÔI TRƯỜNG VÀ TÀI NGUYÊN BIỂN ĐẢO VIỆT NAM</vt:lpstr>
      <vt:lpstr> II-HÌNH THÀNH KIẾN THỨC MỚI</vt:lpstr>
      <vt:lpstr>Bản trình bày PowerPoint</vt:lpstr>
      <vt:lpstr> Bài 12: 2.TÀI NGUYÊN BIỂN VÀ THỀM LỤC ĐỊA VIỆT NAM </vt:lpstr>
      <vt:lpstr> Bài 12: 2.TÀI NGUYÊN BIỂN VÀ THỀM LỤC ĐỊA VIỆT NAM </vt:lpstr>
      <vt:lpstr>Tư liệu tham khảo</vt:lpstr>
      <vt:lpstr>Bản trình bày PowerPoint</vt:lpstr>
      <vt:lpstr>Bản trình bày PowerPoint</vt:lpstr>
      <vt:lpstr>Bản trình bày PowerPoint</vt:lpstr>
      <vt:lpstr>Bản trình bày PowerPoint</vt:lpstr>
      <vt:lpstr> Hình ảnh khai thác dầu khí ở thềm lục địa </vt:lpstr>
      <vt:lpstr> LUẬT KHOÁNG SẢN VIỆT NAM Điều 8. Những hành vi bị cấm  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I-KHỞI ĐỘNG</dc:title>
  <dc:creator>VnTeach.Com</dc:creator>
  <cp:keywords>VnTeach.Com</cp:keywords>
  <cp:lastModifiedBy>Người dùng Không xác định</cp:lastModifiedBy>
  <cp:revision>24</cp:revision>
  <dcterms:created xsi:type="dcterms:W3CDTF">2016-02-15T14:28:12Z</dcterms:created>
  <dcterms:modified xsi:type="dcterms:W3CDTF">2024-03-22T07:49:57Z</dcterms:modified>
</cp:coreProperties>
</file>