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336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256" r:id="rId18"/>
    <p:sldId id="257" r:id="rId19"/>
    <p:sldId id="289" r:id="rId20"/>
    <p:sldId id="262" r:id="rId21"/>
    <p:sldId id="263" r:id="rId22"/>
    <p:sldId id="259" r:id="rId23"/>
    <p:sldId id="258" r:id="rId24"/>
    <p:sldId id="352" r:id="rId25"/>
    <p:sldId id="353" r:id="rId26"/>
    <p:sldId id="354" r:id="rId27"/>
    <p:sldId id="320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9E2AB-0E7F-4AB5-9C5F-8601984BFB2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85030-E1E7-4648-ADEF-4789CFB2E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75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97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70B186-8A6F-461E-A3A4-290D3E0A6E87}" type="slidenum">
              <a:rPr lang="vi-VN"/>
              <a:pPr/>
              <a:t>28</a:t>
            </a:fld>
            <a:endParaRPr lang="vi-VN"/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CF548B0-F231-40E3-923C-7077644D9A0B}" type="slidenum">
              <a:rPr lang="en-US" sz="1200">
                <a:latin typeface="Calibri" pitchFamily="34" charset="0"/>
              </a:rPr>
              <a:pPr algn="r"/>
              <a:t>28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56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9BA6869-021F-489F-A0F0-FA158335FEC2}" type="slidenum">
              <a:rPr lang="en-US" sz="1200" u="sng">
                <a:latin typeface="Calibri" pitchFamily="34" charset="0"/>
              </a:rPr>
              <a:pPr algn="r"/>
              <a:t>28</a:t>
            </a:fld>
            <a:endParaRPr lang="en-US" sz="1200" u="sng">
              <a:latin typeface="Calibri" pitchFamily="34" charset="0"/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13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7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58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5B6E8-4303-4CB3-A086-01E83D7CC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5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72537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5979488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666577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876436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478708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875232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430753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99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2737342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8560916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6262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1077015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964482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119323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4682208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672257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F7F6AF1-48D1-A442-8D9A-9DCAA189DECF}"/>
              </a:ext>
            </a:extLst>
          </p:cNvPr>
          <p:cNvSpPr txBox="1"/>
          <p:nvPr userDrawn="1"/>
        </p:nvSpPr>
        <p:spPr>
          <a:xfrm>
            <a:off x="8212235" y="-17814"/>
            <a:ext cx="1010652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1350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111123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7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6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29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5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6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9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25E15-6EE3-4E3E-A41F-873485B2A1FF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65721-5DE6-4B98-865A-64269A4DF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0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slideLayout" Target="../slideLayouts/slideLayout22.xml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openxmlformats.org/officeDocument/2006/relationships/image" Target="../media/image6.png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22.xml"/><Relationship Id="rId7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8.xml"/><Relationship Id="rId4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jpg"/><Relationship Id="rId3" Type="http://schemas.microsoft.com/office/2007/relationships/media" Target="../media/media3.mp3"/><Relationship Id="rId21" Type="http://schemas.openxmlformats.org/officeDocument/2006/relationships/image" Target="../media/image10.jp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6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9.jp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6.xml"/><Relationship Id="rId10" Type="http://schemas.openxmlformats.org/officeDocument/2006/relationships/audio" Target="../media/media6.mp3"/><Relationship Id="rId19" Type="http://schemas.openxmlformats.org/officeDocument/2006/relationships/image" Target="../media/image8.jp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0.mp3"/><Relationship Id="rId7" Type="http://schemas.openxmlformats.org/officeDocument/2006/relationships/image" Target="../media/image1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10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xmlns="" id="{39D0847B-82A8-4336-8CC1-7406C3C0CD0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32511" y="2881313"/>
            <a:ext cx="3278981" cy="620316"/>
          </a:xfrm>
        </p:spPr>
        <p:txBody>
          <a:bodyPr anchor="ctr"/>
          <a:lstStyle/>
          <a:p>
            <a:pPr eaLnBrk="1" hangingPunct="1">
              <a:defRPr/>
            </a:pPr>
            <a:endParaRPr lang="en-US" altLang="en-US" sz="1856"/>
          </a:p>
        </p:txBody>
      </p:sp>
      <p:pic>
        <p:nvPicPr>
          <p:cNvPr id="5123" name="Picture 3" descr="hinh-nen-powerpoint-de-thuong-1">
            <a:extLst>
              <a:ext uri="{FF2B5EF4-FFF2-40B4-BE49-F238E27FC236}">
                <a16:creationId xmlns:a16="http://schemas.microsoft.com/office/drawing/2014/main" xmlns="" id="{CBD50D41-93BD-4D68-902C-8CC0B9C9D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5">
            <a:extLst>
              <a:ext uri="{FF2B5EF4-FFF2-40B4-BE49-F238E27FC236}">
                <a16:creationId xmlns:a16="http://schemas.microsoft.com/office/drawing/2014/main" xmlns="" id="{92C192F7-AA80-426C-8C13-71AD6863BB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57300" y="2072987"/>
            <a:ext cx="6057900" cy="14357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19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  <a:cs typeface="Arial"/>
              </a:rPr>
              <a:t>WELCOME TO OUR CLASS</a:t>
            </a:r>
          </a:p>
        </p:txBody>
      </p:sp>
      <p:pic>
        <p:nvPicPr>
          <p:cNvPr id="5126" name="Picture 15" descr="167">
            <a:extLst>
              <a:ext uri="{FF2B5EF4-FFF2-40B4-BE49-F238E27FC236}">
                <a16:creationId xmlns:a16="http://schemas.microsoft.com/office/drawing/2014/main" xmlns="" id="{3E26AC4D-94E3-439F-9114-0ED57E2428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7" y="2303860"/>
            <a:ext cx="835819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5" descr="167">
            <a:extLst>
              <a:ext uri="{FF2B5EF4-FFF2-40B4-BE49-F238E27FC236}">
                <a16:creationId xmlns:a16="http://schemas.microsoft.com/office/drawing/2014/main" xmlns="" id="{DBFAC805-2603-4FEC-A5C3-5516B9801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786" y="2464594"/>
            <a:ext cx="835819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5" descr="167">
            <a:extLst>
              <a:ext uri="{FF2B5EF4-FFF2-40B4-BE49-F238E27FC236}">
                <a16:creationId xmlns:a16="http://schemas.microsoft.com/office/drawing/2014/main" xmlns="" id="{6CD6AD07-2138-4B81-9157-F4FE9DF7A6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05" y="2593181"/>
            <a:ext cx="835819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1676400" y="5181600"/>
            <a:ext cx="6705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TEACHER: </a:t>
            </a:r>
          </a:p>
          <a:p>
            <a:pPr algn="ctr"/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Phan </a:t>
            </a:r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Ngân</a:t>
            </a:r>
            <a:endParaRPr lang="en-US" sz="3600" kern="10" dirty="0" smtClean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Binh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Tan Junior High School</a:t>
            </a:r>
            <a:endParaRPr lang="vi-VN" sz="36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276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276879"/>
            <a:ext cx="5318082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listen and circle.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3A004D-C712-F375-28F1-BCEDA28AFBA6}"/>
              </a:ext>
            </a:extLst>
          </p:cNvPr>
          <p:cNvSpPr txBox="1"/>
          <p:nvPr/>
        </p:nvSpPr>
        <p:spPr>
          <a:xfrm>
            <a:off x="152400" y="1158479"/>
            <a:ext cx="89916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speaker used to play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soccer/basketball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She tried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skateboarding/rock climbing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first.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She learned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an indoor center/on a mountain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She thought zorbing sounded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dangerous/exciting.</a:t>
            </a: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 first time she went zorbing, she was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scared/excited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5464"/>
            <a:ext cx="2362199" cy="6197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303" y="299862"/>
            <a:ext cx="546351" cy="484666"/>
          </a:xfrm>
          <a:prstGeom prst="rect">
            <a:avLst/>
          </a:prstGeom>
        </p:spPr>
      </p:pic>
      <p:pic>
        <p:nvPicPr>
          <p:cNvPr id="4" name="CD1-TRACK 12- 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48749" y="895243"/>
            <a:ext cx="413460" cy="47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49888" y="314980"/>
            <a:ext cx="427600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Now, listen and circle.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E3A004D-C712-F375-28F1-BCEDA28AFBA6}"/>
              </a:ext>
            </a:extLst>
          </p:cNvPr>
          <p:cNvSpPr txBox="1"/>
          <p:nvPr/>
        </p:nvSpPr>
        <p:spPr>
          <a:xfrm>
            <a:off x="263364" y="1121370"/>
            <a:ext cx="853215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The speaker used to play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soccer/basketball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She tried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skateboarding/rock climbing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She learned 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an indoor center/on a mountain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She thought zorbing sounded 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dangerous / exciting.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 first time she went zorbing, she was </a:t>
            </a:r>
            <a:r>
              <a:rPr lang="en-US" sz="3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scared/ excited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EAA5D2-6972-63AF-6109-EE59BB481E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17" y="240491"/>
            <a:ext cx="2124817" cy="59770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549EEBD-FB09-B36D-B164-F80AA24C5F2D}"/>
              </a:ext>
            </a:extLst>
          </p:cNvPr>
          <p:cNvSpPr/>
          <p:nvPr/>
        </p:nvSpPr>
        <p:spPr>
          <a:xfrm>
            <a:off x="4876800" y="1129506"/>
            <a:ext cx="1214718" cy="567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549EEBD-FB09-B36D-B164-F80AA24C5F2D}"/>
              </a:ext>
            </a:extLst>
          </p:cNvPr>
          <p:cNvSpPr/>
          <p:nvPr/>
        </p:nvSpPr>
        <p:spPr>
          <a:xfrm>
            <a:off x="4633531" y="2090156"/>
            <a:ext cx="2317936" cy="6674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549EEBD-FB09-B36D-B164-F80AA24C5F2D}"/>
              </a:ext>
            </a:extLst>
          </p:cNvPr>
          <p:cNvSpPr/>
          <p:nvPr/>
        </p:nvSpPr>
        <p:spPr>
          <a:xfrm>
            <a:off x="2770128" y="2970120"/>
            <a:ext cx="3169905" cy="789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549EEBD-FB09-B36D-B164-F80AA24C5F2D}"/>
              </a:ext>
            </a:extLst>
          </p:cNvPr>
          <p:cNvSpPr/>
          <p:nvPr/>
        </p:nvSpPr>
        <p:spPr>
          <a:xfrm>
            <a:off x="243309" y="4527116"/>
            <a:ext cx="1622668" cy="620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549EEBD-FB09-B36D-B164-F80AA24C5F2D}"/>
              </a:ext>
            </a:extLst>
          </p:cNvPr>
          <p:cNvSpPr/>
          <p:nvPr/>
        </p:nvSpPr>
        <p:spPr>
          <a:xfrm>
            <a:off x="7403049" y="5066192"/>
            <a:ext cx="1124511" cy="6209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pic>
        <p:nvPicPr>
          <p:cNvPr id="9" name="CD1-TRACK 12- 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8999" y="352324"/>
            <a:ext cx="468849" cy="485876"/>
          </a:xfrm>
          <a:prstGeom prst="rect">
            <a:avLst/>
          </a:prstGeom>
        </p:spPr>
      </p:pic>
      <p:pic>
        <p:nvPicPr>
          <p:cNvPr id="17" name="CD1-TRACK 12 -b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69287" y="1121370"/>
            <a:ext cx="533400" cy="438352"/>
          </a:xfrm>
          <a:prstGeom prst="rect">
            <a:avLst/>
          </a:prstGeom>
        </p:spPr>
      </p:pic>
      <p:pic>
        <p:nvPicPr>
          <p:cNvPr id="18" name="CD1-TRACK 12- b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68716" y="2119983"/>
            <a:ext cx="533400" cy="424444"/>
          </a:xfrm>
          <a:prstGeom prst="rect">
            <a:avLst/>
          </a:prstGeom>
        </p:spPr>
      </p:pic>
      <p:pic>
        <p:nvPicPr>
          <p:cNvPr id="19" name="CD1-TRACK 12- b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33673" y="3150055"/>
            <a:ext cx="457200" cy="429882"/>
          </a:xfrm>
          <a:prstGeom prst="rect">
            <a:avLst/>
          </a:prstGeom>
        </p:spPr>
      </p:pic>
      <p:pic>
        <p:nvPicPr>
          <p:cNvPr id="20" name="CD1-TRACK 12- b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15426" y="4103301"/>
            <a:ext cx="575447" cy="423815"/>
          </a:xfrm>
          <a:prstGeom prst="rect">
            <a:avLst/>
          </a:prstGeom>
        </p:spPr>
      </p:pic>
      <p:pic>
        <p:nvPicPr>
          <p:cNvPr id="21" name="CD1-TRACK 12- b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74549" y="5603403"/>
            <a:ext cx="457200" cy="48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35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8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2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98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1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302" y="381000"/>
            <a:ext cx="882518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Audio script:</a:t>
            </a:r>
          </a:p>
          <a:p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used to spend a lot of time playing soccer. Then, one day, a friend introduced me to extreme sports. These are sports that are very dangerous and exciting, for example, skateboarding and surfing.</a:t>
            </a:r>
            <a:b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extreme sport I tried was rock climbing. I learned how to do it at an indoor rock climbing center, but I was soon climbing mountains. After that, I was ready for a new challenge. I heard about zorbing and thought it sounded really exciting. Zorbing is when you get inside a big, soft ball, and roll down a hill. The first time I went zorbing, I was pretty scared. I thought the ball would break! Of course, everything was OK and I loved it.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1399" y="1295400"/>
            <a:ext cx="6110128" cy="596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04800" y="3020048"/>
            <a:ext cx="6629400" cy="116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62918" y="5540906"/>
            <a:ext cx="2380282" cy="5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91400" y="5540906"/>
            <a:ext cx="5053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52600" y="4286302"/>
            <a:ext cx="66081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04800" y="4696691"/>
            <a:ext cx="1898073" cy="277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000500" y="5092540"/>
            <a:ext cx="4229100" cy="403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14472" y="6019800"/>
            <a:ext cx="58815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301753" y="3020048"/>
            <a:ext cx="12326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25989" y="3443377"/>
            <a:ext cx="63796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6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4481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883851" y="2987037"/>
            <a:ext cx="3876586" cy="1524000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reading time….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88" y="1952926"/>
            <a:ext cx="3065032" cy="6259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2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3225" y="848800"/>
            <a:ext cx="79848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AutoNum type="arabicPeriod"/>
            </a:pP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trying a new activity 	2. doing an activity again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686" y="374103"/>
            <a:ext cx="6534947" cy="399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218118"/>
            <a:ext cx="3065032" cy="4261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03" y="1547717"/>
            <a:ext cx="8985997" cy="5132712"/>
          </a:xfrm>
          <a:prstGeom prst="rect">
            <a:avLst/>
          </a:prstGeom>
        </p:spPr>
      </p:pic>
      <p:pic>
        <p:nvPicPr>
          <p:cNvPr id="2" name="U1L3 Re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8081" y="759673"/>
            <a:ext cx="447319" cy="4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9281" y="327148"/>
            <a:ext cx="37131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What </a:t>
            </a:r>
            <a:r>
              <a:rPr lang="en-US" sz="27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email is about</a:t>
            </a:r>
            <a:r>
              <a:rPr lang="en-US" sz="27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8965827" cy="548640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4191000" y="154902"/>
            <a:ext cx="4356223" cy="8340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50" dirty="0">
              <a:solidFill>
                <a:srgbClr val="FF0000"/>
              </a:solidFill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email is about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trying a new activity </a:t>
            </a:r>
          </a:p>
          <a:p>
            <a:pPr algn="ctr"/>
            <a:endParaRPr lang="en-US" sz="2250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114800" y="4038600"/>
            <a:ext cx="44324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9281" y="4267200"/>
            <a:ext cx="5694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2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37996" y="327356"/>
            <a:ext cx="644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143000"/>
            <a:ext cx="8763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extreme sport does Mark invite Jacob to do?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Where is the school? 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does Sarah say? 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What does the school give everyone to wear? 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When will Mark book the surfboards?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hlinkClick r:id="rId2" action="ppaction://hlinksldjump"/>
          </p:cNvPr>
          <p:cNvSpPr/>
          <p:nvPr/>
        </p:nvSpPr>
        <p:spPr>
          <a:xfrm>
            <a:off x="725214" y="4012801"/>
            <a:ext cx="1981200" cy="152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Hexagon 2">
            <a:hlinkClick r:id="rId3" action="ppaction://hlinksldjump"/>
          </p:cNvPr>
          <p:cNvSpPr/>
          <p:nvPr/>
        </p:nvSpPr>
        <p:spPr>
          <a:xfrm>
            <a:off x="3063766" y="4020923"/>
            <a:ext cx="1981200" cy="152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" name="Hexagon 4">
            <a:hlinkClick r:id="rId4" action="ppaction://hlinksldjump"/>
          </p:cNvPr>
          <p:cNvSpPr/>
          <p:nvPr/>
        </p:nvSpPr>
        <p:spPr>
          <a:xfrm>
            <a:off x="5475890" y="4027850"/>
            <a:ext cx="1981200" cy="152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" name="Hexagon 6">
            <a:hlinkClick r:id="rId5" action="ppaction://hlinksldjump"/>
          </p:cNvPr>
          <p:cNvSpPr/>
          <p:nvPr/>
        </p:nvSpPr>
        <p:spPr>
          <a:xfrm>
            <a:off x="762000" y="1981200"/>
            <a:ext cx="1981200" cy="152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1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8" name="Hexagon 7">
            <a:hlinkClick r:id="rId6" action="ppaction://hlinksldjump"/>
          </p:cNvPr>
          <p:cNvSpPr/>
          <p:nvPr/>
        </p:nvSpPr>
        <p:spPr>
          <a:xfrm>
            <a:off x="3124200" y="1974273"/>
            <a:ext cx="1981200" cy="152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Hexagon 9">
            <a:hlinkClick r:id="rId7" action="ppaction://hlinksldjump"/>
          </p:cNvPr>
          <p:cNvSpPr/>
          <p:nvPr/>
        </p:nvSpPr>
        <p:spPr>
          <a:xfrm>
            <a:off x="5486400" y="1974273"/>
            <a:ext cx="1981200" cy="1524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3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381000"/>
            <a:ext cx="7010400" cy="114300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LUCKY NUMBER</a:t>
            </a:r>
            <a:endParaRPr lang="en-US" b="1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Notched Right Arrow 12">
            <a:hlinkClick r:id="rId8" action="ppaction://hlinksldjump"/>
          </p:cNvPr>
          <p:cNvSpPr/>
          <p:nvPr/>
        </p:nvSpPr>
        <p:spPr>
          <a:xfrm flipV="1">
            <a:off x="7162800" y="6096000"/>
            <a:ext cx="1524000" cy="53339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4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What extreme sport does Mark invite Jacob to do?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528087"/>
            <a:ext cx="85828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Surfing.</a:t>
            </a:r>
          </a:p>
          <a:p>
            <a:endParaRPr lang="en-US" dirty="0"/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7391400" y="5715000"/>
            <a:ext cx="914400" cy="426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744691" y="1272248"/>
            <a:ext cx="1066800" cy="8704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7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5" descr="MOU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68713"/>
            <a:ext cx="29876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AutoShape 6"/>
          <p:cNvSpPr>
            <a:spLocks noChangeArrowheads="1"/>
          </p:cNvSpPr>
          <p:nvPr/>
        </p:nvSpPr>
        <p:spPr bwMode="auto">
          <a:xfrm>
            <a:off x="4800600" y="457200"/>
            <a:ext cx="4133850" cy="2538413"/>
          </a:xfrm>
          <a:prstGeom prst="cloudCallout">
            <a:avLst>
              <a:gd name="adj1" fmla="val -44472"/>
              <a:gd name="adj2" fmla="val 66574"/>
            </a:avLst>
          </a:prstGeom>
          <a:gradFill rotWithShape="1">
            <a:gsLst>
              <a:gs pos="0">
                <a:srgbClr val="FFFF00"/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85039" tIns="42520" rIns="85039" bIns="42520"/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Lucky  Number</a:t>
            </a:r>
            <a:endParaRPr lang="en-US" sz="2800">
              <a:cs typeface="+mn-cs"/>
            </a:endParaRPr>
          </a:p>
        </p:txBody>
      </p:sp>
      <p:sp>
        <p:nvSpPr>
          <p:cNvPr id="69639" name="AutoShape 7"/>
          <p:cNvSpPr>
            <a:spLocks noChangeArrowheads="1"/>
          </p:cNvSpPr>
          <p:nvPr/>
        </p:nvSpPr>
        <p:spPr bwMode="auto">
          <a:xfrm>
            <a:off x="457200" y="1447800"/>
            <a:ext cx="4235450" cy="2398713"/>
          </a:xfrm>
          <a:prstGeom prst="cloudCallout">
            <a:avLst>
              <a:gd name="adj1" fmla="val 48278"/>
              <a:gd name="adj2" fmla="val 76407"/>
            </a:avLst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0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rgbClr val="EAEAEA"/>
            </a:solidFill>
            <a:round/>
            <a:headEnd/>
            <a:tailEnd/>
          </a:ln>
          <a:effectLst/>
          <a:extLst/>
        </p:spPr>
        <p:txBody>
          <a:bodyPr lIns="85039" tIns="42520" rIns="85039" bIns="42520"/>
          <a:lstStyle/>
          <a:p>
            <a:pPr algn="ctr">
              <a:defRPr/>
            </a:pPr>
            <a:r>
              <a:rPr lang="en-US" sz="3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Lucky  Number</a:t>
            </a:r>
            <a:endParaRPr lang="en-US" sz="2800">
              <a:cs typeface="+mn-cs"/>
            </a:endParaRPr>
          </a:p>
        </p:txBody>
      </p:sp>
      <p:pic>
        <p:nvPicPr>
          <p:cNvPr id="19462" name="Picture 8" descr="Entertainment-02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19050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7391400" y="5715000"/>
            <a:ext cx="914400" cy="426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9202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st of Extreme Sports  Compilation 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607" y="204721"/>
            <a:ext cx="8720914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466" y="50292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Whether do you know any names of the sports in the video?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964" y="5505354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ock climbing, skydiving, hang gliding, skiing, surfing, skateboarding, …</a:t>
            </a:r>
            <a:endParaRPr lang="en-US" sz="2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5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Where is the school?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505200"/>
            <a:ext cx="8610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 the beach.</a:t>
            </a:r>
          </a:p>
          <a:p>
            <a:endParaRPr lang="en-US" dirty="0"/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7391400" y="5715000"/>
            <a:ext cx="914400" cy="426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467600" y="1578233"/>
            <a:ext cx="1066800" cy="8704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50332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does Sarah say?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505200"/>
            <a:ext cx="899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really exciting and worth the money.</a:t>
            </a:r>
          </a:p>
          <a:p>
            <a:endParaRPr lang="en-US" sz="2800" dirty="0"/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7391400" y="5715000"/>
            <a:ext cx="914400" cy="426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432964" y="1893332"/>
            <a:ext cx="1066800" cy="8704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8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534400" cy="2209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What does the school give everyone to wear?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3581400"/>
            <a:ext cx="838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Safety equipment.</a:t>
            </a:r>
          </a:p>
          <a:p>
            <a:endParaRPr lang="en-US" dirty="0"/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7391400" y="5715000"/>
            <a:ext cx="914400" cy="426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848600" y="2025134"/>
            <a:ext cx="1066800" cy="8704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8866909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When will Mark book the surfboards?</a:t>
            </a:r>
            <a:br>
              <a:rPr lang="en-US" sz="4000" dirty="0" smtClean="0"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657600"/>
            <a:ext cx="876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(on) Wednesday.</a:t>
            </a:r>
          </a:p>
          <a:p>
            <a:endParaRPr lang="en-US" dirty="0"/>
          </a:p>
        </p:txBody>
      </p:sp>
      <p:sp>
        <p:nvSpPr>
          <p:cNvPr id="6" name="Left Arrow 5">
            <a:hlinkClick r:id="rId2" action="ppaction://hlinksldjump"/>
          </p:cNvPr>
          <p:cNvSpPr/>
          <p:nvPr/>
        </p:nvSpPr>
        <p:spPr>
          <a:xfrm>
            <a:off x="7391400" y="5715000"/>
            <a:ext cx="914400" cy="426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7543800" y="2590800"/>
            <a:ext cx="1066800" cy="8704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37996" y="327356"/>
            <a:ext cx="644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Now, read and answer the questions.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143000"/>
            <a:ext cx="8915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extreme sport does Mark invite Jacob to do?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Where is the school? 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does Sarah say? 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What does the school give everyone to wear? </a:t>
            </a:r>
          </a:p>
          <a:p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When will Mark book the surfboards?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18E4D51-1B29-4E3F-D83C-DF82B449B9A2}"/>
              </a:ext>
            </a:extLst>
          </p:cNvPr>
          <p:cNvSpPr txBox="1"/>
          <p:nvPr/>
        </p:nvSpPr>
        <p:spPr>
          <a:xfrm>
            <a:off x="731258" y="1583199"/>
            <a:ext cx="1516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Surfing.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64EEA8F-11E6-420F-6846-2570CB9EFB98}"/>
              </a:ext>
            </a:extLst>
          </p:cNvPr>
          <p:cNvSpPr txBox="1"/>
          <p:nvPr/>
        </p:nvSpPr>
        <p:spPr>
          <a:xfrm>
            <a:off x="745113" y="2608173"/>
            <a:ext cx="2454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beach.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28D8FD1-C638-4BC0-8128-FAFE1E3D578E}"/>
              </a:ext>
            </a:extLst>
          </p:cNvPr>
          <p:cNvSpPr txBox="1"/>
          <p:nvPr/>
        </p:nvSpPr>
        <p:spPr>
          <a:xfrm>
            <a:off x="624814" y="3548258"/>
            <a:ext cx="6826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really exciting and worth the money.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A316FFF-B6AC-D82C-BFCD-F1555A3C1C85}"/>
              </a:ext>
            </a:extLst>
          </p:cNvPr>
          <p:cNvSpPr txBox="1"/>
          <p:nvPr/>
        </p:nvSpPr>
        <p:spPr>
          <a:xfrm>
            <a:off x="624814" y="4573232"/>
            <a:ext cx="317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Safety equipment.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F7655E0-4363-6003-D59F-CB26BDD7B0C7}"/>
              </a:ext>
            </a:extLst>
          </p:cNvPr>
          <p:cNvSpPr txBox="1"/>
          <p:nvPr/>
        </p:nvSpPr>
        <p:spPr>
          <a:xfrm>
            <a:off x="731258" y="5602137"/>
            <a:ext cx="2144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7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357565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In pairs.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36062" y="1756530"/>
            <a:ext cx="7869738" cy="504440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extreme sport would you like to try?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36062" y="2438219"/>
            <a:ext cx="7869738" cy="504440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I would like to try skateboarding.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36062" y="3119908"/>
            <a:ext cx="7869738" cy="504440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Why?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36062" y="3801597"/>
            <a:ext cx="7945938" cy="1109942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Because it’s really interesting and it makes me feel excited.</a:t>
            </a:r>
          </a:p>
        </p:txBody>
      </p:sp>
    </p:spTree>
    <p:extLst>
      <p:ext uri="{BB962C8B-B14F-4D97-AF65-F5344CB8AC3E}">
        <p14:creationId xmlns:p14="http://schemas.microsoft.com/office/powerpoint/2010/main" val="369224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>
            <a:extLst/>
          </p:cNvPr>
          <p:cNvSpPr/>
          <p:nvPr/>
        </p:nvSpPr>
        <p:spPr>
          <a:xfrm>
            <a:off x="187036" y="971550"/>
            <a:ext cx="8956964" cy="4914900"/>
          </a:xfrm>
          <a:prstGeom prst="flowChartProcess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20483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937">
            <a:off x="7411641" y="464701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937">
            <a:off x="7275910" y="481846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937">
            <a:off x="6933010" y="436126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937">
            <a:off x="7104460" y="510421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937">
            <a:off x="6933010" y="481846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937">
            <a:off x="6933010" y="527566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937">
            <a:off x="6647260" y="4418410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/>
          </p:cNvPr>
          <p:cNvSpPr/>
          <p:nvPr/>
        </p:nvSpPr>
        <p:spPr>
          <a:xfrm>
            <a:off x="2286000" y="1028700"/>
            <a:ext cx="4457700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HOMEWORK</a:t>
            </a:r>
          </a:p>
        </p:txBody>
      </p:sp>
      <p:sp>
        <p:nvSpPr>
          <p:cNvPr id="15" name="Up Arrow Callout 14">
            <a:extLst/>
          </p:cNvPr>
          <p:cNvSpPr/>
          <p:nvPr/>
        </p:nvSpPr>
        <p:spPr>
          <a:xfrm>
            <a:off x="446809" y="1638069"/>
            <a:ext cx="8437418" cy="3978218"/>
          </a:xfrm>
          <a:prstGeom prst="upArrowCallout">
            <a:avLst>
              <a:gd name="adj1" fmla="val 13178"/>
              <a:gd name="adj2" fmla="val 25657"/>
              <a:gd name="adj3" fmla="val 10550"/>
              <a:gd name="adj4" fmla="val 850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>
            <a:off x="477322" y="2261959"/>
            <a:ext cx="840690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rgbClr val="0070C0"/>
                </a:solidFill>
              </a:rPr>
              <a:t>Learn by heart the new vocabularies.</a:t>
            </a:r>
          </a:p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rgbClr val="0070C0"/>
                </a:solidFill>
              </a:rPr>
              <a:t>Practice talking about the extreme sport you like.</a:t>
            </a:r>
          </a:p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rgbClr val="0070C0"/>
                </a:solidFill>
              </a:rPr>
              <a:t>Do exercises in Workbook: Lesson 3 – Listening and Reading (page 6).</a:t>
            </a:r>
          </a:p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rgbClr val="0070C0"/>
                </a:solidFill>
              </a:rPr>
              <a:t>Practice the vocabulary in </a:t>
            </a:r>
            <a:r>
              <a:rPr lang="en-US" sz="2700" b="1" i="1" dirty="0" err="1">
                <a:solidFill>
                  <a:srgbClr val="0070C0"/>
                </a:solidFill>
              </a:rPr>
              <a:t>Tiếng</a:t>
            </a:r>
            <a:r>
              <a:rPr lang="en-US" sz="2700" b="1" i="1" dirty="0">
                <a:solidFill>
                  <a:srgbClr val="0070C0"/>
                </a:solidFill>
              </a:rPr>
              <a:t> Anh 7 </a:t>
            </a:r>
            <a:r>
              <a:rPr lang="en-US" sz="2700" b="1" i="1" dirty="0" err="1">
                <a:solidFill>
                  <a:srgbClr val="0070C0"/>
                </a:solidFill>
              </a:rPr>
              <a:t>i</a:t>
            </a:r>
            <a:r>
              <a:rPr lang="en-US" sz="2700" b="1" i="1" dirty="0">
                <a:solidFill>
                  <a:srgbClr val="0070C0"/>
                </a:solidFill>
              </a:rPr>
              <a:t>-Learn Smart World </a:t>
            </a:r>
            <a:r>
              <a:rPr lang="en-US" sz="2700" i="1" dirty="0">
                <a:solidFill>
                  <a:srgbClr val="0070C0"/>
                </a:solidFill>
              </a:rPr>
              <a:t>Notebook (page 8).</a:t>
            </a:r>
          </a:p>
          <a:p>
            <a:pPr marL="428625" indent="-428625">
              <a:buFontTx/>
              <a:buChar char="-"/>
            </a:pPr>
            <a:r>
              <a:rPr lang="en-US" sz="2700" i="1" dirty="0">
                <a:solidFill>
                  <a:srgbClr val="0070C0"/>
                </a:solidFill>
              </a:rPr>
              <a:t>Prepare: Lesson 3 – Writing and Speaking (page 11 – SB).</a:t>
            </a:r>
          </a:p>
        </p:txBody>
      </p:sp>
    </p:spTree>
    <p:extLst>
      <p:ext uri="{BB962C8B-B14F-4D97-AF65-F5344CB8AC3E}">
        <p14:creationId xmlns:p14="http://schemas.microsoft.com/office/powerpoint/2010/main" val="42330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5370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 rot="-567748">
            <a:off x="685800" y="838200"/>
            <a:ext cx="6705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11700">
                <a:latin typeface=".TMC-Ong Do" pitchFamily="2" charset="0"/>
              </a:rPr>
              <a:t>Thank you for</a:t>
            </a:r>
          </a:p>
          <a:p>
            <a:pPr algn="ctr" eaLnBrk="0" hangingPunct="0"/>
            <a:r>
              <a:rPr lang="en-US" sz="8800">
                <a:latin typeface=".TMC-Ong Do" pitchFamily="2" charset="0"/>
              </a:rPr>
              <a:t>Your attention!</a:t>
            </a:r>
          </a:p>
        </p:txBody>
      </p:sp>
      <p:pic>
        <p:nvPicPr>
          <p:cNvPr id="30724" name="Picture 4" descr="ant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0"/>
            <a:ext cx="4343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butterfl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53588">
            <a:off x="332581" y="3253582"/>
            <a:ext cx="6575425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butterfl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9280">
            <a:off x="485775" y="457200"/>
            <a:ext cx="57150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spid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609600" cy="8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12863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981200"/>
            <a:ext cx="9220200" cy="1143000"/>
          </a:xfrm>
        </p:spPr>
        <p:txBody>
          <a:bodyPr>
            <a:normAutofit/>
          </a:bodyPr>
          <a:lstStyle/>
          <a:p>
            <a:r>
              <a:rPr lang="en-US" sz="6800">
                <a:solidFill>
                  <a:srgbClr val="F8A6F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bye bye song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981200"/>
            <a:ext cx="82296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4800">
              <a:solidFill>
                <a:srgbClr val="0000FF"/>
              </a:solidFill>
            </a:endParaRPr>
          </a:p>
          <a:p>
            <a:pPr algn="ctr">
              <a:buFont typeface="Wingdings" pitchFamily="2" charset="2"/>
              <a:buNone/>
            </a:pPr>
            <a:endParaRPr lang="en-US" sz="4800">
              <a:solidFill>
                <a:srgbClr val="0000FF"/>
              </a:solidFill>
            </a:endParaRPr>
          </a:p>
        </p:txBody>
      </p:sp>
      <p:pic>
        <p:nvPicPr>
          <p:cNvPr id="23556" name="Picture 4" descr="2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0" y="-203200"/>
            <a:ext cx="9144000" cy="71374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See you tomorrow.</a:t>
            </a:r>
          </a:p>
          <a:p>
            <a:pPr algn="ctr"/>
            <a:r>
              <a:rPr lang="en-US" sz="6600" u="sng">
                <a:solidFill>
                  <a:schemeClr val="bg1"/>
                </a:solidFill>
                <a:latin typeface="Calibri" pitchFamily="34" charset="0"/>
              </a:rPr>
              <a:t>Bye, bye. Bye, bye.</a:t>
            </a:r>
          </a:p>
        </p:txBody>
      </p:sp>
      <p:pic>
        <p:nvPicPr>
          <p:cNvPr id="23558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21021">
            <a:off x="0" y="0"/>
            <a:ext cx="1676400" cy="911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23559" name="Picture 7" descr="Guitar_not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510165">
            <a:off x="0" y="3200400"/>
            <a:ext cx="125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Guitar_3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0525" y="0"/>
            <a:ext cx="11334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WordArt 9"/>
          <p:cNvSpPr>
            <a:spLocks noChangeArrowheads="1" noChangeShapeType="1" noTextEdit="1"/>
          </p:cNvSpPr>
          <p:nvPr/>
        </p:nvSpPr>
        <p:spPr bwMode="auto">
          <a:xfrm>
            <a:off x="838200" y="1066800"/>
            <a:ext cx="7467600" cy="4495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The bye bye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  <a:cs typeface="+mn-cs"/>
              </a:rPr>
              <a:t>song</a:t>
            </a:r>
          </a:p>
        </p:txBody>
      </p:sp>
    </p:spTree>
    <p:extLst>
      <p:ext uri="{BB962C8B-B14F-4D97-AF65-F5344CB8AC3E}">
        <p14:creationId xmlns:p14="http://schemas.microsoft.com/office/powerpoint/2010/main" val="67076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21336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1: Free Time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8. 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3.1: Listening &amp; Reading</a:t>
            </a:r>
          </a:p>
        </p:txBody>
      </p:sp>
    </p:spTree>
    <p:extLst>
      <p:ext uri="{BB962C8B-B14F-4D97-AF65-F5344CB8AC3E}">
        <p14:creationId xmlns:p14="http://schemas.microsoft.com/office/powerpoint/2010/main" val="29746574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90061" y="5616640"/>
            <a:ext cx="3902559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safety equipment (n)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seɪfti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ɪˈkwɪpmənt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6205" y="4417895"/>
            <a:ext cx="3916415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 sports (n)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ɛkˈstrim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spɔrt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923" y="3126276"/>
            <a:ext cx="4030697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zorbing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zɔːrbɪŋ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924" y="1897220"/>
            <a:ext cx="4030698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climbing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rɑk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klaɪmɪŋ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163" y="1127435"/>
            <a:ext cx="408645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surfing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sɜrfɪŋ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: </a:t>
            </a:r>
            <a:endParaRPr lang="en-US" sz="24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6163" y="309164"/>
            <a:ext cx="5244941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skateboarding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skeɪtˌbɔrdɪŋ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23780" y="1182989"/>
            <a:ext cx="491601" cy="725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sport cen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94372" y="1088370"/>
            <a:ext cx="457200" cy="457200"/>
          </a:xfrm>
          <a:prstGeom prst="rect">
            <a:avLst/>
          </a:prstGeom>
        </p:spPr>
      </p:pic>
      <p:pic>
        <p:nvPicPr>
          <p:cNvPr id="5" name="bowling alle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71532" y="1104876"/>
            <a:ext cx="457200" cy="457200"/>
          </a:xfrm>
          <a:prstGeom prst="rect">
            <a:avLst/>
          </a:prstGeom>
        </p:spPr>
      </p:pic>
      <p:pic>
        <p:nvPicPr>
          <p:cNvPr id="6" name="theat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85729" y="1104876"/>
            <a:ext cx="457200" cy="457200"/>
          </a:xfrm>
          <a:prstGeom prst="rect">
            <a:avLst/>
          </a:prstGeom>
        </p:spPr>
      </p:pic>
      <p:pic>
        <p:nvPicPr>
          <p:cNvPr id="7" name="ice rin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14292" y="1121382"/>
            <a:ext cx="457200" cy="457200"/>
          </a:xfrm>
          <a:prstGeom prst="rect">
            <a:avLst/>
          </a:prstGeom>
        </p:spPr>
      </p:pic>
      <p:pic>
        <p:nvPicPr>
          <p:cNvPr id="8" name="water par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57336" y="1142126"/>
            <a:ext cx="457200" cy="457200"/>
          </a:xfrm>
          <a:prstGeom prst="rect">
            <a:avLst/>
          </a:prstGeom>
        </p:spPr>
      </p:pic>
      <p:pic>
        <p:nvPicPr>
          <p:cNvPr id="15" name="marke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34249" y="1131754"/>
            <a:ext cx="457200" cy="457200"/>
          </a:xfrm>
          <a:prstGeom prst="rect">
            <a:avLst/>
          </a:prstGeom>
        </p:spPr>
      </p:pic>
      <p:pic>
        <p:nvPicPr>
          <p:cNvPr id="16" name="fai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57088" y="1013871"/>
            <a:ext cx="457200" cy="4572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814292" y="997365"/>
            <a:ext cx="715596" cy="6722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1201" y="323393"/>
            <a:ext cx="3088523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1202" y="1062137"/>
            <a:ext cx="3088522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700" dirty="0">
                <a:solidFill>
                  <a:schemeClr val="bg1"/>
                </a:solidFill>
                <a:latin typeface="+mj-lt"/>
                <a:cs typeface="Arial" pitchFamily="34" charset="0"/>
              </a:rPr>
              <a:t>: </a:t>
            </a:r>
            <a:endParaRPr lang="en-US" sz="27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1201" y="1800881"/>
            <a:ext cx="3215767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39351" y="2993281"/>
            <a:ext cx="4282568" cy="138499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2646" y="4676474"/>
            <a:ext cx="3032876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96502" y="5739636"/>
            <a:ext cx="2983222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933" y="3684699"/>
            <a:ext cx="3969892" cy="307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717" y="3745511"/>
            <a:ext cx="3969893" cy="30724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72" y="3745511"/>
            <a:ext cx="3969894" cy="30281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718" y="3673045"/>
            <a:ext cx="3961892" cy="29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9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9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3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2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3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47800" y="378780"/>
            <a:ext cx="668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 </a:t>
            </a:r>
            <a:r>
              <a:rPr lang="en-US" sz="2400" b="1" dirty="0">
                <a:solidFill>
                  <a:srgbClr val="242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extreme sports to the pictures.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893A2D-4471-C40C-F5DB-EC0A755E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0" y="1334052"/>
            <a:ext cx="4039930" cy="1440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15D0E89-5199-B5D0-15BF-D9249922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782" y="1396448"/>
            <a:ext cx="4776355" cy="4205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6BF502-B7CC-E5FA-5462-2E58B6218C48}"/>
              </a:ext>
            </a:extLst>
          </p:cNvPr>
          <p:cNvSpPr txBox="1"/>
          <p:nvPr/>
        </p:nvSpPr>
        <p:spPr>
          <a:xfrm flipH="1">
            <a:off x="5314628" y="3192429"/>
            <a:ext cx="452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A068662-C384-CFC4-297B-78393A178C45}"/>
              </a:ext>
            </a:extLst>
          </p:cNvPr>
          <p:cNvSpPr txBox="1"/>
          <p:nvPr/>
        </p:nvSpPr>
        <p:spPr>
          <a:xfrm>
            <a:off x="6172200" y="3268307"/>
            <a:ext cx="253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1B6E966-15A2-A5D7-650E-33E99B496365}"/>
              </a:ext>
            </a:extLst>
          </p:cNvPr>
          <p:cNvSpPr txBox="1"/>
          <p:nvPr/>
        </p:nvSpPr>
        <p:spPr>
          <a:xfrm flipH="1">
            <a:off x="5766983" y="5082223"/>
            <a:ext cx="32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D27AB6C-319F-B427-8FB7-49FE3A0934A6}"/>
              </a:ext>
            </a:extLst>
          </p:cNvPr>
          <p:cNvSpPr txBox="1"/>
          <p:nvPr/>
        </p:nvSpPr>
        <p:spPr>
          <a:xfrm>
            <a:off x="6514901" y="5154023"/>
            <a:ext cx="460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971800" y="914400"/>
            <a:ext cx="3276600" cy="1447800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listening time….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2888" y="1953310"/>
            <a:ext cx="3065032" cy="6251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47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36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40" y="160460"/>
            <a:ext cx="1984386" cy="734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43978" y="149315"/>
            <a:ext cx="62730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Listen to a talk about extreme sports.</a:t>
            </a:r>
            <a:b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speaker feel about them?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7031" y="160460"/>
            <a:ext cx="546351" cy="48466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81000" y="2398608"/>
            <a:ext cx="8342780" cy="17932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“Of course, everything was OK and I loved it.”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loves them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C341DA-7739-6CF1-FC31-F1690603BD56}"/>
              </a:ext>
            </a:extLst>
          </p:cNvPr>
          <p:cNvSpPr txBox="1"/>
          <p:nvPr/>
        </p:nvSpPr>
        <p:spPr>
          <a:xfrm>
            <a:off x="224182" y="1212174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She loves them.           2. She thinks they're very difficult.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D1-TRACK 12 -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7030" y="744486"/>
            <a:ext cx="478619" cy="451148"/>
          </a:xfrm>
          <a:prstGeom prst="rect">
            <a:avLst/>
          </a:prstGeom>
        </p:spPr>
      </p:pic>
      <p:pic>
        <p:nvPicPr>
          <p:cNvPr id="5" name="CD1-TRACK 12- a 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7082" y="3295252"/>
            <a:ext cx="533400" cy="51474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8640" y="1283284"/>
            <a:ext cx="5334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1540" y="12008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9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2" grpId="0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</TotalTime>
  <Words>689</Words>
  <Application>Microsoft Office PowerPoint</Application>
  <PresentationFormat>On-screen Show (4:3)</PresentationFormat>
  <Paragraphs>128</Paragraphs>
  <Slides>28</Slides>
  <Notes>2</Notes>
  <HiddenSlides>4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extreme sport does Mark invite Jacob to do?</vt:lpstr>
      <vt:lpstr>PowerPoint Presentation</vt:lpstr>
      <vt:lpstr>Where is the school? </vt:lpstr>
      <vt:lpstr>What does Sarah say? </vt:lpstr>
      <vt:lpstr>What does the school give everyone to wear? </vt:lpstr>
      <vt:lpstr>When will Mark book the surfboards? </vt:lpstr>
      <vt:lpstr>PowerPoint Presentation</vt:lpstr>
      <vt:lpstr>PowerPoint Presentation</vt:lpstr>
      <vt:lpstr>PowerPoint Presentation</vt:lpstr>
      <vt:lpstr>PowerPoint Presentation</vt:lpstr>
      <vt:lpstr>The bye bye song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94</cp:revision>
  <dcterms:created xsi:type="dcterms:W3CDTF">2020-10-18T06:11:51Z</dcterms:created>
  <dcterms:modified xsi:type="dcterms:W3CDTF">2023-10-04T02:49:18Z</dcterms:modified>
</cp:coreProperties>
</file>