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9" r:id="rId2"/>
    <p:sldId id="292" r:id="rId3"/>
    <p:sldId id="301" r:id="rId4"/>
    <p:sldId id="410" r:id="rId5"/>
    <p:sldId id="384" r:id="rId6"/>
    <p:sldId id="386" r:id="rId7"/>
    <p:sldId id="357" r:id="rId8"/>
    <p:sldId id="385" r:id="rId9"/>
    <p:sldId id="405" r:id="rId10"/>
    <p:sldId id="390" r:id="rId11"/>
    <p:sldId id="344" r:id="rId12"/>
    <p:sldId id="361" r:id="rId13"/>
    <p:sldId id="389" r:id="rId14"/>
    <p:sldId id="391" r:id="rId15"/>
    <p:sldId id="368" r:id="rId16"/>
    <p:sldId id="392" r:id="rId17"/>
    <p:sldId id="393" r:id="rId18"/>
    <p:sldId id="399" r:id="rId19"/>
    <p:sldId id="395" r:id="rId20"/>
    <p:sldId id="400" r:id="rId21"/>
    <p:sldId id="401" r:id="rId22"/>
    <p:sldId id="402" r:id="rId23"/>
    <p:sldId id="369" r:id="rId24"/>
    <p:sldId id="403" r:id="rId25"/>
    <p:sldId id="397" r:id="rId26"/>
    <p:sldId id="295" r:id="rId27"/>
    <p:sldId id="329" r:id="rId28"/>
    <p:sldId id="3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86" d="100"/>
          <a:sy n="86" d="100"/>
        </p:scale>
        <p:origin x="100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89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2540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03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3" Type="http://schemas.microsoft.com/office/2007/relationships/media" Target="../media/media8.mp3"/><Relationship Id="rId7" Type="http://schemas.microsoft.com/office/2007/relationships/media" Target="../media/media10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10" Type="http://schemas.openxmlformats.org/officeDocument/2006/relationships/image" Target="../media/image12.png"/><Relationship Id="rId4" Type="http://schemas.openxmlformats.org/officeDocument/2006/relationships/audio" Target="../media/media8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w.i-learn.vn/wp-content/uploads/2020/12/Students-Book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10"/>
          <a:stretch/>
        </p:blipFill>
        <p:spPr bwMode="auto">
          <a:xfrm>
            <a:off x="0" y="1"/>
            <a:ext cx="12192000" cy="69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65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31A1CF-E081-42FE-A46A-717DC87E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1" y="974439"/>
            <a:ext cx="11439749" cy="8543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0E7FC-B895-45C6-935E-37D8CC74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309" y="2079885"/>
            <a:ext cx="4058935" cy="154398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9DA6A6-4477-4BE6-BD8D-869C2399E4B6}"/>
              </a:ext>
            </a:extLst>
          </p:cNvPr>
          <p:cNvSpPr/>
          <p:nvPr/>
        </p:nvSpPr>
        <p:spPr>
          <a:xfrm>
            <a:off x="2752396" y="4103059"/>
            <a:ext cx="6434937" cy="1263420"/>
          </a:xfrm>
          <a:prstGeom prst="wedgeRoundRectCallout">
            <a:avLst>
              <a:gd name="adj1" fmla="val -45425"/>
              <a:gd name="adj2" fmla="val 749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The  </a:t>
            </a:r>
            <a:r>
              <a:rPr lang="en-US" sz="3200" dirty="0" err="1">
                <a:solidFill>
                  <a:prstClr val="white"/>
                </a:solidFill>
              </a:rPr>
              <a:t>Bạch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Đằng</a:t>
            </a:r>
            <a:r>
              <a:rPr lang="en-US" sz="3200" dirty="0">
                <a:solidFill>
                  <a:prstClr val="white"/>
                </a:solidFill>
              </a:rPr>
              <a:t> River is a famous Battle.</a:t>
            </a:r>
          </a:p>
        </p:txBody>
      </p:sp>
    </p:spTree>
    <p:extLst>
      <p:ext uri="{BB962C8B-B14F-4D97-AF65-F5344CB8AC3E}">
        <p14:creationId xmlns:p14="http://schemas.microsoft.com/office/powerpoint/2010/main" val="28179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984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65B063-B446-4067-A988-3A00FFF84002}"/>
              </a:ext>
            </a:extLst>
          </p:cNvPr>
          <p:cNvSpPr/>
          <p:nvPr/>
        </p:nvSpPr>
        <p:spPr>
          <a:xfrm>
            <a:off x="840920" y="2730406"/>
            <a:ext cx="110185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i="1" dirty="0">
                <a:solidFill>
                  <a:srgbClr val="0070C0"/>
                </a:solidFill>
              </a:rPr>
              <a:t>Do you often watch movie?</a:t>
            </a:r>
          </a:p>
          <a:p>
            <a:r>
              <a:rPr lang="en-US" sz="4400" b="1" i="1" dirty="0">
                <a:solidFill>
                  <a:srgbClr val="0070C0"/>
                </a:solidFill>
              </a:rPr>
              <a:t>2. Do you watch a movie about history?</a:t>
            </a:r>
          </a:p>
        </p:txBody>
      </p:sp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6E480546-A812-48F7-B74A-0487F231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766" y="597583"/>
            <a:ext cx="3106216" cy="19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908D7-3631-4F00-B0CC-B8210A42F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8" y="821340"/>
            <a:ext cx="9957763" cy="54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DE2D5-3DFE-42B7-B43F-E001FC944811}"/>
              </a:ext>
            </a:extLst>
          </p:cNvPr>
          <p:cNvSpPr txBox="1"/>
          <p:nvPr/>
        </p:nvSpPr>
        <p:spPr>
          <a:xfrm>
            <a:off x="224851" y="539646"/>
            <a:ext cx="1008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Underline the key words to know what we are going to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27C7C-5431-4618-A97E-CF603D8BA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388776"/>
            <a:ext cx="9840349" cy="20402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8D6D98-4784-4641-9706-048FB0A641CB}"/>
              </a:ext>
            </a:extLst>
          </p:cNvPr>
          <p:cNvCxnSpPr>
            <a:cxnSpLocks/>
          </p:cNvCxnSpPr>
          <p:nvPr/>
        </p:nvCxnSpPr>
        <p:spPr>
          <a:xfrm>
            <a:off x="3177915" y="2758190"/>
            <a:ext cx="54264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E93671-632C-4295-856D-CB8E669C189B}"/>
              </a:ext>
            </a:extLst>
          </p:cNvPr>
          <p:cNvCxnSpPr>
            <a:cxnSpLocks/>
          </p:cNvCxnSpPr>
          <p:nvPr/>
        </p:nvCxnSpPr>
        <p:spPr>
          <a:xfrm>
            <a:off x="1441555" y="3285345"/>
            <a:ext cx="31904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E61037-CD57-4D48-9C54-A8B7700E9023}"/>
              </a:ext>
            </a:extLst>
          </p:cNvPr>
          <p:cNvCxnSpPr>
            <a:cxnSpLocks/>
          </p:cNvCxnSpPr>
          <p:nvPr/>
        </p:nvCxnSpPr>
        <p:spPr>
          <a:xfrm>
            <a:off x="5064177" y="3227883"/>
            <a:ext cx="3540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While-Listening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0FE4F-1054-45D9-9133-05860F0C200F}"/>
              </a:ext>
            </a:extLst>
          </p:cNvPr>
          <p:cNvSpPr txBox="1"/>
          <p:nvPr/>
        </p:nvSpPr>
        <p:spPr>
          <a:xfrm>
            <a:off x="3017832" y="629586"/>
            <a:ext cx="732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Listen. What is your answer?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CD427-A4B4-410A-B834-9C1095410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87" y="1124371"/>
            <a:ext cx="9840349" cy="204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1F0AE8-321F-482D-B46D-8E52285370BB}"/>
              </a:ext>
            </a:extLst>
          </p:cNvPr>
          <p:cNvSpPr txBox="1"/>
          <p:nvPr/>
        </p:nvSpPr>
        <p:spPr>
          <a:xfrm>
            <a:off x="3902252" y="3164595"/>
            <a:ext cx="2603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trike="sngStrike" dirty="0">
                <a:solidFill>
                  <a:srgbClr val="00B0F0"/>
                </a:solidFill>
              </a:rPr>
              <a:t>Jim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Lisa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F0727D1-F8E9-44D2-BD1D-7FC710A47B67}"/>
              </a:ext>
            </a:extLst>
          </p:cNvPr>
          <p:cNvSpPr/>
          <p:nvPr/>
        </p:nvSpPr>
        <p:spPr>
          <a:xfrm>
            <a:off x="869430" y="3429000"/>
            <a:ext cx="2148402" cy="73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D2-TRACK 25">
            <a:hlinkClick r:id="" action="ppaction://media"/>
            <a:extLst>
              <a:ext uri="{FF2B5EF4-FFF2-40B4-BE49-F238E27FC236}">
                <a16:creationId xmlns:a16="http://schemas.microsoft.com/office/drawing/2014/main" id="{E66698D3-BACD-4888-9597-B88E638AE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3338" y="666317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4C9328-E38E-4158-BB59-2F269DD20C43}"/>
              </a:ext>
            </a:extLst>
          </p:cNvPr>
          <p:cNvSpPr/>
          <p:nvPr/>
        </p:nvSpPr>
        <p:spPr>
          <a:xfrm>
            <a:off x="505385" y="4181294"/>
            <a:ext cx="11181229" cy="214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Jim:  Yeah, I did. I thought Alexander was cool but the movie was too long. I thought it was boring. 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Lisa:  I thought it was great. He was a great king. And, I didn't know he won so many battles. I thought it was really interesting. </a:t>
            </a:r>
            <a:endParaRPr lang="en-US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A69D64-5E5B-4994-8273-786F48446C89}"/>
              </a:ext>
            </a:extLst>
          </p:cNvPr>
          <p:cNvCxnSpPr>
            <a:cxnSpLocks/>
          </p:cNvCxnSpPr>
          <p:nvPr/>
        </p:nvCxnSpPr>
        <p:spPr>
          <a:xfrm>
            <a:off x="1474033" y="5186597"/>
            <a:ext cx="377252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174DE8-6898-4DCA-BF63-0906B207272E}"/>
              </a:ext>
            </a:extLst>
          </p:cNvPr>
          <p:cNvCxnSpPr>
            <a:cxnSpLocks/>
          </p:cNvCxnSpPr>
          <p:nvPr/>
        </p:nvCxnSpPr>
        <p:spPr>
          <a:xfrm>
            <a:off x="4606789" y="6296835"/>
            <a:ext cx="4627152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97CBED-AA86-42C6-A1F9-6A0F409A8995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Pre-Listening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A21B1-7012-471E-AD14-0213188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4" y="1268386"/>
            <a:ext cx="11934212" cy="43212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210409-5FE4-497E-AC24-44CB2C672CA1}"/>
              </a:ext>
            </a:extLst>
          </p:cNvPr>
          <p:cNvSpPr/>
          <p:nvPr/>
        </p:nvSpPr>
        <p:spPr>
          <a:xfrm>
            <a:off x="1996751" y="468591"/>
            <a:ext cx="986238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dirty="0">
                <a:solidFill>
                  <a:srgbClr val="0070C0"/>
                </a:solidFill>
              </a:rPr>
              <a:t>b. Underline the key words.</a:t>
            </a:r>
            <a:r>
              <a:rPr lang="en-US" sz="3600" i="1" dirty="0">
                <a:solidFill>
                  <a:srgbClr val="0070C0"/>
                </a:solidFill>
              </a:rPr>
              <a:t> What are we going to do? </a:t>
            </a:r>
            <a:endParaRPr lang="en-US" sz="3400" i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22FAE2-B968-43F3-A2BE-D552F0F589FA}"/>
              </a:ext>
            </a:extLst>
          </p:cNvPr>
          <p:cNvCxnSpPr>
            <a:cxnSpLocks/>
          </p:cNvCxnSpPr>
          <p:nvPr/>
        </p:nvCxnSpPr>
        <p:spPr>
          <a:xfrm>
            <a:off x="5266544" y="1933731"/>
            <a:ext cx="3262859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66A92A-2E59-494E-AC4F-4046942D77C8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While-Listening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6DC836-91AB-4270-874C-315DBE50A9A2}"/>
              </a:ext>
            </a:extLst>
          </p:cNvPr>
          <p:cNvSpPr/>
          <p:nvPr/>
        </p:nvSpPr>
        <p:spPr>
          <a:xfrm>
            <a:off x="2343150" y="393844"/>
            <a:ext cx="931771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 and stick.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FIRST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ADEE1-C405-4B90-91B2-73D9F05A9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94" y="1268386"/>
            <a:ext cx="11934212" cy="4321227"/>
          </a:xfrm>
          <a:prstGeom prst="rect">
            <a:avLst/>
          </a:prstGeom>
        </p:spPr>
      </p:pic>
      <p:pic>
        <p:nvPicPr>
          <p:cNvPr id="5" name="CD2-TRACK 25">
            <a:hlinkClick r:id="" action="ppaction://media"/>
            <a:extLst>
              <a:ext uri="{FF2B5EF4-FFF2-40B4-BE49-F238E27FC236}">
                <a16:creationId xmlns:a16="http://schemas.microsoft.com/office/drawing/2014/main" id="{1B9D9C51-05CA-4258-9889-31AD93504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9213" y="5513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66A92A-2E59-494E-AC4F-4046942D77C8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While-Listening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6DC836-91AB-4270-874C-315DBE50A9A2}"/>
              </a:ext>
            </a:extLst>
          </p:cNvPr>
          <p:cNvSpPr/>
          <p:nvPr/>
        </p:nvSpPr>
        <p:spPr>
          <a:xfrm>
            <a:off x="2343150" y="393844"/>
            <a:ext cx="931771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Let’s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SECOND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ADEE1-C405-4B90-91B2-73D9F05A9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2" y="1147663"/>
            <a:ext cx="9374417" cy="3394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2F964-A50A-40A1-9F62-61E83E463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895" y="2844841"/>
            <a:ext cx="668468" cy="5142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DA5969-A602-409E-A425-55F98B9B2AE0}"/>
              </a:ext>
            </a:extLst>
          </p:cNvPr>
          <p:cNvSpPr/>
          <p:nvPr/>
        </p:nvSpPr>
        <p:spPr>
          <a:xfrm>
            <a:off x="231886" y="4475405"/>
            <a:ext cx="12554724" cy="194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Jim: I'm good, thanks, Lisa. How about you?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Lisa:  I'm great. Hey, did you watch the movie for our history project?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D99F98-885C-46EF-87E1-380C6FE3EED7}"/>
              </a:ext>
            </a:extLst>
          </p:cNvPr>
          <p:cNvCxnSpPr>
            <a:cxnSpLocks/>
          </p:cNvCxnSpPr>
          <p:nvPr/>
        </p:nvCxnSpPr>
        <p:spPr>
          <a:xfrm>
            <a:off x="9043673" y="5731342"/>
            <a:ext cx="2468773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D2-TRACK 25">
            <a:hlinkClick r:id="" action="ppaction://media"/>
            <a:extLst>
              <a:ext uri="{FF2B5EF4-FFF2-40B4-BE49-F238E27FC236}">
                <a16:creationId xmlns:a16="http://schemas.microsoft.com/office/drawing/2014/main" id="{F95042B5-7556-414C-B7E0-469D1CF9A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2613" y="5943441"/>
            <a:ext cx="609600" cy="60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E8FEE1-B134-4204-BB82-6A972CF1AE7D}"/>
              </a:ext>
            </a:extLst>
          </p:cNvPr>
          <p:cNvCxnSpPr>
            <a:cxnSpLocks/>
          </p:cNvCxnSpPr>
          <p:nvPr/>
        </p:nvCxnSpPr>
        <p:spPr>
          <a:xfrm>
            <a:off x="231886" y="6397080"/>
            <a:ext cx="211126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66A92A-2E59-494E-AC4F-4046942D77C8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While-Listening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6DC836-91AB-4270-874C-315DBE50A9A2}"/>
              </a:ext>
            </a:extLst>
          </p:cNvPr>
          <p:cNvSpPr/>
          <p:nvPr/>
        </p:nvSpPr>
        <p:spPr>
          <a:xfrm>
            <a:off x="2343150" y="393844"/>
            <a:ext cx="931771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Let’s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SECOND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ADEE1-C405-4B90-91B2-73D9F05A9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2" y="1147663"/>
            <a:ext cx="9374417" cy="3394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2F964-A50A-40A1-9F62-61E83E463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616" y="3683830"/>
            <a:ext cx="668468" cy="5142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DA5969-A602-409E-A425-55F98B9B2AE0}"/>
              </a:ext>
            </a:extLst>
          </p:cNvPr>
          <p:cNvSpPr/>
          <p:nvPr/>
        </p:nvSpPr>
        <p:spPr>
          <a:xfrm>
            <a:off x="1373643" y="4744126"/>
            <a:ext cx="9798570" cy="1287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Jim:  Yeah, I did. I thought Alexander was cool but the 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movie was too long. I thought it was boring. </a:t>
            </a:r>
            <a:endParaRPr lang="en-US" sz="3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D99F98-885C-46EF-87E1-380C6FE3EED7}"/>
              </a:ext>
            </a:extLst>
          </p:cNvPr>
          <p:cNvCxnSpPr>
            <a:cxnSpLocks/>
          </p:cNvCxnSpPr>
          <p:nvPr/>
        </p:nvCxnSpPr>
        <p:spPr>
          <a:xfrm>
            <a:off x="5297616" y="6031145"/>
            <a:ext cx="389135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D2-TRACK 25">
            <a:hlinkClick r:id="" action="ppaction://media"/>
            <a:extLst>
              <a:ext uri="{FF2B5EF4-FFF2-40B4-BE49-F238E27FC236}">
                <a16:creationId xmlns:a16="http://schemas.microsoft.com/office/drawing/2014/main" id="{F95042B5-7556-414C-B7E0-469D1CF9A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2613" y="5943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25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66A92A-2E59-494E-AC4F-4046942D77C8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While-Listening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6DC836-91AB-4270-874C-315DBE50A9A2}"/>
              </a:ext>
            </a:extLst>
          </p:cNvPr>
          <p:cNvSpPr/>
          <p:nvPr/>
        </p:nvSpPr>
        <p:spPr>
          <a:xfrm>
            <a:off x="2343150" y="393844"/>
            <a:ext cx="931771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Let’s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SECOND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ADEE1-C405-4B90-91B2-73D9F05A9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2" y="1147663"/>
            <a:ext cx="9374417" cy="3394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2F964-A50A-40A1-9F62-61E83E463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293" y="2844841"/>
            <a:ext cx="668468" cy="5142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DA5969-A602-409E-A425-55F98B9B2AE0}"/>
              </a:ext>
            </a:extLst>
          </p:cNvPr>
          <p:cNvSpPr/>
          <p:nvPr/>
        </p:nvSpPr>
        <p:spPr>
          <a:xfrm>
            <a:off x="1373643" y="4744126"/>
            <a:ext cx="9798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Lisa:  I thought it was great. He was a great king. And, I didn't know he won so many battles. I thought it was really interesting.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D99F98-885C-46EF-87E1-380C6FE3EED7}"/>
              </a:ext>
            </a:extLst>
          </p:cNvPr>
          <p:cNvCxnSpPr>
            <a:cxnSpLocks/>
          </p:cNvCxnSpPr>
          <p:nvPr/>
        </p:nvCxnSpPr>
        <p:spPr>
          <a:xfrm>
            <a:off x="3688672" y="5716352"/>
            <a:ext cx="35546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D2-TRACK 25">
            <a:hlinkClick r:id="" action="ppaction://media"/>
            <a:extLst>
              <a:ext uri="{FF2B5EF4-FFF2-40B4-BE49-F238E27FC236}">
                <a16:creationId xmlns:a16="http://schemas.microsoft.com/office/drawing/2014/main" id="{F95042B5-7556-414C-B7E0-469D1CF9A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2613" y="5943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25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66A92A-2E59-494E-AC4F-4046942D77C8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While-Listening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6DC836-91AB-4270-874C-315DBE50A9A2}"/>
              </a:ext>
            </a:extLst>
          </p:cNvPr>
          <p:cNvSpPr/>
          <p:nvPr/>
        </p:nvSpPr>
        <p:spPr>
          <a:xfrm>
            <a:off x="2343150" y="393844"/>
            <a:ext cx="931771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Let’s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SECOND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ADEE1-C405-4B90-91B2-73D9F05A9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2" y="1147663"/>
            <a:ext cx="9374417" cy="3394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2F964-A50A-40A1-9F62-61E83E463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970" y="2844841"/>
            <a:ext cx="668468" cy="5142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DA5969-A602-409E-A425-55F98B9B2AE0}"/>
              </a:ext>
            </a:extLst>
          </p:cNvPr>
          <p:cNvSpPr/>
          <p:nvPr/>
        </p:nvSpPr>
        <p:spPr>
          <a:xfrm>
            <a:off x="1146691" y="4536041"/>
            <a:ext cx="9798570" cy="117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Lisa:  And his soldiers were great. They were so good at fighting.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D99F98-885C-46EF-87E1-380C6FE3EED7}"/>
              </a:ext>
            </a:extLst>
          </p:cNvPr>
          <p:cNvCxnSpPr>
            <a:cxnSpLocks/>
          </p:cNvCxnSpPr>
          <p:nvPr/>
        </p:nvCxnSpPr>
        <p:spPr>
          <a:xfrm>
            <a:off x="3110652" y="5123189"/>
            <a:ext cx="389135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D2-TRACK 25">
            <a:hlinkClick r:id="" action="ppaction://media"/>
            <a:extLst>
              <a:ext uri="{FF2B5EF4-FFF2-40B4-BE49-F238E27FC236}">
                <a16:creationId xmlns:a16="http://schemas.microsoft.com/office/drawing/2014/main" id="{F95042B5-7556-414C-B7E0-469D1CF9A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2613" y="5943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25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2881B-CEED-49BE-A1F9-2DB46950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88" y="500120"/>
            <a:ext cx="5316823" cy="59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30106-02ED-4307-A7D2-E9983539B2CC}"/>
              </a:ext>
            </a:extLst>
          </p:cNvPr>
          <p:cNvSpPr txBox="1"/>
          <p:nvPr/>
        </p:nvSpPr>
        <p:spPr>
          <a:xfrm>
            <a:off x="164892" y="171908"/>
            <a:ext cx="11002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Practice the conversation with your friend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3604B-C7B5-489C-9976-728C12F3F190}"/>
              </a:ext>
            </a:extLst>
          </p:cNvPr>
          <p:cNvSpPr/>
          <p:nvPr/>
        </p:nvSpPr>
        <p:spPr>
          <a:xfrm>
            <a:off x="659568" y="679554"/>
            <a:ext cx="11212643" cy="5961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Lisa: Hi, Jim, how are you?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Jim: I'm good, thanks, Lisa. How about you?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Lisa:  I'm great. Hey, did you watch the movie for our history project?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Jim:  Yeah, I did. I thought Alexander was cool but the movie was too long. I thought it was boring.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Lisa:  I thought it was great. He was a great king. And, I didn't know he won so many battles. I thought it was really interesting.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Jim:  Yeah, Alexander was really clever. He always knew how to win.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Lisa:  And his soldiers were great. They were so good at fighting.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Jim: Yeah, they were a big help!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Narrator: Now, listen again and check.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D2-TRACK 25">
            <a:hlinkClick r:id="" action="ppaction://media"/>
            <a:extLst>
              <a:ext uri="{FF2B5EF4-FFF2-40B4-BE49-F238E27FC236}">
                <a16:creationId xmlns:a16="http://schemas.microsoft.com/office/drawing/2014/main" id="{2D28442A-A603-4A28-B7E5-7FE4423A3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2613" y="5943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83140-335F-4F6B-86C2-4D741ED65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4" y="1486836"/>
            <a:ext cx="11562532" cy="1810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1658B2-DB81-445D-8A8D-29C22896A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705" y="515041"/>
            <a:ext cx="5657850" cy="504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DF98A0-1282-4715-8AAF-F9B6F4E6D516}"/>
              </a:ext>
            </a:extLst>
          </p:cNvPr>
          <p:cNvSpPr/>
          <p:nvPr/>
        </p:nvSpPr>
        <p:spPr>
          <a:xfrm>
            <a:off x="664251" y="3765340"/>
            <a:ext cx="931771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Practice with your friends</a:t>
            </a:r>
            <a:endParaRPr lang="en-US" sz="3600" b="1" i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6" name="CD2-TRACK 26">
            <a:hlinkClick r:id="" action="ppaction://media"/>
            <a:extLst>
              <a:ext uri="{FF2B5EF4-FFF2-40B4-BE49-F238E27FC236}">
                <a16:creationId xmlns:a16="http://schemas.microsoft.com/office/drawing/2014/main" id="{3C653206-1064-4032-B774-3BDD49408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9508" y="5066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013" y="32857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404" y="1103977"/>
            <a:ext cx="4345781" cy="5139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Wingdings" panose="05000000000000000000" pitchFamily="2" charset="2"/>
              <a:buChar char=""/>
            </a:pPr>
            <a:r>
              <a:rPr lang="en-US" sz="3600" i="1" dirty="0">
                <a:solidFill>
                  <a:srgbClr val="0070C0"/>
                </a:solidFill>
              </a:rPr>
              <a:t>army</a:t>
            </a:r>
          </a:p>
          <a:p>
            <a:pPr marL="571500" indent="-571500">
              <a:buFont typeface="Wingdings" panose="05000000000000000000" pitchFamily="2" charset="2"/>
              <a:buChar char=""/>
            </a:pPr>
            <a:r>
              <a:rPr lang="en-US" sz="3600" i="1" dirty="0">
                <a:solidFill>
                  <a:srgbClr val="0070C0"/>
                </a:solidFill>
              </a:rPr>
              <a:t> king</a:t>
            </a:r>
          </a:p>
          <a:p>
            <a:pPr marL="571500" indent="-571500">
              <a:buFont typeface="Wingdings" panose="05000000000000000000" pitchFamily="2" charset="2"/>
              <a:buChar char=""/>
            </a:pPr>
            <a:r>
              <a:rPr lang="en-US" sz="3600" i="1" dirty="0">
                <a:solidFill>
                  <a:srgbClr val="0070C0"/>
                </a:solidFill>
              </a:rPr>
              <a:t> soldier</a:t>
            </a:r>
          </a:p>
          <a:p>
            <a:pPr marL="571500" indent="-571500">
              <a:buFont typeface="Wingdings" panose="05000000000000000000" pitchFamily="2" charset="2"/>
              <a:buChar char=""/>
            </a:pPr>
            <a:r>
              <a:rPr lang="en-US" sz="3600" i="1" dirty="0">
                <a:solidFill>
                  <a:srgbClr val="0070C0"/>
                </a:solidFill>
              </a:rPr>
              <a:t> queen</a:t>
            </a:r>
          </a:p>
          <a:p>
            <a:pPr marL="571500" indent="-571500">
              <a:buFont typeface="Wingdings" panose="05000000000000000000" pitchFamily="2" charset="2"/>
              <a:buChar char=""/>
            </a:pPr>
            <a:r>
              <a:rPr lang="en-US" sz="3600" i="1" dirty="0">
                <a:solidFill>
                  <a:srgbClr val="0070C0"/>
                </a:solidFill>
              </a:rPr>
              <a:t> Battle</a:t>
            </a:r>
          </a:p>
          <a:p>
            <a:pPr marL="571500" indent="-571500">
              <a:buFont typeface="Wingdings" panose="05000000000000000000" pitchFamily="2" charset="2"/>
              <a:buChar char=""/>
            </a:pPr>
            <a:r>
              <a:rPr lang="en-US" sz="3600" i="1" dirty="0">
                <a:solidFill>
                  <a:srgbClr val="0070C0"/>
                </a:solidFill>
              </a:rPr>
              <a:t> general</a:t>
            </a:r>
          </a:p>
          <a:p>
            <a:pPr marL="571500" indent="-571500">
              <a:buFont typeface="Wingdings" panose="05000000000000000000" pitchFamily="2" charset="2"/>
              <a:buChar char=""/>
            </a:pPr>
            <a:r>
              <a:rPr lang="en-US" sz="3600" i="1" dirty="0">
                <a:solidFill>
                  <a:srgbClr val="0070C0"/>
                </a:solidFill>
              </a:rPr>
              <a:t> win</a:t>
            </a:r>
          </a:p>
          <a:p>
            <a:pPr marL="571500" indent="-571500">
              <a:buFont typeface="Wingdings" panose="05000000000000000000" pitchFamily="2" charset="2"/>
              <a:buChar char=""/>
            </a:pPr>
            <a:r>
              <a:rPr lang="en-US" sz="3600" i="1" dirty="0">
                <a:solidFill>
                  <a:srgbClr val="0070C0"/>
                </a:solidFill>
              </a:rPr>
              <a:t> invader</a:t>
            </a:r>
            <a:r>
              <a:rPr lang="en-US" sz="4000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1545" y="37217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Listening: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Listen to people talking about movies and identify main idea and specific information.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1F2371-1967-4753-98D3-C1E93A5F8A47}"/>
              </a:ext>
            </a:extLst>
          </p:cNvPr>
          <p:cNvSpPr/>
          <p:nvPr/>
        </p:nvSpPr>
        <p:spPr>
          <a:xfrm>
            <a:off x="5281545" y="2827526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Practice: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a person from history.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Asking and answering questions about a famous person from history.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42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45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61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415" y="872314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0920" y="2730406"/>
            <a:ext cx="110185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i="1" dirty="0">
                <a:solidFill>
                  <a:srgbClr val="0070C0"/>
                </a:solidFill>
              </a:rPr>
              <a:t>Do you like history?</a:t>
            </a:r>
          </a:p>
          <a:p>
            <a:pPr marL="742950" indent="-742950">
              <a:buAutoNum type="arabicPeriod"/>
            </a:pPr>
            <a:r>
              <a:rPr lang="en-US" sz="4400" b="1" i="1" dirty="0">
                <a:solidFill>
                  <a:srgbClr val="0070C0"/>
                </a:solidFill>
              </a:rPr>
              <a:t>List down some people from the history that you know and </a:t>
            </a:r>
            <a:r>
              <a:rPr lang="en-US" sz="4400" b="1" i="1" dirty="0" smtClean="0">
                <a:solidFill>
                  <a:srgbClr val="0070C0"/>
                </a:solidFill>
              </a:rPr>
              <a:t>admire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766" y="597583"/>
            <a:ext cx="3106216" cy="19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781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810000" y="1295401"/>
            <a:ext cx="5105400" cy="3667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843214" y="990601"/>
            <a:ext cx="2154757" cy="98488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.</a:t>
            </a:r>
            <a:r>
              <a:rPr lang="en-US" sz="4000" i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Period 70</a:t>
            </a:r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:</a:t>
            </a:r>
            <a:endParaRPr lang="en-US" sz="4000" i="1" u="sng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               </a:t>
            </a:r>
            <a:endParaRPr lang="en-US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4343400" y="2667001"/>
            <a:ext cx="4191000" cy="3667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806679" y="1999810"/>
            <a:ext cx="6781800" cy="5847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Unit 7</a:t>
            </a: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: MOVIES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eknicalH" pitchFamily="34" charset="0"/>
              <a:cs typeface="Arial" pitchFamily="34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514600" y="3198545"/>
            <a:ext cx="7086600" cy="646331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Lesson 3</a:t>
            </a: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.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1 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NEW WORDS + LISTENING</a:t>
            </a:r>
            <a:endParaRPr lang="en-US" sz="2000" dirty="0">
              <a:latin typeface="Script MT Bold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5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A1238-D1A6-492B-82A2-EA86C2A16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280" y="480935"/>
            <a:ext cx="7896225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696488-2752-480A-9A77-C83CE01EA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1757285"/>
            <a:ext cx="5895975" cy="2847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BE0A0-BFBD-4073-B80F-0442DDECD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575" y="1814435"/>
            <a:ext cx="5867400" cy="279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53855-78C0-46E1-A20F-8BB43C48D0EE}"/>
              </a:ext>
            </a:extLst>
          </p:cNvPr>
          <p:cNvSpPr txBox="1"/>
          <p:nvPr/>
        </p:nvSpPr>
        <p:spPr>
          <a:xfrm>
            <a:off x="4047345" y="3958929"/>
            <a:ext cx="224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EEC93-1A19-4D57-A5C1-24A027E1525B}"/>
              </a:ext>
            </a:extLst>
          </p:cNvPr>
          <p:cNvSpPr txBox="1"/>
          <p:nvPr/>
        </p:nvSpPr>
        <p:spPr>
          <a:xfrm>
            <a:off x="6895397" y="3958929"/>
            <a:ext cx="224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Queen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91D7-A0FE-407E-9F60-206804F22312}"/>
              </a:ext>
            </a:extLst>
          </p:cNvPr>
          <p:cNvSpPr txBox="1"/>
          <p:nvPr/>
        </p:nvSpPr>
        <p:spPr>
          <a:xfrm>
            <a:off x="9943320" y="3958929"/>
            <a:ext cx="224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soldier</a:t>
            </a:r>
          </a:p>
        </p:txBody>
      </p:sp>
      <p:pic>
        <p:nvPicPr>
          <p:cNvPr id="9" name="CD2-TRACK 23">
            <a:hlinkClick r:id="" action="ppaction://media"/>
            <a:extLst>
              <a:ext uri="{FF2B5EF4-FFF2-40B4-BE49-F238E27FC236}">
                <a16:creationId xmlns:a16="http://schemas.microsoft.com/office/drawing/2014/main" id="{20255516-2792-4239-8670-9A20EBB72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95397" y="5312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2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oldier">
            <a:hlinkClick r:id="" action="ppaction://media"/>
            <a:extLst>
              <a:ext uri="{FF2B5EF4-FFF2-40B4-BE49-F238E27FC236}">
                <a16:creationId xmlns:a16="http://schemas.microsoft.com/office/drawing/2014/main" id="{BFBD3961-AE6B-4CB8-BC50-9D9D472B9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49523" y="264242"/>
            <a:ext cx="609600" cy="609600"/>
          </a:xfrm>
          <a:prstGeom prst="rect">
            <a:avLst/>
          </a:prstGeom>
        </p:spPr>
      </p:pic>
      <p:pic>
        <p:nvPicPr>
          <p:cNvPr id="9" name="queen">
            <a:hlinkClick r:id="" action="ppaction://media"/>
            <a:extLst>
              <a:ext uri="{FF2B5EF4-FFF2-40B4-BE49-F238E27FC236}">
                <a16:creationId xmlns:a16="http://schemas.microsoft.com/office/drawing/2014/main" id="{6BD10BA6-BA1E-4B9B-B387-A89E40717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88777" y="352161"/>
            <a:ext cx="609600" cy="609600"/>
          </a:xfrm>
          <a:prstGeom prst="rect">
            <a:avLst/>
          </a:prstGeom>
        </p:spPr>
      </p:pic>
      <p:pic>
        <p:nvPicPr>
          <p:cNvPr id="8" name="king">
            <a:hlinkClick r:id="" action="ppaction://media"/>
            <a:extLst>
              <a:ext uri="{FF2B5EF4-FFF2-40B4-BE49-F238E27FC236}">
                <a16:creationId xmlns:a16="http://schemas.microsoft.com/office/drawing/2014/main" id="{B491B87D-9768-45BA-A34B-51DA5CB493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14676" y="367703"/>
            <a:ext cx="609600" cy="609600"/>
          </a:xfrm>
          <a:prstGeom prst="rect">
            <a:avLst/>
          </a:prstGeom>
        </p:spPr>
      </p:pic>
      <p:pic>
        <p:nvPicPr>
          <p:cNvPr id="2" name="army">
            <a:hlinkClick r:id="" action="ppaction://media"/>
            <a:extLst>
              <a:ext uri="{FF2B5EF4-FFF2-40B4-BE49-F238E27FC236}">
                <a16:creationId xmlns:a16="http://schemas.microsoft.com/office/drawing/2014/main" id="{CBBE5035-E14B-4FC4-8232-E65049A473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00669" y="346899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FFF616-F925-4CAF-A893-B96EA78E95B8}"/>
              </a:ext>
            </a:extLst>
          </p:cNvPr>
          <p:cNvSpPr/>
          <p:nvPr/>
        </p:nvSpPr>
        <p:spPr>
          <a:xfrm>
            <a:off x="426559" y="328534"/>
            <a:ext cx="87174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90A45-E1F5-47F2-B0E3-66ED5189713A}"/>
              </a:ext>
            </a:extLst>
          </p:cNvPr>
          <p:cNvSpPr txBox="1"/>
          <p:nvPr/>
        </p:nvSpPr>
        <p:spPr>
          <a:xfrm>
            <a:off x="402907" y="1366685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Army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/ˈ</a:t>
            </a:r>
            <a:r>
              <a:rPr lang="en-US" sz="3200" i="1" dirty="0" err="1">
                <a:solidFill>
                  <a:srgbClr val="FF0000"/>
                </a:solidFill>
              </a:rPr>
              <a:t>ɑːrmi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quân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đội</a:t>
            </a:r>
            <a:endParaRPr lang="en-US" sz="32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2E356-DA4A-48E3-BBE9-FB35276B179A}"/>
              </a:ext>
            </a:extLst>
          </p:cNvPr>
          <p:cNvSpPr txBox="1"/>
          <p:nvPr/>
        </p:nvSpPr>
        <p:spPr>
          <a:xfrm>
            <a:off x="426559" y="2343280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King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i="1" dirty="0" err="1">
                <a:solidFill>
                  <a:srgbClr val="FF0000"/>
                </a:solidFill>
              </a:rPr>
              <a:t>kɪŋ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nhà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vua</a:t>
            </a:r>
            <a:endParaRPr lang="en-US" sz="32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42F38-5401-42AF-9038-BFEDC8D18175}"/>
              </a:ext>
            </a:extLst>
          </p:cNvPr>
          <p:cNvSpPr txBox="1"/>
          <p:nvPr/>
        </p:nvSpPr>
        <p:spPr>
          <a:xfrm>
            <a:off x="402907" y="3429000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Queen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i="1" dirty="0" err="1">
                <a:solidFill>
                  <a:srgbClr val="FF0000"/>
                </a:solidFill>
              </a:rPr>
              <a:t>kwiːn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nữ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hoàng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,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hoàng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hậu</a:t>
            </a:r>
            <a:endParaRPr lang="en-US" sz="32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5DE60-6EA2-4C8D-9FFB-84FB5DBED562}"/>
              </a:ext>
            </a:extLst>
          </p:cNvPr>
          <p:cNvSpPr txBox="1"/>
          <p:nvPr/>
        </p:nvSpPr>
        <p:spPr>
          <a:xfrm>
            <a:off x="402907" y="4614153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Soldier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/ˈ</a:t>
            </a:r>
            <a:r>
              <a:rPr lang="en-US" sz="3200" i="1" dirty="0" err="1">
                <a:solidFill>
                  <a:srgbClr val="FF0000"/>
                </a:solidFill>
              </a:rPr>
              <a:t>soʊldʒə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binh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lính</a:t>
            </a:r>
            <a:endParaRPr lang="en-US" sz="32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4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D08FE-09DF-45ED-9466-F69C27F76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5" y="1391743"/>
            <a:ext cx="2778490" cy="3660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891167-356D-4B15-9C84-57D225FAAA24}"/>
              </a:ext>
            </a:extLst>
          </p:cNvPr>
          <p:cNvSpPr txBox="1"/>
          <p:nvPr/>
        </p:nvSpPr>
        <p:spPr>
          <a:xfrm>
            <a:off x="536990" y="252546"/>
            <a:ext cx="1111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 letters to make a correct word.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46DA1-0321-4169-9A1A-4901611ECF05}"/>
              </a:ext>
            </a:extLst>
          </p:cNvPr>
          <p:cNvSpPr txBox="1"/>
          <p:nvPr/>
        </p:nvSpPr>
        <p:spPr>
          <a:xfrm>
            <a:off x="2998033" y="1514008"/>
            <a:ext cx="1603946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Army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788EEA-5D2C-439C-8053-7411B1C6D747}"/>
              </a:ext>
            </a:extLst>
          </p:cNvPr>
          <p:cNvSpPr txBox="1"/>
          <p:nvPr/>
        </p:nvSpPr>
        <p:spPr>
          <a:xfrm>
            <a:off x="2998032" y="2381547"/>
            <a:ext cx="1603947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King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B1944-394C-4A9D-A045-36E45FEC2F94}"/>
              </a:ext>
            </a:extLst>
          </p:cNvPr>
          <p:cNvSpPr txBox="1"/>
          <p:nvPr/>
        </p:nvSpPr>
        <p:spPr>
          <a:xfrm>
            <a:off x="2998032" y="3368458"/>
            <a:ext cx="160394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Queen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E3811-4736-467B-90DC-54AA41887E90}"/>
              </a:ext>
            </a:extLst>
          </p:cNvPr>
          <p:cNvSpPr txBox="1"/>
          <p:nvPr/>
        </p:nvSpPr>
        <p:spPr>
          <a:xfrm>
            <a:off x="2998033" y="4405602"/>
            <a:ext cx="1603946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Soldier 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33359-693F-4188-B471-894916F71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678"/>
            <a:ext cx="11692328" cy="448282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37EA796-0AEC-4D65-9D50-F5ABCA5C9951}"/>
              </a:ext>
            </a:extLst>
          </p:cNvPr>
          <p:cNvSpPr/>
          <p:nvPr/>
        </p:nvSpPr>
        <p:spPr>
          <a:xfrm>
            <a:off x="7540052" y="1993692"/>
            <a:ext cx="374755" cy="464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CCB510-0E32-47A1-92D1-E59A88BF5A31}"/>
              </a:ext>
            </a:extLst>
          </p:cNvPr>
          <p:cNvSpPr/>
          <p:nvPr/>
        </p:nvSpPr>
        <p:spPr>
          <a:xfrm>
            <a:off x="1531494" y="2847744"/>
            <a:ext cx="374755" cy="464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C9F8D7-ECBE-4951-9D01-3FF675FEE0FE}"/>
              </a:ext>
            </a:extLst>
          </p:cNvPr>
          <p:cNvSpPr/>
          <p:nvPr/>
        </p:nvSpPr>
        <p:spPr>
          <a:xfrm>
            <a:off x="1531494" y="3709484"/>
            <a:ext cx="374755" cy="464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BEB486-1D88-4A51-B764-90B1D9DC59DB}"/>
              </a:ext>
            </a:extLst>
          </p:cNvPr>
          <p:cNvSpPr/>
          <p:nvPr/>
        </p:nvSpPr>
        <p:spPr>
          <a:xfrm>
            <a:off x="1531493" y="4571224"/>
            <a:ext cx="374755" cy="464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D2-TRACK 24">
            <a:hlinkClick r:id="" action="ppaction://media"/>
            <a:extLst>
              <a:ext uri="{FF2B5EF4-FFF2-40B4-BE49-F238E27FC236}">
                <a16:creationId xmlns:a16="http://schemas.microsoft.com/office/drawing/2014/main" id="{B5B6BEEA-5EB4-4520-BB5D-F2B3BB645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2629" y="5321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8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vaders">
            <a:hlinkClick r:id="" action="ppaction://media"/>
            <a:extLst>
              <a:ext uri="{FF2B5EF4-FFF2-40B4-BE49-F238E27FC236}">
                <a16:creationId xmlns:a16="http://schemas.microsoft.com/office/drawing/2014/main" id="{19127A12-15F0-4EA2-B42B-EEDEFE92E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78261" y="334015"/>
            <a:ext cx="609600" cy="609600"/>
          </a:xfrm>
          <a:prstGeom prst="rect">
            <a:avLst/>
          </a:prstGeom>
        </p:spPr>
      </p:pic>
      <p:pic>
        <p:nvPicPr>
          <p:cNvPr id="13" name="win">
            <a:hlinkClick r:id="" action="ppaction://media"/>
            <a:extLst>
              <a:ext uri="{FF2B5EF4-FFF2-40B4-BE49-F238E27FC236}">
                <a16:creationId xmlns:a16="http://schemas.microsoft.com/office/drawing/2014/main" id="{07501051-1554-403C-8BEE-20CF8BBEF7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40449" y="285298"/>
            <a:ext cx="609600" cy="609600"/>
          </a:xfrm>
          <a:prstGeom prst="rect">
            <a:avLst/>
          </a:prstGeom>
        </p:spPr>
      </p:pic>
      <p:pic>
        <p:nvPicPr>
          <p:cNvPr id="12" name="general">
            <a:hlinkClick r:id="" action="ppaction://media"/>
            <a:extLst>
              <a:ext uri="{FF2B5EF4-FFF2-40B4-BE49-F238E27FC236}">
                <a16:creationId xmlns:a16="http://schemas.microsoft.com/office/drawing/2014/main" id="{A61E3280-E22A-4B86-A496-BF372F1EF5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54651" y="352381"/>
            <a:ext cx="609600" cy="609600"/>
          </a:xfrm>
          <a:prstGeom prst="rect">
            <a:avLst/>
          </a:prstGeom>
        </p:spPr>
      </p:pic>
      <p:pic>
        <p:nvPicPr>
          <p:cNvPr id="11" name="battle">
            <a:hlinkClick r:id="" action="ppaction://media"/>
            <a:extLst>
              <a:ext uri="{FF2B5EF4-FFF2-40B4-BE49-F238E27FC236}">
                <a16:creationId xmlns:a16="http://schemas.microsoft.com/office/drawing/2014/main" id="{ECC364A2-D388-4063-AA20-1C5FEABED07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98226" y="365265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FFF616-F925-4CAF-A893-B96EA78E95B8}"/>
              </a:ext>
            </a:extLst>
          </p:cNvPr>
          <p:cNvSpPr/>
          <p:nvPr/>
        </p:nvSpPr>
        <p:spPr>
          <a:xfrm>
            <a:off x="426559" y="334016"/>
            <a:ext cx="87174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90A45-E1F5-47F2-B0E3-66ED5189713A}"/>
              </a:ext>
            </a:extLst>
          </p:cNvPr>
          <p:cNvSpPr txBox="1"/>
          <p:nvPr/>
        </p:nvSpPr>
        <p:spPr>
          <a:xfrm>
            <a:off x="402907" y="1366685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battle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/ˈˈ</a:t>
            </a:r>
            <a:r>
              <a:rPr lang="en-US" sz="3200" i="1" dirty="0" err="1">
                <a:solidFill>
                  <a:srgbClr val="FF0000"/>
                </a:solidFill>
              </a:rPr>
              <a:t>bætl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trận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chiến</a:t>
            </a:r>
            <a:endParaRPr lang="en-US" sz="32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2E356-DA4A-48E3-BBE9-FB35276B179A}"/>
              </a:ext>
            </a:extLst>
          </p:cNvPr>
          <p:cNvSpPr txBox="1"/>
          <p:nvPr/>
        </p:nvSpPr>
        <p:spPr>
          <a:xfrm>
            <a:off x="426559" y="2343280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general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/ˈ</a:t>
            </a:r>
            <a:r>
              <a:rPr lang="en-US" sz="3200" i="1" dirty="0" err="1">
                <a:solidFill>
                  <a:srgbClr val="FF0000"/>
                </a:solidFill>
              </a:rPr>
              <a:t>dʒenrəl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vị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tướng</a:t>
            </a:r>
            <a:endParaRPr lang="en-US" sz="32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42F38-5401-42AF-9038-BFEDC8D18175}"/>
              </a:ext>
            </a:extLst>
          </p:cNvPr>
          <p:cNvSpPr txBox="1"/>
          <p:nvPr/>
        </p:nvSpPr>
        <p:spPr>
          <a:xfrm>
            <a:off x="402907" y="3429000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win </a:t>
            </a:r>
            <a:r>
              <a:rPr lang="en-US" sz="3200" i="1" dirty="0"/>
              <a:t>(v) 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i="1" dirty="0" err="1">
                <a:solidFill>
                  <a:srgbClr val="FF0000"/>
                </a:solidFill>
              </a:rPr>
              <a:t>wɪn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chiến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thắng</a:t>
            </a:r>
            <a:endParaRPr lang="en-US" sz="32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5DE60-6EA2-4C8D-9FFB-84FB5DBED562}"/>
              </a:ext>
            </a:extLst>
          </p:cNvPr>
          <p:cNvSpPr txBox="1"/>
          <p:nvPr/>
        </p:nvSpPr>
        <p:spPr>
          <a:xfrm>
            <a:off x="402907" y="4614153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invaders </a:t>
            </a:r>
            <a:r>
              <a:rPr lang="en-US" sz="3200" i="1" dirty="0"/>
              <a:t>(n) 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i="1" dirty="0" err="1">
                <a:solidFill>
                  <a:srgbClr val="FF0000"/>
                </a:solidFill>
              </a:rPr>
              <a:t>ɪnˈveɪdərz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kẻ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xâm</a:t>
            </a:r>
            <a:r>
              <a:rPr lang="en-US" sz="3200" i="1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D2A57"/>
                </a:solidFill>
                <a:latin typeface="+mj-lt"/>
              </a:rPr>
              <a:t>lược</a:t>
            </a:r>
            <a:endParaRPr lang="en-US" sz="32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1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3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7192</TotalTime>
  <Words>685</Words>
  <Application>Microsoft Office PowerPoint</Application>
  <PresentationFormat>Widescreen</PresentationFormat>
  <Paragraphs>92</Paragraphs>
  <Slides>28</Slides>
  <Notes>2</Notes>
  <HiddenSlides>0</HiddenSlides>
  <MMClips>18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.VnTeknicalH</vt:lpstr>
      <vt:lpstr>Arial</vt:lpstr>
      <vt:lpstr>Calibri</vt:lpstr>
      <vt:lpstr>Monotype Corsiva</vt:lpstr>
      <vt:lpstr>Script MT Bold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148</cp:revision>
  <dcterms:created xsi:type="dcterms:W3CDTF">2020-12-08T03:17:05Z</dcterms:created>
  <dcterms:modified xsi:type="dcterms:W3CDTF">2023-02-24T23:46:14Z</dcterms:modified>
</cp:coreProperties>
</file>