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  <p:sldMasterId id="2147483667" r:id="rId2"/>
  </p:sldMasterIdLst>
  <p:notesMasterIdLst>
    <p:notesMasterId r:id="rId17"/>
  </p:notesMasterIdLst>
  <p:sldIdLst>
    <p:sldId id="303" r:id="rId3"/>
    <p:sldId id="314" r:id="rId4"/>
    <p:sldId id="312" r:id="rId5"/>
    <p:sldId id="322" r:id="rId6"/>
    <p:sldId id="319" r:id="rId7"/>
    <p:sldId id="321" r:id="rId8"/>
    <p:sldId id="323" r:id="rId9"/>
    <p:sldId id="309" r:id="rId10"/>
    <p:sldId id="317" r:id="rId11"/>
    <p:sldId id="318" r:id="rId12"/>
    <p:sldId id="310" r:id="rId13"/>
    <p:sldId id="311" r:id="rId14"/>
    <p:sldId id="313" r:id="rId15"/>
    <p:sldId id="305" r:id="rId16"/>
  </p:sldIdLst>
  <p:sldSz cx="9144000" cy="6858000" type="screen4x3"/>
  <p:notesSz cx="6858000" cy="9144000"/>
  <p:embeddedFontLst>
    <p:embeddedFont>
      <p:font typeface="Calibri Light" pitchFamily="34" charset="0"/>
      <p:regular r:id="rId18"/>
      <p:italic r:id="rId19"/>
    </p:embeddedFont>
    <p:embeddedFont>
      <p:font typeface="Cambria" pitchFamily="18" charset="0"/>
      <p:regular r:id="rId20"/>
      <p:bold r:id="rId21"/>
      <p:italic r:id="rId22"/>
      <p:boldItalic r:id="rId23"/>
    </p:embeddedFont>
    <p:embeddedFont>
      <p:font typeface="Calibri" pitchFamily="34" charset="0"/>
      <p:regular r:id="rId24"/>
      <p:bold r:id="rId25"/>
      <p:italic r:id="rId26"/>
      <p:boldItalic r:id="rId27"/>
    </p:embeddedFont>
    <p:embeddedFont>
      <p:font typeface="Tahoma" pitchFamily="34" charset="0"/>
      <p:regular r:id="rId28"/>
      <p:bold r:id="rId29"/>
    </p:embeddedFont>
    <p:embeddedFont>
      <p:font typeface="Monotype Corsiva" pitchFamily="66" charset="0"/>
      <p:italic r:id="rId3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zazyboy1993@gmail.com" initials="k" lastIdx="1" clrIdx="0">
    <p:extLst>
      <p:ext uri="{19B8F6BF-5375-455C-9EA6-DF929625EA0E}">
        <p15:presenceInfo xmlns="" xmlns:p15="http://schemas.microsoft.com/office/powerpoint/2012/main" userId="kzazyboy1993@gmail.com" providerId="None"/>
      </p:ext>
    </p:extLst>
  </p:cmAuthor>
  <p:cmAuthor id="2" name="Le Manh Quan" initials="LMQ" lastIdx="5" clrIdx="1">
    <p:extLst>
      <p:ext uri="{19B8F6BF-5375-455C-9EA6-DF929625EA0E}">
        <p15:presenceInfo xmlns="" xmlns:p15="http://schemas.microsoft.com/office/powerpoint/2012/main" userId="Le Manh Qu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297E"/>
    <a:srgbClr val="0000FF"/>
    <a:srgbClr val="EF578A"/>
    <a:srgbClr val="FF40FF"/>
    <a:srgbClr val="54FF00"/>
    <a:srgbClr val="FDFCE3"/>
    <a:srgbClr val="ECD8E9"/>
    <a:srgbClr val="EF5288"/>
    <a:srgbClr val="EE44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817"/>
    <p:restoredTop sz="84979"/>
  </p:normalViewPr>
  <p:slideViewPr>
    <p:cSldViewPr snapToGrid="0" snapToObjects="1">
      <p:cViewPr varScale="1">
        <p:scale>
          <a:sx n="40" d="100"/>
          <a:sy n="40" d="100"/>
        </p:scale>
        <p:origin x="-1076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9" d="100"/>
          <a:sy n="89" d="100"/>
        </p:scale>
        <p:origin x="384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ableStyles" Target="tableStyles.xml"/><Relationship Id="rId43" Type="http://schemas.microsoft.com/office/2016/11/relationships/changesInfo" Target="changesInfos/changesInfo1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 Minh Canh" userId="0c0f404c-063e-46a1-8ff1-19ed54436d8d" providerId="ADAL" clId="{19514EC1-6074-4544-BD05-79BBFB9F7044}"/>
    <pc:docChg chg="modSld">
      <pc:chgData name="Tran Minh Canh" userId="0c0f404c-063e-46a1-8ff1-19ed54436d8d" providerId="ADAL" clId="{19514EC1-6074-4544-BD05-79BBFB9F7044}" dt="2021-06-14T09:50:47.411" v="3" actId="14100"/>
      <pc:docMkLst>
        <pc:docMk/>
      </pc:docMkLst>
      <pc:sldChg chg="modSp mod">
        <pc:chgData name="Tran Minh Canh" userId="0c0f404c-063e-46a1-8ff1-19ed54436d8d" providerId="ADAL" clId="{19514EC1-6074-4544-BD05-79BBFB9F7044}" dt="2021-06-14T09:50:47.411" v="3" actId="14100"/>
        <pc:sldMkLst>
          <pc:docMk/>
          <pc:sldMk cId="3168109747" sldId="278"/>
        </pc:sldMkLst>
        <pc:spChg chg="mod">
          <ac:chgData name="Tran Minh Canh" userId="0c0f404c-063e-46a1-8ff1-19ed54436d8d" providerId="ADAL" clId="{19514EC1-6074-4544-BD05-79BBFB9F7044}" dt="2021-06-14T09:50:47.411" v="3" actId="14100"/>
          <ac:spMkLst>
            <pc:docMk/>
            <pc:sldMk cId="3168109747" sldId="278"/>
            <ac:spMk id="8" creationId="{00000000-0000-0000-0000-000000000000}"/>
          </ac:spMkLst>
        </pc:spChg>
      </pc:sldChg>
      <pc:sldChg chg="modSp">
        <pc:chgData name="Tran Minh Canh" userId="0c0f404c-063e-46a1-8ff1-19ed54436d8d" providerId="ADAL" clId="{19514EC1-6074-4544-BD05-79BBFB9F7044}" dt="2021-06-14T09:50:21.662" v="1" actId="20577"/>
        <pc:sldMkLst>
          <pc:docMk/>
          <pc:sldMk cId="2677803764" sldId="279"/>
        </pc:sldMkLst>
        <pc:spChg chg="mod">
          <ac:chgData name="Tran Minh Canh" userId="0c0f404c-063e-46a1-8ff1-19ed54436d8d" providerId="ADAL" clId="{19514EC1-6074-4544-BD05-79BBFB9F7044}" dt="2021-06-14T09:50:18.943" v="0" actId="20577"/>
          <ac:spMkLst>
            <pc:docMk/>
            <pc:sldMk cId="2677803764" sldId="279"/>
            <ac:spMk id="6" creationId="{00000000-0000-0000-0000-000000000000}"/>
          </ac:spMkLst>
        </pc:spChg>
        <pc:spChg chg="mod">
          <ac:chgData name="Tran Minh Canh" userId="0c0f404c-063e-46a1-8ff1-19ed54436d8d" providerId="ADAL" clId="{19514EC1-6074-4544-BD05-79BBFB9F7044}" dt="2021-06-14T09:50:21.662" v="1" actId="20577"/>
          <ac:spMkLst>
            <pc:docMk/>
            <pc:sldMk cId="2677803764" sldId="279"/>
            <ac:spMk id="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F4AD2-C81A-EB48-8BAC-6D2CB38E10BB}" type="datetimeFigureOut">
              <a:t>2/27/2023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E8B96B-EA25-1B42-9DF2-2E8C40C314D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531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E8B96B-EA25-1B42-9DF2-2E8C40C314DB}" type="slidenum">
              <a:rPr lang="x-none" smtClean="0"/>
              <a:t>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95326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8B96B-EA25-1B42-9DF2-2E8C40C314D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882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B7117318-64AE-D843-861F-DBFAEED5AF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60262"/>
            <a:ext cx="9144000" cy="529389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="" xmlns:a16="http://schemas.microsoft.com/office/drawing/2014/main" id="{8CE37AB6-42E6-F74E-B7B4-0A818120FF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7304" y="6325673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BC80C2AA-6183-B549-9E34-E3B66480513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7844" y="6586737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="" xmlns:a16="http://schemas.microsoft.com/office/drawing/2014/main" id="{AF925C44-41A0-1645-80AB-C78D89D0621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4169238" y="6586737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CCAD5A4F-84CF-9F4F-9FA4-2BBE08129BE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V="1">
            <a:off x="13846" y="11185"/>
            <a:ext cx="9119268" cy="38357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71D2F40C-B421-974B-88C8-3B0F5DE0E443}"/>
              </a:ext>
            </a:extLst>
          </p:cNvPr>
          <p:cNvSpPr txBox="1"/>
          <p:nvPr userDrawn="1"/>
        </p:nvSpPr>
        <p:spPr>
          <a:xfrm>
            <a:off x="24732" y="6506380"/>
            <a:ext cx="2048061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>
                <a:solidFill>
                  <a:schemeClr val="bg1"/>
                </a:solidFill>
              </a:rPr>
              <a:t>T.A.6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World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6BD8490C-D1CC-C24C-9428-2196520772E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3811" y="6517203"/>
            <a:ext cx="534426" cy="2724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TextBox 9">
            <a:extLst>
              <a:ext uri="{FF2B5EF4-FFF2-40B4-BE49-F238E27FC236}">
                <a16:creationId xmlns="" xmlns:a16="http://schemas.microsoft.com/office/drawing/2014/main" id="{2A00D6E8-4354-504F-BBB9-097897761210}"/>
              </a:ext>
            </a:extLst>
          </p:cNvPr>
          <p:cNvSpPr txBox="1"/>
          <p:nvPr userDrawn="1"/>
        </p:nvSpPr>
        <p:spPr>
          <a:xfrm>
            <a:off x="115064" y="7373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1</a:t>
            </a:r>
          </a:p>
        </p:txBody>
      </p:sp>
      <p:sp>
        <p:nvSpPr>
          <p:cNvPr id="23" name="TextBox 9">
            <a:extLst>
              <a:ext uri="{FF2B5EF4-FFF2-40B4-BE49-F238E27FC236}">
                <a16:creationId xmlns="" xmlns:a16="http://schemas.microsoft.com/office/drawing/2014/main" id="{941562CA-EE7D-A54E-8CEF-2654AC7D4B0B}"/>
              </a:ext>
            </a:extLst>
          </p:cNvPr>
          <p:cNvSpPr txBox="1"/>
          <p:nvPr userDrawn="1"/>
        </p:nvSpPr>
        <p:spPr>
          <a:xfrm>
            <a:off x="4171891" y="-23405"/>
            <a:ext cx="869149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bg1"/>
                </a:solidFill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2312432481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E3A39D09-20F8-FA47-AECD-94B8BFF560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60262"/>
            <a:ext cx="9144000" cy="52938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2591EFD5-DEEC-1A4D-9150-A625B0AC8D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V="1">
            <a:off x="13846" y="11185"/>
            <a:ext cx="9119268" cy="3835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C48A5DC-4850-054D-841D-C14E4948B8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3811" y="6517203"/>
            <a:ext cx="534426" cy="2724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7027A05-1D97-FD4F-96AB-41D1450D3DB8}"/>
              </a:ext>
            </a:extLst>
          </p:cNvPr>
          <p:cNvSpPr txBox="1"/>
          <p:nvPr userDrawn="1"/>
        </p:nvSpPr>
        <p:spPr>
          <a:xfrm>
            <a:off x="24732" y="6506380"/>
            <a:ext cx="2048061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>
                <a:solidFill>
                  <a:schemeClr val="bg1"/>
                </a:solidFill>
              </a:rPr>
              <a:t>T.A.6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World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6" name="Picture 15">
            <a:hlinkClick r:id="" action="ppaction://hlinkshowjump?jump=firstslide"/>
            <a:extLst>
              <a:ext uri="{FF2B5EF4-FFF2-40B4-BE49-F238E27FC236}">
                <a16:creationId xmlns="" xmlns:a16="http://schemas.microsoft.com/office/drawing/2014/main" id="{8AD96D44-1704-8540-93E5-16F541ACCC0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7304" y="6325673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499AFCBA-5E24-7842-8A7E-75D677787B9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7844" y="6586737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hlinkClick r:id="" action="ppaction://hlinkshowjump?jump=previousslide"/>
            <a:extLst>
              <a:ext uri="{FF2B5EF4-FFF2-40B4-BE49-F238E27FC236}">
                <a16:creationId xmlns="" xmlns:a16="http://schemas.microsoft.com/office/drawing/2014/main" id="{65249790-DE0A-B649-9880-C4B10853281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4169238" y="6586737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9">
            <a:extLst>
              <a:ext uri="{FF2B5EF4-FFF2-40B4-BE49-F238E27FC236}">
                <a16:creationId xmlns="" xmlns:a16="http://schemas.microsoft.com/office/drawing/2014/main" id="{C17A9561-E3D6-5A47-811A-BF3F25801FBE}"/>
              </a:ext>
            </a:extLst>
          </p:cNvPr>
          <p:cNvSpPr txBox="1"/>
          <p:nvPr userDrawn="1"/>
        </p:nvSpPr>
        <p:spPr>
          <a:xfrm>
            <a:off x="115064" y="17476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1</a:t>
            </a:r>
          </a:p>
        </p:txBody>
      </p:sp>
      <p:sp>
        <p:nvSpPr>
          <p:cNvPr id="19" name="TextBox 9">
            <a:extLst>
              <a:ext uri="{FF2B5EF4-FFF2-40B4-BE49-F238E27FC236}">
                <a16:creationId xmlns="" xmlns:a16="http://schemas.microsoft.com/office/drawing/2014/main" id="{2D87BD0C-E721-3A46-8B76-FE80C695E41E}"/>
              </a:ext>
            </a:extLst>
          </p:cNvPr>
          <p:cNvSpPr txBox="1"/>
          <p:nvPr userDrawn="1"/>
        </p:nvSpPr>
        <p:spPr>
          <a:xfrm>
            <a:off x="4171891" y="-13302"/>
            <a:ext cx="869149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bg1"/>
                </a:solidFill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1767835397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1451931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191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B7117318-64AE-D843-861F-DBFAEED5AF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60262"/>
            <a:ext cx="9144000" cy="529389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="" xmlns:a16="http://schemas.microsoft.com/office/drawing/2014/main" id="{8CE37AB6-42E6-F74E-B7B4-0A818120FF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7304" y="6325673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BC80C2AA-6183-B549-9E34-E3B66480513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7844" y="6586737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="" xmlns:a16="http://schemas.microsoft.com/office/drawing/2014/main" id="{AF925C44-41A0-1645-80AB-C78D89D0621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4169238" y="6586737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CCAD5A4F-84CF-9F4F-9FA4-2BBE08129BE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V="1">
            <a:off x="13846" y="11185"/>
            <a:ext cx="9119268" cy="38357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71D2F40C-B421-974B-88C8-3B0F5DE0E443}"/>
              </a:ext>
            </a:extLst>
          </p:cNvPr>
          <p:cNvSpPr txBox="1"/>
          <p:nvPr userDrawn="1"/>
        </p:nvSpPr>
        <p:spPr>
          <a:xfrm>
            <a:off x="24732" y="6506380"/>
            <a:ext cx="2048061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white"/>
                </a:solidFill>
              </a:rPr>
              <a:t>T.A.6 </a:t>
            </a:r>
            <a:r>
              <a:rPr lang="en-US" sz="1400" dirty="0" err="1">
                <a:solidFill>
                  <a:prstClr val="white"/>
                </a:solidFill>
              </a:rPr>
              <a:t>i</a:t>
            </a:r>
            <a:r>
              <a:rPr lang="en-US" sz="1400" dirty="0">
                <a:solidFill>
                  <a:prstClr val="white"/>
                </a:solidFill>
              </a:rPr>
              <a:t>-Learn Smart World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6BD8490C-D1CC-C24C-9428-2196520772E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3811" y="6517203"/>
            <a:ext cx="534426" cy="2724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TextBox 9">
            <a:extLst>
              <a:ext uri="{FF2B5EF4-FFF2-40B4-BE49-F238E27FC236}">
                <a16:creationId xmlns="" xmlns:a16="http://schemas.microsoft.com/office/drawing/2014/main" id="{2A00D6E8-4354-504F-BBB9-097897761210}"/>
              </a:ext>
            </a:extLst>
          </p:cNvPr>
          <p:cNvSpPr txBox="1"/>
          <p:nvPr userDrawn="1"/>
        </p:nvSpPr>
        <p:spPr>
          <a:xfrm>
            <a:off x="115064" y="7373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prstClr val="white"/>
                </a:solidFill>
              </a:rPr>
              <a:t>Unit 7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3" name="TextBox 9">
            <a:extLst>
              <a:ext uri="{FF2B5EF4-FFF2-40B4-BE49-F238E27FC236}">
                <a16:creationId xmlns="" xmlns:a16="http://schemas.microsoft.com/office/drawing/2014/main" id="{941562CA-EE7D-A54E-8CEF-2654AC7D4B0B}"/>
              </a:ext>
            </a:extLst>
          </p:cNvPr>
          <p:cNvSpPr txBox="1"/>
          <p:nvPr userDrawn="1"/>
        </p:nvSpPr>
        <p:spPr>
          <a:xfrm>
            <a:off x="4171891" y="-23405"/>
            <a:ext cx="1043427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>
                <a:solidFill>
                  <a:prstClr val="white"/>
                </a:solidFill>
              </a:rPr>
              <a:t>MOVIES</a:t>
            </a:r>
            <a:endParaRPr lang="en-US" sz="20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341853"/>
      </p:ext>
    </p:extLst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E3A39D09-20F8-FA47-AECD-94B8BFF560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60262"/>
            <a:ext cx="9144000" cy="52938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2591EFD5-DEEC-1A4D-9150-A625B0AC8D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V="1">
            <a:off x="13846" y="11185"/>
            <a:ext cx="9119268" cy="3835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C48A5DC-4850-054D-841D-C14E4948B8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3811" y="6517203"/>
            <a:ext cx="534426" cy="2724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7027A05-1D97-FD4F-96AB-41D1450D3DB8}"/>
              </a:ext>
            </a:extLst>
          </p:cNvPr>
          <p:cNvSpPr txBox="1"/>
          <p:nvPr userDrawn="1"/>
        </p:nvSpPr>
        <p:spPr>
          <a:xfrm>
            <a:off x="24732" y="6506380"/>
            <a:ext cx="2048061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white"/>
                </a:solidFill>
              </a:rPr>
              <a:t>T.A.6 </a:t>
            </a:r>
            <a:r>
              <a:rPr lang="en-US" sz="1400" dirty="0" err="1">
                <a:solidFill>
                  <a:prstClr val="white"/>
                </a:solidFill>
              </a:rPr>
              <a:t>i</a:t>
            </a:r>
            <a:r>
              <a:rPr lang="en-US" sz="1400" dirty="0">
                <a:solidFill>
                  <a:prstClr val="white"/>
                </a:solidFill>
              </a:rPr>
              <a:t>-Learn Smart World</a:t>
            </a:r>
          </a:p>
        </p:txBody>
      </p:sp>
      <p:pic>
        <p:nvPicPr>
          <p:cNvPr id="16" name="Picture 15">
            <a:hlinkClick r:id="" action="ppaction://hlinkshowjump?jump=firstslide"/>
            <a:extLst>
              <a:ext uri="{FF2B5EF4-FFF2-40B4-BE49-F238E27FC236}">
                <a16:creationId xmlns="" xmlns:a16="http://schemas.microsoft.com/office/drawing/2014/main" id="{8AD96D44-1704-8540-93E5-16F541ACCC0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7304" y="6325673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499AFCBA-5E24-7842-8A7E-75D677787B9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7844" y="6586737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hlinkClick r:id="" action="ppaction://hlinkshowjump?jump=previousslide"/>
            <a:extLst>
              <a:ext uri="{FF2B5EF4-FFF2-40B4-BE49-F238E27FC236}">
                <a16:creationId xmlns="" xmlns:a16="http://schemas.microsoft.com/office/drawing/2014/main" id="{65249790-DE0A-B649-9880-C4B10853281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4169238" y="6586737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9">
            <a:extLst>
              <a:ext uri="{FF2B5EF4-FFF2-40B4-BE49-F238E27FC236}">
                <a16:creationId xmlns="" xmlns:a16="http://schemas.microsoft.com/office/drawing/2014/main" id="{C17A9561-E3D6-5A47-811A-BF3F25801FBE}"/>
              </a:ext>
            </a:extLst>
          </p:cNvPr>
          <p:cNvSpPr txBox="1"/>
          <p:nvPr userDrawn="1"/>
        </p:nvSpPr>
        <p:spPr>
          <a:xfrm>
            <a:off x="115064" y="17476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prstClr val="white"/>
                </a:solidFill>
              </a:rPr>
              <a:t>Unit 7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9" name="TextBox 9">
            <a:extLst>
              <a:ext uri="{FF2B5EF4-FFF2-40B4-BE49-F238E27FC236}">
                <a16:creationId xmlns="" xmlns:a16="http://schemas.microsoft.com/office/drawing/2014/main" id="{2D87BD0C-E721-3A46-8B76-FE80C695E41E}"/>
              </a:ext>
            </a:extLst>
          </p:cNvPr>
          <p:cNvSpPr txBox="1"/>
          <p:nvPr userDrawn="1"/>
        </p:nvSpPr>
        <p:spPr>
          <a:xfrm>
            <a:off x="4171891" y="-13302"/>
            <a:ext cx="1043427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>
                <a:solidFill>
                  <a:prstClr val="white"/>
                </a:solidFill>
              </a:rPr>
              <a:t>MOVIES</a:t>
            </a:r>
            <a:endParaRPr lang="en-US" sz="20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582974"/>
      </p:ext>
    </p:extLst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8600739"/>
      </p:ext>
    </p:extLst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828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767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65" r:id="rId3"/>
    <p:sldLayoutId id="2147483671" r:id="rId4"/>
  </p:sldLayoutIdLst>
  <p:transition spd="med">
    <p:split orient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6323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2" r:id="rId4"/>
  </p:sldLayoutIdLst>
  <p:transition spd="med">
    <p:split orient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sw.i-learn.vn/wp-content/uploads/2020/12/Students-Book-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410"/>
          <a:stretch/>
        </p:blipFill>
        <p:spPr bwMode="auto">
          <a:xfrm>
            <a:off x="0" y="0"/>
            <a:ext cx="9144000" cy="6928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36918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942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82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CB29E8F-8BC9-DD47-BE65-42E9C77D4433}"/>
              </a:ext>
            </a:extLst>
          </p:cNvPr>
          <p:cNvSpPr txBox="1"/>
          <p:nvPr/>
        </p:nvSpPr>
        <p:spPr>
          <a:xfrm>
            <a:off x="8001000" y="15353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3" b="97619" l="223" r="99666">
                        <a14:foregroundMark x1="334" y1="649" x2="98885" y2="89610"/>
                        <a14:foregroundMark x1="1003" y1="56061" x2="98885" y2="27056"/>
                        <a14:foregroundMark x1="1115" y1="29870" x2="99777" y2="3896"/>
                        <a14:foregroundMark x1="37793" y1="2381" x2="97882" y2="56061"/>
                        <a14:foregroundMark x1="1561" y1="35498" x2="99666" y2="39394"/>
                        <a14:foregroundMark x1="1338" y1="71212" x2="46934" y2="94805"/>
                        <a14:foregroundMark x1="1003" y1="87879" x2="26087" y2="95022"/>
                        <a14:foregroundMark x1="23300" y1="3680" x2="59755" y2="40693"/>
                        <a14:foregroundMark x1="7692" y1="4113" x2="94426" y2="4978"/>
                        <a14:foregroundMark x1="76031" y1="19697" x2="98662" y2="19481"/>
                        <a14:foregroundMark x1="35117" y1="50216" x2="86288" y2="50433"/>
                        <a14:foregroundMark x1="10368" y1="6061" x2="23411" y2="8225"/>
                        <a14:foregroundMark x1="48161" y1="90476" x2="96433" y2="87879"/>
                        <a14:foregroundMark x1="50948" y1="97619" x2="89298" y2="96970"/>
                        <a14:foregroundMark x1="17614" y1="53247" x2="50613" y2="55195"/>
                        <a14:backgroundMark x1="33668" y1="98918" x2="47157" y2="98918"/>
                        <a14:backgroundMark x1="90970" y1="98918" x2="89744" y2="99784"/>
                        <a14:backgroundMark x1="14047" y1="99351" x2="26198" y2="98268"/>
                        <a14:backgroundMark x1="92865" y1="96104" x2="99331" y2="9826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160991"/>
            <a:ext cx="9143999" cy="470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20417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CB29E8F-8BC9-DD47-BE65-42E9C77D4433}"/>
              </a:ext>
            </a:extLst>
          </p:cNvPr>
          <p:cNvSpPr txBox="1"/>
          <p:nvPr/>
        </p:nvSpPr>
        <p:spPr>
          <a:xfrm>
            <a:off x="8001000" y="15353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Lesson 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784" y="1090700"/>
            <a:ext cx="8457920" cy="416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92184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7411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8358188" y="50530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8177213" y="52816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7720013" y="46720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7948613" y="56626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7720013" y="52816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7720013" y="58912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7339013" y="47482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8" name="TextBox 13"/>
          <p:cNvSpPr txBox="1">
            <a:spLocks noChangeArrowheads="1"/>
          </p:cNvSpPr>
          <p:nvPr/>
        </p:nvSpPr>
        <p:spPr bwMode="auto">
          <a:xfrm>
            <a:off x="699732" y="1882375"/>
            <a:ext cx="7633933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Practice asking and answering movies about famous people from history.</a:t>
            </a: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Write a short movie review (b) - page 61 in the notebook.</a:t>
            </a: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New lesson: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Up Arrow Callout 14"/>
          <p:cNvSpPr/>
          <p:nvPr/>
        </p:nvSpPr>
        <p:spPr>
          <a:xfrm>
            <a:off x="152400" y="1066800"/>
            <a:ext cx="8839200" cy="5610936"/>
          </a:xfrm>
          <a:prstGeom prst="upArrowCallout">
            <a:avLst>
              <a:gd name="adj1" fmla="val 13178"/>
              <a:gd name="adj2" fmla="val 25657"/>
              <a:gd name="adj3" fmla="val 10550"/>
              <a:gd name="adj4" fmla="val 8501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420" name="Text Box 13"/>
          <p:cNvSpPr txBox="1">
            <a:spLocks noChangeArrowheads="1"/>
          </p:cNvSpPr>
          <p:nvPr/>
        </p:nvSpPr>
        <p:spPr bwMode="auto">
          <a:xfrm>
            <a:off x="3352800" y="609600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</a:rPr>
              <a:t>HOMEWORK</a:t>
            </a:r>
            <a:endParaRPr lang="vi-VN" sz="2400" b="1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65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2602" r="12602"/>
          <a:stretch/>
        </p:blipFill>
        <p:spPr>
          <a:xfrm>
            <a:off x="-293915" y="-7672"/>
            <a:ext cx="9437915" cy="709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6061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8637" y="0"/>
            <a:ext cx="2768252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MATCHING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2455" y="584775"/>
            <a:ext cx="889602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Army (n)  :                                 -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endParaRPr lang="en-US" sz="32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Soldier (n):                                 - 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endParaRPr lang="en-US" sz="32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King (n)   :                                  - 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endParaRPr lang="en-US" sz="32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Battle (n):                                   -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endParaRPr lang="en-US" sz="32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 (n):                                -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endParaRPr lang="en-US" sz="32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Queen (n)   :                                -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Binh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endParaRPr lang="en-US" sz="32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Invaders (n):                               - 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tướng</a:t>
            </a:r>
            <a:endParaRPr lang="en-US" sz="32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 – won (v) :                           -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743359" y="1108129"/>
            <a:ext cx="3378472" cy="219301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754576" y="1818468"/>
            <a:ext cx="3522238" cy="291884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629705" y="1108129"/>
            <a:ext cx="3492126" cy="143617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549860" y="3301139"/>
            <a:ext cx="3726954" cy="293434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903083" y="4026976"/>
            <a:ext cx="3218748" cy="146717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922863" y="1818468"/>
            <a:ext cx="3198968" cy="291884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013270" y="2544305"/>
            <a:ext cx="3108561" cy="294984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456122" y="4019227"/>
            <a:ext cx="2820692" cy="221625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79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100" name="Picture 4" descr="B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2286000" y="1295400"/>
            <a:ext cx="5105400" cy="366713"/>
          </a:xfrm>
          <a:prstGeom prst="rect">
            <a:avLst/>
          </a:prstGeom>
          <a:noFill/>
          <a:ln>
            <a:noFill/>
          </a:ln>
          <a:effectLst>
            <a:outerShdw dist="35921" dir="2700000" sy="50000" kx="2115830" algn="bl" rotWithShape="0">
              <a:schemeClr val="bg2">
                <a:alpha val="80000"/>
              </a:schemeClr>
            </a:outerShdw>
          </a:effectLst>
          <a:ex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US">
              <a:latin typeface="Tahoma" pitchFamily="34" charset="0"/>
              <a:cs typeface="+mn-cs"/>
            </a:endParaRPr>
          </a:p>
        </p:txBody>
      </p:sp>
      <p:sp>
        <p:nvSpPr>
          <p:cNvPr id="97286" name="Rectangle 6"/>
          <p:cNvSpPr>
            <a:spLocks noChangeArrowheads="1"/>
          </p:cNvSpPr>
          <p:nvPr/>
        </p:nvSpPr>
        <p:spPr bwMode="auto">
          <a:xfrm>
            <a:off x="1319213" y="990600"/>
            <a:ext cx="2154757" cy="984885"/>
          </a:xfrm>
          <a:prstGeom prst="rect">
            <a:avLst/>
          </a:prstGeom>
          <a:noFill/>
          <a:ln>
            <a:noFill/>
          </a:ln>
          <a:effectLst>
            <a:outerShdw dist="35921" dir="2700000" sy="50000" kx="2115830" algn="bl" rotWithShape="0">
              <a:schemeClr val="bg2">
                <a:alpha val="80000"/>
              </a:schemeClr>
            </a:outerShdw>
          </a:effectLst>
          <a:ex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4000" i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Arial" pitchFamily="34" charset="0"/>
              </a:rPr>
              <a:t>.</a:t>
            </a:r>
            <a:r>
              <a:rPr lang="en-US" sz="4000" i="1" u="sng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Arial" pitchFamily="34" charset="0"/>
              </a:rPr>
              <a:t>Period </a:t>
            </a:r>
            <a:r>
              <a:rPr lang="en-US" sz="4000" i="1" u="sng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Arial" pitchFamily="34" charset="0"/>
              </a:rPr>
              <a:t>71</a:t>
            </a:r>
            <a:r>
              <a:rPr lang="en-US" sz="4000" i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Arial" pitchFamily="34" charset="0"/>
              </a:rPr>
              <a:t>:</a:t>
            </a:r>
            <a:endParaRPr lang="en-US" sz="4000" i="1" u="sng" dirty="0">
              <a:solidFill>
                <a:srgbClr val="CC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                 </a:t>
            </a:r>
            <a:endParaRPr lang="en-US" dirty="0"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Arial" pitchFamily="34" charset="0"/>
            </a:endParaRPr>
          </a:p>
        </p:txBody>
      </p:sp>
      <p:sp>
        <p:nvSpPr>
          <p:cNvPr id="97287" name="Text Box 7"/>
          <p:cNvSpPr txBox="1">
            <a:spLocks noChangeArrowheads="1"/>
          </p:cNvSpPr>
          <p:nvPr/>
        </p:nvSpPr>
        <p:spPr bwMode="auto">
          <a:xfrm>
            <a:off x="2819400" y="2667000"/>
            <a:ext cx="4191000" cy="366713"/>
          </a:xfrm>
          <a:prstGeom prst="rect">
            <a:avLst/>
          </a:prstGeom>
          <a:noFill/>
          <a:ln>
            <a:noFill/>
          </a:ln>
          <a:effectLst>
            <a:outerShdw dist="35921" dir="2700000" sy="50000" kx="2115830" algn="bl" rotWithShape="0">
              <a:schemeClr val="bg2">
                <a:alpha val="80000"/>
              </a:schemeClr>
            </a:outerShdw>
          </a:effectLst>
          <a:ex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US">
              <a:latin typeface="Tahoma" pitchFamily="34" charset="0"/>
              <a:cs typeface="+mn-cs"/>
            </a:endParaRPr>
          </a:p>
        </p:txBody>
      </p:sp>
      <p:sp>
        <p:nvSpPr>
          <p:cNvPr id="97288" name="Text Box 8"/>
          <p:cNvSpPr txBox="1">
            <a:spLocks noChangeArrowheads="1"/>
          </p:cNvSpPr>
          <p:nvPr/>
        </p:nvSpPr>
        <p:spPr bwMode="auto">
          <a:xfrm>
            <a:off x="1282679" y="1999809"/>
            <a:ext cx="6781800" cy="584775"/>
          </a:xfrm>
          <a:prstGeom prst="rect">
            <a:avLst/>
          </a:prstGeom>
          <a:noFill/>
          <a:ln>
            <a:noFill/>
          </a:ln>
          <a:effectLst>
            <a:outerShdw dist="35921" dir="2700000" sy="50000" kx="2115830" algn="bl" rotWithShape="0">
              <a:schemeClr val="bg2">
                <a:alpha val="80000"/>
              </a:schemeClr>
            </a:outerShdw>
          </a:effectLst>
          <a:ex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Unit 7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MOVIES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289" name="Text Box 9"/>
          <p:cNvSpPr txBox="1">
            <a:spLocks noChangeArrowheads="1"/>
          </p:cNvSpPr>
          <p:nvPr/>
        </p:nvSpPr>
        <p:spPr bwMode="auto">
          <a:xfrm>
            <a:off x="990600" y="3198544"/>
            <a:ext cx="7239000" cy="1077218"/>
          </a:xfrm>
          <a:prstGeom prst="rect">
            <a:avLst/>
          </a:prstGeom>
          <a:noFill/>
          <a:ln>
            <a:noFill/>
          </a:ln>
          <a:effectLst>
            <a:outerShdw dist="35921" dir="2700000" sy="50000" kx="2115830" algn="bl" rotWithShape="0">
              <a:schemeClr val="bg2">
                <a:alpha val="80000"/>
              </a:schemeClr>
            </a:outerShdw>
          </a:effectLst>
          <a:ex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32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Lesson </a:t>
            </a:r>
            <a:r>
              <a:rPr lang="en-US" sz="32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.2</a:t>
            </a:r>
          </a:p>
          <a:p>
            <a:pPr algn="ctr" eaLnBrk="0" hangingPunct="0"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READING – SPEAKING - WRITING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4606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7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7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7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1959" y="263049"/>
            <a:ext cx="5123493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WORDS: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6707" y="1049252"/>
            <a:ext cx="5565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anose="02020603050405020304" pitchFamily="18" charset="0"/>
              </a:rPr>
              <a:t>- Was born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(v)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 :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707" y="1556222"/>
            <a:ext cx="4569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Become – became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708" y="2148865"/>
            <a:ext cx="3410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anose="02020603050405020304" pitchFamily="18" charset="0"/>
                <a:sym typeface="Wingdings" pitchFamily="2" charset="2"/>
              </a:rPr>
              <a:t>-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Attack - (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ed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794" y="2701724"/>
            <a:ext cx="4139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Come - came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(v):</a:t>
            </a:r>
            <a:endParaRPr lang="el-GR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070" y="3360330"/>
            <a:ext cx="3481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anose="02020603050405020304" pitchFamily="18" charset="0"/>
                <a:sym typeface="Wingdings" pitchFamily="2" charset="2"/>
              </a:rPr>
              <a:t>- Ride – rode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(v)</a:t>
            </a:r>
            <a:r>
              <a:rPr lang="en-US" sz="2800" b="1" dirty="0" smtClean="0">
                <a:latin typeface="Times New Roman" pitchFamily="18" charset="0"/>
                <a:cs typeface="Times New Roman" panose="02020603050405020304" pitchFamily="18" charset="0"/>
                <a:sym typeface="Wingdings" pitchFamily="2" charset="2"/>
              </a:rPr>
              <a:t>: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10118" y="1049251"/>
            <a:ext cx="4105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38668" y="1530539"/>
            <a:ext cx="2534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38668" y="2148864"/>
            <a:ext cx="2815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52079" y="2727396"/>
            <a:ext cx="1213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33705" y="3377458"/>
            <a:ext cx="3214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Cưỡi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6757" y="3981977"/>
            <a:ext cx="2420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anose="02020603050405020304" pitchFamily="18" charset="0"/>
                <a:sym typeface="Wingdings" pitchFamily="2" charset="2"/>
              </a:rPr>
              <a:t>- Century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(n)</a:t>
            </a:r>
            <a:r>
              <a:rPr lang="en-US" sz="2800" b="1" dirty="0" smtClean="0">
                <a:latin typeface="Times New Roman" pitchFamily="18" charset="0"/>
                <a:cs typeface="Times New Roman" panose="02020603050405020304" pitchFamily="18" charset="0"/>
                <a:sym typeface="Wingdings" pitchFamily="2" charset="2"/>
              </a:rPr>
              <a:t>: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43200" y="3999105"/>
            <a:ext cx="1459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kỷ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3732" y="4650453"/>
            <a:ext cx="2420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anose="02020603050405020304" pitchFamily="18" charset="0"/>
                <a:sym typeface="Wingdings" pitchFamily="2" charset="2"/>
              </a:rPr>
              <a:t>- Female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(n)</a:t>
            </a:r>
            <a:r>
              <a:rPr lang="en-US" sz="2800" b="1" dirty="0" smtClean="0">
                <a:latin typeface="Times New Roman" pitchFamily="18" charset="0"/>
                <a:cs typeface="Times New Roman" panose="02020603050405020304" pitchFamily="18" charset="0"/>
                <a:sym typeface="Wingdings" pitchFamily="2" charset="2"/>
              </a:rPr>
              <a:t>: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30175" y="4667581"/>
            <a:ext cx="1459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73110" y="5308945"/>
            <a:ext cx="2837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anose="02020603050405020304" pitchFamily="18" charset="0"/>
                <a:sym typeface="Wingdings" pitchFamily="2" charset="2"/>
              </a:rPr>
              <a:t>-Make – made :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110118" y="5308945"/>
            <a:ext cx="2321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87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2" grpId="0"/>
      <p:bldP spid="13" grpId="0"/>
      <p:bldP spid="14" grpId="0"/>
      <p:bldP spid="15" grpId="0"/>
      <p:bldP spid="16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09279"/>
            <a:ext cx="914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lphaLcPeriod"/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Read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Phuong's movie review and fill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blanks.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soldiers 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   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king 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  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general 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   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Battle 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  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army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    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invaders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 story of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endParaRPr lang="en-US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, March 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20</a:t>
            </a:r>
          </a:p>
          <a:p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watched an animated movie about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. It was really cool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was a famous Vietnamese king. He was born in 1753. He was a great (1) 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general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. In 1785, he and his soldiers fought against an (2) ________from the south. He won many battles and became (3) ________in 1788. The next year, (4) ________attacked again. Two armies came from the north and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went with his (5) ________to meet them. He rode on an elephant and won the great (6) ________of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Đống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in 1789.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was a very interesting movie about Vietnamese history, and the animation was great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286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READING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9389" y="3456211"/>
            <a:ext cx="15843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army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95869" y="3862560"/>
            <a:ext cx="15843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king</a:t>
            </a:r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5999" y="4343022"/>
            <a:ext cx="193000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invaders</a:t>
            </a:r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88037" y="4589244"/>
            <a:ext cx="15843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soldiers</a:t>
            </a:r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3527" y="5067851"/>
            <a:ext cx="11345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Battle</a:t>
            </a:r>
          </a:p>
        </p:txBody>
      </p:sp>
    </p:spTree>
    <p:extLst>
      <p:ext uri="{BB962C8B-B14F-4D97-AF65-F5344CB8AC3E}">
        <p14:creationId xmlns:p14="http://schemas.microsoft.com/office/powerpoint/2010/main" val="17545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09279"/>
            <a:ext cx="9144000" cy="40934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watched an animated movie about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. It was really cool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was a famous Vietnamese king. He was born in 1753. He was a great 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(1) 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general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. In 1785, he and his soldiers fought against an (2) 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army 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the south. He won many battles and became (3) 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king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1788. The next year, (4) 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invaders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attacked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again. Two armies came from the north and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went with his (5) 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soldiers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meet them. He rode on an elephant and won the great (6) 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battle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Đống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in 1789.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was a very interesting movie about Vietnamese history, and the animation was great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286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READING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765119"/>
            <a:ext cx="91440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Read and write “True” or “False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___</a:t>
            </a:r>
            <a:r>
              <a:rPr lang="en-US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was born in 1788</a:t>
            </a:r>
            <a:r>
              <a:rPr lang="en-US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___His 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army fought against an army from the south in 1789</a:t>
            </a:r>
            <a:r>
              <a:rPr lang="en-US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___He 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fought invaders from the north before he became </a:t>
            </a:r>
            <a:r>
              <a:rPr lang="en-US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king</a:t>
            </a:r>
          </a:p>
          <a:p>
            <a:r>
              <a:rPr lang="en-US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___He 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won a great battle on the back of an elephant</a:t>
            </a:r>
            <a:r>
              <a:rPr lang="en-US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4949" y="5143357"/>
            <a:ext cx="45922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endParaRPr lang="en-US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231" y="5541978"/>
            <a:ext cx="45922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endParaRPr lang="en-US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4597" y="5940600"/>
            <a:ext cx="54258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 </a:t>
            </a:r>
            <a:endParaRPr lang="en-US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4597" y="6349753"/>
            <a:ext cx="56214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 </a:t>
            </a:r>
            <a:endParaRPr lang="en-US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85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CB29E8F-8BC9-DD47-BE65-42E9C77D4433}"/>
              </a:ext>
            </a:extLst>
          </p:cNvPr>
          <p:cNvSpPr txBox="1"/>
          <p:nvPr/>
        </p:nvSpPr>
        <p:spPr>
          <a:xfrm>
            <a:off x="8001000" y="15353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19949"/>
          <a:stretch/>
        </p:blipFill>
        <p:spPr>
          <a:xfrm>
            <a:off x="0" y="15353"/>
            <a:ext cx="9128373" cy="547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45681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CB29E8F-8BC9-DD47-BE65-42E9C77D4433}"/>
              </a:ext>
            </a:extLst>
          </p:cNvPr>
          <p:cNvSpPr txBox="1"/>
          <p:nvPr/>
        </p:nvSpPr>
        <p:spPr>
          <a:xfrm>
            <a:off x="8001000" y="15353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Lesson 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521" y="5725999"/>
            <a:ext cx="4923809" cy="11238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27701"/>
            <a:ext cx="9144000" cy="4130299"/>
          </a:xfrm>
          <a:prstGeom prst="rect">
            <a:avLst/>
          </a:prstGeom>
          <a:ln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488" y="15353"/>
            <a:ext cx="4463511" cy="271234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2895"/>
            <a:ext cx="4622463" cy="2694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4" name="Straight Connector 23"/>
          <p:cNvCxnSpPr/>
          <p:nvPr/>
        </p:nvCxnSpPr>
        <p:spPr>
          <a:xfrm>
            <a:off x="4553671" y="5602012"/>
            <a:ext cx="3447329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467610" y="1360569"/>
            <a:ext cx="355877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2102498" y="3915448"/>
            <a:ext cx="620459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dirty="0"/>
              <a:t>It was about </a:t>
            </a:r>
            <a:r>
              <a:rPr lang="en-US" sz="2800" dirty="0" err="1"/>
              <a:t>Trưng</a:t>
            </a:r>
            <a:r>
              <a:rPr lang="en-US" sz="2800" dirty="0"/>
              <a:t> Sisters: </a:t>
            </a:r>
            <a:r>
              <a:rPr lang="en-US" sz="2800" dirty="0" err="1"/>
              <a:t>Trưng</a:t>
            </a:r>
            <a:r>
              <a:rPr lang="en-US" sz="2800" dirty="0"/>
              <a:t> </a:t>
            </a:r>
            <a:r>
              <a:rPr lang="en-US" sz="2800" dirty="0" err="1" smtClean="0"/>
              <a:t>Trắc</a:t>
            </a:r>
            <a:endParaRPr lang="en-US" sz="2800" dirty="0" smtClean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4068304" y="4402048"/>
            <a:ext cx="3510367" cy="0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1" y="4402048"/>
            <a:ext cx="9143998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dirty="0" smtClean="0"/>
              <a:t>                        and </a:t>
            </a:r>
            <a:r>
              <a:rPr lang="en-US" sz="2800" dirty="0" err="1"/>
              <a:t>Trưng</a:t>
            </a:r>
            <a:r>
              <a:rPr lang="en-US" sz="2800" dirty="0"/>
              <a:t> </a:t>
            </a:r>
            <a:r>
              <a:rPr lang="en-US" sz="2800" dirty="0" err="1"/>
              <a:t>Nhị</a:t>
            </a:r>
            <a:r>
              <a:rPr lang="en-US" sz="2800" dirty="0"/>
              <a:t> - Vietnamese female generals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54" name="Straight Connector 53"/>
          <p:cNvCxnSpPr/>
          <p:nvPr/>
        </p:nvCxnSpPr>
        <p:spPr>
          <a:xfrm>
            <a:off x="770231" y="1817843"/>
            <a:ext cx="1487309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830981" y="5602012"/>
            <a:ext cx="4572000" cy="52322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en-US" sz="2800" dirty="0"/>
              <a:t>What were they famous for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59" name="Rectangle 58"/>
          <p:cNvSpPr/>
          <p:nvPr/>
        </p:nvSpPr>
        <p:spPr>
          <a:xfrm>
            <a:off x="4945781" y="6505506"/>
            <a:ext cx="4198218" cy="344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842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0833"/>
            <a:ext cx="9018740" cy="628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21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3159</TotalTime>
  <Words>458</Words>
  <Application>Microsoft Office PowerPoint</Application>
  <PresentationFormat>On-screen Show (4:3)</PresentationFormat>
  <Paragraphs>66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 Light</vt:lpstr>
      <vt:lpstr>Cambria</vt:lpstr>
      <vt:lpstr>Times New Roman</vt:lpstr>
      <vt:lpstr>Wingdings</vt:lpstr>
      <vt:lpstr>Calibri</vt:lpstr>
      <vt:lpstr>Tahoma</vt:lpstr>
      <vt:lpstr>Monotype Corsiva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HUA HUU THUY</cp:lastModifiedBy>
  <cp:revision>229</cp:revision>
  <dcterms:created xsi:type="dcterms:W3CDTF">2019-07-02T02:13:33Z</dcterms:created>
  <dcterms:modified xsi:type="dcterms:W3CDTF">2025-05-14T03:32:23Z</dcterms:modified>
</cp:coreProperties>
</file>