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95"/>
  </p:notesMasterIdLst>
  <p:sldIdLst>
    <p:sldId id="256" r:id="rId4"/>
    <p:sldId id="265" r:id="rId5"/>
    <p:sldId id="266" r:id="rId6"/>
    <p:sldId id="257" r:id="rId7"/>
    <p:sldId id="261" r:id="rId8"/>
    <p:sldId id="259" r:id="rId9"/>
    <p:sldId id="269" r:id="rId10"/>
    <p:sldId id="258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4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67" r:id="rId44"/>
    <p:sldId id="302" r:id="rId45"/>
    <p:sldId id="303" r:id="rId46"/>
    <p:sldId id="304" r:id="rId47"/>
    <p:sldId id="305" r:id="rId48"/>
    <p:sldId id="306" r:id="rId49"/>
    <p:sldId id="307" r:id="rId50"/>
    <p:sldId id="378" r:id="rId51"/>
    <p:sldId id="365" r:id="rId52"/>
    <p:sldId id="367" r:id="rId53"/>
    <p:sldId id="368" r:id="rId54"/>
    <p:sldId id="369" r:id="rId55"/>
    <p:sldId id="370" r:id="rId56"/>
    <p:sldId id="372" r:id="rId57"/>
    <p:sldId id="371" r:id="rId58"/>
    <p:sldId id="309" r:id="rId59"/>
    <p:sldId id="310" r:id="rId60"/>
    <p:sldId id="311" r:id="rId61"/>
    <p:sldId id="312" r:id="rId62"/>
    <p:sldId id="313" r:id="rId63"/>
    <p:sldId id="314" r:id="rId64"/>
    <p:sldId id="316" r:id="rId65"/>
    <p:sldId id="317" r:id="rId66"/>
    <p:sldId id="315" r:id="rId67"/>
    <p:sldId id="318" r:id="rId68"/>
    <p:sldId id="319" r:id="rId69"/>
    <p:sldId id="320" r:id="rId70"/>
    <p:sldId id="324" r:id="rId71"/>
    <p:sldId id="321" r:id="rId72"/>
    <p:sldId id="322" r:id="rId73"/>
    <p:sldId id="328" r:id="rId74"/>
    <p:sldId id="323" r:id="rId75"/>
    <p:sldId id="329" r:id="rId76"/>
    <p:sldId id="325" r:id="rId77"/>
    <p:sldId id="326" r:id="rId78"/>
    <p:sldId id="327" r:id="rId79"/>
    <p:sldId id="330" r:id="rId80"/>
    <p:sldId id="331" r:id="rId81"/>
    <p:sldId id="332" r:id="rId82"/>
    <p:sldId id="375" r:id="rId83"/>
    <p:sldId id="377" r:id="rId84"/>
    <p:sldId id="376" r:id="rId85"/>
    <p:sldId id="333" r:id="rId86"/>
    <p:sldId id="355" r:id="rId87"/>
    <p:sldId id="356" r:id="rId88"/>
    <p:sldId id="357" r:id="rId89"/>
    <p:sldId id="361" r:id="rId90"/>
    <p:sldId id="362" r:id="rId91"/>
    <p:sldId id="363" r:id="rId92"/>
    <p:sldId id="364" r:id="rId93"/>
    <p:sldId id="262" r:id="rId94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96"/>
    </p:embeddedFont>
    <p:embeddedFont>
      <p:font typeface="Barlow" panose="020B0604020202020204" charset="0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Cambria Math" panose="02040503050406030204" pitchFamily="18" charset="0"/>
      <p:regular r:id="rId105"/>
    </p:embeddedFont>
    <p:embeddedFont>
      <p:font typeface="DM Sans" panose="020B0604020202020204" charset="0"/>
      <p:regular r:id="rId106"/>
      <p:bold r:id="rId107"/>
      <p:italic r:id="rId108"/>
      <p:boldItalic r:id="rId109"/>
    </p:embeddedFont>
    <p:embeddedFont>
      <p:font typeface="Fredoka One" panose="020B0604020202020204" charset="0"/>
      <p:regular r:id="rId110"/>
    </p:embeddedFont>
    <p:embeddedFont>
      <p:font typeface="Inter" panose="020B0604020202020204" charset="0"/>
      <p:regular r:id="rId111"/>
      <p:bold r:id="rId112"/>
    </p:embeddedFont>
    <p:embeddedFont>
      <p:font typeface="Lato" panose="020B0604020202020204" charset="0"/>
      <p:regular r:id="rId113"/>
      <p:bold r:id="rId114"/>
      <p:italic r:id="rId115"/>
      <p:boldItalic r:id="rId116"/>
    </p:embeddedFont>
    <p:embeddedFont>
      <p:font typeface="Libre Franklin Black" panose="020B0604020202020204" charset="0"/>
      <p:bold r:id="rId117"/>
      <p:boldItalic r:id="rId118"/>
    </p:embeddedFont>
    <p:embeddedFont>
      <p:font typeface="Montserrat" panose="020B0604020202020204" charset="0"/>
      <p:regular r:id="rId119"/>
      <p:bold r:id="rId120"/>
      <p:italic r:id="rId121"/>
      <p:boldItalic r:id="rId122"/>
    </p:embeddedFont>
    <p:embeddedFont>
      <p:font typeface="Nunito Light" panose="020B0604020202020204" charset="0"/>
      <p:regular r:id="rId123"/>
      <p:italic r:id="rId124"/>
    </p:embeddedFont>
    <p:embeddedFont>
      <p:font typeface="Palanquin Dark" panose="020B0604020202020204" charset="0"/>
      <p:regular r:id="rId125"/>
      <p:bold r:id="rId126"/>
    </p:embeddedFont>
    <p:embeddedFont>
      <p:font typeface="Patua One" panose="020B0604020202020204" charset="0"/>
      <p:regular r:id="rId127"/>
    </p:embeddedFont>
    <p:embeddedFont>
      <p:font typeface="Roboto" panose="020B0604020202020204" charset="0"/>
      <p:regular r:id="rId128"/>
      <p:bold r:id="rId129"/>
      <p:italic r:id="rId130"/>
      <p:boldItalic r:id="rId131"/>
    </p:embeddedFont>
    <p:embeddedFont>
      <p:font typeface="Roboto Black" panose="020B0604020202020204" charset="0"/>
      <p:bold r:id="rId132"/>
      <p:boldItalic r:id="rId1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216BFF"/>
    <a:srgbClr val="FFFFFF"/>
    <a:srgbClr val="000000"/>
    <a:srgbClr val="DA622E"/>
    <a:srgbClr val="882E06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font" Target="fonts/font22.fntdata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font" Target="fonts/font17.fntdata"/><Relationship Id="rId133" Type="http://schemas.openxmlformats.org/officeDocument/2006/relationships/font" Target="fonts/font38.fntdata"/><Relationship Id="rId16" Type="http://schemas.openxmlformats.org/officeDocument/2006/relationships/slide" Target="slides/slide13.xml"/><Relationship Id="rId107" Type="http://schemas.openxmlformats.org/officeDocument/2006/relationships/font" Target="fonts/font12.fntdata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7.fntdata"/><Relationship Id="rId123" Type="http://schemas.openxmlformats.org/officeDocument/2006/relationships/font" Target="fonts/font28.fntdata"/><Relationship Id="rId128" Type="http://schemas.openxmlformats.org/officeDocument/2006/relationships/font" Target="fonts/font33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font" Target="fonts/font5.fntdata"/><Relationship Id="rId105" Type="http://schemas.openxmlformats.org/officeDocument/2006/relationships/font" Target="fonts/font10.fntdata"/><Relationship Id="rId113" Type="http://schemas.openxmlformats.org/officeDocument/2006/relationships/font" Target="fonts/font18.fntdata"/><Relationship Id="rId118" Type="http://schemas.openxmlformats.org/officeDocument/2006/relationships/font" Target="fonts/font23.fntdata"/><Relationship Id="rId126" Type="http://schemas.openxmlformats.org/officeDocument/2006/relationships/font" Target="fonts/font31.fntdata"/><Relationship Id="rId13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font" Target="fonts/font3.fntdata"/><Relationship Id="rId121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font" Target="fonts/font8.fntdata"/><Relationship Id="rId108" Type="http://schemas.openxmlformats.org/officeDocument/2006/relationships/font" Target="fonts/font13.fntdata"/><Relationship Id="rId116" Type="http://schemas.openxmlformats.org/officeDocument/2006/relationships/font" Target="fonts/font21.fntdata"/><Relationship Id="rId124" Type="http://schemas.openxmlformats.org/officeDocument/2006/relationships/font" Target="fonts/font29.fntdata"/><Relationship Id="rId129" Type="http://schemas.openxmlformats.org/officeDocument/2006/relationships/font" Target="fonts/font34.fntdata"/><Relationship Id="rId13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font" Target="fonts/font1.fntdata"/><Relationship Id="rId111" Type="http://schemas.openxmlformats.org/officeDocument/2006/relationships/font" Target="fonts/font16.fntdata"/><Relationship Id="rId132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font" Target="fonts/font11.fntdata"/><Relationship Id="rId114" Type="http://schemas.openxmlformats.org/officeDocument/2006/relationships/font" Target="fonts/font19.fntdata"/><Relationship Id="rId119" Type="http://schemas.openxmlformats.org/officeDocument/2006/relationships/font" Target="fonts/font24.fntdata"/><Relationship Id="rId127" Type="http://schemas.openxmlformats.org/officeDocument/2006/relationships/font" Target="fonts/font3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122" Type="http://schemas.openxmlformats.org/officeDocument/2006/relationships/font" Target="fonts/font27.fntdata"/><Relationship Id="rId130" Type="http://schemas.openxmlformats.org/officeDocument/2006/relationships/font" Target="fonts/font35.fntdata"/><Relationship Id="rId13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font" Target="fonts/font14.fntdata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2.fntdata"/><Relationship Id="rId104" Type="http://schemas.openxmlformats.org/officeDocument/2006/relationships/font" Target="fonts/font9.fntdata"/><Relationship Id="rId120" Type="http://schemas.openxmlformats.org/officeDocument/2006/relationships/font" Target="fonts/font25.fntdata"/><Relationship Id="rId125" Type="http://schemas.openxmlformats.org/officeDocument/2006/relationships/font" Target="fonts/font30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font" Target="fonts/font15.fntdata"/><Relationship Id="rId115" Type="http://schemas.openxmlformats.org/officeDocument/2006/relationships/font" Target="fonts/font20.fntdata"/><Relationship Id="rId131" Type="http://schemas.openxmlformats.org/officeDocument/2006/relationships/font" Target="fonts/font36.fntdata"/><Relationship Id="rId136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1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43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975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33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38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010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92f9685e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992f9685e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1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84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05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99ed193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99ed1933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92f9685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92f9685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fca9abb0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fca9abb0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78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58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9ed193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99ed193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64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>
            <a:off x="82922" y="-101174"/>
            <a:ext cx="8989382" cy="5165573"/>
            <a:chOff x="82922" y="-101174"/>
            <a:chExt cx="8989382" cy="5165573"/>
          </a:xfrm>
        </p:grpSpPr>
        <p:sp>
          <p:nvSpPr>
            <p:cNvPr id="158" name="Google Shape;158;p14"/>
            <p:cNvSpPr/>
            <p:nvPr/>
          </p:nvSpPr>
          <p:spPr>
            <a:xfrm flipH="1">
              <a:off x="82922" y="435303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flipH="1">
              <a:off x="418051" y="4762451"/>
              <a:ext cx="301948" cy="301948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194140" y="4639522"/>
              <a:ext cx="167969" cy="167980"/>
            </a:xfrm>
            <a:custGeom>
              <a:avLst/>
              <a:gdLst/>
              <a:ahLst/>
              <a:cxnLst/>
              <a:rect l="l" t="t" r="r" b="b"/>
              <a:pathLst>
                <a:path w="512881" h="512917" extrusionOk="0">
                  <a:moveTo>
                    <a:pt x="256441" y="0"/>
                  </a:moveTo>
                  <a:cubicBezTo>
                    <a:pt x="114820" y="0"/>
                    <a:pt x="0" y="114820"/>
                    <a:pt x="0" y="256440"/>
                  </a:cubicBezTo>
                  <a:cubicBezTo>
                    <a:pt x="0" y="398061"/>
                    <a:pt x="114820" y="512917"/>
                    <a:pt x="256441" y="512917"/>
                  </a:cubicBezTo>
                  <a:cubicBezTo>
                    <a:pt x="398061" y="512917"/>
                    <a:pt x="512881" y="398098"/>
                    <a:pt x="512881" y="256440"/>
                  </a:cubicBezTo>
                  <a:cubicBezTo>
                    <a:pt x="512881" y="114783"/>
                    <a:pt x="398061" y="0"/>
                    <a:pt x="256441" y="0"/>
                  </a:cubicBezTo>
                  <a:close/>
                  <a:moveTo>
                    <a:pt x="256441" y="389502"/>
                  </a:moveTo>
                  <a:cubicBezTo>
                    <a:pt x="182965" y="389502"/>
                    <a:pt x="123379" y="329916"/>
                    <a:pt x="123379" y="256440"/>
                  </a:cubicBezTo>
                  <a:cubicBezTo>
                    <a:pt x="123379" y="182965"/>
                    <a:pt x="182965" y="123379"/>
                    <a:pt x="256441" y="123379"/>
                  </a:cubicBezTo>
                  <a:cubicBezTo>
                    <a:pt x="329917" y="123379"/>
                    <a:pt x="389503" y="182965"/>
                    <a:pt x="389503" y="256440"/>
                  </a:cubicBezTo>
                  <a:cubicBezTo>
                    <a:pt x="389503" y="329916"/>
                    <a:pt x="329917" y="389502"/>
                    <a:pt x="256441" y="389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" name="Google Shape;161;p14"/>
            <p:cNvGrpSpPr/>
            <p:nvPr/>
          </p:nvGrpSpPr>
          <p:grpSpPr>
            <a:xfrm flipH="1">
              <a:off x="7920363" y="-101174"/>
              <a:ext cx="1151941" cy="576015"/>
              <a:chOff x="6083797" y="754470"/>
              <a:chExt cx="902492" cy="451246"/>
            </a:xfrm>
          </p:grpSpPr>
          <p:sp>
            <p:nvSpPr>
              <p:cNvPr id="162" name="Google Shape;162;p14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Google Shape;164;p14"/>
          <p:cNvSpPr txBox="1">
            <a:spLocks noGrp="1"/>
          </p:cNvSpPr>
          <p:nvPr>
            <p:ph type="subTitle" idx="1"/>
          </p:nvPr>
        </p:nvSpPr>
        <p:spPr>
          <a:xfrm>
            <a:off x="701250" y="1205000"/>
            <a:ext cx="77415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2"/>
          </p:nvPr>
        </p:nvSpPr>
        <p:spPr>
          <a:xfrm>
            <a:off x="701250" y="2385400"/>
            <a:ext cx="77415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ubTitle" idx="3"/>
          </p:nvPr>
        </p:nvSpPr>
        <p:spPr>
          <a:xfrm>
            <a:off x="701250" y="3565800"/>
            <a:ext cx="77415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7"/>
          <p:cNvGrpSpPr/>
          <p:nvPr/>
        </p:nvGrpSpPr>
        <p:grpSpPr>
          <a:xfrm>
            <a:off x="-2758140" y="-1557508"/>
            <a:ext cx="14660280" cy="6492236"/>
            <a:chOff x="-2758140" y="-1557508"/>
            <a:chExt cx="14660280" cy="6492236"/>
          </a:xfrm>
        </p:grpSpPr>
        <p:grpSp>
          <p:nvGrpSpPr>
            <p:cNvPr id="213" name="Google Shape;213;p17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214" name="Google Shape;214;p17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7"/>
            <p:cNvSpPr/>
            <p:nvPr/>
          </p:nvSpPr>
          <p:spPr>
            <a:xfrm rot="10800000">
              <a:off x="8077404" y="4648803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" name="Google Shape;217;p17"/>
            <p:cNvGrpSpPr/>
            <p:nvPr/>
          </p:nvGrpSpPr>
          <p:grpSpPr>
            <a:xfrm>
              <a:off x="8569567" y="4069521"/>
              <a:ext cx="323366" cy="865201"/>
              <a:chOff x="14298616" y="166555"/>
              <a:chExt cx="261771" cy="700397"/>
            </a:xfrm>
          </p:grpSpPr>
          <p:sp>
            <p:nvSpPr>
              <p:cNvPr id="218" name="Google Shape;218;p17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17"/>
            <p:cNvSpPr/>
            <p:nvPr/>
          </p:nvSpPr>
          <p:spPr>
            <a:xfrm rot="10800000">
              <a:off x="98647" y="473432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slide" Target="slide4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" Target="slide56.xml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847449" y="831344"/>
            <a:ext cx="6715724" cy="2969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BÀI 6</a:t>
            </a:r>
            <a:br>
              <a:rPr lang="en" sz="4800" dirty="0">
                <a:solidFill>
                  <a:srgbClr val="002060"/>
                </a:solidFill>
              </a:rPr>
            </a:br>
            <a:r>
              <a:rPr lang="en" sz="4800" dirty="0">
                <a:solidFill>
                  <a:srgbClr val="002060"/>
                </a:solidFill>
              </a:rPr>
              <a:t>SỰ TẠO ẢNH QUA THẤU KÍNH. KÍNH LÚP</a:t>
            </a:r>
            <a:endParaRPr sz="48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958680" y="39724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567565" y="334244"/>
            <a:ext cx="8232709" cy="88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hội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tụ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04953" y="4342391"/>
            <a:ext cx="8502896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04952" y="4300227"/>
            <a:ext cx="1605708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515221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tia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ló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tương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ứng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id="{2046C771-B7DA-8118-819A-89DB30B6BA13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963981" y="2283291"/>
            <a:ext cx="4084772" cy="1"/>
            <a:chOff x="991" y="2064"/>
            <a:chExt cx="1002" cy="1"/>
          </a:xfrm>
        </p:grpSpPr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B641757D-2F65-CE7D-E850-416E554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5CCA3975-619A-CB36-AB5C-0C3B40455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B3D25DD7-93FD-18FE-7FB4-400727C3DA83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921228" y="3101686"/>
            <a:ext cx="2910706" cy="1"/>
            <a:chOff x="991" y="2064"/>
            <a:chExt cx="714" cy="1"/>
          </a:xfrm>
        </p:grpSpPr>
        <p:sp>
          <p:nvSpPr>
            <p:cNvPr id="31" name="Line 41">
              <a:extLst>
                <a:ext uri="{FF2B5EF4-FFF2-40B4-BE49-F238E27FC236}">
                  <a16:creationId xmlns:a16="http://schemas.microsoft.com/office/drawing/2014/main" id="{1B067DAD-5258-41CA-F74D-335A5D448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4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Line 42">
              <a:extLst>
                <a:ext uri="{FF2B5EF4-FFF2-40B4-BE49-F238E27FC236}">
                  <a16:creationId xmlns:a16="http://schemas.microsoft.com/office/drawing/2014/main" id="{341645DC-BBF7-9C3F-FD83-1C9DB52E4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roup 40">
            <a:extLst>
              <a:ext uri="{FF2B5EF4-FFF2-40B4-BE49-F238E27FC236}">
                <a16:creationId xmlns:a16="http://schemas.microsoft.com/office/drawing/2014/main" id="{6348463C-152E-E16F-D207-2267222D9799}"/>
              </a:ext>
            </a:extLst>
          </p:cNvPr>
          <p:cNvGrpSpPr>
            <a:grpSpLocks/>
          </p:cNvGrpSpPr>
          <p:nvPr/>
        </p:nvGrpSpPr>
        <p:grpSpPr bwMode="auto">
          <a:xfrm>
            <a:off x="1041077" y="1801790"/>
            <a:ext cx="3950853" cy="0"/>
            <a:chOff x="991" y="2064"/>
            <a:chExt cx="1198" cy="0"/>
          </a:xfrm>
        </p:grpSpPr>
        <p:sp>
          <p:nvSpPr>
            <p:cNvPr id="258" name="Line 41">
              <a:extLst>
                <a:ext uri="{FF2B5EF4-FFF2-40B4-BE49-F238E27FC236}">
                  <a16:creationId xmlns:a16="http://schemas.microsoft.com/office/drawing/2014/main" id="{8B5A1847-C707-855F-674A-428FAF47D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Line 42">
              <a:extLst>
                <a:ext uri="{FF2B5EF4-FFF2-40B4-BE49-F238E27FC236}">
                  <a16:creationId xmlns:a16="http://schemas.microsoft.com/office/drawing/2014/main" id="{D501FBDB-7F0E-BEE1-3D84-5B5904CF9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890C3DF-E6E5-7F51-67C2-AD2EFE945D09}"/>
              </a:ext>
            </a:extLst>
          </p:cNvPr>
          <p:cNvGrpSpPr/>
          <p:nvPr/>
        </p:nvGrpSpPr>
        <p:grpSpPr>
          <a:xfrm rot="959730">
            <a:off x="4768824" y="2411484"/>
            <a:ext cx="3198825" cy="575628"/>
            <a:chOff x="4921901" y="2752304"/>
            <a:chExt cx="4564008" cy="821288"/>
          </a:xfrm>
        </p:grpSpPr>
        <p:sp>
          <p:nvSpPr>
            <p:cNvPr id="265" name="Line 49">
              <a:extLst>
                <a:ext uri="{FF2B5EF4-FFF2-40B4-BE49-F238E27FC236}">
                  <a16:creationId xmlns:a16="http://schemas.microsoft.com/office/drawing/2014/main" id="{4A088BE4-1244-F66C-2361-88EB01ACA4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320958" y="3529924"/>
              <a:ext cx="3164951" cy="4366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Line 50">
              <a:extLst>
                <a:ext uri="{FF2B5EF4-FFF2-40B4-BE49-F238E27FC236}">
                  <a16:creationId xmlns:a16="http://schemas.microsoft.com/office/drawing/2014/main" id="{B1255DF7-4F70-8338-0AD6-C61ADBF80A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21901" y="2752304"/>
              <a:ext cx="160897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37B6119-B03E-6102-81B2-2E64E2C259EB}"/>
              </a:ext>
            </a:extLst>
          </p:cNvPr>
          <p:cNvGrpSpPr/>
          <p:nvPr/>
        </p:nvGrpSpPr>
        <p:grpSpPr>
          <a:xfrm>
            <a:off x="339310" y="1243303"/>
            <a:ext cx="8142141" cy="3026425"/>
            <a:chOff x="339310" y="976419"/>
            <a:chExt cx="8142141" cy="3026425"/>
          </a:xfrm>
        </p:grpSpPr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F81549B0-B3BD-AC3E-8C42-8AD13872D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581" y="2518410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D2A87CF1-51E0-371D-97A3-F825B32AA3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9310" y="2560709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D2A87CF1-51E0-371D-97A3-F825B32AA3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10" y="2560709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FAE35FCB-E299-3DD9-C67F-0E1C22CAF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930" y="976419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4EE24090-F8C4-4C91-179E-00C8C957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488" y="260192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3C0905-FF7B-7EC2-2525-72F905DF065C}"/>
                </a:ext>
              </a:extLst>
            </p:cNvPr>
            <p:cNvSpPr/>
            <p:nvPr/>
          </p:nvSpPr>
          <p:spPr>
            <a:xfrm>
              <a:off x="4948784" y="2459591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57042C8F-8E29-1CF8-5EBD-D9E4DAA3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804" y="207985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D85DB-02C8-B2D7-A373-BD7ABEA20EEF}"/>
                </a:ext>
              </a:extLst>
            </p:cNvPr>
            <p:cNvSpPr/>
            <p:nvPr/>
          </p:nvSpPr>
          <p:spPr>
            <a:xfrm>
              <a:off x="6281307" y="2474418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06F10BA8-DE00-C928-1E9B-CDF2EAC3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40" y="120263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944BF5-80E6-AE1B-85E7-03E4141CD7A2}"/>
                </a:ext>
              </a:extLst>
            </p:cNvPr>
            <p:cNvSpPr/>
            <p:nvPr/>
          </p:nvSpPr>
          <p:spPr>
            <a:xfrm>
              <a:off x="997931" y="1487340"/>
              <a:ext cx="86291" cy="86291"/>
            </a:xfrm>
            <a:prstGeom prst="ellipse">
              <a:avLst/>
            </a:prstGeom>
            <a:solidFill>
              <a:srgbClr val="DA622E"/>
            </a:solidFill>
            <a:ln w="28575">
              <a:solidFill>
                <a:srgbClr val="DA62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685800" y="334244"/>
            <a:ext cx="8232716" cy="88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hội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tụ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20717" y="4342391"/>
            <a:ext cx="8487131" cy="738552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83783" y="4209419"/>
            <a:ext cx="1515326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3: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515221" y="4307985"/>
            <a:ext cx="7071217" cy="7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0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</a:rPr>
              <a:t>Xác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định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điểm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cắt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nhau</a:t>
            </a:r>
            <a:r>
              <a:rPr lang="en-US" sz="2000" dirty="0">
                <a:solidFill>
                  <a:srgbClr val="2E2723"/>
                </a:solidFill>
              </a:rPr>
              <a:t> S’ </a:t>
            </a:r>
            <a:r>
              <a:rPr lang="en-US" sz="2000" dirty="0" err="1">
                <a:solidFill>
                  <a:srgbClr val="2E2723"/>
                </a:solidFill>
              </a:rPr>
              <a:t>của</a:t>
            </a:r>
            <a:r>
              <a:rPr lang="en-US" sz="2000" dirty="0">
                <a:solidFill>
                  <a:srgbClr val="2E2723"/>
                </a:solidFill>
              </a:rPr>
              <a:t> 2 </a:t>
            </a:r>
            <a:r>
              <a:rPr lang="en-US" sz="2000" dirty="0" err="1">
                <a:solidFill>
                  <a:srgbClr val="2E2723"/>
                </a:solidFill>
              </a:rPr>
              <a:t>tia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ló</a:t>
            </a:r>
            <a:r>
              <a:rPr lang="en-US" sz="2000" dirty="0">
                <a:solidFill>
                  <a:srgbClr val="2E2723"/>
                </a:solidFill>
              </a:rPr>
              <a:t>. S’ </a:t>
            </a:r>
            <a:r>
              <a:rPr lang="en-US" sz="2000" dirty="0" err="1">
                <a:solidFill>
                  <a:srgbClr val="2E2723"/>
                </a:solidFill>
              </a:rPr>
              <a:t>là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ảnh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của</a:t>
            </a:r>
            <a:r>
              <a:rPr lang="en-US" sz="2000" dirty="0">
                <a:solidFill>
                  <a:srgbClr val="2E2723"/>
                </a:solidFill>
              </a:rPr>
              <a:t> S qua </a:t>
            </a:r>
            <a:r>
              <a:rPr lang="en-US" sz="2000" dirty="0" err="1">
                <a:solidFill>
                  <a:srgbClr val="2E2723"/>
                </a:solidFill>
              </a:rPr>
              <a:t>thấu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kính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id="{2046C771-B7DA-8118-819A-89DB30B6BA13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963981" y="2283291"/>
            <a:ext cx="4084772" cy="1"/>
            <a:chOff x="991" y="2064"/>
            <a:chExt cx="1002" cy="1"/>
          </a:xfrm>
        </p:grpSpPr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B641757D-2F65-CE7D-E850-416E554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5CCA3975-619A-CB36-AB5C-0C3B40455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B3D25DD7-93FD-18FE-7FB4-400727C3DA83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921228" y="3101686"/>
            <a:ext cx="2910706" cy="1"/>
            <a:chOff x="991" y="2064"/>
            <a:chExt cx="714" cy="1"/>
          </a:xfrm>
        </p:grpSpPr>
        <p:sp>
          <p:nvSpPr>
            <p:cNvPr id="31" name="Line 41">
              <a:extLst>
                <a:ext uri="{FF2B5EF4-FFF2-40B4-BE49-F238E27FC236}">
                  <a16:creationId xmlns:a16="http://schemas.microsoft.com/office/drawing/2014/main" id="{1B067DAD-5258-41CA-F74D-335A5D448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4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Line 42">
              <a:extLst>
                <a:ext uri="{FF2B5EF4-FFF2-40B4-BE49-F238E27FC236}">
                  <a16:creationId xmlns:a16="http://schemas.microsoft.com/office/drawing/2014/main" id="{341645DC-BBF7-9C3F-FD83-1C9DB52E4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roup 40">
            <a:extLst>
              <a:ext uri="{FF2B5EF4-FFF2-40B4-BE49-F238E27FC236}">
                <a16:creationId xmlns:a16="http://schemas.microsoft.com/office/drawing/2014/main" id="{6348463C-152E-E16F-D207-2267222D9799}"/>
              </a:ext>
            </a:extLst>
          </p:cNvPr>
          <p:cNvGrpSpPr>
            <a:grpSpLocks/>
          </p:cNvGrpSpPr>
          <p:nvPr/>
        </p:nvGrpSpPr>
        <p:grpSpPr bwMode="auto">
          <a:xfrm>
            <a:off x="1041077" y="1801790"/>
            <a:ext cx="3950853" cy="0"/>
            <a:chOff x="991" y="2064"/>
            <a:chExt cx="1198" cy="0"/>
          </a:xfrm>
        </p:grpSpPr>
        <p:sp>
          <p:nvSpPr>
            <p:cNvPr id="258" name="Line 41">
              <a:extLst>
                <a:ext uri="{FF2B5EF4-FFF2-40B4-BE49-F238E27FC236}">
                  <a16:creationId xmlns:a16="http://schemas.microsoft.com/office/drawing/2014/main" id="{8B5A1847-C707-855F-674A-428FAF47D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Line 42">
              <a:extLst>
                <a:ext uri="{FF2B5EF4-FFF2-40B4-BE49-F238E27FC236}">
                  <a16:creationId xmlns:a16="http://schemas.microsoft.com/office/drawing/2014/main" id="{D501FBDB-7F0E-BEE1-3D84-5B5904CF9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890C3DF-E6E5-7F51-67C2-AD2EFE945D09}"/>
              </a:ext>
            </a:extLst>
          </p:cNvPr>
          <p:cNvGrpSpPr/>
          <p:nvPr/>
        </p:nvGrpSpPr>
        <p:grpSpPr>
          <a:xfrm rot="959730">
            <a:off x="4768824" y="2411484"/>
            <a:ext cx="3198825" cy="575628"/>
            <a:chOff x="4921901" y="2752304"/>
            <a:chExt cx="4564008" cy="821288"/>
          </a:xfrm>
        </p:grpSpPr>
        <p:sp>
          <p:nvSpPr>
            <p:cNvPr id="265" name="Line 49">
              <a:extLst>
                <a:ext uri="{FF2B5EF4-FFF2-40B4-BE49-F238E27FC236}">
                  <a16:creationId xmlns:a16="http://schemas.microsoft.com/office/drawing/2014/main" id="{4A088BE4-1244-F66C-2361-88EB01ACA4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320958" y="3529924"/>
              <a:ext cx="3164951" cy="4366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Line 50">
              <a:extLst>
                <a:ext uri="{FF2B5EF4-FFF2-40B4-BE49-F238E27FC236}">
                  <a16:creationId xmlns:a16="http://schemas.microsoft.com/office/drawing/2014/main" id="{B1255DF7-4F70-8338-0AD6-C61ADBF80A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21901" y="2752304"/>
              <a:ext cx="160897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37B6119-B03E-6102-81B2-2E64E2C259EB}"/>
              </a:ext>
            </a:extLst>
          </p:cNvPr>
          <p:cNvGrpSpPr/>
          <p:nvPr/>
        </p:nvGrpSpPr>
        <p:grpSpPr>
          <a:xfrm>
            <a:off x="339310" y="1243303"/>
            <a:ext cx="8142141" cy="3026425"/>
            <a:chOff x="339310" y="976419"/>
            <a:chExt cx="8142141" cy="3026425"/>
          </a:xfrm>
        </p:grpSpPr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F81549B0-B3BD-AC3E-8C42-8AD13872D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581" y="2518410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D2A87CF1-51E0-371D-97A3-F825B32AA3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9310" y="2560709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D2A87CF1-51E0-371D-97A3-F825B32AA3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10" y="2560709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FAE35FCB-E299-3DD9-C67F-0E1C22CAF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930" y="976419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4EE24090-F8C4-4C91-179E-00C8C957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488" y="260192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3C0905-FF7B-7EC2-2525-72F905DF065C}"/>
                </a:ext>
              </a:extLst>
            </p:cNvPr>
            <p:cNvSpPr/>
            <p:nvPr/>
          </p:nvSpPr>
          <p:spPr>
            <a:xfrm>
              <a:off x="4948784" y="2459591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57042C8F-8E29-1CF8-5EBD-D9E4DAA3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804" y="207985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D85DB-02C8-B2D7-A373-BD7ABEA20EEF}"/>
                </a:ext>
              </a:extLst>
            </p:cNvPr>
            <p:cNvSpPr/>
            <p:nvPr/>
          </p:nvSpPr>
          <p:spPr>
            <a:xfrm>
              <a:off x="6281307" y="2474418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06F10BA8-DE00-C928-1E9B-CDF2EAC3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40" y="120263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944BF5-80E6-AE1B-85E7-03E4141CD7A2}"/>
                </a:ext>
              </a:extLst>
            </p:cNvPr>
            <p:cNvSpPr/>
            <p:nvPr/>
          </p:nvSpPr>
          <p:spPr>
            <a:xfrm>
              <a:off x="997931" y="1487340"/>
              <a:ext cx="86291" cy="86291"/>
            </a:xfrm>
            <a:prstGeom prst="ellipse">
              <a:avLst/>
            </a:prstGeom>
            <a:solidFill>
              <a:srgbClr val="DA622E"/>
            </a:solidFill>
            <a:ln w="28575">
              <a:solidFill>
                <a:srgbClr val="DA62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Rectangle 51">
            <a:extLst>
              <a:ext uri="{FF2B5EF4-FFF2-40B4-BE49-F238E27FC236}">
                <a16:creationId xmlns:a16="http://schemas.microsoft.com/office/drawing/2014/main" id="{8E07B77A-3E6C-41C6-CF93-9FC9123B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446" y="34664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S’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7998D-C8C3-FC69-42E1-33E26BD6DC3D}"/>
              </a:ext>
            </a:extLst>
          </p:cNvPr>
          <p:cNvSpPr/>
          <p:nvPr/>
        </p:nvSpPr>
        <p:spPr>
          <a:xfrm>
            <a:off x="6949422" y="3210618"/>
            <a:ext cx="86291" cy="86291"/>
          </a:xfrm>
          <a:prstGeom prst="ellipse">
            <a:avLst/>
          </a:prstGeom>
          <a:solidFill>
            <a:srgbClr val="DA622E"/>
          </a:solidFill>
          <a:ln w="28575"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7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4" grpId="0"/>
      <p:bldP spid="16" grpId="0"/>
      <p:bldP spid="19" grpId="0"/>
      <p:bldP spid="2" grpId="0"/>
      <p:bldP spid="2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042660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775804" y="1602081"/>
            <a:ext cx="4409192" cy="2136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dirty="0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tụ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 qua </a:t>
            </a: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9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465630" y="377319"/>
            <a:ext cx="8481301" cy="8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phân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kì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04953" y="4342391"/>
            <a:ext cx="8481848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04952" y="4300227"/>
            <a:ext cx="1584660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Từ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S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tia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tới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thấu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kính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qua O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//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∆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)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grpSp>
        <p:nvGrpSpPr>
          <p:cNvPr id="270" name="Group 40">
            <a:extLst>
              <a:ext uri="{FF2B5EF4-FFF2-40B4-BE49-F238E27FC236}">
                <a16:creationId xmlns:a16="http://schemas.microsoft.com/office/drawing/2014/main" id="{F5731488-36A7-1A72-A13A-B014FD310E9D}"/>
              </a:ext>
            </a:extLst>
          </p:cNvPr>
          <p:cNvGrpSpPr>
            <a:grpSpLocks/>
          </p:cNvGrpSpPr>
          <p:nvPr/>
        </p:nvGrpSpPr>
        <p:grpSpPr bwMode="auto">
          <a:xfrm rot="1320000" flipV="1">
            <a:off x="2916385" y="2324427"/>
            <a:ext cx="3069702" cy="766"/>
            <a:chOff x="997" y="70725"/>
            <a:chExt cx="753" cy="766"/>
          </a:xfrm>
        </p:grpSpPr>
        <p:sp>
          <p:nvSpPr>
            <p:cNvPr id="271" name="Line 41">
              <a:extLst>
                <a:ext uri="{FF2B5EF4-FFF2-40B4-BE49-F238E27FC236}">
                  <a16:creationId xmlns:a16="http://schemas.microsoft.com/office/drawing/2014/main" id="{71816400-4A06-4067-A747-48E13A1E6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70725"/>
              <a:ext cx="41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2" name="Line 42">
              <a:extLst>
                <a:ext uri="{FF2B5EF4-FFF2-40B4-BE49-F238E27FC236}">
                  <a16:creationId xmlns:a16="http://schemas.microsoft.com/office/drawing/2014/main" id="{1E49D296-BB0B-00A6-448A-BDF14995B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36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76" name="Group 40">
            <a:extLst>
              <a:ext uri="{FF2B5EF4-FFF2-40B4-BE49-F238E27FC236}">
                <a16:creationId xmlns:a16="http://schemas.microsoft.com/office/drawing/2014/main" id="{77D87C5E-8B1D-5AC3-3463-52231876203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16994" y="1742160"/>
            <a:ext cx="2856706" cy="0"/>
            <a:chOff x="991" y="2064"/>
            <a:chExt cx="4136" cy="0"/>
          </a:xfrm>
        </p:grpSpPr>
        <p:sp>
          <p:nvSpPr>
            <p:cNvPr id="277" name="Line 41">
              <a:extLst>
                <a:ext uri="{FF2B5EF4-FFF2-40B4-BE49-F238E27FC236}">
                  <a16:creationId xmlns:a16="http://schemas.microsoft.com/office/drawing/2014/main" id="{7BE5275E-CC01-2795-4124-91B079714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6" y="2064"/>
              <a:ext cx="228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8" name="Line 42">
              <a:extLst>
                <a:ext uri="{FF2B5EF4-FFF2-40B4-BE49-F238E27FC236}">
                  <a16:creationId xmlns:a16="http://schemas.microsoft.com/office/drawing/2014/main" id="{55BB5206-7624-B20C-9B1B-B761778FD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99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1BD7074-0D09-DABF-41C0-96926CD4971F}"/>
              </a:ext>
            </a:extLst>
          </p:cNvPr>
          <p:cNvGrpSpPr/>
          <p:nvPr/>
        </p:nvGrpSpPr>
        <p:grpSpPr>
          <a:xfrm>
            <a:off x="753568" y="1320329"/>
            <a:ext cx="7724993" cy="2814224"/>
            <a:chOff x="753568" y="1320329"/>
            <a:chExt cx="7724993" cy="2814224"/>
          </a:xfrm>
        </p:grpSpPr>
        <p:sp>
          <p:nvSpPr>
            <p:cNvPr id="2" name="Line 41">
              <a:extLst>
                <a:ext uri="{FF2B5EF4-FFF2-40B4-BE49-F238E27FC236}">
                  <a16:creationId xmlns:a16="http://schemas.microsoft.com/office/drawing/2014/main" id="{07DB8ECD-2202-F57C-3B2E-7775FC06D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4150" y="2892569"/>
              <a:ext cx="7544411" cy="0"/>
            </a:xfrm>
            <a:prstGeom prst="line">
              <a:avLst/>
            </a:prstGeom>
            <a:noFill/>
            <a:ln w="28575">
              <a:solidFill>
                <a:srgbClr val="D9D9D9">
                  <a:lumMod val="1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graphicFrame>
          <p:nvGraphicFramePr>
            <p:cNvPr id="3" name="Object 9">
              <a:extLst>
                <a:ext uri="{FF2B5EF4-FFF2-40B4-BE49-F238E27FC236}">
                  <a16:creationId xmlns:a16="http://schemas.microsoft.com/office/drawing/2014/main" id="{3BD13BF9-A431-B54B-599B-C8669F2A13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6568240"/>
                </p:ext>
              </p:extLst>
            </p:nvPr>
          </p:nvGraphicFramePr>
          <p:xfrm>
            <a:off x="753568" y="2981326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4" name="Object 9">
                          <a:extLst>
                            <a:ext uri="{FF2B5EF4-FFF2-40B4-BE49-F238E27FC236}">
                              <a16:creationId xmlns:a16="http://schemas.microsoft.com/office/drawing/2014/main" id="{1BBF48E7-22FA-9D07-CAC8-0D181F07CB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68" y="2981326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51">
              <a:extLst>
                <a:ext uri="{FF2B5EF4-FFF2-40B4-BE49-F238E27FC236}">
                  <a16:creationId xmlns:a16="http://schemas.microsoft.com/office/drawing/2014/main" id="{397F0645-BCC0-8BBB-C1F4-5F66614C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114" y="298029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Rectangle 51">
              <a:extLst>
                <a:ext uri="{FF2B5EF4-FFF2-40B4-BE49-F238E27FC236}">
                  <a16:creationId xmlns:a16="http://schemas.microsoft.com/office/drawing/2014/main" id="{307DCCDC-FDF0-4F4B-9C7E-006B244C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677" y="302520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F</a:t>
              </a: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667852BA-4029-8B9B-063B-2F5B75A0D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7131" y="1320329"/>
              <a:ext cx="227167" cy="2814224"/>
              <a:chOff x="2592" y="2677"/>
              <a:chExt cx="192" cy="1221"/>
            </a:xfrm>
          </p:grpSpPr>
          <p:sp>
            <p:nvSpPr>
              <p:cNvPr id="20" name="Line 5">
                <a:extLst>
                  <a:ext uri="{FF2B5EF4-FFF2-40B4-BE49-F238E27FC236}">
                    <a16:creationId xmlns:a16="http://schemas.microsoft.com/office/drawing/2014/main" id="{4B5E3796-17AD-8C96-85BE-4061DA633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742"/>
                <a:ext cx="0" cy="10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4ED1739E-3B81-C03A-8205-776B30B47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592" y="2677"/>
                <a:ext cx="192" cy="1221"/>
                <a:chOff x="2592" y="2516"/>
                <a:chExt cx="192" cy="1221"/>
              </a:xfrm>
            </p:grpSpPr>
            <p:sp>
              <p:nvSpPr>
                <p:cNvPr id="26" name="Line 10">
                  <a:extLst>
                    <a:ext uri="{FF2B5EF4-FFF2-40B4-BE49-F238E27FC236}">
                      <a16:creationId xmlns:a16="http://schemas.microsoft.com/office/drawing/2014/main" id="{4D3730E0-238C-EE9E-4EF2-659C1FE9F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61" name="Line 11">
                  <a:extLst>
                    <a:ext uri="{FF2B5EF4-FFF2-40B4-BE49-F238E27FC236}">
                      <a16:creationId xmlns:a16="http://schemas.microsoft.com/office/drawing/2014/main" id="{49EC51EF-4F6F-7A55-2D0E-8B636340D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62" name="Line 10">
                  <a:extLst>
                    <a:ext uri="{FF2B5EF4-FFF2-40B4-BE49-F238E27FC236}">
                      <a16:creationId xmlns:a16="http://schemas.microsoft.com/office/drawing/2014/main" id="{08CC12DC-A84B-9540-B1DE-9E9DD479A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63" name="Line 11">
                  <a:extLst>
                    <a:ext uri="{FF2B5EF4-FFF2-40B4-BE49-F238E27FC236}">
                      <a16:creationId xmlns:a16="http://schemas.microsoft.com/office/drawing/2014/main" id="{E6450135-0A33-E175-F517-9AF323F42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</p:grpSp>
        <p:sp>
          <p:nvSpPr>
            <p:cNvPr id="268" name="Rectangle 51">
              <a:extLst>
                <a:ext uri="{FF2B5EF4-FFF2-40B4-BE49-F238E27FC236}">
                  <a16:creationId xmlns:a16="http://schemas.microsoft.com/office/drawing/2014/main" id="{E515B5C3-23C1-EDA9-02D5-8222AEF62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43" y="155191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471E95-CE09-616C-5F8E-83984CB3EF76}"/>
                </a:ext>
              </a:extLst>
            </p:cNvPr>
            <p:cNvSpPr/>
            <p:nvPr/>
          </p:nvSpPr>
          <p:spPr>
            <a:xfrm>
              <a:off x="5827569" y="284942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451467-FA68-011F-EB7C-533A6C0CE624}"/>
                </a:ext>
              </a:extLst>
            </p:cNvPr>
            <p:cNvSpPr/>
            <p:nvPr/>
          </p:nvSpPr>
          <p:spPr>
            <a:xfrm>
              <a:off x="3605706" y="2849422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7FDFBDD-E1A3-3EEC-F126-9272CADDA253}"/>
                </a:ext>
              </a:extLst>
            </p:cNvPr>
            <p:cNvSpPr/>
            <p:nvPr/>
          </p:nvSpPr>
          <p:spPr>
            <a:xfrm>
              <a:off x="2966272" y="170055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8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4" grpId="0"/>
      <p:bldP spid="6" grpId="0"/>
      <p:bldP spid="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>
            <a:extLst>
              <a:ext uri="{FF2B5EF4-FFF2-40B4-BE49-F238E27FC236}">
                <a16:creationId xmlns:a16="http://schemas.microsoft.com/office/drawing/2014/main" id="{754C18BB-B7F8-8DD3-696F-E96D858DBAE2}"/>
              </a:ext>
            </a:extLst>
          </p:cNvPr>
          <p:cNvGrpSpPr>
            <a:grpSpLocks/>
          </p:cNvGrpSpPr>
          <p:nvPr/>
        </p:nvGrpSpPr>
        <p:grpSpPr bwMode="auto">
          <a:xfrm rot="1320000" flipV="1">
            <a:off x="2916385" y="2324427"/>
            <a:ext cx="3069702" cy="766"/>
            <a:chOff x="997" y="70725"/>
            <a:chExt cx="753" cy="766"/>
          </a:xfrm>
        </p:grpSpPr>
        <p:sp>
          <p:nvSpPr>
            <p:cNvPr id="3" name="Line 41">
              <a:extLst>
                <a:ext uri="{FF2B5EF4-FFF2-40B4-BE49-F238E27FC236}">
                  <a16:creationId xmlns:a16="http://schemas.microsoft.com/office/drawing/2014/main" id="{BF7EA59C-BF7D-8BCF-F71E-9177B57E9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70725"/>
              <a:ext cx="41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" name="Line 42">
              <a:extLst>
                <a:ext uri="{FF2B5EF4-FFF2-40B4-BE49-F238E27FC236}">
                  <a16:creationId xmlns:a16="http://schemas.microsoft.com/office/drawing/2014/main" id="{AE5287DD-9FC2-0FE8-7BE0-89316CF34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36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6BE12407-EAFA-3A8C-20DE-96C4566F394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16994" y="1742160"/>
            <a:ext cx="2856706" cy="0"/>
            <a:chOff x="991" y="2064"/>
            <a:chExt cx="4136" cy="0"/>
          </a:xfrm>
        </p:grpSpPr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D7C3AD9F-950D-F3DD-F0E3-379E1593D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6" y="2064"/>
              <a:ext cx="228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C726D239-EAB5-FFA1-6132-4282BF972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99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DBE0AD-32A7-A5FB-CB9D-C6F4CF8FE51A}"/>
              </a:ext>
            </a:extLst>
          </p:cNvPr>
          <p:cNvGrpSpPr/>
          <p:nvPr/>
        </p:nvGrpSpPr>
        <p:grpSpPr>
          <a:xfrm>
            <a:off x="753568" y="1320329"/>
            <a:ext cx="7724993" cy="2814224"/>
            <a:chOff x="753568" y="1320329"/>
            <a:chExt cx="7724993" cy="2814224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BCCB98E2-E953-44B5-0B9F-D095F607B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4150" y="2892569"/>
              <a:ext cx="7544411" cy="0"/>
            </a:xfrm>
            <a:prstGeom prst="line">
              <a:avLst/>
            </a:prstGeom>
            <a:noFill/>
            <a:ln w="28575">
              <a:solidFill>
                <a:srgbClr val="D9D9D9">
                  <a:lumMod val="1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graphicFrame>
          <p:nvGraphicFramePr>
            <p:cNvPr id="25" name="Object 9">
              <a:extLst>
                <a:ext uri="{FF2B5EF4-FFF2-40B4-BE49-F238E27FC236}">
                  <a16:creationId xmlns:a16="http://schemas.microsoft.com/office/drawing/2014/main" id="{B14F51AF-BCFF-1F7A-F917-B8085FDC32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448567"/>
                </p:ext>
              </p:extLst>
            </p:nvPr>
          </p:nvGraphicFramePr>
          <p:xfrm>
            <a:off x="753568" y="2981326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3BD13BF9-A431-B54B-599B-C8669F2A13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68" y="2981326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85470085-CC74-55A7-1B14-8666999E8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114" y="298029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61" name="Rectangle 51">
              <a:extLst>
                <a:ext uri="{FF2B5EF4-FFF2-40B4-BE49-F238E27FC236}">
                  <a16:creationId xmlns:a16="http://schemas.microsoft.com/office/drawing/2014/main" id="{BDE97B97-7C32-54ED-A876-F9B43ECBD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677" y="302520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F</a:t>
              </a:r>
            </a:p>
          </p:txBody>
        </p:sp>
        <p:grpSp>
          <p:nvGrpSpPr>
            <p:cNvPr id="262" name="Group 4">
              <a:extLst>
                <a:ext uri="{FF2B5EF4-FFF2-40B4-BE49-F238E27FC236}">
                  <a16:creationId xmlns:a16="http://schemas.microsoft.com/office/drawing/2014/main" id="{6CA98856-26E8-1F9A-3899-8C2DD159D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7131" y="1320329"/>
              <a:ext cx="227167" cy="2814224"/>
              <a:chOff x="2592" y="2677"/>
              <a:chExt cx="192" cy="1221"/>
            </a:xfrm>
          </p:grpSpPr>
          <p:sp>
            <p:nvSpPr>
              <p:cNvPr id="270" name="Line 5">
                <a:extLst>
                  <a:ext uri="{FF2B5EF4-FFF2-40B4-BE49-F238E27FC236}">
                    <a16:creationId xmlns:a16="http://schemas.microsoft.com/office/drawing/2014/main" id="{9FF6DFE8-4B7D-6416-3859-E06B083F4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742"/>
                <a:ext cx="0" cy="10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271" name="Group 9">
                <a:extLst>
                  <a:ext uri="{FF2B5EF4-FFF2-40B4-BE49-F238E27FC236}">
                    <a16:creationId xmlns:a16="http://schemas.microsoft.com/office/drawing/2014/main" id="{B5835B17-C924-8899-A081-19C89709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592" y="2677"/>
                <a:ext cx="192" cy="1221"/>
                <a:chOff x="2592" y="2516"/>
                <a:chExt cx="192" cy="1221"/>
              </a:xfrm>
            </p:grpSpPr>
            <p:sp>
              <p:nvSpPr>
                <p:cNvPr id="272" name="Line 10">
                  <a:extLst>
                    <a:ext uri="{FF2B5EF4-FFF2-40B4-BE49-F238E27FC236}">
                      <a16:creationId xmlns:a16="http://schemas.microsoft.com/office/drawing/2014/main" id="{203A5129-085A-38F7-3817-CBE85B4B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6" name="Line 11">
                  <a:extLst>
                    <a:ext uri="{FF2B5EF4-FFF2-40B4-BE49-F238E27FC236}">
                      <a16:creationId xmlns:a16="http://schemas.microsoft.com/office/drawing/2014/main" id="{F7489608-A42A-AF81-F989-30F96E1E0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7" name="Line 10">
                  <a:extLst>
                    <a:ext uri="{FF2B5EF4-FFF2-40B4-BE49-F238E27FC236}">
                      <a16:creationId xmlns:a16="http://schemas.microsoft.com/office/drawing/2014/main" id="{AA0C2C56-FAAB-F44E-C5D0-2151C99BB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8" name="Line 11">
                  <a:extLst>
                    <a:ext uri="{FF2B5EF4-FFF2-40B4-BE49-F238E27FC236}">
                      <a16:creationId xmlns:a16="http://schemas.microsoft.com/office/drawing/2014/main" id="{FF48115B-906F-EC49-05BC-43957808C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</p:grpSp>
        <p:sp>
          <p:nvSpPr>
            <p:cNvPr id="263" name="Rectangle 51">
              <a:extLst>
                <a:ext uri="{FF2B5EF4-FFF2-40B4-BE49-F238E27FC236}">
                  <a16:creationId xmlns:a16="http://schemas.microsoft.com/office/drawing/2014/main" id="{1989EEB4-F2EE-BF8C-BFD4-884765798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43" y="155191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402D8D6-0D80-D25D-6E96-37F5467C3D97}"/>
                </a:ext>
              </a:extLst>
            </p:cNvPr>
            <p:cNvSpPr/>
            <p:nvPr/>
          </p:nvSpPr>
          <p:spPr>
            <a:xfrm>
              <a:off x="5827569" y="284942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32AE9C4D-24F5-413E-5C9C-91F8FF0A28DD}"/>
                </a:ext>
              </a:extLst>
            </p:cNvPr>
            <p:cNvSpPr/>
            <p:nvPr/>
          </p:nvSpPr>
          <p:spPr>
            <a:xfrm>
              <a:off x="3605706" y="2849422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80110A1-8802-F7BA-4B6D-5241021D10F2}"/>
                </a:ext>
              </a:extLst>
            </p:cNvPr>
            <p:cNvSpPr/>
            <p:nvPr/>
          </p:nvSpPr>
          <p:spPr>
            <a:xfrm>
              <a:off x="2966272" y="170055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599090" y="334244"/>
            <a:ext cx="8232721" cy="83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phân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kì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189187" y="4342391"/>
            <a:ext cx="8518662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52248" y="4300227"/>
            <a:ext cx="155841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515221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tia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ló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tương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ứng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grpSp>
        <p:nvGrpSpPr>
          <p:cNvPr id="273" name="Group 40">
            <a:extLst>
              <a:ext uri="{FF2B5EF4-FFF2-40B4-BE49-F238E27FC236}">
                <a16:creationId xmlns:a16="http://schemas.microsoft.com/office/drawing/2014/main" id="{A6EE29FA-F8F3-B130-E9EF-AD29E6B6EF07}"/>
              </a:ext>
            </a:extLst>
          </p:cNvPr>
          <p:cNvGrpSpPr>
            <a:grpSpLocks/>
          </p:cNvGrpSpPr>
          <p:nvPr/>
        </p:nvGrpSpPr>
        <p:grpSpPr bwMode="auto">
          <a:xfrm rot="19972496" flipV="1">
            <a:off x="5764643" y="1325349"/>
            <a:ext cx="1818173" cy="1"/>
            <a:chOff x="991" y="2063"/>
            <a:chExt cx="446" cy="1"/>
          </a:xfrm>
        </p:grpSpPr>
        <p:sp>
          <p:nvSpPr>
            <p:cNvPr id="274" name="Line 41">
              <a:extLst>
                <a:ext uri="{FF2B5EF4-FFF2-40B4-BE49-F238E27FC236}">
                  <a16:creationId xmlns:a16="http://schemas.microsoft.com/office/drawing/2014/main" id="{B0B2CC40-06B0-B93B-C1B8-0570C35CF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5" name="Line 42">
              <a:extLst>
                <a:ext uri="{FF2B5EF4-FFF2-40B4-BE49-F238E27FC236}">
                  <a16:creationId xmlns:a16="http://schemas.microsoft.com/office/drawing/2014/main" id="{30C53966-2695-D889-F83C-B5AC9BBAB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79" name="Group 40">
            <a:extLst>
              <a:ext uri="{FF2B5EF4-FFF2-40B4-BE49-F238E27FC236}">
                <a16:creationId xmlns:a16="http://schemas.microsoft.com/office/drawing/2014/main" id="{39B3099F-D265-5016-8F99-FE25F96DB06A}"/>
              </a:ext>
            </a:extLst>
          </p:cNvPr>
          <p:cNvGrpSpPr>
            <a:grpSpLocks/>
          </p:cNvGrpSpPr>
          <p:nvPr/>
        </p:nvGrpSpPr>
        <p:grpSpPr bwMode="auto">
          <a:xfrm rot="1320000" flipV="1">
            <a:off x="5811142" y="3186559"/>
            <a:ext cx="1545043" cy="767"/>
            <a:chOff x="997" y="70723"/>
            <a:chExt cx="379" cy="767"/>
          </a:xfrm>
        </p:grpSpPr>
        <p:sp>
          <p:nvSpPr>
            <p:cNvPr id="280" name="Line 41">
              <a:extLst>
                <a:ext uri="{FF2B5EF4-FFF2-40B4-BE49-F238E27FC236}">
                  <a16:creationId xmlns:a16="http://schemas.microsoft.com/office/drawing/2014/main" id="{AC85F855-0061-D645-3356-7E3F42CE9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1" name="Line 42">
              <a:extLst>
                <a:ext uri="{FF2B5EF4-FFF2-40B4-BE49-F238E27FC236}">
                  <a16:creationId xmlns:a16="http://schemas.microsoft.com/office/drawing/2014/main" id="{648524D9-5FC0-89FE-C403-905BC2947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2" name="Line 41">
            <a:extLst>
              <a:ext uri="{FF2B5EF4-FFF2-40B4-BE49-F238E27FC236}">
                <a16:creationId xmlns:a16="http://schemas.microsoft.com/office/drawing/2014/main" id="{6F5CB908-10FC-0313-2BB5-955990B7AD55}"/>
              </a:ext>
            </a:extLst>
          </p:cNvPr>
          <p:cNvSpPr>
            <a:spLocks noChangeShapeType="1"/>
          </p:cNvSpPr>
          <p:nvPr/>
        </p:nvSpPr>
        <p:spPr bwMode="auto">
          <a:xfrm rot="20280000" flipV="1">
            <a:off x="3531663" y="2202755"/>
            <a:ext cx="2486064" cy="240640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00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1" grpId="0"/>
      <p:bldP spid="263" grpId="0"/>
      <p:bldP spid="23" grpId="0"/>
      <p:bldP spid="24" grpId="0"/>
      <p:bldP spid="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>
            <a:extLst>
              <a:ext uri="{FF2B5EF4-FFF2-40B4-BE49-F238E27FC236}">
                <a16:creationId xmlns:a16="http://schemas.microsoft.com/office/drawing/2014/main" id="{2B65E353-A9E1-B6E1-EEC5-0C488DBDB854}"/>
              </a:ext>
            </a:extLst>
          </p:cNvPr>
          <p:cNvGrpSpPr>
            <a:grpSpLocks/>
          </p:cNvGrpSpPr>
          <p:nvPr/>
        </p:nvGrpSpPr>
        <p:grpSpPr bwMode="auto">
          <a:xfrm rot="1320000" flipV="1">
            <a:off x="2916385" y="2324427"/>
            <a:ext cx="3069702" cy="766"/>
            <a:chOff x="997" y="70725"/>
            <a:chExt cx="753" cy="766"/>
          </a:xfrm>
        </p:grpSpPr>
        <p:sp>
          <p:nvSpPr>
            <p:cNvPr id="5" name="Line 41">
              <a:extLst>
                <a:ext uri="{FF2B5EF4-FFF2-40B4-BE49-F238E27FC236}">
                  <a16:creationId xmlns:a16="http://schemas.microsoft.com/office/drawing/2014/main" id="{F76BE4A7-108D-2D57-052A-ED02DC7DF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70725"/>
              <a:ext cx="41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" name="Line 42">
              <a:extLst>
                <a:ext uri="{FF2B5EF4-FFF2-40B4-BE49-F238E27FC236}">
                  <a16:creationId xmlns:a16="http://schemas.microsoft.com/office/drawing/2014/main" id="{E47DF365-B2D5-EA80-0EB0-F7E50B3C8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36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7E6E5687-6CFB-0C93-1F0C-A68EC222FD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16994" y="1742160"/>
            <a:ext cx="2856706" cy="0"/>
            <a:chOff x="991" y="2064"/>
            <a:chExt cx="4136" cy="0"/>
          </a:xfrm>
        </p:grpSpPr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27BFED16-6630-93F0-BE3D-4009297B5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6" y="2064"/>
              <a:ext cx="228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D4AC40EB-61EF-25C6-BCEF-403C09288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99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4EBD4D-C9DC-CA55-2AAA-B7E5B67F02EF}"/>
              </a:ext>
            </a:extLst>
          </p:cNvPr>
          <p:cNvGrpSpPr/>
          <p:nvPr/>
        </p:nvGrpSpPr>
        <p:grpSpPr>
          <a:xfrm>
            <a:off x="753568" y="1320329"/>
            <a:ext cx="7724993" cy="2814224"/>
            <a:chOff x="753568" y="1320329"/>
            <a:chExt cx="7724993" cy="2814224"/>
          </a:xfrm>
        </p:grpSpPr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92EF9F24-1B39-561F-0060-FB02153BD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4150" y="2892569"/>
              <a:ext cx="7544411" cy="0"/>
            </a:xfrm>
            <a:prstGeom prst="line">
              <a:avLst/>
            </a:prstGeom>
            <a:noFill/>
            <a:ln w="28575">
              <a:solidFill>
                <a:srgbClr val="D9D9D9">
                  <a:lumMod val="1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graphicFrame>
          <p:nvGraphicFramePr>
            <p:cNvPr id="261" name="Object 9">
              <a:extLst>
                <a:ext uri="{FF2B5EF4-FFF2-40B4-BE49-F238E27FC236}">
                  <a16:creationId xmlns:a16="http://schemas.microsoft.com/office/drawing/2014/main" id="{5799FF68-191B-3C4D-09CD-C89B596149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0462319"/>
                </p:ext>
              </p:extLst>
            </p:nvPr>
          </p:nvGraphicFramePr>
          <p:xfrm>
            <a:off x="753568" y="2981326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25" name="Object 9">
                          <a:extLst>
                            <a:ext uri="{FF2B5EF4-FFF2-40B4-BE49-F238E27FC236}">
                              <a16:creationId xmlns:a16="http://schemas.microsoft.com/office/drawing/2014/main" id="{B14F51AF-BCFF-1F7A-F917-B8085FDC3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68" y="2981326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2" name="Rectangle 51">
              <a:extLst>
                <a:ext uri="{FF2B5EF4-FFF2-40B4-BE49-F238E27FC236}">
                  <a16:creationId xmlns:a16="http://schemas.microsoft.com/office/drawing/2014/main" id="{272055AC-B878-1E42-3840-E55C36303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114" y="298029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63" name="Rectangle 51">
              <a:extLst>
                <a:ext uri="{FF2B5EF4-FFF2-40B4-BE49-F238E27FC236}">
                  <a16:creationId xmlns:a16="http://schemas.microsoft.com/office/drawing/2014/main" id="{8A7864B6-8590-6906-F72F-36A9B092F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677" y="302520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F</a:t>
              </a:r>
            </a:p>
          </p:txBody>
        </p:sp>
        <p:grpSp>
          <p:nvGrpSpPr>
            <p:cNvPr id="264" name="Group 4">
              <a:extLst>
                <a:ext uri="{FF2B5EF4-FFF2-40B4-BE49-F238E27FC236}">
                  <a16:creationId xmlns:a16="http://schemas.microsoft.com/office/drawing/2014/main" id="{E46F05E3-8715-D113-12E8-D57EDCF7C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7131" y="1320329"/>
              <a:ext cx="227167" cy="2814224"/>
              <a:chOff x="2592" y="2677"/>
              <a:chExt cx="192" cy="1221"/>
            </a:xfrm>
          </p:grpSpPr>
          <p:sp>
            <p:nvSpPr>
              <p:cNvPr id="272" name="Line 5">
                <a:extLst>
                  <a:ext uri="{FF2B5EF4-FFF2-40B4-BE49-F238E27FC236}">
                    <a16:creationId xmlns:a16="http://schemas.microsoft.com/office/drawing/2014/main" id="{B5361D63-7265-9B69-887D-8AA9FA77C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742"/>
                <a:ext cx="0" cy="10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273" name="Group 9">
                <a:extLst>
                  <a:ext uri="{FF2B5EF4-FFF2-40B4-BE49-F238E27FC236}">
                    <a16:creationId xmlns:a16="http://schemas.microsoft.com/office/drawing/2014/main" id="{B07DC886-4A16-67B8-F4ED-398853728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592" y="2677"/>
                <a:ext cx="192" cy="1221"/>
                <a:chOff x="2592" y="2516"/>
                <a:chExt cx="192" cy="1221"/>
              </a:xfrm>
            </p:grpSpPr>
            <p:sp>
              <p:nvSpPr>
                <p:cNvPr id="274" name="Line 10">
                  <a:extLst>
                    <a:ext uri="{FF2B5EF4-FFF2-40B4-BE49-F238E27FC236}">
                      <a16:creationId xmlns:a16="http://schemas.microsoft.com/office/drawing/2014/main" id="{F76D2DDE-EB25-0F02-3820-8AF2E6E55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5" name="Line 11">
                  <a:extLst>
                    <a:ext uri="{FF2B5EF4-FFF2-40B4-BE49-F238E27FC236}">
                      <a16:creationId xmlns:a16="http://schemas.microsoft.com/office/drawing/2014/main" id="{B05D6F25-7019-C120-E6FE-7BE778A4B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6" name="Line 10">
                  <a:extLst>
                    <a:ext uri="{FF2B5EF4-FFF2-40B4-BE49-F238E27FC236}">
                      <a16:creationId xmlns:a16="http://schemas.microsoft.com/office/drawing/2014/main" id="{6C92F0F0-8010-2070-A244-9F5DE0D45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277" name="Line 11">
                  <a:extLst>
                    <a:ext uri="{FF2B5EF4-FFF2-40B4-BE49-F238E27FC236}">
                      <a16:creationId xmlns:a16="http://schemas.microsoft.com/office/drawing/2014/main" id="{13298AF3-71DE-4E94-50BD-1158730A6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</p:grpSp>
        <p:sp>
          <p:nvSpPr>
            <p:cNvPr id="268" name="Rectangle 51">
              <a:extLst>
                <a:ext uri="{FF2B5EF4-FFF2-40B4-BE49-F238E27FC236}">
                  <a16:creationId xmlns:a16="http://schemas.microsoft.com/office/drawing/2014/main" id="{5654421B-A715-21AC-DF79-82FAB890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43" y="155191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2000" b="1" kern="1200" dirty="0">
                  <a:solidFill>
                    <a:srgbClr val="0000FF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49F4702-59B6-F605-EF25-143C853C61EB}"/>
                </a:ext>
              </a:extLst>
            </p:cNvPr>
            <p:cNvSpPr/>
            <p:nvPr/>
          </p:nvSpPr>
          <p:spPr>
            <a:xfrm>
              <a:off x="5827569" y="284942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05752A8E-8C82-E6E4-339D-CFDBAE31FF49}"/>
                </a:ext>
              </a:extLst>
            </p:cNvPr>
            <p:cNvSpPr/>
            <p:nvPr/>
          </p:nvSpPr>
          <p:spPr>
            <a:xfrm>
              <a:off x="3605706" y="2849422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3DB42031-1033-815A-61D4-FA0ED2D0CE60}"/>
                </a:ext>
              </a:extLst>
            </p:cNvPr>
            <p:cNvSpPr/>
            <p:nvPr/>
          </p:nvSpPr>
          <p:spPr>
            <a:xfrm>
              <a:off x="2966272" y="1700553"/>
              <a:ext cx="86291" cy="86291"/>
            </a:xfrm>
            <a:prstGeom prst="ellipse">
              <a:avLst/>
            </a:prstGeom>
            <a:solidFill>
              <a:srgbClr val="002060"/>
            </a:solidFill>
            <a:ln w="28575" cap="flat" cmpd="sng" algn="ctr">
              <a:solidFill>
                <a:srgbClr val="2E27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roup 40">
            <a:extLst>
              <a:ext uri="{FF2B5EF4-FFF2-40B4-BE49-F238E27FC236}">
                <a16:creationId xmlns:a16="http://schemas.microsoft.com/office/drawing/2014/main" id="{01213057-F4F0-292F-3F95-320F989E249E}"/>
              </a:ext>
            </a:extLst>
          </p:cNvPr>
          <p:cNvGrpSpPr>
            <a:grpSpLocks/>
          </p:cNvGrpSpPr>
          <p:nvPr/>
        </p:nvGrpSpPr>
        <p:grpSpPr bwMode="auto">
          <a:xfrm rot="19972496" flipV="1">
            <a:off x="5764643" y="1325349"/>
            <a:ext cx="1818173" cy="1"/>
            <a:chOff x="991" y="2063"/>
            <a:chExt cx="446" cy="1"/>
          </a:xfrm>
        </p:grpSpPr>
        <p:sp>
          <p:nvSpPr>
            <p:cNvPr id="279" name="Line 41">
              <a:extLst>
                <a:ext uri="{FF2B5EF4-FFF2-40B4-BE49-F238E27FC236}">
                  <a16:creationId xmlns:a16="http://schemas.microsoft.com/office/drawing/2014/main" id="{17C4D36E-F13B-983A-43D3-01D59A2C2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0" name="Line 42">
              <a:extLst>
                <a:ext uri="{FF2B5EF4-FFF2-40B4-BE49-F238E27FC236}">
                  <a16:creationId xmlns:a16="http://schemas.microsoft.com/office/drawing/2014/main" id="{34CD7B9F-14E9-D6DA-56D0-23B540E72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81" name="Group 40">
            <a:extLst>
              <a:ext uri="{FF2B5EF4-FFF2-40B4-BE49-F238E27FC236}">
                <a16:creationId xmlns:a16="http://schemas.microsoft.com/office/drawing/2014/main" id="{F5BD362E-C2B4-1BD2-6C89-9292B8D2ED53}"/>
              </a:ext>
            </a:extLst>
          </p:cNvPr>
          <p:cNvGrpSpPr>
            <a:grpSpLocks/>
          </p:cNvGrpSpPr>
          <p:nvPr/>
        </p:nvGrpSpPr>
        <p:grpSpPr bwMode="auto">
          <a:xfrm rot="1320000" flipV="1">
            <a:off x="5811142" y="3186559"/>
            <a:ext cx="1545043" cy="767"/>
            <a:chOff x="997" y="70723"/>
            <a:chExt cx="379" cy="767"/>
          </a:xfrm>
        </p:grpSpPr>
        <p:sp>
          <p:nvSpPr>
            <p:cNvPr id="282" name="Line 41">
              <a:extLst>
                <a:ext uri="{FF2B5EF4-FFF2-40B4-BE49-F238E27FC236}">
                  <a16:creationId xmlns:a16="http://schemas.microsoft.com/office/drawing/2014/main" id="{8B3CF957-39ED-3ED9-348A-EE6C4F3B8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3" name="Line 42">
              <a:extLst>
                <a:ext uri="{FF2B5EF4-FFF2-40B4-BE49-F238E27FC236}">
                  <a16:creationId xmlns:a16="http://schemas.microsoft.com/office/drawing/2014/main" id="{09F4CBEC-6AD2-1497-A49C-DCBFF794F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4" name="Line 41">
            <a:extLst>
              <a:ext uri="{FF2B5EF4-FFF2-40B4-BE49-F238E27FC236}">
                <a16:creationId xmlns:a16="http://schemas.microsoft.com/office/drawing/2014/main" id="{365639C6-22E9-E1EF-7149-08F4D9596C45}"/>
              </a:ext>
            </a:extLst>
          </p:cNvPr>
          <p:cNvSpPr>
            <a:spLocks noChangeShapeType="1"/>
          </p:cNvSpPr>
          <p:nvPr/>
        </p:nvSpPr>
        <p:spPr bwMode="auto">
          <a:xfrm rot="20280000" flipV="1">
            <a:off x="3531663" y="2202755"/>
            <a:ext cx="2486064" cy="240640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567560" y="334245"/>
            <a:ext cx="8232720" cy="92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phân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kì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86709" y="4342390"/>
            <a:ext cx="8621139" cy="759725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11340" y="4178484"/>
            <a:ext cx="185449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3: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515222" y="4307985"/>
            <a:ext cx="6963340" cy="80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0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</a:rPr>
              <a:t>Xác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định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điểm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cắt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nhau</a:t>
            </a:r>
            <a:r>
              <a:rPr lang="en-US" sz="2000" dirty="0">
                <a:solidFill>
                  <a:srgbClr val="2E2723"/>
                </a:solidFill>
              </a:rPr>
              <a:t> S’ </a:t>
            </a:r>
            <a:r>
              <a:rPr lang="en-US" sz="2000" dirty="0" err="1">
                <a:solidFill>
                  <a:srgbClr val="2E2723"/>
                </a:solidFill>
              </a:rPr>
              <a:t>của</a:t>
            </a:r>
            <a:r>
              <a:rPr lang="en-US" sz="2000" dirty="0">
                <a:solidFill>
                  <a:srgbClr val="2E2723"/>
                </a:solidFill>
              </a:rPr>
              <a:t> 2 </a:t>
            </a:r>
            <a:r>
              <a:rPr lang="en-US" sz="2000" dirty="0" err="1">
                <a:solidFill>
                  <a:srgbClr val="2E2723"/>
                </a:solidFill>
              </a:rPr>
              <a:t>tia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ló</a:t>
            </a:r>
            <a:r>
              <a:rPr lang="en-US" sz="2000" dirty="0">
                <a:solidFill>
                  <a:srgbClr val="2E2723"/>
                </a:solidFill>
              </a:rPr>
              <a:t>. S’ </a:t>
            </a:r>
            <a:r>
              <a:rPr lang="en-US" sz="2000" dirty="0" err="1">
                <a:solidFill>
                  <a:srgbClr val="2E2723"/>
                </a:solidFill>
              </a:rPr>
              <a:t>là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ảnh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của</a:t>
            </a:r>
            <a:r>
              <a:rPr lang="en-US" sz="2000" dirty="0">
                <a:solidFill>
                  <a:srgbClr val="2E2723"/>
                </a:solidFill>
              </a:rPr>
              <a:t> S qua </a:t>
            </a:r>
            <a:r>
              <a:rPr lang="en-US" sz="2000" dirty="0" err="1">
                <a:solidFill>
                  <a:srgbClr val="2E2723"/>
                </a:solidFill>
              </a:rPr>
              <a:t>thấu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en-US" sz="2000" dirty="0" err="1">
                <a:solidFill>
                  <a:srgbClr val="2E2723"/>
                </a:solidFill>
              </a:rPr>
              <a:t>kính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" name="Rectangle 51">
            <a:extLst>
              <a:ext uri="{FF2B5EF4-FFF2-40B4-BE49-F238E27FC236}">
                <a16:creationId xmlns:a16="http://schemas.microsoft.com/office/drawing/2014/main" id="{8E07B77A-3E6C-41C6-CF93-9FC9123B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134" y="203196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S’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7998D-C8C3-FC69-42E1-33E26BD6DC3D}"/>
              </a:ext>
            </a:extLst>
          </p:cNvPr>
          <p:cNvSpPr/>
          <p:nvPr/>
        </p:nvSpPr>
        <p:spPr>
          <a:xfrm>
            <a:off x="4590756" y="2341658"/>
            <a:ext cx="86291" cy="86291"/>
          </a:xfrm>
          <a:prstGeom prst="ellipse">
            <a:avLst/>
          </a:prstGeom>
          <a:solidFill>
            <a:srgbClr val="DA622E"/>
          </a:solidFill>
          <a:ln w="28575"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6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3" grpId="0"/>
      <p:bldP spid="268" grpId="0"/>
      <p:bldP spid="23" grpId="0"/>
      <p:bldP spid="24" grpId="0"/>
      <p:bldP spid="2" grpId="0"/>
      <p:bldP spid="2" grpId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40">
            <a:extLst>
              <a:ext uri="{FF2B5EF4-FFF2-40B4-BE49-F238E27FC236}">
                <a16:creationId xmlns:a16="http://schemas.microsoft.com/office/drawing/2014/main" id="{9999BC2D-3BBD-150E-7081-3384135AEC2F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1032688" y="2100108"/>
            <a:ext cx="4084772" cy="1"/>
            <a:chOff x="991" y="2064"/>
            <a:chExt cx="1002" cy="1"/>
          </a:xfrm>
        </p:grpSpPr>
        <p:sp>
          <p:nvSpPr>
            <p:cNvPr id="262" name="Line 41">
              <a:extLst>
                <a:ext uri="{FF2B5EF4-FFF2-40B4-BE49-F238E27FC236}">
                  <a16:creationId xmlns:a16="http://schemas.microsoft.com/office/drawing/2014/main" id="{AA0BB6D0-8D76-0B3A-7987-12DBCFFAA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Line 42">
              <a:extLst>
                <a:ext uri="{FF2B5EF4-FFF2-40B4-BE49-F238E27FC236}">
                  <a16:creationId xmlns:a16="http://schemas.microsoft.com/office/drawing/2014/main" id="{E168DAB1-BFD5-FBC7-2EA3-5ADD10DB7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4" name="Group 40">
            <a:extLst>
              <a:ext uri="{FF2B5EF4-FFF2-40B4-BE49-F238E27FC236}">
                <a16:creationId xmlns:a16="http://schemas.microsoft.com/office/drawing/2014/main" id="{982061EB-0222-C59F-CCE5-C714441CDD6D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989935" y="2918503"/>
            <a:ext cx="2910706" cy="1"/>
            <a:chOff x="991" y="2064"/>
            <a:chExt cx="714" cy="1"/>
          </a:xfrm>
        </p:grpSpPr>
        <p:sp>
          <p:nvSpPr>
            <p:cNvPr id="268" name="Line 41">
              <a:extLst>
                <a:ext uri="{FF2B5EF4-FFF2-40B4-BE49-F238E27FC236}">
                  <a16:creationId xmlns:a16="http://schemas.microsoft.com/office/drawing/2014/main" id="{C21482AF-74AE-33F8-737E-0DD60D87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4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Line 42">
              <a:extLst>
                <a:ext uri="{FF2B5EF4-FFF2-40B4-BE49-F238E27FC236}">
                  <a16:creationId xmlns:a16="http://schemas.microsoft.com/office/drawing/2014/main" id="{FBE6A287-F1CF-7036-E3E6-EA4F04434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1DE06FC-554A-E0B8-436A-416B5B22AE00}"/>
              </a:ext>
            </a:extLst>
          </p:cNvPr>
          <p:cNvGrpSpPr/>
          <p:nvPr/>
        </p:nvGrpSpPr>
        <p:grpSpPr>
          <a:xfrm>
            <a:off x="407890" y="1062810"/>
            <a:ext cx="8142141" cy="3026425"/>
            <a:chOff x="407890" y="1062810"/>
            <a:chExt cx="8142141" cy="3026425"/>
          </a:xfrm>
        </p:grpSpPr>
        <p:sp>
          <p:nvSpPr>
            <p:cNvPr id="4" name="Line 34">
              <a:extLst>
                <a:ext uri="{FF2B5EF4-FFF2-40B4-BE49-F238E27FC236}">
                  <a16:creationId xmlns:a16="http://schemas.microsoft.com/office/drawing/2014/main" id="{06C682B4-AE42-F292-AD3C-471965292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0510" y="1062810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" name="Line 41">
              <a:extLst>
                <a:ext uri="{FF2B5EF4-FFF2-40B4-BE49-F238E27FC236}">
                  <a16:creationId xmlns:a16="http://schemas.microsoft.com/office/drawing/2014/main" id="{61DA0C95-A09D-6DF4-B694-DBA72BE2F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161" y="2604801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3" name="Object 9">
              <a:extLst>
                <a:ext uri="{FF2B5EF4-FFF2-40B4-BE49-F238E27FC236}">
                  <a16:creationId xmlns:a16="http://schemas.microsoft.com/office/drawing/2014/main" id="{6D95E49A-D42B-6203-DC79-4811877D1F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836519"/>
                </p:ext>
              </p:extLst>
            </p:nvPr>
          </p:nvGraphicFramePr>
          <p:xfrm>
            <a:off x="407890" y="2647100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0D1E6958-3A05-EF02-375B-DF1C110DBF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890" y="2647100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4EDD42D4-0448-77C3-5C95-D93365043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068" y="2688318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7" name="Rectangle 51">
              <a:extLst>
                <a:ext uri="{FF2B5EF4-FFF2-40B4-BE49-F238E27FC236}">
                  <a16:creationId xmlns:a16="http://schemas.microsoft.com/office/drawing/2014/main" id="{8AC1BA69-0297-39FD-B9FB-6612E69C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384" y="2166248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512B8C-E0D4-D7C8-BF3C-05E195240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784" y="1608742"/>
              <a:ext cx="0" cy="98038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1">
              <a:extLst>
                <a:ext uri="{FF2B5EF4-FFF2-40B4-BE49-F238E27FC236}">
                  <a16:creationId xmlns:a16="http://schemas.microsoft.com/office/drawing/2014/main" id="{6A45918E-D7C0-F891-8B1E-2565F337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1289022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CCD700EA-DE52-7E5B-B7D9-1B42C4B33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268259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8030F2-0645-736E-A839-A651D3B30641}"/>
                </a:ext>
              </a:extLst>
            </p:cNvPr>
            <p:cNvSpPr/>
            <p:nvPr/>
          </p:nvSpPr>
          <p:spPr>
            <a:xfrm>
              <a:off x="5017364" y="2531150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E7B9A4-469F-34B2-0C97-C492A8FA7B64}"/>
                </a:ext>
              </a:extLst>
            </p:cNvPr>
            <p:cNvSpPr/>
            <p:nvPr/>
          </p:nvSpPr>
          <p:spPr>
            <a:xfrm>
              <a:off x="6349887" y="2545977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1471861" y="377319"/>
            <a:ext cx="6953846" cy="44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lvl="0">
              <a:buClr>
                <a:srgbClr val="DA622E"/>
              </a:buCl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vật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sáng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AB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thấu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kính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hội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Patua One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20717" y="4342391"/>
            <a:ext cx="8466083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157655" y="4300227"/>
            <a:ext cx="1631957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B’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điểm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cách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điểm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sáng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77" name="Rectangle 51">
            <a:extLst>
              <a:ext uri="{FF2B5EF4-FFF2-40B4-BE49-F238E27FC236}">
                <a16:creationId xmlns:a16="http://schemas.microsoft.com/office/drawing/2014/main" id="{DE4F1DE2-5EF6-2AAA-3A4E-A9344B16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61" y="324492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B’</a:t>
            </a:r>
          </a:p>
        </p:txBody>
      </p:sp>
      <p:grpSp>
        <p:nvGrpSpPr>
          <p:cNvPr id="270" name="Group 40">
            <a:extLst>
              <a:ext uri="{FF2B5EF4-FFF2-40B4-BE49-F238E27FC236}">
                <a16:creationId xmlns:a16="http://schemas.microsoft.com/office/drawing/2014/main" id="{3664D145-C0C0-C2A2-8789-F3D80C89F723}"/>
              </a:ext>
            </a:extLst>
          </p:cNvPr>
          <p:cNvGrpSpPr>
            <a:grpSpLocks/>
          </p:cNvGrpSpPr>
          <p:nvPr/>
        </p:nvGrpSpPr>
        <p:grpSpPr bwMode="auto">
          <a:xfrm>
            <a:off x="1109784" y="1618607"/>
            <a:ext cx="3950853" cy="0"/>
            <a:chOff x="991" y="2064"/>
            <a:chExt cx="1198" cy="0"/>
          </a:xfrm>
        </p:grpSpPr>
        <p:sp>
          <p:nvSpPr>
            <p:cNvPr id="271" name="Line 41">
              <a:extLst>
                <a:ext uri="{FF2B5EF4-FFF2-40B4-BE49-F238E27FC236}">
                  <a16:creationId xmlns:a16="http://schemas.microsoft.com/office/drawing/2014/main" id="{0D7C4D09-CC25-52D7-E50A-91EF3A47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Line 42">
              <a:extLst>
                <a:ext uri="{FF2B5EF4-FFF2-40B4-BE49-F238E27FC236}">
                  <a16:creationId xmlns:a16="http://schemas.microsoft.com/office/drawing/2014/main" id="{E2C2322C-F2A2-0D43-FD7A-C684CBCBE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D5B73AFD-EE3E-0AF3-53CA-9BD7BDF5AE4C}"/>
              </a:ext>
            </a:extLst>
          </p:cNvPr>
          <p:cNvGrpSpPr/>
          <p:nvPr/>
        </p:nvGrpSpPr>
        <p:grpSpPr>
          <a:xfrm rot="946787">
            <a:off x="4815412" y="2212908"/>
            <a:ext cx="3198825" cy="575628"/>
            <a:chOff x="4921901" y="2752304"/>
            <a:chExt cx="4564008" cy="821288"/>
          </a:xfrm>
        </p:grpSpPr>
        <p:sp>
          <p:nvSpPr>
            <p:cNvPr id="274" name="Line 49">
              <a:extLst>
                <a:ext uri="{FF2B5EF4-FFF2-40B4-BE49-F238E27FC236}">
                  <a16:creationId xmlns:a16="http://schemas.microsoft.com/office/drawing/2014/main" id="{C778CE6D-6F23-F172-CADB-726ECD7049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320958" y="3529924"/>
              <a:ext cx="3164951" cy="4366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Line 50">
              <a:extLst>
                <a:ext uri="{FF2B5EF4-FFF2-40B4-BE49-F238E27FC236}">
                  <a16:creationId xmlns:a16="http://schemas.microsoft.com/office/drawing/2014/main" id="{BAAA4AC9-B1BB-19D0-D9AF-66209D901F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21901" y="2752304"/>
              <a:ext cx="160897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Oval 277">
            <a:extLst>
              <a:ext uri="{FF2B5EF4-FFF2-40B4-BE49-F238E27FC236}">
                <a16:creationId xmlns:a16="http://schemas.microsoft.com/office/drawing/2014/main" id="{8ED27077-4CDA-D695-D3A4-6A1BEAEF0FD9}"/>
              </a:ext>
            </a:extLst>
          </p:cNvPr>
          <p:cNvSpPr/>
          <p:nvPr/>
        </p:nvSpPr>
        <p:spPr>
          <a:xfrm>
            <a:off x="7012208" y="3010543"/>
            <a:ext cx="86291" cy="86291"/>
          </a:xfrm>
          <a:prstGeom prst="ellipse">
            <a:avLst/>
          </a:prstGeom>
          <a:solidFill>
            <a:srgbClr val="DA622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3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5" grpId="0"/>
      <p:bldP spid="26" grpId="0"/>
      <p:bldP spid="10" grpId="0"/>
      <p:bldP spid="23" grpId="0"/>
      <p:bldP spid="24" grpId="0"/>
      <p:bldP spid="277" grpId="0"/>
      <p:bldP spid="277" grpId="1"/>
      <p:bldP spid="2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40">
            <a:extLst>
              <a:ext uri="{FF2B5EF4-FFF2-40B4-BE49-F238E27FC236}">
                <a16:creationId xmlns:a16="http://schemas.microsoft.com/office/drawing/2014/main" id="{9999BC2D-3BBD-150E-7081-3384135AEC2F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1032688" y="1945668"/>
            <a:ext cx="4084772" cy="1"/>
            <a:chOff x="991" y="2064"/>
            <a:chExt cx="1002" cy="1"/>
          </a:xfrm>
        </p:grpSpPr>
        <p:sp>
          <p:nvSpPr>
            <p:cNvPr id="262" name="Line 41">
              <a:extLst>
                <a:ext uri="{FF2B5EF4-FFF2-40B4-BE49-F238E27FC236}">
                  <a16:creationId xmlns:a16="http://schemas.microsoft.com/office/drawing/2014/main" id="{AA0BB6D0-8D76-0B3A-7987-12DBCFFAA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Line 42">
              <a:extLst>
                <a:ext uri="{FF2B5EF4-FFF2-40B4-BE49-F238E27FC236}">
                  <a16:creationId xmlns:a16="http://schemas.microsoft.com/office/drawing/2014/main" id="{E168DAB1-BFD5-FBC7-2EA3-5ADD10DB7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4" name="Group 40">
            <a:extLst>
              <a:ext uri="{FF2B5EF4-FFF2-40B4-BE49-F238E27FC236}">
                <a16:creationId xmlns:a16="http://schemas.microsoft.com/office/drawing/2014/main" id="{982061EB-0222-C59F-CCE5-C714441CDD6D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989935" y="2764063"/>
            <a:ext cx="2910706" cy="1"/>
            <a:chOff x="991" y="2064"/>
            <a:chExt cx="714" cy="1"/>
          </a:xfrm>
        </p:grpSpPr>
        <p:sp>
          <p:nvSpPr>
            <p:cNvPr id="268" name="Line 41">
              <a:extLst>
                <a:ext uri="{FF2B5EF4-FFF2-40B4-BE49-F238E27FC236}">
                  <a16:creationId xmlns:a16="http://schemas.microsoft.com/office/drawing/2014/main" id="{C21482AF-74AE-33F8-737E-0DD60D87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4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Line 42">
              <a:extLst>
                <a:ext uri="{FF2B5EF4-FFF2-40B4-BE49-F238E27FC236}">
                  <a16:creationId xmlns:a16="http://schemas.microsoft.com/office/drawing/2014/main" id="{FBE6A287-F1CF-7036-E3E6-EA4F04434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1DE06FC-554A-E0B8-436A-416B5B22AE00}"/>
              </a:ext>
            </a:extLst>
          </p:cNvPr>
          <p:cNvGrpSpPr/>
          <p:nvPr/>
        </p:nvGrpSpPr>
        <p:grpSpPr>
          <a:xfrm>
            <a:off x="407890" y="908370"/>
            <a:ext cx="8142141" cy="3026425"/>
            <a:chOff x="407890" y="1062810"/>
            <a:chExt cx="8142141" cy="3026425"/>
          </a:xfrm>
        </p:grpSpPr>
        <p:sp>
          <p:nvSpPr>
            <p:cNvPr id="4" name="Line 34">
              <a:extLst>
                <a:ext uri="{FF2B5EF4-FFF2-40B4-BE49-F238E27FC236}">
                  <a16:creationId xmlns:a16="http://schemas.microsoft.com/office/drawing/2014/main" id="{06C682B4-AE42-F292-AD3C-471965292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0510" y="1062810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" name="Line 41">
              <a:extLst>
                <a:ext uri="{FF2B5EF4-FFF2-40B4-BE49-F238E27FC236}">
                  <a16:creationId xmlns:a16="http://schemas.microsoft.com/office/drawing/2014/main" id="{61DA0C95-A09D-6DF4-B694-DBA72BE2F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161" y="2604801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3" name="Object 9">
              <a:extLst>
                <a:ext uri="{FF2B5EF4-FFF2-40B4-BE49-F238E27FC236}">
                  <a16:creationId xmlns:a16="http://schemas.microsoft.com/office/drawing/2014/main" id="{6D95E49A-D42B-6203-DC79-4811877D1F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890" y="2647100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6D95E49A-D42B-6203-DC79-4811877D1F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890" y="2647100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4EDD42D4-0448-77C3-5C95-D93365043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068" y="2688318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7" name="Rectangle 51">
              <a:extLst>
                <a:ext uri="{FF2B5EF4-FFF2-40B4-BE49-F238E27FC236}">
                  <a16:creationId xmlns:a16="http://schemas.microsoft.com/office/drawing/2014/main" id="{8AC1BA69-0297-39FD-B9FB-6612E69C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384" y="2166248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512B8C-E0D4-D7C8-BF3C-05E195240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784" y="1608742"/>
              <a:ext cx="0" cy="98038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1">
              <a:extLst>
                <a:ext uri="{FF2B5EF4-FFF2-40B4-BE49-F238E27FC236}">
                  <a16:creationId xmlns:a16="http://schemas.microsoft.com/office/drawing/2014/main" id="{6A45918E-D7C0-F891-8B1E-2565F337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1289022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CCD700EA-DE52-7E5B-B7D9-1B42C4B33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268259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8030F2-0645-736E-A839-A651D3B30641}"/>
                </a:ext>
              </a:extLst>
            </p:cNvPr>
            <p:cNvSpPr/>
            <p:nvPr/>
          </p:nvSpPr>
          <p:spPr>
            <a:xfrm>
              <a:off x="5017364" y="2531150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E7B9A4-469F-34B2-0C97-C492A8FA7B64}"/>
                </a:ext>
              </a:extLst>
            </p:cNvPr>
            <p:cNvSpPr/>
            <p:nvPr/>
          </p:nvSpPr>
          <p:spPr>
            <a:xfrm>
              <a:off x="6349887" y="2545977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1471861" y="377319"/>
            <a:ext cx="6953846" cy="44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3000"/>
              <a:buFont typeface="Patua One"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vật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sáng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AB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thấu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kính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hội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Patua One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134013" y="3993619"/>
            <a:ext cx="8552788" cy="963072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134012" y="3918894"/>
            <a:ext cx="144946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3926653"/>
            <a:ext cx="6931534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Từ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B’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vuông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góc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xuống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trục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∆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cắt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sz="2000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 </a:t>
            </a:r>
            <a:r>
              <a:rPr lang="en-US" sz="2000" dirty="0" err="1">
                <a:solidFill>
                  <a:srgbClr val="2E2723"/>
                </a:solidFill>
              </a:rPr>
              <a:t>tại</a:t>
            </a:r>
            <a:r>
              <a:rPr lang="en-US" sz="2000" dirty="0">
                <a:solidFill>
                  <a:srgbClr val="2E2723"/>
                </a:solidFill>
              </a:rPr>
              <a:t> A’ </a:t>
            </a:r>
          </a:p>
        </p:txBody>
      </p:sp>
      <p:sp>
        <p:nvSpPr>
          <p:cNvPr id="276" name="Rectangle 51">
            <a:extLst>
              <a:ext uri="{FF2B5EF4-FFF2-40B4-BE49-F238E27FC236}">
                <a16:creationId xmlns:a16="http://schemas.microsoft.com/office/drawing/2014/main" id="{23EDC35D-BAC9-8F9A-FEFD-D3A52A71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21608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  <p:sp>
        <p:nvSpPr>
          <p:cNvPr id="277" name="Rectangle 51">
            <a:extLst>
              <a:ext uri="{FF2B5EF4-FFF2-40B4-BE49-F238E27FC236}">
                <a16:creationId xmlns:a16="http://schemas.microsoft.com/office/drawing/2014/main" id="{DE4F1DE2-5EF6-2AAA-3A4E-A9344B16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61" y="309048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B’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4F4040F-E0B8-6867-A5D4-400D7DD1C960}"/>
              </a:ext>
            </a:extLst>
          </p:cNvPr>
          <p:cNvCxnSpPr>
            <a:cxnSpLocks/>
          </p:cNvCxnSpPr>
          <p:nvPr/>
        </p:nvCxnSpPr>
        <p:spPr>
          <a:xfrm>
            <a:off x="7045908" y="2441126"/>
            <a:ext cx="0" cy="4855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F73E4D3-C94A-B2F2-2C59-CDDE61BF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025" y="213122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A’</a:t>
            </a:r>
          </a:p>
        </p:txBody>
      </p:sp>
      <p:grpSp>
        <p:nvGrpSpPr>
          <p:cNvPr id="270" name="Group 40">
            <a:extLst>
              <a:ext uri="{FF2B5EF4-FFF2-40B4-BE49-F238E27FC236}">
                <a16:creationId xmlns:a16="http://schemas.microsoft.com/office/drawing/2014/main" id="{3664D145-C0C0-C2A2-8789-F3D80C89F723}"/>
              </a:ext>
            </a:extLst>
          </p:cNvPr>
          <p:cNvGrpSpPr>
            <a:grpSpLocks/>
          </p:cNvGrpSpPr>
          <p:nvPr/>
        </p:nvGrpSpPr>
        <p:grpSpPr bwMode="auto">
          <a:xfrm>
            <a:off x="1109784" y="1464167"/>
            <a:ext cx="3950853" cy="0"/>
            <a:chOff x="991" y="2064"/>
            <a:chExt cx="1198" cy="0"/>
          </a:xfrm>
        </p:grpSpPr>
        <p:sp>
          <p:nvSpPr>
            <p:cNvPr id="271" name="Line 41">
              <a:extLst>
                <a:ext uri="{FF2B5EF4-FFF2-40B4-BE49-F238E27FC236}">
                  <a16:creationId xmlns:a16="http://schemas.microsoft.com/office/drawing/2014/main" id="{0D7C4D09-CC25-52D7-E50A-91EF3A47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Line 42">
              <a:extLst>
                <a:ext uri="{FF2B5EF4-FFF2-40B4-BE49-F238E27FC236}">
                  <a16:creationId xmlns:a16="http://schemas.microsoft.com/office/drawing/2014/main" id="{E2C2322C-F2A2-0D43-FD7A-C684CBCBE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D5B73AFD-EE3E-0AF3-53CA-9BD7BDF5AE4C}"/>
              </a:ext>
            </a:extLst>
          </p:cNvPr>
          <p:cNvGrpSpPr/>
          <p:nvPr/>
        </p:nvGrpSpPr>
        <p:grpSpPr>
          <a:xfrm rot="946787">
            <a:off x="4815412" y="2058468"/>
            <a:ext cx="3198825" cy="575628"/>
            <a:chOff x="4921901" y="2752304"/>
            <a:chExt cx="4564008" cy="821288"/>
          </a:xfrm>
        </p:grpSpPr>
        <p:sp>
          <p:nvSpPr>
            <p:cNvPr id="274" name="Line 49">
              <a:extLst>
                <a:ext uri="{FF2B5EF4-FFF2-40B4-BE49-F238E27FC236}">
                  <a16:creationId xmlns:a16="http://schemas.microsoft.com/office/drawing/2014/main" id="{C778CE6D-6F23-F172-CADB-726ECD7049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320958" y="3529924"/>
              <a:ext cx="3164951" cy="4366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Line 50">
              <a:extLst>
                <a:ext uri="{FF2B5EF4-FFF2-40B4-BE49-F238E27FC236}">
                  <a16:creationId xmlns:a16="http://schemas.microsoft.com/office/drawing/2014/main" id="{BAAA4AC9-B1BB-19D0-D9AF-66209D901F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21901" y="2752304"/>
              <a:ext cx="160897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363;p48">
            <a:extLst>
              <a:ext uri="{FF2B5EF4-FFF2-40B4-BE49-F238E27FC236}">
                <a16:creationId xmlns:a16="http://schemas.microsoft.com/office/drawing/2014/main" id="{C1556045-E74B-AB2A-9EE3-65E669108218}"/>
              </a:ext>
            </a:extLst>
          </p:cNvPr>
          <p:cNvSpPr txBox="1">
            <a:spLocks/>
          </p:cNvSpPr>
          <p:nvPr/>
        </p:nvSpPr>
        <p:spPr>
          <a:xfrm>
            <a:off x="1483017" y="4383744"/>
            <a:ext cx="6931534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 qua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thấu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kính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hội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tụ</a:t>
            </a:r>
            <a:endParaRPr lang="en-US" sz="2000" dirty="0">
              <a:solidFill>
                <a:srgbClr val="2E2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5" grpId="0"/>
      <p:bldP spid="26" grpId="0"/>
      <p:bldP spid="23" grpId="0"/>
      <p:bldP spid="24" grpId="0"/>
      <p:bldP spid="276" grpId="0"/>
      <p:bldP spid="277" grpId="0"/>
      <p:bldP spid="280" grpId="0"/>
      <p:bldP spid="28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042660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775804" y="1602081"/>
            <a:ext cx="4409192" cy="2136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dirty="0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tụ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qua </a:t>
            </a: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7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1471861" y="377319"/>
            <a:ext cx="6953846" cy="44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lvl="0">
              <a:buClr>
                <a:srgbClr val="DA622E"/>
              </a:buCl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vật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sáng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AB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thấu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kính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phân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kì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Patua One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36483" y="4342391"/>
            <a:ext cx="8450317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36483" y="4300227"/>
            <a:ext cx="15531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B’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điểm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cách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điểm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sáng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77" name="Rectangle 51">
            <a:extLst>
              <a:ext uri="{FF2B5EF4-FFF2-40B4-BE49-F238E27FC236}">
                <a16:creationId xmlns:a16="http://schemas.microsoft.com/office/drawing/2014/main" id="{DE4F1DE2-5EF6-2AAA-3A4E-A9344B16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18" y="208384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B’</a:t>
            </a:r>
          </a:p>
        </p:txBody>
      </p:sp>
      <p:sp>
        <p:nvSpPr>
          <p:cNvPr id="11" name="Line 41">
            <a:extLst>
              <a:ext uri="{FF2B5EF4-FFF2-40B4-BE49-F238E27FC236}">
                <a16:creationId xmlns:a16="http://schemas.microsoft.com/office/drawing/2014/main" id="{E9AFF606-AA6F-1F8B-518E-72B36B723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736" y="2892569"/>
            <a:ext cx="7544411" cy="0"/>
          </a:xfrm>
          <a:prstGeom prst="line">
            <a:avLst/>
          </a:prstGeom>
          <a:noFill/>
          <a:ln w="28575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3EB93B27-30E2-98E9-D5F8-EF125880F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21466"/>
              </p:ext>
            </p:extLst>
          </p:nvPr>
        </p:nvGraphicFramePr>
        <p:xfrm>
          <a:off x="596154" y="2981326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F6806E05-614F-8626-D117-DAA55710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54" y="2981326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1">
            <a:extLst>
              <a:ext uri="{FF2B5EF4-FFF2-40B4-BE49-F238E27FC236}">
                <a16:creationId xmlns:a16="http://schemas.microsoft.com/office/drawing/2014/main" id="{7675E0B1-CA6D-116B-9254-9AEE5451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700" y="298029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B9BE39-CA4F-4E79-C04E-D7FB494C5C73}"/>
              </a:ext>
            </a:extLst>
          </p:cNvPr>
          <p:cNvSpPr/>
          <p:nvPr/>
        </p:nvSpPr>
        <p:spPr>
          <a:xfrm>
            <a:off x="5670155" y="2849423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BC2F609-F0B4-F655-8718-124B568B9DE7}"/>
              </a:ext>
            </a:extLst>
          </p:cNvPr>
          <p:cNvGrpSpPr>
            <a:grpSpLocks/>
          </p:cNvGrpSpPr>
          <p:nvPr/>
        </p:nvGrpSpPr>
        <p:grpSpPr bwMode="auto">
          <a:xfrm>
            <a:off x="5599717" y="1320329"/>
            <a:ext cx="227167" cy="2814224"/>
            <a:chOff x="2592" y="2677"/>
            <a:chExt cx="192" cy="1221"/>
          </a:xfrm>
        </p:grpSpPr>
        <p:sp>
          <p:nvSpPr>
            <p:cNvPr id="19" name="Line 5">
              <a:extLst>
                <a:ext uri="{FF2B5EF4-FFF2-40B4-BE49-F238E27FC236}">
                  <a16:creationId xmlns:a16="http://schemas.microsoft.com/office/drawing/2014/main" id="{6968930E-C4F7-1D6B-094A-365C89760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742"/>
              <a:ext cx="0" cy="10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624B363C-4D62-BCEB-1E38-6A5638E8BAE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592" y="2677"/>
              <a:ext cx="192" cy="1221"/>
              <a:chOff x="2592" y="2516"/>
              <a:chExt cx="192" cy="1221"/>
            </a:xfrm>
          </p:grpSpPr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15D09B4E-608E-4F98-444E-8FC97C907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672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C3122A36-8F8B-C25A-57F9-04CE70477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3672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543FC236-C093-5476-D5FC-F1C334B0A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516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06456986-9C2D-62E2-9218-503479984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516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2B8154-8D47-2CDB-9D64-86244368071E}"/>
              </a:ext>
            </a:extLst>
          </p:cNvPr>
          <p:cNvCxnSpPr>
            <a:cxnSpLocks/>
          </p:cNvCxnSpPr>
          <p:nvPr/>
        </p:nvCxnSpPr>
        <p:spPr>
          <a:xfrm flipV="1">
            <a:off x="2500774" y="1726767"/>
            <a:ext cx="0" cy="11658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51">
            <a:extLst>
              <a:ext uri="{FF2B5EF4-FFF2-40B4-BE49-F238E27FC236}">
                <a16:creationId xmlns:a16="http://schemas.microsoft.com/office/drawing/2014/main" id="{4DCCD8A7-803C-2E6A-CAEE-EC8FC263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57" y="155191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D4409EE-D055-3902-8760-6AD7CF3A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101" y="263897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</a:t>
            </a:r>
          </a:p>
        </p:txBody>
      </p:sp>
      <p:grpSp>
        <p:nvGrpSpPr>
          <p:cNvPr id="258" name="Group 40">
            <a:extLst>
              <a:ext uri="{FF2B5EF4-FFF2-40B4-BE49-F238E27FC236}">
                <a16:creationId xmlns:a16="http://schemas.microsoft.com/office/drawing/2014/main" id="{3B7EC436-C231-FFC8-950C-2E17AA249B2A}"/>
              </a:ext>
            </a:extLst>
          </p:cNvPr>
          <p:cNvGrpSpPr>
            <a:grpSpLocks/>
          </p:cNvGrpSpPr>
          <p:nvPr/>
        </p:nvGrpSpPr>
        <p:grpSpPr bwMode="auto">
          <a:xfrm rot="1164316" flipV="1">
            <a:off x="2416769" y="2312284"/>
            <a:ext cx="3367296" cy="767"/>
            <a:chOff x="997" y="70725"/>
            <a:chExt cx="826" cy="767"/>
          </a:xfrm>
        </p:grpSpPr>
        <p:sp>
          <p:nvSpPr>
            <p:cNvPr id="259" name="Line 41">
              <a:extLst>
                <a:ext uri="{FF2B5EF4-FFF2-40B4-BE49-F238E27FC236}">
                  <a16:creationId xmlns:a16="http://schemas.microsoft.com/office/drawing/2014/main" id="{8C8E9DEE-F30E-EEAE-D7F7-1DA2518C1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70725"/>
              <a:ext cx="49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Line 42">
              <a:extLst>
                <a:ext uri="{FF2B5EF4-FFF2-40B4-BE49-F238E27FC236}">
                  <a16:creationId xmlns:a16="http://schemas.microsoft.com/office/drawing/2014/main" id="{C9958DA1-E8F4-B11D-9AA3-17A150F65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2"/>
              <a:ext cx="3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1B538EE-933D-0CA1-3FA7-85CC00DCA58C}"/>
              </a:ext>
            </a:extLst>
          </p:cNvPr>
          <p:cNvGrpSpPr>
            <a:grpSpLocks/>
          </p:cNvGrpSpPr>
          <p:nvPr/>
        </p:nvGrpSpPr>
        <p:grpSpPr bwMode="auto">
          <a:xfrm rot="20060544" flipV="1">
            <a:off x="5620485" y="1355342"/>
            <a:ext cx="1818173" cy="1"/>
            <a:chOff x="991" y="2063"/>
            <a:chExt cx="446" cy="1"/>
          </a:xfrm>
        </p:grpSpPr>
        <p:sp>
          <p:nvSpPr>
            <p:cNvPr id="266" name="Line 41">
              <a:extLst>
                <a:ext uri="{FF2B5EF4-FFF2-40B4-BE49-F238E27FC236}">
                  <a16:creationId xmlns:a16="http://schemas.microsoft.com/office/drawing/2014/main" id="{1842DB49-846E-2277-28E9-88B9A99C0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Line 42">
              <a:extLst>
                <a:ext uri="{FF2B5EF4-FFF2-40B4-BE49-F238E27FC236}">
                  <a16:creationId xmlns:a16="http://schemas.microsoft.com/office/drawing/2014/main" id="{CFDB19C6-C658-50CD-A95D-D589D9C69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6" name="Group 40">
            <a:extLst>
              <a:ext uri="{FF2B5EF4-FFF2-40B4-BE49-F238E27FC236}">
                <a16:creationId xmlns:a16="http://schemas.microsoft.com/office/drawing/2014/main" id="{33B0D348-DF07-8F39-E163-52359E54DC8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1110" y="1742160"/>
            <a:ext cx="3215176" cy="0"/>
            <a:chOff x="472" y="2064"/>
            <a:chExt cx="4655" cy="0"/>
          </a:xfrm>
        </p:grpSpPr>
        <p:sp>
          <p:nvSpPr>
            <p:cNvPr id="279" name="Line 41">
              <a:extLst>
                <a:ext uri="{FF2B5EF4-FFF2-40B4-BE49-F238E27FC236}">
                  <a16:creationId xmlns:a16="http://schemas.microsoft.com/office/drawing/2014/main" id="{6DC134C0-1A51-2977-191F-A55945F94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6" y="2064"/>
              <a:ext cx="228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Line 42">
              <a:extLst>
                <a:ext uri="{FF2B5EF4-FFF2-40B4-BE49-F238E27FC236}">
                  <a16:creationId xmlns:a16="http://schemas.microsoft.com/office/drawing/2014/main" id="{4E80CA96-3685-54D7-EB55-3B86399D3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2064"/>
              <a:ext cx="251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5" name="Line 41">
            <a:extLst>
              <a:ext uri="{FF2B5EF4-FFF2-40B4-BE49-F238E27FC236}">
                <a16:creationId xmlns:a16="http://schemas.microsoft.com/office/drawing/2014/main" id="{EE3059DD-B934-1755-7CB1-778DF63C02D3}"/>
              </a:ext>
            </a:extLst>
          </p:cNvPr>
          <p:cNvSpPr>
            <a:spLocks noChangeShapeType="1"/>
          </p:cNvSpPr>
          <p:nvPr/>
        </p:nvSpPr>
        <p:spPr bwMode="auto">
          <a:xfrm rot="20280000" flipV="1">
            <a:off x="3278010" y="2230325"/>
            <a:ext cx="2568003" cy="177148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id="{BFD54092-18EB-1FCD-AEB8-2DB9B9B7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730" y="30252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3340D2-C645-9DA8-A5D6-16A5368A4682}"/>
              </a:ext>
            </a:extLst>
          </p:cNvPr>
          <p:cNvSpPr/>
          <p:nvPr/>
        </p:nvSpPr>
        <p:spPr>
          <a:xfrm>
            <a:off x="3362759" y="2849422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1" name="Group 40">
            <a:extLst>
              <a:ext uri="{FF2B5EF4-FFF2-40B4-BE49-F238E27FC236}">
                <a16:creationId xmlns:a16="http://schemas.microsoft.com/office/drawing/2014/main" id="{E95EE7D7-FC99-6461-D2D0-25A6F99275D6}"/>
              </a:ext>
            </a:extLst>
          </p:cNvPr>
          <p:cNvGrpSpPr>
            <a:grpSpLocks/>
          </p:cNvGrpSpPr>
          <p:nvPr/>
        </p:nvGrpSpPr>
        <p:grpSpPr bwMode="auto">
          <a:xfrm rot="1164316" flipV="1">
            <a:off x="5598624" y="3204120"/>
            <a:ext cx="2042391" cy="768"/>
            <a:chOff x="997" y="70723"/>
            <a:chExt cx="501" cy="768"/>
          </a:xfrm>
        </p:grpSpPr>
        <p:sp>
          <p:nvSpPr>
            <p:cNvPr id="292" name="Line 41">
              <a:extLst>
                <a:ext uri="{FF2B5EF4-FFF2-40B4-BE49-F238E27FC236}">
                  <a16:creationId xmlns:a16="http://schemas.microsoft.com/office/drawing/2014/main" id="{54549591-72BE-9155-D674-11949C9BE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" y="70723"/>
              <a:ext cx="24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Line 42">
              <a:extLst>
                <a:ext uri="{FF2B5EF4-FFF2-40B4-BE49-F238E27FC236}">
                  <a16:creationId xmlns:a16="http://schemas.microsoft.com/office/drawing/2014/main" id="{02212C41-8AFA-D010-8D1C-4DEAC4C9B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27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Oval 277">
            <a:extLst>
              <a:ext uri="{FF2B5EF4-FFF2-40B4-BE49-F238E27FC236}">
                <a16:creationId xmlns:a16="http://schemas.microsoft.com/office/drawing/2014/main" id="{8ED27077-4CDA-D695-D3A4-6A1BEAEF0FD9}"/>
              </a:ext>
            </a:extLst>
          </p:cNvPr>
          <p:cNvSpPr/>
          <p:nvPr/>
        </p:nvSpPr>
        <p:spPr>
          <a:xfrm>
            <a:off x="4320721" y="2361067"/>
            <a:ext cx="86291" cy="86291"/>
          </a:xfrm>
          <a:prstGeom prst="ellipse">
            <a:avLst/>
          </a:prstGeom>
          <a:solidFill>
            <a:srgbClr val="DA622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77" grpId="0"/>
      <p:bldP spid="277" grpId="1"/>
      <p:bldP spid="13" grpId="0"/>
      <p:bldP spid="256" grpId="0"/>
      <p:bldP spid="257" grpId="0"/>
      <p:bldP spid="285" grpId="0" animBg="1"/>
      <p:bldP spid="15" grpId="0"/>
      <p:bldP spid="2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047397" cy="50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6348334" y="-1"/>
            <a:ext cx="2699062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22">
            <a:extLst>
              <a:ext uri="{FF2B5EF4-FFF2-40B4-BE49-F238E27FC236}">
                <a16:creationId xmlns:a16="http://schemas.microsoft.com/office/drawing/2014/main" id="{C508214C-2476-C27D-1396-FDEE595D5F1C}"/>
              </a:ext>
            </a:extLst>
          </p:cNvPr>
          <p:cNvGrpSpPr/>
          <p:nvPr/>
        </p:nvGrpSpPr>
        <p:grpSpPr>
          <a:xfrm>
            <a:off x="588720" y="1163831"/>
            <a:ext cx="7724993" cy="2814224"/>
            <a:chOff x="596154" y="1320329"/>
            <a:chExt cx="7724993" cy="2814224"/>
          </a:xfrm>
        </p:grpSpPr>
        <p:sp>
          <p:nvSpPr>
            <p:cNvPr id="292" name="Rectangle 51">
              <a:extLst>
                <a:ext uri="{FF2B5EF4-FFF2-40B4-BE49-F238E27FC236}">
                  <a16:creationId xmlns:a16="http://schemas.microsoft.com/office/drawing/2014/main" id="{9F255848-F292-0D93-224E-A8667C25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218" y="2083842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B’</a:t>
              </a:r>
            </a:p>
          </p:txBody>
        </p:sp>
        <p:sp>
          <p:nvSpPr>
            <p:cNvPr id="293" name="Line 41">
              <a:extLst>
                <a:ext uri="{FF2B5EF4-FFF2-40B4-BE49-F238E27FC236}">
                  <a16:creationId xmlns:a16="http://schemas.microsoft.com/office/drawing/2014/main" id="{8A33DFC0-9337-71C5-2AD5-A7C7F5E96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6736" y="2892569"/>
              <a:ext cx="7544411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294" name="Object 9">
              <a:extLst>
                <a:ext uri="{FF2B5EF4-FFF2-40B4-BE49-F238E27FC236}">
                  <a16:creationId xmlns:a16="http://schemas.microsoft.com/office/drawing/2014/main" id="{990D37A5-C628-FF9D-7414-3441CE6472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191774"/>
                </p:ext>
              </p:extLst>
            </p:nvPr>
          </p:nvGraphicFramePr>
          <p:xfrm>
            <a:off x="596154" y="2981326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3EB93B27-30E2-98E9-D5F8-EF125880F7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54" y="2981326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" name="Rectangle 51">
              <a:extLst>
                <a:ext uri="{FF2B5EF4-FFF2-40B4-BE49-F238E27FC236}">
                  <a16:creationId xmlns:a16="http://schemas.microsoft.com/office/drawing/2014/main" id="{EFF68A64-238B-44C8-CD1B-50AAF805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700" y="298029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0B9CA513-2148-504A-7735-8958D50480B6}"/>
                </a:ext>
              </a:extLst>
            </p:cNvPr>
            <p:cNvSpPr/>
            <p:nvPr/>
          </p:nvSpPr>
          <p:spPr>
            <a:xfrm>
              <a:off x="5670155" y="2849423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97" name="Group 4">
              <a:extLst>
                <a:ext uri="{FF2B5EF4-FFF2-40B4-BE49-F238E27FC236}">
                  <a16:creationId xmlns:a16="http://schemas.microsoft.com/office/drawing/2014/main" id="{AB19F126-7780-48AE-3346-E24B54775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9717" y="1320329"/>
              <a:ext cx="227167" cy="2814224"/>
              <a:chOff x="2592" y="2677"/>
              <a:chExt cx="192" cy="1221"/>
            </a:xfrm>
          </p:grpSpPr>
          <p:sp>
            <p:nvSpPr>
              <p:cNvPr id="298" name="Line 5">
                <a:extLst>
                  <a:ext uri="{FF2B5EF4-FFF2-40B4-BE49-F238E27FC236}">
                    <a16:creationId xmlns:a16="http://schemas.microsoft.com/office/drawing/2014/main" id="{3D48935E-52D3-099C-7A46-DE27CE3D7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742"/>
                <a:ext cx="0" cy="10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99" name="Group 9">
                <a:extLst>
                  <a:ext uri="{FF2B5EF4-FFF2-40B4-BE49-F238E27FC236}">
                    <a16:creationId xmlns:a16="http://schemas.microsoft.com/office/drawing/2014/main" id="{02069A0E-211A-9FFB-4266-0F4C1D445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592" y="2677"/>
                <a:ext cx="192" cy="1221"/>
                <a:chOff x="2592" y="2516"/>
                <a:chExt cx="192" cy="1221"/>
              </a:xfrm>
            </p:grpSpPr>
            <p:sp>
              <p:nvSpPr>
                <p:cNvPr id="300" name="Line 10">
                  <a:extLst>
                    <a:ext uri="{FF2B5EF4-FFF2-40B4-BE49-F238E27FC236}">
                      <a16:creationId xmlns:a16="http://schemas.microsoft.com/office/drawing/2014/main" id="{0C09416E-D5AE-CE9A-E3D6-1CC1F97F6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1">
                  <a:extLst>
                    <a:ext uri="{FF2B5EF4-FFF2-40B4-BE49-F238E27FC236}">
                      <a16:creationId xmlns:a16="http://schemas.microsoft.com/office/drawing/2014/main" id="{6A66CFBC-D8D3-AD87-4C76-C652A2640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0">
                  <a:extLst>
                    <a:ext uri="{FF2B5EF4-FFF2-40B4-BE49-F238E27FC236}">
                      <a16:creationId xmlns:a16="http://schemas.microsoft.com/office/drawing/2014/main" id="{3947BB3C-9767-7737-D178-450159D35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11">
                  <a:extLst>
                    <a:ext uri="{FF2B5EF4-FFF2-40B4-BE49-F238E27FC236}">
                      <a16:creationId xmlns:a16="http://schemas.microsoft.com/office/drawing/2014/main" id="{B8F275C4-28CF-9D8C-707F-FE55E36C3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F5641108-57AE-7D54-D9FA-868F43430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0774" y="1726767"/>
              <a:ext cx="0" cy="11658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Rectangle 51">
              <a:extLst>
                <a:ext uri="{FF2B5EF4-FFF2-40B4-BE49-F238E27FC236}">
                  <a16:creationId xmlns:a16="http://schemas.microsoft.com/office/drawing/2014/main" id="{ADE5EC09-F9AC-C363-BA86-955EAE19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657" y="1551914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1D2CE814-D0AB-7F47-C62C-1098ECB8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101" y="263897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  <p:grpSp>
          <p:nvGrpSpPr>
            <p:cNvPr id="307" name="Group 40">
              <a:extLst>
                <a:ext uri="{FF2B5EF4-FFF2-40B4-BE49-F238E27FC236}">
                  <a16:creationId xmlns:a16="http://schemas.microsoft.com/office/drawing/2014/main" id="{11BAC89C-921E-893C-F910-D8C13B6BF635}"/>
                </a:ext>
              </a:extLst>
            </p:cNvPr>
            <p:cNvGrpSpPr>
              <a:grpSpLocks/>
            </p:cNvGrpSpPr>
            <p:nvPr/>
          </p:nvGrpSpPr>
          <p:grpSpPr bwMode="auto">
            <a:xfrm rot="1164316" flipV="1">
              <a:off x="2416769" y="2312284"/>
              <a:ext cx="3367296" cy="767"/>
              <a:chOff x="997" y="70725"/>
              <a:chExt cx="826" cy="767"/>
            </a:xfrm>
          </p:grpSpPr>
          <p:sp>
            <p:nvSpPr>
              <p:cNvPr id="308" name="Line 41">
                <a:extLst>
                  <a:ext uri="{FF2B5EF4-FFF2-40B4-BE49-F238E27FC236}">
                    <a16:creationId xmlns:a16="http://schemas.microsoft.com/office/drawing/2014/main" id="{D261C44C-C249-22A9-7673-9CB153AB3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3" y="70725"/>
                <a:ext cx="490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Line 42">
                <a:extLst>
                  <a:ext uri="{FF2B5EF4-FFF2-40B4-BE49-F238E27FC236}">
                    <a16:creationId xmlns:a16="http://schemas.microsoft.com/office/drawing/2014/main" id="{778B15B0-7DD3-F0E9-0333-645DEE11E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71492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B2703895-7D70-0BE1-A4F1-03F61A97B95F}"/>
                </a:ext>
              </a:extLst>
            </p:cNvPr>
            <p:cNvGrpSpPr>
              <a:grpSpLocks/>
            </p:cNvGrpSpPr>
            <p:nvPr/>
          </p:nvGrpSpPr>
          <p:grpSpPr bwMode="auto">
            <a:xfrm rot="20060544" flipV="1">
              <a:off x="5620485" y="1355342"/>
              <a:ext cx="1818173" cy="1"/>
              <a:chOff x="991" y="2063"/>
              <a:chExt cx="446" cy="1"/>
            </a:xfrm>
          </p:grpSpPr>
          <p:sp>
            <p:nvSpPr>
              <p:cNvPr id="311" name="Line 41">
                <a:extLst>
                  <a:ext uri="{FF2B5EF4-FFF2-40B4-BE49-F238E27FC236}">
                    <a16:creationId xmlns:a16="http://schemas.microsoft.com/office/drawing/2014/main" id="{326BD514-9B8B-237D-8284-659F8255C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8" y="2063"/>
                <a:ext cx="309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Line 42">
                <a:extLst>
                  <a:ext uri="{FF2B5EF4-FFF2-40B4-BE49-F238E27FC236}">
                    <a16:creationId xmlns:a16="http://schemas.microsoft.com/office/drawing/2014/main" id="{ACA72E1D-D39F-0050-CCBD-189F576B9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" y="2064"/>
                <a:ext cx="164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roup 40">
              <a:extLst>
                <a:ext uri="{FF2B5EF4-FFF2-40B4-BE49-F238E27FC236}">
                  <a16:creationId xmlns:a16="http://schemas.microsoft.com/office/drawing/2014/main" id="{EF55E75C-ED89-D76F-FE6D-F1C29CE053C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501110" y="1742160"/>
              <a:ext cx="3215176" cy="0"/>
              <a:chOff x="472" y="2064"/>
              <a:chExt cx="4655" cy="0"/>
            </a:xfrm>
          </p:grpSpPr>
          <p:sp>
            <p:nvSpPr>
              <p:cNvPr id="314" name="Line 41">
                <a:extLst>
                  <a:ext uri="{FF2B5EF4-FFF2-40B4-BE49-F238E27FC236}">
                    <a16:creationId xmlns:a16="http://schemas.microsoft.com/office/drawing/2014/main" id="{17C647CA-80A9-0A60-D521-75B01978B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6" y="2064"/>
                <a:ext cx="2281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Line 42">
                <a:extLst>
                  <a:ext uri="{FF2B5EF4-FFF2-40B4-BE49-F238E27FC236}">
                    <a16:creationId xmlns:a16="http://schemas.microsoft.com/office/drawing/2014/main" id="{29A2AD68-99F7-9840-64EB-E189417DF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" y="2064"/>
                <a:ext cx="2511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6" name="Line 41">
              <a:extLst>
                <a:ext uri="{FF2B5EF4-FFF2-40B4-BE49-F238E27FC236}">
                  <a16:creationId xmlns:a16="http://schemas.microsoft.com/office/drawing/2014/main" id="{B833E2E2-80DE-29FF-CC96-ED26A35E9A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80000" flipV="1">
              <a:off x="3278010" y="2230325"/>
              <a:ext cx="2568003" cy="17714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Rectangle 51">
              <a:extLst>
                <a:ext uri="{FF2B5EF4-FFF2-40B4-BE49-F238E27FC236}">
                  <a16:creationId xmlns:a16="http://schemas.microsoft.com/office/drawing/2014/main" id="{0FFC1D67-28D2-0B37-1503-E0C11F39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730" y="302520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BE48D30-1A55-B041-A36A-50271A0B2296}"/>
                </a:ext>
              </a:extLst>
            </p:cNvPr>
            <p:cNvSpPr/>
            <p:nvPr/>
          </p:nvSpPr>
          <p:spPr>
            <a:xfrm>
              <a:off x="3362759" y="2849422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9" name="Group 40">
              <a:extLst>
                <a:ext uri="{FF2B5EF4-FFF2-40B4-BE49-F238E27FC236}">
                  <a16:creationId xmlns:a16="http://schemas.microsoft.com/office/drawing/2014/main" id="{A54EBD9F-CBF4-779C-153A-B5E5522AF8BA}"/>
                </a:ext>
              </a:extLst>
            </p:cNvPr>
            <p:cNvGrpSpPr>
              <a:grpSpLocks/>
            </p:cNvGrpSpPr>
            <p:nvPr/>
          </p:nvGrpSpPr>
          <p:grpSpPr bwMode="auto">
            <a:xfrm rot="1164316" flipV="1">
              <a:off x="5598624" y="3204120"/>
              <a:ext cx="2042391" cy="768"/>
              <a:chOff x="997" y="70723"/>
              <a:chExt cx="501" cy="768"/>
            </a:xfrm>
          </p:grpSpPr>
          <p:sp>
            <p:nvSpPr>
              <p:cNvPr id="320" name="Line 41">
                <a:extLst>
                  <a:ext uri="{FF2B5EF4-FFF2-40B4-BE49-F238E27FC236}">
                    <a16:creationId xmlns:a16="http://schemas.microsoft.com/office/drawing/2014/main" id="{94EC03C6-CBAE-32E2-E38E-8CD7FA9C6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0" y="70723"/>
                <a:ext cx="248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Line 42">
                <a:extLst>
                  <a:ext uri="{FF2B5EF4-FFF2-40B4-BE49-F238E27FC236}">
                    <a16:creationId xmlns:a16="http://schemas.microsoft.com/office/drawing/2014/main" id="{DF4288DA-8E7B-9DCA-24A6-4C9FF5137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71491"/>
                <a:ext cx="277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25B3E776-8632-41E6-F2D0-E9F9C648FD42}"/>
                </a:ext>
              </a:extLst>
            </p:cNvPr>
            <p:cNvSpPr/>
            <p:nvPr/>
          </p:nvSpPr>
          <p:spPr>
            <a:xfrm>
              <a:off x="4320721" y="2361067"/>
              <a:ext cx="86291" cy="86291"/>
            </a:xfrm>
            <a:prstGeom prst="ellipse">
              <a:avLst/>
            </a:prstGeom>
            <a:solidFill>
              <a:srgbClr val="DA622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30276"/>
            <a:ext cx="17866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1471861" y="377319"/>
            <a:ext cx="6953846" cy="44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3000"/>
              <a:buFont typeface="Patua On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vật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sáng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AB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thấu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kính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phân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kì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Patua One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70945" y="3993619"/>
            <a:ext cx="8615856" cy="963072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0" y="3918894"/>
            <a:ext cx="158347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3926653"/>
            <a:ext cx="6931534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Từ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B’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vuông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góc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xuống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trục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∆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cắt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sz="2000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 </a:t>
            </a:r>
            <a:r>
              <a:rPr lang="en-US" sz="2000" dirty="0" err="1">
                <a:solidFill>
                  <a:srgbClr val="2E2723"/>
                </a:solidFill>
              </a:rPr>
              <a:t>tại</a:t>
            </a:r>
            <a:r>
              <a:rPr lang="en-US" sz="2000" dirty="0">
                <a:solidFill>
                  <a:srgbClr val="2E2723"/>
                </a:solidFill>
              </a:rPr>
              <a:t> A’ </a:t>
            </a:r>
          </a:p>
        </p:txBody>
      </p:sp>
      <p:sp>
        <p:nvSpPr>
          <p:cNvPr id="11" name="Google Shape;363;p48">
            <a:extLst>
              <a:ext uri="{FF2B5EF4-FFF2-40B4-BE49-F238E27FC236}">
                <a16:creationId xmlns:a16="http://schemas.microsoft.com/office/drawing/2014/main" id="{C1556045-E74B-AB2A-9EE3-65E669108218}"/>
              </a:ext>
            </a:extLst>
          </p:cNvPr>
          <p:cNvSpPr txBox="1">
            <a:spLocks/>
          </p:cNvSpPr>
          <p:nvPr/>
        </p:nvSpPr>
        <p:spPr>
          <a:xfrm>
            <a:off x="1336032" y="4286958"/>
            <a:ext cx="6931534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 qua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thấu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kính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kì</a:t>
            </a:r>
            <a:endParaRPr lang="en-US" sz="2000" dirty="0">
              <a:solidFill>
                <a:srgbClr val="2E2723"/>
              </a:solidFill>
            </a:endParaRP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FCD7E5D4-929F-3D1D-A9B8-33E9A38AED44}"/>
              </a:ext>
            </a:extLst>
          </p:cNvPr>
          <p:cNvCxnSpPr>
            <a:cxnSpLocks/>
          </p:cNvCxnSpPr>
          <p:nvPr/>
        </p:nvCxnSpPr>
        <p:spPr>
          <a:xfrm flipV="1">
            <a:off x="4356432" y="2304080"/>
            <a:ext cx="0" cy="431989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907DBFD-3897-6DBA-12BD-297B0721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731" y="285981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A’</a:t>
            </a:r>
          </a:p>
        </p:txBody>
      </p:sp>
      <p:sp>
        <p:nvSpPr>
          <p:cNvPr id="326" name="Rectangle 51">
            <a:extLst>
              <a:ext uri="{FF2B5EF4-FFF2-40B4-BE49-F238E27FC236}">
                <a16:creationId xmlns:a16="http://schemas.microsoft.com/office/drawing/2014/main" id="{119004F0-B0C9-2145-65F7-538DB987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853" y="13521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55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295" grpId="0"/>
      <p:bldP spid="305" grpId="0"/>
      <p:bldP spid="306" grpId="0"/>
      <p:bldP spid="317" grpId="0"/>
      <p:bldP spid="23" grpId="0"/>
      <p:bldP spid="24" grpId="0"/>
      <p:bldP spid="11" grpId="0"/>
      <p:bldP spid="291" grpId="0"/>
      <p:bldP spid="291" grpId="1"/>
      <p:bldP spid="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90086" y="609963"/>
            <a:ext cx="8151893" cy="1275234"/>
          </a:xfrm>
          <a:prstGeom prst="roundRect">
            <a:avLst>
              <a:gd name="adj" fmla="val 1109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626" y="449375"/>
            <a:ext cx="1494088" cy="1494088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565073" y="640335"/>
            <a:ext cx="7082307" cy="1244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8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dirty="0"/>
              <a:t>Vẽ ảnh của điểm sáng </a:t>
            </a:r>
            <a:r>
              <a:rPr lang="en-US" sz="2000" dirty="0"/>
              <a:t>S</a:t>
            </a:r>
            <a:r>
              <a:rPr lang="vi-VN" sz="2000" dirty="0"/>
              <a:t> và vật sáng </a:t>
            </a:r>
            <a:r>
              <a:rPr lang="en-US" sz="2000" dirty="0"/>
              <a:t>AB</a:t>
            </a:r>
            <a:r>
              <a:rPr lang="vi-VN" sz="2000" dirty="0"/>
              <a:t> vào vở trong một số trường hợp sau</a:t>
            </a:r>
            <a:r>
              <a:rPr lang="en-US" sz="2000" dirty="0"/>
              <a:t>,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,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ảo</a:t>
            </a:r>
            <a:r>
              <a:rPr lang="en-US" sz="2000" dirty="0"/>
              <a:t>,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39E1F0-3440-AB13-D9DA-1BCCDCA20DCA}"/>
              </a:ext>
            </a:extLst>
          </p:cNvPr>
          <p:cNvGrpSpPr/>
          <p:nvPr/>
        </p:nvGrpSpPr>
        <p:grpSpPr>
          <a:xfrm>
            <a:off x="442518" y="1973835"/>
            <a:ext cx="3282730" cy="1421676"/>
            <a:chOff x="1565074" y="1943462"/>
            <a:chExt cx="6756073" cy="2925903"/>
          </a:xfrm>
        </p:grpSpPr>
        <p:sp>
          <p:nvSpPr>
            <p:cNvPr id="3" name="Line 41">
              <a:extLst>
                <a:ext uri="{FF2B5EF4-FFF2-40B4-BE49-F238E27FC236}">
                  <a16:creationId xmlns:a16="http://schemas.microsoft.com/office/drawing/2014/main" id="{9A30F47C-1D00-6426-CFD2-A82BA49B3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5980" y="3411739"/>
              <a:ext cx="6555167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4" name="Object 9">
              <a:extLst>
                <a:ext uri="{FF2B5EF4-FFF2-40B4-BE49-F238E27FC236}">
                  <a16:creationId xmlns:a16="http://schemas.microsoft.com/office/drawing/2014/main" id="{4118A8F9-FD67-D5BD-AB4B-83D83BD21E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851887"/>
                </p:ext>
              </p:extLst>
            </p:nvPr>
          </p:nvGraphicFramePr>
          <p:xfrm>
            <a:off x="1565074" y="3444899"/>
            <a:ext cx="753071" cy="47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3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14" name="Object 9">
                          <a:extLst>
                            <a:ext uri="{FF2B5EF4-FFF2-40B4-BE49-F238E27FC236}">
                              <a16:creationId xmlns:a16="http://schemas.microsoft.com/office/drawing/2014/main" id="{4A8CF25F-03A1-9EDB-2F77-81D6263D48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074" y="3444899"/>
                          <a:ext cx="753071" cy="47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34">
              <a:extLst>
                <a:ext uri="{FF2B5EF4-FFF2-40B4-BE49-F238E27FC236}">
                  <a16:creationId xmlns:a16="http://schemas.microsoft.com/office/drawing/2014/main" id="{73AB97E0-8768-5F77-DB31-B0085B3F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0321" y="1943462"/>
              <a:ext cx="0" cy="2925903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6706FA60-715C-AB96-EC03-9E21CB057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879" y="3495256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6BC821-B213-4D33-E96A-8A65201A63C7}"/>
                </a:ext>
              </a:extLst>
            </p:cNvPr>
            <p:cNvSpPr/>
            <p:nvPr/>
          </p:nvSpPr>
          <p:spPr>
            <a:xfrm>
              <a:off x="5917175" y="3352920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5BA02C5D-B426-A87D-19B9-3820E969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13" y="2973186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9C321D-8739-E317-264E-2A596F40AA63}"/>
                </a:ext>
              </a:extLst>
            </p:cNvPr>
            <p:cNvSpPr/>
            <p:nvPr/>
          </p:nvSpPr>
          <p:spPr>
            <a:xfrm>
              <a:off x="7076016" y="3367747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556E51F1-0F2D-8CED-38DF-18CEF9BC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62" y="2551636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27A577-52BF-2B2E-ED1E-654D47EE9BA8}"/>
                </a:ext>
              </a:extLst>
            </p:cNvPr>
            <p:cNvSpPr/>
            <p:nvPr/>
          </p:nvSpPr>
          <p:spPr>
            <a:xfrm>
              <a:off x="5088924" y="2814792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475AFB-9B1E-4536-FBEB-F38B96ED638B}"/>
              </a:ext>
            </a:extLst>
          </p:cNvPr>
          <p:cNvGrpSpPr/>
          <p:nvPr/>
        </p:nvGrpSpPr>
        <p:grpSpPr>
          <a:xfrm>
            <a:off x="4562250" y="1980805"/>
            <a:ext cx="3879817" cy="1421676"/>
            <a:chOff x="290782" y="1029759"/>
            <a:chExt cx="8259249" cy="3026425"/>
          </a:xfrm>
        </p:grpSpPr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84F1CFC6-7306-589E-790C-C823B03AB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161" y="2571750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id="{65226F42-B627-3398-E570-B7F5174D19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100082"/>
                </p:ext>
              </p:extLst>
            </p:nvPr>
          </p:nvGraphicFramePr>
          <p:xfrm>
            <a:off x="290782" y="2630573"/>
            <a:ext cx="701888" cy="445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4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0D1E6958-3A05-EF02-375B-DF1C110DBF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82" y="2630573"/>
                          <a:ext cx="701888" cy="445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34">
              <a:extLst>
                <a:ext uri="{FF2B5EF4-FFF2-40B4-BE49-F238E27FC236}">
                  <a16:creationId xmlns:a16="http://schemas.microsoft.com/office/drawing/2014/main" id="{CE2AD4A8-224D-F0A2-261A-E3A2016F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0510" y="1029759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2AC76705-63BC-6353-EF8C-B1A323101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068" y="265526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259098-2F51-BE1B-C6BD-1DBD5539927A}"/>
                </a:ext>
              </a:extLst>
            </p:cNvPr>
            <p:cNvSpPr/>
            <p:nvPr/>
          </p:nvSpPr>
          <p:spPr>
            <a:xfrm>
              <a:off x="5017364" y="2512931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FDAC08BA-A4A2-6E8A-8F55-9764EE419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384" y="213319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4A223A-6303-5822-288C-FA70EF74ECB4}"/>
                </a:ext>
              </a:extLst>
            </p:cNvPr>
            <p:cNvSpPr/>
            <p:nvPr/>
          </p:nvSpPr>
          <p:spPr>
            <a:xfrm>
              <a:off x="6349887" y="2527758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CE434EF-81E9-6609-4520-5EB8A1A15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784" y="1586523"/>
              <a:ext cx="0" cy="96955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F673627D-B1DE-1046-10B1-1FCBF9C3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125597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D65DD2CF-4151-1EF3-FC31-C0FE7BB92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20" y="2649540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0732F2-AF2E-8FBD-C551-6174FB24727C}"/>
              </a:ext>
            </a:extLst>
          </p:cNvPr>
          <p:cNvGrpSpPr/>
          <p:nvPr/>
        </p:nvGrpSpPr>
        <p:grpSpPr>
          <a:xfrm>
            <a:off x="2383567" y="3200810"/>
            <a:ext cx="3631617" cy="1829560"/>
            <a:chOff x="2383567" y="3200810"/>
            <a:chExt cx="3631617" cy="1829560"/>
          </a:xfrm>
        </p:grpSpPr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B111EBC0-1D10-3E20-3716-7CBA30292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6586" y="4145915"/>
              <a:ext cx="3438598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31" name="Object 9">
              <a:extLst>
                <a:ext uri="{FF2B5EF4-FFF2-40B4-BE49-F238E27FC236}">
                  <a16:creationId xmlns:a16="http://schemas.microsoft.com/office/drawing/2014/main" id="{C8F94EFD-B5FE-2C50-464F-7F9ED4FC5B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3637000"/>
                </p:ext>
              </p:extLst>
            </p:nvPr>
          </p:nvGraphicFramePr>
          <p:xfrm>
            <a:off x="2383567" y="4119858"/>
            <a:ext cx="517899" cy="32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5"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4" name="Object 9">
                          <a:extLst>
                            <a:ext uri="{FF2B5EF4-FFF2-40B4-BE49-F238E27FC236}">
                              <a16:creationId xmlns:a16="http://schemas.microsoft.com/office/drawing/2014/main" id="{3EC5392A-19D8-3715-528B-048A3C21B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567" y="4119858"/>
                          <a:ext cx="517899" cy="32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C9402339-9B41-9551-B718-555764DF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402" y="4198892"/>
              <a:ext cx="267885" cy="13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CA9DE4C-60BD-5A1E-B1CD-7263EDEE0105}"/>
                </a:ext>
              </a:extLst>
            </p:cNvPr>
            <p:cNvSpPr/>
            <p:nvPr/>
          </p:nvSpPr>
          <p:spPr>
            <a:xfrm>
              <a:off x="5087719" y="4119858"/>
              <a:ext cx="52112" cy="52112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ctangle 51">
              <a:extLst>
                <a:ext uri="{FF2B5EF4-FFF2-40B4-BE49-F238E27FC236}">
                  <a16:creationId xmlns:a16="http://schemas.microsoft.com/office/drawing/2014/main" id="{7A27935A-5D72-09FE-0785-7060C72C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950" y="4226013"/>
              <a:ext cx="267885" cy="13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466EB8-9B7C-581F-36BB-701A244EAE3E}"/>
                </a:ext>
              </a:extLst>
            </p:cNvPr>
            <p:cNvSpPr/>
            <p:nvPr/>
          </p:nvSpPr>
          <p:spPr>
            <a:xfrm>
              <a:off x="3273235" y="4119858"/>
              <a:ext cx="52112" cy="52112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43673471-569F-83EB-AE1C-EC94D783A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1111" y="3200810"/>
              <a:ext cx="147684" cy="1829560"/>
              <a:chOff x="2592" y="2677"/>
              <a:chExt cx="192" cy="1221"/>
            </a:xfrm>
          </p:grpSpPr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40D2EFB0-25B5-D961-A6AA-D3D8CFAED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742"/>
                <a:ext cx="0" cy="10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BE96EAF3-6666-136E-2BD0-BDF43A0E4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592" y="2677"/>
                <a:ext cx="192" cy="1221"/>
                <a:chOff x="2592" y="2516"/>
                <a:chExt cx="192" cy="1221"/>
              </a:xfrm>
            </p:grpSpPr>
            <p:sp>
              <p:nvSpPr>
                <p:cNvPr id="42" name="Line 10">
                  <a:extLst>
                    <a:ext uri="{FF2B5EF4-FFF2-40B4-BE49-F238E27FC236}">
                      <a16:creationId xmlns:a16="http://schemas.microsoft.com/office/drawing/2014/main" id="{1E16C7A5-6965-2800-9D76-A4476F48B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1">
                  <a:extLst>
                    <a:ext uri="{FF2B5EF4-FFF2-40B4-BE49-F238E27FC236}">
                      <a16:creationId xmlns:a16="http://schemas.microsoft.com/office/drawing/2014/main" id="{42604BC2-7E80-E0FE-37C5-43EFA36BD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672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0">
                  <a:extLst>
                    <a:ext uri="{FF2B5EF4-FFF2-40B4-BE49-F238E27FC236}">
                      <a16:creationId xmlns:a16="http://schemas.microsoft.com/office/drawing/2014/main" id="{778EB22C-4F14-19E9-125F-9E7A87D3E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11">
                  <a:extLst>
                    <a:ext uri="{FF2B5EF4-FFF2-40B4-BE49-F238E27FC236}">
                      <a16:creationId xmlns:a16="http://schemas.microsoft.com/office/drawing/2014/main" id="{9AA124A1-6CF9-DB24-5AF4-3179896C1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516"/>
                  <a:ext cx="96" cy="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9DDFFE3-B0BB-89D3-7545-8548CF6B2F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611" y="3452879"/>
              <a:ext cx="0" cy="69303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51">
              <a:extLst>
                <a:ext uri="{FF2B5EF4-FFF2-40B4-BE49-F238E27FC236}">
                  <a16:creationId xmlns:a16="http://schemas.microsoft.com/office/drawing/2014/main" id="{F28CF9F6-E854-3B69-F3F9-E4B0A9EA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107" y="3336285"/>
              <a:ext cx="267885" cy="13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E0883616-460D-A066-FD3A-B6AC0053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415" y="3992766"/>
              <a:ext cx="267885" cy="13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  <p:bldP spid="15" grpId="0"/>
      <p:bldP spid="21" grpId="0"/>
      <p:bldP spid="23" grpId="0"/>
      <p:bldP spid="26" grpId="0"/>
      <p:bldP spid="27" grpId="0"/>
      <p:bldP spid="32" grpId="0"/>
      <p:bldP spid="34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8C6AE683-4EDA-ECEF-ECD9-7EC58418B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8829FCE5-4995-E3BE-364B-6308AEEC88A3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289DB-1411-BF82-0A84-343377B94ED3}"/>
              </a:ext>
            </a:extLst>
          </p:cNvPr>
          <p:cNvSpPr/>
          <p:nvPr/>
        </p:nvSpPr>
        <p:spPr>
          <a:xfrm>
            <a:off x="726316" y="4195461"/>
            <a:ext cx="7924800" cy="72331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65C22-CCE1-A8C8-5845-5244666E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5" y="3983187"/>
            <a:ext cx="1005841" cy="1005841"/>
          </a:xfrm>
          <a:prstGeom prst="rect">
            <a:avLst/>
          </a:prstGeom>
        </p:spPr>
      </p:pic>
      <p:sp>
        <p:nvSpPr>
          <p:cNvPr id="8" name="Google Shape;247;p23">
            <a:extLst>
              <a:ext uri="{FF2B5EF4-FFF2-40B4-BE49-F238E27FC236}">
                <a16:creationId xmlns:a16="http://schemas.microsoft.com/office/drawing/2014/main" id="{6D5FD552-AFB1-51A4-B3C8-D7BB854EF086}"/>
              </a:ext>
            </a:extLst>
          </p:cNvPr>
          <p:cNvSpPr txBox="1">
            <a:spLocks/>
          </p:cNvSpPr>
          <p:nvPr/>
        </p:nvSpPr>
        <p:spPr>
          <a:xfrm>
            <a:off x="1415926" y="4271952"/>
            <a:ext cx="654558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/>
              <a:t>Ảnh ảo, cùng chiều với vật. Ảnh lớn hơn vật.</a:t>
            </a:r>
            <a:endParaRPr lang="en-US" dirty="0"/>
          </a:p>
        </p:txBody>
      </p:sp>
      <p:sp>
        <p:nvSpPr>
          <p:cNvPr id="354" name="Line 41">
            <a:extLst>
              <a:ext uri="{FF2B5EF4-FFF2-40B4-BE49-F238E27FC236}">
                <a16:creationId xmlns:a16="http://schemas.microsoft.com/office/drawing/2014/main" id="{EC081685-D8A0-C672-EE2C-F1921ABC7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311" y="307572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55" name="Object 9">
            <a:extLst>
              <a:ext uri="{FF2B5EF4-FFF2-40B4-BE49-F238E27FC236}">
                <a16:creationId xmlns:a16="http://schemas.microsoft.com/office/drawing/2014/main" id="{89060281-D657-174B-D0CC-30B1FCDA5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05182"/>
              </p:ext>
            </p:extLst>
          </p:nvPr>
        </p:nvGraphicFramePr>
        <p:xfrm>
          <a:off x="585843" y="31088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3947F409-5959-EBC4-238F-40D14B9CCC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43" y="31088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Line 34">
            <a:extLst>
              <a:ext uri="{FF2B5EF4-FFF2-40B4-BE49-F238E27FC236}">
                <a16:creationId xmlns:a16="http://schemas.microsoft.com/office/drawing/2014/main" id="{5AF5930E-9764-B091-EA2F-B293E642C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896" y="205518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57" name="Rectangle 51">
            <a:extLst>
              <a:ext uri="{FF2B5EF4-FFF2-40B4-BE49-F238E27FC236}">
                <a16:creationId xmlns:a16="http://schemas.microsoft.com/office/drawing/2014/main" id="{EB253F84-E1CE-D538-D34F-BB62B32A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454" y="315924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7A6D04D6-D52C-6CA5-300B-FAB7E3433AFD}"/>
              </a:ext>
            </a:extLst>
          </p:cNvPr>
          <p:cNvSpPr/>
          <p:nvPr/>
        </p:nvSpPr>
        <p:spPr>
          <a:xfrm>
            <a:off x="5957750" y="301690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Rectangle 51">
            <a:extLst>
              <a:ext uri="{FF2B5EF4-FFF2-40B4-BE49-F238E27FC236}">
                <a16:creationId xmlns:a16="http://schemas.microsoft.com/office/drawing/2014/main" id="{AC8F3239-8423-97C0-13C4-F1DDAEDB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088" y="263717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8A2C103-3802-A07D-8C53-20C490080E0A}"/>
              </a:ext>
            </a:extLst>
          </p:cNvPr>
          <p:cNvSpPr/>
          <p:nvPr/>
        </p:nvSpPr>
        <p:spPr>
          <a:xfrm>
            <a:off x="7116591" y="303173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Rectangle 51">
            <a:extLst>
              <a:ext uri="{FF2B5EF4-FFF2-40B4-BE49-F238E27FC236}">
                <a16:creationId xmlns:a16="http://schemas.microsoft.com/office/drawing/2014/main" id="{80214477-0B2A-40FB-BA3B-CE872F69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437" y="221562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362" name="Group 40">
            <a:extLst>
              <a:ext uri="{FF2B5EF4-FFF2-40B4-BE49-F238E27FC236}">
                <a16:creationId xmlns:a16="http://schemas.microsoft.com/office/drawing/2014/main" id="{AECAF637-6392-5F3C-0283-DDCF90B2148E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01802" y="2799773"/>
            <a:ext cx="990621" cy="767"/>
            <a:chOff x="997" y="70724"/>
            <a:chExt cx="243" cy="767"/>
          </a:xfrm>
        </p:grpSpPr>
        <p:sp>
          <p:nvSpPr>
            <p:cNvPr id="363" name="Line 41">
              <a:extLst>
                <a:ext uri="{FF2B5EF4-FFF2-40B4-BE49-F238E27FC236}">
                  <a16:creationId xmlns:a16="http://schemas.microsoft.com/office/drawing/2014/main" id="{97C0CB80-A4D2-7113-6432-6AEBC1625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64" name="Line 42">
              <a:extLst>
                <a:ext uri="{FF2B5EF4-FFF2-40B4-BE49-F238E27FC236}">
                  <a16:creationId xmlns:a16="http://schemas.microsoft.com/office/drawing/2014/main" id="{3E476148-652E-6D42-D446-36BEA2F29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65" name="Group 40">
            <a:extLst>
              <a:ext uri="{FF2B5EF4-FFF2-40B4-BE49-F238E27FC236}">
                <a16:creationId xmlns:a16="http://schemas.microsoft.com/office/drawing/2014/main" id="{0F6F5DD2-E29D-6D17-2651-FA5623E69725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897550" y="2914545"/>
            <a:ext cx="1818173" cy="1"/>
            <a:chOff x="991" y="2063"/>
            <a:chExt cx="446" cy="1"/>
          </a:xfrm>
        </p:grpSpPr>
        <p:sp>
          <p:nvSpPr>
            <p:cNvPr id="366" name="Line 41">
              <a:extLst>
                <a:ext uri="{FF2B5EF4-FFF2-40B4-BE49-F238E27FC236}">
                  <a16:creationId xmlns:a16="http://schemas.microsoft.com/office/drawing/2014/main" id="{4EB3C724-5FE1-AFE4-5460-2B491BA5F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67" name="Line 42">
              <a:extLst>
                <a:ext uri="{FF2B5EF4-FFF2-40B4-BE49-F238E27FC236}">
                  <a16:creationId xmlns:a16="http://schemas.microsoft.com/office/drawing/2014/main" id="{24D7A3F3-6A54-EFD5-8A58-0E460CD12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68" name="Group 40">
            <a:extLst>
              <a:ext uri="{FF2B5EF4-FFF2-40B4-BE49-F238E27FC236}">
                <a16:creationId xmlns:a16="http://schemas.microsoft.com/office/drawing/2014/main" id="{7C2F5AE8-5BCA-A8DB-F181-45793CDDA2B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179167" y="2285589"/>
            <a:ext cx="827450" cy="245953"/>
            <a:chOff x="991" y="2064"/>
            <a:chExt cx="1198" cy="0"/>
          </a:xfrm>
        </p:grpSpPr>
        <p:sp>
          <p:nvSpPr>
            <p:cNvPr id="369" name="Line 41">
              <a:extLst>
                <a:ext uri="{FF2B5EF4-FFF2-40B4-BE49-F238E27FC236}">
                  <a16:creationId xmlns:a16="http://schemas.microsoft.com/office/drawing/2014/main" id="{BA51C15D-FA29-5526-7701-E9584B9AE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70" name="Line 42">
              <a:extLst>
                <a:ext uri="{FF2B5EF4-FFF2-40B4-BE49-F238E27FC236}">
                  <a16:creationId xmlns:a16="http://schemas.microsoft.com/office/drawing/2014/main" id="{96DAF8C9-4BD3-DC44-C568-D25DD3543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71" name="Group 40">
            <a:extLst>
              <a:ext uri="{FF2B5EF4-FFF2-40B4-BE49-F238E27FC236}">
                <a16:creationId xmlns:a16="http://schemas.microsoft.com/office/drawing/2014/main" id="{EF8C2AD9-9FFA-1EFE-7AFC-50774DA8BEA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877561" y="3484431"/>
            <a:ext cx="1545043" cy="767"/>
            <a:chOff x="997" y="70723"/>
            <a:chExt cx="379" cy="767"/>
          </a:xfrm>
        </p:grpSpPr>
        <p:sp>
          <p:nvSpPr>
            <p:cNvPr id="372" name="Line 41">
              <a:extLst>
                <a:ext uri="{FF2B5EF4-FFF2-40B4-BE49-F238E27FC236}">
                  <a16:creationId xmlns:a16="http://schemas.microsoft.com/office/drawing/2014/main" id="{6DC90E5B-A975-C2A3-4003-6156415F8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73" name="Line 42">
              <a:extLst>
                <a:ext uri="{FF2B5EF4-FFF2-40B4-BE49-F238E27FC236}">
                  <a16:creationId xmlns:a16="http://schemas.microsoft.com/office/drawing/2014/main" id="{083EB574-E10E-33DA-F1BF-DF6B6DC42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74" name="Rectangle 51">
            <a:extLst>
              <a:ext uri="{FF2B5EF4-FFF2-40B4-BE49-F238E27FC236}">
                <a16:creationId xmlns:a16="http://schemas.microsoft.com/office/drawing/2014/main" id="{C6F567CD-B5BF-9233-B88F-9A42844F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373" y="5337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S’</a:t>
            </a:r>
          </a:p>
        </p:txBody>
      </p:sp>
      <p:sp>
        <p:nvSpPr>
          <p:cNvPr id="375" name="Line 41">
            <a:extLst>
              <a:ext uri="{FF2B5EF4-FFF2-40B4-BE49-F238E27FC236}">
                <a16:creationId xmlns:a16="http://schemas.microsoft.com/office/drawing/2014/main" id="{93F5B3D9-5185-9E66-0998-F07F1B1FE52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411252" y="164655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76" name="Line 41">
            <a:extLst>
              <a:ext uri="{FF2B5EF4-FFF2-40B4-BE49-F238E27FC236}">
                <a16:creationId xmlns:a16="http://schemas.microsoft.com/office/drawing/2014/main" id="{53E1AB7B-8DB1-B6C8-9725-ACCF5DE2ED6E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366723" y="168455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3DEC7E90-9C66-969D-8720-5BA3369CEFA3}"/>
              </a:ext>
            </a:extLst>
          </p:cNvPr>
          <p:cNvSpPr/>
          <p:nvPr/>
        </p:nvSpPr>
        <p:spPr>
          <a:xfrm>
            <a:off x="2572253" y="80641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1B343DBB-B4C4-C4C4-DECA-1AB4726D407A}"/>
              </a:ext>
            </a:extLst>
          </p:cNvPr>
          <p:cNvSpPr/>
          <p:nvPr/>
        </p:nvSpPr>
        <p:spPr>
          <a:xfrm>
            <a:off x="5129716" y="2478916"/>
            <a:ext cx="86291" cy="86291"/>
          </a:xfrm>
          <a:prstGeom prst="ellipse">
            <a:avLst/>
          </a:prstGeom>
          <a:solidFill>
            <a:srgbClr val="000D26"/>
          </a:solidFill>
          <a:ln w="28575" cap="flat" cmpd="sng" algn="ctr">
            <a:solidFill>
              <a:srgbClr val="000D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57" grpId="0"/>
      <p:bldP spid="359" grpId="0"/>
      <p:bldP spid="361" grpId="0"/>
      <p:bldP spid="374" grpId="0"/>
      <p:bldP spid="374" grpId="1"/>
      <p:bldP spid="375" grpId="0" animBg="1"/>
      <p:bldP spid="376" grpId="0" animBg="1"/>
      <p:bldP spid="3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05B4EF36-74B3-4CD0-BD69-121C9BDBE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54035087-CE09-7112-00B3-B54B86B8E81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333DD3-8286-5ED9-5A95-9DC252EB5474}"/>
              </a:ext>
            </a:extLst>
          </p:cNvPr>
          <p:cNvSpPr/>
          <p:nvPr/>
        </p:nvSpPr>
        <p:spPr>
          <a:xfrm>
            <a:off x="726316" y="4195461"/>
            <a:ext cx="7924800" cy="72331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F4651-7D59-CDA3-FF28-355820FB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5" y="3983187"/>
            <a:ext cx="1005841" cy="1005841"/>
          </a:xfrm>
          <a:prstGeom prst="rect">
            <a:avLst/>
          </a:prstGeom>
        </p:spPr>
      </p:pic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C6CC7505-1956-028A-0E53-4765B1D34854}"/>
              </a:ext>
            </a:extLst>
          </p:cNvPr>
          <p:cNvSpPr txBox="1">
            <a:spLocks/>
          </p:cNvSpPr>
          <p:nvPr/>
        </p:nvSpPr>
        <p:spPr>
          <a:xfrm>
            <a:off x="1415926" y="4271952"/>
            <a:ext cx="689545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/>
              <a:t>Ảnh thật, ngược chiều với vật. Ảnh nhỏ hơn vật.</a:t>
            </a:r>
            <a:endParaRPr lang="en-US" dirty="0"/>
          </a:p>
        </p:txBody>
      </p:sp>
      <p:sp>
        <p:nvSpPr>
          <p:cNvPr id="62" name="Line 41">
            <a:extLst>
              <a:ext uri="{FF2B5EF4-FFF2-40B4-BE49-F238E27FC236}">
                <a16:creationId xmlns:a16="http://schemas.microsoft.com/office/drawing/2014/main" id="{26A32EDD-FE6C-3CBF-9281-524F745743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63" name="Object 9">
            <a:extLst>
              <a:ext uri="{FF2B5EF4-FFF2-40B4-BE49-F238E27FC236}">
                <a16:creationId xmlns:a16="http://schemas.microsoft.com/office/drawing/2014/main" id="{E645991A-AB65-D86B-6563-5CB76AC9A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34">
            <a:extLst>
              <a:ext uri="{FF2B5EF4-FFF2-40B4-BE49-F238E27FC236}">
                <a16:creationId xmlns:a16="http://schemas.microsoft.com/office/drawing/2014/main" id="{005F290D-9D3C-446E-B4A4-26E7BF47B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74C14766-15C7-6AA5-CD06-1457C779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O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F513832-F481-6036-8C3E-9679BCE4FB6B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" name="Rectangle 51">
            <a:extLst>
              <a:ext uri="{FF2B5EF4-FFF2-40B4-BE49-F238E27FC236}">
                <a16:creationId xmlns:a16="http://schemas.microsoft.com/office/drawing/2014/main" id="{B96B953A-9B8E-0B30-7F8D-985D21EC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84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F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C2F57E8-6362-DCF8-E642-A3B4BF03D836}"/>
              </a:ext>
            </a:extLst>
          </p:cNvPr>
          <p:cNvSpPr/>
          <p:nvPr/>
        </p:nvSpPr>
        <p:spPr>
          <a:xfrm>
            <a:off x="6349887" y="2527758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73F470-7BEC-C7DC-6862-FFF5AC4A3C78}"/>
              </a:ext>
            </a:extLst>
          </p:cNvPr>
          <p:cNvCxnSpPr>
            <a:cxnSpLocks/>
          </p:cNvCxnSpPr>
          <p:nvPr/>
        </p:nvCxnSpPr>
        <p:spPr>
          <a:xfrm flipV="1">
            <a:off x="1109784" y="1575691"/>
            <a:ext cx="0" cy="98038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51">
            <a:extLst>
              <a:ext uri="{FF2B5EF4-FFF2-40B4-BE49-F238E27FC236}">
                <a16:creationId xmlns:a16="http://schemas.microsoft.com/office/drawing/2014/main" id="{9DF0759F-37DE-0F71-7294-D0756C64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0" y="125597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</a:t>
            </a:r>
          </a:p>
        </p:txBody>
      </p:sp>
      <p:sp>
        <p:nvSpPr>
          <p:cNvPr id="71" name="Rectangle 51">
            <a:extLst>
              <a:ext uri="{FF2B5EF4-FFF2-40B4-BE49-F238E27FC236}">
                <a16:creationId xmlns:a16="http://schemas.microsoft.com/office/drawing/2014/main" id="{6F72E6EF-F4AA-84AE-BC72-7FE32239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0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grpSp>
        <p:nvGrpSpPr>
          <p:cNvPr id="72" name="Group 40">
            <a:extLst>
              <a:ext uri="{FF2B5EF4-FFF2-40B4-BE49-F238E27FC236}">
                <a16:creationId xmlns:a16="http://schemas.microsoft.com/office/drawing/2014/main" id="{854744ED-01B7-D755-990E-AE06CAE01B8A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1032688" y="2067057"/>
            <a:ext cx="4084772" cy="1"/>
            <a:chOff x="991" y="2064"/>
            <a:chExt cx="1002" cy="1"/>
          </a:xfrm>
        </p:grpSpPr>
        <p:sp>
          <p:nvSpPr>
            <p:cNvPr id="73" name="Line 41">
              <a:extLst>
                <a:ext uri="{FF2B5EF4-FFF2-40B4-BE49-F238E27FC236}">
                  <a16:creationId xmlns:a16="http://schemas.microsoft.com/office/drawing/2014/main" id="{9A191807-A13D-9753-3896-9494E45B2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Line 42">
              <a:extLst>
                <a:ext uri="{FF2B5EF4-FFF2-40B4-BE49-F238E27FC236}">
                  <a16:creationId xmlns:a16="http://schemas.microsoft.com/office/drawing/2014/main" id="{9E884BC5-C3CF-D5CC-1541-0AA57455D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roup 40">
            <a:extLst>
              <a:ext uri="{FF2B5EF4-FFF2-40B4-BE49-F238E27FC236}">
                <a16:creationId xmlns:a16="http://schemas.microsoft.com/office/drawing/2014/main" id="{99143FCF-8F0C-5275-F7C1-8F93FF99193D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989935" y="2885452"/>
            <a:ext cx="2910706" cy="1"/>
            <a:chOff x="991" y="2064"/>
            <a:chExt cx="714" cy="1"/>
          </a:xfrm>
        </p:grpSpPr>
        <p:sp>
          <p:nvSpPr>
            <p:cNvPr id="76" name="Line 41">
              <a:extLst>
                <a:ext uri="{FF2B5EF4-FFF2-40B4-BE49-F238E27FC236}">
                  <a16:creationId xmlns:a16="http://schemas.microsoft.com/office/drawing/2014/main" id="{22BCDF5C-52FD-F396-05CA-59C98D8A0D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452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id="{D8CB719B-83A8-5A46-007C-2025B813A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" name="Group 40">
            <a:extLst>
              <a:ext uri="{FF2B5EF4-FFF2-40B4-BE49-F238E27FC236}">
                <a16:creationId xmlns:a16="http://schemas.microsoft.com/office/drawing/2014/main" id="{9F7E8790-6D5B-E29D-A5B6-8AA4AE5722FD}"/>
              </a:ext>
            </a:extLst>
          </p:cNvPr>
          <p:cNvGrpSpPr>
            <a:grpSpLocks/>
          </p:cNvGrpSpPr>
          <p:nvPr/>
        </p:nvGrpSpPr>
        <p:grpSpPr bwMode="auto">
          <a:xfrm>
            <a:off x="1109784" y="1585556"/>
            <a:ext cx="3950853" cy="0"/>
            <a:chOff x="991" y="2064"/>
            <a:chExt cx="1198" cy="0"/>
          </a:xfrm>
        </p:grpSpPr>
        <p:sp>
          <p:nvSpPr>
            <p:cNvPr id="79" name="Line 41">
              <a:extLst>
                <a:ext uri="{FF2B5EF4-FFF2-40B4-BE49-F238E27FC236}">
                  <a16:creationId xmlns:a16="http://schemas.microsoft.com/office/drawing/2014/main" id="{A114012E-2ED9-9D13-34B4-77C95948D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Line 42">
              <a:extLst>
                <a:ext uri="{FF2B5EF4-FFF2-40B4-BE49-F238E27FC236}">
                  <a16:creationId xmlns:a16="http://schemas.microsoft.com/office/drawing/2014/main" id="{BB513ED4-C8FD-29C5-13DE-12494E445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99811F-F11A-07FB-0484-BFF27E5435FC}"/>
              </a:ext>
            </a:extLst>
          </p:cNvPr>
          <p:cNvGrpSpPr/>
          <p:nvPr/>
        </p:nvGrpSpPr>
        <p:grpSpPr>
          <a:xfrm rot="946787">
            <a:off x="4815412" y="2179857"/>
            <a:ext cx="3198825" cy="575628"/>
            <a:chOff x="4921901" y="2752304"/>
            <a:chExt cx="4564008" cy="821288"/>
          </a:xfrm>
        </p:grpSpPr>
        <p:sp>
          <p:nvSpPr>
            <p:cNvPr id="82" name="Line 49">
              <a:extLst>
                <a:ext uri="{FF2B5EF4-FFF2-40B4-BE49-F238E27FC236}">
                  <a16:creationId xmlns:a16="http://schemas.microsoft.com/office/drawing/2014/main" id="{23D198CE-61A6-4987-A7C7-15FC278312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320958" y="3529924"/>
              <a:ext cx="3164951" cy="43668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Line 50">
              <a:extLst>
                <a:ext uri="{FF2B5EF4-FFF2-40B4-BE49-F238E27FC236}">
                  <a16:creationId xmlns:a16="http://schemas.microsoft.com/office/drawing/2014/main" id="{2E38CFB2-6A04-281C-F9AC-00C85BEA02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21901" y="2752304"/>
              <a:ext cx="160897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4" name="Rectangle 51">
            <a:extLst>
              <a:ext uri="{FF2B5EF4-FFF2-40B4-BE49-F238E27FC236}">
                <a16:creationId xmlns:a16="http://schemas.microsoft.com/office/drawing/2014/main" id="{0D2C6B43-DE0C-90A2-F761-7597C028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  <p:sp>
        <p:nvSpPr>
          <p:cNvPr id="85" name="Rectangle 51">
            <a:extLst>
              <a:ext uri="{FF2B5EF4-FFF2-40B4-BE49-F238E27FC236}">
                <a16:creationId xmlns:a16="http://schemas.microsoft.com/office/drawing/2014/main" id="{63F7A078-68B1-EC28-6126-D79CC3A35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61" y="321187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A’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B68AE3F-88A0-C8B0-8F28-9A536A9447FB}"/>
              </a:ext>
            </a:extLst>
          </p:cNvPr>
          <p:cNvSpPr/>
          <p:nvPr/>
        </p:nvSpPr>
        <p:spPr>
          <a:xfrm>
            <a:off x="7012208" y="2977492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0C40055-191D-EEBA-EFFB-41A09C10C1A4}"/>
              </a:ext>
            </a:extLst>
          </p:cNvPr>
          <p:cNvCxnSpPr>
            <a:cxnSpLocks/>
          </p:cNvCxnSpPr>
          <p:nvPr/>
        </p:nvCxnSpPr>
        <p:spPr>
          <a:xfrm>
            <a:off x="7045908" y="2562515"/>
            <a:ext cx="0" cy="4855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3E84C08-E619-C525-E7AE-1166150E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025" y="225261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18491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5" grpId="0"/>
      <p:bldP spid="67" grpId="0"/>
      <p:bldP spid="70" grpId="0"/>
      <p:bldP spid="71" grpId="0"/>
      <p:bldP spid="84" grpId="0"/>
      <p:bldP spid="84" grpId="1"/>
      <p:bldP spid="85" grpId="0"/>
      <p:bldP spid="85" grpId="1"/>
      <p:bldP spid="86" grpId="0" animBg="1"/>
      <p:bldP spid="86" grpId="1" animBg="1"/>
      <p:bldP spid="88" grpId="0"/>
      <p:bldP spid="8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05B4EF36-74B3-4CD0-BD69-121C9BDBE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54035087-CE09-7112-00B3-B54B86B8E81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333DD3-8286-5ED9-5A95-9DC252EB5474}"/>
              </a:ext>
            </a:extLst>
          </p:cNvPr>
          <p:cNvSpPr/>
          <p:nvPr/>
        </p:nvSpPr>
        <p:spPr>
          <a:xfrm>
            <a:off x="726316" y="4195461"/>
            <a:ext cx="7924800" cy="72331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F4651-7D59-CDA3-FF28-355820FB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5" y="3983187"/>
            <a:ext cx="1005841" cy="1005841"/>
          </a:xfrm>
          <a:prstGeom prst="rect">
            <a:avLst/>
          </a:prstGeom>
        </p:spPr>
      </p:pic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C6CC7505-1956-028A-0E53-4765B1D34854}"/>
              </a:ext>
            </a:extLst>
          </p:cNvPr>
          <p:cNvSpPr txBox="1">
            <a:spLocks/>
          </p:cNvSpPr>
          <p:nvPr/>
        </p:nvSpPr>
        <p:spPr>
          <a:xfrm>
            <a:off x="1415926" y="4271952"/>
            <a:ext cx="689545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/>
              <a:t>Ảnh </a:t>
            </a:r>
            <a:r>
              <a:rPr lang="en-US" dirty="0" err="1"/>
              <a:t>ảo</a:t>
            </a:r>
            <a:r>
              <a:rPr lang="vi-VN" dirty="0"/>
              <a:t>, </a:t>
            </a:r>
            <a:r>
              <a:rPr lang="en-US" dirty="0" err="1"/>
              <a:t>cùng</a:t>
            </a:r>
            <a:r>
              <a:rPr lang="vi-VN" dirty="0"/>
              <a:t> chiều với vật. Ảnh nhỏ hơn vật.</a:t>
            </a:r>
            <a:endParaRPr lang="en-US" dirty="0"/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D6691012-1253-98B3-D1E4-CB35A38FB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815" y="2671337"/>
            <a:ext cx="6760111" cy="0"/>
          </a:xfrm>
          <a:prstGeom prst="line">
            <a:avLst/>
          </a:prstGeom>
          <a:noFill/>
          <a:ln w="28575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CABB24EC-A925-5FBA-91D3-6527AE0AD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27676"/>
              </p:ext>
            </p:extLst>
          </p:nvPr>
        </p:nvGraphicFramePr>
        <p:xfrm>
          <a:off x="943571" y="2760094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45" name="Object 9">
                        <a:extLst>
                          <a:ext uri="{FF2B5EF4-FFF2-40B4-BE49-F238E27FC236}">
                            <a16:creationId xmlns:a16="http://schemas.microsoft.com/office/drawing/2014/main" id="{C0B058A3-133C-C8A5-970E-31983360C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571" y="2760094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1">
            <a:extLst>
              <a:ext uri="{FF2B5EF4-FFF2-40B4-BE49-F238E27FC236}">
                <a16:creationId xmlns:a16="http://schemas.microsoft.com/office/drawing/2014/main" id="{52857BD4-B228-9EC3-EA1F-09C8E041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426" y="275906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EA996A-E54F-717A-81AD-BC10FBBF5A26}"/>
              </a:ext>
            </a:extLst>
          </p:cNvPr>
          <p:cNvSpPr/>
          <p:nvPr/>
        </p:nvSpPr>
        <p:spPr>
          <a:xfrm>
            <a:off x="5703881" y="2628191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779026A7-EAAF-FC13-E55D-5054A145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800" y="280397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AD4E49-9EC9-D126-C1B4-D52E578FF4D5}"/>
              </a:ext>
            </a:extLst>
          </p:cNvPr>
          <p:cNvSpPr/>
          <p:nvPr/>
        </p:nvSpPr>
        <p:spPr>
          <a:xfrm>
            <a:off x="2541829" y="2628190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4966CA7-4653-AD15-056C-32FBD5ADEDE5}"/>
              </a:ext>
            </a:extLst>
          </p:cNvPr>
          <p:cNvGrpSpPr>
            <a:grpSpLocks/>
          </p:cNvGrpSpPr>
          <p:nvPr/>
        </p:nvGrpSpPr>
        <p:grpSpPr bwMode="auto">
          <a:xfrm>
            <a:off x="5633443" y="1099097"/>
            <a:ext cx="227167" cy="2814224"/>
            <a:chOff x="2592" y="2677"/>
            <a:chExt cx="192" cy="1221"/>
          </a:xfrm>
        </p:grpSpPr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1F4347F1-FC4B-FA2C-81FD-DAC584D58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742"/>
              <a:ext cx="0" cy="10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06D31526-CE9B-59E4-2D45-17B2A807B54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592" y="2677"/>
              <a:ext cx="192" cy="1221"/>
              <a:chOff x="2592" y="2516"/>
              <a:chExt cx="192" cy="1221"/>
            </a:xfrm>
          </p:grpSpPr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17AB2F0A-39BB-E053-2396-683F8E8C7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672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080AEE29-D6DD-B581-9080-F3F7EEA52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3672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AB979944-05FA-74D8-1BFA-3C7E8B38B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516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E23AD379-B03A-8602-A136-8DE2074D9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516"/>
                <a:ext cx="96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BEBEC5-6232-C8F8-AB2A-9A3D2D298D8E}"/>
              </a:ext>
            </a:extLst>
          </p:cNvPr>
          <p:cNvCxnSpPr>
            <a:cxnSpLocks/>
          </p:cNvCxnSpPr>
          <p:nvPr/>
        </p:nvCxnSpPr>
        <p:spPr>
          <a:xfrm flipV="1">
            <a:off x="3480074" y="1505535"/>
            <a:ext cx="0" cy="11658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1">
            <a:extLst>
              <a:ext uri="{FF2B5EF4-FFF2-40B4-BE49-F238E27FC236}">
                <a16:creationId xmlns:a16="http://schemas.microsoft.com/office/drawing/2014/main" id="{946A8818-AFC6-AC7A-29C4-C0A6D62E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280" y="124298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42FC72-9541-B456-F1DD-0BC42683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125" y="275906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</a:t>
            </a:r>
          </a:p>
        </p:txBody>
      </p:sp>
      <p:grpSp>
        <p:nvGrpSpPr>
          <p:cNvPr id="23" name="Group 40">
            <a:extLst>
              <a:ext uri="{FF2B5EF4-FFF2-40B4-BE49-F238E27FC236}">
                <a16:creationId xmlns:a16="http://schemas.microsoft.com/office/drawing/2014/main" id="{6FF3C5E8-964E-4357-AB63-56B67A975A6E}"/>
              </a:ext>
            </a:extLst>
          </p:cNvPr>
          <p:cNvGrpSpPr>
            <a:grpSpLocks/>
          </p:cNvGrpSpPr>
          <p:nvPr/>
        </p:nvGrpSpPr>
        <p:grpSpPr bwMode="auto">
          <a:xfrm rot="1637671" flipV="1">
            <a:off x="3341799" y="2100906"/>
            <a:ext cx="2539740" cy="766"/>
            <a:chOff x="997" y="70725"/>
            <a:chExt cx="623" cy="766"/>
          </a:xfrm>
        </p:grpSpPr>
        <p:sp>
          <p:nvSpPr>
            <p:cNvPr id="24" name="Line 41">
              <a:extLst>
                <a:ext uri="{FF2B5EF4-FFF2-40B4-BE49-F238E27FC236}">
                  <a16:creationId xmlns:a16="http://schemas.microsoft.com/office/drawing/2014/main" id="{132D84E7-99BE-42BC-3DBD-064A32077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70725"/>
              <a:ext cx="28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Line 42">
              <a:extLst>
                <a:ext uri="{FF2B5EF4-FFF2-40B4-BE49-F238E27FC236}">
                  <a16:creationId xmlns:a16="http://schemas.microsoft.com/office/drawing/2014/main" id="{08902A87-53DA-82EC-C2E4-962DF3AE5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36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BD4217F7-3D22-91AF-F564-DCAA890742B2}"/>
              </a:ext>
            </a:extLst>
          </p:cNvPr>
          <p:cNvGrpSpPr>
            <a:grpSpLocks/>
          </p:cNvGrpSpPr>
          <p:nvPr/>
        </p:nvGrpSpPr>
        <p:grpSpPr bwMode="auto">
          <a:xfrm rot="20426402" flipV="1">
            <a:off x="5711746" y="1214274"/>
            <a:ext cx="1818173" cy="1"/>
            <a:chOff x="991" y="2063"/>
            <a:chExt cx="446" cy="1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1B96C7D0-FC26-209D-6E97-D98732282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481A52B9-ACF8-F976-A48E-ED4373D54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roup 40">
            <a:extLst>
              <a:ext uri="{FF2B5EF4-FFF2-40B4-BE49-F238E27FC236}">
                <a16:creationId xmlns:a16="http://schemas.microsoft.com/office/drawing/2014/main" id="{3A88B56A-128A-DB81-0794-4F0EC81F71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480395" y="1520928"/>
            <a:ext cx="2269617" cy="0"/>
            <a:chOff x="1841" y="2064"/>
            <a:chExt cx="3286" cy="0"/>
          </a:xfrm>
        </p:grpSpPr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3E2BEE93-AD15-D6E9-402D-374F1D26D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6" y="2064"/>
              <a:ext cx="228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DEF5EA6E-612F-62E1-FDCF-B9DB8D761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" y="2064"/>
              <a:ext cx="162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Line 41">
            <a:extLst>
              <a:ext uri="{FF2B5EF4-FFF2-40B4-BE49-F238E27FC236}">
                <a16:creationId xmlns:a16="http://schemas.microsoft.com/office/drawing/2014/main" id="{C7166793-F792-2880-EE31-9C67102C0A25}"/>
              </a:ext>
            </a:extLst>
          </p:cNvPr>
          <p:cNvSpPr>
            <a:spLocks noChangeShapeType="1"/>
          </p:cNvSpPr>
          <p:nvPr/>
        </p:nvSpPr>
        <p:spPr bwMode="auto">
          <a:xfrm rot="20280000">
            <a:off x="2520032" y="2014318"/>
            <a:ext cx="3329786" cy="138903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1093F727-E737-EAF5-712C-C734B66E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663" y="170279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B’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1B6DBA-B562-863D-D7A7-F8FB75876018}"/>
              </a:ext>
            </a:extLst>
          </p:cNvPr>
          <p:cNvCxnSpPr>
            <a:cxnSpLocks/>
          </p:cNvCxnSpPr>
          <p:nvPr/>
        </p:nvCxnSpPr>
        <p:spPr>
          <a:xfrm flipV="1">
            <a:off x="4428495" y="2025306"/>
            <a:ext cx="0" cy="636789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A69191C-D7B0-97F4-6791-1779BAA3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784" y="2747829"/>
            <a:ext cx="343225" cy="2595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A’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A84816D-B24B-7965-D38A-73BEA5A9C43F}"/>
              </a:ext>
            </a:extLst>
          </p:cNvPr>
          <p:cNvSpPr/>
          <p:nvPr/>
        </p:nvSpPr>
        <p:spPr>
          <a:xfrm>
            <a:off x="4399247" y="1963592"/>
            <a:ext cx="86291" cy="86291"/>
          </a:xfrm>
          <a:prstGeom prst="ellipse">
            <a:avLst/>
          </a:prstGeom>
          <a:solidFill>
            <a:srgbClr val="000D26"/>
          </a:solidFill>
          <a:ln w="28575">
            <a:solidFill>
              <a:srgbClr val="000D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B2CFFF96-4BAB-E971-2059-030DBF84AEE0}"/>
              </a:ext>
            </a:extLst>
          </p:cNvPr>
          <p:cNvGrpSpPr>
            <a:grpSpLocks/>
          </p:cNvGrpSpPr>
          <p:nvPr/>
        </p:nvGrpSpPr>
        <p:grpSpPr bwMode="auto">
          <a:xfrm rot="1637671" flipV="1">
            <a:off x="5606327" y="3068647"/>
            <a:ext cx="1773334" cy="766"/>
            <a:chOff x="997" y="70725"/>
            <a:chExt cx="435" cy="766"/>
          </a:xfrm>
        </p:grpSpPr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A167218E-BB8B-777E-DA8F-17F9F475D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8" y="70725"/>
              <a:ext cx="20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38D9E04D-EE45-ADBC-96F6-D2F5E4E90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257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1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" grpId="0"/>
      <p:bldP spid="11" grpId="0"/>
      <p:bldP spid="21" grpId="0"/>
      <p:bldP spid="22" grpId="0"/>
      <p:bldP spid="32" grpId="0" animBg="1"/>
      <p:bldP spid="33" grpId="0"/>
      <p:bldP spid="33" grpId="1"/>
      <p:bldP spid="35" grpId="0"/>
      <p:bldP spid="35" grpId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2. Cách vẽ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775803" y="1602081"/>
            <a:ext cx="4624781" cy="2136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/>
              <a:t>Từ kết quả xác định ảnh trong mỗi trường hợp trên, nêu điều kiện về vị trí đặt vật trước thấu kính để có ảnh thật hoặc ảnh ảo.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05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6814BD4-9989-6140-F3BC-376A343FE86E}"/>
              </a:ext>
            </a:extLst>
          </p:cNvPr>
          <p:cNvSpPr/>
          <p:nvPr/>
        </p:nvSpPr>
        <p:spPr>
          <a:xfrm>
            <a:off x="11340" y="397337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6255EC67-3591-AE47-92A7-29F8B8D9D43E}"/>
              </a:ext>
            </a:extLst>
          </p:cNvPr>
          <p:cNvSpPr txBox="1">
            <a:spLocks/>
          </p:cNvSpPr>
          <p:nvPr/>
        </p:nvSpPr>
        <p:spPr>
          <a:xfrm>
            <a:off x="139005" y="-16801"/>
            <a:ext cx="4289502" cy="44564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qua </a:t>
            </a:r>
            <a:r>
              <a:rPr lang="en-US" sz="1800" dirty="0" err="1"/>
              <a:t>thấu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endParaRPr lang="en-US" sz="1800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1B9E9C-49B9-AB00-8B59-6F92E2D4F878}"/>
              </a:ext>
            </a:extLst>
          </p:cNvPr>
          <p:cNvGrpSpPr/>
          <p:nvPr/>
        </p:nvGrpSpPr>
        <p:grpSpPr>
          <a:xfrm>
            <a:off x="11340" y="587194"/>
            <a:ext cx="8862354" cy="1841645"/>
            <a:chOff x="11340" y="970220"/>
            <a:chExt cx="8862354" cy="18416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C0463F-F1B3-82F8-0045-5EE34BDDB7C7}"/>
                </a:ext>
              </a:extLst>
            </p:cNvPr>
            <p:cNvGrpSpPr/>
            <p:nvPr/>
          </p:nvGrpSpPr>
          <p:grpSpPr>
            <a:xfrm>
              <a:off x="11340" y="1407645"/>
              <a:ext cx="2994474" cy="1191446"/>
              <a:chOff x="407890" y="1029759"/>
              <a:chExt cx="7606347" cy="3026425"/>
            </a:xfrm>
          </p:grpSpPr>
          <p:sp>
            <p:nvSpPr>
              <p:cNvPr id="7" name="Line 41">
                <a:extLst>
                  <a:ext uri="{FF2B5EF4-FFF2-40B4-BE49-F238E27FC236}">
                    <a16:creationId xmlns:a16="http://schemas.microsoft.com/office/drawing/2014/main" id="{14809246-0BE3-7582-8085-6089AFE10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3161" y="2571751"/>
                <a:ext cx="7286461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aphicFrame>
            <p:nvGraphicFramePr>
              <p:cNvPr id="8" name="Object 9">
                <a:extLst>
                  <a:ext uri="{FF2B5EF4-FFF2-40B4-BE49-F238E27FC236}">
                    <a16:creationId xmlns:a16="http://schemas.microsoft.com/office/drawing/2014/main" id="{1B252980-17EF-025E-BD4A-A98AB1BFB0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54100"/>
                  </p:ext>
                </p:extLst>
              </p:nvPr>
            </p:nvGraphicFramePr>
            <p:xfrm>
              <a:off x="407890" y="2614049"/>
              <a:ext cx="846322" cy="5366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9" name="Equation" r:id="rId3" imgW="139579" imgH="164957" progId="Equation.DSMT4">
                      <p:embed/>
                    </p:oleObj>
                  </mc:Choice>
                  <mc:Fallback>
                    <p:oleObj name="Equation" r:id="rId3" imgW="139579" imgH="164957" progId="Equation.DSMT4">
                      <p:embed/>
                      <p:pic>
                        <p:nvPicPr>
                          <p:cNvPr id="38" name="Object 9">
                            <a:extLst>
                              <a:ext uri="{FF2B5EF4-FFF2-40B4-BE49-F238E27FC236}">
                                <a16:creationId xmlns:a16="http://schemas.microsoft.com/office/drawing/2014/main" id="{5D8F7FE8-4C30-DD96-AEB4-7629C81309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890" y="2614049"/>
                            <a:ext cx="846322" cy="5366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Line 34">
                <a:extLst>
                  <a:ext uri="{FF2B5EF4-FFF2-40B4-BE49-F238E27FC236}">
                    <a16:creationId xmlns:a16="http://schemas.microsoft.com/office/drawing/2014/main" id="{4E4B8F6F-A084-AE6A-FBA1-DA7B003B5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0510" y="1029759"/>
                <a:ext cx="0" cy="3026425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Rectangle 51">
                <a:extLst>
                  <a:ext uri="{FF2B5EF4-FFF2-40B4-BE49-F238E27FC236}">
                    <a16:creationId xmlns:a16="http://schemas.microsoft.com/office/drawing/2014/main" id="{377D96EE-F0A6-837B-21DC-A95E1A6B0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068" y="265526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O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8A47406-26B5-C8E3-A82C-2764702E781A}"/>
                  </a:ext>
                </a:extLst>
              </p:cNvPr>
              <p:cNvSpPr/>
              <p:nvPr/>
            </p:nvSpPr>
            <p:spPr>
              <a:xfrm>
                <a:off x="5017364" y="2512931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Rectangle 51">
                <a:extLst>
                  <a:ext uri="{FF2B5EF4-FFF2-40B4-BE49-F238E27FC236}">
                    <a16:creationId xmlns:a16="http://schemas.microsoft.com/office/drawing/2014/main" id="{D600E61A-A240-E14E-BA80-DE147A9C2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384" y="213319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0CC1A-B785-D313-8ED8-D2D37285E6BF}"/>
                  </a:ext>
                </a:extLst>
              </p:cNvPr>
              <p:cNvSpPr/>
              <p:nvPr/>
            </p:nvSpPr>
            <p:spPr>
              <a:xfrm>
                <a:off x="6349887" y="2527758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A92909D-2A48-4B29-49E0-9B2219095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84" y="1575691"/>
                <a:ext cx="0" cy="98038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51">
                <a:extLst>
                  <a:ext uri="{FF2B5EF4-FFF2-40B4-BE49-F238E27FC236}">
                    <a16:creationId xmlns:a16="http://schemas.microsoft.com/office/drawing/2014/main" id="{8C7800E3-2143-6000-79A2-E7A392A0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620" y="125597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</a:t>
                </a:r>
              </a:p>
            </p:txBody>
          </p:sp>
          <p:sp>
            <p:nvSpPr>
              <p:cNvPr id="16" name="Rectangle 51">
                <a:extLst>
                  <a:ext uri="{FF2B5EF4-FFF2-40B4-BE49-F238E27FC236}">
                    <a16:creationId xmlns:a16="http://schemas.microsoft.com/office/drawing/2014/main" id="{E7EC2167-070B-AA6C-F0DF-E25E4617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620" y="2649540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</a:t>
                </a:r>
              </a:p>
            </p:txBody>
          </p:sp>
          <p:grpSp>
            <p:nvGrpSpPr>
              <p:cNvPr id="17" name="Group 40">
                <a:extLst>
                  <a:ext uri="{FF2B5EF4-FFF2-40B4-BE49-F238E27FC236}">
                    <a16:creationId xmlns:a16="http://schemas.microsoft.com/office/drawing/2014/main" id="{5B8F93B6-36A0-D72B-04FB-4F3BD915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8164" flipV="1">
                <a:off x="1032688" y="2067057"/>
                <a:ext cx="4084772" cy="1"/>
                <a:chOff x="991" y="2064"/>
                <a:chExt cx="1002" cy="1"/>
              </a:xfrm>
            </p:grpSpPr>
            <p:sp>
              <p:nvSpPr>
                <p:cNvPr id="32" name="Line 41">
                  <a:extLst>
                    <a:ext uri="{FF2B5EF4-FFF2-40B4-BE49-F238E27FC236}">
                      <a16:creationId xmlns:a16="http://schemas.microsoft.com/office/drawing/2014/main" id="{92111E33-786F-C242-4F60-FB6D915B2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74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42">
                  <a:extLst>
                    <a:ext uri="{FF2B5EF4-FFF2-40B4-BE49-F238E27FC236}">
                      <a16:creationId xmlns:a16="http://schemas.microsoft.com/office/drawing/2014/main" id="{F1A79AF0-29B2-32A2-E6E6-CE0C8709A3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5"/>
                  <a:ext cx="49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" name="Group 40">
                <a:extLst>
                  <a:ext uri="{FF2B5EF4-FFF2-40B4-BE49-F238E27FC236}">
                    <a16:creationId xmlns:a16="http://schemas.microsoft.com/office/drawing/2014/main" id="{3790B4D3-9A08-AA8C-8D45-A65552A63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8164" flipV="1">
                <a:off x="4989935" y="2885452"/>
                <a:ext cx="2910706" cy="1"/>
                <a:chOff x="991" y="2064"/>
                <a:chExt cx="714" cy="1"/>
              </a:xfrm>
            </p:grpSpPr>
            <p:sp>
              <p:nvSpPr>
                <p:cNvPr id="30" name="Line 41">
                  <a:extLst>
                    <a:ext uri="{FF2B5EF4-FFF2-40B4-BE49-F238E27FC236}">
                      <a16:creationId xmlns:a16="http://schemas.microsoft.com/office/drawing/2014/main" id="{F816E9C3-C23E-82D9-6928-7DF3DB00F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5"/>
                  <a:ext cx="45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42">
                  <a:extLst>
                    <a:ext uri="{FF2B5EF4-FFF2-40B4-BE49-F238E27FC236}">
                      <a16:creationId xmlns:a16="http://schemas.microsoft.com/office/drawing/2014/main" id="{04ABFB66-839E-43E0-6DFC-3BB0ABF9C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29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" name="Group 40">
                <a:extLst>
                  <a:ext uri="{FF2B5EF4-FFF2-40B4-BE49-F238E27FC236}">
                    <a16:creationId xmlns:a16="http://schemas.microsoft.com/office/drawing/2014/main" id="{D6F5E042-FBB0-DA0E-92E3-6EEE74439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9784" y="1585556"/>
                <a:ext cx="3950853" cy="0"/>
                <a:chOff x="991" y="2064"/>
                <a:chExt cx="1198" cy="0"/>
              </a:xfrm>
            </p:grpSpPr>
            <p:sp>
              <p:nvSpPr>
                <p:cNvPr id="28" name="Line 41">
                  <a:extLst>
                    <a:ext uri="{FF2B5EF4-FFF2-40B4-BE49-F238E27FC236}">
                      <a16:creationId xmlns:a16="http://schemas.microsoft.com/office/drawing/2014/main" id="{B3BE5D8B-D177-0B37-42DB-47638AABF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93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42">
                  <a:extLst>
                    <a:ext uri="{FF2B5EF4-FFF2-40B4-BE49-F238E27FC236}">
                      <a16:creationId xmlns:a16="http://schemas.microsoft.com/office/drawing/2014/main" id="{52C53CE9-5E85-9AFA-08ED-FDFF32CB5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62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C5A29A-FDCC-895C-0AA2-C3A84006C012}"/>
                  </a:ext>
                </a:extLst>
              </p:cNvPr>
              <p:cNvGrpSpPr/>
              <p:nvPr/>
            </p:nvGrpSpPr>
            <p:grpSpPr>
              <a:xfrm rot="946787">
                <a:off x="4815412" y="2179857"/>
                <a:ext cx="3198825" cy="575628"/>
                <a:chOff x="4921901" y="2752304"/>
                <a:chExt cx="4564008" cy="821288"/>
              </a:xfrm>
            </p:grpSpPr>
            <p:sp>
              <p:nvSpPr>
                <p:cNvPr id="26" name="Line 49">
                  <a:extLst>
                    <a:ext uri="{FF2B5EF4-FFF2-40B4-BE49-F238E27FC236}">
                      <a16:creationId xmlns:a16="http://schemas.microsoft.com/office/drawing/2014/main" id="{A4CFC870-587B-54B7-B9FE-FBA1A019F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37224" flipV="1">
                  <a:off x="6320958" y="3529924"/>
                  <a:ext cx="3164951" cy="43668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50">
                  <a:extLst>
                    <a:ext uri="{FF2B5EF4-FFF2-40B4-BE49-F238E27FC236}">
                      <a16:creationId xmlns:a16="http://schemas.microsoft.com/office/drawing/2014/main" id="{1BE1ACD6-5530-34FC-33CB-4ECE7BE00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37224" flipV="1">
                  <a:off x="4921901" y="2752304"/>
                  <a:ext cx="160897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Rectangle 51">
                <a:extLst>
                  <a:ext uri="{FF2B5EF4-FFF2-40B4-BE49-F238E27FC236}">
                    <a16:creationId xmlns:a16="http://schemas.microsoft.com/office/drawing/2014/main" id="{145D0344-6485-6B99-A68E-6D358AC31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068" y="1337469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I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589E6-B3E4-53F2-BB9C-344848C3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3561" y="3211873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A’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1EA15A6-FFB1-D030-4C98-9800A277DF24}"/>
                  </a:ext>
                </a:extLst>
              </p:cNvPr>
              <p:cNvSpPr/>
              <p:nvPr/>
            </p:nvSpPr>
            <p:spPr>
              <a:xfrm>
                <a:off x="7012208" y="2977492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5E93EC5-D711-A897-F876-397B7FF39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5908" y="2562515"/>
                <a:ext cx="0" cy="48559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0E3801-97E2-F8EE-FC75-F9972EFB9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025" y="2252610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B’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26E806-11BB-7D49-57D3-29F723FA5B9F}"/>
                </a:ext>
              </a:extLst>
            </p:cNvPr>
            <p:cNvGrpSpPr/>
            <p:nvPr/>
          </p:nvGrpSpPr>
          <p:grpSpPr>
            <a:xfrm>
              <a:off x="3104300" y="970220"/>
              <a:ext cx="2855797" cy="1468502"/>
              <a:chOff x="1290509" y="812201"/>
              <a:chExt cx="6959701" cy="3578802"/>
            </a:xfrm>
          </p:grpSpPr>
          <p:sp>
            <p:nvSpPr>
              <p:cNvPr id="35" name="Line 41">
                <a:extLst>
                  <a:ext uri="{FF2B5EF4-FFF2-40B4-BE49-F238E27FC236}">
                    <a16:creationId xmlns:a16="http://schemas.microsoft.com/office/drawing/2014/main" id="{7825171C-DFFA-8749-6E51-D4139CD64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0509" y="3354139"/>
                <a:ext cx="6959701" cy="0"/>
              </a:xfrm>
              <a:prstGeom prst="line">
                <a:avLst/>
              </a:prstGeom>
              <a:noFill/>
              <a:ln w="28575">
                <a:solidFill>
                  <a:srgbClr val="D9D9D9">
                    <a:lumMod val="10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graphicFrame>
            <p:nvGraphicFramePr>
              <p:cNvPr id="36" name="Object 9">
                <a:extLst>
                  <a:ext uri="{FF2B5EF4-FFF2-40B4-BE49-F238E27FC236}">
                    <a16:creationId xmlns:a16="http://schemas.microsoft.com/office/drawing/2014/main" id="{EF8BF690-B601-7C0E-59CD-6B26EB698D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7400393"/>
                  </p:ext>
                </p:extLst>
              </p:nvPr>
            </p:nvGraphicFramePr>
            <p:xfrm>
              <a:off x="1290509" y="3546117"/>
              <a:ext cx="791388" cy="5017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0" name="Equation" r:id="rId5" imgW="139579" imgH="164957" progId="Equation.DSMT4">
                      <p:embed/>
                    </p:oleObj>
                  </mc:Choice>
                  <mc:Fallback>
                    <p:oleObj name="Equation" r:id="rId5" imgW="139579" imgH="164957" progId="Equation.DSMT4">
                      <p:embed/>
                      <p:pic>
                        <p:nvPicPr>
                          <p:cNvPr id="65" name="Object 9">
                            <a:extLst>
                              <a:ext uri="{FF2B5EF4-FFF2-40B4-BE49-F238E27FC236}">
                                <a16:creationId xmlns:a16="http://schemas.microsoft.com/office/drawing/2014/main" id="{FE5E4121-7F5C-12E1-980C-A73B44D00BB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0509" y="3546117"/>
                            <a:ext cx="791388" cy="5017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CF309073-7857-7958-9AA8-6676CDD86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384" y="2333603"/>
                <a:ext cx="0" cy="2057400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4B734D80-7801-259C-A213-85F6ECCAC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942" y="343765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3541B7B-708A-1501-1D60-1BDB830DA42B}"/>
                  </a:ext>
                </a:extLst>
              </p:cNvPr>
              <p:cNvSpPr/>
              <p:nvPr/>
            </p:nvSpPr>
            <p:spPr>
              <a:xfrm>
                <a:off x="5846238" y="3295320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B4F9D5B1-436A-220D-DBE5-681AEE922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9576" y="291558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FCD22C-AB6A-974F-CB4C-E669F86162C8}"/>
                  </a:ext>
                </a:extLst>
              </p:cNvPr>
              <p:cNvSpPr/>
              <p:nvPr/>
            </p:nvSpPr>
            <p:spPr>
              <a:xfrm>
                <a:off x="7005079" y="3310147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B173010-C94B-5776-893F-D22A95820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3718" y="2798861"/>
                <a:ext cx="0" cy="5827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3" name="Rectangle 51">
                <a:extLst>
                  <a:ext uri="{FF2B5EF4-FFF2-40B4-BE49-F238E27FC236}">
                    <a16:creationId xmlns:a16="http://schemas.microsoft.com/office/drawing/2014/main" id="{B5639268-857D-A58A-EEC9-78EB418BE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1925" y="249403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4" name="Rectangle 51">
                <a:extLst>
                  <a:ext uri="{FF2B5EF4-FFF2-40B4-BE49-F238E27FC236}">
                    <a16:creationId xmlns:a16="http://schemas.microsoft.com/office/drawing/2014/main" id="{C8A408E5-43F8-3963-2D54-6BF4A7CA6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1925" y="3412959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45" name="Group 40">
                <a:extLst>
                  <a:ext uri="{FF2B5EF4-FFF2-40B4-BE49-F238E27FC236}">
                    <a16:creationId xmlns:a16="http://schemas.microsoft.com/office/drawing/2014/main" id="{20F94872-DAB1-6CA0-2C25-F5F6BA23B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4323" flipV="1">
                <a:off x="4990290" y="3078188"/>
                <a:ext cx="990621" cy="767"/>
                <a:chOff x="997" y="70724"/>
                <a:chExt cx="243" cy="767"/>
              </a:xfrm>
            </p:grpSpPr>
            <p:sp>
              <p:nvSpPr>
                <p:cNvPr id="61" name="Line 41">
                  <a:extLst>
                    <a:ext uri="{FF2B5EF4-FFF2-40B4-BE49-F238E27FC236}">
                      <a16:creationId xmlns:a16="http://schemas.microsoft.com/office/drawing/2014/main" id="{A19382D1-D2EC-DBE4-9866-9B93BB9FF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0" y="70724"/>
                  <a:ext cx="18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62" name="Line 42">
                  <a:extLst>
                    <a:ext uri="{FF2B5EF4-FFF2-40B4-BE49-F238E27FC236}">
                      <a16:creationId xmlns:a16="http://schemas.microsoft.com/office/drawing/2014/main" id="{05721D50-E450-A9E9-80A1-96D5743A0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1"/>
                  <a:ext cx="13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6" name="Group 40">
                <a:extLst>
                  <a:ext uri="{FF2B5EF4-FFF2-40B4-BE49-F238E27FC236}">
                    <a16:creationId xmlns:a16="http://schemas.microsoft.com/office/drawing/2014/main" id="{1B049C4F-281B-16BC-8539-456E0DA34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14282" flipV="1">
                <a:off x="5786038" y="3192960"/>
                <a:ext cx="1818173" cy="1"/>
                <a:chOff x="991" y="2063"/>
                <a:chExt cx="446" cy="1"/>
              </a:xfrm>
            </p:grpSpPr>
            <p:sp>
              <p:nvSpPr>
                <p:cNvPr id="59" name="Line 41">
                  <a:extLst>
                    <a:ext uri="{FF2B5EF4-FFF2-40B4-BE49-F238E27FC236}">
                      <a16:creationId xmlns:a16="http://schemas.microsoft.com/office/drawing/2014/main" id="{9423A0B0-9901-A3E5-6484-C828CFF81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8" y="2063"/>
                  <a:ext cx="309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 dirty="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60" name="Line 42">
                  <a:extLst>
                    <a:ext uri="{FF2B5EF4-FFF2-40B4-BE49-F238E27FC236}">
                      <a16:creationId xmlns:a16="http://schemas.microsoft.com/office/drawing/2014/main" id="{C123D444-E7BF-A041-7754-E46CEAAB1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16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7" name="Group 40">
                <a:extLst>
                  <a:ext uri="{FF2B5EF4-FFF2-40B4-BE49-F238E27FC236}">
                    <a16:creationId xmlns:a16="http://schemas.microsoft.com/office/drawing/2014/main" id="{CB47B6AF-C6D2-7624-F724-E4D531D72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5067655" y="2564004"/>
                <a:ext cx="827450" cy="245953"/>
                <a:chOff x="991" y="2064"/>
                <a:chExt cx="1198" cy="0"/>
              </a:xfrm>
            </p:grpSpPr>
            <p:sp>
              <p:nvSpPr>
                <p:cNvPr id="57" name="Line 41">
                  <a:extLst>
                    <a:ext uri="{FF2B5EF4-FFF2-40B4-BE49-F238E27FC236}">
                      <a16:creationId xmlns:a16="http://schemas.microsoft.com/office/drawing/2014/main" id="{2E57BF48-64B6-5DDF-F34C-6B2A53162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93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58" name="Line 42">
                  <a:extLst>
                    <a:ext uri="{FF2B5EF4-FFF2-40B4-BE49-F238E27FC236}">
                      <a16:creationId xmlns:a16="http://schemas.microsoft.com/office/drawing/2014/main" id="{8C915507-E7E5-223D-EE5C-5A7D08F76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62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 dirty="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8" name="Group 40">
                <a:extLst>
                  <a:ext uri="{FF2B5EF4-FFF2-40B4-BE49-F238E27FC236}">
                    <a16:creationId xmlns:a16="http://schemas.microsoft.com/office/drawing/2014/main" id="{C68E7C4B-6B20-A88A-AB88-B8DED9E53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4323" flipV="1">
                <a:off x="5766049" y="3762846"/>
                <a:ext cx="1545043" cy="767"/>
                <a:chOff x="997" y="70723"/>
                <a:chExt cx="379" cy="767"/>
              </a:xfrm>
            </p:grpSpPr>
            <p:sp>
              <p:nvSpPr>
                <p:cNvPr id="55" name="Line 41">
                  <a:extLst>
                    <a:ext uri="{FF2B5EF4-FFF2-40B4-BE49-F238E27FC236}">
                      <a16:creationId xmlns:a16="http://schemas.microsoft.com/office/drawing/2014/main" id="{F001F0A0-0F75-A04A-A13B-98E71707D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5" y="70723"/>
                  <a:ext cx="23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56" name="Line 42">
                  <a:extLst>
                    <a:ext uri="{FF2B5EF4-FFF2-40B4-BE49-F238E27FC236}">
                      <a16:creationId xmlns:a16="http://schemas.microsoft.com/office/drawing/2014/main" id="{4F2AE083-D15E-AF28-CCEE-A3BFD3000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0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49" name="Rectangle 51">
                <a:extLst>
                  <a:ext uri="{FF2B5EF4-FFF2-40B4-BE49-F238E27FC236}">
                    <a16:creationId xmlns:a16="http://schemas.microsoft.com/office/drawing/2014/main" id="{2DD92F15-9021-A074-D3E7-29B630DB3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0861" y="81220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A’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532E46D-120D-7EDA-E66A-76BD67DD8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2238" y="1110381"/>
                <a:ext cx="0" cy="222808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F8541D-0DC0-04B5-B59A-4E7C1DBE4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951" y="344704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DE853EBB-FC13-8424-D0AD-FDE100D9E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14282">
                <a:off x="2299740" y="1924970"/>
                <a:ext cx="3780493" cy="75684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 dirty="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53" name="Line 41">
                <a:extLst>
                  <a:ext uri="{FF2B5EF4-FFF2-40B4-BE49-F238E27FC236}">
                    <a16:creationId xmlns:a16="http://schemas.microsoft.com/office/drawing/2014/main" id="{CB6B4217-5077-83FC-11C5-D66E23AEB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4323">
                <a:off x="2255211" y="1962969"/>
                <a:ext cx="3087034" cy="5116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AD0566-FAEB-7E01-9A5F-992840447FFC}"/>
                  </a:ext>
                </a:extLst>
              </p:cNvPr>
              <p:cNvSpPr/>
              <p:nvPr/>
            </p:nvSpPr>
            <p:spPr>
              <a:xfrm>
                <a:off x="2460741" y="1084828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39AAA22-8B60-D41C-A257-F99F0A3238E0}"/>
                </a:ext>
              </a:extLst>
            </p:cNvPr>
            <p:cNvGrpSpPr/>
            <p:nvPr/>
          </p:nvGrpSpPr>
          <p:grpSpPr>
            <a:xfrm>
              <a:off x="5923666" y="1135636"/>
              <a:ext cx="2950028" cy="1579128"/>
              <a:chOff x="1834818" y="1099097"/>
              <a:chExt cx="5257358" cy="2814224"/>
            </a:xfrm>
          </p:grpSpPr>
          <p:sp>
            <p:nvSpPr>
              <p:cNvPr id="64" name="Line 41">
                <a:extLst>
                  <a:ext uri="{FF2B5EF4-FFF2-40B4-BE49-F238E27FC236}">
                    <a16:creationId xmlns:a16="http://schemas.microsoft.com/office/drawing/2014/main" id="{A19AB6F2-9B49-D312-6BD4-D6025E7E5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5902" y="2671337"/>
                <a:ext cx="4936274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aphicFrame>
            <p:nvGraphicFramePr>
              <p:cNvPr id="65" name="Object 9">
                <a:extLst>
                  <a:ext uri="{FF2B5EF4-FFF2-40B4-BE49-F238E27FC236}">
                    <a16:creationId xmlns:a16="http://schemas.microsoft.com/office/drawing/2014/main" id="{AA0206B2-E26C-16BF-5E8F-D5F408AAC9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413630"/>
                  </p:ext>
                </p:extLst>
              </p:nvPr>
            </p:nvGraphicFramePr>
            <p:xfrm>
              <a:off x="1834818" y="2787154"/>
              <a:ext cx="550110" cy="348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1"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94" name="Object 9">
                            <a:extLst>
                              <a:ext uri="{FF2B5EF4-FFF2-40B4-BE49-F238E27FC236}">
                                <a16:creationId xmlns:a16="http://schemas.microsoft.com/office/drawing/2014/main" id="{1323BD78-681F-AECA-5535-624161B8EB5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4818" y="2787154"/>
                            <a:ext cx="550110" cy="3488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Rectangle 51">
                <a:extLst>
                  <a:ext uri="{FF2B5EF4-FFF2-40B4-BE49-F238E27FC236}">
                    <a16:creationId xmlns:a16="http://schemas.microsoft.com/office/drawing/2014/main" id="{3326CAC5-CD1F-63AC-0DBA-98CC0630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5426" y="275906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O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99CF640-07F0-BEC9-A347-F4851F00DB33}"/>
                  </a:ext>
                </a:extLst>
              </p:cNvPr>
              <p:cNvSpPr/>
              <p:nvPr/>
            </p:nvSpPr>
            <p:spPr>
              <a:xfrm>
                <a:off x="5703881" y="2628191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8" name="Rectangle 51">
                <a:extLst>
                  <a:ext uri="{FF2B5EF4-FFF2-40B4-BE49-F238E27FC236}">
                    <a16:creationId xmlns:a16="http://schemas.microsoft.com/office/drawing/2014/main" id="{76D23BBB-769E-A498-1D4B-224A81037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800" y="280397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F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CB4D88D-0664-C222-E936-986C8B493785}"/>
                  </a:ext>
                </a:extLst>
              </p:cNvPr>
              <p:cNvSpPr/>
              <p:nvPr/>
            </p:nvSpPr>
            <p:spPr>
              <a:xfrm>
                <a:off x="2541829" y="2628190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70" name="Group 4">
                <a:extLst>
                  <a:ext uri="{FF2B5EF4-FFF2-40B4-BE49-F238E27FC236}">
                    <a16:creationId xmlns:a16="http://schemas.microsoft.com/office/drawing/2014/main" id="{A3DEEB10-77CC-1F38-AE46-02308FD51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443" y="1099097"/>
                <a:ext cx="227167" cy="2814224"/>
                <a:chOff x="2592" y="2677"/>
                <a:chExt cx="192" cy="1221"/>
              </a:xfrm>
            </p:grpSpPr>
            <p:sp>
              <p:nvSpPr>
                <p:cNvPr id="91" name="Line 5">
                  <a:extLst>
                    <a:ext uri="{FF2B5EF4-FFF2-40B4-BE49-F238E27FC236}">
                      <a16:creationId xmlns:a16="http://schemas.microsoft.com/office/drawing/2014/main" id="{4DB5DB6F-4755-A190-44A0-7955CBB40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742"/>
                  <a:ext cx="0" cy="109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92" name="Group 9">
                  <a:extLst>
                    <a:ext uri="{FF2B5EF4-FFF2-40B4-BE49-F238E27FC236}">
                      <a16:creationId xmlns:a16="http://schemas.microsoft.com/office/drawing/2014/main" id="{C11DEF8B-1029-F00B-5581-F2DD060362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592" y="2677"/>
                  <a:ext cx="192" cy="1221"/>
                  <a:chOff x="2592" y="2516"/>
                  <a:chExt cx="192" cy="1221"/>
                </a:xfrm>
              </p:grpSpPr>
              <p:sp>
                <p:nvSpPr>
                  <p:cNvPr id="93" name="Line 10">
                    <a:extLst>
                      <a:ext uri="{FF2B5EF4-FFF2-40B4-BE49-F238E27FC236}">
                        <a16:creationId xmlns:a16="http://schemas.microsoft.com/office/drawing/2014/main" id="{73DD2975-0BF5-E1B1-F3DA-D39ECD1A71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672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Line 11">
                    <a:extLst>
                      <a:ext uri="{FF2B5EF4-FFF2-40B4-BE49-F238E27FC236}">
                        <a16:creationId xmlns:a16="http://schemas.microsoft.com/office/drawing/2014/main" id="{6CDAA94C-9003-B05A-B3C3-1ABE0E9FA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3672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Line 10">
                    <a:extLst>
                      <a:ext uri="{FF2B5EF4-FFF2-40B4-BE49-F238E27FC236}">
                        <a16:creationId xmlns:a16="http://schemas.microsoft.com/office/drawing/2014/main" id="{196D74AB-4792-09CA-74AF-D4584FBF96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516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Line 11">
                    <a:extLst>
                      <a:ext uri="{FF2B5EF4-FFF2-40B4-BE49-F238E27FC236}">
                        <a16:creationId xmlns:a16="http://schemas.microsoft.com/office/drawing/2014/main" id="{04FB45D2-B741-D546-D021-B04C33FDF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2516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E6EC94EA-D311-9301-C19C-9AB1CF501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074" y="1505535"/>
                <a:ext cx="0" cy="11658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51">
                <a:extLst>
                  <a:ext uri="{FF2B5EF4-FFF2-40B4-BE49-F238E27FC236}">
                    <a16:creationId xmlns:a16="http://schemas.microsoft.com/office/drawing/2014/main" id="{F5B1E606-FB2B-597F-E251-581CCD32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280" y="124298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C65BAC4-962F-EF58-B221-87D01A2BD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125" y="275906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</a:t>
                </a:r>
              </a:p>
            </p:txBody>
          </p:sp>
          <p:grpSp>
            <p:nvGrpSpPr>
              <p:cNvPr id="74" name="Group 40">
                <a:extLst>
                  <a:ext uri="{FF2B5EF4-FFF2-40B4-BE49-F238E27FC236}">
                    <a16:creationId xmlns:a16="http://schemas.microsoft.com/office/drawing/2014/main" id="{B4954774-7258-CA79-D359-69FD813D1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37671" flipV="1">
                <a:off x="3341799" y="2100906"/>
                <a:ext cx="2539740" cy="766"/>
                <a:chOff x="997" y="70725"/>
                <a:chExt cx="623" cy="766"/>
              </a:xfrm>
            </p:grpSpPr>
            <p:sp>
              <p:nvSpPr>
                <p:cNvPr id="89" name="Line 41">
                  <a:extLst>
                    <a:ext uri="{FF2B5EF4-FFF2-40B4-BE49-F238E27FC236}">
                      <a16:creationId xmlns:a16="http://schemas.microsoft.com/office/drawing/2014/main" id="{884ED891-E9A2-3203-6B56-18B918368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33" y="70725"/>
                  <a:ext cx="287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Line 42">
                  <a:extLst>
                    <a:ext uri="{FF2B5EF4-FFF2-40B4-BE49-F238E27FC236}">
                      <a16:creationId xmlns:a16="http://schemas.microsoft.com/office/drawing/2014/main" id="{D3C55E46-D95D-3C90-0C51-AF8B34081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1"/>
                  <a:ext cx="36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" name="Group 40">
                <a:extLst>
                  <a:ext uri="{FF2B5EF4-FFF2-40B4-BE49-F238E27FC236}">
                    <a16:creationId xmlns:a16="http://schemas.microsoft.com/office/drawing/2014/main" id="{08FF9ED7-2878-9420-55EE-F7E542DB2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26402" flipV="1">
                <a:off x="5732566" y="1335061"/>
                <a:ext cx="1096611" cy="1"/>
                <a:chOff x="991" y="2063"/>
                <a:chExt cx="269" cy="1"/>
              </a:xfrm>
            </p:grpSpPr>
            <p:sp>
              <p:nvSpPr>
                <p:cNvPr id="87" name="Line 41">
                  <a:extLst>
                    <a:ext uri="{FF2B5EF4-FFF2-40B4-BE49-F238E27FC236}">
                      <a16:creationId xmlns:a16="http://schemas.microsoft.com/office/drawing/2014/main" id="{D6A92CF5-207D-746E-3484-4E2252E93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8" y="2063"/>
                  <a:ext cx="13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Line 42">
                  <a:extLst>
                    <a:ext uri="{FF2B5EF4-FFF2-40B4-BE49-F238E27FC236}">
                      <a16:creationId xmlns:a16="http://schemas.microsoft.com/office/drawing/2014/main" id="{76C9C33B-0E14-297A-7188-EB39942C7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14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" name="Group 40">
                <a:extLst>
                  <a:ext uri="{FF2B5EF4-FFF2-40B4-BE49-F238E27FC236}">
                    <a16:creationId xmlns:a16="http://schemas.microsoft.com/office/drawing/2014/main" id="{96497E13-51E3-BF34-BF05-CFBF2829F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480395" y="1520928"/>
                <a:ext cx="2269617" cy="0"/>
                <a:chOff x="1841" y="2064"/>
                <a:chExt cx="3286" cy="0"/>
              </a:xfrm>
            </p:grpSpPr>
            <p:sp>
              <p:nvSpPr>
                <p:cNvPr id="85" name="Line 41">
                  <a:extLst>
                    <a:ext uri="{FF2B5EF4-FFF2-40B4-BE49-F238E27FC236}">
                      <a16:creationId xmlns:a16="http://schemas.microsoft.com/office/drawing/2014/main" id="{AAFB6318-561F-B452-C21B-C081EC79F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2064"/>
                  <a:ext cx="228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Line 42">
                  <a:extLst>
                    <a:ext uri="{FF2B5EF4-FFF2-40B4-BE49-F238E27FC236}">
                      <a16:creationId xmlns:a16="http://schemas.microsoft.com/office/drawing/2014/main" id="{6F98E50B-2A9C-6935-005B-7FC7E2713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2064"/>
                  <a:ext cx="1627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7" name="Line 41">
                <a:extLst>
                  <a:ext uri="{FF2B5EF4-FFF2-40B4-BE49-F238E27FC236}">
                    <a16:creationId xmlns:a16="http://schemas.microsoft.com/office/drawing/2014/main" id="{CDF1D8B5-44F8-1C76-9EFC-1DE76FC20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80000">
                <a:off x="2520032" y="2014318"/>
                <a:ext cx="3329786" cy="138903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Rectangle 51">
                <a:extLst>
                  <a:ext uri="{FF2B5EF4-FFF2-40B4-BE49-F238E27FC236}">
                    <a16:creationId xmlns:a16="http://schemas.microsoft.com/office/drawing/2014/main" id="{57A2B5CB-67AC-7657-8580-9F1BA5307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663" y="1702795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B’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30AD2C3-6308-A535-15EE-7619058158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8495" y="2025306"/>
                <a:ext cx="0" cy="63678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9DF32E4-9AC0-49F0-5FB4-E620B5CFA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84" y="2747829"/>
                <a:ext cx="343225" cy="2595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A’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1AF48DE-5EC5-2A33-4C56-CB6F801005C3}"/>
                  </a:ext>
                </a:extLst>
              </p:cNvPr>
              <p:cNvSpPr/>
              <p:nvPr/>
            </p:nvSpPr>
            <p:spPr>
              <a:xfrm>
                <a:off x="4399247" y="1963592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82" name="Group 40">
                <a:extLst>
                  <a:ext uri="{FF2B5EF4-FFF2-40B4-BE49-F238E27FC236}">
                    <a16:creationId xmlns:a16="http://schemas.microsoft.com/office/drawing/2014/main" id="{AB2AD390-824B-A2D9-3A2C-43A9FDB5A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37671" flipV="1">
                <a:off x="5637419" y="2940593"/>
                <a:ext cx="1214836" cy="766"/>
                <a:chOff x="997" y="70726"/>
                <a:chExt cx="298" cy="766"/>
              </a:xfrm>
            </p:grpSpPr>
            <p:sp>
              <p:nvSpPr>
                <p:cNvPr id="83" name="Line 41">
                  <a:extLst>
                    <a:ext uri="{FF2B5EF4-FFF2-40B4-BE49-F238E27FC236}">
                      <a16:creationId xmlns:a16="http://schemas.microsoft.com/office/drawing/2014/main" id="{C20BD09E-4C71-7DC4-350F-A40935B6E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63" y="70726"/>
                  <a:ext cx="13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Line 42">
                  <a:extLst>
                    <a:ext uri="{FF2B5EF4-FFF2-40B4-BE49-F238E27FC236}">
                      <a16:creationId xmlns:a16="http://schemas.microsoft.com/office/drawing/2014/main" id="{6D23C13E-B35B-6594-9299-84AED6864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2"/>
                  <a:ext cx="19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7" name="Rectangle 51">
              <a:extLst>
                <a:ext uri="{FF2B5EF4-FFF2-40B4-BE49-F238E27FC236}">
                  <a16:creationId xmlns:a16="http://schemas.microsoft.com/office/drawing/2014/main" id="{37B6956D-61A5-9F52-0304-99DE3A06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72" y="2483123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98" name="Rectangle 51">
              <a:extLst>
                <a:ext uri="{FF2B5EF4-FFF2-40B4-BE49-F238E27FC236}">
                  <a16:creationId xmlns:a16="http://schemas.microsoft.com/office/drawing/2014/main" id="{F99B1F13-BD9D-A83C-D3AD-AC738DDE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507" y="2478981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99" name="Rectangle 51">
              <a:extLst>
                <a:ext uri="{FF2B5EF4-FFF2-40B4-BE49-F238E27FC236}">
                  <a16:creationId xmlns:a16="http://schemas.microsoft.com/office/drawing/2014/main" id="{7BFD57E5-7942-92B5-5733-9E93C1CE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642" y="2474839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(3)</a:t>
              </a:r>
            </a:p>
          </p:txBody>
        </p:sp>
      </p:grpSp>
      <p:sp>
        <p:nvSpPr>
          <p:cNvPr id="101" name="Google Shape;269;p26">
            <a:extLst>
              <a:ext uri="{FF2B5EF4-FFF2-40B4-BE49-F238E27FC236}">
                <a16:creationId xmlns:a16="http://schemas.microsoft.com/office/drawing/2014/main" id="{539E721C-32CF-299F-24B2-CC6192FAB7E8}"/>
              </a:ext>
            </a:extLst>
          </p:cNvPr>
          <p:cNvSpPr txBox="1">
            <a:spLocks/>
          </p:cNvSpPr>
          <p:nvPr/>
        </p:nvSpPr>
        <p:spPr>
          <a:xfrm>
            <a:off x="598385" y="2467220"/>
            <a:ext cx="2049868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cự</a:t>
            </a:r>
            <a:r>
              <a:rPr lang="en-US" sz="2000" dirty="0"/>
              <a:t> OF = f</a:t>
            </a:r>
          </a:p>
        </p:txBody>
      </p:sp>
      <p:sp>
        <p:nvSpPr>
          <p:cNvPr id="102" name="Google Shape;269;p26">
            <a:extLst>
              <a:ext uri="{FF2B5EF4-FFF2-40B4-BE49-F238E27FC236}">
                <a16:creationId xmlns:a16="http://schemas.microsoft.com/office/drawing/2014/main" id="{E4FBDB57-3B5D-BB60-243F-E10FF15E8343}"/>
              </a:ext>
            </a:extLst>
          </p:cNvPr>
          <p:cNvSpPr txBox="1">
            <a:spLocks/>
          </p:cNvSpPr>
          <p:nvPr/>
        </p:nvSpPr>
        <p:spPr>
          <a:xfrm>
            <a:off x="618258" y="2970871"/>
            <a:ext cx="521498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thấu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OA = d</a:t>
            </a:r>
          </a:p>
        </p:txBody>
      </p:sp>
      <p:sp>
        <p:nvSpPr>
          <p:cNvPr id="103" name="Google Shape;269;p26">
            <a:extLst>
              <a:ext uri="{FF2B5EF4-FFF2-40B4-BE49-F238E27FC236}">
                <a16:creationId xmlns:a16="http://schemas.microsoft.com/office/drawing/2014/main" id="{18A4719A-454D-E7F3-4DB1-B506C3804277}"/>
              </a:ext>
            </a:extLst>
          </p:cNvPr>
          <p:cNvSpPr txBox="1">
            <a:spLocks/>
          </p:cNvSpPr>
          <p:nvPr/>
        </p:nvSpPr>
        <p:spPr>
          <a:xfrm>
            <a:off x="618258" y="3481698"/>
            <a:ext cx="5305408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thấu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OA’ = d’</a:t>
            </a:r>
          </a:p>
        </p:txBody>
      </p:sp>
      <p:sp>
        <p:nvSpPr>
          <p:cNvPr id="104" name="Google Shape;269;p26">
            <a:extLst>
              <a:ext uri="{FF2B5EF4-FFF2-40B4-BE49-F238E27FC236}">
                <a16:creationId xmlns:a16="http://schemas.microsoft.com/office/drawing/2014/main" id="{EFA1847C-76B9-8A9D-96C6-5A4F3AAA0997}"/>
              </a:ext>
            </a:extLst>
          </p:cNvPr>
          <p:cNvSpPr txBox="1">
            <a:spLocks/>
          </p:cNvSpPr>
          <p:nvPr/>
        </p:nvSpPr>
        <p:spPr>
          <a:xfrm>
            <a:off x="628888" y="3985832"/>
            <a:ext cx="4750653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AB = h</a:t>
            </a:r>
          </a:p>
        </p:txBody>
      </p:sp>
      <p:sp>
        <p:nvSpPr>
          <p:cNvPr id="105" name="Google Shape;269;p26">
            <a:extLst>
              <a:ext uri="{FF2B5EF4-FFF2-40B4-BE49-F238E27FC236}">
                <a16:creationId xmlns:a16="http://schemas.microsoft.com/office/drawing/2014/main" id="{C28C6D58-4F6E-AED8-0048-258106ACED51}"/>
              </a:ext>
            </a:extLst>
          </p:cNvPr>
          <p:cNvSpPr txBox="1">
            <a:spLocks/>
          </p:cNvSpPr>
          <p:nvPr/>
        </p:nvSpPr>
        <p:spPr>
          <a:xfrm>
            <a:off x="628887" y="4472469"/>
            <a:ext cx="4750653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A’B’ = h’</a:t>
            </a:r>
          </a:p>
        </p:txBody>
      </p:sp>
    </p:spTree>
    <p:extLst>
      <p:ext uri="{BB962C8B-B14F-4D97-AF65-F5344CB8AC3E}">
        <p14:creationId xmlns:p14="http://schemas.microsoft.com/office/powerpoint/2010/main" val="27446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5" grpId="0"/>
      <p:bldP spid="16" grpId="0"/>
      <p:bldP spid="21" grpId="0"/>
      <p:bldP spid="22" grpId="0"/>
      <p:bldP spid="25" grpId="0"/>
      <p:bldP spid="38" grpId="0"/>
      <p:bldP spid="40" grpId="0"/>
      <p:bldP spid="43" grpId="0"/>
      <p:bldP spid="44" grpId="0"/>
      <p:bldP spid="49" grpId="0"/>
      <p:bldP spid="51" grpId="0"/>
      <p:bldP spid="66" grpId="0"/>
      <p:bldP spid="68" grpId="0"/>
      <p:bldP spid="72" grpId="0"/>
      <p:bldP spid="73" grpId="0"/>
      <p:bldP spid="78" grpId="0"/>
      <p:bldP spid="80" grpId="0"/>
      <p:bldP spid="97" grpId="0"/>
      <p:bldP spid="98" grpId="0"/>
      <p:bldP spid="99" grpId="0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6814BD4-9989-6140-F3BC-376A343FE86E}"/>
              </a:ext>
            </a:extLst>
          </p:cNvPr>
          <p:cNvSpPr/>
          <p:nvPr/>
        </p:nvSpPr>
        <p:spPr>
          <a:xfrm>
            <a:off x="11340" y="397337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6255EC67-3591-AE47-92A7-29F8B8D9D43E}"/>
              </a:ext>
            </a:extLst>
          </p:cNvPr>
          <p:cNvSpPr txBox="1">
            <a:spLocks/>
          </p:cNvSpPr>
          <p:nvPr/>
        </p:nvSpPr>
        <p:spPr>
          <a:xfrm>
            <a:off x="-124369" y="-11258"/>
            <a:ext cx="4289502" cy="44564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qua </a:t>
            </a:r>
            <a:r>
              <a:rPr lang="en-US" sz="1800" dirty="0" err="1"/>
              <a:t>thấu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endParaRPr lang="en-US" sz="1800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1B9E9C-49B9-AB00-8B59-6F92E2D4F878}"/>
              </a:ext>
            </a:extLst>
          </p:cNvPr>
          <p:cNvGrpSpPr/>
          <p:nvPr/>
        </p:nvGrpSpPr>
        <p:grpSpPr>
          <a:xfrm>
            <a:off x="11340" y="587194"/>
            <a:ext cx="8862354" cy="1841645"/>
            <a:chOff x="11340" y="970220"/>
            <a:chExt cx="8862354" cy="18416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C0463F-F1B3-82F8-0045-5EE34BDDB7C7}"/>
                </a:ext>
              </a:extLst>
            </p:cNvPr>
            <p:cNvGrpSpPr/>
            <p:nvPr/>
          </p:nvGrpSpPr>
          <p:grpSpPr>
            <a:xfrm>
              <a:off x="11340" y="1407645"/>
              <a:ext cx="2994474" cy="1191446"/>
              <a:chOff x="407890" y="1029759"/>
              <a:chExt cx="7606347" cy="3026425"/>
            </a:xfrm>
          </p:grpSpPr>
          <p:sp>
            <p:nvSpPr>
              <p:cNvPr id="7" name="Line 41">
                <a:extLst>
                  <a:ext uri="{FF2B5EF4-FFF2-40B4-BE49-F238E27FC236}">
                    <a16:creationId xmlns:a16="http://schemas.microsoft.com/office/drawing/2014/main" id="{14809246-0BE3-7582-8085-6089AFE10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3161" y="2571751"/>
                <a:ext cx="7286461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aphicFrame>
            <p:nvGraphicFramePr>
              <p:cNvPr id="8" name="Object 9">
                <a:extLst>
                  <a:ext uri="{FF2B5EF4-FFF2-40B4-BE49-F238E27FC236}">
                    <a16:creationId xmlns:a16="http://schemas.microsoft.com/office/drawing/2014/main" id="{1B252980-17EF-025E-BD4A-A98AB1BFB01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7890" y="2614049"/>
              <a:ext cx="846322" cy="5366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73" name="Equation" r:id="rId3" imgW="139579" imgH="164957" progId="Equation.DSMT4">
                      <p:embed/>
                    </p:oleObj>
                  </mc:Choice>
                  <mc:Fallback>
                    <p:oleObj name="Equation" r:id="rId3" imgW="139579" imgH="164957" progId="Equation.DSMT4">
                      <p:embed/>
                      <p:pic>
                        <p:nvPicPr>
                          <p:cNvPr id="8" name="Object 9">
                            <a:extLst>
                              <a:ext uri="{FF2B5EF4-FFF2-40B4-BE49-F238E27FC236}">
                                <a16:creationId xmlns:a16="http://schemas.microsoft.com/office/drawing/2014/main" id="{1B252980-17EF-025E-BD4A-A98AB1BFB01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890" y="2614049"/>
                            <a:ext cx="846322" cy="5366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Line 34">
                <a:extLst>
                  <a:ext uri="{FF2B5EF4-FFF2-40B4-BE49-F238E27FC236}">
                    <a16:creationId xmlns:a16="http://schemas.microsoft.com/office/drawing/2014/main" id="{4E4B8F6F-A084-AE6A-FBA1-DA7B003B5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0510" y="1029759"/>
                <a:ext cx="0" cy="3026425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Rectangle 51">
                <a:extLst>
                  <a:ext uri="{FF2B5EF4-FFF2-40B4-BE49-F238E27FC236}">
                    <a16:creationId xmlns:a16="http://schemas.microsoft.com/office/drawing/2014/main" id="{377D96EE-F0A6-837B-21DC-A95E1A6B0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068" y="265526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O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8A47406-26B5-C8E3-A82C-2764702E781A}"/>
                  </a:ext>
                </a:extLst>
              </p:cNvPr>
              <p:cNvSpPr/>
              <p:nvPr/>
            </p:nvSpPr>
            <p:spPr>
              <a:xfrm>
                <a:off x="5017364" y="2512931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Rectangle 51">
                <a:extLst>
                  <a:ext uri="{FF2B5EF4-FFF2-40B4-BE49-F238E27FC236}">
                    <a16:creationId xmlns:a16="http://schemas.microsoft.com/office/drawing/2014/main" id="{D600E61A-A240-E14E-BA80-DE147A9C2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384" y="213319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0CC1A-B785-D313-8ED8-D2D37285E6BF}"/>
                  </a:ext>
                </a:extLst>
              </p:cNvPr>
              <p:cNvSpPr/>
              <p:nvPr/>
            </p:nvSpPr>
            <p:spPr>
              <a:xfrm>
                <a:off x="6349887" y="2527758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A92909D-2A48-4B29-49E0-9B2219095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84" y="1575691"/>
                <a:ext cx="0" cy="98038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51">
                <a:extLst>
                  <a:ext uri="{FF2B5EF4-FFF2-40B4-BE49-F238E27FC236}">
                    <a16:creationId xmlns:a16="http://schemas.microsoft.com/office/drawing/2014/main" id="{8C7800E3-2143-6000-79A2-E7A392A0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620" y="125597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</a:t>
                </a:r>
              </a:p>
            </p:txBody>
          </p:sp>
          <p:sp>
            <p:nvSpPr>
              <p:cNvPr id="16" name="Rectangle 51">
                <a:extLst>
                  <a:ext uri="{FF2B5EF4-FFF2-40B4-BE49-F238E27FC236}">
                    <a16:creationId xmlns:a16="http://schemas.microsoft.com/office/drawing/2014/main" id="{E7EC2167-070B-AA6C-F0DF-E25E4617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620" y="2649540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</a:t>
                </a:r>
              </a:p>
            </p:txBody>
          </p:sp>
          <p:grpSp>
            <p:nvGrpSpPr>
              <p:cNvPr id="17" name="Group 40">
                <a:extLst>
                  <a:ext uri="{FF2B5EF4-FFF2-40B4-BE49-F238E27FC236}">
                    <a16:creationId xmlns:a16="http://schemas.microsoft.com/office/drawing/2014/main" id="{5B8F93B6-36A0-D72B-04FB-4F3BD915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8164" flipV="1">
                <a:off x="1032688" y="2067057"/>
                <a:ext cx="4084772" cy="1"/>
                <a:chOff x="991" y="2064"/>
                <a:chExt cx="1002" cy="1"/>
              </a:xfrm>
            </p:grpSpPr>
            <p:sp>
              <p:nvSpPr>
                <p:cNvPr id="32" name="Line 41">
                  <a:extLst>
                    <a:ext uri="{FF2B5EF4-FFF2-40B4-BE49-F238E27FC236}">
                      <a16:creationId xmlns:a16="http://schemas.microsoft.com/office/drawing/2014/main" id="{92111E33-786F-C242-4F60-FB6D915B2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74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42">
                  <a:extLst>
                    <a:ext uri="{FF2B5EF4-FFF2-40B4-BE49-F238E27FC236}">
                      <a16:creationId xmlns:a16="http://schemas.microsoft.com/office/drawing/2014/main" id="{F1A79AF0-29B2-32A2-E6E6-CE0C8709A3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5"/>
                  <a:ext cx="49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" name="Group 40">
                <a:extLst>
                  <a:ext uri="{FF2B5EF4-FFF2-40B4-BE49-F238E27FC236}">
                    <a16:creationId xmlns:a16="http://schemas.microsoft.com/office/drawing/2014/main" id="{3790B4D3-9A08-AA8C-8D45-A65552A63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8164" flipV="1">
                <a:off x="4989935" y="2885452"/>
                <a:ext cx="2910706" cy="1"/>
                <a:chOff x="991" y="2064"/>
                <a:chExt cx="714" cy="1"/>
              </a:xfrm>
            </p:grpSpPr>
            <p:sp>
              <p:nvSpPr>
                <p:cNvPr id="30" name="Line 41">
                  <a:extLst>
                    <a:ext uri="{FF2B5EF4-FFF2-40B4-BE49-F238E27FC236}">
                      <a16:creationId xmlns:a16="http://schemas.microsoft.com/office/drawing/2014/main" id="{F816E9C3-C23E-82D9-6928-7DF3DB00F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5"/>
                  <a:ext cx="45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42">
                  <a:extLst>
                    <a:ext uri="{FF2B5EF4-FFF2-40B4-BE49-F238E27FC236}">
                      <a16:creationId xmlns:a16="http://schemas.microsoft.com/office/drawing/2014/main" id="{04ABFB66-839E-43E0-6DFC-3BB0ABF9C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29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" name="Group 40">
                <a:extLst>
                  <a:ext uri="{FF2B5EF4-FFF2-40B4-BE49-F238E27FC236}">
                    <a16:creationId xmlns:a16="http://schemas.microsoft.com/office/drawing/2014/main" id="{D6F5E042-FBB0-DA0E-92E3-6EEE74439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9784" y="1585556"/>
                <a:ext cx="3950853" cy="0"/>
                <a:chOff x="991" y="2064"/>
                <a:chExt cx="1198" cy="0"/>
              </a:xfrm>
            </p:grpSpPr>
            <p:sp>
              <p:nvSpPr>
                <p:cNvPr id="28" name="Line 41">
                  <a:extLst>
                    <a:ext uri="{FF2B5EF4-FFF2-40B4-BE49-F238E27FC236}">
                      <a16:creationId xmlns:a16="http://schemas.microsoft.com/office/drawing/2014/main" id="{B3BE5D8B-D177-0B37-42DB-47638AABF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93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42">
                  <a:extLst>
                    <a:ext uri="{FF2B5EF4-FFF2-40B4-BE49-F238E27FC236}">
                      <a16:creationId xmlns:a16="http://schemas.microsoft.com/office/drawing/2014/main" id="{52C53CE9-5E85-9AFA-08ED-FDFF32CB5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62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C5A29A-FDCC-895C-0AA2-C3A84006C012}"/>
                  </a:ext>
                </a:extLst>
              </p:cNvPr>
              <p:cNvGrpSpPr/>
              <p:nvPr/>
            </p:nvGrpSpPr>
            <p:grpSpPr>
              <a:xfrm rot="946787">
                <a:off x="4815412" y="2179857"/>
                <a:ext cx="3198825" cy="575628"/>
                <a:chOff x="4921901" y="2752304"/>
                <a:chExt cx="4564008" cy="821288"/>
              </a:xfrm>
            </p:grpSpPr>
            <p:sp>
              <p:nvSpPr>
                <p:cNvPr id="26" name="Line 49">
                  <a:extLst>
                    <a:ext uri="{FF2B5EF4-FFF2-40B4-BE49-F238E27FC236}">
                      <a16:creationId xmlns:a16="http://schemas.microsoft.com/office/drawing/2014/main" id="{A4CFC870-587B-54B7-B9FE-FBA1A019F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37224" flipV="1">
                  <a:off x="6320958" y="3529924"/>
                  <a:ext cx="3164951" cy="43668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50">
                  <a:extLst>
                    <a:ext uri="{FF2B5EF4-FFF2-40B4-BE49-F238E27FC236}">
                      <a16:creationId xmlns:a16="http://schemas.microsoft.com/office/drawing/2014/main" id="{1BE1ACD6-5530-34FC-33CB-4ECE7BE00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37224" flipV="1">
                  <a:off x="4921901" y="2752304"/>
                  <a:ext cx="160897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Rectangle 51">
                <a:extLst>
                  <a:ext uri="{FF2B5EF4-FFF2-40B4-BE49-F238E27FC236}">
                    <a16:creationId xmlns:a16="http://schemas.microsoft.com/office/drawing/2014/main" id="{145D0344-6485-6B99-A68E-6D358AC31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068" y="1337469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I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589E6-B3E4-53F2-BB9C-344848C3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3561" y="3211873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A’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1EA15A6-FFB1-D030-4C98-9800A277DF24}"/>
                  </a:ext>
                </a:extLst>
              </p:cNvPr>
              <p:cNvSpPr/>
              <p:nvPr/>
            </p:nvSpPr>
            <p:spPr>
              <a:xfrm>
                <a:off x="7012208" y="2977492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5E93EC5-D711-A897-F876-397B7FF39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5908" y="2562515"/>
                <a:ext cx="0" cy="48559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0E3801-97E2-F8EE-FC75-F9972EFB9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025" y="2252610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B’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26E806-11BB-7D49-57D3-29F723FA5B9F}"/>
                </a:ext>
              </a:extLst>
            </p:cNvPr>
            <p:cNvGrpSpPr/>
            <p:nvPr/>
          </p:nvGrpSpPr>
          <p:grpSpPr>
            <a:xfrm>
              <a:off x="3104300" y="970220"/>
              <a:ext cx="2855797" cy="1468502"/>
              <a:chOff x="1290509" y="812201"/>
              <a:chExt cx="6959701" cy="3578802"/>
            </a:xfrm>
          </p:grpSpPr>
          <p:sp>
            <p:nvSpPr>
              <p:cNvPr id="35" name="Line 41">
                <a:extLst>
                  <a:ext uri="{FF2B5EF4-FFF2-40B4-BE49-F238E27FC236}">
                    <a16:creationId xmlns:a16="http://schemas.microsoft.com/office/drawing/2014/main" id="{7825171C-DFFA-8749-6E51-D4139CD64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0509" y="3354139"/>
                <a:ext cx="6959701" cy="0"/>
              </a:xfrm>
              <a:prstGeom prst="line">
                <a:avLst/>
              </a:prstGeom>
              <a:noFill/>
              <a:ln w="28575">
                <a:solidFill>
                  <a:srgbClr val="D9D9D9">
                    <a:lumMod val="10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graphicFrame>
            <p:nvGraphicFramePr>
              <p:cNvPr id="36" name="Object 9">
                <a:extLst>
                  <a:ext uri="{FF2B5EF4-FFF2-40B4-BE49-F238E27FC236}">
                    <a16:creationId xmlns:a16="http://schemas.microsoft.com/office/drawing/2014/main" id="{EF8BF690-B601-7C0E-59CD-6B26EB698D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90509" y="3546117"/>
              <a:ext cx="791388" cy="5017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74" name="Equation" r:id="rId5" imgW="139579" imgH="164957" progId="Equation.DSMT4">
                      <p:embed/>
                    </p:oleObj>
                  </mc:Choice>
                  <mc:Fallback>
                    <p:oleObj name="Equation" r:id="rId5" imgW="139579" imgH="164957" progId="Equation.DSMT4">
                      <p:embed/>
                      <p:pic>
                        <p:nvPicPr>
                          <p:cNvPr id="36" name="Object 9">
                            <a:extLst>
                              <a:ext uri="{FF2B5EF4-FFF2-40B4-BE49-F238E27FC236}">
                                <a16:creationId xmlns:a16="http://schemas.microsoft.com/office/drawing/2014/main" id="{EF8BF690-B601-7C0E-59CD-6B26EB698D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0509" y="3546117"/>
                            <a:ext cx="791388" cy="5017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CF309073-7857-7958-9AA8-6676CDD86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384" y="2333603"/>
                <a:ext cx="0" cy="2057400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4B734D80-7801-259C-A213-85F6ECCAC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942" y="343765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3541B7B-708A-1501-1D60-1BDB830DA42B}"/>
                  </a:ext>
                </a:extLst>
              </p:cNvPr>
              <p:cNvSpPr/>
              <p:nvPr/>
            </p:nvSpPr>
            <p:spPr>
              <a:xfrm>
                <a:off x="5846238" y="3295320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B4F9D5B1-436A-220D-DBE5-681AEE922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9576" y="291558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FCD22C-AB6A-974F-CB4C-E669F86162C8}"/>
                  </a:ext>
                </a:extLst>
              </p:cNvPr>
              <p:cNvSpPr/>
              <p:nvPr/>
            </p:nvSpPr>
            <p:spPr>
              <a:xfrm>
                <a:off x="7005079" y="3310147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B173010-C94B-5776-893F-D22A95820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3718" y="2798861"/>
                <a:ext cx="0" cy="5827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3" name="Rectangle 51">
                <a:extLst>
                  <a:ext uri="{FF2B5EF4-FFF2-40B4-BE49-F238E27FC236}">
                    <a16:creationId xmlns:a16="http://schemas.microsoft.com/office/drawing/2014/main" id="{B5639268-857D-A58A-EEC9-78EB418BE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1925" y="2494036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4" name="Rectangle 51">
                <a:extLst>
                  <a:ext uri="{FF2B5EF4-FFF2-40B4-BE49-F238E27FC236}">
                    <a16:creationId xmlns:a16="http://schemas.microsoft.com/office/drawing/2014/main" id="{C8A408E5-43F8-3963-2D54-6BF4A7CA6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1925" y="3412959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45" name="Group 40">
                <a:extLst>
                  <a:ext uri="{FF2B5EF4-FFF2-40B4-BE49-F238E27FC236}">
                    <a16:creationId xmlns:a16="http://schemas.microsoft.com/office/drawing/2014/main" id="{20F94872-DAB1-6CA0-2C25-F5F6BA23B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4323" flipV="1">
                <a:off x="4990290" y="3078188"/>
                <a:ext cx="990621" cy="767"/>
                <a:chOff x="997" y="70724"/>
                <a:chExt cx="243" cy="767"/>
              </a:xfrm>
            </p:grpSpPr>
            <p:sp>
              <p:nvSpPr>
                <p:cNvPr id="61" name="Line 41">
                  <a:extLst>
                    <a:ext uri="{FF2B5EF4-FFF2-40B4-BE49-F238E27FC236}">
                      <a16:creationId xmlns:a16="http://schemas.microsoft.com/office/drawing/2014/main" id="{A19382D1-D2EC-DBE4-9866-9B93BB9FF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0" y="70724"/>
                  <a:ext cx="18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62" name="Line 42">
                  <a:extLst>
                    <a:ext uri="{FF2B5EF4-FFF2-40B4-BE49-F238E27FC236}">
                      <a16:creationId xmlns:a16="http://schemas.microsoft.com/office/drawing/2014/main" id="{05721D50-E450-A9E9-80A1-96D5743A0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1"/>
                  <a:ext cx="13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6" name="Group 40">
                <a:extLst>
                  <a:ext uri="{FF2B5EF4-FFF2-40B4-BE49-F238E27FC236}">
                    <a16:creationId xmlns:a16="http://schemas.microsoft.com/office/drawing/2014/main" id="{1B049C4F-281B-16BC-8539-456E0DA34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14282" flipV="1">
                <a:off x="5786038" y="3192960"/>
                <a:ext cx="1818173" cy="1"/>
                <a:chOff x="991" y="2063"/>
                <a:chExt cx="446" cy="1"/>
              </a:xfrm>
            </p:grpSpPr>
            <p:sp>
              <p:nvSpPr>
                <p:cNvPr id="59" name="Line 41">
                  <a:extLst>
                    <a:ext uri="{FF2B5EF4-FFF2-40B4-BE49-F238E27FC236}">
                      <a16:creationId xmlns:a16="http://schemas.microsoft.com/office/drawing/2014/main" id="{9423A0B0-9901-A3E5-6484-C828CFF81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8" y="2063"/>
                  <a:ext cx="309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 dirty="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60" name="Line 42">
                  <a:extLst>
                    <a:ext uri="{FF2B5EF4-FFF2-40B4-BE49-F238E27FC236}">
                      <a16:creationId xmlns:a16="http://schemas.microsoft.com/office/drawing/2014/main" id="{C123D444-E7BF-A041-7754-E46CEAAB1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16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7" name="Group 40">
                <a:extLst>
                  <a:ext uri="{FF2B5EF4-FFF2-40B4-BE49-F238E27FC236}">
                    <a16:creationId xmlns:a16="http://schemas.microsoft.com/office/drawing/2014/main" id="{CB47B6AF-C6D2-7624-F724-E4D531D72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5067655" y="2564004"/>
                <a:ext cx="827450" cy="245953"/>
                <a:chOff x="991" y="2064"/>
                <a:chExt cx="1198" cy="0"/>
              </a:xfrm>
            </p:grpSpPr>
            <p:sp>
              <p:nvSpPr>
                <p:cNvPr id="57" name="Line 41">
                  <a:extLst>
                    <a:ext uri="{FF2B5EF4-FFF2-40B4-BE49-F238E27FC236}">
                      <a16:creationId xmlns:a16="http://schemas.microsoft.com/office/drawing/2014/main" id="{2E57BF48-64B6-5DDF-F34C-6B2A53162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3" y="2064"/>
                  <a:ext cx="93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58" name="Line 42">
                  <a:extLst>
                    <a:ext uri="{FF2B5EF4-FFF2-40B4-BE49-F238E27FC236}">
                      <a16:creationId xmlns:a16="http://schemas.microsoft.com/office/drawing/2014/main" id="{8C915507-E7E5-223D-EE5C-5A7D08F76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62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 dirty="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48" name="Group 40">
                <a:extLst>
                  <a:ext uri="{FF2B5EF4-FFF2-40B4-BE49-F238E27FC236}">
                    <a16:creationId xmlns:a16="http://schemas.microsoft.com/office/drawing/2014/main" id="{C68E7C4B-6B20-A88A-AB88-B8DED9E53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4323" flipV="1">
                <a:off x="5766049" y="3762846"/>
                <a:ext cx="1545043" cy="767"/>
                <a:chOff x="997" y="70723"/>
                <a:chExt cx="379" cy="767"/>
              </a:xfrm>
            </p:grpSpPr>
            <p:sp>
              <p:nvSpPr>
                <p:cNvPr id="55" name="Line 41">
                  <a:extLst>
                    <a:ext uri="{FF2B5EF4-FFF2-40B4-BE49-F238E27FC236}">
                      <a16:creationId xmlns:a16="http://schemas.microsoft.com/office/drawing/2014/main" id="{F001F0A0-0F75-A04A-A13B-98E71707D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5" y="70723"/>
                  <a:ext cx="23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56" name="Line 42">
                  <a:extLst>
                    <a:ext uri="{FF2B5EF4-FFF2-40B4-BE49-F238E27FC236}">
                      <a16:creationId xmlns:a16="http://schemas.microsoft.com/office/drawing/2014/main" id="{4F2AE083-D15E-AF28-CCEE-A3BFD3000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0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  <a:defRPr/>
                  </a:pPr>
                  <a:endParaRPr lang="en-US" kern="12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49" name="Rectangle 51">
                <a:extLst>
                  <a:ext uri="{FF2B5EF4-FFF2-40B4-BE49-F238E27FC236}">
                    <a16:creationId xmlns:a16="http://schemas.microsoft.com/office/drawing/2014/main" id="{2DD92F15-9021-A074-D3E7-29B630DB3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0861" y="81220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A’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532E46D-120D-7EDA-E66A-76BD67DD8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2238" y="1110381"/>
                <a:ext cx="0" cy="222808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F8541D-0DC0-04B5-B59A-4E7C1DBE4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951" y="3447047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en-US" sz="1600" b="1" kern="1200" dirty="0">
                    <a:solidFill>
                      <a:srgbClr val="0000FF"/>
                    </a:solidFill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DE853EBB-FC13-8424-D0AD-FDE100D9E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14282">
                <a:off x="2299740" y="1924970"/>
                <a:ext cx="3780493" cy="75684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 dirty="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53" name="Line 41">
                <a:extLst>
                  <a:ext uri="{FF2B5EF4-FFF2-40B4-BE49-F238E27FC236}">
                    <a16:creationId xmlns:a16="http://schemas.microsoft.com/office/drawing/2014/main" id="{CB6B4217-5077-83FC-11C5-D66E23AEB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4323">
                <a:off x="2255211" y="1962969"/>
                <a:ext cx="3087034" cy="5116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AD0566-FAEB-7E01-9A5F-992840447FFC}"/>
                  </a:ext>
                </a:extLst>
              </p:cNvPr>
              <p:cNvSpPr/>
              <p:nvPr/>
            </p:nvSpPr>
            <p:spPr>
              <a:xfrm>
                <a:off x="2460741" y="1084828"/>
                <a:ext cx="86291" cy="86291"/>
              </a:xfrm>
              <a:prstGeom prst="ellipse">
                <a:avLst/>
              </a:prstGeom>
              <a:solidFill>
                <a:srgbClr val="002060"/>
              </a:solidFill>
              <a:ln w="28575" cap="flat" cmpd="sng" algn="ctr">
                <a:solidFill>
                  <a:srgbClr val="2E27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39AAA22-8B60-D41C-A257-F99F0A3238E0}"/>
                </a:ext>
              </a:extLst>
            </p:cNvPr>
            <p:cNvGrpSpPr/>
            <p:nvPr/>
          </p:nvGrpSpPr>
          <p:grpSpPr>
            <a:xfrm>
              <a:off x="5923666" y="1135636"/>
              <a:ext cx="2950028" cy="1579128"/>
              <a:chOff x="1834818" y="1099097"/>
              <a:chExt cx="5257358" cy="2814224"/>
            </a:xfrm>
          </p:grpSpPr>
          <p:sp>
            <p:nvSpPr>
              <p:cNvPr id="64" name="Line 41">
                <a:extLst>
                  <a:ext uri="{FF2B5EF4-FFF2-40B4-BE49-F238E27FC236}">
                    <a16:creationId xmlns:a16="http://schemas.microsoft.com/office/drawing/2014/main" id="{A19AB6F2-9B49-D312-6BD4-D6025E7E5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5902" y="2671337"/>
                <a:ext cx="4936274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aphicFrame>
            <p:nvGraphicFramePr>
              <p:cNvPr id="65" name="Object 9">
                <a:extLst>
                  <a:ext uri="{FF2B5EF4-FFF2-40B4-BE49-F238E27FC236}">
                    <a16:creationId xmlns:a16="http://schemas.microsoft.com/office/drawing/2014/main" id="{AA0206B2-E26C-16BF-5E8F-D5F408AAC9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34818" y="2787154"/>
              <a:ext cx="550110" cy="348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75"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65" name="Object 9">
                            <a:extLst>
                              <a:ext uri="{FF2B5EF4-FFF2-40B4-BE49-F238E27FC236}">
                                <a16:creationId xmlns:a16="http://schemas.microsoft.com/office/drawing/2014/main" id="{AA0206B2-E26C-16BF-5E8F-D5F408AAC9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4818" y="2787154"/>
                            <a:ext cx="550110" cy="3488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Rectangle 51">
                <a:extLst>
                  <a:ext uri="{FF2B5EF4-FFF2-40B4-BE49-F238E27FC236}">
                    <a16:creationId xmlns:a16="http://schemas.microsoft.com/office/drawing/2014/main" id="{3326CAC5-CD1F-63AC-0DBA-98CC0630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5426" y="275906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O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99CF640-07F0-BEC9-A347-F4851F00DB33}"/>
                  </a:ext>
                </a:extLst>
              </p:cNvPr>
              <p:cNvSpPr/>
              <p:nvPr/>
            </p:nvSpPr>
            <p:spPr>
              <a:xfrm>
                <a:off x="5703881" y="2628191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8" name="Rectangle 51">
                <a:extLst>
                  <a:ext uri="{FF2B5EF4-FFF2-40B4-BE49-F238E27FC236}">
                    <a16:creationId xmlns:a16="http://schemas.microsoft.com/office/drawing/2014/main" id="{76D23BBB-769E-A498-1D4B-224A81037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800" y="2803971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F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CB4D88D-0664-C222-E936-986C8B493785}"/>
                  </a:ext>
                </a:extLst>
              </p:cNvPr>
              <p:cNvSpPr/>
              <p:nvPr/>
            </p:nvSpPr>
            <p:spPr>
              <a:xfrm>
                <a:off x="2541829" y="2628190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70" name="Group 4">
                <a:extLst>
                  <a:ext uri="{FF2B5EF4-FFF2-40B4-BE49-F238E27FC236}">
                    <a16:creationId xmlns:a16="http://schemas.microsoft.com/office/drawing/2014/main" id="{A3DEEB10-77CC-1F38-AE46-02308FD51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443" y="1099097"/>
                <a:ext cx="227167" cy="2814224"/>
                <a:chOff x="2592" y="2677"/>
                <a:chExt cx="192" cy="1221"/>
              </a:xfrm>
            </p:grpSpPr>
            <p:sp>
              <p:nvSpPr>
                <p:cNvPr id="91" name="Line 5">
                  <a:extLst>
                    <a:ext uri="{FF2B5EF4-FFF2-40B4-BE49-F238E27FC236}">
                      <a16:creationId xmlns:a16="http://schemas.microsoft.com/office/drawing/2014/main" id="{4DB5DB6F-4755-A190-44A0-7955CBB40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742"/>
                  <a:ext cx="0" cy="109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92" name="Group 9">
                  <a:extLst>
                    <a:ext uri="{FF2B5EF4-FFF2-40B4-BE49-F238E27FC236}">
                      <a16:creationId xmlns:a16="http://schemas.microsoft.com/office/drawing/2014/main" id="{C11DEF8B-1029-F00B-5581-F2DD060362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592" y="2677"/>
                  <a:ext cx="192" cy="1221"/>
                  <a:chOff x="2592" y="2516"/>
                  <a:chExt cx="192" cy="1221"/>
                </a:xfrm>
              </p:grpSpPr>
              <p:sp>
                <p:nvSpPr>
                  <p:cNvPr id="93" name="Line 10">
                    <a:extLst>
                      <a:ext uri="{FF2B5EF4-FFF2-40B4-BE49-F238E27FC236}">
                        <a16:creationId xmlns:a16="http://schemas.microsoft.com/office/drawing/2014/main" id="{73DD2975-0BF5-E1B1-F3DA-D39ECD1A71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672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Line 11">
                    <a:extLst>
                      <a:ext uri="{FF2B5EF4-FFF2-40B4-BE49-F238E27FC236}">
                        <a16:creationId xmlns:a16="http://schemas.microsoft.com/office/drawing/2014/main" id="{6CDAA94C-9003-B05A-B3C3-1ABE0E9FA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3672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Line 10">
                    <a:extLst>
                      <a:ext uri="{FF2B5EF4-FFF2-40B4-BE49-F238E27FC236}">
                        <a16:creationId xmlns:a16="http://schemas.microsoft.com/office/drawing/2014/main" id="{196D74AB-4792-09CA-74AF-D4584FBF96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516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Line 11">
                    <a:extLst>
                      <a:ext uri="{FF2B5EF4-FFF2-40B4-BE49-F238E27FC236}">
                        <a16:creationId xmlns:a16="http://schemas.microsoft.com/office/drawing/2014/main" id="{04FB45D2-B741-D546-D021-B04C33FDF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2516"/>
                    <a:ext cx="96" cy="6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E6EC94EA-D311-9301-C19C-9AB1CF501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074" y="1505535"/>
                <a:ext cx="0" cy="11658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51">
                <a:extLst>
                  <a:ext uri="{FF2B5EF4-FFF2-40B4-BE49-F238E27FC236}">
                    <a16:creationId xmlns:a16="http://schemas.microsoft.com/office/drawing/2014/main" id="{F5B1E606-FB2B-597F-E251-581CCD32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280" y="124298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C65BAC4-962F-EF58-B221-87D01A2BD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125" y="2759062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</a:t>
                </a:r>
              </a:p>
            </p:txBody>
          </p:sp>
          <p:grpSp>
            <p:nvGrpSpPr>
              <p:cNvPr id="74" name="Group 40">
                <a:extLst>
                  <a:ext uri="{FF2B5EF4-FFF2-40B4-BE49-F238E27FC236}">
                    <a16:creationId xmlns:a16="http://schemas.microsoft.com/office/drawing/2014/main" id="{B4954774-7258-CA79-D359-69FD813D1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37671" flipV="1">
                <a:off x="3341799" y="2100906"/>
                <a:ext cx="2539740" cy="766"/>
                <a:chOff x="997" y="70725"/>
                <a:chExt cx="623" cy="766"/>
              </a:xfrm>
            </p:grpSpPr>
            <p:sp>
              <p:nvSpPr>
                <p:cNvPr id="89" name="Line 41">
                  <a:extLst>
                    <a:ext uri="{FF2B5EF4-FFF2-40B4-BE49-F238E27FC236}">
                      <a16:creationId xmlns:a16="http://schemas.microsoft.com/office/drawing/2014/main" id="{884ED891-E9A2-3203-6B56-18B918368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33" y="70725"/>
                  <a:ext cx="287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Line 42">
                  <a:extLst>
                    <a:ext uri="{FF2B5EF4-FFF2-40B4-BE49-F238E27FC236}">
                      <a16:creationId xmlns:a16="http://schemas.microsoft.com/office/drawing/2014/main" id="{D3C55E46-D95D-3C90-0C51-AF8B34081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1"/>
                  <a:ext cx="36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" name="Group 40">
                <a:extLst>
                  <a:ext uri="{FF2B5EF4-FFF2-40B4-BE49-F238E27FC236}">
                    <a16:creationId xmlns:a16="http://schemas.microsoft.com/office/drawing/2014/main" id="{08FF9ED7-2878-9420-55EE-F7E542DB2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26402" flipV="1">
                <a:off x="5732566" y="1335061"/>
                <a:ext cx="1096611" cy="1"/>
                <a:chOff x="991" y="2063"/>
                <a:chExt cx="269" cy="1"/>
              </a:xfrm>
            </p:grpSpPr>
            <p:sp>
              <p:nvSpPr>
                <p:cNvPr id="87" name="Line 41">
                  <a:extLst>
                    <a:ext uri="{FF2B5EF4-FFF2-40B4-BE49-F238E27FC236}">
                      <a16:creationId xmlns:a16="http://schemas.microsoft.com/office/drawing/2014/main" id="{D6A92CF5-207D-746E-3484-4E2252E93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8" y="2063"/>
                  <a:ext cx="13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Line 42">
                  <a:extLst>
                    <a:ext uri="{FF2B5EF4-FFF2-40B4-BE49-F238E27FC236}">
                      <a16:creationId xmlns:a16="http://schemas.microsoft.com/office/drawing/2014/main" id="{76C9C33B-0E14-297A-7188-EB39942C7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2064"/>
                  <a:ext cx="146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" name="Group 40">
                <a:extLst>
                  <a:ext uri="{FF2B5EF4-FFF2-40B4-BE49-F238E27FC236}">
                    <a16:creationId xmlns:a16="http://schemas.microsoft.com/office/drawing/2014/main" id="{96497E13-51E3-BF34-BF05-CFBF2829F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480395" y="1520928"/>
                <a:ext cx="2269617" cy="0"/>
                <a:chOff x="1841" y="2064"/>
                <a:chExt cx="3286" cy="0"/>
              </a:xfrm>
            </p:grpSpPr>
            <p:sp>
              <p:nvSpPr>
                <p:cNvPr id="85" name="Line 41">
                  <a:extLst>
                    <a:ext uri="{FF2B5EF4-FFF2-40B4-BE49-F238E27FC236}">
                      <a16:creationId xmlns:a16="http://schemas.microsoft.com/office/drawing/2014/main" id="{AAFB6318-561F-B452-C21B-C081EC79F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2064"/>
                  <a:ext cx="2281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Line 42">
                  <a:extLst>
                    <a:ext uri="{FF2B5EF4-FFF2-40B4-BE49-F238E27FC236}">
                      <a16:creationId xmlns:a16="http://schemas.microsoft.com/office/drawing/2014/main" id="{6F98E50B-2A9C-6935-005B-7FC7E2713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2064"/>
                  <a:ext cx="1627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7" name="Line 41">
                <a:extLst>
                  <a:ext uri="{FF2B5EF4-FFF2-40B4-BE49-F238E27FC236}">
                    <a16:creationId xmlns:a16="http://schemas.microsoft.com/office/drawing/2014/main" id="{CDF1D8B5-44F8-1C76-9EFC-1DE76FC20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80000">
                <a:off x="2520032" y="2014318"/>
                <a:ext cx="3329786" cy="138903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Rectangle 51">
                <a:extLst>
                  <a:ext uri="{FF2B5EF4-FFF2-40B4-BE49-F238E27FC236}">
                    <a16:creationId xmlns:a16="http://schemas.microsoft.com/office/drawing/2014/main" id="{57A2B5CB-67AC-7657-8580-9F1BA5307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663" y="1702795"/>
                <a:ext cx="443587" cy="2225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B’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30AD2C3-6308-A535-15EE-7619058158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8495" y="2025306"/>
                <a:ext cx="0" cy="63678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9DF32E4-9AC0-49F0-5FB4-E620B5CFA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84" y="2747829"/>
                <a:ext cx="343225" cy="2595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+mn-ea"/>
                    <a:cs typeface="Times New Roman" panose="02020603050405020304" pitchFamily="18" charset="0"/>
                    <a:sym typeface="Arial"/>
                  </a:rPr>
                  <a:t>A’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1AF48DE-5EC5-2A33-4C56-CB6F801005C3}"/>
                  </a:ext>
                </a:extLst>
              </p:cNvPr>
              <p:cNvSpPr/>
              <p:nvPr/>
            </p:nvSpPr>
            <p:spPr>
              <a:xfrm>
                <a:off x="4399247" y="1963592"/>
                <a:ext cx="86291" cy="86291"/>
              </a:xfrm>
              <a:prstGeom prst="ellipse">
                <a:avLst/>
              </a:prstGeom>
              <a:solidFill>
                <a:srgbClr val="000D26"/>
              </a:solidFill>
              <a:ln w="28575">
                <a:solidFill>
                  <a:srgbClr val="000D2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82" name="Group 40">
                <a:extLst>
                  <a:ext uri="{FF2B5EF4-FFF2-40B4-BE49-F238E27FC236}">
                    <a16:creationId xmlns:a16="http://schemas.microsoft.com/office/drawing/2014/main" id="{AB2AD390-824B-A2D9-3A2C-43A9FDB5A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37671" flipV="1">
                <a:off x="5637419" y="2940593"/>
                <a:ext cx="1214836" cy="766"/>
                <a:chOff x="997" y="70726"/>
                <a:chExt cx="298" cy="766"/>
              </a:xfrm>
            </p:grpSpPr>
            <p:sp>
              <p:nvSpPr>
                <p:cNvPr id="83" name="Line 41">
                  <a:extLst>
                    <a:ext uri="{FF2B5EF4-FFF2-40B4-BE49-F238E27FC236}">
                      <a16:creationId xmlns:a16="http://schemas.microsoft.com/office/drawing/2014/main" id="{C20BD09E-4C71-7DC4-350F-A40935B6E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63" y="70726"/>
                  <a:ext cx="132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Line 42">
                  <a:extLst>
                    <a:ext uri="{FF2B5EF4-FFF2-40B4-BE49-F238E27FC236}">
                      <a16:creationId xmlns:a16="http://schemas.microsoft.com/office/drawing/2014/main" id="{6D23C13E-B35B-6594-9299-84AED6864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7" y="71492"/>
                  <a:ext cx="190" cy="0"/>
                </a:xfrm>
                <a:prstGeom prst="line">
                  <a:avLst/>
                </a:prstGeom>
                <a:noFill/>
                <a:ln w="28575">
                  <a:solidFill>
                    <a:srgbClr val="EE721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7" name="Rectangle 51">
              <a:extLst>
                <a:ext uri="{FF2B5EF4-FFF2-40B4-BE49-F238E27FC236}">
                  <a16:creationId xmlns:a16="http://schemas.microsoft.com/office/drawing/2014/main" id="{37B6956D-61A5-9F52-0304-99DE3A06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72" y="2483123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98" name="Rectangle 51">
              <a:extLst>
                <a:ext uri="{FF2B5EF4-FFF2-40B4-BE49-F238E27FC236}">
                  <a16:creationId xmlns:a16="http://schemas.microsoft.com/office/drawing/2014/main" id="{F99B1F13-BD9D-A83C-D3AD-AC738DDE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507" y="2478981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99" name="Rectangle 51">
              <a:extLst>
                <a:ext uri="{FF2B5EF4-FFF2-40B4-BE49-F238E27FC236}">
                  <a16:creationId xmlns:a16="http://schemas.microsoft.com/office/drawing/2014/main" id="{7BFD57E5-7942-92B5-5733-9E93C1CE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642" y="2474839"/>
              <a:ext cx="472630" cy="328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kern="1200" dirty="0">
                  <a:solidFill>
                    <a:srgbClr val="882E06"/>
                  </a:solidFill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</a:rPr>
                <a:t>(3)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CAB124-51C7-2DF2-64E1-B0CAB03CC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30499"/>
              </p:ext>
            </p:extLst>
          </p:nvPr>
        </p:nvGraphicFramePr>
        <p:xfrm>
          <a:off x="287662" y="2468982"/>
          <a:ext cx="8359179" cy="2477346"/>
        </p:xfrm>
        <a:graphic>
          <a:graphicData uri="http://schemas.openxmlformats.org/drawingml/2006/table">
            <a:tbl>
              <a:tblPr firstRow="1" bandRow="1">
                <a:tableStyleId>{54A8B073-ED6A-4EDD-BD70-0A1D501B4B3B}</a:tableStyleId>
              </a:tblPr>
              <a:tblGrid>
                <a:gridCol w="1912845">
                  <a:extLst>
                    <a:ext uri="{9D8B030D-6E8A-4147-A177-3AD203B41FA5}">
                      <a16:colId xmlns:a16="http://schemas.microsoft.com/office/drawing/2014/main" val="652780882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673389764"/>
                    </a:ext>
                  </a:extLst>
                </a:gridCol>
                <a:gridCol w="4766217">
                  <a:extLst>
                    <a:ext uri="{9D8B030D-6E8A-4147-A177-3AD203B41FA5}">
                      <a16:colId xmlns:a16="http://schemas.microsoft.com/office/drawing/2014/main" val="2395355276"/>
                    </a:ext>
                  </a:extLst>
                </a:gridCol>
              </a:tblGrid>
              <a:tr h="5807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Vật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nhỏ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đặt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trước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thấu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kính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25388" marR="125388" marT="62694" marB="62694" anchor="ctr">
                    <a:solidFill>
                      <a:srgbClr val="DA62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5388" marR="125388" marT="62694" marB="62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Tính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chất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ảnh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25388" marR="125388" marT="62694" marB="62694" anchor="ctr">
                    <a:solidFill>
                      <a:srgbClr val="DA62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75229"/>
                  </a:ext>
                </a:extLst>
              </a:tr>
              <a:tr h="58078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Thấu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kính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hội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tụ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5388" marR="125388" marT="62694" marB="62694" anchor="ctr">
                    <a:solidFill>
                      <a:srgbClr val="DA6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 &gt; f</a:t>
                      </a:r>
                    </a:p>
                  </a:txBody>
                  <a:tcPr marL="125388" marR="125388" marT="62694" marB="62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thật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ngược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(1)</a:t>
                      </a:r>
                    </a:p>
                  </a:txBody>
                  <a:tcPr marL="125388" marR="125388" marT="62694" marB="62694" anchor="ctr"/>
                </a:tc>
                <a:extLst>
                  <a:ext uri="{0D108BD9-81ED-4DB2-BD59-A6C34878D82A}">
                    <a16:rowId xmlns:a16="http://schemas.microsoft.com/office/drawing/2014/main" val="3023393525"/>
                  </a:ext>
                </a:extLst>
              </a:tr>
              <a:tr h="580786">
                <a:tc vMerge="1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5388" marR="125388" marT="62694" marB="62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 &lt; f</a:t>
                      </a:r>
                    </a:p>
                  </a:txBody>
                  <a:tcPr marL="125388" marR="125388" marT="62694" marB="62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. h’ &gt; h </a:t>
                      </a:r>
                    </a:p>
                  </a:txBody>
                  <a:tcPr marL="125388" marR="125388" marT="62694" marB="62694" anchor="ctr"/>
                </a:tc>
                <a:extLst>
                  <a:ext uri="{0D108BD9-81ED-4DB2-BD59-A6C34878D82A}">
                    <a16:rowId xmlns:a16="http://schemas.microsoft.com/office/drawing/2014/main" val="3668076073"/>
                  </a:ext>
                </a:extLst>
              </a:tr>
              <a:tr h="5807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Thấu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kính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phân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kì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5388" marR="125388" marT="62694" marB="62694" anchor="ctr">
                    <a:solidFill>
                      <a:srgbClr val="DA6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Mọi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trí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25388" marR="125388" marT="62694" marB="6269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. h’ &lt; h </a:t>
                      </a:r>
                    </a:p>
                  </a:txBody>
                  <a:tcPr marL="125388" marR="125388" marT="62694" marB="62694" anchor="ctr"/>
                </a:tc>
                <a:extLst>
                  <a:ext uri="{0D108BD9-81ED-4DB2-BD59-A6C34878D82A}">
                    <a16:rowId xmlns:a16="http://schemas.microsoft.com/office/drawing/2014/main" val="2232868539"/>
                  </a:ext>
                </a:extLst>
              </a:tr>
            </a:tbl>
          </a:graphicData>
        </a:graphic>
      </p:graphicFrame>
      <p:sp>
        <p:nvSpPr>
          <p:cNvPr id="3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F2E98AA3-B440-41AE-97A1-D7EB791838CE}"/>
              </a:ext>
            </a:extLst>
          </p:cNvPr>
          <p:cNvSpPr/>
          <p:nvPr/>
        </p:nvSpPr>
        <p:spPr>
          <a:xfrm>
            <a:off x="8769246" y="4856813"/>
            <a:ext cx="299803" cy="2866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3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59" y="-30276"/>
            <a:ext cx="4830683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 qua thấu kính</a:t>
            </a:r>
            <a:endParaRPr sz="1800" dirty="0"/>
          </a:p>
        </p:txBody>
      </p:sp>
      <p:sp>
        <p:nvSpPr>
          <p:cNvPr id="9" name="Google Shape;270;p26">
            <a:extLst>
              <a:ext uri="{FF2B5EF4-FFF2-40B4-BE49-F238E27FC236}">
                <a16:creationId xmlns:a16="http://schemas.microsoft.com/office/drawing/2014/main" id="{3E329835-0B28-4E41-DEA5-798220A297DB}"/>
              </a:ext>
            </a:extLst>
          </p:cNvPr>
          <p:cNvSpPr/>
          <p:nvPr/>
        </p:nvSpPr>
        <p:spPr>
          <a:xfrm>
            <a:off x="11340" y="365759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C40D16-282E-C441-0567-F139E171C9F2}"/>
              </a:ext>
            </a:extLst>
          </p:cNvPr>
          <p:cNvGrpSpPr/>
          <p:nvPr/>
        </p:nvGrpSpPr>
        <p:grpSpPr>
          <a:xfrm>
            <a:off x="2530379" y="672891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A14826D-1A99-6AA8-7108-F53767408D4E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356;p47">
              <a:extLst>
                <a:ext uri="{FF2B5EF4-FFF2-40B4-BE49-F238E27FC236}">
                  <a16:creationId xmlns:a16="http://schemas.microsoft.com/office/drawing/2014/main" id="{FB78ED9B-5DA3-6503-DA46-F4A934F3D2DF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9966CE-8751-FC4B-1E05-0C669CA5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0" y="1375432"/>
            <a:ext cx="5303020" cy="3322186"/>
          </a:xfrm>
          <a:prstGeom prst="rect">
            <a:avLst/>
          </a:prstGeom>
        </p:spPr>
      </p:pic>
      <p:pic>
        <p:nvPicPr>
          <p:cNvPr id="6" name="Picture 2" descr="Check ">
            <a:extLst>
              <a:ext uri="{FF2B5EF4-FFF2-40B4-BE49-F238E27FC236}">
                <a16:creationId xmlns:a16="http://schemas.microsoft.com/office/drawing/2014/main" id="{31A4BD49-E2E0-C4B4-6C71-3DDE5B5F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1627093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F7F48-0A80-88BC-8BA3-391F2ECEBFD1}"/>
              </a:ext>
            </a:extLst>
          </p:cNvPr>
          <p:cNvSpPr txBox="1"/>
          <p:nvPr/>
        </p:nvSpPr>
        <p:spPr>
          <a:xfrm>
            <a:off x="6478117" y="1560207"/>
            <a:ext cx="1327897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8" name="Picture 2" descr="Check ">
            <a:extLst>
              <a:ext uri="{FF2B5EF4-FFF2-40B4-BE49-F238E27FC236}">
                <a16:creationId xmlns:a16="http://schemas.microsoft.com/office/drawing/2014/main" id="{097C553D-B1E0-98E3-8952-A60F9EDC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2104464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12ECD2-7EAC-A8D4-2ADC-F4B62EB0234D}"/>
              </a:ext>
            </a:extLst>
          </p:cNvPr>
          <p:cNvSpPr txBox="1"/>
          <p:nvPr/>
        </p:nvSpPr>
        <p:spPr>
          <a:xfrm>
            <a:off x="6478117" y="2037578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điện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25" name="Picture 2" descr="Check ">
            <a:extLst>
              <a:ext uri="{FF2B5EF4-FFF2-40B4-BE49-F238E27FC236}">
                <a16:creationId xmlns:a16="http://schemas.microsoft.com/office/drawing/2014/main" id="{ABBFFBED-5352-1A26-3566-B20C42AE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2581835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8F0838-38C4-57B9-AC84-225921E10202}"/>
              </a:ext>
            </a:extLst>
          </p:cNvPr>
          <p:cNvSpPr txBox="1"/>
          <p:nvPr/>
        </p:nvSpPr>
        <p:spPr>
          <a:xfrm>
            <a:off x="6478117" y="2514949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261" name="Picture 2" descr="Check ">
            <a:extLst>
              <a:ext uri="{FF2B5EF4-FFF2-40B4-BE49-F238E27FC236}">
                <a16:creationId xmlns:a16="http://schemas.microsoft.com/office/drawing/2014/main" id="{C5192CEC-592A-5B57-889D-8883BBE6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3059206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41168120-57E4-F0E9-D582-E0FC472618FC}"/>
              </a:ext>
            </a:extLst>
          </p:cNvPr>
          <p:cNvSpPr txBox="1"/>
          <p:nvPr/>
        </p:nvSpPr>
        <p:spPr>
          <a:xfrm>
            <a:off x="6478117" y="2992320"/>
            <a:ext cx="2370668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tụ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tiêu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cự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)</a:t>
            </a:r>
          </a:p>
        </p:txBody>
      </p:sp>
      <p:pic>
        <p:nvPicPr>
          <p:cNvPr id="263" name="Picture 2" descr="Check ">
            <a:extLst>
              <a:ext uri="{FF2B5EF4-FFF2-40B4-BE49-F238E27FC236}">
                <a16:creationId xmlns:a16="http://schemas.microsoft.com/office/drawing/2014/main" id="{38E96B40-1B0D-E49C-6D6D-34EB4EA2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3536577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ED6EBC4A-8C6B-C16F-7AC5-45F2B4FB83D3}"/>
              </a:ext>
            </a:extLst>
          </p:cNvPr>
          <p:cNvSpPr txBox="1"/>
          <p:nvPr/>
        </p:nvSpPr>
        <p:spPr>
          <a:xfrm>
            <a:off x="6478117" y="3469691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học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268" name="Picture 2" descr="Check ">
            <a:extLst>
              <a:ext uri="{FF2B5EF4-FFF2-40B4-BE49-F238E27FC236}">
                <a16:creationId xmlns:a16="http://schemas.microsoft.com/office/drawing/2014/main" id="{B90C7201-5250-21C0-BB93-48692367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4021441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E461B9D2-AB26-DFF7-DA64-AEC9D6EF95F3}"/>
              </a:ext>
            </a:extLst>
          </p:cNvPr>
          <p:cNvSpPr txBox="1"/>
          <p:nvPr/>
        </p:nvSpPr>
        <p:spPr>
          <a:xfrm>
            <a:off x="6478117" y="3954555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007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/>
      <p:bldP spid="20" grpId="0"/>
      <p:bldP spid="26" grpId="0"/>
      <p:bldP spid="262" grpId="0"/>
      <p:bldP spid="264" grpId="0"/>
      <p:bldP spid="2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469F913E-432C-6347-CC73-D5A5FB671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A70164DF-222F-0C68-14F2-4BDE3E49222E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786DAA-567D-3C1A-CE4B-67E230F4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1" y="1651497"/>
            <a:ext cx="3643529" cy="2282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B4DCD-E16C-E664-E091-0AD9879487E5}"/>
              </a:ext>
            </a:extLst>
          </p:cNvPr>
          <p:cNvSpPr txBox="1"/>
          <p:nvPr/>
        </p:nvSpPr>
        <p:spPr>
          <a:xfrm>
            <a:off x="4003574" y="1011589"/>
            <a:ext cx="4880166" cy="81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1: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nghiệm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, d &gt; f,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gần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D9AB9-67FD-20F0-0F92-5EE6D63F7685}"/>
              </a:ext>
            </a:extLst>
          </p:cNvPr>
          <p:cNvSpPr txBox="1"/>
          <p:nvPr/>
        </p:nvSpPr>
        <p:spPr>
          <a:xfrm>
            <a:off x="4003574" y="1731368"/>
            <a:ext cx="4880166" cy="153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Dịch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xa 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khi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rõ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Dịch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xa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điều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chỉnh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vị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885DE-4DD6-5C45-77CF-5D7C72863528}"/>
              </a:ext>
            </a:extLst>
          </p:cNvPr>
          <p:cNvSpPr txBox="1"/>
          <p:nvPr/>
        </p:nvSpPr>
        <p:spPr>
          <a:xfrm>
            <a:off x="4003574" y="3122329"/>
            <a:ext cx="4880166" cy="81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3: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Dịch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gần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d &lt; f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Đặt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mắt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D10346-9098-24B0-1AA3-93247C618F7D}"/>
              </a:ext>
            </a:extLst>
          </p:cNvPr>
          <p:cNvGrpSpPr/>
          <p:nvPr/>
        </p:nvGrpSpPr>
        <p:grpSpPr>
          <a:xfrm>
            <a:off x="2530379" y="49777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D8DD26-5A5B-BB9F-17B1-D2A99726CAF8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56;p47">
              <a:extLst>
                <a:ext uri="{FF2B5EF4-FFF2-40B4-BE49-F238E27FC236}">
                  <a16:creationId xmlns:a16="http://schemas.microsoft.com/office/drawing/2014/main" id="{516753C3-6DAD-097C-748C-503082BB553C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EBA283-828B-EBA1-9CF0-CD0FF781F716}"/>
              </a:ext>
            </a:extLst>
          </p:cNvPr>
          <p:cNvSpPr/>
          <p:nvPr/>
        </p:nvSpPr>
        <p:spPr>
          <a:xfrm>
            <a:off x="796848" y="4185423"/>
            <a:ext cx="7603736" cy="7485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D4A15C-785B-B736-2CD0-3202E3E7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0" y="4096532"/>
            <a:ext cx="904550" cy="904550"/>
          </a:xfrm>
          <a:prstGeom prst="rect">
            <a:avLst/>
          </a:prstGeom>
        </p:spPr>
      </p:pic>
      <p:sp>
        <p:nvSpPr>
          <p:cNvPr id="24" name="Google Shape;247;p23">
            <a:extLst>
              <a:ext uri="{FF2B5EF4-FFF2-40B4-BE49-F238E27FC236}">
                <a16:creationId xmlns:a16="http://schemas.microsoft.com/office/drawing/2014/main" id="{5FB70F9E-9F75-5909-7893-2616B551A9A7}"/>
              </a:ext>
            </a:extLst>
          </p:cNvPr>
          <p:cNvSpPr txBox="1">
            <a:spLocks/>
          </p:cNvSpPr>
          <p:nvPr/>
        </p:nvSpPr>
        <p:spPr>
          <a:xfrm>
            <a:off x="1342910" y="4302838"/>
            <a:ext cx="6951670" cy="50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  <a:buClr>
                <a:srgbClr val="9AB5BE"/>
              </a:buClr>
              <a:buSzPts val="1400"/>
              <a:defRPr/>
            </a:pP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Nêu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nhận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xét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về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ảnh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quan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sát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được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ở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bước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2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và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3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của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TN </a:t>
            </a:r>
          </a:p>
        </p:txBody>
      </p:sp>
    </p:spTree>
    <p:extLst>
      <p:ext uri="{BB962C8B-B14F-4D97-AF65-F5344CB8AC3E}">
        <p14:creationId xmlns:p14="http://schemas.microsoft.com/office/powerpoint/2010/main" val="2648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/>
      <p:bldP spid="14" grpId="0"/>
      <p:bldP spid="15" grpId="0"/>
      <p:bldP spid="2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AFBB28-6A67-794D-344C-D14DA1A63195}"/>
              </a:ext>
            </a:extLst>
          </p:cNvPr>
          <p:cNvGrpSpPr/>
          <p:nvPr/>
        </p:nvGrpSpPr>
        <p:grpSpPr>
          <a:xfrm>
            <a:off x="535239" y="3120062"/>
            <a:ext cx="1108364" cy="1080655"/>
            <a:chOff x="1015539" y="3117273"/>
            <a:chExt cx="536171" cy="5227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000881E-A678-B7F6-C8FE-FD6A5CC3DBC4}"/>
                </a:ext>
              </a:extLst>
            </p:cNvPr>
            <p:cNvSpPr/>
            <p:nvPr/>
          </p:nvSpPr>
          <p:spPr>
            <a:xfrm>
              <a:off x="1015539" y="3117273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E3195F-AC97-DAAD-A5D2-30673ECC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9491" y="3144523"/>
              <a:ext cx="468266" cy="468266"/>
            </a:xfrm>
            <a:prstGeom prst="rect">
              <a:avLst/>
            </a:prstGeom>
          </p:spPr>
        </p:pic>
      </p:grpSp>
      <p:sp>
        <p:nvSpPr>
          <p:cNvPr id="9" name="Google Shape;356;p47">
            <a:extLst>
              <a:ext uri="{FF2B5EF4-FFF2-40B4-BE49-F238E27FC236}">
                <a16:creationId xmlns:a16="http://schemas.microsoft.com/office/drawing/2014/main" id="{C89EC9B0-5F80-C4A7-6716-BC8A3E89B83E}"/>
              </a:ext>
            </a:extLst>
          </p:cNvPr>
          <p:cNvSpPr txBox="1">
            <a:spLocks/>
          </p:cNvSpPr>
          <p:nvPr/>
        </p:nvSpPr>
        <p:spPr>
          <a:xfrm>
            <a:off x="1800374" y="3231800"/>
            <a:ext cx="2771626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Thực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hành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tiêu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cự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của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TKHT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5995073" y="3406996"/>
            <a:ext cx="1808943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Google Shape;356;p47">
            <a:extLst>
              <a:ext uri="{FF2B5EF4-FFF2-40B4-BE49-F238E27FC236}">
                <a16:creationId xmlns:a16="http://schemas.microsoft.com/office/drawing/2014/main" id="{5754D2D4-E290-1500-16D7-8C7D0A16ED93}"/>
              </a:ext>
            </a:extLst>
          </p:cNvPr>
          <p:cNvSpPr txBox="1">
            <a:spLocks/>
          </p:cNvSpPr>
          <p:nvPr/>
        </p:nvSpPr>
        <p:spPr>
          <a:xfrm>
            <a:off x="1781950" y="1594487"/>
            <a:ext cx="292721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2E2723"/>
              </a:buClr>
            </a:pP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 của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bởi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4827180" y="3120062"/>
            <a:ext cx="1108364" cy="1080655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DB1DC8-C4FC-0495-5F18-842C6A04BFF0}"/>
              </a:ext>
            </a:extLst>
          </p:cNvPr>
          <p:cNvGrpSpPr/>
          <p:nvPr/>
        </p:nvGrpSpPr>
        <p:grpSpPr>
          <a:xfrm>
            <a:off x="535239" y="1474811"/>
            <a:ext cx="1108364" cy="1080655"/>
            <a:chOff x="1033993" y="2215906"/>
            <a:chExt cx="536171" cy="52276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25AA6A5-B53E-93F7-7CB9-C8F8BCCFBE37}"/>
                </a:ext>
              </a:extLst>
            </p:cNvPr>
            <p:cNvSpPr/>
            <p:nvPr/>
          </p:nvSpPr>
          <p:spPr>
            <a:xfrm>
              <a:off x="1033993" y="2215906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4" descr="Image">
              <a:extLst>
                <a:ext uri="{FF2B5EF4-FFF2-40B4-BE49-F238E27FC236}">
                  <a16:creationId xmlns:a16="http://schemas.microsoft.com/office/drawing/2014/main" id="{C478FF4A-0B55-DF2C-75E8-52514A7C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87" y="2276398"/>
              <a:ext cx="401782" cy="40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Google Shape;356;p47">
            <a:extLst>
              <a:ext uri="{FF2B5EF4-FFF2-40B4-BE49-F238E27FC236}">
                <a16:creationId xmlns:a16="http://schemas.microsoft.com/office/drawing/2014/main" id="{ABEF60A9-9D7D-9740-B8E1-375A4986FD47}"/>
              </a:ext>
            </a:extLst>
          </p:cNvPr>
          <p:cNvSpPr txBox="1">
            <a:spLocks/>
          </p:cNvSpPr>
          <p:nvPr/>
        </p:nvSpPr>
        <p:spPr>
          <a:xfrm>
            <a:off x="6073890" y="1580759"/>
            <a:ext cx="3146309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Vị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trí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và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thước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TKHT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27F73F-7F89-84E8-9120-0BC6DAC2C6C6}"/>
              </a:ext>
            </a:extLst>
          </p:cNvPr>
          <p:cNvGrpSpPr/>
          <p:nvPr/>
        </p:nvGrpSpPr>
        <p:grpSpPr>
          <a:xfrm>
            <a:off x="4827180" y="1461083"/>
            <a:ext cx="1108364" cy="1080655"/>
            <a:chOff x="4827180" y="1461083"/>
            <a:chExt cx="1108364" cy="108065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1C3CBC2-18CB-8762-701E-9B6461743E70}"/>
                </a:ext>
              </a:extLst>
            </p:cNvPr>
            <p:cNvSpPr/>
            <p:nvPr/>
          </p:nvSpPr>
          <p:spPr>
            <a:xfrm>
              <a:off x="4827180" y="1461083"/>
              <a:ext cx="1108364" cy="1080655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50" name="Picture 2" descr="Placeholder ">
              <a:extLst>
                <a:ext uri="{FF2B5EF4-FFF2-40B4-BE49-F238E27FC236}">
                  <a16:creationId xmlns:a16="http://schemas.microsoft.com/office/drawing/2014/main" id="{6975DB6E-B790-B7F2-59B7-B4E577DDE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612" y="1641757"/>
              <a:ext cx="746760" cy="746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469F913E-432C-6347-CC73-D5A5FB671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A70164DF-222F-0C68-14F2-4BDE3E49222E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D10346-9098-24B0-1AA3-93247C618F7D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D8DD26-5A5B-BB9F-17B1-D2A99726CAF8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56;p47">
              <a:extLst>
                <a:ext uri="{FF2B5EF4-FFF2-40B4-BE49-F238E27FC236}">
                  <a16:creationId xmlns:a16="http://schemas.microsoft.com/office/drawing/2014/main" id="{516753C3-6DAD-097C-748C-503082BB553C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sp>
        <p:nvSpPr>
          <p:cNvPr id="46" name="Text Box 12">
            <a:extLst>
              <a:ext uri="{FF2B5EF4-FFF2-40B4-BE49-F238E27FC236}">
                <a16:creationId xmlns:a16="http://schemas.microsoft.com/office/drawing/2014/main" id="{2D01B871-6C3F-3637-07D6-0298C114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138" y="4371023"/>
            <a:ext cx="6572250" cy="369332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vi-VN" sz="1800" b="1" kern="12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>
                <a:solidFill>
                  <a:srgbClr val="0000FF"/>
                </a:solidFill>
                <a:ea typeface="+mn-ea"/>
                <a:cs typeface="Arial" panose="020B0604020202020204" pitchFamily="34" charset="0"/>
                <a:sym typeface="Wingdings"/>
              </a:rPr>
              <a:t> 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f &lt; d &lt; 2f </a:t>
            </a:r>
            <a:r>
              <a:rPr lang="en-US" sz="1800" b="1" kern="1200" dirty="0"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→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 Ả</a:t>
            </a:r>
            <a:r>
              <a:rPr lang="vi-VN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nh thật, ngược chiều với vật, 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l</a:t>
            </a:r>
            <a:r>
              <a:rPr lang="vi-VN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ớn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hơn vật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.</a:t>
            </a:r>
            <a:endParaRPr lang="vi-VN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1CBD818B-B102-72AD-D8D5-7DE7B0924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7932" y="2912507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33D52E-FD68-4859-DB6B-6A285522018E}"/>
              </a:ext>
            </a:extLst>
          </p:cNvPr>
          <p:cNvGrpSpPr/>
          <p:nvPr/>
        </p:nvGrpSpPr>
        <p:grpSpPr>
          <a:xfrm>
            <a:off x="4231510" y="983695"/>
            <a:ext cx="1885950" cy="2802731"/>
            <a:chOff x="5742385" y="1062038"/>
            <a:chExt cx="1885950" cy="2802731"/>
          </a:xfrm>
        </p:grpSpPr>
        <p:sp>
          <p:nvSpPr>
            <p:cNvPr id="49" name="AutoShape 2">
              <a:extLst>
                <a:ext uri="{FF2B5EF4-FFF2-40B4-BE49-F238E27FC236}">
                  <a16:creationId xmlns:a16="http://schemas.microsoft.com/office/drawing/2014/main" id="{E29ED8C1-04A6-673F-068F-D2E23637D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99510" y="1204913"/>
              <a:ext cx="2171700" cy="188595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buFontTx/>
                <a:buNone/>
                <a:defRPr/>
              </a:pPr>
              <a:endPara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Line 5">
              <a:extLst>
                <a:ext uri="{FF2B5EF4-FFF2-40B4-BE49-F238E27FC236}">
                  <a16:creationId xmlns:a16="http://schemas.microsoft.com/office/drawing/2014/main" id="{4A23A9F7-0ABF-F8AB-66B6-5B0D36545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785" y="2974181"/>
              <a:ext cx="0" cy="890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685800">
                <a:buClrTx/>
                <a:buFontTx/>
                <a:buNone/>
                <a:defRPr/>
              </a:pPr>
              <a:endParaRPr lang="en-US" sz="1350" kern="1200"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Line 6">
            <a:extLst>
              <a:ext uri="{FF2B5EF4-FFF2-40B4-BE49-F238E27FC236}">
                <a16:creationId xmlns:a16="http://schemas.microsoft.com/office/drawing/2014/main" id="{C5CA61F4-2674-EC57-1DB7-C98A98C43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3548" y="3791188"/>
            <a:ext cx="6172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2" name="Line 12">
            <a:extLst>
              <a:ext uri="{FF2B5EF4-FFF2-40B4-BE49-F238E27FC236}">
                <a16:creationId xmlns:a16="http://schemas.microsoft.com/office/drawing/2014/main" id="{CEFD013A-4579-6B33-B25A-E4B554D78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54" y="3887629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FFEAB1BD-FD0C-04A5-D045-4CF2A2BF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273" y="1852852"/>
            <a:ext cx="390525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F4CCDCBE-D83A-680D-699C-CB858F71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68" y="1865949"/>
            <a:ext cx="47863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3C04B5A6-281B-F236-FE69-E1A1A64A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29" y="3601879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6" name="Line 16">
            <a:extLst>
              <a:ext uri="{FF2B5EF4-FFF2-40B4-BE49-F238E27FC236}">
                <a16:creationId xmlns:a16="http://schemas.microsoft.com/office/drawing/2014/main" id="{8023E382-6E93-E36E-038B-1C4DF2D86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698" y="4095988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7" name="Group 18">
            <a:extLst>
              <a:ext uri="{FF2B5EF4-FFF2-40B4-BE49-F238E27FC236}">
                <a16:creationId xmlns:a16="http://schemas.microsoft.com/office/drawing/2014/main" id="{5BFF0E7B-19F1-D554-9391-02EAA8EED8E3}"/>
              </a:ext>
            </a:extLst>
          </p:cNvPr>
          <p:cNvGrpSpPr>
            <a:grpSpLocks noChangeAspect="1"/>
          </p:cNvGrpSpPr>
          <p:nvPr/>
        </p:nvGrpSpPr>
        <p:grpSpPr bwMode="auto">
          <a:xfrm rot="10508945">
            <a:off x="6746096" y="1588535"/>
            <a:ext cx="461963" cy="1193006"/>
            <a:chOff x="5760" y="1488"/>
            <a:chExt cx="811" cy="2081"/>
          </a:xfrm>
        </p:grpSpPr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FAC6E7A3-8221-3C11-B57F-0F6F00835FD3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EFBD46E9-04A6-1FF5-1A7B-E2F556571144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60" name="Line 21">
            <a:extLst>
              <a:ext uri="{FF2B5EF4-FFF2-40B4-BE49-F238E27FC236}">
                <a16:creationId xmlns:a16="http://schemas.microsoft.com/office/drawing/2014/main" id="{326CAECB-AAAE-4D8B-D0E2-D0E7C3B52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6448" y="2324338"/>
            <a:ext cx="234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1" name="Line 22">
            <a:extLst>
              <a:ext uri="{FF2B5EF4-FFF2-40B4-BE49-F238E27FC236}">
                <a16:creationId xmlns:a16="http://schemas.microsoft.com/office/drawing/2014/main" id="{FF929374-C4EE-F141-9B0E-1C3F21FDD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098" y="2324338"/>
            <a:ext cx="188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2" name="Line 23">
            <a:extLst>
              <a:ext uri="{FF2B5EF4-FFF2-40B4-BE49-F238E27FC236}">
                <a16:creationId xmlns:a16="http://schemas.microsoft.com/office/drawing/2014/main" id="{24868316-9BB6-9A0F-620C-00D247205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512" y="2324338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63" name="Group 24">
            <a:extLst>
              <a:ext uri="{FF2B5EF4-FFF2-40B4-BE49-F238E27FC236}">
                <a16:creationId xmlns:a16="http://schemas.microsoft.com/office/drawing/2014/main" id="{781F9B1C-DE40-027D-1C65-FB9742547637}"/>
              </a:ext>
            </a:extLst>
          </p:cNvPr>
          <p:cNvGrpSpPr>
            <a:grpSpLocks/>
          </p:cNvGrpSpPr>
          <p:nvPr/>
        </p:nvGrpSpPr>
        <p:grpSpPr bwMode="auto">
          <a:xfrm>
            <a:off x="2456289" y="1940958"/>
            <a:ext cx="342900" cy="1841897"/>
            <a:chOff x="4800" y="1536"/>
            <a:chExt cx="170" cy="1019"/>
          </a:xfrm>
        </p:grpSpPr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74F4EAC9-D1B9-1AB5-AEBB-79425C92BE36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65" name="Group 26">
              <a:extLst>
                <a:ext uri="{FF2B5EF4-FFF2-40B4-BE49-F238E27FC236}">
                  <a16:creationId xmlns:a16="http://schemas.microsoft.com/office/drawing/2014/main" id="{DECDD9B5-D1F7-9A7F-0651-60FE2086C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1E644DD1-F561-7CB2-96B6-5D9919A512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7" name="Rectangle 28">
                <a:extLst>
                  <a:ext uri="{FF2B5EF4-FFF2-40B4-BE49-F238E27FC236}">
                    <a16:creationId xmlns:a16="http://schemas.microsoft.com/office/drawing/2014/main" id="{326A9B9A-7F6B-649B-8A5D-98237D37BA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29">
                <a:extLst>
                  <a:ext uri="{FF2B5EF4-FFF2-40B4-BE49-F238E27FC236}">
                    <a16:creationId xmlns:a16="http://schemas.microsoft.com/office/drawing/2014/main" id="{2B07A266-1FD0-B893-91ED-0BF36BD3BD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9" name="Text Box 17">
            <a:extLst>
              <a:ext uri="{FF2B5EF4-FFF2-40B4-BE49-F238E27FC236}">
                <a16:creationId xmlns:a16="http://schemas.microsoft.com/office/drawing/2014/main" id="{7F6C8411-AF04-23A1-DE9A-167E6E11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348" y="3786427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39804633-909B-08AD-47BB-B3AF8375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363" y="335184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69168275-4E9D-632F-5550-2B4426C2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79" y="320659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BFDF7D31-B2C8-287D-C28A-C1B3692E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698" y="324350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68DA3C-A547-36AA-1D6B-741341440365}"/>
              </a:ext>
            </a:extLst>
          </p:cNvPr>
          <p:cNvCxnSpPr/>
          <p:nvPr/>
        </p:nvCxnSpPr>
        <p:spPr>
          <a:xfrm>
            <a:off x="5207823" y="3563781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B02D92-AF48-A665-3B85-2968F858A633}"/>
              </a:ext>
            </a:extLst>
          </p:cNvPr>
          <p:cNvCxnSpPr/>
          <p:nvPr/>
        </p:nvCxnSpPr>
        <p:spPr>
          <a:xfrm>
            <a:off x="3204001" y="3580449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3155394-D16C-516F-BFA4-DEB4B8922C6F}"/>
              </a:ext>
            </a:extLst>
          </p:cNvPr>
          <p:cNvCxnSpPr/>
          <p:nvPr/>
        </p:nvCxnSpPr>
        <p:spPr>
          <a:xfrm>
            <a:off x="4177932" y="3568543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6" name="AutoShape 3">
            <a:extLst>
              <a:ext uri="{FF2B5EF4-FFF2-40B4-BE49-F238E27FC236}">
                <a16:creationId xmlns:a16="http://schemas.microsoft.com/office/drawing/2014/main" id="{7C1EF303-9AE4-AA72-5988-8029E763D2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83798" y="1843326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DF1E95C6-869C-C03C-798A-CF5C766E0683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3810625" y="2035612"/>
            <a:ext cx="788194" cy="6441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0.16997 -0.004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469F913E-432C-6347-CC73-D5A5FB671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A70164DF-222F-0C68-14F2-4BDE3E49222E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D10346-9098-24B0-1AA3-93247C618F7D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D8DD26-5A5B-BB9F-17B1-D2A99726CAF8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56;p47">
              <a:extLst>
                <a:ext uri="{FF2B5EF4-FFF2-40B4-BE49-F238E27FC236}">
                  <a16:creationId xmlns:a16="http://schemas.microsoft.com/office/drawing/2014/main" id="{516753C3-6DAD-097C-748C-503082BB553C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sp>
        <p:nvSpPr>
          <p:cNvPr id="2" name="Line 2">
            <a:extLst>
              <a:ext uri="{FF2B5EF4-FFF2-40B4-BE49-F238E27FC236}">
                <a16:creationId xmlns:a16="http://schemas.microsoft.com/office/drawing/2014/main" id="{A7361DB3-C8D6-A2C3-DD96-DA68FCF3A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585" y="2160265"/>
            <a:ext cx="628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5AB00487-57AF-EE30-1679-2FF9F9C5F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541" y="2160265"/>
            <a:ext cx="857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73ACFBB9-7F6F-93AF-B9DA-E7BA9735F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5741" y="2165027"/>
            <a:ext cx="1743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155313A4-0A63-0E32-1B66-DEE2A50521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54141" y="1173237"/>
            <a:ext cx="1828800" cy="1714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6DBE098-494C-51CD-3BB8-642CCA0D58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39741" y="1656631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657E67B-4AA1-AC1A-0199-8CF4F1FEB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541" y="2718668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AF35D7C-D38B-19CB-B859-2AA4C2A22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2755577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ACEA16F4-28E3-44D2-C5A4-22712ED19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9491" y="3684265"/>
            <a:ext cx="6172200" cy="0"/>
          </a:xfrm>
          <a:prstGeom prst="line">
            <a:avLst/>
          </a:prstGeom>
          <a:noFill/>
          <a:ln w="9525">
            <a:solidFill>
              <a:srgbClr val="D5FFD5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5FFD5"/>
            </a:extrusionClr>
            <a:contourClr>
              <a:srgbClr val="D5FFD5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FFB04AD8-100F-04B1-FBB6-FAE86B10DB40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3969545" y="1836415"/>
            <a:ext cx="783431" cy="666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811C0FC4-1646-A255-32BC-AC8DE8CE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641" y="3860477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 = 2f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E1216775-B881-D53C-096B-44442B0AD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029" y="3911675"/>
            <a:ext cx="2237184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358DD2B3-202A-13F3-4219-FFB558A93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6595" y="3803327"/>
            <a:ext cx="111680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B096A414-65EF-9ACB-590E-72C02EF1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91" y="1701875"/>
            <a:ext cx="45720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5AF3D5C1-43E5-3DE1-DADD-0D3972CE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269" y="1679253"/>
            <a:ext cx="40005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9E07D1A-265F-D24B-1977-0D3A86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641" y="3267547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O</a:t>
            </a: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9996EC6A-D64A-716D-6CCC-2D6DAEA1B0D1}"/>
              </a:ext>
            </a:extLst>
          </p:cNvPr>
          <p:cNvGrpSpPr>
            <a:grpSpLocks/>
          </p:cNvGrpSpPr>
          <p:nvPr/>
        </p:nvGrpSpPr>
        <p:grpSpPr bwMode="auto">
          <a:xfrm>
            <a:off x="2140744" y="1806649"/>
            <a:ext cx="342900" cy="1841897"/>
            <a:chOff x="4800" y="1536"/>
            <a:chExt cx="170" cy="1019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863FBED-06E1-9716-F022-9CE2ABB6C7DF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A41EB9CD-21D6-A35A-4242-648A2C55F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E364F6C-7A1C-5117-1EA1-59B63EFC22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7595A9A2-C929-C418-7D01-858B769240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522D13F-2493-18C9-5125-4641B5B755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B596B7FD-6B97-13E9-2202-846DFF57AD17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6256735" y="1811412"/>
            <a:ext cx="327422" cy="727472"/>
            <a:chOff x="5760" y="1488"/>
            <a:chExt cx="811" cy="2081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4CFECD0-2F34-351D-D6B8-6840806191E9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5829436-3831-C455-4BD9-A70D196AC502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077AF889-ED1A-08E2-D1F4-75EB1A5C8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3506" y="216026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7ACABB1A-8115-17D4-4A54-B795ADD27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041" y="2160265"/>
            <a:ext cx="285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9E6B7799-2A8B-6EFC-9C6F-DF5E6C0AB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1391" y="2160265"/>
            <a:ext cx="742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AD309C8E-79E6-6A25-AFB2-18DE5E2173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241" y="2160265"/>
            <a:ext cx="2400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7B575946-86D6-AB8B-CBB3-B89A90B9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312229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9C4AB618-B4D2-ACF9-CCAB-5934168C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15919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D03F58-6A63-84E4-221C-7ADE61FE614F}"/>
              </a:ext>
            </a:extLst>
          </p:cNvPr>
          <p:cNvCxnSpPr/>
          <p:nvPr/>
        </p:nvCxnSpPr>
        <p:spPr>
          <a:xfrm>
            <a:off x="5372100" y="3479478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983C45-9DCB-F4ED-49D3-6900AC379DE3}"/>
              </a:ext>
            </a:extLst>
          </p:cNvPr>
          <p:cNvCxnSpPr/>
          <p:nvPr/>
        </p:nvCxnSpPr>
        <p:spPr>
          <a:xfrm>
            <a:off x="3259931" y="3496147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EFC477-ABD7-1451-BF79-E1B0C0A252AC}"/>
              </a:ext>
            </a:extLst>
          </p:cNvPr>
          <p:cNvCxnSpPr/>
          <p:nvPr/>
        </p:nvCxnSpPr>
        <p:spPr>
          <a:xfrm>
            <a:off x="4325541" y="3496147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0" name="Text Box 12">
            <a:extLst>
              <a:ext uri="{FF2B5EF4-FFF2-40B4-BE49-F238E27FC236}">
                <a16:creationId xmlns:a16="http://schemas.microsoft.com/office/drawing/2014/main" id="{BDBB3E52-E7CD-296B-5293-230CEB2E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301156"/>
            <a:ext cx="6572250" cy="369332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d = 2f </a:t>
            </a:r>
            <a:r>
              <a:rPr lang="en-US" sz="1800" b="1" kern="1200" dirty="0"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→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Ảnh thật, ngược chiều với vật, lớn bằng vật</a:t>
            </a:r>
            <a:r>
              <a:rPr lang="en-US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.</a:t>
            </a:r>
            <a:endParaRPr lang="vi-VN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8642E-6 L 0.13698 -3.0864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753E-6 L 0.13455 -0.005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2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3" grpId="0"/>
      <p:bldP spid="14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469F913E-432C-6347-CC73-D5A5FB671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A70164DF-222F-0C68-14F2-4BDE3E49222E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D10346-9098-24B0-1AA3-93247C618F7D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D8DD26-5A5B-BB9F-17B1-D2A99726CAF8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56;p47">
              <a:extLst>
                <a:ext uri="{FF2B5EF4-FFF2-40B4-BE49-F238E27FC236}">
                  <a16:creationId xmlns:a16="http://schemas.microsoft.com/office/drawing/2014/main" id="{516753C3-6DAD-097C-748C-503082BB553C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sp>
        <p:nvSpPr>
          <p:cNvPr id="2" name="Line 2">
            <a:extLst>
              <a:ext uri="{FF2B5EF4-FFF2-40B4-BE49-F238E27FC236}">
                <a16:creationId xmlns:a16="http://schemas.microsoft.com/office/drawing/2014/main" id="{BD9A914B-72EB-512D-7392-6EAC19782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7588" y="2138406"/>
            <a:ext cx="628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A26DEC5-80EE-7A45-72E4-EA357956A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544" y="2138406"/>
            <a:ext cx="857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6BADA98F-E877-6341-8DC2-FF589B3D7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069" y="2143168"/>
            <a:ext cx="128176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026CA2F5-5E44-3C75-BA2D-119F25E5AB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64144" y="1151378"/>
            <a:ext cx="1828800" cy="1714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8970691-4851-2C16-19E4-AC5D7E997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544" y="2696809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690941F-7258-9401-20C9-A8616321A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828" y="2709906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1BEE448-4EB3-1CD7-549E-746B18FA3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94" y="3662406"/>
            <a:ext cx="6172200" cy="0"/>
          </a:xfrm>
          <a:prstGeom prst="line">
            <a:avLst/>
          </a:prstGeom>
          <a:noFill/>
          <a:ln w="9525">
            <a:solidFill>
              <a:srgbClr val="D5FFD5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5FFD5"/>
            </a:extrusionClr>
            <a:contourClr>
              <a:srgbClr val="D5FFD5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CD0E5E6-D047-6C7F-6501-14F0E242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644" y="3838618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 &gt; 2f</a:t>
            </a:r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6928448A-3D33-C89A-9364-356265765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794" y="3895768"/>
            <a:ext cx="26134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97539EC5-EE0B-5048-F690-98DEFCD46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2552" y="3781468"/>
            <a:ext cx="111680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EE0C672E-5055-1646-9742-86799FE5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94" y="1650250"/>
            <a:ext cx="45720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C2BF5196-FA65-431A-3EB7-E456C505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272" y="1643107"/>
            <a:ext cx="40005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640A51F-1C68-CAFF-65A3-3E4615F5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644" y="3245688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O</a:t>
            </a:r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315138DA-E5B2-BB63-6F31-DACDE67685F7}"/>
              </a:ext>
            </a:extLst>
          </p:cNvPr>
          <p:cNvGrpSpPr>
            <a:grpSpLocks/>
          </p:cNvGrpSpPr>
          <p:nvPr/>
        </p:nvGrpSpPr>
        <p:grpSpPr bwMode="auto">
          <a:xfrm>
            <a:off x="1859032" y="1795507"/>
            <a:ext cx="342900" cy="1841897"/>
            <a:chOff x="4800" y="1536"/>
            <a:chExt cx="170" cy="1019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D3E9E1B-7915-C3DC-5FF9-E7283A6CA33F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66FA068D-CD4A-3B18-D761-AD2A6C760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447FC06-6FAC-2D0B-EC41-8263903A93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9D56D226-3CDB-2ED2-093E-A939D6D350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400B7577-D41E-1EA5-4809-30080FFD1D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B4EB62E-3B28-01E5-ECA3-C6A74507387C}"/>
              </a:ext>
            </a:extLst>
          </p:cNvPr>
          <p:cNvGrpSpPr>
            <a:grpSpLocks noChangeAspect="1"/>
          </p:cNvGrpSpPr>
          <p:nvPr/>
        </p:nvGrpSpPr>
        <p:grpSpPr bwMode="auto">
          <a:xfrm rot="10508945">
            <a:off x="6496237" y="1955052"/>
            <a:ext cx="197644" cy="508397"/>
            <a:chOff x="5760" y="1488"/>
            <a:chExt cx="811" cy="208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141F9E7-CF6A-5E40-DBC5-B86F00C15924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E3714C1-5638-7832-D59B-F36FEAA4F83C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29" name="Line 29">
            <a:extLst>
              <a:ext uri="{FF2B5EF4-FFF2-40B4-BE49-F238E27FC236}">
                <a16:creationId xmlns:a16="http://schemas.microsoft.com/office/drawing/2014/main" id="{761AEB14-95F2-D57D-053F-86AE79215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509" y="2138406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6D354AD2-BFDC-E320-2515-CF148A74A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7044" y="2138406"/>
            <a:ext cx="285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1" name="Line 31">
            <a:extLst>
              <a:ext uri="{FF2B5EF4-FFF2-40B4-BE49-F238E27FC236}">
                <a16:creationId xmlns:a16="http://schemas.microsoft.com/office/drawing/2014/main" id="{8E24C1F2-D716-BD26-F6E1-5E3B00C5E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1394" y="2138406"/>
            <a:ext cx="654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F0A0FCE1-F807-4247-26D4-80A172DCF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528" y="3100431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DF5B8C84-3931-CA13-64F4-FB2B2A06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932" y="3100431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16D20A-C7D7-D3BD-80B9-B344BA8672A3}"/>
              </a:ext>
            </a:extLst>
          </p:cNvPr>
          <p:cNvCxnSpPr/>
          <p:nvPr/>
        </p:nvCxnSpPr>
        <p:spPr>
          <a:xfrm>
            <a:off x="5567828" y="3457619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BF2839-AB01-4E89-7C65-68FCCD6A1DA7}"/>
              </a:ext>
            </a:extLst>
          </p:cNvPr>
          <p:cNvCxnSpPr/>
          <p:nvPr/>
        </p:nvCxnSpPr>
        <p:spPr>
          <a:xfrm>
            <a:off x="3369934" y="3474288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5E9B52-D396-05D9-4161-B647D532AB9E}"/>
              </a:ext>
            </a:extLst>
          </p:cNvPr>
          <p:cNvCxnSpPr/>
          <p:nvPr/>
        </p:nvCxnSpPr>
        <p:spPr>
          <a:xfrm>
            <a:off x="4435544" y="3474288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7" name="Text Box 12">
            <a:extLst>
              <a:ext uri="{FF2B5EF4-FFF2-40B4-BE49-F238E27FC236}">
                <a16:creationId xmlns:a16="http://schemas.microsoft.com/office/drawing/2014/main" id="{0F556C4C-0BC7-282E-7CCD-C6D8C4B9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241210"/>
            <a:ext cx="6572250" cy="369332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d &gt; 2f </a:t>
            </a:r>
            <a:r>
              <a:rPr lang="en-US" sz="1800" b="1" kern="1200" dirty="0"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→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Ảnh thật, ngược chiều với vật, </a:t>
            </a:r>
            <a:r>
              <a:rPr lang="en-US" sz="1800" b="1" kern="1200" dirty="0" err="1">
                <a:latin typeface="Roboto Black" panose="02000000000000000000" pitchFamily="2" charset="0"/>
                <a:cs typeface="Arial" panose="020B0604020202020204" pitchFamily="34" charset="0"/>
              </a:rPr>
              <a:t>nhỏ</a:t>
            </a:r>
            <a:r>
              <a:rPr lang="vi-VN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latin typeface="Roboto Black" panose="02000000000000000000" pitchFamily="2" charset="0"/>
                <a:cs typeface="Arial" panose="020B0604020202020204" pitchFamily="34" charset="0"/>
              </a:rPr>
              <a:t>hơn</a:t>
            </a:r>
            <a:r>
              <a:rPr lang="vi-VN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 vật</a:t>
            </a:r>
            <a:r>
              <a:rPr lang="en-US" sz="1800" b="1" kern="1200" dirty="0">
                <a:latin typeface="Roboto Black" panose="02000000000000000000" pitchFamily="2" charset="0"/>
                <a:cs typeface="Arial" panose="020B0604020202020204" pitchFamily="34" charset="0"/>
              </a:rPr>
              <a:t>.</a:t>
            </a:r>
            <a:endParaRPr lang="vi-VN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8E7FEA29-EC30-7A8C-F4A7-1AFA68C304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49744" y="1634772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B5BF1164-140F-D52A-2453-51E991696185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4079548" y="1814556"/>
            <a:ext cx="783431" cy="666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837218FE-AA6F-6F65-435E-63E0D24EB1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5244" y="2138406"/>
            <a:ext cx="2400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52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11788 -2.0987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1372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1" grpId="0"/>
      <p:bldP spid="12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469F913E-432C-6347-CC73-D5A5FB671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A70164DF-222F-0C68-14F2-4BDE3E49222E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D10346-9098-24B0-1AA3-93247C618F7D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D8DD26-5A5B-BB9F-17B1-D2A99726CAF8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56;p47">
              <a:extLst>
                <a:ext uri="{FF2B5EF4-FFF2-40B4-BE49-F238E27FC236}">
                  <a16:creationId xmlns:a16="http://schemas.microsoft.com/office/drawing/2014/main" id="{516753C3-6DAD-097C-748C-503082BB553C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tụ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</a:p>
          </p:txBody>
        </p:sp>
      </p:grpSp>
      <p:sp>
        <p:nvSpPr>
          <p:cNvPr id="2" name="Line 4">
            <a:extLst>
              <a:ext uri="{FF2B5EF4-FFF2-40B4-BE49-F238E27FC236}">
                <a16:creationId xmlns:a16="http://schemas.microsoft.com/office/drawing/2014/main" id="{AAA4E7A6-FF48-D68A-0B68-B8676CBE6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3986" y="2753753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5638D6A5-3D1A-D673-E89C-5C9A10FBA8D0}"/>
              </a:ext>
            </a:extLst>
          </p:cNvPr>
          <p:cNvGrpSpPr>
            <a:grpSpLocks/>
          </p:cNvGrpSpPr>
          <p:nvPr/>
        </p:nvGrpSpPr>
        <p:grpSpPr bwMode="auto">
          <a:xfrm>
            <a:off x="6024186" y="965434"/>
            <a:ext cx="1600200" cy="2686050"/>
            <a:chOff x="3888" y="816"/>
            <a:chExt cx="1344" cy="2256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4927046B-5AE5-786A-3B1B-ACFAF1E4EB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92" y="912"/>
              <a:ext cx="1536" cy="1344"/>
            </a:xfrm>
            <a:prstGeom prst="flowChartInputOutput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buClrTx/>
                <a:buFontTx/>
                <a:buNone/>
                <a:defRPr/>
              </a:pPr>
              <a:endParaRPr lang="en-US" sz="1350" kern="1200">
                <a:solidFill>
                  <a:sysClr val="windowText" lastClr="000000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1BE7251C-04AF-0028-1838-DDE25B209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08"/>
              <a:ext cx="0" cy="86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685800">
                <a:buClrTx/>
                <a:buFontTx/>
                <a:buNone/>
                <a:defRPr/>
              </a:pPr>
              <a:endParaRPr lang="en-US" sz="1350" kern="1200"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Line 6">
            <a:extLst>
              <a:ext uri="{FF2B5EF4-FFF2-40B4-BE49-F238E27FC236}">
                <a16:creationId xmlns:a16="http://schemas.microsoft.com/office/drawing/2014/main" id="{2168C539-5424-EFDD-C756-62B15941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69" y="3649103"/>
            <a:ext cx="809209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BA052859-F2DA-009F-51E1-087485F6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61" y="1640520"/>
            <a:ext cx="333375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02E0350A-E03C-8F72-0B6D-2924E2555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436" y="3882465"/>
            <a:ext cx="971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07A829B3-D371-04F0-2000-A658087C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336" y="3647913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8CCD3632-03F7-03A6-3C12-D55FFC5C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186" y="3725303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A7100C48-9CA4-13A6-F6EF-7D519BD2C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786" y="3470509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04B4E5-B17E-4E76-2A90-BC0D8F421F57}"/>
              </a:ext>
            </a:extLst>
          </p:cNvPr>
          <p:cNvGrpSpPr>
            <a:grpSpLocks/>
          </p:cNvGrpSpPr>
          <p:nvPr/>
        </p:nvGrpSpPr>
        <p:grpSpPr bwMode="auto">
          <a:xfrm>
            <a:off x="1966536" y="1782204"/>
            <a:ext cx="342900" cy="1841897"/>
            <a:chOff x="4800" y="1536"/>
            <a:chExt cx="170" cy="1019"/>
          </a:xfrm>
        </p:grpSpPr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B62234E5-A111-27A6-ACDB-E72F8FE9FD62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80625E-4505-1F9D-A36B-FA92B87E3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344B2C99-49AF-E3DB-7604-676026F8D6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BA5E64-0331-B47B-1BBB-5CC841066E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B764DF-B1AB-070D-57FD-40A979912A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Line 31">
            <a:extLst>
              <a:ext uri="{FF2B5EF4-FFF2-40B4-BE49-F238E27FC236}">
                <a16:creationId xmlns:a16="http://schemas.microsoft.com/office/drawing/2014/main" id="{4B8C37CA-6A3F-C045-C663-44E00A611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1356" y="2117959"/>
            <a:ext cx="200263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A8F3503A-B051-4C93-9C35-CCA65CE0A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5487" y="2117960"/>
            <a:ext cx="854869" cy="71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296AA9F9-3B3C-2FBB-D944-5649433EA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34" y="1642901"/>
            <a:ext cx="514596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C86DCF14-753A-DC7F-2ACC-745FC59D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90" y="324072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B1A24DC0-8ED1-693D-5F70-B1027296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605" y="309546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028F6DE9-5921-D984-0C28-194DFEDDE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324" y="313237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59B058-1E99-EFEF-FE66-28C32FBA996F}"/>
              </a:ext>
            </a:extLst>
          </p:cNvPr>
          <p:cNvCxnSpPr/>
          <p:nvPr/>
        </p:nvCxnSpPr>
        <p:spPr>
          <a:xfrm>
            <a:off x="5393155" y="3452651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434307-7C44-070F-F336-56688D282DD1}"/>
              </a:ext>
            </a:extLst>
          </p:cNvPr>
          <p:cNvCxnSpPr/>
          <p:nvPr/>
        </p:nvCxnSpPr>
        <p:spPr>
          <a:xfrm>
            <a:off x="3461961" y="3469320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1A289D-C978-A5C4-BC9B-C437DE2F137F}"/>
              </a:ext>
            </a:extLst>
          </p:cNvPr>
          <p:cNvCxnSpPr/>
          <p:nvPr/>
        </p:nvCxnSpPr>
        <p:spPr>
          <a:xfrm>
            <a:off x="4410890" y="3469320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D79247DF-0978-DB65-6CCB-F23D974F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5713435" y="2219163"/>
            <a:ext cx="1312069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Nhóm 2">
            <a:extLst>
              <a:ext uri="{FF2B5EF4-FFF2-40B4-BE49-F238E27FC236}">
                <a16:creationId xmlns:a16="http://schemas.microsoft.com/office/drawing/2014/main" id="{5BB89DA4-B15A-6BF2-4B2E-765506304DDB}"/>
              </a:ext>
            </a:extLst>
          </p:cNvPr>
          <p:cNvGrpSpPr>
            <a:grpSpLocks/>
          </p:cNvGrpSpPr>
          <p:nvPr/>
        </p:nvGrpSpPr>
        <p:grpSpPr bwMode="auto">
          <a:xfrm>
            <a:off x="1392655" y="1490500"/>
            <a:ext cx="447675" cy="860822"/>
            <a:chOff x="1470017" y="2515671"/>
            <a:chExt cx="435685" cy="1004999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82F484F9-91D0-7CAF-3C37-4C0D25D72E74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185360" y="2800328"/>
              <a:ext cx="1004999" cy="435685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0EBBFFF-3ECE-B289-4EF1-64A5C3D7AD4D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21546" y="3114176"/>
              <a:ext cx="532625" cy="23129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36" name="AutoShape 3">
            <a:extLst>
              <a:ext uri="{FF2B5EF4-FFF2-40B4-BE49-F238E27FC236}">
                <a16:creationId xmlns:a16="http://schemas.microsoft.com/office/drawing/2014/main" id="{AFE378CD-E91C-D454-5071-7AC9B37CB95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38186" y="1667903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E9C1F3FE-5C40-1E6E-C983-FBD1287598DF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4084063" y="1893527"/>
            <a:ext cx="722710" cy="500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6AD50478-4A3A-1311-C2F6-B44907D0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93" y="4161146"/>
            <a:ext cx="6572250" cy="646331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d &lt; f </a:t>
            </a:r>
            <a:r>
              <a:rPr lang="en-US" sz="1800" b="1" kern="1200" dirty="0"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→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Ảnh không hứng được trên màn, ảnh này là ảnh ảo, cùng chiều với vật và lớn hơn vật</a:t>
            </a:r>
            <a:r>
              <a:rPr lang="en-US" sz="1800" b="1" kern="1200" dirty="0"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.</a:t>
            </a:r>
            <a:endParaRPr lang="vi-VN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1605E-6 L 0.19184 2.7160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679E-6 L -0.125 -0.0055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27565A4E-C1E4-30D4-5A92-448C1F97B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134249F5-77FA-865A-1A07-9FB311BE7BCC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65F8B-0DDC-CC70-1D31-09C5D95D473B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F8DF61-576D-F3AD-150D-E077C7EF43AB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0FB0E53-EDF9-BFC9-3FC8-588202BB973E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phân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kì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A1A2F7-AA35-F83D-9FE3-95E280FD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1" y="1348302"/>
            <a:ext cx="5303020" cy="3322186"/>
          </a:xfrm>
          <a:prstGeom prst="rect">
            <a:avLst/>
          </a:prstGeom>
        </p:spPr>
      </p:pic>
      <p:pic>
        <p:nvPicPr>
          <p:cNvPr id="11" name="Picture 2" descr="Check ">
            <a:extLst>
              <a:ext uri="{FF2B5EF4-FFF2-40B4-BE49-F238E27FC236}">
                <a16:creationId xmlns:a16="http://schemas.microsoft.com/office/drawing/2014/main" id="{C89C3FCE-D152-AEE8-4203-2CCC916C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1599963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A62404-64D3-A6E7-5568-61F130600FDE}"/>
              </a:ext>
            </a:extLst>
          </p:cNvPr>
          <p:cNvSpPr txBox="1"/>
          <p:nvPr/>
        </p:nvSpPr>
        <p:spPr>
          <a:xfrm>
            <a:off x="6388908" y="1533077"/>
            <a:ext cx="1327897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3" name="Picture 2" descr="Check ">
            <a:extLst>
              <a:ext uri="{FF2B5EF4-FFF2-40B4-BE49-F238E27FC236}">
                <a16:creationId xmlns:a16="http://schemas.microsoft.com/office/drawing/2014/main" id="{74DE0C9E-00AF-C069-FF3F-BAAA09D4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2077334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C2012C-2586-0346-B386-DE828B4D7974}"/>
              </a:ext>
            </a:extLst>
          </p:cNvPr>
          <p:cNvSpPr txBox="1"/>
          <p:nvPr/>
        </p:nvSpPr>
        <p:spPr>
          <a:xfrm>
            <a:off x="6388908" y="2010448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điện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5" name="Picture 2" descr="Check ">
            <a:extLst>
              <a:ext uri="{FF2B5EF4-FFF2-40B4-BE49-F238E27FC236}">
                <a16:creationId xmlns:a16="http://schemas.microsoft.com/office/drawing/2014/main" id="{6A5395B6-2FF3-9906-E240-133DE29C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2554705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1B07A0-9A83-8A2C-46E3-9FE7F2738A57}"/>
              </a:ext>
            </a:extLst>
          </p:cNvPr>
          <p:cNvSpPr txBox="1"/>
          <p:nvPr/>
        </p:nvSpPr>
        <p:spPr>
          <a:xfrm>
            <a:off x="6388908" y="2487819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7" name="Picture 2" descr="Check ">
            <a:extLst>
              <a:ext uri="{FF2B5EF4-FFF2-40B4-BE49-F238E27FC236}">
                <a16:creationId xmlns:a16="http://schemas.microsoft.com/office/drawing/2014/main" id="{9409C212-CF71-4B99-C026-2FC95763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3032076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334B01-6C38-D285-59AD-D5205B28345A}"/>
              </a:ext>
            </a:extLst>
          </p:cNvPr>
          <p:cNvSpPr txBox="1"/>
          <p:nvPr/>
        </p:nvSpPr>
        <p:spPr>
          <a:xfrm>
            <a:off x="6388907" y="2965190"/>
            <a:ext cx="2445877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phân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kì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tiêu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cự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)</a:t>
            </a:r>
          </a:p>
        </p:txBody>
      </p:sp>
      <p:pic>
        <p:nvPicPr>
          <p:cNvPr id="19" name="Picture 2" descr="Check ">
            <a:extLst>
              <a:ext uri="{FF2B5EF4-FFF2-40B4-BE49-F238E27FC236}">
                <a16:creationId xmlns:a16="http://schemas.microsoft.com/office/drawing/2014/main" id="{11A214E3-43CF-8ABB-E16F-0D72B88D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3509447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E288C-54A6-55C3-2105-52F9BF10ABF7}"/>
              </a:ext>
            </a:extLst>
          </p:cNvPr>
          <p:cNvSpPr txBox="1"/>
          <p:nvPr/>
        </p:nvSpPr>
        <p:spPr>
          <a:xfrm>
            <a:off x="6388908" y="3442561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học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21" name="Picture 2" descr="Check ">
            <a:extLst>
              <a:ext uri="{FF2B5EF4-FFF2-40B4-BE49-F238E27FC236}">
                <a16:creationId xmlns:a16="http://schemas.microsoft.com/office/drawing/2014/main" id="{C9AC60F5-7E92-5A79-6ACF-5505B75D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7" y="3994311"/>
            <a:ext cx="332815" cy="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BA2F60-50A7-7F0C-9F3A-BEC9556C50C9}"/>
              </a:ext>
            </a:extLst>
          </p:cNvPr>
          <p:cNvSpPr txBox="1"/>
          <p:nvPr/>
        </p:nvSpPr>
        <p:spPr>
          <a:xfrm>
            <a:off x="6388908" y="3927425"/>
            <a:ext cx="2089905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347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27565A4E-C1E4-30D4-5A92-448C1F97B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134249F5-77FA-865A-1A07-9FB311BE7BCC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65F8B-0DDC-CC70-1D31-09C5D95D473B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F8DF61-576D-F3AD-150D-E077C7EF43AB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0FB0E53-EDF9-BFC9-3FC8-588202BB973E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phân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kì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8129653-0B4F-F0CB-92C4-7A584FA4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9" y="1681234"/>
            <a:ext cx="3643529" cy="22825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6C154F-2451-C88C-E188-C3190584E56B}"/>
              </a:ext>
            </a:extLst>
          </p:cNvPr>
          <p:cNvSpPr txBox="1"/>
          <p:nvPr/>
        </p:nvSpPr>
        <p:spPr>
          <a:xfrm>
            <a:off x="3982982" y="975070"/>
            <a:ext cx="4880166" cy="5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1: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nghiệm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hình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A76E80-4124-B595-5A48-495F5C8ECC73}"/>
              </a:ext>
            </a:extLst>
          </p:cNvPr>
          <p:cNvSpPr txBox="1"/>
          <p:nvPr/>
        </p:nvSpPr>
        <p:spPr>
          <a:xfrm>
            <a:off x="3982982" y="1374750"/>
            <a:ext cx="4880166" cy="118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Tìm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Ban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đầu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dịch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chuyển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Sau: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dịch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chuyển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AB32F0-E030-7067-039A-B38DBBBCA8AE}"/>
              </a:ext>
            </a:extLst>
          </p:cNvPr>
          <p:cNvSpPr txBox="1"/>
          <p:nvPr/>
        </p:nvSpPr>
        <p:spPr>
          <a:xfrm>
            <a:off x="3982982" y="2432183"/>
            <a:ext cx="4880166" cy="81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3: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Nếu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không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thấy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→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đ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ặt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mắt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C5CF7A-5ABA-6B6D-7EDA-C484A66C0B95}"/>
              </a:ext>
            </a:extLst>
          </p:cNvPr>
          <p:cNvSpPr txBox="1"/>
          <p:nvPr/>
        </p:nvSpPr>
        <p:spPr>
          <a:xfrm>
            <a:off x="3982982" y="3165067"/>
            <a:ext cx="4880166" cy="81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Tiếp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tục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thay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đổi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khoảng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cách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→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độ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lớn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F2601E-B4D0-A336-0C7E-263B923A6627}"/>
              </a:ext>
            </a:extLst>
          </p:cNvPr>
          <p:cNvSpPr/>
          <p:nvPr/>
        </p:nvSpPr>
        <p:spPr>
          <a:xfrm>
            <a:off x="796848" y="4185423"/>
            <a:ext cx="7603736" cy="74852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DB4613-0422-AC4B-D541-A1310DF3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0" y="4096532"/>
            <a:ext cx="904550" cy="904550"/>
          </a:xfrm>
          <a:prstGeom prst="rect">
            <a:avLst/>
          </a:prstGeom>
        </p:spPr>
      </p:pic>
      <p:sp>
        <p:nvSpPr>
          <p:cNvPr id="31" name="Google Shape;247;p23">
            <a:extLst>
              <a:ext uri="{FF2B5EF4-FFF2-40B4-BE49-F238E27FC236}">
                <a16:creationId xmlns:a16="http://schemas.microsoft.com/office/drawing/2014/main" id="{765A12D1-8D02-7D15-5F9F-6920417C662D}"/>
              </a:ext>
            </a:extLst>
          </p:cNvPr>
          <p:cNvSpPr txBox="1">
            <a:spLocks/>
          </p:cNvSpPr>
          <p:nvPr/>
        </p:nvSpPr>
        <p:spPr>
          <a:xfrm>
            <a:off x="1342910" y="4302838"/>
            <a:ext cx="6951670" cy="50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  <a:buClr>
                <a:srgbClr val="9AB5BE"/>
              </a:buClr>
              <a:buSzPts val="1400"/>
              <a:defRPr/>
            </a:pP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Nêu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nhận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xét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về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ảnh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quan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sát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được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ở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bước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3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và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4 </a:t>
            </a:r>
            <a:r>
              <a:rPr lang="en-US" sz="2000" b="1" dirty="0" err="1">
                <a:solidFill>
                  <a:srgbClr val="2E2723"/>
                </a:solidFill>
                <a:latin typeface="Lato"/>
                <a:ea typeface="Lato"/>
                <a:cs typeface="Lato"/>
              </a:rPr>
              <a:t>của</a:t>
            </a:r>
            <a:r>
              <a:rPr lang="en-US" sz="2000" b="1" dirty="0">
                <a:solidFill>
                  <a:srgbClr val="2E2723"/>
                </a:solidFill>
                <a:latin typeface="Lato"/>
                <a:ea typeface="Lato"/>
                <a:cs typeface="Lato"/>
              </a:rPr>
              <a:t> TN </a:t>
            </a:r>
          </a:p>
        </p:txBody>
      </p:sp>
    </p:spTree>
    <p:extLst>
      <p:ext uri="{BB962C8B-B14F-4D97-AF65-F5344CB8AC3E}">
        <p14:creationId xmlns:p14="http://schemas.microsoft.com/office/powerpoint/2010/main" val="8940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27565A4E-C1E4-30D4-5A92-448C1F97B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60" y="-60012"/>
            <a:ext cx="343483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134249F5-77FA-865A-1A07-9FB311BE7BCC}"/>
              </a:ext>
            </a:extLst>
          </p:cNvPr>
          <p:cNvSpPr/>
          <p:nvPr/>
        </p:nvSpPr>
        <p:spPr>
          <a:xfrm>
            <a:off x="11340" y="336023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65F8B-0DDC-CC70-1D31-09C5D95D473B}"/>
              </a:ext>
            </a:extLst>
          </p:cNvPr>
          <p:cNvGrpSpPr/>
          <p:nvPr/>
        </p:nvGrpSpPr>
        <p:grpSpPr>
          <a:xfrm>
            <a:off x="2530379" y="403145"/>
            <a:ext cx="4273834" cy="386885"/>
            <a:chOff x="2863742" y="1097155"/>
            <a:chExt cx="3467785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F8DF61-576D-F3AD-150D-E077C7EF43AB}"/>
                </a:ext>
              </a:extLst>
            </p:cNvPr>
            <p:cNvSpPr/>
            <p:nvPr/>
          </p:nvSpPr>
          <p:spPr>
            <a:xfrm>
              <a:off x="2863742" y="1184563"/>
              <a:ext cx="3467785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0FB0E53-EDF9-BFC9-3FC8-588202BB973E}"/>
                </a:ext>
              </a:extLst>
            </p:cNvPr>
            <p:cNvSpPr txBox="1">
              <a:spLocks/>
            </p:cNvSpPr>
            <p:nvPr/>
          </p:nvSpPr>
          <p:spPr>
            <a:xfrm>
              <a:off x="2900974" y="1097155"/>
              <a:ext cx="3430553" cy="33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Quan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sát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ảnh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của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vật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qua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thấu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phân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kì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" name="Line 4">
            <a:extLst>
              <a:ext uri="{FF2B5EF4-FFF2-40B4-BE49-F238E27FC236}">
                <a16:creationId xmlns:a16="http://schemas.microsoft.com/office/drawing/2014/main" id="{587D0B83-CFC1-4366-C260-827559944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7617" y="2808365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800">
              <a:buClrTx/>
              <a:buFontTx/>
              <a:buNone/>
              <a:defRPr/>
            </a:pPr>
            <a:endParaRPr lang="en-US" sz="1350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B5F841C3-4120-BD53-E89B-8FB1913F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00" y="3703715"/>
            <a:ext cx="809209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8C35123-D6B2-564E-9FAF-88A06251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292" y="1695132"/>
            <a:ext cx="333375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0" name="Line 32">
            <a:extLst>
              <a:ext uri="{FF2B5EF4-FFF2-40B4-BE49-F238E27FC236}">
                <a16:creationId xmlns:a16="http://schemas.microsoft.com/office/drawing/2014/main" id="{14BC61A9-69D6-C4C1-D3DA-136C8BF37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9118" y="2179716"/>
            <a:ext cx="22069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3268F5CA-4E55-7D9D-9D8F-31B23608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865" y="1697513"/>
            <a:ext cx="514596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50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800">
              <a:spcBef>
                <a:spcPct val="50000"/>
              </a:spcBef>
              <a:buClrTx/>
            </a:pPr>
            <a:r>
              <a:rPr lang="en-US" altLang="en-US" sz="1350" kern="120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8A28390A-6E99-105E-CC25-7D6D5C32D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621" y="329533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0DE65616-6221-40EE-8E82-DCB8BEF6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236" y="3150075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43852A7-A56C-9456-0958-93EE7D30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55" y="3186984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ClrTx/>
            </a:pPr>
            <a:r>
              <a:rPr lang="en-US" altLang="en-US" sz="1800" kern="12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D1AE2-53EF-15AE-4C73-294E39C3D55C}"/>
              </a:ext>
            </a:extLst>
          </p:cNvPr>
          <p:cNvCxnSpPr/>
          <p:nvPr/>
        </p:nvCxnSpPr>
        <p:spPr>
          <a:xfrm>
            <a:off x="5216786" y="3507263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2C10DE-8E36-A3C9-1202-253CACDC0922}"/>
              </a:ext>
            </a:extLst>
          </p:cNvPr>
          <p:cNvCxnSpPr/>
          <p:nvPr/>
        </p:nvCxnSpPr>
        <p:spPr>
          <a:xfrm>
            <a:off x="3285592" y="3523932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82FE7-9630-AFEE-FD7F-B1C55A4E0733}"/>
              </a:ext>
            </a:extLst>
          </p:cNvPr>
          <p:cNvCxnSpPr/>
          <p:nvPr/>
        </p:nvCxnSpPr>
        <p:spPr>
          <a:xfrm>
            <a:off x="4234521" y="3523932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8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A64AFE4E-684B-4019-ABD7-83FC36ED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5537066" y="2273775"/>
            <a:ext cx="1312069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Nhóm 2">
            <a:extLst>
              <a:ext uri="{FF2B5EF4-FFF2-40B4-BE49-F238E27FC236}">
                <a16:creationId xmlns:a16="http://schemas.microsoft.com/office/drawing/2014/main" id="{EA0B3C88-FB0F-517F-015A-638AD225CAC0}"/>
              </a:ext>
            </a:extLst>
          </p:cNvPr>
          <p:cNvGrpSpPr>
            <a:grpSpLocks/>
          </p:cNvGrpSpPr>
          <p:nvPr/>
        </p:nvGrpSpPr>
        <p:grpSpPr bwMode="auto">
          <a:xfrm>
            <a:off x="2720941" y="2161717"/>
            <a:ext cx="266700" cy="512830"/>
            <a:chOff x="1470017" y="2515671"/>
            <a:chExt cx="435685" cy="1004999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391FBD5B-A526-77BD-E526-750372BEF62B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185360" y="2800328"/>
              <a:ext cx="1004999" cy="435685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982A7B-4ECA-4175-C81F-2D10B926C1A7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21546" y="3114176"/>
              <a:ext cx="532625" cy="23129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5DA9D5-FE04-65A3-7583-0D675B5AE29F}"/>
              </a:ext>
            </a:extLst>
          </p:cNvPr>
          <p:cNvGrpSpPr>
            <a:grpSpLocks/>
          </p:cNvGrpSpPr>
          <p:nvPr/>
        </p:nvGrpSpPr>
        <p:grpSpPr bwMode="auto">
          <a:xfrm>
            <a:off x="1790167" y="1836816"/>
            <a:ext cx="342900" cy="1841897"/>
            <a:chOff x="4800" y="1536"/>
            <a:chExt cx="170" cy="1019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FE143A4-81AB-FB61-84D9-F2467BAC974C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05B553C-3324-5205-7951-345FE21FC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D58FECDB-38BE-CCCD-3583-F8945294C7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89D0094-74C3-D560-4659-E889A98E20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69B57F-48B9-E4BA-B05D-D878D94DA8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7AF23401-DADB-C0B3-ADA9-19A7D94FD2B7}"/>
              </a:ext>
            </a:extLst>
          </p:cNvPr>
          <p:cNvGrpSpPr>
            <a:grpSpLocks/>
          </p:cNvGrpSpPr>
          <p:nvPr/>
        </p:nvGrpSpPr>
        <p:grpSpPr bwMode="auto">
          <a:xfrm>
            <a:off x="5847817" y="1020046"/>
            <a:ext cx="1600200" cy="2686050"/>
            <a:chOff x="3888" y="816"/>
            <a:chExt cx="1344" cy="2256"/>
          </a:xfrm>
        </p:grpSpPr>
        <p:sp>
          <p:nvSpPr>
            <p:cNvPr id="29" name="AutoShape 2">
              <a:extLst>
                <a:ext uri="{FF2B5EF4-FFF2-40B4-BE49-F238E27FC236}">
                  <a16:creationId xmlns:a16="http://schemas.microsoft.com/office/drawing/2014/main" id="{F3248D4B-4774-498F-1191-F1448B78B8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92" y="912"/>
              <a:ext cx="1536" cy="1344"/>
            </a:xfrm>
            <a:prstGeom prst="flowChartInputOutput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buClrTx/>
                <a:buFontTx/>
                <a:buNone/>
                <a:defRPr/>
              </a:pPr>
              <a:endParaRPr lang="en-US" sz="1350" kern="1200">
                <a:solidFill>
                  <a:sysClr val="windowText" lastClr="000000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4B9F35C9-06E3-F6DF-45F4-4CF11A0FD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08"/>
              <a:ext cx="0" cy="86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685800">
                <a:buClrTx/>
                <a:buFontTx/>
                <a:buNone/>
                <a:defRPr/>
              </a:pPr>
              <a:endParaRPr lang="en-US" sz="1350" kern="1200"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F80F3890-CD5E-0E4E-9420-9E1B5CB2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28" y="3994230"/>
            <a:ext cx="7054586" cy="923330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endParaRPr lang="en-US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en-US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vi-VN" sz="1800" b="1" kern="1200" dirty="0">
              <a:latin typeface="Roboto Black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60F671-7BF3-88E8-FE20-16E755AC2C00}"/>
              </a:ext>
            </a:extLst>
          </p:cNvPr>
          <p:cNvSpPr txBox="1"/>
          <p:nvPr/>
        </p:nvSpPr>
        <p:spPr>
          <a:xfrm>
            <a:off x="1954724" y="4002028"/>
            <a:ext cx="53424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>
                <a:srgbClr val="2E2723"/>
              </a:buClr>
              <a:buSzPts val="3000"/>
              <a:buFont typeface="Barlow"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Barlow"/>
                <a:ea typeface="Barlow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r>
              <a:rPr lang="vi-VN" sz="1800" dirty="0">
                <a:latin typeface="Roboto Black" panose="02000000000000000000" pitchFamily="2" charset="0"/>
                <a:ea typeface="Roboto Black" panose="02000000000000000000" pitchFamily="2" charset="0"/>
              </a:rPr>
              <a:t>Ảnh không hứng được trên màn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A84828-10D9-E262-2C32-2F6809BFE4DF}"/>
              </a:ext>
            </a:extLst>
          </p:cNvPr>
          <p:cNvSpPr txBox="1"/>
          <p:nvPr/>
        </p:nvSpPr>
        <p:spPr>
          <a:xfrm>
            <a:off x="1768162" y="4026375"/>
            <a:ext cx="5859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>
                <a:srgbClr val="2E2723"/>
              </a:buClr>
              <a:buSzPts val="3000"/>
              <a:buFont typeface="Barlow"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Barlow"/>
                <a:ea typeface="Barlow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marL="609600" indent="-609600">
              <a:lnSpc>
                <a:spcPct val="120000"/>
              </a:lnSpc>
              <a:buClr>
                <a:srgbClr val="FF5050"/>
              </a:buClr>
              <a:defRPr/>
            </a:pPr>
            <a:r>
              <a:rPr lang="en-US" sz="1800" dirty="0" err="1"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đặt ở mọi vị trí trước thấu kính phân kì luôn cho </a:t>
            </a:r>
            <a:r>
              <a:rPr lang="vi-VN" sz="18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ảnh ảo, cùng chiều</a:t>
            </a:r>
            <a:r>
              <a:rPr lang="en-US" sz="18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nhỏ</a:t>
            </a:r>
            <a:r>
              <a:rPr lang="en-US" sz="18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hơn</a:t>
            </a:r>
            <a:r>
              <a:rPr lang="vi-VN" sz="18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với vật.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5C96556E-60E0-96D3-9F1F-64ABFE4F0D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61817" y="1722515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0B5394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EC817122-CFFA-383F-FDB5-79062B767991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3907694" y="1948139"/>
            <a:ext cx="722710" cy="500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  <a:buFontTx/>
              <a:buNone/>
              <a:defRPr/>
            </a:pPr>
            <a:endParaRPr lang="en-US" altLang="en-US" sz="1350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7ABC1E0D-6A73-D6EB-A920-F9FC32C839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4987" y="2172571"/>
            <a:ext cx="200263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9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918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L -0.125 -0.0055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694027" y="1809668"/>
            <a:ext cx="4624781" cy="1668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So sánh tính chất ảnh trong các trường hợp trên với kết quả ở bảng 6.1.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5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810F6-EFE2-E4BD-19FA-1C5EE626F584}"/>
              </a:ext>
            </a:extLst>
          </p:cNvPr>
          <p:cNvSpPr/>
          <p:nvPr/>
        </p:nvSpPr>
        <p:spPr>
          <a:xfrm>
            <a:off x="564995" y="1004279"/>
            <a:ext cx="8428091" cy="3473327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69929-A438-43D8-EA4A-6F2C45FC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4" y="2656649"/>
            <a:ext cx="2514257" cy="2514257"/>
          </a:xfrm>
          <a:prstGeom prst="rect">
            <a:avLst/>
          </a:prstGeom>
        </p:spPr>
      </p:pic>
      <p:sp>
        <p:nvSpPr>
          <p:cNvPr id="4" name="Google Shape;247;p23">
            <a:extLst>
              <a:ext uri="{FF2B5EF4-FFF2-40B4-BE49-F238E27FC236}">
                <a16:creationId xmlns:a16="http://schemas.microsoft.com/office/drawing/2014/main" id="{55888F54-E696-EF6C-9E6B-279F02E72606}"/>
              </a:ext>
            </a:extLst>
          </p:cNvPr>
          <p:cNvSpPr txBox="1">
            <a:spLocks/>
          </p:cNvSpPr>
          <p:nvPr/>
        </p:nvSpPr>
        <p:spPr>
          <a:xfrm>
            <a:off x="816640" y="1168764"/>
            <a:ext cx="7924800" cy="13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vi-VN" sz="2000" b="1" dirty="0"/>
              <a:t>Thí nghiệm 1. Thấu kính hội tụ</a:t>
            </a:r>
          </a:p>
          <a:p>
            <a:pPr latinLnBrk="0"/>
            <a:r>
              <a:rPr lang="vi-VN" sz="2000" dirty="0"/>
              <a:t>- Tính chất ảnh quan sát được khi dùng màn chắn và khi quan sát trực tiếp bằng mắt: ảnh ngược chiều với vật, lúc nhỏ lúc lớn hơn vật.</a:t>
            </a:r>
          </a:p>
        </p:txBody>
      </p:sp>
      <p:sp>
        <p:nvSpPr>
          <p:cNvPr id="11" name="Google Shape;247;p23">
            <a:extLst>
              <a:ext uri="{FF2B5EF4-FFF2-40B4-BE49-F238E27FC236}">
                <a16:creationId xmlns:a16="http://schemas.microsoft.com/office/drawing/2014/main" id="{6728E609-8A79-C434-2018-BBD29ED42B8F}"/>
              </a:ext>
            </a:extLst>
          </p:cNvPr>
          <p:cNvSpPr txBox="1">
            <a:spLocks/>
          </p:cNvSpPr>
          <p:nvPr/>
        </p:nvSpPr>
        <p:spPr>
          <a:xfrm>
            <a:off x="1972650" y="2464084"/>
            <a:ext cx="6606355" cy="13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vi-VN" sz="2000" b="1" dirty="0"/>
              <a:t>Thí nghiệm </a:t>
            </a:r>
            <a:r>
              <a:rPr lang="en-US" sz="2000" b="1" dirty="0"/>
              <a:t>2</a:t>
            </a:r>
            <a:r>
              <a:rPr lang="vi-VN" sz="2000" b="1" dirty="0"/>
              <a:t>. Thấu kính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endParaRPr lang="vi-VN" sz="2000" b="1" dirty="0"/>
          </a:p>
          <a:p>
            <a:pPr latinLnBrk="0"/>
            <a:r>
              <a:rPr lang="vi-VN" sz="2000" dirty="0"/>
              <a:t>- Tính chất ảnh quan sát được khi dùng màn chắn và khi quan sát trực tiếp bằng mắt: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2" name="Google Shape;247;p23">
            <a:extLst>
              <a:ext uri="{FF2B5EF4-FFF2-40B4-BE49-F238E27FC236}">
                <a16:creationId xmlns:a16="http://schemas.microsoft.com/office/drawing/2014/main" id="{45F09D0E-E5DA-66B2-487E-37FEF7EDFF28}"/>
              </a:ext>
            </a:extLst>
          </p:cNvPr>
          <p:cNvSpPr txBox="1">
            <a:spLocks/>
          </p:cNvSpPr>
          <p:nvPr/>
        </p:nvSpPr>
        <p:spPr>
          <a:xfrm>
            <a:off x="2816240" y="3782170"/>
            <a:ext cx="4613260" cy="500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atinLnBrk="0">
              <a:lnSpc>
                <a:spcPct val="120000"/>
              </a:lnSpc>
              <a:buClr>
                <a:schemeClr val="dk1"/>
              </a:buClr>
              <a:buSzPts val="1100"/>
              <a:defRPr sz="2000" b="1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/>
              <a:t>Giống với kết quả ở bảng 6.1.</a:t>
            </a:r>
          </a:p>
        </p:txBody>
      </p:sp>
    </p:spTree>
    <p:extLst>
      <p:ext uri="{BB962C8B-B14F-4D97-AF65-F5344CB8AC3E}">
        <p14:creationId xmlns:p14="http://schemas.microsoft.com/office/powerpoint/2010/main" val="19044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694027" y="1809668"/>
            <a:ext cx="4624781" cy="198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dirty="0"/>
              <a:t>Khi dịch chuyển màn chắn trong thí nghiệm trên, trường hợp nào không tìm được vị trí cho ảnh rõ nét trên màn chắn?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5948C-0A5A-0971-7712-26A726B7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2420"/>
            <a:ext cx="9144000" cy="1021080"/>
          </a:xfrm>
          <a:prstGeom prst="rect">
            <a:avLst/>
          </a:prstGeom>
        </p:spPr>
      </p:pic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257400" y="2025240"/>
            <a:ext cx="45906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  <a:sym typeface="Arial"/>
              </a:rPr>
              <a:t>I. </a:t>
            </a:r>
            <a:r>
              <a:rPr lang="vi-VN" dirty="0">
                <a:solidFill>
                  <a:srgbClr val="002060"/>
                </a:solidFill>
                <a:sym typeface="Arial"/>
              </a:rPr>
              <a:t>Ảnh của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một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vật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bởi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kính</a:t>
            </a:r>
            <a:endParaRPr lang="en-US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84DDB7-8DB0-E670-70F8-9AA4E18FF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3200" y="792480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 Thí nghiệm về sự tạo ảnh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810F6-EFE2-E4BD-19FA-1C5EE626F584}"/>
              </a:ext>
            </a:extLst>
          </p:cNvPr>
          <p:cNvSpPr/>
          <p:nvPr/>
        </p:nvSpPr>
        <p:spPr>
          <a:xfrm>
            <a:off x="526895" y="1468201"/>
            <a:ext cx="8428091" cy="240499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69929-A438-43D8-EA4A-6F2C45FC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4" y="2359469"/>
            <a:ext cx="2514257" cy="2514257"/>
          </a:xfrm>
          <a:prstGeom prst="rect">
            <a:avLst/>
          </a:prstGeom>
        </p:spPr>
      </p:pic>
      <p:sp>
        <p:nvSpPr>
          <p:cNvPr id="4" name="Google Shape;247;p23">
            <a:extLst>
              <a:ext uri="{FF2B5EF4-FFF2-40B4-BE49-F238E27FC236}">
                <a16:creationId xmlns:a16="http://schemas.microsoft.com/office/drawing/2014/main" id="{55888F54-E696-EF6C-9E6B-279F02E72606}"/>
              </a:ext>
            </a:extLst>
          </p:cNvPr>
          <p:cNvSpPr txBox="1">
            <a:spLocks/>
          </p:cNvSpPr>
          <p:nvPr/>
        </p:nvSpPr>
        <p:spPr>
          <a:xfrm>
            <a:off x="778540" y="1693106"/>
            <a:ext cx="7924800" cy="972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vi-VN" sz="2000" b="1" dirty="0"/>
              <a:t>Thấu kính hội tụ</a:t>
            </a:r>
            <a:r>
              <a:rPr lang="en-US" sz="2000" b="1" dirty="0"/>
              <a:t>: </a:t>
            </a:r>
            <a:r>
              <a:rPr lang="en-US" sz="2000" dirty="0"/>
              <a:t>D</a:t>
            </a:r>
            <a:r>
              <a:rPr lang="vi-VN" sz="2000" dirty="0"/>
              <a:t>ịch chuyển thấu kính sao cho khoảng cách từ khe chữ F đến thấu kính nhỏ hơn tiêu cự được ghi trên thấu kính.</a:t>
            </a:r>
          </a:p>
        </p:txBody>
      </p:sp>
      <p:sp>
        <p:nvSpPr>
          <p:cNvPr id="11" name="Google Shape;247;p23">
            <a:extLst>
              <a:ext uri="{FF2B5EF4-FFF2-40B4-BE49-F238E27FC236}">
                <a16:creationId xmlns:a16="http://schemas.microsoft.com/office/drawing/2014/main" id="{6728E609-8A79-C434-2018-BBD29ED42B8F}"/>
              </a:ext>
            </a:extLst>
          </p:cNvPr>
          <p:cNvSpPr txBox="1">
            <a:spLocks/>
          </p:cNvSpPr>
          <p:nvPr/>
        </p:nvSpPr>
        <p:spPr>
          <a:xfrm>
            <a:off x="2627071" y="2743121"/>
            <a:ext cx="5654970" cy="873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vi-VN" sz="2000" b="1" dirty="0"/>
              <a:t>Thấu kính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r>
              <a:rPr lang="en-US" sz="2000" b="1" dirty="0"/>
              <a:t>: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thấu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mọi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844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D025D4-00D9-E38E-3E5B-9961EAD4E87E}"/>
              </a:ext>
            </a:extLst>
          </p:cNvPr>
          <p:cNvSpPr txBox="1"/>
          <p:nvPr/>
        </p:nvSpPr>
        <p:spPr>
          <a:xfrm>
            <a:off x="5009380" y="1014274"/>
            <a:ext cx="3311337" cy="8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 ảo là ảnh có thể quan sát được nhưng không thể hứng được trên màn 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A4CE1-9777-F05C-D2A0-BC918391446D}"/>
              </a:ext>
            </a:extLst>
          </p:cNvPr>
          <p:cNvSpPr txBox="1"/>
          <p:nvPr/>
        </p:nvSpPr>
        <p:spPr>
          <a:xfrm>
            <a:off x="900280" y="3714215"/>
            <a:ext cx="2807074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 thật là ảnh có thể hứng được trên màn ch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0" name="Picture 2" descr="Ảnh ảo là gì? Sự khác nhau giữa ảnh ảo và ảnh thật">
            <a:extLst>
              <a:ext uri="{FF2B5EF4-FFF2-40B4-BE49-F238E27FC236}">
                <a16:creationId xmlns:a16="http://schemas.microsoft.com/office/drawing/2014/main" id="{C1A03B3F-B0A9-BAF1-77F3-E739BE57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11" y="2149610"/>
            <a:ext cx="3773712" cy="25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áy chiếu bao nhiêu tiền một bộ? Loại máy chiếu giá rẻ hiện nay">
            <a:extLst>
              <a:ext uri="{FF2B5EF4-FFF2-40B4-BE49-F238E27FC236}">
                <a16:creationId xmlns:a16="http://schemas.microsoft.com/office/drawing/2014/main" id="{1AC1A72D-7927-2D76-1943-7F7BAB4D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" y="933471"/>
            <a:ext cx="4330464" cy="24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9;p26">
            <a:extLst>
              <a:ext uri="{FF2B5EF4-FFF2-40B4-BE49-F238E27FC236}">
                <a16:creationId xmlns:a16="http://schemas.microsoft.com/office/drawing/2014/main" id="{35A26F38-7FD0-B31D-C493-6972EEEC2623}"/>
              </a:ext>
            </a:extLst>
          </p:cNvPr>
          <p:cNvSpPr txBox="1">
            <a:spLocks/>
          </p:cNvSpPr>
          <p:nvPr/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/>
              <a:t>3. Thí nghiệm về sự tạo ảnh</a:t>
            </a:r>
            <a:endParaRPr lang="en-US" sz="1800" dirty="0"/>
          </a:p>
        </p:txBody>
      </p:sp>
      <p:sp>
        <p:nvSpPr>
          <p:cNvPr id="13" name="Google Shape;270;p26">
            <a:extLst>
              <a:ext uri="{FF2B5EF4-FFF2-40B4-BE49-F238E27FC236}">
                <a16:creationId xmlns:a16="http://schemas.microsoft.com/office/drawing/2014/main" id="{81FB3BC8-584F-DDE9-5358-027F6421A6B2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8735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5948C-0A5A-0971-7712-26A726B7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" y="4122420"/>
            <a:ext cx="9144000" cy="1021080"/>
          </a:xfrm>
          <a:prstGeom prst="rect">
            <a:avLst/>
          </a:prstGeom>
        </p:spPr>
      </p:pic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3308916" y="1152750"/>
            <a:ext cx="485614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sym typeface="Arial"/>
              </a:rPr>
              <a:t>II.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Vị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trí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và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kích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thước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Arial"/>
              </a:rPr>
              <a:t>tụ</a:t>
            </a:r>
            <a:endParaRPr lang="en-US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4224531" y="3407903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EF4AB-5E8A-8DE8-AD7F-582D0159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" y="606915"/>
            <a:ext cx="2885844" cy="42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447338" y="615997"/>
            <a:ext cx="7206008" cy="16834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70" y="381700"/>
            <a:ext cx="2151997" cy="2151997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299023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800" dirty="0"/>
              <a:t>II. </a:t>
            </a:r>
            <a:r>
              <a:rPr lang="en-US" sz="1800" dirty="0" err="1">
                <a:sym typeface="Arial"/>
              </a:rPr>
              <a:t>Vị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trí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và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kích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thước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r>
              <a:rPr lang="en" sz="1800" dirty="0"/>
              <a:t> 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883336" y="739700"/>
            <a:ext cx="5605718" cy="1435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E8FFF356-D0FC-4379-E680-019B0782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100"/>
            <a:ext cx="4753032" cy="201192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0B62066-0EA2-435A-3AE1-6634FF6C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524" y="2533697"/>
            <a:ext cx="4165561" cy="22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BD85E991-3CAF-803F-B1B7-387AF6F60489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C8DA5-84B0-5208-3506-B5DB51F3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" y="967344"/>
            <a:ext cx="4753032" cy="20119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D239B9-E568-CAC7-03D5-7799045B2209}"/>
              </a:ext>
            </a:extLst>
          </p:cNvPr>
          <p:cNvSpPr/>
          <p:nvPr/>
        </p:nvSpPr>
        <p:spPr>
          <a:xfrm>
            <a:off x="440660" y="3137210"/>
            <a:ext cx="8428091" cy="183953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86653-0463-761B-C55E-A619C4D4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38" y="3087050"/>
            <a:ext cx="2056449" cy="2056449"/>
          </a:xfrm>
          <a:prstGeom prst="rect">
            <a:avLst/>
          </a:prstGeom>
        </p:spPr>
      </p:pic>
      <p:sp>
        <p:nvSpPr>
          <p:cNvPr id="13" name="Google Shape;247;p23">
            <a:extLst>
              <a:ext uri="{FF2B5EF4-FFF2-40B4-BE49-F238E27FC236}">
                <a16:creationId xmlns:a16="http://schemas.microsoft.com/office/drawing/2014/main" id="{4E9418A8-1F61-BF80-E145-E8A1AB0D6DFC}"/>
              </a:ext>
            </a:extLst>
          </p:cNvPr>
          <p:cNvSpPr txBox="1">
            <a:spLocks/>
          </p:cNvSpPr>
          <p:nvPr/>
        </p:nvSpPr>
        <p:spPr>
          <a:xfrm>
            <a:off x="2760000" y="3286547"/>
            <a:ext cx="2418973" cy="562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</a:t>
            </a:r>
            <a:r>
              <a:rPr lang="en-US" sz="2000" b="1" dirty="0"/>
              <a:t>OAB </a:t>
            </a:r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~</a:t>
            </a:r>
            <a:r>
              <a:rPr lang="en-US" sz="2000" b="1" dirty="0"/>
              <a:t> </a:t>
            </a:r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</a:t>
            </a:r>
            <a:r>
              <a:rPr lang="en-US" sz="2000" b="1" dirty="0"/>
              <a:t>OA’B’</a:t>
            </a:r>
            <a:endParaRPr lang="vi-VN" sz="2000" dirty="0"/>
          </a:p>
        </p:txBody>
      </p:sp>
      <p:sp>
        <p:nvSpPr>
          <p:cNvPr id="14" name="Google Shape;247;p23">
            <a:extLst>
              <a:ext uri="{FF2B5EF4-FFF2-40B4-BE49-F238E27FC236}">
                <a16:creationId xmlns:a16="http://schemas.microsoft.com/office/drawing/2014/main" id="{631C2EDA-5521-368E-E56E-0CD50CC8D915}"/>
              </a:ext>
            </a:extLst>
          </p:cNvPr>
          <p:cNvSpPr txBox="1">
            <a:spLocks/>
          </p:cNvSpPr>
          <p:nvPr/>
        </p:nvSpPr>
        <p:spPr>
          <a:xfrm>
            <a:off x="2746044" y="4131647"/>
            <a:ext cx="2552979" cy="562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</a:t>
            </a:r>
            <a:r>
              <a:rPr lang="en-US" sz="2000" b="1" dirty="0"/>
              <a:t>FA’B’ </a:t>
            </a:r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~</a:t>
            </a:r>
            <a:r>
              <a:rPr lang="en-US" sz="2000" b="1" dirty="0"/>
              <a:t> </a:t>
            </a:r>
            <a:r>
              <a:rPr 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</a:t>
            </a:r>
            <a:r>
              <a:rPr lang="en-US" sz="2000" b="1" dirty="0"/>
              <a:t>FOI</a:t>
            </a:r>
            <a:endParaRPr lang="vi-VN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10509-92E5-8A96-84CB-7F80B15A0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06" y="645255"/>
            <a:ext cx="4165561" cy="2204311"/>
          </a:xfrm>
          <a:prstGeom prst="rect">
            <a:avLst/>
          </a:prstGeom>
        </p:spPr>
      </p:pic>
      <p:sp>
        <p:nvSpPr>
          <p:cNvPr id="16" name="Google Shape;269;p26">
            <a:extLst>
              <a:ext uri="{FF2B5EF4-FFF2-40B4-BE49-F238E27FC236}">
                <a16:creationId xmlns:a16="http://schemas.microsoft.com/office/drawing/2014/main" id="{993F163E-1A12-4D6F-B5B3-9C800EB71D93}"/>
              </a:ext>
            </a:extLst>
          </p:cNvPr>
          <p:cNvSpPr txBox="1">
            <a:spLocks/>
          </p:cNvSpPr>
          <p:nvPr/>
        </p:nvSpPr>
        <p:spPr>
          <a:xfrm>
            <a:off x="0" y="43124"/>
            <a:ext cx="5299023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vi-VN" sz="1800"/>
              <a:t>II. </a:t>
            </a:r>
            <a:r>
              <a:rPr lang="vi-VN" sz="1800">
                <a:sym typeface="Arial"/>
              </a:rPr>
              <a:t>Vị trí và kích thước ảnh qua thấu kính hội tụ</a:t>
            </a:r>
            <a:r>
              <a:rPr lang="vi-VN" sz="1800"/>
              <a:t> </a:t>
            </a:r>
            <a:endParaRPr lang="vi-V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B6F90B35-CC03-4703-96F2-9E071D80A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5506" y="3109828"/>
                <a:ext cx="268435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B</m:t>
                        </m:r>
                      </m:den>
                    </m:f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B6F90B35-CC03-4703-96F2-9E071D80A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06" y="3109828"/>
                <a:ext cx="2684359" cy="820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47;p23">
                <a:extLst>
                  <a:ext uri="{FF2B5EF4-FFF2-40B4-BE49-F238E27FC236}">
                    <a16:creationId xmlns:a16="http://schemas.microsoft.com/office/drawing/2014/main" id="{2EB722A9-FAD0-49F0-B172-47F4C2DD54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3465" y="3930235"/>
                <a:ext cx="2994414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FO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OI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FB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FI</m:t>
                        </m:r>
                      </m:den>
                    </m:f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18" name="Google Shape;247;p23">
                <a:extLst>
                  <a:ext uri="{FF2B5EF4-FFF2-40B4-BE49-F238E27FC236}">
                    <a16:creationId xmlns:a16="http://schemas.microsoft.com/office/drawing/2014/main" id="{2EB722A9-FAD0-49F0-B172-47F4C2DD5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65" y="3930235"/>
                <a:ext cx="2994414" cy="8204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1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F4866DF8-6BDD-1EA5-073D-343C33ACD4D7}"/>
              </a:ext>
            </a:extLst>
          </p:cNvPr>
          <p:cNvSpPr txBox="1">
            <a:spLocks/>
          </p:cNvSpPr>
          <p:nvPr/>
        </p:nvSpPr>
        <p:spPr>
          <a:xfrm>
            <a:off x="1297257" y="507760"/>
            <a:ext cx="6887737" cy="44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ctr"/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bước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giải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  <a:sym typeface="Arial"/>
              </a:rPr>
              <a:t>vị trí và kích thước ảnh qua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tụ</a:t>
            </a:r>
            <a:endParaRPr lang="vi-VN" sz="18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9D465C-3F9F-2B49-6DE3-44A18429415F}"/>
              </a:ext>
            </a:extLst>
          </p:cNvPr>
          <p:cNvSpPr/>
          <p:nvPr/>
        </p:nvSpPr>
        <p:spPr>
          <a:xfrm>
            <a:off x="253616" y="2434494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8587C1BD-AFB3-594B-9E3C-F5A1E7C148F4}"/>
              </a:ext>
            </a:extLst>
          </p:cNvPr>
          <p:cNvSpPr txBox="1">
            <a:spLocks/>
          </p:cNvSpPr>
          <p:nvPr/>
        </p:nvSpPr>
        <p:spPr>
          <a:xfrm>
            <a:off x="309791" y="2392196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lang="vi-VN" sz="2000" dirty="0">
                <a:solidFill>
                  <a:srgbClr val="2E2723"/>
                </a:solidFill>
              </a:rPr>
              <a:t>Tóm t</a:t>
            </a:r>
            <a:r>
              <a:rPr lang="en-US" sz="2000" dirty="0">
                <a:solidFill>
                  <a:srgbClr val="2E2723"/>
                </a:solidFill>
              </a:rPr>
              <a:t>ắ</a:t>
            </a:r>
            <a:r>
              <a:rPr lang="vi-VN" sz="2000" dirty="0">
                <a:solidFill>
                  <a:srgbClr val="2E2723"/>
                </a:solidFill>
              </a:rPr>
              <a:t>t đ</a:t>
            </a:r>
            <a:r>
              <a:rPr lang="en-US" sz="2000" dirty="0">
                <a:solidFill>
                  <a:srgbClr val="2E2723"/>
                </a:solidFill>
              </a:rPr>
              <a:t>ề</a:t>
            </a:r>
            <a:r>
              <a:rPr lang="vi-VN" sz="2000" dirty="0">
                <a:solidFill>
                  <a:srgbClr val="2E2723"/>
                </a:solidFill>
              </a:rPr>
              <a:t> bài, ghi các kích thước đã cho.</a:t>
            </a:r>
            <a:endParaRPr lang="en-US" sz="2000" dirty="0">
              <a:solidFill>
                <a:srgbClr val="2E272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2DE66-9C48-7C42-F5AA-8052C214C06A}"/>
              </a:ext>
            </a:extLst>
          </p:cNvPr>
          <p:cNvSpPr txBox="1"/>
          <p:nvPr/>
        </p:nvSpPr>
        <p:spPr>
          <a:xfrm>
            <a:off x="253616" y="953402"/>
            <a:ext cx="8504129" cy="1320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2400"/>
            </a:lvl1pPr>
          </a:lstStyle>
          <a:p>
            <a:pPr algn="just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2000" b="1" dirty="0" err="1">
                <a:solidFill>
                  <a:srgbClr val="216BFF"/>
                </a:solidFill>
              </a:rPr>
              <a:t>Ví</a:t>
            </a:r>
            <a:r>
              <a:rPr lang="en-US" sz="2000" b="1" dirty="0">
                <a:solidFill>
                  <a:srgbClr val="216BFF"/>
                </a:solidFill>
              </a:rPr>
              <a:t> </a:t>
            </a:r>
            <a:r>
              <a:rPr lang="en-US" sz="2000" b="1" dirty="0" err="1">
                <a:solidFill>
                  <a:srgbClr val="216BFF"/>
                </a:solidFill>
              </a:rPr>
              <a:t>dụ</a:t>
            </a:r>
            <a:r>
              <a:rPr lang="en-US" sz="2000" b="1" dirty="0">
                <a:solidFill>
                  <a:srgbClr val="216BFF"/>
                </a:solidFill>
              </a:rPr>
              <a:t>: </a:t>
            </a:r>
            <a:r>
              <a:rPr lang="vi-VN" sz="2000" b="1" dirty="0">
                <a:solidFill>
                  <a:srgbClr val="00B050"/>
                </a:solidFill>
              </a:rPr>
              <a:t>Một vật sáng AB cao 2 cm đặt vuông góc với trục chính của thấu kính hội tụ, cách thấu kính 7,5 cm. Thấu kính có tiêu cự 5 cm. Xác định vị trí và chi</a:t>
            </a:r>
            <a:r>
              <a:rPr lang="en-US" sz="2000" b="1" dirty="0">
                <a:solidFill>
                  <a:srgbClr val="00B050"/>
                </a:solidFill>
              </a:rPr>
              <a:t>ề</a:t>
            </a:r>
            <a:r>
              <a:rPr lang="vi-VN" sz="2000" b="1" dirty="0">
                <a:solidFill>
                  <a:srgbClr val="00B050"/>
                </a:solidFill>
              </a:rPr>
              <a:t>u cao của ảnh.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DFA9D-3E32-175E-71F8-1059ED3F106E}"/>
              </a:ext>
            </a:extLst>
          </p:cNvPr>
          <p:cNvSpPr txBox="1"/>
          <p:nvPr/>
        </p:nvSpPr>
        <p:spPr>
          <a:xfrm>
            <a:off x="578991" y="3023898"/>
            <a:ext cx="3467046" cy="1656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2400"/>
            </a:lvl1pPr>
          </a:lstStyle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vi-VN" sz="2000" dirty="0"/>
              <a:t>AB </a:t>
            </a:r>
            <a:r>
              <a:rPr lang="en-US" sz="2000" dirty="0"/>
              <a:t>= h =</a:t>
            </a:r>
            <a:r>
              <a:rPr lang="vi-VN" sz="2000" dirty="0"/>
              <a:t> 2 cm </a:t>
            </a:r>
            <a:endParaRPr lang="en-US" sz="2000" dirty="0"/>
          </a:p>
          <a:p>
            <a:r>
              <a:rPr lang="en-US" sz="2000" dirty="0"/>
              <a:t>OA = d = </a:t>
            </a:r>
            <a:r>
              <a:rPr lang="vi-VN" sz="2000" dirty="0"/>
              <a:t>7,5 cm</a:t>
            </a:r>
            <a:endParaRPr lang="en-US" sz="2000" dirty="0"/>
          </a:p>
          <a:p>
            <a:r>
              <a:rPr lang="en-US" sz="2000" dirty="0"/>
              <a:t>OF = f = </a:t>
            </a:r>
            <a:r>
              <a:rPr lang="vi-VN" sz="2000" dirty="0"/>
              <a:t>5 cm</a:t>
            </a:r>
            <a:endParaRPr lang="en-US" sz="2000" dirty="0"/>
          </a:p>
          <a:p>
            <a:r>
              <a:rPr lang="en-US" sz="2000" dirty="0" err="1"/>
              <a:t>Tìm</a:t>
            </a:r>
            <a:r>
              <a:rPr lang="en-US" sz="2000" dirty="0"/>
              <a:t> OA’ </a:t>
            </a:r>
            <a:r>
              <a:rPr lang="en-US" sz="2000" dirty="0" err="1"/>
              <a:t>và</a:t>
            </a:r>
            <a:r>
              <a:rPr lang="en-US" sz="2000" dirty="0"/>
              <a:t> A’B’</a:t>
            </a:r>
          </a:p>
        </p:txBody>
      </p:sp>
      <p:sp>
        <p:nvSpPr>
          <p:cNvPr id="11" name="Google Shape;269;p26">
            <a:extLst>
              <a:ext uri="{FF2B5EF4-FFF2-40B4-BE49-F238E27FC236}">
                <a16:creationId xmlns:a16="http://schemas.microsoft.com/office/drawing/2014/main" id="{C68432D5-391D-49B5-BD86-E8E72A1584C1}"/>
              </a:ext>
            </a:extLst>
          </p:cNvPr>
          <p:cNvSpPr txBox="1">
            <a:spLocks/>
          </p:cNvSpPr>
          <p:nvPr/>
        </p:nvSpPr>
        <p:spPr>
          <a:xfrm>
            <a:off x="0" y="43124"/>
            <a:ext cx="5299023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vi-VN" sz="1800"/>
              <a:t>II. </a:t>
            </a:r>
            <a:r>
              <a:rPr lang="vi-VN" sz="1800">
                <a:sym typeface="Arial"/>
              </a:rPr>
              <a:t>Vị trí và kích thước ảnh qua thấu kính hội tụ</a:t>
            </a:r>
            <a:r>
              <a:rPr lang="vi-VN" sz="1800"/>
              <a:t> 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4063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F4866DF8-6BDD-1EA5-073D-343C33ACD4D7}"/>
              </a:ext>
            </a:extLst>
          </p:cNvPr>
          <p:cNvSpPr txBox="1">
            <a:spLocks/>
          </p:cNvSpPr>
          <p:nvPr/>
        </p:nvSpPr>
        <p:spPr>
          <a:xfrm>
            <a:off x="1009184" y="440698"/>
            <a:ext cx="6887737" cy="44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ctr"/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bước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giải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  <a:sym typeface="Arial"/>
              </a:rPr>
              <a:t>vị trí và kích thước ảnh qua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tụ</a:t>
            </a:r>
            <a:endParaRPr lang="vi-VN" sz="18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9D465C-3F9F-2B49-6DE3-44A18429415F}"/>
              </a:ext>
            </a:extLst>
          </p:cNvPr>
          <p:cNvSpPr/>
          <p:nvPr/>
        </p:nvSpPr>
        <p:spPr>
          <a:xfrm>
            <a:off x="253616" y="986232"/>
            <a:ext cx="8232721" cy="911147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8587C1BD-AFB3-594B-9E3C-F5A1E7C148F4}"/>
              </a:ext>
            </a:extLst>
          </p:cNvPr>
          <p:cNvSpPr txBox="1">
            <a:spLocks/>
          </p:cNvSpPr>
          <p:nvPr/>
        </p:nvSpPr>
        <p:spPr>
          <a:xfrm>
            <a:off x="336693" y="894283"/>
            <a:ext cx="8232721" cy="104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2: </a:t>
            </a:r>
            <a:r>
              <a:rPr lang="vi-VN" sz="2000" dirty="0">
                <a:solidFill>
                  <a:srgbClr val="2E2723"/>
                </a:solidFill>
              </a:rPr>
              <a:t>Vẽ ảnh của vật qua thấu kính.</a:t>
            </a:r>
            <a:r>
              <a:rPr lang="en-US" sz="2000" dirty="0">
                <a:solidFill>
                  <a:srgbClr val="2E2723"/>
                </a:solidFill>
              </a:rPr>
              <a:t> </a:t>
            </a:r>
            <a:r>
              <a:rPr lang="vi-VN" sz="2000" dirty="0">
                <a:solidFill>
                  <a:srgbClr val="2E2723"/>
                </a:solidFill>
              </a:rPr>
              <a:t>(Các khoảng cách và chi</a:t>
            </a:r>
            <a:r>
              <a:rPr lang="en-US" sz="2000" dirty="0">
                <a:solidFill>
                  <a:srgbClr val="2E2723"/>
                </a:solidFill>
              </a:rPr>
              <a:t>ề</a:t>
            </a:r>
            <a:r>
              <a:rPr lang="vi-VN" sz="2000" dirty="0">
                <a:solidFill>
                  <a:srgbClr val="2E2723"/>
                </a:solidFill>
              </a:rPr>
              <a:t>u cao vật c</a:t>
            </a:r>
            <a:r>
              <a:rPr lang="en-US" sz="2000" dirty="0">
                <a:solidFill>
                  <a:srgbClr val="2E2723"/>
                </a:solidFill>
              </a:rPr>
              <a:t>ầ</a:t>
            </a:r>
            <a:r>
              <a:rPr lang="vi-VN" sz="2000" dirty="0">
                <a:solidFill>
                  <a:srgbClr val="2E2723"/>
                </a:solidFill>
              </a:rPr>
              <a:t>n v</a:t>
            </a:r>
            <a:r>
              <a:rPr lang="en-US" sz="2000" dirty="0">
                <a:solidFill>
                  <a:srgbClr val="2E2723"/>
                </a:solidFill>
              </a:rPr>
              <a:t>ẽ</a:t>
            </a:r>
            <a:r>
              <a:rPr lang="vi-VN" sz="2000" dirty="0">
                <a:solidFill>
                  <a:srgbClr val="2E2723"/>
                </a:solidFill>
              </a:rPr>
              <a:t> theo t</a:t>
            </a:r>
            <a:r>
              <a:rPr lang="en-US" sz="2000" dirty="0">
                <a:solidFill>
                  <a:srgbClr val="2E2723"/>
                </a:solidFill>
              </a:rPr>
              <a:t>ỉ</a:t>
            </a:r>
            <a:r>
              <a:rPr lang="vi-VN" sz="2000" dirty="0">
                <a:solidFill>
                  <a:srgbClr val="2E2723"/>
                </a:solidFill>
              </a:rPr>
              <a:t> lệ thích hợp)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6DA02B-6B92-C252-F449-C412BF2A1164}"/>
              </a:ext>
            </a:extLst>
          </p:cNvPr>
          <p:cNvGrpSpPr/>
          <p:nvPr/>
        </p:nvGrpSpPr>
        <p:grpSpPr>
          <a:xfrm>
            <a:off x="408854" y="1989327"/>
            <a:ext cx="8077483" cy="3026425"/>
            <a:chOff x="408854" y="1989327"/>
            <a:chExt cx="8077483" cy="3026425"/>
          </a:xfrm>
        </p:grpSpPr>
        <p:sp>
          <p:nvSpPr>
            <p:cNvPr id="16" name="Line 34">
              <a:extLst>
                <a:ext uri="{FF2B5EF4-FFF2-40B4-BE49-F238E27FC236}">
                  <a16:creationId xmlns:a16="http://schemas.microsoft.com/office/drawing/2014/main" id="{9A634CA0-BBDA-46F2-4260-A5F4B1E3C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416" y="1989327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DB359AAA-4D1A-BEBA-0B81-64CC10977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125" y="3531318"/>
              <a:ext cx="7936212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18" name="Object 9">
              <a:extLst>
                <a:ext uri="{FF2B5EF4-FFF2-40B4-BE49-F238E27FC236}">
                  <a16:creationId xmlns:a16="http://schemas.microsoft.com/office/drawing/2014/main" id="{06CB23C8-8CDA-1EC6-1E91-F012DF4D53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04330"/>
                </p:ext>
              </p:extLst>
            </p:nvPr>
          </p:nvGraphicFramePr>
          <p:xfrm>
            <a:off x="408854" y="3573617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" name="Equation" r:id="rId3" imgW="139579" imgH="164957" progId="Equation.DSMT4">
                    <p:embed/>
                  </p:oleObj>
                </mc:Choice>
                <mc:Fallback>
                  <p:oleObj name="Equation" r:id="rId3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6D95E49A-D42B-6203-DC79-4811877D1F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854" y="3573617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B1CC66AA-3D27-48C1-2E98-963A89BF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974" y="3614835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172D7FA9-FBC0-88B7-745A-6F8B2E288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290" y="3092765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F2A0CB-89DB-C0F8-8E6D-95F921490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6363" y="3008538"/>
              <a:ext cx="0" cy="50710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51">
              <a:extLst>
                <a:ext uri="{FF2B5EF4-FFF2-40B4-BE49-F238E27FC236}">
                  <a16:creationId xmlns:a16="http://schemas.microsoft.com/office/drawing/2014/main" id="{4375031A-84DF-3161-4C24-444D9302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99" y="2737692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</a:t>
              </a:r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6553EE64-DC5A-1117-1D8C-692D0B52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99" y="3609108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68A291-086F-C162-35E9-696F85752597}"/>
                </a:ext>
              </a:extLst>
            </p:cNvPr>
            <p:cNvSpPr/>
            <p:nvPr/>
          </p:nvSpPr>
          <p:spPr>
            <a:xfrm>
              <a:off x="3601270" y="3457667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397C9D-0336-F976-4B7B-5A3548D5C922}"/>
                </a:ext>
              </a:extLst>
            </p:cNvPr>
            <p:cNvSpPr/>
            <p:nvPr/>
          </p:nvSpPr>
          <p:spPr>
            <a:xfrm>
              <a:off x="4933793" y="3472494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54531F4C-6054-2A15-AA3B-F8B52E54E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974" y="274826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I</a:t>
              </a: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3B30C013-D0BC-A8B9-1945-B2408A0A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368" y="4689392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B’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4BD742-AD42-3D94-56B5-41F8C2B08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368" y="3189653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A’</a:t>
              </a:r>
            </a:p>
          </p:txBody>
        </p:sp>
        <p:grpSp>
          <p:nvGrpSpPr>
            <p:cNvPr id="30" name="Group 40">
              <a:extLst>
                <a:ext uri="{FF2B5EF4-FFF2-40B4-BE49-F238E27FC236}">
                  <a16:creationId xmlns:a16="http://schemas.microsoft.com/office/drawing/2014/main" id="{4ED2B10B-E826-948D-41A4-2F7A0138D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861" y="3008538"/>
              <a:ext cx="2199682" cy="0"/>
              <a:chOff x="1522" y="2064"/>
              <a:chExt cx="667" cy="0"/>
            </a:xfrm>
          </p:grpSpPr>
          <p:sp>
            <p:nvSpPr>
              <p:cNvPr id="31" name="Line 41">
                <a:extLst>
                  <a:ext uri="{FF2B5EF4-FFF2-40B4-BE49-F238E27FC236}">
                    <a16:creationId xmlns:a16="http://schemas.microsoft.com/office/drawing/2014/main" id="{A5129E97-F76F-C5FB-851A-714D57BE1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" y="2064"/>
                <a:ext cx="386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Line 42">
                <a:extLst>
                  <a:ext uri="{FF2B5EF4-FFF2-40B4-BE49-F238E27FC236}">
                    <a16:creationId xmlns:a16="http://schemas.microsoft.com/office/drawing/2014/main" id="{BB85B04C-E626-25BA-D453-E761A1B15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2064"/>
                <a:ext cx="310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9E5526-F4C0-E6D6-0BD0-C3B586502CD8}"/>
                </a:ext>
              </a:extLst>
            </p:cNvPr>
            <p:cNvGrpSpPr/>
            <p:nvPr/>
          </p:nvGrpSpPr>
          <p:grpSpPr>
            <a:xfrm>
              <a:off x="3573515" y="3358638"/>
              <a:ext cx="4216229" cy="599201"/>
              <a:chOff x="4881325" y="2975351"/>
              <a:chExt cx="6015616" cy="854921"/>
            </a:xfrm>
          </p:grpSpPr>
          <p:sp>
            <p:nvSpPr>
              <p:cNvPr id="34" name="Line 49">
                <a:extLst>
                  <a:ext uri="{FF2B5EF4-FFF2-40B4-BE49-F238E27FC236}">
                    <a16:creationId xmlns:a16="http://schemas.microsoft.com/office/drawing/2014/main" id="{B8F44AF3-A78E-3FD5-C591-C4BE4A3F1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37224" flipV="1">
                <a:off x="6266317" y="3830272"/>
                <a:ext cx="4630624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Line 50">
                <a:extLst>
                  <a:ext uri="{FF2B5EF4-FFF2-40B4-BE49-F238E27FC236}">
                    <a16:creationId xmlns:a16="http://schemas.microsoft.com/office/drawing/2014/main" id="{9A0FE909-0F78-7FBF-3571-00067B218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37224" flipV="1">
                <a:off x="4881325" y="2975351"/>
                <a:ext cx="2875662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" name="Group 40">
              <a:extLst>
                <a:ext uri="{FF2B5EF4-FFF2-40B4-BE49-F238E27FC236}">
                  <a16:creationId xmlns:a16="http://schemas.microsoft.com/office/drawing/2014/main" id="{D4EF1ABE-D2DE-2893-2706-404D8C2216CE}"/>
                </a:ext>
              </a:extLst>
            </p:cNvPr>
            <p:cNvGrpSpPr>
              <a:grpSpLocks/>
            </p:cNvGrpSpPr>
            <p:nvPr/>
          </p:nvGrpSpPr>
          <p:grpSpPr bwMode="auto">
            <a:xfrm rot="751038" flipV="1">
              <a:off x="1427344" y="3259457"/>
              <a:ext cx="2242140" cy="0"/>
              <a:chOff x="991" y="2065"/>
              <a:chExt cx="550" cy="0"/>
            </a:xfrm>
          </p:grpSpPr>
          <p:sp>
            <p:nvSpPr>
              <p:cNvPr id="3" name="Line 41">
                <a:extLst>
                  <a:ext uri="{FF2B5EF4-FFF2-40B4-BE49-F238E27FC236}">
                    <a16:creationId xmlns:a16="http://schemas.microsoft.com/office/drawing/2014/main" id="{60B4473E-DC6E-8E03-FF1F-FBBBD9B2A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3" y="206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Line 42">
                <a:extLst>
                  <a:ext uri="{FF2B5EF4-FFF2-40B4-BE49-F238E27FC236}">
                    <a16:creationId xmlns:a16="http://schemas.microsoft.com/office/drawing/2014/main" id="{290D5590-8415-280C-6331-48E5623D0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" y="2065"/>
                <a:ext cx="287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D6ADD4-C64D-53A7-A7F3-8E0893604B41}"/>
                </a:ext>
              </a:extLst>
            </p:cNvPr>
            <p:cNvGrpSpPr>
              <a:grpSpLocks/>
            </p:cNvGrpSpPr>
            <p:nvPr/>
          </p:nvGrpSpPr>
          <p:grpSpPr bwMode="auto">
            <a:xfrm rot="863748" flipV="1">
              <a:off x="3535029" y="4014369"/>
              <a:ext cx="4219299" cy="1"/>
              <a:chOff x="991" y="2064"/>
              <a:chExt cx="1035" cy="1"/>
            </a:xfrm>
          </p:grpSpPr>
          <p:sp>
            <p:nvSpPr>
              <p:cNvPr id="42" name="Line 41">
                <a:extLst>
                  <a:ext uri="{FF2B5EF4-FFF2-40B4-BE49-F238E27FC236}">
                    <a16:creationId xmlns:a16="http://schemas.microsoft.com/office/drawing/2014/main" id="{1D4AD08B-C1FB-7CFE-7077-C11D78C65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3" y="2064"/>
                <a:ext cx="773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Line 42">
                <a:extLst>
                  <a:ext uri="{FF2B5EF4-FFF2-40B4-BE49-F238E27FC236}">
                    <a16:creationId xmlns:a16="http://schemas.microsoft.com/office/drawing/2014/main" id="{0B4C7895-F1DC-879B-0593-759360E06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" y="2065"/>
                <a:ext cx="410" cy="0"/>
              </a:xfrm>
              <a:prstGeom prst="line">
                <a:avLst/>
              </a:prstGeom>
              <a:noFill/>
              <a:ln w="28575">
                <a:solidFill>
                  <a:srgbClr val="EE721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BB579C-CCD7-EB10-C7AF-01A270297613}"/>
                </a:ext>
              </a:extLst>
            </p:cNvPr>
            <p:cNvCxnSpPr>
              <a:cxnSpLocks/>
            </p:cNvCxnSpPr>
            <p:nvPr/>
          </p:nvCxnSpPr>
          <p:spPr>
            <a:xfrm>
              <a:off x="7685781" y="3531318"/>
              <a:ext cx="0" cy="10279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269;p26">
            <a:extLst>
              <a:ext uri="{FF2B5EF4-FFF2-40B4-BE49-F238E27FC236}">
                <a16:creationId xmlns:a16="http://schemas.microsoft.com/office/drawing/2014/main" id="{F8219243-902D-4CB6-B06A-9728FB8CCB8C}"/>
              </a:ext>
            </a:extLst>
          </p:cNvPr>
          <p:cNvSpPr txBox="1">
            <a:spLocks/>
          </p:cNvSpPr>
          <p:nvPr/>
        </p:nvSpPr>
        <p:spPr>
          <a:xfrm>
            <a:off x="0" y="43124"/>
            <a:ext cx="5299023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vi-VN" sz="1800"/>
              <a:t>II. </a:t>
            </a:r>
            <a:r>
              <a:rPr lang="vi-VN" sz="1800">
                <a:sym typeface="Arial"/>
              </a:rPr>
              <a:t>Vị trí và kích thước ảnh qua thấu kính hội tụ</a:t>
            </a:r>
            <a:r>
              <a:rPr lang="vi-VN" sz="1800"/>
              <a:t> 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8345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/>
      <p:bldP spid="20" grpId="0"/>
      <p:bldP spid="22" grpId="0"/>
      <p:bldP spid="23" grpId="0"/>
      <p:bldP spid="26" grpId="0"/>
      <p:bldP spid="27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F4866DF8-6BDD-1EA5-073D-343C33ACD4D7}"/>
              </a:ext>
            </a:extLst>
          </p:cNvPr>
          <p:cNvSpPr txBox="1">
            <a:spLocks/>
          </p:cNvSpPr>
          <p:nvPr/>
        </p:nvSpPr>
        <p:spPr>
          <a:xfrm>
            <a:off x="1335357" y="448642"/>
            <a:ext cx="6887737" cy="44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ctr"/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bước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giải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  <a:sym typeface="Arial"/>
              </a:rPr>
              <a:t>vị trí và kích thước ảnh qua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1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sym typeface="Arial"/>
              </a:rPr>
              <a:t>tụ</a:t>
            </a:r>
            <a:endParaRPr lang="vi-VN" sz="18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9D465C-3F9F-2B49-6DE3-44A18429415F}"/>
              </a:ext>
            </a:extLst>
          </p:cNvPr>
          <p:cNvSpPr/>
          <p:nvPr/>
        </p:nvSpPr>
        <p:spPr>
          <a:xfrm>
            <a:off x="253616" y="986234"/>
            <a:ext cx="8232721" cy="593386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8587C1BD-AFB3-594B-9E3C-F5A1E7C148F4}"/>
              </a:ext>
            </a:extLst>
          </p:cNvPr>
          <p:cNvSpPr txBox="1">
            <a:spLocks/>
          </p:cNvSpPr>
          <p:nvPr/>
        </p:nvSpPr>
        <p:spPr>
          <a:xfrm>
            <a:off x="336693" y="945273"/>
            <a:ext cx="8232721" cy="6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3: </a:t>
            </a:r>
            <a:r>
              <a:rPr lang="vi-VN" sz="2000" dirty="0">
                <a:solidFill>
                  <a:srgbClr val="2E2723"/>
                </a:solidFill>
              </a:rPr>
              <a:t>Dựa theo hai cặp tam giác đ</a:t>
            </a:r>
            <a:r>
              <a:rPr lang="en-US" sz="2000" dirty="0">
                <a:solidFill>
                  <a:srgbClr val="2E2723"/>
                </a:solidFill>
              </a:rPr>
              <a:t>ồ</a:t>
            </a:r>
            <a:r>
              <a:rPr lang="vi-VN" sz="2000" dirty="0">
                <a:solidFill>
                  <a:srgbClr val="2E2723"/>
                </a:solidFill>
              </a:rPr>
              <a:t>ng dạng thiết lập các t</a:t>
            </a:r>
            <a:r>
              <a:rPr lang="en-US" sz="2000" dirty="0">
                <a:solidFill>
                  <a:srgbClr val="2E2723"/>
                </a:solidFill>
              </a:rPr>
              <a:t>ỉ</a:t>
            </a:r>
            <a:r>
              <a:rPr lang="vi-VN" sz="2000" dirty="0">
                <a:solidFill>
                  <a:srgbClr val="2E2723"/>
                </a:solidFill>
              </a:rPr>
              <a:t> số.</a:t>
            </a:r>
            <a:endParaRPr lang="en-US" sz="2000" dirty="0">
              <a:solidFill>
                <a:srgbClr val="2E272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F16D9-DB56-8B97-FA3A-8482CFEE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1" y="1630609"/>
            <a:ext cx="4761772" cy="219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0F7F4AA6-8E93-374F-CBFC-93507F2C5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3053" y="1717873"/>
                <a:ext cx="4417247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Do ∆</a:t>
                </a:r>
                <a:r>
                  <a:rPr lang="en-US" sz="2000" b="1" dirty="0"/>
                  <a:t>OAB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den>
                    </m:f>
                  </m:oMath>
                </a14:m>
                <a:r>
                  <a:rPr lang="en-US" sz="2000" dirty="0"/>
                  <a:t> (1)</a:t>
                </a:r>
                <a:endParaRPr lang="vi-VN" sz="2000" dirty="0"/>
              </a:p>
            </p:txBody>
          </p:sp>
        </mc:Choice>
        <mc:Fallback xmlns="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0F7F4AA6-8E93-374F-CBFC-93507F2C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53" y="1717873"/>
                <a:ext cx="4417247" cy="820407"/>
              </a:xfrm>
              <a:prstGeom prst="rect">
                <a:avLst/>
              </a:prstGeom>
              <a:blipFill>
                <a:blip r:embed="rId3"/>
                <a:stretch>
                  <a:fillRect l="-1379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3A88E158-05EC-77C1-4123-38EA27376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273" y="2780563"/>
                <a:ext cx="3887687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FA’B’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3A88E158-05EC-77C1-4123-38EA2737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73" y="2780563"/>
                <a:ext cx="3887687" cy="820407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247;p23">
                <a:extLst>
                  <a:ext uri="{FF2B5EF4-FFF2-40B4-BE49-F238E27FC236}">
                    <a16:creationId xmlns:a16="http://schemas.microsoft.com/office/drawing/2014/main" id="{73EE435A-68CD-2229-2A66-42B0085B0B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571" y="4303224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ABOI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OI = AB (3)</a:t>
                </a:r>
                <a:endParaRPr lang="vi-VN" sz="2000" dirty="0"/>
              </a:p>
            </p:txBody>
          </p:sp>
        </mc:Choice>
        <mc:Fallback xmlns="">
          <p:sp>
            <p:nvSpPr>
              <p:cNvPr id="13" name="Google Shape;247;p23">
                <a:extLst>
                  <a:ext uri="{FF2B5EF4-FFF2-40B4-BE49-F238E27FC236}">
                    <a16:creationId xmlns:a16="http://schemas.microsoft.com/office/drawing/2014/main" id="{73EE435A-68CD-2229-2A66-42B0085B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1" y="4303224"/>
                <a:ext cx="5505693" cy="708840"/>
              </a:xfrm>
              <a:prstGeom prst="rect">
                <a:avLst/>
              </a:prstGeom>
              <a:blipFill>
                <a:blip r:embed="rId5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269;p26">
            <a:extLst>
              <a:ext uri="{FF2B5EF4-FFF2-40B4-BE49-F238E27FC236}">
                <a16:creationId xmlns:a16="http://schemas.microsoft.com/office/drawing/2014/main" id="{4F3BF1A0-F5FF-4D3C-805C-09AD4BE146E2}"/>
              </a:ext>
            </a:extLst>
          </p:cNvPr>
          <p:cNvSpPr txBox="1">
            <a:spLocks/>
          </p:cNvSpPr>
          <p:nvPr/>
        </p:nvSpPr>
        <p:spPr>
          <a:xfrm>
            <a:off x="0" y="43124"/>
            <a:ext cx="5299023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vi-VN" sz="1800" dirty="0"/>
              <a:t>II. </a:t>
            </a:r>
            <a:r>
              <a:rPr lang="vi-VN" sz="1800" dirty="0">
                <a:sym typeface="Arial"/>
              </a:rPr>
              <a:t>Vị trí và kích thước ảnh qua thấu kính hội tụ</a:t>
            </a:r>
            <a:r>
              <a:rPr lang="vi-VN" sz="1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247;p23">
                <a:extLst>
                  <a:ext uri="{FF2B5EF4-FFF2-40B4-BE49-F238E27FC236}">
                    <a16:creationId xmlns:a16="http://schemas.microsoft.com/office/drawing/2014/main" id="{0F178797-7F1C-42E7-ABAD-5C832008D6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5131" y="3482816"/>
                <a:ext cx="3218869" cy="82040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(2)</a:t>
                </a:r>
                <a:endParaRPr lang="vi-VN" sz="2000" dirty="0"/>
              </a:p>
            </p:txBody>
          </p:sp>
        </mc:Choice>
        <mc:Fallback xmlns="">
          <p:sp>
            <p:nvSpPr>
              <p:cNvPr id="15" name="Google Shape;247;p23">
                <a:extLst>
                  <a:ext uri="{FF2B5EF4-FFF2-40B4-BE49-F238E27FC236}">
                    <a16:creationId xmlns:a16="http://schemas.microsoft.com/office/drawing/2014/main" id="{0F178797-7F1C-42E7-ABAD-5C832008D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31" y="3482816"/>
                <a:ext cx="3218869" cy="820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13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524655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/>
              <a:t>II. </a:t>
            </a:r>
            <a:r>
              <a:rPr lang="vi-VN" sz="1800" dirty="0">
                <a:sym typeface="Arial"/>
              </a:rPr>
              <a:t>Vị trí và kích thước ảnh qua thấu kính hội tụ</a:t>
            </a:r>
            <a:r>
              <a:rPr lang="vi-VN" sz="1800" dirty="0"/>
              <a:t> 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F4866DF8-6BDD-1EA5-073D-343C33ACD4D7}"/>
              </a:ext>
            </a:extLst>
          </p:cNvPr>
          <p:cNvSpPr txBox="1">
            <a:spLocks/>
          </p:cNvSpPr>
          <p:nvPr/>
        </p:nvSpPr>
        <p:spPr>
          <a:xfrm>
            <a:off x="1009184" y="520292"/>
            <a:ext cx="6887737" cy="44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3000"/>
              <a:buFont typeface="Patua On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bước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giải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Patua One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vị trí và kích thước ảnh qua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thấu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kính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hội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Arial"/>
              </a:rPr>
              <a:t>tụ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Patua One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9D465C-3F9F-2B49-6DE3-44A18429415F}"/>
              </a:ext>
            </a:extLst>
          </p:cNvPr>
          <p:cNvSpPr/>
          <p:nvPr/>
        </p:nvSpPr>
        <p:spPr>
          <a:xfrm>
            <a:off x="253616" y="1358269"/>
            <a:ext cx="8232721" cy="593386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8587C1BD-AFB3-594B-9E3C-F5A1E7C148F4}"/>
              </a:ext>
            </a:extLst>
          </p:cNvPr>
          <p:cNvSpPr txBox="1">
            <a:spLocks/>
          </p:cNvSpPr>
          <p:nvPr/>
        </p:nvSpPr>
        <p:spPr>
          <a:xfrm>
            <a:off x="336693" y="1317308"/>
            <a:ext cx="8232721" cy="6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4: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Giải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được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0F7F4AA6-8E93-374F-CBFC-93507F2C5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153" y="1953609"/>
                <a:ext cx="3978670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Thay (3)</a:t>
                </a:r>
                <a:r>
                  <a:rPr kumimoji="0" lang="en-US" sz="20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vào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 ta </a:t>
                </a:r>
                <a:r>
                  <a:rPr lang="en-US" sz="2000" b="1" dirty="0" err="1"/>
                  <a:t>được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lvl="0">
                  <a:buClr>
                    <a:srgbClr val="DA622E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</m:t>
                        </m:r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0F7F4AA6-8E93-374F-CBFC-93507F2C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53" y="1953609"/>
                <a:ext cx="3978670" cy="1350938"/>
              </a:xfrm>
              <a:prstGeom prst="rect">
                <a:avLst/>
              </a:prstGeom>
              <a:blipFill>
                <a:blip r:embed="rId2"/>
                <a:stretch>
                  <a:fillRect l="-1531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9B82CB6E-8149-64F9-5BA8-2CA8886FD3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799" y="4213004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2.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7,5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4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9B82CB6E-8149-64F9-5BA8-2CA8886F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99" y="4213004"/>
                <a:ext cx="7076452" cy="820407"/>
              </a:xfrm>
              <a:prstGeom prst="rect">
                <a:avLst/>
              </a:prstGeom>
              <a:blipFill>
                <a:blip r:embed="rId3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1F613F37-7A35-4215-89A6-38530E582611}"/>
              </a:ext>
            </a:extLst>
          </p:cNvPr>
          <p:cNvSpPr/>
          <p:nvPr/>
        </p:nvSpPr>
        <p:spPr>
          <a:xfrm>
            <a:off x="7772400" y="4737538"/>
            <a:ext cx="504497" cy="3231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247;p23">
                <a:extLst>
                  <a:ext uri="{FF2B5EF4-FFF2-40B4-BE49-F238E27FC236}">
                    <a16:creationId xmlns:a16="http://schemas.microsoft.com/office/drawing/2014/main" id="{D46DB1FA-94D9-4033-B833-38E0F0634E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509" y="3137992"/>
                <a:ext cx="3173974" cy="5905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5.OA’ = 7,5.(OA’ – 5)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Google Shape;247;p23">
                <a:extLst>
                  <a:ext uri="{FF2B5EF4-FFF2-40B4-BE49-F238E27FC236}">
                    <a16:creationId xmlns:a16="http://schemas.microsoft.com/office/drawing/2014/main" id="{D46DB1FA-94D9-4033-B833-38E0F063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9" y="3137992"/>
                <a:ext cx="3173974" cy="590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4F9A5DCD-5429-4F31-A56A-1025580B0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7020" y="3164922"/>
                <a:ext cx="3978670" cy="5905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 = 7,5 OA’ – 37,5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4F9A5DCD-5429-4F31-A56A-1025580B0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20" y="3164922"/>
                <a:ext cx="3978670" cy="590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247;p23">
                <a:extLst>
                  <a:ext uri="{FF2B5EF4-FFF2-40B4-BE49-F238E27FC236}">
                    <a16:creationId xmlns:a16="http://schemas.microsoft.com/office/drawing/2014/main" id="{A0AD2216-01AD-4094-9C19-2A3BEA33EB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509" y="3745171"/>
                <a:ext cx="2923087" cy="5905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2,5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 = 37,5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Google Shape;247;p23">
                <a:extLst>
                  <a:ext uri="{FF2B5EF4-FFF2-40B4-BE49-F238E27FC236}">
                    <a16:creationId xmlns:a16="http://schemas.microsoft.com/office/drawing/2014/main" id="{A0AD2216-01AD-4094-9C19-2A3BEA33E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9" y="3745171"/>
                <a:ext cx="2923087" cy="590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247;p23">
                <a:extLst>
                  <a:ext uri="{FF2B5EF4-FFF2-40B4-BE49-F238E27FC236}">
                    <a16:creationId xmlns:a16="http://schemas.microsoft.com/office/drawing/2014/main" id="{709EC569-6C5E-4939-8322-ED73CFB88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528" y="3548367"/>
                <a:ext cx="3257148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>
                  <a:buClr>
                    <a:srgbClr val="DA622E"/>
                  </a:buClr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sym typeface="Arial"/>
                          </a:rPr>
                          <m:t>37,5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sym typeface="Arial"/>
                          </a:rPr>
                          <m:t>2,5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15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Google Shape;247;p23">
                <a:extLst>
                  <a:ext uri="{FF2B5EF4-FFF2-40B4-BE49-F238E27FC236}">
                    <a16:creationId xmlns:a16="http://schemas.microsoft.com/office/drawing/2014/main" id="{709EC569-6C5E-4939-8322-ED73CFB8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8" y="3548367"/>
                <a:ext cx="3257148" cy="820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47;p23">
                <a:extLst>
                  <a:ext uri="{FF2B5EF4-FFF2-40B4-BE49-F238E27FC236}">
                    <a16:creationId xmlns:a16="http://schemas.microsoft.com/office/drawing/2014/main" id="{D2C84026-F13A-4D26-8F97-64E561D87E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9765" y="2273885"/>
                <a:ext cx="2730380" cy="10119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</m:t>
                        </m:r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OA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OA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FF0000"/>
                            </a:solidFill>
                          </a:rPr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Google Shape;247;p23">
                <a:extLst>
                  <a:ext uri="{FF2B5EF4-FFF2-40B4-BE49-F238E27FC236}">
                    <a16:creationId xmlns:a16="http://schemas.microsoft.com/office/drawing/2014/main" id="{D2C84026-F13A-4D26-8F97-64E561D87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65" y="2273885"/>
                <a:ext cx="2730380" cy="10119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F92267A7-29AC-427A-935F-FC5A3D342E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5" y="2289149"/>
                <a:ext cx="2603145" cy="87376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000D26"/>
                            </a:solidFill>
                          </a:rPr>
                          <m:t>7,5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OA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F92267A7-29AC-427A-935F-FC5A3D34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255" y="2289149"/>
                <a:ext cx="2603145" cy="8737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2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006" y="994077"/>
            <a:ext cx="3352800" cy="3352800"/>
          </a:xfrm>
          <a:prstGeom prst="rect">
            <a:avLst/>
          </a:prstGeom>
        </p:spPr>
      </p:pic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943923" y="1794799"/>
            <a:ext cx="5486398" cy="198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  <a:buClr>
                <a:srgbClr val="DA622E"/>
              </a:buClr>
            </a:pPr>
            <a:r>
              <a:rPr lang="vi-VN" dirty="0"/>
              <a:t>Một thấu kính hội tụ tiêu cự f = 10 cm. Đặt vật ở đâu để thu được ảnh cao bằng vật? Nhận xét tính chất ảnh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95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412230" y="-30276"/>
            <a:ext cx="331425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</a:rPr>
              <a:t>1. Ảnh tạo bởi thấu kính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11340" y="454397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98" name="Picture 2" descr="Lemon on blue table isolated on yellow near mirror">
            <a:extLst>
              <a:ext uri="{FF2B5EF4-FFF2-40B4-BE49-F238E27FC236}">
                <a16:creationId xmlns:a16="http://schemas.microsoft.com/office/drawing/2014/main" id="{A3CDD333-0C48-7E86-39C6-687995D8F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 b="13909"/>
          <a:stretch/>
        </p:blipFill>
        <p:spPr bwMode="auto">
          <a:xfrm>
            <a:off x="11340" y="509028"/>
            <a:ext cx="9132660" cy="46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59988EEC-6909-5EF9-49FF-12105122713B}"/>
              </a:ext>
            </a:extLst>
          </p:cNvPr>
          <p:cNvSpPr txBox="1">
            <a:spLocks/>
          </p:cNvSpPr>
          <p:nvPr/>
        </p:nvSpPr>
        <p:spPr>
          <a:xfrm>
            <a:off x="6205928" y="509028"/>
            <a:ext cx="2765685" cy="3022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7030A0"/>
                </a:solidFill>
              </a:rPr>
              <a:t>Khi </a:t>
            </a:r>
            <a:r>
              <a:rPr lang="en-US" sz="2000" b="1" dirty="0" err="1">
                <a:solidFill>
                  <a:srgbClr val="7030A0"/>
                </a:solidFill>
              </a:rPr>
              <a:t>đặt</a:t>
            </a:r>
            <a:r>
              <a:rPr lang="en-US" sz="2000" b="1" dirty="0">
                <a:solidFill>
                  <a:srgbClr val="7030A0"/>
                </a:solidFill>
              </a:rPr>
              <a:t> 1 </a:t>
            </a:r>
            <a:r>
              <a:rPr lang="en-US" sz="2000" b="1" dirty="0" err="1">
                <a:solidFill>
                  <a:srgbClr val="7030A0"/>
                </a:solidFill>
              </a:rPr>
              <a:t>vật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trước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gương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phẳng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  <a:r>
              <a:rPr lang="en-US" sz="2000" b="1" dirty="0" err="1">
                <a:solidFill>
                  <a:srgbClr val="7030A0"/>
                </a:solidFill>
              </a:rPr>
              <a:t>các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sáng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từ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vật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đến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gương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sẽ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bị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phản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xạ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trở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lại</a:t>
            </a:r>
            <a:r>
              <a:rPr lang="en-US" sz="2000" b="1" dirty="0">
                <a:solidFill>
                  <a:srgbClr val="7030A0"/>
                </a:solidFill>
              </a:rPr>
              <a:t>. Ta </a:t>
            </a:r>
            <a:r>
              <a:rPr lang="en-US" sz="2000" b="1" dirty="0" err="1">
                <a:solidFill>
                  <a:srgbClr val="7030A0"/>
                </a:solidFill>
              </a:rPr>
              <a:t>nhìn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thấy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ảnh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của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vật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khi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các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phản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xạ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đi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tới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mắt</a:t>
            </a:r>
            <a:r>
              <a:rPr lang="en-US" sz="2000" b="1" dirty="0">
                <a:solidFill>
                  <a:srgbClr val="7030A0"/>
                </a:solidFill>
              </a:rPr>
              <a:t> ta.</a:t>
            </a:r>
          </a:p>
        </p:txBody>
      </p:sp>
      <p:sp>
        <p:nvSpPr>
          <p:cNvPr id="6" name="Google Shape;247;p23">
            <a:extLst>
              <a:ext uri="{FF2B5EF4-FFF2-40B4-BE49-F238E27FC236}">
                <a16:creationId xmlns:a16="http://schemas.microsoft.com/office/drawing/2014/main" id="{EC36CC4E-1F9C-41BA-A864-C7E0FE985DEE}"/>
              </a:ext>
            </a:extLst>
          </p:cNvPr>
          <p:cNvSpPr txBox="1">
            <a:spLocks/>
          </p:cNvSpPr>
          <p:nvPr/>
        </p:nvSpPr>
        <p:spPr>
          <a:xfrm>
            <a:off x="82446" y="813524"/>
            <a:ext cx="8889167" cy="11133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FFFF"/>
                </a:solidFill>
                <a:sym typeface="Wingdings" panose="05000000000000000000" pitchFamily="2" charset="2"/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Ta </a:t>
            </a:r>
            <a:r>
              <a:rPr lang="en-US" sz="2000" b="1" dirty="0" err="1">
                <a:solidFill>
                  <a:srgbClr val="FFFFFF"/>
                </a:solidFill>
              </a:rPr>
              <a:t>nhìn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thấy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ảnh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của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vật</a:t>
            </a:r>
            <a:r>
              <a:rPr lang="en-US" sz="2000" b="1" dirty="0">
                <a:solidFill>
                  <a:srgbClr val="FFFFFF"/>
                </a:solidFill>
              </a:rPr>
              <a:t> qua </a:t>
            </a:r>
            <a:r>
              <a:rPr lang="en-US" sz="2000" b="1" dirty="0" err="1">
                <a:solidFill>
                  <a:srgbClr val="FFFFFF"/>
                </a:solidFill>
              </a:rPr>
              <a:t>gương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phẳng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khi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các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tia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phản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xạ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đi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tới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mắt</a:t>
            </a:r>
            <a:r>
              <a:rPr lang="en-US" sz="2000" b="1" dirty="0">
                <a:solidFill>
                  <a:srgbClr val="FFFFFF"/>
                </a:solidFill>
              </a:rPr>
              <a:t> 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0" grpId="0" animBg="1"/>
      <p:bldP spid="2" grpId="0"/>
      <p:bldP spid="2" grpId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8AA595F-A2E1-0C83-B0AA-0D3363C4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27" y="2059692"/>
            <a:ext cx="4618423" cy="224033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526895" y="550126"/>
            <a:ext cx="8304871" cy="434154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4" y="-33386"/>
            <a:ext cx="1614040" cy="1614040"/>
          </a:xfrm>
          <a:prstGeom prst="rect">
            <a:avLst/>
          </a:prstGeom>
        </p:spPr>
      </p:pic>
      <p:sp>
        <p:nvSpPr>
          <p:cNvPr id="5" name="Google Shape;247;p23">
            <a:extLst>
              <a:ext uri="{FF2B5EF4-FFF2-40B4-BE49-F238E27FC236}">
                <a16:creationId xmlns:a16="http://schemas.microsoft.com/office/drawing/2014/main" id="{ECBA9622-42AF-1AA0-A609-E902ED6710D3}"/>
              </a:ext>
            </a:extLst>
          </p:cNvPr>
          <p:cNvSpPr txBox="1">
            <a:spLocks/>
          </p:cNvSpPr>
          <p:nvPr/>
        </p:nvSpPr>
        <p:spPr>
          <a:xfrm>
            <a:off x="1626033" y="685586"/>
            <a:ext cx="5778377" cy="782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Thấu kính hội tụ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ảnh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ảo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luôn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vật</a:t>
            </a:r>
            <a:endParaRPr kumimoji="0" lang="en-US" sz="20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DA622E"/>
              </a:buCl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→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 = h’ 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ảnh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thật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571" y="158065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OAB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den>
                    </m:f>
                  </m:oMath>
                </a14:m>
                <a:r>
                  <a:rPr lang="en-US" sz="2000" dirty="0"/>
                  <a:t> (1)</a:t>
                </a:r>
                <a:endParaRPr lang="vi-VN" sz="2000" dirty="0"/>
              </a:p>
            </p:txBody>
          </p:sp>
        </mc:Choice>
        <mc:Fallback xmlns="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1" y="1580654"/>
                <a:ext cx="4119799" cy="820407"/>
              </a:xfrm>
              <a:prstGeom prst="rect">
                <a:avLst/>
              </a:prstGeom>
              <a:blipFill>
                <a:blip r:embed="rId4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534" y="2497020"/>
                <a:ext cx="3887687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FA’B’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(2)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" y="2497020"/>
                <a:ext cx="3887687" cy="1478280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534" y="4103494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ABOI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OI = AB (3)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" y="4103494"/>
                <a:ext cx="5505693" cy="708840"/>
              </a:xfrm>
              <a:prstGeom prst="rect">
                <a:avLst/>
              </a:prstGeom>
              <a:blipFill>
                <a:blip r:embed="rId6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8AA595F-A2E1-0C83-B0AA-0D3363C4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8" y="371081"/>
            <a:ext cx="5242578" cy="25431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215591" y="331166"/>
            <a:ext cx="8764858" cy="456050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3798B3E4-30A7-8DDB-EBEF-BDF7391B1F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9503" y="630030"/>
                <a:ext cx="3827419" cy="198138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>
                  <a:lnSpc>
                    <a:spcPct val="150000"/>
                  </a:lnSpc>
                </a:pPr>
                <a:r>
                  <a:rPr lang="en-US" sz="2000" b="1" dirty="0"/>
                  <a:t>T</a:t>
                </a:r>
                <a:r>
                  <a:rPr lang="en-US" sz="2000" b="1" dirty="0" err="1"/>
                  <a:t>ừ</a:t>
                </a:r>
                <a:r>
                  <a:rPr lang="en-US" sz="2000" b="1" dirty="0"/>
                  <a:t> (1), (2) </a:t>
                </a:r>
                <a:r>
                  <a:rPr lang="en-US" sz="2000" b="1" dirty="0" err="1"/>
                  <a:t>và</a:t>
                </a:r>
                <a:r>
                  <a:rPr lang="en-US" sz="2000" b="1" dirty="0"/>
                  <a:t> (3) ta </a:t>
                </a:r>
                <a:r>
                  <a:rPr lang="en-US" sz="2000" b="1" dirty="0" err="1"/>
                  <a:t>có</a:t>
                </a:r>
                <a:r>
                  <a:rPr lang="en-US" sz="2000" b="1" dirty="0"/>
                  <a:t>: </a:t>
                </a:r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den>
                    </m:f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3798B3E4-30A7-8DDB-EBEF-BDF7391B1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03" y="630030"/>
                <a:ext cx="3827419" cy="1981386"/>
              </a:xfrm>
              <a:prstGeom prst="rect">
                <a:avLst/>
              </a:prstGeom>
              <a:blipFill>
                <a:blip r:embed="rId3"/>
                <a:stretch>
                  <a:fillRect l="-1752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47;p23">
                <a:extLst>
                  <a:ext uri="{FF2B5EF4-FFF2-40B4-BE49-F238E27FC236}">
                    <a16:creationId xmlns:a16="http://schemas.microsoft.com/office/drawing/2014/main" id="{B45FEBD6-C745-E0BF-CED5-58A103F6A0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18" y="3082518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OA = 2OF = 2.10 = 20 cm</a:t>
                </a:r>
                <a:endParaRPr lang="vi-VN" sz="2000" dirty="0"/>
              </a:p>
            </p:txBody>
          </p:sp>
        </mc:Choice>
        <mc:Fallback xmlns="">
          <p:sp>
            <p:nvSpPr>
              <p:cNvPr id="6" name="Google Shape;247;p23">
                <a:extLst>
                  <a:ext uri="{FF2B5EF4-FFF2-40B4-BE49-F238E27FC236}">
                    <a16:creationId xmlns:a16="http://schemas.microsoft.com/office/drawing/2014/main" id="{B45FEBD6-C745-E0BF-CED5-58A103F6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8" y="3082518"/>
                <a:ext cx="7076452" cy="820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713679" y="535259"/>
            <a:ext cx="7686905" cy="34423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345"/>
            <a:ext cx="2465906" cy="2465906"/>
          </a:xfrm>
          <a:prstGeom prst="rect">
            <a:avLst/>
          </a:prstGeom>
        </p:spPr>
      </p:pic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232953" y="806057"/>
            <a:ext cx="7069874" cy="2420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vi-VN" dirty="0"/>
              <a:t>Đặt một vật cao 8 mm trước thấu kính hội tụ. Ảnh hứng được trên màn cách thấu kính 12 cm, cao 3,2 cm, vuông góc trục chính.</a:t>
            </a:r>
          </a:p>
          <a:p>
            <a:pPr latinLnBrk="0">
              <a:lnSpc>
                <a:spcPct val="150000"/>
              </a:lnSpc>
            </a:pPr>
            <a:r>
              <a:rPr lang="vi-VN" dirty="0"/>
              <a:t>a) Xác định khoảng cách từ vật tới thấu kính.</a:t>
            </a:r>
          </a:p>
          <a:p>
            <a:pPr latinLnBrk="0">
              <a:lnSpc>
                <a:spcPct val="150000"/>
              </a:lnSpc>
            </a:pPr>
            <a:r>
              <a:rPr lang="vi-VN" dirty="0"/>
              <a:t>b) Tìm tiêu cự của thấu kính.</a:t>
            </a:r>
          </a:p>
        </p:txBody>
      </p:sp>
    </p:spTree>
    <p:extLst>
      <p:ext uri="{BB962C8B-B14F-4D97-AF65-F5344CB8AC3E}">
        <p14:creationId xmlns:p14="http://schemas.microsoft.com/office/powerpoint/2010/main" val="240286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D6D307-7BE6-05FF-B004-35B86DCB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48" y="1230320"/>
            <a:ext cx="6125498" cy="33779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526895" y="550126"/>
            <a:ext cx="8304871" cy="434154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4" y="-33386"/>
            <a:ext cx="1614040" cy="1614040"/>
          </a:xfrm>
          <a:prstGeom prst="rect">
            <a:avLst/>
          </a:prstGeom>
        </p:spPr>
      </p:pic>
      <p:sp>
        <p:nvSpPr>
          <p:cNvPr id="5" name="Google Shape;247;p23">
            <a:extLst>
              <a:ext uri="{FF2B5EF4-FFF2-40B4-BE49-F238E27FC236}">
                <a16:creationId xmlns:a16="http://schemas.microsoft.com/office/drawing/2014/main" id="{ECBA9622-42AF-1AA0-A609-E902ED6710D3}"/>
              </a:ext>
            </a:extLst>
          </p:cNvPr>
          <p:cNvSpPr txBox="1">
            <a:spLocks/>
          </p:cNvSpPr>
          <p:nvPr/>
        </p:nvSpPr>
        <p:spPr>
          <a:xfrm>
            <a:off x="1336101" y="747706"/>
            <a:ext cx="7696387" cy="482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  <a:defRPr/>
            </a:pPr>
            <a:r>
              <a:rPr lang="en-US" sz="2000" b="1" dirty="0"/>
              <a:t>AB = 8 mm = 0,8 cm, OA' = 12 cm, A'B' = 3,2 cm. </a:t>
            </a:r>
            <a:r>
              <a:rPr lang="en-US" sz="2000" b="1" dirty="0" err="1"/>
              <a:t>Tìm</a:t>
            </a:r>
            <a:r>
              <a:rPr lang="en-US" sz="2000" b="1" dirty="0"/>
              <a:t> OA, OF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5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D6D307-7BE6-05FF-B004-35B86DCB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90" y="996665"/>
            <a:ext cx="5010376" cy="27630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526895" y="944137"/>
            <a:ext cx="8304871" cy="3583257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8" y="-111581"/>
            <a:ext cx="1614040" cy="161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571" y="1216381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OAB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den>
                    </m:f>
                  </m:oMath>
                </a14:m>
                <a:r>
                  <a:rPr lang="en-US" sz="2000" dirty="0"/>
                  <a:t> (1)</a:t>
                </a:r>
                <a:endParaRPr lang="vi-VN" sz="2000" dirty="0"/>
              </a:p>
            </p:txBody>
          </p:sp>
        </mc:Choice>
        <mc:Fallback xmlns="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1" y="1216381"/>
                <a:ext cx="4119799" cy="820407"/>
              </a:xfrm>
              <a:prstGeom prst="rect">
                <a:avLst/>
              </a:prstGeom>
              <a:blipFill>
                <a:blip r:embed="rId4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534" y="2132747"/>
                <a:ext cx="3887687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FA’B’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~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</a:t>
                </a:r>
                <a:r>
                  <a:rPr lang="en-US" sz="2000" b="1" dirty="0"/>
                  <a:t>FOJ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atinLnBrk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′ −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(2)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" y="2132747"/>
                <a:ext cx="3887687" cy="1478280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534" y="3739221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ABOJ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OJ = AB (3)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" y="3739221"/>
                <a:ext cx="5505693" cy="708840"/>
              </a:xfrm>
              <a:prstGeom prst="rect">
                <a:avLst/>
              </a:prstGeom>
              <a:blipFill>
                <a:blip r:embed="rId6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7CEDC-8280-6836-4BF2-13AAD7F2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93" y="1920341"/>
            <a:ext cx="4400776" cy="24268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215591" y="331166"/>
            <a:ext cx="8764858" cy="456050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3798B3E4-30A7-8DDB-EBEF-BDF7391B1F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074" y="1826789"/>
                <a:ext cx="3827419" cy="242683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>
                  <a:lnSpc>
                    <a:spcPct val="150000"/>
                  </a:lnSpc>
                </a:pPr>
                <a:r>
                  <a:rPr lang="en-US" sz="2000" b="1" dirty="0"/>
                  <a:t>b)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sz="2000" b="1" dirty="0" err="1"/>
                  <a:t>Từ</a:t>
                </a:r>
                <a:r>
                  <a:rPr lang="en-US" sz="2000" b="1" dirty="0"/>
                  <a:t> (1), (2) </a:t>
                </a:r>
                <a:r>
                  <a:rPr lang="en-US" sz="2000" b="1" dirty="0" err="1"/>
                  <a:t>và</a:t>
                </a:r>
                <a:r>
                  <a:rPr lang="en-US" sz="2000" b="1" dirty="0"/>
                  <a:t> (3) ta </a:t>
                </a:r>
                <a:r>
                  <a:rPr lang="en-US" sz="2000" b="1" dirty="0" err="1"/>
                  <a:t>có</a:t>
                </a:r>
                <a:r>
                  <a:rPr lang="en-US" sz="2000" b="1" dirty="0"/>
                  <a:t>: </a:t>
                </a:r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OF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OF = 2,4 cm</a:t>
                </a:r>
              </a:p>
            </p:txBody>
          </p:sp>
        </mc:Choice>
        <mc:Fallback xmlns="">
          <p:sp>
            <p:nvSpPr>
              <p:cNvPr id="2" name="Google Shape;247;p23">
                <a:extLst>
                  <a:ext uri="{FF2B5EF4-FFF2-40B4-BE49-F238E27FC236}">
                    <a16:creationId xmlns:a16="http://schemas.microsoft.com/office/drawing/2014/main" id="{3798B3E4-30A7-8DDB-EBEF-BDF7391B1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4" y="1826789"/>
                <a:ext cx="3827419" cy="2426836"/>
              </a:xfrm>
              <a:prstGeom prst="rect">
                <a:avLst/>
              </a:prstGeom>
              <a:blipFill>
                <a:blip r:embed="rId3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60ADB5BF-3B3D-B2D1-C676-AB9439C8D6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074" y="464727"/>
                <a:ext cx="7076452" cy="119378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atinLnBrk="0"/>
                <a:r>
                  <a:rPr lang="en-US" sz="2000" b="1" dirty="0"/>
                  <a:t>a)</a:t>
                </a:r>
              </a:p>
              <a:p>
                <a:pPr latinLnBrk="0"/>
                <a:r>
                  <a:rPr lang="en-US" sz="2000" b="1" dirty="0" err="1"/>
                  <a:t>Từ</a:t>
                </a:r>
                <a:r>
                  <a:rPr lang="en-US" sz="2000" b="1" dirty="0"/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OA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dirty="0"/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000" dirty="0"/>
                  <a:t> OA= OA’.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′</m:t>
                        </m:r>
                      </m:den>
                    </m:f>
                  </m:oMath>
                </a14:m>
                <a:r>
                  <a:rPr lang="en-US" sz="2000" dirty="0"/>
                  <a:t> 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/>
                          <m:t>0,8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3,2</m:t>
                        </m:r>
                      </m:den>
                    </m:f>
                  </m:oMath>
                </a14:m>
                <a:r>
                  <a:rPr lang="en-US" sz="2000" dirty="0"/>
                  <a:t> = 3 cm</a:t>
                </a:r>
                <a:endParaRPr lang="vi-VN" sz="2000" dirty="0"/>
              </a:p>
            </p:txBody>
          </p:sp>
        </mc:Choice>
        <mc:Fallback xmlns="">
          <p:sp>
            <p:nvSpPr>
              <p:cNvPr id="11" name="Google Shape;247;p23">
                <a:extLst>
                  <a:ext uri="{FF2B5EF4-FFF2-40B4-BE49-F238E27FC236}">
                    <a16:creationId xmlns:a16="http://schemas.microsoft.com/office/drawing/2014/main" id="{60ADB5BF-3B3D-B2D1-C676-AB9439C8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4" y="464727"/>
                <a:ext cx="7076452" cy="1193787"/>
              </a:xfrm>
              <a:prstGeom prst="rect">
                <a:avLst/>
              </a:prstGeom>
              <a:blipFill>
                <a:blip r:embed="rId4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6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5948C-0A5A-0971-7712-26A726B7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2420"/>
            <a:ext cx="9144000" cy="1021080"/>
          </a:xfrm>
          <a:prstGeom prst="rect">
            <a:avLst/>
          </a:prstGeom>
        </p:spPr>
      </p:pic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329776" y="1318135"/>
            <a:ext cx="788432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sym typeface="Barlow"/>
              </a:rPr>
              <a:t>III.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Thí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nghiệm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thực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hành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đo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tiêu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cự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của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thấu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hội</a:t>
            </a:r>
            <a:r>
              <a:rPr lang="en-US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dirty="0" err="1">
                <a:solidFill>
                  <a:srgbClr val="002060"/>
                </a:solidFill>
                <a:sym typeface="Barlow"/>
              </a:rPr>
              <a:t>tụ</a:t>
            </a:r>
            <a:endParaRPr lang="en-US" dirty="0">
              <a:solidFill>
                <a:srgbClr val="002060"/>
              </a:solidFill>
              <a:sym typeface="Barlow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2514178" y="308298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26E00-750A-3DAF-01B0-7AAAAEC26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084" y="2686810"/>
            <a:ext cx="2978775" cy="2456690"/>
          </a:xfrm>
          <a:prstGeom prst="rect">
            <a:avLst/>
          </a:prstGeom>
        </p:spPr>
      </p:pic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F8210732-3794-496C-8676-F7A3EC20F7E1}"/>
              </a:ext>
            </a:extLst>
          </p:cNvPr>
          <p:cNvSpPr/>
          <p:nvPr/>
        </p:nvSpPr>
        <p:spPr>
          <a:xfrm>
            <a:off x="7772400" y="4737538"/>
            <a:ext cx="504497" cy="3231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E720EE1A-D9A6-6CB6-E340-4D23BD368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990A0CFE-BDC4-DDAE-B2DA-D8ADC39D3060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F96A8E-608A-7C59-5077-5E2E52FB1444}"/>
              </a:ext>
            </a:extLst>
          </p:cNvPr>
          <p:cNvGrpSpPr/>
          <p:nvPr/>
        </p:nvGrpSpPr>
        <p:grpSpPr>
          <a:xfrm>
            <a:off x="237258" y="689592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BA152D-94AC-041F-D992-1C8B5C38465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216B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356;p47">
              <a:extLst>
                <a:ext uri="{FF2B5EF4-FFF2-40B4-BE49-F238E27FC236}">
                  <a16:creationId xmlns:a16="http://schemas.microsoft.com/office/drawing/2014/main" id="{95A00868-DB5B-1B40-DF3E-FC68DC8000CC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Mục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Đích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AF2836-B8B8-5231-3017-B7E67699AC0E}"/>
              </a:ext>
            </a:extLst>
          </p:cNvPr>
          <p:cNvSpPr txBox="1"/>
          <p:nvPr/>
        </p:nvSpPr>
        <p:spPr>
          <a:xfrm>
            <a:off x="320058" y="1200749"/>
            <a:ext cx="62317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tiêu cự của thấu kính hội tụ bằng dụng cụ thực hành.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C616FB-0CC4-4DAF-5AA3-9442648D46DE}"/>
              </a:ext>
            </a:extLst>
          </p:cNvPr>
          <p:cNvGrpSpPr/>
          <p:nvPr/>
        </p:nvGrpSpPr>
        <p:grpSpPr>
          <a:xfrm>
            <a:off x="237258" y="1758661"/>
            <a:ext cx="4475992" cy="382224"/>
            <a:chOff x="951914" y="1102987"/>
            <a:chExt cx="5379613" cy="478183"/>
          </a:xfrm>
          <a:solidFill>
            <a:srgbClr val="FFFF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DF0C1C8-3F8B-E98C-2251-C513A7E939E6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216B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356;p47">
              <a:extLst>
                <a:ext uri="{FF2B5EF4-FFF2-40B4-BE49-F238E27FC236}">
                  <a16:creationId xmlns:a16="http://schemas.microsoft.com/office/drawing/2014/main" id="{2C16CEE9-9149-5F60-AA58-1E29F0ACF894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102987"/>
              <a:ext cx="5379613" cy="469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Cơ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Sở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Lý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Thuyết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(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Phương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pháp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Silbermann)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E593B40-2F7C-CFC2-A5AA-00EBA350401D}"/>
              </a:ext>
            </a:extLst>
          </p:cNvPr>
          <p:cNvSpPr txBox="1"/>
          <p:nvPr/>
        </p:nvSpPr>
        <p:spPr>
          <a:xfrm>
            <a:off x="320058" y="2210750"/>
            <a:ext cx="62317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9FB17-B281-3EEC-BBF5-A741FB0A38E2}"/>
              </a:ext>
            </a:extLst>
          </p:cNvPr>
          <p:cNvSpPr txBox="1"/>
          <p:nvPr/>
        </p:nvSpPr>
        <p:spPr>
          <a:xfrm>
            <a:off x="320058" y="2655944"/>
            <a:ext cx="62317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d':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8ECB71-80F4-F6E0-8AD9-258B30AEAC04}"/>
              </a:ext>
            </a:extLst>
          </p:cNvPr>
          <p:cNvSpPr txBox="1"/>
          <p:nvPr/>
        </p:nvSpPr>
        <p:spPr>
          <a:xfrm>
            <a:off x="320058" y="3101138"/>
            <a:ext cx="62317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5FF589-D964-5AD9-D2A2-675C4898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54" y="2487556"/>
            <a:ext cx="2720292" cy="27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20" grpId="0"/>
      <p:bldP spid="21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C004641-892D-1315-D3C1-4E582D1C5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95744"/>
              </p:ext>
            </p:extLst>
          </p:nvPr>
        </p:nvGraphicFramePr>
        <p:xfrm>
          <a:off x="289404" y="536578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E8C3D5-F9FC-206C-DC56-BF00A7A392B9}"/>
              </a:ext>
            </a:extLst>
          </p:cNvPr>
          <p:cNvSpPr/>
          <p:nvPr/>
        </p:nvSpPr>
        <p:spPr>
          <a:xfrm>
            <a:off x="454079" y="4472094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363;p48">
            <a:extLst>
              <a:ext uri="{FF2B5EF4-FFF2-40B4-BE49-F238E27FC236}">
                <a16:creationId xmlns:a16="http://schemas.microsoft.com/office/drawing/2014/main" id="{490DE962-0FC5-473B-06C2-FCB7821226B7}"/>
              </a:ext>
            </a:extLst>
          </p:cNvPr>
          <p:cNvSpPr txBox="1">
            <a:spLocks/>
          </p:cNvSpPr>
          <p:nvPr/>
        </p:nvSpPr>
        <p:spPr>
          <a:xfrm>
            <a:off x="725844" y="4429796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TK, O, </a:t>
            </a:r>
            <a:r>
              <a:rPr lang="en-US" sz="2000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F, OF = f</a:t>
            </a:r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DBE5296A-8343-1932-A76D-672DBE4F7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2816423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BBC34E5A-33A1-88B8-5FC9-867709784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55872"/>
              </p:ext>
            </p:extLst>
          </p:nvPr>
        </p:nvGraphicFramePr>
        <p:xfrm>
          <a:off x="235090" y="2858722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2858722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34">
            <a:extLst>
              <a:ext uri="{FF2B5EF4-FFF2-40B4-BE49-F238E27FC236}">
                <a16:creationId xmlns:a16="http://schemas.microsoft.com/office/drawing/2014/main" id="{A6DF3E36-34B3-7810-6467-CFB3826DA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63156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4" name="Rectangle 51">
            <a:extLst>
              <a:ext uri="{FF2B5EF4-FFF2-40B4-BE49-F238E27FC236}">
                <a16:creationId xmlns:a16="http://schemas.microsoft.com/office/drawing/2014/main" id="{01FA522F-0E1C-E05A-D106-CC30BF73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28999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E5109E-E477-510C-AF63-0773C2ACB831}"/>
              </a:ext>
            </a:extLst>
          </p:cNvPr>
          <p:cNvSpPr/>
          <p:nvPr/>
        </p:nvSpPr>
        <p:spPr>
          <a:xfrm>
            <a:off x="4528854" y="275760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1291C57A-A353-F553-BC53-041C6AF0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451" y="237787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F71F27-529C-51D0-24E0-7F35061FFF3C}"/>
              </a:ext>
            </a:extLst>
          </p:cNvPr>
          <p:cNvSpPr/>
          <p:nvPr/>
        </p:nvSpPr>
        <p:spPr>
          <a:xfrm>
            <a:off x="5876954" y="27724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E4F2D7AB-E5D9-85FB-E6BD-B97BDDD6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480" y="116315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Google Shape;269;p26">
            <a:extLst>
              <a:ext uri="{FF2B5EF4-FFF2-40B4-BE49-F238E27FC236}">
                <a16:creationId xmlns:a16="http://schemas.microsoft.com/office/drawing/2014/main" id="{B6AF8641-6895-4A73-B49F-37987A2E1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675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4" grpId="0"/>
      <p:bldP spid="24" grpId="1"/>
      <p:bldP spid="25" grpId="0" animBg="1"/>
      <p:bldP spid="26" grpId="0"/>
      <p:bldP spid="26" grpId="1"/>
      <p:bldP spid="27" grpId="0" animBg="1"/>
      <p:bldP spid="28" grpId="0"/>
      <p:bldP spid="28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903A17-721F-6FD3-F531-D2893938A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32363"/>
              </p:ext>
            </p:extLst>
          </p:nvPr>
        </p:nvGraphicFramePr>
        <p:xfrm>
          <a:off x="289404" y="514275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" name="Line 41">
            <a:extLst>
              <a:ext uri="{FF2B5EF4-FFF2-40B4-BE49-F238E27FC236}">
                <a16:creationId xmlns:a16="http://schemas.microsoft.com/office/drawing/2014/main" id="{55ACB522-2C43-EB68-1021-34ACABE3E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2794120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BAAC0D24-54AE-D6B5-E2DB-71218D8E0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62308"/>
              </p:ext>
            </p:extLst>
          </p:nvPr>
        </p:nvGraphicFramePr>
        <p:xfrm>
          <a:off x="235090" y="283641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96DD916A-20AF-CA2F-4D14-EB7E3E916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283641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4">
            <a:extLst>
              <a:ext uri="{FF2B5EF4-FFF2-40B4-BE49-F238E27FC236}">
                <a16:creationId xmlns:a16="http://schemas.microsoft.com/office/drawing/2014/main" id="{3CBA7261-EB82-F51B-0CAF-193EFE8BC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40853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A37D8216-7671-82E9-A601-ABB66D0E4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287763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D5670A-5FE7-1A84-4006-7AF972EBCE63}"/>
              </a:ext>
            </a:extLst>
          </p:cNvPr>
          <p:cNvSpPr/>
          <p:nvPr/>
        </p:nvSpPr>
        <p:spPr>
          <a:xfrm>
            <a:off x="4528854" y="273530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884C6C56-7051-9634-15FE-2172BCF8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3555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42D091-271B-7347-95CC-058F9B672B0E}"/>
              </a:ext>
            </a:extLst>
          </p:cNvPr>
          <p:cNvSpPr/>
          <p:nvPr/>
        </p:nvSpPr>
        <p:spPr>
          <a:xfrm>
            <a:off x="6509872" y="275012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1E7978A7-6F67-17CB-3DFB-801E8C334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480" y="11408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2357AF-BB67-C2DC-7149-AFEFA9A99A94}"/>
              </a:ext>
            </a:extLst>
          </p:cNvPr>
          <p:cNvSpPr/>
          <p:nvPr/>
        </p:nvSpPr>
        <p:spPr>
          <a:xfrm>
            <a:off x="454079" y="4505942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63;p48">
                <a:extLst>
                  <a:ext uri="{FF2B5EF4-FFF2-40B4-BE49-F238E27FC236}">
                    <a16:creationId xmlns:a16="http://schemas.microsoft.com/office/drawing/2014/main" id="{FBCD3D8A-84BE-906A-0BC5-7C1A6E2985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463778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algn="ctr">
                  <a:lnSpc>
                    <a:spcPct val="150000"/>
                  </a:lnSpc>
                  <a:buClr>
                    <a:srgbClr val="9AB5BE"/>
                  </a:buClr>
                  <a:defRPr/>
                </a:pPr>
                <a:r>
                  <a:rPr lang="en-US" sz="2000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 = h, AB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solidFill>
                          <a:srgbClr val="2E2723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2E2723"/>
                    </a:solidFill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 ; </a:t>
                </a:r>
                <a:r>
                  <a:rPr lang="en-US" sz="2000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E27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b="1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2E2723"/>
                    </a:solidFill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∆; </a:t>
                </a:r>
                <a:r>
                  <a:rPr lang="en-US" sz="2000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 = 2f</a:t>
                </a:r>
              </a:p>
            </p:txBody>
          </p:sp>
        </mc:Choice>
        <mc:Fallback xmlns="">
          <p:sp>
            <p:nvSpPr>
              <p:cNvPr id="14" name="Google Shape;363;p48">
                <a:extLst>
                  <a:ext uri="{FF2B5EF4-FFF2-40B4-BE49-F238E27FC236}">
                    <a16:creationId xmlns:a16="http://schemas.microsoft.com/office/drawing/2014/main" id="{FBCD3D8A-84BE-906A-0BC5-7C1A6E29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463778"/>
                <a:ext cx="8291029" cy="543768"/>
              </a:xfrm>
              <a:prstGeom prst="rect">
                <a:avLst/>
              </a:prstGeom>
              <a:blipFill>
                <a:blip r:embed="rId5"/>
                <a:stretch>
                  <a:fillRect b="-25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1C403E-A1C1-B3F4-BA76-2D22418C02AC}"/>
              </a:ext>
            </a:extLst>
          </p:cNvPr>
          <p:cNvCxnSpPr>
            <a:cxnSpLocks/>
          </p:cNvCxnSpPr>
          <p:nvPr/>
        </p:nvCxnSpPr>
        <p:spPr>
          <a:xfrm flipV="1">
            <a:off x="620184" y="1824567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082BB586-5878-F198-DB52-CD303D13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49401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C5F29119-60F7-B711-1EF4-AECE4F77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287763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Google Shape;269;p26">
            <a:extLst>
              <a:ext uri="{FF2B5EF4-FFF2-40B4-BE49-F238E27FC236}">
                <a16:creationId xmlns:a16="http://schemas.microsoft.com/office/drawing/2014/main" id="{41FA94EB-CED2-46E9-8178-458421BA9D1E}"/>
              </a:ext>
            </a:extLst>
          </p:cNvPr>
          <p:cNvSpPr txBox="1">
            <a:spLocks/>
          </p:cNvSpPr>
          <p:nvPr/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800"/>
              <a:t>III. </a:t>
            </a:r>
            <a:r>
              <a:rPr lang="en-US" sz="1800">
                <a:sym typeface="Arial"/>
              </a:rPr>
              <a:t>Thí nghiệm thực hành đo tiêu cự của thấu kính hội 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3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ploaded image">
            <a:extLst>
              <a:ext uri="{FF2B5EF4-FFF2-40B4-BE49-F238E27FC236}">
                <a16:creationId xmlns:a16="http://schemas.microsoft.com/office/drawing/2014/main" id="{17770FA8-55D7-7DEC-B7DA-8E29C409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14167"/>
          <a:stretch/>
        </p:blipFill>
        <p:spPr bwMode="auto">
          <a:xfrm>
            <a:off x="-1" y="464972"/>
            <a:ext cx="9144001" cy="467852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549E2-6AF0-242F-CD8F-F782026DA5B1}"/>
              </a:ext>
            </a:extLst>
          </p:cNvPr>
          <p:cNvSpPr/>
          <p:nvPr/>
        </p:nvSpPr>
        <p:spPr>
          <a:xfrm>
            <a:off x="5875020" y="541520"/>
            <a:ext cx="3268980" cy="460197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8F7D072A-4F5D-1D72-9404-2A900D712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660" y="-30276"/>
            <a:ext cx="3531960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16BFF"/>
                </a:solidFill>
              </a:rPr>
              <a:t>1. Ảnh tạo bởi thấu kính</a:t>
            </a:r>
            <a:endParaRPr sz="1800" dirty="0">
              <a:solidFill>
                <a:srgbClr val="216BFF"/>
              </a:solidFill>
            </a:endParaRPr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8892BF2F-F7CC-8A32-BE61-1137CC14A8C5}"/>
              </a:ext>
            </a:extLst>
          </p:cNvPr>
          <p:cNvSpPr/>
          <p:nvPr/>
        </p:nvSpPr>
        <p:spPr>
          <a:xfrm>
            <a:off x="11340" y="403234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EC2A0243-2520-1650-7B34-2810D50F4EAA}"/>
              </a:ext>
            </a:extLst>
          </p:cNvPr>
          <p:cNvSpPr txBox="1">
            <a:spLocks/>
          </p:cNvSpPr>
          <p:nvPr/>
        </p:nvSpPr>
        <p:spPr>
          <a:xfrm>
            <a:off x="5996916" y="779210"/>
            <a:ext cx="3025185" cy="3822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vi-VN" sz="2000" dirty="0">
                <a:solidFill>
                  <a:srgbClr val="000D26"/>
                </a:solidFill>
              </a:rPr>
              <a:t>Tương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tự</a:t>
            </a:r>
            <a:r>
              <a:rPr lang="en-US" sz="2000" dirty="0">
                <a:solidFill>
                  <a:srgbClr val="000D26"/>
                </a:solidFill>
              </a:rPr>
              <a:t>, </a:t>
            </a:r>
            <a:r>
              <a:rPr lang="en-US" sz="2000" dirty="0" err="1">
                <a:solidFill>
                  <a:srgbClr val="000D26"/>
                </a:solidFill>
              </a:rPr>
              <a:t>khi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đặt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vật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trước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thấu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kính</a:t>
            </a:r>
            <a:r>
              <a:rPr lang="en-US" sz="2000" dirty="0">
                <a:solidFill>
                  <a:srgbClr val="000D26"/>
                </a:solidFill>
              </a:rPr>
              <a:t>, </a:t>
            </a:r>
            <a:r>
              <a:rPr lang="en-US" sz="2000" dirty="0" err="1">
                <a:solidFill>
                  <a:srgbClr val="000D26"/>
                </a:solidFill>
              </a:rPr>
              <a:t>các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tia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sáng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từ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vật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đến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thấu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kính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cho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các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tia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ló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giao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nhau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hoặc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có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đường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kéo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dài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giao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nhau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tạo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nên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ảnh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của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vật</a:t>
            </a:r>
            <a:r>
              <a:rPr lang="en-US" sz="2000" dirty="0">
                <a:solidFill>
                  <a:srgbClr val="000D26"/>
                </a:solidFill>
              </a:rPr>
              <a:t> qua </a:t>
            </a:r>
            <a:r>
              <a:rPr lang="en-US" sz="2000" dirty="0" err="1">
                <a:solidFill>
                  <a:srgbClr val="000D26"/>
                </a:solidFill>
              </a:rPr>
              <a:t>thấu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kính</a:t>
            </a:r>
            <a:r>
              <a:rPr lang="en-US" sz="2000" dirty="0">
                <a:solidFill>
                  <a:srgbClr val="000D26"/>
                </a:solidFill>
              </a:rPr>
              <a:t>. Ta </a:t>
            </a:r>
            <a:r>
              <a:rPr lang="en-US" sz="2000" dirty="0" err="1">
                <a:solidFill>
                  <a:srgbClr val="000D26"/>
                </a:solidFill>
              </a:rPr>
              <a:t>có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thể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nhìn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thấy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ảnh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của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vật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khi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các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tia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ló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đi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tới</a:t>
            </a:r>
            <a:r>
              <a:rPr lang="en-US" sz="2000" dirty="0">
                <a:solidFill>
                  <a:srgbClr val="000D26"/>
                </a:solidFill>
              </a:rPr>
              <a:t> </a:t>
            </a:r>
            <a:r>
              <a:rPr lang="en-US" sz="2000" dirty="0" err="1">
                <a:solidFill>
                  <a:srgbClr val="000D26"/>
                </a:solidFill>
              </a:rPr>
              <a:t>mắt</a:t>
            </a:r>
            <a:r>
              <a:rPr lang="en-US" sz="2000" dirty="0">
                <a:solidFill>
                  <a:srgbClr val="000D26"/>
                </a:solidFill>
              </a:rPr>
              <a:t> ta.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endParaRPr lang="en-US" sz="2000" dirty="0"/>
          </a:p>
        </p:txBody>
      </p:sp>
      <p:sp>
        <p:nvSpPr>
          <p:cNvPr id="11" name="Google Shape;247;p23">
            <a:extLst>
              <a:ext uri="{FF2B5EF4-FFF2-40B4-BE49-F238E27FC236}">
                <a16:creationId xmlns:a16="http://schemas.microsoft.com/office/drawing/2014/main" id="{69CD771B-5FF4-4527-84E6-79D26DEF1F4D}"/>
              </a:ext>
            </a:extLst>
          </p:cNvPr>
          <p:cNvSpPr txBox="1">
            <a:spLocks/>
          </p:cNvSpPr>
          <p:nvPr/>
        </p:nvSpPr>
        <p:spPr>
          <a:xfrm>
            <a:off x="4926722" y="1098279"/>
            <a:ext cx="3972911" cy="1592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FFFF"/>
                </a:solidFill>
                <a:sym typeface="Wingdings" panose="05000000000000000000" pitchFamily="2" charset="2"/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Ta </a:t>
            </a:r>
            <a:r>
              <a:rPr lang="en-US" sz="2000" b="1" dirty="0" err="1">
                <a:solidFill>
                  <a:srgbClr val="FFFFFF"/>
                </a:solidFill>
              </a:rPr>
              <a:t>nhìn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thấy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ảnh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của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vật</a:t>
            </a:r>
            <a:r>
              <a:rPr lang="en-US" sz="2000" b="1" dirty="0">
                <a:solidFill>
                  <a:srgbClr val="FFFFFF"/>
                </a:solidFill>
              </a:rPr>
              <a:t> qua </a:t>
            </a:r>
            <a:r>
              <a:rPr lang="en-US" sz="2000" b="1" dirty="0" err="1">
                <a:solidFill>
                  <a:srgbClr val="FFFFFF"/>
                </a:solidFill>
              </a:rPr>
              <a:t>thấu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kính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khi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các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tia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ló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đi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tới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mắt</a:t>
            </a:r>
            <a:r>
              <a:rPr lang="en-US" sz="2000" b="1" dirty="0">
                <a:solidFill>
                  <a:srgbClr val="FFFFFF"/>
                </a:solidFill>
              </a:rPr>
              <a:t> 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33FED3-5830-DD43-410D-0D127715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93563"/>
              </p:ext>
            </p:extLst>
          </p:nvPr>
        </p:nvGraphicFramePr>
        <p:xfrm>
          <a:off x="289404" y="536578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" name="Line 41">
            <a:extLst>
              <a:ext uri="{FF2B5EF4-FFF2-40B4-BE49-F238E27FC236}">
                <a16:creationId xmlns:a16="http://schemas.microsoft.com/office/drawing/2014/main" id="{3F9EB75A-38AA-5D42-CF94-157D7985BF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2816423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F9A10EB9-2F27-923A-8B2F-FCFBC0C98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90536"/>
              </p:ext>
            </p:extLst>
          </p:nvPr>
        </p:nvGraphicFramePr>
        <p:xfrm>
          <a:off x="235090" y="2858722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EB49E325-3193-FE36-823C-8A724A85F5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2858722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4">
            <a:extLst>
              <a:ext uri="{FF2B5EF4-FFF2-40B4-BE49-F238E27FC236}">
                <a16:creationId xmlns:a16="http://schemas.microsoft.com/office/drawing/2014/main" id="{78A02DCB-8382-C626-D95B-E47B33B4C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63156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213D4C2C-0868-231C-D865-554932BE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28999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F78A85-4A19-8C0E-201B-BC7EDDC01A18}"/>
              </a:ext>
            </a:extLst>
          </p:cNvPr>
          <p:cNvSpPr/>
          <p:nvPr/>
        </p:nvSpPr>
        <p:spPr>
          <a:xfrm>
            <a:off x="4528854" y="275760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44EB541-918B-3178-DD1A-E62F7BD0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37787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175249-AF53-1549-30A0-208AA1CB42E5}"/>
              </a:ext>
            </a:extLst>
          </p:cNvPr>
          <p:cNvSpPr/>
          <p:nvPr/>
        </p:nvSpPr>
        <p:spPr>
          <a:xfrm>
            <a:off x="6509872" y="27724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B1E86D5-0137-1222-921D-F75548C0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78757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8240D-24EE-E7D9-96A1-D7F9BB5A3434}"/>
              </a:ext>
            </a:extLst>
          </p:cNvPr>
          <p:cNvCxnSpPr>
            <a:cxnSpLocks/>
          </p:cNvCxnSpPr>
          <p:nvPr/>
        </p:nvCxnSpPr>
        <p:spPr>
          <a:xfrm flipV="1">
            <a:off x="620184" y="1846870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4" name="Rectangle 51">
            <a:extLst>
              <a:ext uri="{FF2B5EF4-FFF2-40B4-BE49-F238E27FC236}">
                <a16:creationId xmlns:a16="http://schemas.microsoft.com/office/drawing/2014/main" id="{5007EA72-008D-A0DD-59D2-505C8CDF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516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id="{3FAD829E-3E06-FF6C-5952-D43A55A4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28999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51625A-F04E-BB76-FF50-F431C96C2841}"/>
              </a:ext>
            </a:extLst>
          </p:cNvPr>
          <p:cNvSpPr/>
          <p:nvPr/>
        </p:nvSpPr>
        <p:spPr>
          <a:xfrm>
            <a:off x="454079" y="4528245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40">
            <a:extLst>
              <a:ext uri="{FF2B5EF4-FFF2-40B4-BE49-F238E27FC236}">
                <a16:creationId xmlns:a16="http://schemas.microsoft.com/office/drawing/2014/main" id="{19237CC3-FACE-1C1E-0E28-87C38633D648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334921"/>
            <a:ext cx="4084772" cy="1"/>
            <a:chOff x="991" y="2064"/>
            <a:chExt cx="1002" cy="1"/>
          </a:xfrm>
        </p:grpSpPr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E69B07ED-7B83-A74E-63D4-B0500ACF3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9" name="Line 42">
              <a:extLst>
                <a:ext uri="{FF2B5EF4-FFF2-40B4-BE49-F238E27FC236}">
                  <a16:creationId xmlns:a16="http://schemas.microsoft.com/office/drawing/2014/main" id="{0A7720EC-E9AA-7449-AF93-5E6281713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F54AAC72-76FB-2B92-E658-14C2D8A2E5C9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296517"/>
            <a:ext cx="4125538" cy="1"/>
            <a:chOff x="991" y="2064"/>
            <a:chExt cx="1012" cy="1"/>
          </a:xfrm>
        </p:grpSpPr>
        <p:sp>
          <p:nvSpPr>
            <p:cNvPr id="21" name="Line 41">
              <a:extLst>
                <a:ext uri="{FF2B5EF4-FFF2-40B4-BE49-F238E27FC236}">
                  <a16:creationId xmlns:a16="http://schemas.microsoft.com/office/drawing/2014/main" id="{B5C6CBB7-00A4-E3A5-515C-CA60F993C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2" name="Line 42">
              <a:extLst>
                <a:ext uri="{FF2B5EF4-FFF2-40B4-BE49-F238E27FC236}">
                  <a16:creationId xmlns:a16="http://schemas.microsoft.com/office/drawing/2014/main" id="{AFC241AF-B1CA-4343-A66B-AD6262CD6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759680D4-CBF9-03FC-B974-210F9BFA537C}"/>
              </a:ext>
            </a:extLst>
          </p:cNvPr>
          <p:cNvSpPr txBox="1">
            <a:spLocks/>
          </p:cNvSpPr>
          <p:nvPr/>
        </p:nvSpPr>
        <p:spPr>
          <a:xfrm>
            <a:off x="1482846" y="4471117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qua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20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8733F741-A68E-3862-1F35-A648466CE8F9}"/>
              </a:ext>
            </a:extLst>
          </p:cNvPr>
          <p:cNvSpPr txBox="1">
            <a:spLocks/>
          </p:cNvSpPr>
          <p:nvPr/>
        </p:nvSpPr>
        <p:spPr>
          <a:xfrm>
            <a:off x="2654554" y="4485841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// </a:t>
            </a:r>
            <a:r>
              <a:rPr lang="en-US" sz="2000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F</a:t>
            </a:r>
          </a:p>
        </p:txBody>
      </p:sp>
      <p:grpSp>
        <p:nvGrpSpPr>
          <p:cNvPr id="25" name="Group 40">
            <a:extLst>
              <a:ext uri="{FF2B5EF4-FFF2-40B4-BE49-F238E27FC236}">
                <a16:creationId xmlns:a16="http://schemas.microsoft.com/office/drawing/2014/main" id="{33664CC2-0D34-6138-17D4-7C80838E195F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1846870"/>
            <a:ext cx="3950853" cy="0"/>
            <a:chOff x="991" y="2064"/>
            <a:chExt cx="1198" cy="0"/>
          </a:xfrm>
        </p:grpSpPr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C961D927-E8F0-F1B4-0554-387D3C812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A8D85BBD-B8CD-CCF6-FB22-EEA081F43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4CE1A2-A01F-F766-C71D-334CACD84FD6}"/>
              </a:ext>
            </a:extLst>
          </p:cNvPr>
          <p:cNvGrpSpPr/>
          <p:nvPr/>
        </p:nvGrpSpPr>
        <p:grpSpPr>
          <a:xfrm rot="337301">
            <a:off x="4430146" y="2310841"/>
            <a:ext cx="4319444" cy="749806"/>
            <a:chOff x="4901695" y="2863376"/>
            <a:chExt cx="6162880" cy="1069800"/>
          </a:xfrm>
        </p:grpSpPr>
        <p:sp>
          <p:nvSpPr>
            <p:cNvPr id="29" name="Line 49">
              <a:extLst>
                <a:ext uri="{FF2B5EF4-FFF2-40B4-BE49-F238E27FC236}">
                  <a16:creationId xmlns:a16="http://schemas.microsoft.com/office/drawing/2014/main" id="{0E733807-E5D6-4638-023C-D2765DECAF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0" name="Line 50">
              <a:extLst>
                <a:ext uri="{FF2B5EF4-FFF2-40B4-BE49-F238E27FC236}">
                  <a16:creationId xmlns:a16="http://schemas.microsoft.com/office/drawing/2014/main" id="{9C109D22-6A71-C43C-FD7F-7E79920268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1" name="Rectangle 51">
            <a:extLst>
              <a:ext uri="{FF2B5EF4-FFF2-40B4-BE49-F238E27FC236}">
                <a16:creationId xmlns:a16="http://schemas.microsoft.com/office/drawing/2014/main" id="{DDD009B9-15AC-198D-5C1C-2F1E39A9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52332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7" name="Google Shape;269;p26">
            <a:extLst>
              <a:ext uri="{FF2B5EF4-FFF2-40B4-BE49-F238E27FC236}">
                <a16:creationId xmlns:a16="http://schemas.microsoft.com/office/drawing/2014/main" id="{38EA9B95-8968-4034-97C7-AEF943080B5A}"/>
              </a:ext>
            </a:extLst>
          </p:cNvPr>
          <p:cNvSpPr txBox="1">
            <a:spLocks/>
          </p:cNvSpPr>
          <p:nvPr/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800"/>
              <a:t>III. </a:t>
            </a:r>
            <a:r>
              <a:rPr lang="en-US" sz="1800">
                <a:sym typeface="Arial"/>
              </a:rPr>
              <a:t>Thí nghiệm thực hành đo tiêu cự của thấu kính hội 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7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23" grpId="0"/>
      <p:bldP spid="23" grpId="1"/>
      <p:bldP spid="24" grpId="0"/>
      <p:bldP spid="31" grpId="0"/>
      <p:bldP spid="31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16F0E9-24E2-00BE-0A08-41D148734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39177"/>
              </p:ext>
            </p:extLst>
          </p:nvPr>
        </p:nvGraphicFramePr>
        <p:xfrm>
          <a:off x="289404" y="5068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" name="Line 41">
            <a:extLst>
              <a:ext uri="{FF2B5EF4-FFF2-40B4-BE49-F238E27FC236}">
                <a16:creationId xmlns:a16="http://schemas.microsoft.com/office/drawing/2014/main" id="{C4B68CBF-5A34-6BE5-F246-F64DA36D4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27866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AF9B2F7A-1251-CBA9-380A-648A1320D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2676"/>
              </p:ext>
            </p:extLst>
          </p:nvPr>
        </p:nvGraphicFramePr>
        <p:xfrm>
          <a:off x="235090" y="28289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E9FED027-0D3E-AA57-00A7-F1603BB30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28289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4">
            <a:extLst>
              <a:ext uri="{FF2B5EF4-FFF2-40B4-BE49-F238E27FC236}">
                <a16:creationId xmlns:a16="http://schemas.microsoft.com/office/drawing/2014/main" id="{67A2A9B0-F4D8-D8CA-D3E1-F9CB4CD23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334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7745BC96-E44F-9B82-3437-BCB79744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28702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1CBF5C-58F7-FB8B-40FC-DC7450045997}"/>
              </a:ext>
            </a:extLst>
          </p:cNvPr>
          <p:cNvSpPr/>
          <p:nvPr/>
        </p:nvSpPr>
        <p:spPr>
          <a:xfrm>
            <a:off x="4528854" y="27278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45A9644-37C1-9190-8B84-4F4C094D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3481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0ADF4E-BEED-F8DF-F911-36FAD192B701}"/>
              </a:ext>
            </a:extLst>
          </p:cNvPr>
          <p:cNvSpPr/>
          <p:nvPr/>
        </p:nvSpPr>
        <p:spPr>
          <a:xfrm>
            <a:off x="6509872" y="27426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7440E787-7069-0188-2CEF-34C24336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757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E5B56E-CC18-9149-F8D7-70F04A85130F}"/>
              </a:ext>
            </a:extLst>
          </p:cNvPr>
          <p:cNvCxnSpPr>
            <a:cxnSpLocks/>
          </p:cNvCxnSpPr>
          <p:nvPr/>
        </p:nvCxnSpPr>
        <p:spPr>
          <a:xfrm flipV="1">
            <a:off x="620184" y="18171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4" name="Rectangle 51">
            <a:extLst>
              <a:ext uri="{FF2B5EF4-FFF2-40B4-BE49-F238E27FC236}">
                <a16:creationId xmlns:a16="http://schemas.microsoft.com/office/drawing/2014/main" id="{CDC32DB8-BC56-F12A-86D4-D1AE3A8C3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4865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id="{7C20BA66-29D0-705C-5BD7-DEF44DA1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28702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6" name="Group 40">
            <a:extLst>
              <a:ext uri="{FF2B5EF4-FFF2-40B4-BE49-F238E27FC236}">
                <a16:creationId xmlns:a16="http://schemas.microsoft.com/office/drawing/2014/main" id="{71116F7D-232A-8408-BB66-64BB4EDA5109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305184"/>
            <a:ext cx="4084772" cy="1"/>
            <a:chOff x="991" y="2064"/>
            <a:chExt cx="1002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943256C9-462C-76CF-2635-C10259282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7427FB73-9548-47A7-0668-363FF4C8D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38ACF561-B215-7EFD-4C81-0383B6907E99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266780"/>
            <a:ext cx="4125538" cy="1"/>
            <a:chOff x="991" y="2064"/>
            <a:chExt cx="1012" cy="1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50B082DA-B08E-20C6-1575-A52A1CCEB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DD5F5644-B0D9-7BA2-C00A-04C25ABDD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BF47DA24-19E3-154C-F078-CA48D125D749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1817133"/>
            <a:ext cx="3950853" cy="0"/>
            <a:chOff x="991" y="2064"/>
            <a:chExt cx="1198" cy="0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ED37115F-0016-B68F-262B-79EFFC498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3DE2F99C-9629-96BD-79BA-23B050885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0A8882-9452-AF7A-73A3-7E65525C4EE5}"/>
              </a:ext>
            </a:extLst>
          </p:cNvPr>
          <p:cNvGrpSpPr/>
          <p:nvPr/>
        </p:nvGrpSpPr>
        <p:grpSpPr>
          <a:xfrm rot="337301">
            <a:off x="4430146" y="2281104"/>
            <a:ext cx="4319444" cy="749806"/>
            <a:chOff x="4901695" y="2863376"/>
            <a:chExt cx="6162880" cy="1069800"/>
          </a:xfrm>
        </p:grpSpPr>
        <p:sp>
          <p:nvSpPr>
            <p:cNvPr id="26" name="Line 49">
              <a:extLst>
                <a:ext uri="{FF2B5EF4-FFF2-40B4-BE49-F238E27FC236}">
                  <a16:creationId xmlns:a16="http://schemas.microsoft.com/office/drawing/2014/main" id="{FDF1E87E-7E9E-47B8-0E20-4313CE82EA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" name="Line 50">
              <a:extLst>
                <a:ext uri="{FF2B5EF4-FFF2-40B4-BE49-F238E27FC236}">
                  <a16:creationId xmlns:a16="http://schemas.microsoft.com/office/drawing/2014/main" id="{F3939EF0-5C33-EF0B-5851-D34550AD71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Rectangle 51">
            <a:extLst>
              <a:ext uri="{FF2B5EF4-FFF2-40B4-BE49-F238E27FC236}">
                <a16:creationId xmlns:a16="http://schemas.microsoft.com/office/drawing/2014/main" id="{7C8AB0C9-3110-3D82-5EDA-33B9267C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4935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497BBB-6537-8A3B-5D90-404BDF6B7D15}"/>
              </a:ext>
            </a:extLst>
          </p:cNvPr>
          <p:cNvSpPr/>
          <p:nvPr/>
        </p:nvSpPr>
        <p:spPr>
          <a:xfrm>
            <a:off x="454079" y="4498508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63;p48">
            <a:extLst>
              <a:ext uri="{FF2B5EF4-FFF2-40B4-BE49-F238E27FC236}">
                <a16:creationId xmlns:a16="http://schemas.microsoft.com/office/drawing/2014/main" id="{6E333483-806C-19F5-EEF3-0BF5AF9DD99E}"/>
              </a:ext>
            </a:extLst>
          </p:cNvPr>
          <p:cNvSpPr txBox="1">
            <a:spLocks/>
          </p:cNvSpPr>
          <p:nvPr/>
        </p:nvSpPr>
        <p:spPr>
          <a:xfrm>
            <a:off x="1482846" y="4441380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A’, A’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CE271C1F-B784-0376-C4C8-7F9875C3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38687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93C590-9FB6-69C2-EADC-8E56ECB5577E}"/>
              </a:ext>
            </a:extLst>
          </p:cNvPr>
          <p:cNvSpPr/>
          <p:nvPr/>
        </p:nvSpPr>
        <p:spPr>
          <a:xfrm>
            <a:off x="8473223" y="3695359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63;p48">
            <a:extLst>
              <a:ext uri="{FF2B5EF4-FFF2-40B4-BE49-F238E27FC236}">
                <a16:creationId xmlns:a16="http://schemas.microsoft.com/office/drawing/2014/main" id="{A4BBE6BB-44C1-F813-9D57-27972720B236}"/>
              </a:ext>
            </a:extLst>
          </p:cNvPr>
          <p:cNvSpPr txBox="1">
            <a:spLocks/>
          </p:cNvSpPr>
          <p:nvPr/>
        </p:nvSpPr>
        <p:spPr>
          <a:xfrm>
            <a:off x="1473424" y="4459041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A’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∆,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∆  </a:t>
            </a:r>
            <a:r>
              <a:rPr lang="en-US" sz="20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102B12-1A7E-4A94-CEAB-76B82D043375}"/>
              </a:ext>
            </a:extLst>
          </p:cNvPr>
          <p:cNvCxnSpPr>
            <a:cxnSpLocks/>
          </p:cNvCxnSpPr>
          <p:nvPr/>
        </p:nvCxnSpPr>
        <p:spPr>
          <a:xfrm>
            <a:off x="8516368" y="27667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BCA301D-D332-72DD-690E-047BA881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720" y="245214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8" name="Google Shape;269;p26">
            <a:extLst>
              <a:ext uri="{FF2B5EF4-FFF2-40B4-BE49-F238E27FC236}">
                <a16:creationId xmlns:a16="http://schemas.microsoft.com/office/drawing/2014/main" id="{8768BC57-3351-4578-B610-B99C33177B94}"/>
              </a:ext>
            </a:extLst>
          </p:cNvPr>
          <p:cNvSpPr txBox="1">
            <a:spLocks/>
          </p:cNvSpPr>
          <p:nvPr/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800"/>
              <a:t>III. </a:t>
            </a:r>
            <a:r>
              <a:rPr lang="en-US" sz="1800">
                <a:sym typeface="Arial"/>
              </a:rPr>
              <a:t>Thí nghiệm thực hành đo tiêu cự của thấu kính hội 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1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28" grpId="0"/>
      <p:bldP spid="30" grpId="0"/>
      <p:bldP spid="30" grpId="1"/>
      <p:bldP spid="31" grpId="0"/>
      <p:bldP spid="31" grpId="1"/>
      <p:bldP spid="32" grpId="0" animBg="1"/>
      <p:bldP spid="32" grpId="1" animBg="1"/>
      <p:bldP spid="33" grpId="0"/>
      <p:bldP spid="35" grpId="0"/>
      <p:bldP spid="3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447338" y="615997"/>
            <a:ext cx="7206008" cy="16834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70" y="381700"/>
            <a:ext cx="2151997" cy="2151997"/>
          </a:xfrm>
          <a:prstGeom prst="rect">
            <a:avLst/>
          </a:prstGeom>
        </p:spPr>
      </p:pic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289717" y="739700"/>
            <a:ext cx="6199337" cy="1435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dirty="0"/>
              <a:t>Dựa vào hình vẽ, em chứng tỏ trong trường hợp vật cách thấu kính d = 2f thì ảnh cách thấu kính d' = 2f và ảnh có độ cao bằng vật.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70;p26">
            <a:extLst>
              <a:ext uri="{FF2B5EF4-FFF2-40B4-BE49-F238E27FC236}">
                <a16:creationId xmlns:a16="http://schemas.microsoft.com/office/drawing/2014/main" id="{6381B59C-3C94-4350-D697-9F5B6BD3C061}"/>
              </a:ext>
            </a:extLst>
          </p:cNvPr>
          <p:cNvSpPr/>
          <p:nvPr/>
        </p:nvSpPr>
        <p:spPr>
          <a:xfrm>
            <a:off x="11340" y="462181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EDBDBF-EB7C-B753-A5AE-24CE6D51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87" y="2423104"/>
            <a:ext cx="5212826" cy="2416688"/>
          </a:xfrm>
          <a:prstGeom prst="rect">
            <a:avLst/>
          </a:prstGeom>
        </p:spPr>
      </p:pic>
      <p:sp>
        <p:nvSpPr>
          <p:cNvPr id="11" name="Google Shape;269;p26">
            <a:extLst>
              <a:ext uri="{FF2B5EF4-FFF2-40B4-BE49-F238E27FC236}">
                <a16:creationId xmlns:a16="http://schemas.microsoft.com/office/drawing/2014/main" id="{BD8C06B6-1D30-4D4B-96B0-5A84CDFD8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45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D239B9-E568-CAC7-03D5-7799045B2209}"/>
              </a:ext>
            </a:extLst>
          </p:cNvPr>
          <p:cNvSpPr/>
          <p:nvPr/>
        </p:nvSpPr>
        <p:spPr>
          <a:xfrm>
            <a:off x="440660" y="3137210"/>
            <a:ext cx="8428091" cy="183953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86653-0463-761B-C55E-A619C4D4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" y="3290532"/>
            <a:ext cx="1852968" cy="1852968"/>
          </a:xfrm>
          <a:prstGeom prst="rect">
            <a:avLst/>
          </a:prstGeom>
        </p:spPr>
      </p:pic>
      <p:sp>
        <p:nvSpPr>
          <p:cNvPr id="8" name="Google Shape;270;p26">
            <a:extLst>
              <a:ext uri="{FF2B5EF4-FFF2-40B4-BE49-F238E27FC236}">
                <a16:creationId xmlns:a16="http://schemas.microsoft.com/office/drawing/2014/main" id="{55131D88-6063-5C8E-8247-1BA919DAFC8C}"/>
              </a:ext>
            </a:extLst>
          </p:cNvPr>
          <p:cNvSpPr/>
          <p:nvPr/>
        </p:nvSpPr>
        <p:spPr>
          <a:xfrm>
            <a:off x="11340" y="3828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8645AF8-76B8-D6BC-E44C-96F287D8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23" y="596187"/>
            <a:ext cx="5461516" cy="2531982"/>
          </a:xfrm>
          <a:prstGeom prst="rect">
            <a:avLst/>
          </a:prstGeom>
        </p:spPr>
      </p:pic>
      <p:sp>
        <p:nvSpPr>
          <p:cNvPr id="44" name="Google Shape;247;p23">
            <a:extLst>
              <a:ext uri="{FF2B5EF4-FFF2-40B4-BE49-F238E27FC236}">
                <a16:creationId xmlns:a16="http://schemas.microsoft.com/office/drawing/2014/main" id="{D0FC3485-9178-5A4C-34E4-2D57D3CC826A}"/>
              </a:ext>
            </a:extLst>
          </p:cNvPr>
          <p:cNvSpPr txBox="1">
            <a:spLocks/>
          </p:cNvSpPr>
          <p:nvPr/>
        </p:nvSpPr>
        <p:spPr>
          <a:xfrm>
            <a:off x="1657631" y="3137210"/>
            <a:ext cx="2929053" cy="538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Quy ước: 1 ô = 1 cm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47;p23">
            <a:extLst>
              <a:ext uri="{FF2B5EF4-FFF2-40B4-BE49-F238E27FC236}">
                <a16:creationId xmlns:a16="http://schemas.microsoft.com/office/drawing/2014/main" id="{EE3A2F80-02BC-1656-37D6-CEA65C5CC238}"/>
              </a:ext>
            </a:extLst>
          </p:cNvPr>
          <p:cNvSpPr txBox="1">
            <a:spLocks/>
          </p:cNvSpPr>
          <p:nvPr/>
        </p:nvSpPr>
        <p:spPr>
          <a:xfrm>
            <a:off x="1657630" y="3580282"/>
            <a:ext cx="7211121" cy="538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, ta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:</a:t>
            </a:r>
          </a:p>
        </p:txBody>
      </p:sp>
      <p:sp>
        <p:nvSpPr>
          <p:cNvPr id="46" name="Google Shape;247;p23">
            <a:extLst>
              <a:ext uri="{FF2B5EF4-FFF2-40B4-BE49-F238E27FC236}">
                <a16:creationId xmlns:a16="http://schemas.microsoft.com/office/drawing/2014/main" id="{331A8790-1AE0-D1C4-9BBC-640D57FE1F07}"/>
              </a:ext>
            </a:extLst>
          </p:cNvPr>
          <p:cNvSpPr txBox="1">
            <a:spLocks/>
          </p:cNvSpPr>
          <p:nvPr/>
        </p:nvSpPr>
        <p:spPr>
          <a:xfrm>
            <a:off x="1657630" y="4056979"/>
            <a:ext cx="7211121" cy="538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OA' = 6 cm = 2.OF hay d' = 2f</a:t>
            </a:r>
          </a:p>
        </p:txBody>
      </p:sp>
      <p:sp>
        <p:nvSpPr>
          <p:cNvPr id="47" name="Google Shape;247;p23">
            <a:extLst>
              <a:ext uri="{FF2B5EF4-FFF2-40B4-BE49-F238E27FC236}">
                <a16:creationId xmlns:a16="http://schemas.microsoft.com/office/drawing/2014/main" id="{A2D1AE66-6DFD-8BB9-CFCA-91C9208E4332}"/>
              </a:ext>
            </a:extLst>
          </p:cNvPr>
          <p:cNvSpPr txBox="1">
            <a:spLocks/>
          </p:cNvSpPr>
          <p:nvPr/>
        </p:nvSpPr>
        <p:spPr>
          <a:xfrm>
            <a:off x="1657630" y="4533676"/>
            <a:ext cx="7211121" cy="538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A'B' = 2 cm = AB</a:t>
            </a:r>
          </a:p>
        </p:txBody>
      </p:sp>
      <p:sp>
        <p:nvSpPr>
          <p:cNvPr id="13" name="Google Shape;269;p26">
            <a:extLst>
              <a:ext uri="{FF2B5EF4-FFF2-40B4-BE49-F238E27FC236}">
                <a16:creationId xmlns:a16="http://schemas.microsoft.com/office/drawing/2014/main" id="{2148BCB1-F911-450F-8E5D-11236A220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486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/>
      <p:bldP spid="45" grpId="0"/>
      <p:bldP spid="46" grpId="0"/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412510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F6EEF0-ED7A-482A-596D-29452F41D7B1}"/>
              </a:ext>
            </a:extLst>
          </p:cNvPr>
          <p:cNvSpPr/>
          <p:nvPr/>
        </p:nvSpPr>
        <p:spPr>
          <a:xfrm>
            <a:off x="454079" y="4450345"/>
            <a:ext cx="8232721" cy="636239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363;p48">
                <a:extLst>
                  <a:ext uri="{FF2B5EF4-FFF2-40B4-BE49-F238E27FC236}">
                    <a16:creationId xmlns:a16="http://schemas.microsoft.com/office/drawing/2014/main" id="{586A21DC-DE52-3327-AC89-7B32C0A25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8599" y="4229754"/>
                <a:ext cx="3163977" cy="917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9AB5BE"/>
                  </a:buClr>
                  <a:defRPr/>
                </a:pPr>
                <a:r>
                  <a:rPr lang="en-US" sz="2000" b="1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d’ = d = 2f </a:t>
                </a:r>
                <a:r>
                  <a:rPr lang="en-US" sz="2000" b="1" dirty="0">
                    <a:solidFill>
                      <a:srgbClr val="2E2723"/>
                    </a:solidFill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rPr>
                  <a:t>→</a:t>
                </a:r>
                <a:r>
                  <a:rPr lang="en-US" sz="2000" b="1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2E27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2E272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Google Shape;363;p48">
                <a:extLst>
                  <a:ext uri="{FF2B5EF4-FFF2-40B4-BE49-F238E27FC236}">
                    <a16:creationId xmlns:a16="http://schemas.microsoft.com/office/drawing/2014/main" id="{586A21DC-DE52-3327-AC89-7B32C0A2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99" y="4229754"/>
                <a:ext cx="3163977" cy="917843"/>
              </a:xfrm>
              <a:prstGeom prst="rect">
                <a:avLst/>
              </a:prstGeom>
              <a:blipFill>
                <a:blip r:embed="rId3"/>
                <a:stretch>
                  <a:fillRect l="-19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DF2F47-52D5-78FB-61D3-B0312AEAB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00738"/>
              </p:ext>
            </p:extLst>
          </p:nvPr>
        </p:nvGraphicFramePr>
        <p:xfrm>
          <a:off x="289404" y="457766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7" name="Line 41">
            <a:extLst>
              <a:ext uri="{FF2B5EF4-FFF2-40B4-BE49-F238E27FC236}">
                <a16:creationId xmlns:a16="http://schemas.microsoft.com/office/drawing/2014/main" id="{8E9628C6-8715-BC42-C991-66F1077AC4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2737611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DE2566B3-10D7-26FD-3CDF-A4E463FD6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003591"/>
              </p:ext>
            </p:extLst>
          </p:nvPr>
        </p:nvGraphicFramePr>
        <p:xfrm>
          <a:off x="235090" y="2779910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2779910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7A90C2DA-30E5-0773-D153-E83BC544C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084344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CB31490A-C1C5-396B-6521-612FBC76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282112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5D15C6-9A6A-34B7-8031-AD4E76069090}"/>
              </a:ext>
            </a:extLst>
          </p:cNvPr>
          <p:cNvSpPr/>
          <p:nvPr/>
        </p:nvSpPr>
        <p:spPr>
          <a:xfrm>
            <a:off x="4528854" y="26787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FFD61AF-CB01-515A-6602-D00814C7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29905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0FDE43-1D00-D364-59E8-AF6BE6966374}"/>
              </a:ext>
            </a:extLst>
          </p:cNvPr>
          <p:cNvSpPr/>
          <p:nvPr/>
        </p:nvSpPr>
        <p:spPr>
          <a:xfrm>
            <a:off x="6509872" y="2693619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07B22DA4-7076-9C4C-09E1-2183BA9E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70875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9D9A47-0C08-14AB-9BAF-A2CC5EFA8619}"/>
              </a:ext>
            </a:extLst>
          </p:cNvPr>
          <p:cNvCxnSpPr>
            <a:cxnSpLocks/>
          </p:cNvCxnSpPr>
          <p:nvPr/>
        </p:nvCxnSpPr>
        <p:spPr>
          <a:xfrm flipV="1">
            <a:off x="620184" y="1768058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2DB147DB-A4A4-9BC8-B798-D1F147DD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43750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D8BD6B24-9E65-D27C-44CC-CB4B3AB15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282112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2B40479F-D5DE-4125-989E-40A0C0CF1A95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256109"/>
            <a:ext cx="4084772" cy="1"/>
            <a:chOff x="991" y="2064"/>
            <a:chExt cx="1002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184EDF0D-7E88-FB1E-F887-798E1C017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460027E6-BAA0-A3AB-A326-11D6F56C8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E054EC6E-86B3-D5C3-834A-815E43D0AC9B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217705"/>
            <a:ext cx="4125538" cy="1"/>
            <a:chOff x="991" y="2064"/>
            <a:chExt cx="1012" cy="1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6CE7E864-7514-F4A1-9FCE-E28FA396D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5FC6A87F-E748-7BEA-8F55-E11474507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4E6C192E-B634-6C71-1901-E545CEBDED0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1768058"/>
            <a:ext cx="3950853" cy="0"/>
            <a:chOff x="991" y="2064"/>
            <a:chExt cx="1198" cy="0"/>
          </a:xfrm>
        </p:grpSpPr>
        <p:sp>
          <p:nvSpPr>
            <p:cNvPr id="25" name="Line 41">
              <a:extLst>
                <a:ext uri="{FF2B5EF4-FFF2-40B4-BE49-F238E27FC236}">
                  <a16:creationId xmlns:a16="http://schemas.microsoft.com/office/drawing/2014/main" id="{5C9B7390-72C4-A1D3-875E-9DB0F7835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id="{D5AA34F0-7BE6-5B9F-F9F8-FD0ABD272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1302EF-0EEB-8E6A-2093-80E95963CBA3}"/>
              </a:ext>
            </a:extLst>
          </p:cNvPr>
          <p:cNvGrpSpPr/>
          <p:nvPr/>
        </p:nvGrpSpPr>
        <p:grpSpPr>
          <a:xfrm rot="337301">
            <a:off x="4430146" y="2232029"/>
            <a:ext cx="4319444" cy="749806"/>
            <a:chOff x="4901695" y="2863376"/>
            <a:chExt cx="6162880" cy="1069800"/>
          </a:xfrm>
        </p:grpSpPr>
        <p:sp>
          <p:nvSpPr>
            <p:cNvPr id="28" name="Line 49">
              <a:extLst>
                <a:ext uri="{FF2B5EF4-FFF2-40B4-BE49-F238E27FC236}">
                  <a16:creationId xmlns:a16="http://schemas.microsoft.com/office/drawing/2014/main" id="{A44DB1F9-9DB4-9F78-D974-E3F00B8BEA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9" name="Line 50">
              <a:extLst>
                <a:ext uri="{FF2B5EF4-FFF2-40B4-BE49-F238E27FC236}">
                  <a16:creationId xmlns:a16="http://schemas.microsoft.com/office/drawing/2014/main" id="{A6DF79BB-A08D-DFDA-2AC9-6DC77FF93D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0" name="Rectangle 51">
            <a:extLst>
              <a:ext uri="{FF2B5EF4-FFF2-40B4-BE49-F238E27FC236}">
                <a16:creationId xmlns:a16="http://schemas.microsoft.com/office/drawing/2014/main" id="{8798625E-4149-37A9-01C3-A066C7D0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44451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E07107BA-CE89-9D41-4946-956CFE41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381967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2EF46D-1C57-FDD7-5797-F4FA28643BF1}"/>
              </a:ext>
            </a:extLst>
          </p:cNvPr>
          <p:cNvCxnSpPr>
            <a:cxnSpLocks/>
          </p:cNvCxnSpPr>
          <p:nvPr/>
        </p:nvCxnSpPr>
        <p:spPr>
          <a:xfrm>
            <a:off x="8516368" y="2717664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35FC6-AC6A-D4C6-1941-FE37A4DE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43154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E8BE64-A8B1-1B06-A5BD-97AD4CE87557}"/>
              </a:ext>
            </a:extLst>
          </p:cNvPr>
          <p:cNvCxnSpPr/>
          <p:nvPr/>
        </p:nvCxnSpPr>
        <p:spPr>
          <a:xfrm>
            <a:off x="620184" y="3689429"/>
            <a:ext cx="3934196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7AD1543B-8A0D-E116-D29D-1EB58D04E76A}"/>
              </a:ext>
            </a:extLst>
          </p:cNvPr>
          <p:cNvSpPr txBox="1">
            <a:spLocks/>
          </p:cNvSpPr>
          <p:nvPr/>
        </p:nvSpPr>
        <p:spPr>
          <a:xfrm>
            <a:off x="2010585" y="3162136"/>
            <a:ext cx="927015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2f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45F5D0-4777-E7C8-A616-B0C4CFC1446E}"/>
              </a:ext>
            </a:extLst>
          </p:cNvPr>
          <p:cNvCxnSpPr/>
          <p:nvPr/>
        </p:nvCxnSpPr>
        <p:spPr>
          <a:xfrm>
            <a:off x="4571985" y="3687536"/>
            <a:ext cx="3934196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7" name="Google Shape;363;p48">
            <a:extLst>
              <a:ext uri="{FF2B5EF4-FFF2-40B4-BE49-F238E27FC236}">
                <a16:creationId xmlns:a16="http://schemas.microsoft.com/office/drawing/2014/main" id="{1B654E45-BA12-E279-7D91-BD8AAD9BBE31}"/>
              </a:ext>
            </a:extLst>
          </p:cNvPr>
          <p:cNvSpPr txBox="1">
            <a:spLocks/>
          </p:cNvSpPr>
          <p:nvPr/>
        </p:nvSpPr>
        <p:spPr>
          <a:xfrm>
            <a:off x="5962386" y="3160243"/>
            <a:ext cx="927015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 = 2f</a:t>
            </a:r>
          </a:p>
        </p:txBody>
      </p:sp>
      <p:sp>
        <p:nvSpPr>
          <p:cNvPr id="40" name="Google Shape;269;p26">
            <a:extLst>
              <a:ext uri="{FF2B5EF4-FFF2-40B4-BE49-F238E27FC236}">
                <a16:creationId xmlns:a16="http://schemas.microsoft.com/office/drawing/2014/main" id="{2561C396-28D5-42A7-97AB-DAFC5E4C6B06}"/>
              </a:ext>
            </a:extLst>
          </p:cNvPr>
          <p:cNvSpPr txBox="1">
            <a:spLocks/>
          </p:cNvSpPr>
          <p:nvPr/>
        </p:nvSpPr>
        <p:spPr>
          <a:xfrm>
            <a:off x="0" y="-46084"/>
            <a:ext cx="6250898" cy="44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47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6" grpId="0"/>
      <p:bldP spid="17" grpId="0"/>
      <p:bldP spid="30" grpId="0"/>
      <p:bldP spid="31" grpId="0"/>
      <p:bldP spid="33" grpId="0"/>
      <p:bldP spid="35" grpId="0"/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730021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240D53-BB33-5E7D-8162-7CC3F9D56D21}"/>
              </a:ext>
            </a:extLst>
          </p:cNvPr>
          <p:cNvGrpSpPr/>
          <p:nvPr/>
        </p:nvGrpSpPr>
        <p:grpSpPr>
          <a:xfrm>
            <a:off x="356204" y="518606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F865731-1602-0F50-1694-7925A0B40E73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56;p47">
              <a:extLst>
                <a:ext uri="{FF2B5EF4-FFF2-40B4-BE49-F238E27FC236}">
                  <a16:creationId xmlns:a16="http://schemas.microsoft.com/office/drawing/2014/main" id="{CE7089FB-AD46-15E5-E91B-3EFDE4EDB09A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3.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893B524-08F5-3400-F1EA-0839DB816AC3}"/>
              </a:ext>
            </a:extLst>
          </p:cNvPr>
          <p:cNvSpPr txBox="1"/>
          <p:nvPr/>
        </p:nvSpPr>
        <p:spPr>
          <a:xfrm>
            <a:off x="439004" y="1029763"/>
            <a:ext cx="81505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thấu kính hội tụ có tiêu cự cần đo, vật sáng, màn chắn, giá quang học.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6C9FFE-AE9D-5DF4-A06D-98834645DA3F}"/>
              </a:ext>
            </a:extLst>
          </p:cNvPr>
          <p:cNvGrpSpPr/>
          <p:nvPr/>
        </p:nvGrpSpPr>
        <p:grpSpPr>
          <a:xfrm>
            <a:off x="356204" y="1974876"/>
            <a:ext cx="2509396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AACE538-F838-8EB3-A58C-A30BFD150B43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356;p47">
              <a:extLst>
                <a:ext uri="{FF2B5EF4-FFF2-40B4-BE49-F238E27FC236}">
                  <a16:creationId xmlns:a16="http://schemas.microsoft.com/office/drawing/2014/main" id="{CA68DF0D-05B5-DCA4-313A-EA50C0F52413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48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4.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Thí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Nghiệm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E891965-4A84-8FA7-5671-651401C6F2FE}"/>
              </a:ext>
            </a:extLst>
          </p:cNvPr>
          <p:cNvSpPr txBox="1"/>
          <p:nvPr/>
        </p:nvSpPr>
        <p:spPr>
          <a:xfrm>
            <a:off x="269803" y="2537512"/>
            <a:ext cx="659191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  <a:defRPr/>
            </a:pP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FF91B7-7DE4-2814-45E6-597FD60F7538}"/>
              </a:ext>
            </a:extLst>
          </p:cNvPr>
          <p:cNvSpPr txBox="1"/>
          <p:nvPr/>
        </p:nvSpPr>
        <p:spPr>
          <a:xfrm>
            <a:off x="439004" y="1457166"/>
            <a:ext cx="1800196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báo cáo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920131-8ECF-92FE-5768-FF0D50BC8427}"/>
              </a:ext>
            </a:extLst>
          </p:cNvPr>
          <p:cNvSpPr txBox="1"/>
          <p:nvPr/>
        </p:nvSpPr>
        <p:spPr>
          <a:xfrm>
            <a:off x="269804" y="3036466"/>
            <a:ext cx="4129396" cy="16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  <a:defRPr/>
            </a:pP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chuyển vật và màn chắn ra xa d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thấu 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= d’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C4E99B4-AD37-0116-2B6D-3800E964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020542"/>
            <a:ext cx="4302196" cy="19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614596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256F52-B0F0-842E-2555-368C60DB1C6B}"/>
              </a:ext>
            </a:extLst>
          </p:cNvPr>
          <p:cNvGrpSpPr/>
          <p:nvPr/>
        </p:nvGrpSpPr>
        <p:grpSpPr>
          <a:xfrm>
            <a:off x="356204" y="556359"/>
            <a:ext cx="2509396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741861-C9ED-6209-57B3-E213FAAB1535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356;p47">
              <a:extLst>
                <a:ext uri="{FF2B5EF4-FFF2-40B4-BE49-F238E27FC236}">
                  <a16:creationId xmlns:a16="http://schemas.microsoft.com/office/drawing/2014/main" id="{26979DA8-41DF-F507-0267-3564102F1C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48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4.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Thí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Nghiệm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A0F695-BCB9-17C6-0368-96DB030146BE}"/>
              </a:ext>
            </a:extLst>
          </p:cNvPr>
          <p:cNvSpPr txBox="1"/>
          <p:nvPr/>
        </p:nvSpPr>
        <p:spPr>
          <a:xfrm>
            <a:off x="356204" y="1094935"/>
            <a:ext cx="4215796" cy="84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thước đo độ dài </a:t>
            </a:r>
            <a:r>
              <a:rPr lang="vi-VN" i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d'</a:t>
            </a:r>
            <a:r>
              <a:rPr lang="vi-VN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ghi giá trị đo được vào bảng kết quả đo 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FDA08-B139-F741-BB41-4699142FDC2E}"/>
              </a:ext>
            </a:extLst>
          </p:cNvPr>
          <p:cNvSpPr txBox="1"/>
          <p:nvPr/>
        </p:nvSpPr>
        <p:spPr>
          <a:xfrm>
            <a:off x="356204" y="2994206"/>
            <a:ext cx="8517992" cy="50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b="1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BB229-4906-0A3B-051E-061F972D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56359"/>
            <a:ext cx="4302196" cy="199451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24D7AE-CA30-EB3B-B0CF-EFF3003B4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29255"/>
              </p:ext>
            </p:extLst>
          </p:nvPr>
        </p:nvGraphicFramePr>
        <p:xfrm>
          <a:off x="408879" y="1997696"/>
          <a:ext cx="4163121" cy="917864"/>
        </p:xfrm>
        <a:graphic>
          <a:graphicData uri="http://schemas.openxmlformats.org/drawingml/2006/table">
            <a:tbl>
              <a:tblPr firstRow="1" bandRow="1">
                <a:tableStyleId>{54A8B073-ED6A-4EDD-BD70-0A1D501B4B3B}</a:tableStyleId>
              </a:tblPr>
              <a:tblGrid>
                <a:gridCol w="1665249">
                  <a:extLst>
                    <a:ext uri="{9D8B030D-6E8A-4147-A177-3AD203B41FA5}">
                      <a16:colId xmlns:a16="http://schemas.microsoft.com/office/drawing/2014/main" val="2799854725"/>
                    </a:ext>
                  </a:extLst>
                </a:gridCol>
                <a:gridCol w="832624">
                  <a:extLst>
                    <a:ext uri="{9D8B030D-6E8A-4147-A177-3AD203B41FA5}">
                      <a16:colId xmlns:a16="http://schemas.microsoft.com/office/drawing/2014/main" val="1715702186"/>
                    </a:ext>
                  </a:extLst>
                </a:gridCol>
                <a:gridCol w="832624">
                  <a:extLst>
                    <a:ext uri="{9D8B030D-6E8A-4147-A177-3AD203B41FA5}">
                      <a16:colId xmlns:a16="http://schemas.microsoft.com/office/drawing/2014/main" val="3120528226"/>
                    </a:ext>
                  </a:extLst>
                </a:gridCol>
                <a:gridCol w="832624">
                  <a:extLst>
                    <a:ext uri="{9D8B030D-6E8A-4147-A177-3AD203B41FA5}">
                      <a16:colId xmlns:a16="http://schemas.microsoft.com/office/drawing/2014/main" val="984425809"/>
                    </a:ext>
                  </a:extLst>
                </a:gridCol>
              </a:tblGrid>
              <a:tr h="458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Lần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thí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nghiệm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Lần</a:t>
                      </a:r>
                      <a:r>
                        <a:rPr lang="en-US" sz="1600" dirty="0"/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Lần</a:t>
                      </a:r>
                      <a:r>
                        <a:rPr lang="en-US" sz="16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Lần</a:t>
                      </a:r>
                      <a:r>
                        <a:rPr lang="en-US" sz="1600" dirty="0"/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79473"/>
                  </a:ext>
                </a:extLst>
              </a:tr>
              <a:tr h="4589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 + d’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6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0424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A4E9F1-5978-B68F-11F2-F84BE58BC1C8}"/>
                  </a:ext>
                </a:extLst>
              </p:cNvPr>
              <p:cNvSpPr txBox="1"/>
              <p:nvPr/>
            </p:nvSpPr>
            <p:spPr>
              <a:xfrm>
                <a:off x="356202" y="3501483"/>
                <a:ext cx="8517991" cy="843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20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>
                  <a:buClr>
                    <a:srgbClr val="9AB5BE"/>
                  </a:buClr>
                </a:pPr>
                <a:r>
                  <a:rPr lang="en-US" b="1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5: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2E272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AA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’</m:t>
                        </m:r>
                      </m:e>
                    </m:bar>
                  </m:oMath>
                </a14:m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E272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2E272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</m:bar>
                  </m:oMath>
                </a14:m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E272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rgbClr val="2E272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2E2723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AA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2E2723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e>
                        </m:ba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E272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cự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thấu</a:t>
                </a:r>
                <a:r>
                  <a:rPr lang="en-US" dirty="0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2E27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endParaRPr lang="en-US" dirty="0">
                  <a:solidFill>
                    <a:srgbClr val="2E272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A4E9F1-5978-B68F-11F2-F84BE58B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2" y="3501483"/>
                <a:ext cx="8517991" cy="843509"/>
              </a:xfrm>
              <a:prstGeom prst="rect">
                <a:avLst/>
              </a:prstGeom>
              <a:blipFill>
                <a:blip r:embed="rId3"/>
                <a:stretch>
                  <a:fillRect l="-5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/>
              <a:t>III. </a:t>
            </a:r>
            <a:r>
              <a:rPr lang="en-US" sz="1800" dirty="0" err="1">
                <a:sym typeface="Arial"/>
              </a:rPr>
              <a:t>Thí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nghiệm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thực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hành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tiêu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cự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của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004BE-CE47-E983-617E-064AE1B24C47}"/>
              </a:ext>
            </a:extLst>
          </p:cNvPr>
          <p:cNvGrpSpPr/>
          <p:nvPr/>
        </p:nvGrpSpPr>
        <p:grpSpPr>
          <a:xfrm>
            <a:off x="356204" y="518606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1A8626C-8DD7-8F46-C16B-DB227CAA9009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356;p47">
              <a:extLst>
                <a:ext uri="{FF2B5EF4-FFF2-40B4-BE49-F238E27FC236}">
                  <a16:creationId xmlns:a16="http://schemas.microsoft.com/office/drawing/2014/main" id="{7BBEA8CE-26E3-3933-4BD5-1550FA4E01D8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5.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Thảo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Luận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F9E80A7-D579-7849-EF59-AAB57A3513E9}"/>
              </a:ext>
            </a:extLst>
          </p:cNvPr>
          <p:cNvSpPr txBox="1"/>
          <p:nvPr/>
        </p:nvSpPr>
        <p:spPr>
          <a:xfrm>
            <a:off x="439004" y="882176"/>
            <a:ext cx="8150596" cy="82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AA’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A113B9-26D0-1556-1F21-08478CFBF11A}"/>
              </a:ext>
            </a:extLst>
          </p:cNvPr>
          <p:cNvGrpSpPr/>
          <p:nvPr/>
        </p:nvGrpSpPr>
        <p:grpSpPr>
          <a:xfrm>
            <a:off x="356204" y="1705665"/>
            <a:ext cx="2089630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C3DB15-E49C-3099-404B-B32BC04B3AEA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356;p47">
              <a:extLst>
                <a:ext uri="{FF2B5EF4-FFF2-40B4-BE49-F238E27FC236}">
                  <a16:creationId xmlns:a16="http://schemas.microsoft.com/office/drawing/2014/main" id="{31DC2BC1-020F-B8A9-062D-E4B05B674924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48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6.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Báo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cáo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kết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quả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B1854C6-F133-C61E-B57A-25BC2D77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79" y="2158175"/>
            <a:ext cx="5805462" cy="28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5948C-0A5A-0971-7712-26A726B7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2420"/>
            <a:ext cx="9144000" cy="1021080"/>
          </a:xfrm>
          <a:prstGeom prst="rect">
            <a:avLst/>
          </a:prstGeom>
        </p:spPr>
      </p:pic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18210" y="2220640"/>
            <a:ext cx="506898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sym typeface="Barlow"/>
              </a:rPr>
              <a:t>IV.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49" y="338461"/>
            <a:ext cx="4612461" cy="4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82804-7ED4-1A15-742C-07C8BE3FEBA4}"/>
              </a:ext>
            </a:extLst>
          </p:cNvPr>
          <p:cNvGrpSpPr/>
          <p:nvPr/>
        </p:nvGrpSpPr>
        <p:grpSpPr>
          <a:xfrm>
            <a:off x="2992244" y="178232"/>
            <a:ext cx="2849256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46596A-B7EB-E118-BA0A-C37264B8810A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356;p47">
              <a:extLst>
                <a:ext uri="{FF2B5EF4-FFF2-40B4-BE49-F238E27FC236}">
                  <a16:creationId xmlns:a16="http://schemas.microsoft.com/office/drawing/2014/main" id="{E481A6FF-ECA8-12D6-5F4D-682D62010A32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Đặc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điểm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của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buClrTx/>
              <a:defRPr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 -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</a:rPr>
              <a:t>Kính lúp được dùng để quan sát các vật nhỏ.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042660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3922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</a:rPr>
              <a:t>1. Ảnh tạo bởi thấu kính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627120" y="1751268"/>
            <a:ext cx="4663440" cy="1487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dirty="0"/>
              <a:t>Lấy ví dụ về các trường hợp nhìn được ảnh của vật qua thấu kính trong thực tế.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3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6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7979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5984488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496750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1179CD-665E-3B1B-9F67-F6B568385F7C}"/>
              </a:ext>
            </a:extLst>
          </p:cNvPr>
          <p:cNvGrpSpPr/>
          <p:nvPr/>
        </p:nvGrpSpPr>
        <p:grpSpPr>
          <a:xfrm>
            <a:off x="2992244" y="178232"/>
            <a:ext cx="2849256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7EEF01-A806-A61E-4E94-878CF56E728F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356;p47">
              <a:extLst>
                <a:ext uri="{FF2B5EF4-FFF2-40B4-BE49-F238E27FC236}">
                  <a16:creationId xmlns:a16="http://schemas.microsoft.com/office/drawing/2014/main" id="{E7B93D2F-CDB5-040A-9A0E-328EEB7B166B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Đặc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điểm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của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5" name="Rectangle 71">
            <a:extLst>
              <a:ext uri="{FF2B5EF4-FFF2-40B4-BE49-F238E27FC236}">
                <a16:creationId xmlns:a16="http://schemas.microsoft.com/office/drawing/2014/main" id="{98AEE6E9-B226-453C-8293-4624F5CD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272" y="2281868"/>
            <a:ext cx="3287494" cy="169277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buClrTx/>
              <a:defRPr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 -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16BFF"/>
                </a:solidFill>
                <a:effectLst/>
                <a:uLnTx/>
                <a:uFillTx/>
              </a:rPr>
              <a:t>Kính lúp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tụ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cự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ngắn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cỡ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vài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cm)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vành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gắn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cầm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chân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216BFF"/>
                </a:solidFill>
                <a:cs typeface="Times New Roman" panose="02020603050405020304" pitchFamily="18" charset="0"/>
              </a:rPr>
              <a:t>đế</a:t>
            </a:r>
            <a:r>
              <a:rPr lang="en-US" altLang="en-US" sz="2000" b="1" dirty="0">
                <a:solidFill>
                  <a:srgbClr val="216BFF"/>
                </a:solidFill>
                <a:cs typeface="Times New Roman" panose="02020603050405020304" pitchFamily="18" charset="0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216B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82804-7ED4-1A15-742C-07C8BE3FEBA4}"/>
              </a:ext>
            </a:extLst>
          </p:cNvPr>
          <p:cNvGrpSpPr/>
          <p:nvPr/>
        </p:nvGrpSpPr>
        <p:grpSpPr>
          <a:xfrm>
            <a:off x="2992244" y="178232"/>
            <a:ext cx="2849256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46596A-B7EB-E118-BA0A-C37264B8810A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356;p47">
              <a:extLst>
                <a:ext uri="{FF2B5EF4-FFF2-40B4-BE49-F238E27FC236}">
                  <a16:creationId xmlns:a16="http://schemas.microsoft.com/office/drawing/2014/main" id="{E481A6FF-ECA8-12D6-5F4D-682D62010A32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Đặc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điểm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của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buClrTx/>
              <a:defRPr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 - </a:t>
            </a: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65EDA4-2AA7-5F1E-D52A-18A1C9FD6CF4}"/>
              </a:ext>
            </a:extLst>
          </p:cNvPr>
          <p:cNvGrpSpPr/>
          <p:nvPr/>
        </p:nvGrpSpPr>
        <p:grpSpPr>
          <a:xfrm>
            <a:off x="2992244" y="178232"/>
            <a:ext cx="2849256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2998C2-520C-0F02-17BD-4D0D1DE7A486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Google Shape;356;p47">
              <a:extLst>
                <a:ext uri="{FF2B5EF4-FFF2-40B4-BE49-F238E27FC236}">
                  <a16:creationId xmlns:a16="http://schemas.microsoft.com/office/drawing/2014/main" id="{7AD4C7E7-F216-62D3-47E3-5ABF86AE6721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Đặc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điểm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của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671401" y="728622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88" y="1994656"/>
            <a:ext cx="3816277" cy="1059008"/>
          </a:xfrm>
          <a:prstGeom prst="rect">
            <a:avLst/>
          </a:prstGeom>
          <a:noFill/>
          <a:ln w="19050" algn="ctr">
            <a:solidFill>
              <a:srgbClr val="2E272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Mỗi kính lúp có một số bội giác, kí hiệu là G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75" y="3381941"/>
            <a:ext cx="5004997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3694027" y="1809668"/>
            <a:ext cx="4624781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trường hợp dùng kính lúp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AF55E-9A89-0920-2761-5B03C100D0B1}"/>
              </a:ext>
            </a:extLst>
          </p:cNvPr>
          <p:cNvGrpSpPr/>
          <p:nvPr/>
        </p:nvGrpSpPr>
        <p:grpSpPr>
          <a:xfrm>
            <a:off x="3533078" y="178232"/>
            <a:ext cx="2077844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9700952-6C79-91B9-E7C7-D98015B78829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Google Shape;356;p47">
              <a:extLst>
                <a:ext uri="{FF2B5EF4-FFF2-40B4-BE49-F238E27FC236}">
                  <a16:creationId xmlns:a16="http://schemas.microsoft.com/office/drawing/2014/main" id="{6654E946-3B82-F3A6-5D7F-66C5343AE0AF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Sử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dụng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</a:t>
            </a:r>
            <a:r>
              <a:rPr lang="en-US" dirty="0"/>
              <a:t>ắ</a:t>
            </a:r>
            <a:r>
              <a:rPr lang="vi-VN" dirty="0"/>
              <a:t>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80" name="Group 6179">
            <a:extLst>
              <a:ext uri="{FF2B5EF4-FFF2-40B4-BE49-F238E27FC236}">
                <a16:creationId xmlns:a16="http://schemas.microsoft.com/office/drawing/2014/main" id="{7A424074-BA9F-E650-A68B-F7F52C7FAD6F}"/>
              </a:ext>
            </a:extLst>
          </p:cNvPr>
          <p:cNvGrpSpPr/>
          <p:nvPr/>
        </p:nvGrpSpPr>
        <p:grpSpPr>
          <a:xfrm>
            <a:off x="3533078" y="178232"/>
            <a:ext cx="2077844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6181" name="Rectangle: Rounded Corners 6180">
              <a:extLst>
                <a:ext uri="{FF2B5EF4-FFF2-40B4-BE49-F238E27FC236}">
                  <a16:creationId xmlns:a16="http://schemas.microsoft.com/office/drawing/2014/main" id="{9B561966-BE9B-049B-E491-EA4260B16458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2" name="Google Shape;356;p47">
              <a:extLst>
                <a:ext uri="{FF2B5EF4-FFF2-40B4-BE49-F238E27FC236}">
                  <a16:creationId xmlns:a16="http://schemas.microsoft.com/office/drawing/2014/main" id="{C7F5F696-F61F-BFBF-35F3-48A1076AEE82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Sử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dụng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A74C8B1-254C-6F77-BBA7-CCFE181164BC}"/>
              </a:ext>
            </a:extLst>
          </p:cNvPr>
          <p:cNvGrpSpPr/>
          <p:nvPr/>
        </p:nvGrpSpPr>
        <p:grpSpPr>
          <a:xfrm>
            <a:off x="3533078" y="178232"/>
            <a:ext cx="2077844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FD4245E-65D6-FC21-6FD3-4F242C6055E3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56;p47">
              <a:extLst>
                <a:ext uri="{FF2B5EF4-FFF2-40B4-BE49-F238E27FC236}">
                  <a16:creationId xmlns:a16="http://schemas.microsoft.com/office/drawing/2014/main" id="{0D34D09F-57B2-1893-4A21-8BAA2CB07F70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Sử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dụng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938DD7-C1DF-1624-B6AC-052D5209E168}"/>
              </a:ext>
            </a:extLst>
          </p:cNvPr>
          <p:cNvGrpSpPr/>
          <p:nvPr/>
        </p:nvGrpSpPr>
        <p:grpSpPr>
          <a:xfrm>
            <a:off x="3533078" y="178232"/>
            <a:ext cx="2077844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2118267-37CA-2276-CA5A-7C387910AD86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356;p47">
              <a:extLst>
                <a:ext uri="{FF2B5EF4-FFF2-40B4-BE49-F238E27FC236}">
                  <a16:creationId xmlns:a16="http://schemas.microsoft.com/office/drawing/2014/main" id="{D7D0078A-0A3F-78FE-1E9E-8EC4A4E93BA6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Sử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dụng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IV.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B601E1-F105-BFD7-1A0E-785BC3A26B18}"/>
              </a:ext>
            </a:extLst>
          </p:cNvPr>
          <p:cNvGrpSpPr/>
          <p:nvPr/>
        </p:nvGrpSpPr>
        <p:grpSpPr>
          <a:xfrm>
            <a:off x="3533078" y="178232"/>
            <a:ext cx="2077844" cy="393605"/>
            <a:chOff x="2863742" y="1138477"/>
            <a:chExt cx="3467785" cy="492422"/>
          </a:xfrm>
          <a:solidFill>
            <a:srgbClr val="FFFFFF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84BD961-9D57-2DAE-ED53-4FA53A019EDA}"/>
                </a:ext>
              </a:extLst>
            </p:cNvPr>
            <p:cNvSpPr/>
            <p:nvPr/>
          </p:nvSpPr>
          <p:spPr>
            <a:xfrm>
              <a:off x="2863742" y="1184563"/>
              <a:ext cx="3467785" cy="4463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Google Shape;356;p47">
              <a:extLst>
                <a:ext uri="{FF2B5EF4-FFF2-40B4-BE49-F238E27FC236}">
                  <a16:creationId xmlns:a16="http://schemas.microsoft.com/office/drawing/2014/main" id="{0B91CC3D-0B65-D510-D3CC-D7EF16DF719E}"/>
                </a:ext>
              </a:extLst>
            </p:cNvPr>
            <p:cNvSpPr txBox="1">
              <a:spLocks/>
            </p:cNvSpPr>
            <p:nvPr/>
          </p:nvSpPr>
          <p:spPr>
            <a:xfrm>
              <a:off x="2882357" y="1138477"/>
              <a:ext cx="343055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Sử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dụng</a:t>
              </a:r>
              <a:r>
                <a:rPr lang="en-US" sz="1600" dirty="0">
                  <a:solidFill>
                    <a:srgbClr val="2E272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kính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lúp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274210" y="1597953"/>
            <a:ext cx="3698699" cy="99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 -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274210" y="2508079"/>
            <a:ext cx="3698698" cy="84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 -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hlinkClick r:id="rId3" action="ppaction://hlinksldjump"/>
            <a:extLst>
              <a:ext uri="{FF2B5EF4-FFF2-40B4-BE49-F238E27FC236}">
                <a16:creationId xmlns:a16="http://schemas.microsoft.com/office/drawing/2014/main" id="{164917F3-7889-4A62-BFFC-EB250DB60C99}"/>
              </a:ext>
            </a:extLst>
          </p:cNvPr>
          <p:cNvSpPr/>
          <p:nvPr/>
        </p:nvSpPr>
        <p:spPr>
          <a:xfrm>
            <a:off x="7433441" y="4698124"/>
            <a:ext cx="354725" cy="315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068ED-0792-5FF8-BD9A-741023BE746A}"/>
              </a:ext>
            </a:extLst>
          </p:cNvPr>
          <p:cNvSpPr/>
          <p:nvPr/>
        </p:nvSpPr>
        <p:spPr>
          <a:xfrm>
            <a:off x="822960" y="716280"/>
            <a:ext cx="7924800" cy="723318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BBD73415-4D7D-E745-0836-F590ED969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930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70C0"/>
                </a:solidFill>
              </a:rPr>
              <a:t>1. Ảnh tạo bởi thấu kính</a:t>
            </a:r>
            <a:endParaRPr sz="1800" dirty="0">
              <a:solidFill>
                <a:srgbClr val="0070C0"/>
              </a:solidFill>
            </a:endParaRPr>
          </a:p>
        </p:txBody>
      </p:sp>
      <p:sp>
        <p:nvSpPr>
          <p:cNvPr id="11" name="Google Shape;270;p26">
            <a:extLst>
              <a:ext uri="{FF2B5EF4-FFF2-40B4-BE49-F238E27FC236}">
                <a16:creationId xmlns:a16="http://schemas.microsoft.com/office/drawing/2014/main" id="{3ADE51A4-2762-64DB-5939-499150378FFE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46" name="Picture 2" descr="Little schoolgirl stands outside the school with a backpack on her back Back to school Created with Generative AI technology">
            <a:extLst>
              <a:ext uri="{FF2B5EF4-FFF2-40B4-BE49-F238E27FC236}">
                <a16:creationId xmlns:a16="http://schemas.microsoft.com/office/drawing/2014/main" id="{B21A16B4-3065-D631-6520-93D606501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/>
          <a:stretch/>
        </p:blipFill>
        <p:spPr bwMode="auto">
          <a:xfrm>
            <a:off x="662939" y="1651872"/>
            <a:ext cx="3840481" cy="25405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EADED-85D9-20C4-BB0C-6E721AD90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9" y="504006"/>
            <a:ext cx="1005841" cy="1005841"/>
          </a:xfrm>
          <a:prstGeom prst="rect">
            <a:avLst/>
          </a:prstGeom>
        </p:spPr>
      </p:pic>
      <p:sp>
        <p:nvSpPr>
          <p:cNvPr id="15" name="Google Shape;247;p23">
            <a:extLst>
              <a:ext uri="{FF2B5EF4-FFF2-40B4-BE49-F238E27FC236}">
                <a16:creationId xmlns:a16="http://schemas.microsoft.com/office/drawing/2014/main" id="{C1FD1C01-D651-14D7-12BA-FF05585D022C}"/>
              </a:ext>
            </a:extLst>
          </p:cNvPr>
          <p:cNvSpPr txBox="1">
            <a:spLocks/>
          </p:cNvSpPr>
          <p:nvPr/>
        </p:nvSpPr>
        <p:spPr>
          <a:xfrm>
            <a:off x="1512570" y="792771"/>
            <a:ext cx="654558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V</a:t>
            </a:r>
            <a:r>
              <a:rPr lang="vi-VN" dirty="0"/>
              <a:t>í dụ về nhìn được ảnh của vật qua thấu kính</a:t>
            </a:r>
            <a:endParaRPr lang="en-US" dirty="0"/>
          </a:p>
        </p:txBody>
      </p:sp>
      <p:sp>
        <p:nvSpPr>
          <p:cNvPr id="16" name="Google Shape;247;p23">
            <a:extLst>
              <a:ext uri="{FF2B5EF4-FFF2-40B4-BE49-F238E27FC236}">
                <a16:creationId xmlns:a16="http://schemas.microsoft.com/office/drawing/2014/main" id="{D5F0486C-8CDE-7B0F-0D8B-37C7239E8E7E}"/>
              </a:ext>
            </a:extLst>
          </p:cNvPr>
          <p:cNvSpPr txBox="1">
            <a:spLocks/>
          </p:cNvSpPr>
          <p:nvPr/>
        </p:nvSpPr>
        <p:spPr>
          <a:xfrm>
            <a:off x="800099" y="4199738"/>
            <a:ext cx="356235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vi-VN" sz="2000" dirty="0"/>
              <a:t>Người bị cận, đeo thấu kính phân kì có thể nhìn vật ở xa</a:t>
            </a:r>
            <a:endParaRPr lang="en-US" sz="2000" dirty="0"/>
          </a:p>
        </p:txBody>
      </p:sp>
      <p:pic>
        <p:nvPicPr>
          <p:cNvPr id="6148" name="Picture 4" descr="Little girl using binoculars in the forest">
            <a:extLst>
              <a:ext uri="{FF2B5EF4-FFF2-40B4-BE49-F238E27FC236}">
                <a16:creationId xmlns:a16="http://schemas.microsoft.com/office/drawing/2014/main" id="{E57722D6-54EB-F3D5-61F1-86899053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00" y="1651873"/>
            <a:ext cx="3824854" cy="25478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47;p23">
            <a:extLst>
              <a:ext uri="{FF2B5EF4-FFF2-40B4-BE49-F238E27FC236}">
                <a16:creationId xmlns:a16="http://schemas.microsoft.com/office/drawing/2014/main" id="{D9A23143-D4B3-B606-7994-2FD27A10013F}"/>
              </a:ext>
            </a:extLst>
          </p:cNvPr>
          <p:cNvSpPr txBox="1">
            <a:spLocks/>
          </p:cNvSpPr>
          <p:nvPr/>
        </p:nvSpPr>
        <p:spPr>
          <a:xfrm>
            <a:off x="4821752" y="4199738"/>
            <a:ext cx="3562350" cy="57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100"/>
              <a:defRPr sz="20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Ta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xa qua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nhòm</a:t>
            </a:r>
            <a:r>
              <a:rPr lang="en-US" dirty="0"/>
              <a:t> (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tụ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713679" y="617034"/>
            <a:ext cx="7880194" cy="33606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3" y="2872461"/>
            <a:ext cx="2210357" cy="2210357"/>
          </a:xfrm>
          <a:prstGeom prst="rect">
            <a:avLst/>
          </a:prstGeom>
        </p:spPr>
      </p:pic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345580" y="999345"/>
            <a:ext cx="7084741" cy="198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  <a:buClr>
                <a:srgbClr val="DA622E"/>
              </a:buClr>
            </a:pPr>
            <a:r>
              <a:rPr lang="vi-VN" dirty="0"/>
              <a:t>Người già thường đeo kính là thấu kính hội tụ để đọc sách. Nếu thấu kính có tiêu cự f = 50 cm thì cần đặt sách cách thấu kính bao nhiêu để ảnh của các dòng chữ trên sách cách thấu kính 50 cm?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87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193F85-FC56-EEE5-19DB-C0A55CCC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678778"/>
            <a:ext cx="7559695" cy="378594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526895" y="550126"/>
            <a:ext cx="8304871" cy="434154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4" y="-33386"/>
            <a:ext cx="1614040" cy="16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193F85-FC56-EEE5-19DB-C0A55CCC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29" y="1364390"/>
            <a:ext cx="4590169" cy="22987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442CFF-A28D-D11E-CD91-FF501EB1FB1C}"/>
              </a:ext>
            </a:extLst>
          </p:cNvPr>
          <p:cNvSpPr/>
          <p:nvPr/>
        </p:nvSpPr>
        <p:spPr>
          <a:xfrm>
            <a:off x="526895" y="550126"/>
            <a:ext cx="8304871" cy="4341541"/>
          </a:xfrm>
          <a:prstGeom prst="roundRect">
            <a:avLst/>
          </a:prstGeom>
          <a:noFill/>
          <a:ln>
            <a:solidFill>
              <a:srgbClr val="DA62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4" y="-33386"/>
            <a:ext cx="1614040" cy="161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0034" y="631142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Google Shape;247;p23">
                <a:extLst>
                  <a:ext uri="{FF2B5EF4-FFF2-40B4-BE49-F238E27FC236}">
                    <a16:creationId xmlns:a16="http://schemas.microsoft.com/office/drawing/2014/main" id="{C8962FDF-70C1-9FE5-FC37-E5327F5C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34" y="631142"/>
                <a:ext cx="4119799" cy="820407"/>
              </a:xfrm>
              <a:prstGeom prst="rect">
                <a:avLst/>
              </a:prstGeom>
              <a:blipFill>
                <a:blip r:embed="rId4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12" y="1451549"/>
                <a:ext cx="3887687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Google Shape;247;p23">
                <a:extLst>
                  <a:ext uri="{FF2B5EF4-FFF2-40B4-BE49-F238E27FC236}">
                    <a16:creationId xmlns:a16="http://schemas.microsoft.com/office/drawing/2014/main" id="{1AC2612D-C354-D0D7-1726-1C0F7449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2" y="1451549"/>
                <a:ext cx="3887687" cy="1478280"/>
              </a:xfrm>
              <a:prstGeom prst="rect">
                <a:avLst/>
              </a:prstGeom>
              <a:blipFill>
                <a:blip r:embed="rId5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202" y="3041396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Google Shape;247;p23">
                <a:extLst>
                  <a:ext uri="{FF2B5EF4-FFF2-40B4-BE49-F238E27FC236}">
                    <a16:creationId xmlns:a16="http://schemas.microsoft.com/office/drawing/2014/main" id="{7E3A1467-3C2B-3B93-0BA3-E6275CA5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2" y="3041396"/>
                <a:ext cx="5505693" cy="708840"/>
              </a:xfrm>
              <a:prstGeom prst="rect">
                <a:avLst/>
              </a:prstGeom>
              <a:blipFill>
                <a:blip r:embed="rId6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C1BAAF17-DF15-6209-DD25-AEDC5BCDBB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5835" y="359024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50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 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25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Google Shape;247;p23">
                <a:extLst>
                  <a:ext uri="{FF2B5EF4-FFF2-40B4-BE49-F238E27FC236}">
                    <a16:creationId xmlns:a16="http://schemas.microsoft.com/office/drawing/2014/main" id="{C1BAAF17-DF15-6209-DD25-AEDC5BCD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5" y="3590249"/>
                <a:ext cx="6563496" cy="1350938"/>
              </a:xfrm>
              <a:prstGeom prst="rect">
                <a:avLst/>
              </a:prstGeom>
              <a:blipFill>
                <a:blip r:embed="rId7"/>
                <a:stretch>
                  <a:fillRect l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313689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9;p26">
            <a:extLst>
              <a:ext uri="{FF2B5EF4-FFF2-40B4-BE49-F238E27FC236}">
                <a16:creationId xmlns:a16="http://schemas.microsoft.com/office/drawing/2014/main" id="{9E55D4D8-E952-B984-952B-9E9FCFE8C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59" y="-30276"/>
            <a:ext cx="2896047" cy="44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16BFF"/>
                </a:solidFill>
              </a:rPr>
              <a:t>2. Cách vẽ ảnh</a:t>
            </a:r>
            <a:endParaRPr sz="2400" dirty="0">
              <a:solidFill>
                <a:srgbClr val="216BFF"/>
              </a:solidFill>
            </a:endParaRPr>
          </a:p>
        </p:txBody>
      </p:sp>
      <p:sp>
        <p:nvSpPr>
          <p:cNvPr id="10" name="Google Shape;269;p26">
            <a:extLst>
              <a:ext uri="{FF2B5EF4-FFF2-40B4-BE49-F238E27FC236}">
                <a16:creationId xmlns:a16="http://schemas.microsoft.com/office/drawing/2014/main" id="{EC08158B-CA21-5F61-40C8-873E078C0B18}"/>
              </a:ext>
            </a:extLst>
          </p:cNvPr>
          <p:cNvSpPr txBox="1">
            <a:spLocks/>
          </p:cNvSpPr>
          <p:nvPr/>
        </p:nvSpPr>
        <p:spPr>
          <a:xfrm>
            <a:off x="504581" y="377319"/>
            <a:ext cx="8232715" cy="83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S (</a:t>
            </a:r>
            <a:r>
              <a:rPr lang="en-US" sz="1800" dirty="0" err="1">
                <a:solidFill>
                  <a:srgbClr val="002060"/>
                </a:solidFill>
              </a:rPr>
              <a:t>vật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nhỏ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nằm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ngoài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trục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thấu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kính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hội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tụ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8D7992-4AF7-7D58-63D2-2D0B118172A3}"/>
              </a:ext>
            </a:extLst>
          </p:cNvPr>
          <p:cNvSpPr/>
          <p:nvPr/>
        </p:nvSpPr>
        <p:spPr>
          <a:xfrm>
            <a:off x="228601" y="4342391"/>
            <a:ext cx="8458200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63;p48">
            <a:extLst>
              <a:ext uri="{FF2B5EF4-FFF2-40B4-BE49-F238E27FC236}">
                <a16:creationId xmlns:a16="http://schemas.microsoft.com/office/drawing/2014/main" id="{6638BFE8-1673-1EEE-6694-6EA375FD2189}"/>
              </a:ext>
            </a:extLst>
          </p:cNvPr>
          <p:cNvSpPr txBox="1">
            <a:spLocks/>
          </p:cNvSpPr>
          <p:nvPr/>
        </p:nvSpPr>
        <p:spPr>
          <a:xfrm>
            <a:off x="228600" y="4300227"/>
            <a:ext cx="156101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FB32ABDB-71E3-B123-18D1-B709A975EB6F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Từ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S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vẽ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2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tia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tới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thấu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kính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đi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qua O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//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∆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)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id="{2046C771-B7DA-8118-819A-89DB30B6BA13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963981" y="2217129"/>
            <a:ext cx="4084772" cy="1"/>
            <a:chOff x="991" y="2064"/>
            <a:chExt cx="1002" cy="1"/>
          </a:xfrm>
        </p:grpSpPr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B641757D-2F65-CE7D-E850-416E554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5CCA3975-619A-CB36-AB5C-0C3B40455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roup 40">
            <a:extLst>
              <a:ext uri="{FF2B5EF4-FFF2-40B4-BE49-F238E27FC236}">
                <a16:creationId xmlns:a16="http://schemas.microsoft.com/office/drawing/2014/main" id="{6348463C-152E-E16F-D207-2267222D9799}"/>
              </a:ext>
            </a:extLst>
          </p:cNvPr>
          <p:cNvGrpSpPr>
            <a:grpSpLocks/>
          </p:cNvGrpSpPr>
          <p:nvPr/>
        </p:nvGrpSpPr>
        <p:grpSpPr bwMode="auto">
          <a:xfrm>
            <a:off x="1041077" y="1735628"/>
            <a:ext cx="3950853" cy="0"/>
            <a:chOff x="991" y="2064"/>
            <a:chExt cx="1198" cy="0"/>
          </a:xfrm>
        </p:grpSpPr>
        <p:sp>
          <p:nvSpPr>
            <p:cNvPr id="258" name="Line 41">
              <a:extLst>
                <a:ext uri="{FF2B5EF4-FFF2-40B4-BE49-F238E27FC236}">
                  <a16:creationId xmlns:a16="http://schemas.microsoft.com/office/drawing/2014/main" id="{8B5A1847-C707-855F-674A-428FAF47D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Line 42">
              <a:extLst>
                <a:ext uri="{FF2B5EF4-FFF2-40B4-BE49-F238E27FC236}">
                  <a16:creationId xmlns:a16="http://schemas.microsoft.com/office/drawing/2014/main" id="{D501FBDB-7F0E-BEE1-3D84-5B5904CF9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37B6119-B03E-6102-81B2-2E64E2C259EB}"/>
              </a:ext>
            </a:extLst>
          </p:cNvPr>
          <p:cNvGrpSpPr/>
          <p:nvPr/>
        </p:nvGrpSpPr>
        <p:grpSpPr>
          <a:xfrm>
            <a:off x="339310" y="1177141"/>
            <a:ext cx="8142141" cy="3026425"/>
            <a:chOff x="339310" y="976419"/>
            <a:chExt cx="8142141" cy="3026425"/>
          </a:xfrm>
        </p:grpSpPr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F81549B0-B3BD-AC3E-8C42-8AD13872D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581" y="2518410"/>
              <a:ext cx="7976870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D2A87CF1-51E0-371D-97A3-F825B32AA3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111878"/>
                </p:ext>
              </p:extLst>
            </p:nvPr>
          </p:nvGraphicFramePr>
          <p:xfrm>
            <a:off x="339310" y="2560709"/>
            <a:ext cx="462936" cy="29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3" name="Object 9">
                          <a:extLst>
                            <a:ext uri="{FF2B5EF4-FFF2-40B4-BE49-F238E27FC236}">
                              <a16:creationId xmlns:a16="http://schemas.microsoft.com/office/drawing/2014/main" id="{0D1E6958-3A05-EF02-375B-DF1C110DBF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10" y="2560709"/>
                          <a:ext cx="462936" cy="293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FAE35FCB-E299-3DD9-C67F-0E1C22CAF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930" y="976419"/>
              <a:ext cx="0" cy="302642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4EE24090-F8C4-4C91-179E-00C8C957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488" y="260192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O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3C0905-FF7B-7EC2-2525-72F905DF065C}"/>
                </a:ext>
              </a:extLst>
            </p:cNvPr>
            <p:cNvSpPr/>
            <p:nvPr/>
          </p:nvSpPr>
          <p:spPr>
            <a:xfrm>
              <a:off x="4948784" y="2459591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57042C8F-8E29-1CF8-5EBD-D9E4DAA3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804" y="2079857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D85DB-02C8-B2D7-A373-BD7ABEA20EEF}"/>
                </a:ext>
              </a:extLst>
            </p:cNvPr>
            <p:cNvSpPr/>
            <p:nvPr/>
          </p:nvSpPr>
          <p:spPr>
            <a:xfrm>
              <a:off x="6281307" y="2474418"/>
              <a:ext cx="86291" cy="86291"/>
            </a:xfrm>
            <a:prstGeom prst="ellipse">
              <a:avLst/>
            </a:prstGeom>
            <a:solidFill>
              <a:srgbClr val="000D26"/>
            </a:solidFill>
            <a:ln w="28575">
              <a:solidFill>
                <a:srgbClr val="000D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06F10BA8-DE00-C928-1E9B-CDF2EAC3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40" y="1202631"/>
              <a:ext cx="443587" cy="222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Roboto Black" panose="020000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944BF5-80E6-AE1B-85E7-03E4141CD7A2}"/>
                </a:ext>
              </a:extLst>
            </p:cNvPr>
            <p:cNvSpPr/>
            <p:nvPr/>
          </p:nvSpPr>
          <p:spPr>
            <a:xfrm>
              <a:off x="997931" y="1487340"/>
              <a:ext cx="86291" cy="86291"/>
            </a:xfrm>
            <a:prstGeom prst="ellipse">
              <a:avLst/>
            </a:prstGeom>
            <a:solidFill>
              <a:srgbClr val="DA622E"/>
            </a:solidFill>
            <a:ln w="28575">
              <a:solidFill>
                <a:srgbClr val="DA62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3" grpId="0"/>
      <p:bldP spid="24" grpId="0"/>
      <p:bldP spid="14" grpId="0"/>
      <p:bldP spid="16" grpId="0"/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</TotalTime>
  <Words>4455</Words>
  <Application>Microsoft Office PowerPoint</Application>
  <PresentationFormat>On-screen Show (16:9)</PresentationFormat>
  <Paragraphs>568</Paragraphs>
  <Slides>91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11" baseType="lpstr">
      <vt:lpstr>DM Sans</vt:lpstr>
      <vt:lpstr>Calibri</vt:lpstr>
      <vt:lpstr>#9Slide03 Arima Madurai Black</vt:lpstr>
      <vt:lpstr>Lato</vt:lpstr>
      <vt:lpstr>Arial</vt:lpstr>
      <vt:lpstr>Roboto Black</vt:lpstr>
      <vt:lpstr>Barlow</vt:lpstr>
      <vt:lpstr>Nunito Light</vt:lpstr>
      <vt:lpstr>Montserrat</vt:lpstr>
      <vt:lpstr>Palanquin Dark</vt:lpstr>
      <vt:lpstr>Roboto</vt:lpstr>
      <vt:lpstr>Inter</vt:lpstr>
      <vt:lpstr>Fredoka One</vt:lpstr>
      <vt:lpstr>Patua One</vt:lpstr>
      <vt:lpstr>Libre Franklin Black</vt:lpstr>
      <vt:lpstr>Cambria Math</vt:lpstr>
      <vt:lpstr>Second Derivative Test by Slidesgo</vt:lpstr>
      <vt:lpstr>1_The Physics of Sailing by Slidesgo</vt:lpstr>
      <vt:lpstr>The Physics of Sailing by Slidesgo</vt:lpstr>
      <vt:lpstr>Equation</vt:lpstr>
      <vt:lpstr>BÀI 6 SỰ TẠO ẢNH QUA THẤU KÍNH. KÍNH LÚP</vt:lpstr>
      <vt:lpstr>PowerPoint Presentation</vt:lpstr>
      <vt:lpstr>PowerPoint Presentation</vt:lpstr>
      <vt:lpstr>I. Ảnh của một vật tạo bởi thấu kính</vt:lpstr>
      <vt:lpstr>1. Ảnh tạo bởi thấu kính</vt:lpstr>
      <vt:lpstr>1. Ảnh tạo bởi thấu kính</vt:lpstr>
      <vt:lpstr>1. Ảnh tạo bởi thấu kính</vt:lpstr>
      <vt:lpstr>1. Ảnh tạo bởi thấu kính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2. Cách vẽ ảnh</vt:lpstr>
      <vt:lpstr>PowerPoint Presentation</vt:lpstr>
      <vt:lpstr>PowerPoint Presentation</vt:lpstr>
      <vt:lpstr>3. Thí nghiệm về sự tạo ảnh qua thấu kính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3. Thí nghiệm về sự tạo ảnh</vt:lpstr>
      <vt:lpstr>PowerPoint Presentation</vt:lpstr>
      <vt:lpstr>II. Vị trí và kích thước ảnh qua thấu kính hội tụ</vt:lpstr>
      <vt:lpstr>II. Vị trí và kích thước ảnh qua thấu kính hội tụ </vt:lpstr>
      <vt:lpstr>PowerPoint Presentation</vt:lpstr>
      <vt:lpstr>PowerPoint Presentation</vt:lpstr>
      <vt:lpstr>PowerPoint Presentation</vt:lpstr>
      <vt:lpstr>PowerPoint Presentation</vt:lpstr>
      <vt:lpstr>II. Vị trí và kích thước ảnh qua thấu kính hội tụ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Thí nghiệm thực hành đo tiêu cự của thấu kính hội tụ</vt:lpstr>
      <vt:lpstr>III. Thí nghiệm thực hành đo tiêu cự của thấu kính hội tụ</vt:lpstr>
      <vt:lpstr>III. Thí nghiệm thực hành đo tiêu cự của thấu kính hội tụ</vt:lpstr>
      <vt:lpstr>PowerPoint Presentation</vt:lpstr>
      <vt:lpstr>PowerPoint Presentation</vt:lpstr>
      <vt:lpstr>PowerPoint Presentation</vt:lpstr>
      <vt:lpstr>III. Thí nghiệm thực hành đo tiêu cự của thấu kính hội tụ</vt:lpstr>
      <vt:lpstr>III. Thí nghiệm thực hành đo tiêu cự của thấu kính hội tụ</vt:lpstr>
      <vt:lpstr>PowerPoint Presentation</vt:lpstr>
      <vt:lpstr>III. Thí nghiệm thực hành đo tiêu cự của thấu kính hội tụ</vt:lpstr>
      <vt:lpstr>III. Thí nghiệm thực hành đo tiêu cự của thấu kính hội tụ</vt:lpstr>
      <vt:lpstr>III. Thí nghiệm thực hành đo tiêu cự của thấu kính hội tụ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IV. Kính Lúp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SỰ TẠO ẢNH QUA THẤU KÍNH KÍNH LÚP</dc:title>
  <cp:lastModifiedBy>thao nguyen</cp:lastModifiedBy>
  <cp:revision>66</cp:revision>
  <dcterms:modified xsi:type="dcterms:W3CDTF">2025-03-08T13:37:18Z</dcterms:modified>
</cp:coreProperties>
</file>