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333" r:id="rId2"/>
    <p:sldId id="335" r:id="rId3"/>
    <p:sldId id="334" r:id="rId4"/>
    <p:sldId id="39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70" r:id="rId21"/>
    <p:sldId id="471" r:id="rId22"/>
    <p:sldId id="472" r:id="rId23"/>
    <p:sldId id="473" r:id="rId24"/>
    <p:sldId id="474" r:id="rId25"/>
    <p:sldId id="475" r:id="rId26"/>
    <p:sldId id="476" r:id="rId27"/>
    <p:sldId id="477" r:id="rId28"/>
    <p:sldId id="478" r:id="rId29"/>
    <p:sldId id="479" r:id="rId30"/>
    <p:sldId id="480" r:id="rId31"/>
    <p:sldId id="481" r:id="rId32"/>
    <p:sldId id="482" r:id="rId33"/>
    <p:sldId id="483" r:id="rId34"/>
    <p:sldId id="484" r:id="rId35"/>
    <p:sldId id="4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FF0000"/>
    <a:srgbClr val="0000CC"/>
    <a:srgbClr val="006600"/>
    <a:srgbClr val="FF6600"/>
    <a:srgbClr val="00CC00"/>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60" d="100"/>
          <a:sy n="60" d="100"/>
        </p:scale>
        <p:origin x="676"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4/21/2025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4/21/2025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4/21/2025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4/21/2025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4/21/2025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4/21/2025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4/21/2025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4/21/2025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4/21/2025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4/21/2025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4/21/2025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4/21/2025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CÁC EM HỌC SINH </a:t>
            </a:r>
          </a:p>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 VỚI BÀI GIẢNG ĐIỆN TỬ</a:t>
            </a: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NHIÊN 7</a:t>
            </a:r>
          </a:p>
        </p:txBody>
      </p:sp>
      <p:sp>
        <p:nvSpPr>
          <p:cNvPr id="13" name="Title 1"/>
          <p:cNvSpPr txBox="1">
            <a:spLocks/>
          </p:cNvSpPr>
          <p:nvPr/>
        </p:nvSpPr>
        <p:spPr>
          <a:xfrm>
            <a:off x="406400" y="3591486"/>
            <a:ext cx="10363200" cy="537882"/>
          </a:xfrm>
          <a:prstGeom prst="rect">
            <a:avLst/>
          </a:prstGeom>
        </p:spPr>
        <p:txBody>
          <a:bodyPr>
            <a:normAutofit fontScale="75000" lnSpcReduction="20000"/>
          </a:bodyPr>
          <a:lstStyle/>
          <a:p>
            <a:pPr algn="ctr" eaLnBrk="0" hangingPunct="0">
              <a:defRPr/>
            </a:pPr>
            <a:r>
              <a:rPr lang="en-US" sz="4400" b="1" kern="0" dirty="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33: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HỮU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TÍNH</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endParaRPr lang="en-US" sz="2800" dirty="0"/>
          </a:p>
        </p:txBody>
      </p:sp>
      <p:sp>
        <p:nvSpPr>
          <p:cNvPr id="9" name="Rectangle 8"/>
          <p:cNvSpPr/>
          <p:nvPr/>
        </p:nvSpPr>
        <p:spPr>
          <a:xfrm>
            <a:off x="0" y="986311"/>
            <a:ext cx="12192000" cy="954107"/>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sản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hữu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tính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hình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thức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sản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có</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sự</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kết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hợp</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yếu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tố</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đực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yếu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tố</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cái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tạo</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nên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hợp</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tử</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phát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triển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thành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thể</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mới</a:t>
            </a:r>
            <a:r>
              <a:rPr lang="en-US" altLang="en-US" sz="2800" dirty="0">
                <a:solidFill>
                  <a:srgbClr val="0000FF"/>
                </a:solidFill>
                <a:latin typeface="Times New Roman" pitchFamily="18" charset="0"/>
                <a:cs typeface="Times New Roman" pitchFamily="18" charset="0"/>
              </a:rPr>
              <a:t>. </a:t>
            </a:r>
          </a:p>
        </p:txBody>
      </p:sp>
      <p:sp>
        <p:nvSpPr>
          <p:cNvPr id="6" name="Rectangle 5"/>
          <p:cNvSpPr/>
          <p:nvPr/>
        </p:nvSpPr>
        <p:spPr>
          <a:xfrm>
            <a:off x="0" y="1842657"/>
            <a:ext cx="12192000" cy="954107"/>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sản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hữu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tính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có</a:t>
            </a:r>
            <a:r>
              <a:rPr lang="en-US" altLang="en-US" sz="2800" dirty="0">
                <a:solidFill>
                  <a:srgbClr val="0000FF"/>
                </a:solidFill>
                <a:latin typeface="Times New Roman" pitchFamily="18" charset="0"/>
                <a:cs typeface="Times New Roman" pitchFamily="18" charset="0"/>
              </a:rPr>
              <a:t> ở </a:t>
            </a:r>
            <a:r>
              <a:rPr lang="en-US" altLang="en-US" sz="2800" dirty="0" err="1">
                <a:solidFill>
                  <a:srgbClr val="0000FF"/>
                </a:solidFill>
                <a:latin typeface="Times New Roman" pitchFamily="18" charset="0"/>
                <a:cs typeface="Times New Roman" pitchFamily="18" charset="0"/>
              </a:rPr>
              <a:t>các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nhóm</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vật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thực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vật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động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vật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một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loài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nấm</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nguyên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vật</a:t>
            </a:r>
            <a:r>
              <a:rPr lang="en-US" altLang="en-US" sz="2800" dirty="0">
                <a:solidFill>
                  <a:srgbClr val="0000FF"/>
                </a:solidFill>
                <a:latin typeface="Times New Roman" pitchFamily="18" charset="0"/>
                <a:cs typeface="Times New Roman" pitchFamily="18" charset="0"/>
              </a:rPr>
              <a:t>.</a:t>
            </a:r>
          </a:p>
        </p:txBody>
      </p:sp>
      <p:sp>
        <p:nvSpPr>
          <p:cNvPr id="7" name="Rectangle 6"/>
          <p:cNvSpPr/>
          <p:nvPr/>
        </p:nvSpPr>
        <p:spPr>
          <a:xfrm>
            <a:off x="0" y="2677228"/>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II. </a:t>
            </a:r>
            <a:r>
              <a:rPr lang="en-US" altLang="en-US" sz="2800" b="1" dirty="0" err="1">
                <a:solidFill>
                  <a:srgbClr val="0000FF"/>
                </a:solidFill>
                <a:latin typeface="Times New Roman" pitchFamily="18" charset="0"/>
                <a:cs typeface="Times New Roman" pitchFamily="18" charset="0"/>
              </a:rPr>
              <a:t>SINH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SẢN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HỮU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TÍNH</a:t>
            </a:r>
            <a:r>
              <a:rPr lang="en-US" altLang="en-US" sz="2800" b="1" dirty="0">
                <a:solidFill>
                  <a:srgbClr val="0000FF"/>
                </a:solidFill>
                <a:latin typeface="Times New Roman" pitchFamily="18" charset="0"/>
                <a:cs typeface="Times New Roman" pitchFamily="18" charset="0"/>
              </a:rPr>
              <a:t> Ở </a:t>
            </a:r>
            <a:r>
              <a:rPr lang="en-US" altLang="en-US" sz="2800" b="1" dirty="0" err="1">
                <a:solidFill>
                  <a:srgbClr val="0000FF"/>
                </a:solidFill>
                <a:latin typeface="Times New Roman" pitchFamily="18" charset="0"/>
                <a:cs typeface="Times New Roman" pitchFamily="18" charset="0"/>
              </a:rPr>
              <a:t>THỰC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VẬT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CÓ</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HOA</a:t>
            </a:r>
            <a:endParaRPr lang="en-US" altLang="en-US" sz="2800" b="1" dirty="0">
              <a:solidFill>
                <a:srgbClr val="0000FF"/>
              </a:solidFill>
              <a:latin typeface="Times New Roman" pitchFamily="18" charset="0"/>
              <a:cs typeface="Times New Roman" pitchFamily="18" charset="0"/>
            </a:endParaRPr>
          </a:p>
        </p:txBody>
      </p:sp>
      <p:sp>
        <p:nvSpPr>
          <p:cNvPr id="8" name="Rectangle 7"/>
          <p:cNvSpPr/>
          <p:nvPr/>
        </p:nvSpPr>
        <p:spPr>
          <a:xfrm>
            <a:off x="0" y="3105399"/>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1. </a:t>
            </a:r>
            <a:r>
              <a:rPr lang="en-US" altLang="en-US" sz="2800" b="1" dirty="0" err="1">
                <a:solidFill>
                  <a:srgbClr val="0000FF"/>
                </a:solidFill>
                <a:latin typeface="Times New Roman" pitchFamily="18" charset="0"/>
                <a:cs typeface="Times New Roman" pitchFamily="18" charset="0"/>
              </a:rPr>
              <a:t>Cấu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tạo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hoa</a:t>
            </a:r>
            <a:endParaRPr lang="en-US" altLang="en-US" sz="2800" b="1" dirty="0">
              <a:solidFill>
                <a:srgbClr val="0000FF"/>
              </a:solidFill>
              <a:latin typeface="Times New Roman" pitchFamily="18" charset="0"/>
              <a:cs typeface="Times New Roman" pitchFamily="18" charset="0"/>
            </a:endParaRPr>
          </a:p>
        </p:txBody>
      </p:sp>
      <p:sp>
        <p:nvSpPr>
          <p:cNvPr id="10" name="Rectangle 9"/>
          <p:cNvSpPr/>
          <p:nvPr/>
        </p:nvSpPr>
        <p:spPr>
          <a:xfrm>
            <a:off x="0" y="3533572"/>
            <a:ext cx="12192000" cy="523220"/>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quan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sản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của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thực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vật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có</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a:t>
            </a:r>
          </a:p>
        </p:txBody>
      </p:sp>
      <p:sp>
        <p:nvSpPr>
          <p:cNvPr id="12" name="Rectangle 11"/>
          <p:cNvSpPr/>
          <p:nvPr/>
        </p:nvSpPr>
        <p:spPr>
          <a:xfrm>
            <a:off x="0" y="3969000"/>
            <a:ext cx="12192000" cy="954107"/>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lưỡng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tính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có</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cả</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nhị</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lẫn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nhụy</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trên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cùng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một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cải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bưởi</a:t>
            </a:r>
            <a:r>
              <a:rPr lang="en-US" altLang="en-US" sz="2800" dirty="0">
                <a:solidFill>
                  <a:srgbClr val="0000FF"/>
                </a:solidFill>
                <a:latin typeface="Times New Roman" pitchFamily="18" charset="0"/>
                <a:cs typeface="Times New Roman" pitchFamily="18" charset="0"/>
              </a:rPr>
              <a:t>, cam, </a:t>
            </a:r>
            <a:r>
              <a:rPr lang="en-US" altLang="en-US" sz="2800" dirty="0" err="1">
                <a:solidFill>
                  <a:srgbClr val="0000FF"/>
                </a:solidFill>
                <a:latin typeface="Times New Roman" pitchFamily="18" charset="0"/>
                <a:cs typeface="Times New Roman" pitchFamily="18" charset="0"/>
              </a:rPr>
              <a:t>mận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mai</a:t>
            </a:r>
            <a:r>
              <a:rPr lang="en-US" altLang="en-US" sz="2800" dirty="0">
                <a:solidFill>
                  <a:srgbClr val="0000FF"/>
                </a:solidFill>
                <a:latin typeface="Times New Roman" pitchFamily="18" charset="0"/>
                <a:cs typeface="Times New Roman" pitchFamily="18" charset="0"/>
              </a:rPr>
              <a:t>… </a:t>
            </a:r>
          </a:p>
        </p:txBody>
      </p:sp>
      <p:sp>
        <p:nvSpPr>
          <p:cNvPr id="13" name="Rectangle 12"/>
          <p:cNvSpPr/>
          <p:nvPr/>
        </p:nvSpPr>
        <p:spPr>
          <a:xfrm>
            <a:off x="0" y="4832600"/>
            <a:ext cx="12192000" cy="954107"/>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đơn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tính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chỉ</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có</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nhị</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hoặc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nhụy</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trên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cùng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một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mướp</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bầu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bí</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dưa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leo</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khổ</a:t>
            </a:r>
            <a:r>
              <a:rPr lang="en-US" altLang="en-US" sz="2800" dirty="0">
                <a:solidFill>
                  <a:srgbClr val="0000FF"/>
                </a:solidFill>
                <a:latin typeface="Times New Roman" pitchFamily="18" charset="0"/>
                <a:cs typeface="Times New Roman" pitchFamily="18" charset="0"/>
              </a:rPr>
              <a:t> qua,…</a:t>
            </a:r>
          </a:p>
        </p:txBody>
      </p:sp>
      <p:sp>
        <p:nvSpPr>
          <p:cNvPr id="15" name="Rectangle 14"/>
          <p:cNvSpPr/>
          <p:nvPr/>
        </p:nvSpPr>
        <p:spPr>
          <a:xfrm>
            <a:off x="0" y="5667172"/>
            <a:ext cx="12192000" cy="523220"/>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đực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chỉ</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có</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nhị</a:t>
            </a:r>
            <a:r>
              <a:rPr lang="en-US" altLang="en-US" sz="2800" dirty="0">
                <a:solidFill>
                  <a:srgbClr val="0000FF"/>
                </a:solidFill>
                <a:latin typeface="Times New Roman" pitchFamily="18" charset="0"/>
                <a:cs typeface="Times New Roman" pitchFamily="18" charset="0"/>
              </a:rPr>
              <a:t>.</a:t>
            </a:r>
          </a:p>
        </p:txBody>
      </p:sp>
      <p:sp>
        <p:nvSpPr>
          <p:cNvPr id="16" name="Rectangle 15"/>
          <p:cNvSpPr/>
          <p:nvPr/>
        </p:nvSpPr>
        <p:spPr>
          <a:xfrm>
            <a:off x="0" y="6095344"/>
            <a:ext cx="12192000" cy="523220"/>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cái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chỉ</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có</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nhụy</a:t>
            </a:r>
            <a:r>
              <a:rPr lang="en-US" alt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Effect transition="in" filter="fad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Effect transition="in" filter="fade">
                                      <p:cBhvr>
                                        <p:cTn id="2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12192000" cy="68257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900" decel="100000" fill="hold"/>
                                        <p:tgtEl>
                                          <p:spTgt spid="409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12192000" cy="6754873"/>
        </p:xfrm>
        <a:graphic>
          <a:graphicData uri="http://schemas.openxmlformats.org/drawingml/2006/table">
            <a:tbl>
              <a:tblPr/>
              <a:tblGrid>
                <a:gridCol w="1887247">
                  <a:extLst>
                    <a:ext uri="{9D8B030D-6E8A-4147-A177-3AD203B41FA5}">
                      <a16:colId xmlns:a16="http://schemas.microsoft.com/office/drawing/2014/main" val="20000"/>
                    </a:ext>
                  </a:extLst>
                </a:gridCol>
                <a:gridCol w="1887247">
                  <a:extLst>
                    <a:ext uri="{9D8B030D-6E8A-4147-A177-3AD203B41FA5}">
                      <a16:colId xmlns:a16="http://schemas.microsoft.com/office/drawing/2014/main" val="20001"/>
                    </a:ext>
                  </a:extLst>
                </a:gridCol>
                <a:gridCol w="1887247">
                  <a:extLst>
                    <a:ext uri="{9D8B030D-6E8A-4147-A177-3AD203B41FA5}">
                      <a16:colId xmlns:a16="http://schemas.microsoft.com/office/drawing/2014/main" val="20002"/>
                    </a:ext>
                  </a:extLst>
                </a:gridCol>
                <a:gridCol w="1745521">
                  <a:extLst>
                    <a:ext uri="{9D8B030D-6E8A-4147-A177-3AD203B41FA5}">
                      <a16:colId xmlns:a16="http://schemas.microsoft.com/office/drawing/2014/main" val="20003"/>
                    </a:ext>
                  </a:extLst>
                </a:gridCol>
                <a:gridCol w="2392369">
                  <a:extLst>
                    <a:ext uri="{9D8B030D-6E8A-4147-A177-3AD203B41FA5}">
                      <a16:colId xmlns:a16="http://schemas.microsoft.com/office/drawing/2014/main" val="20004"/>
                    </a:ext>
                  </a:extLst>
                </a:gridCol>
                <a:gridCol w="2392369">
                  <a:extLst>
                    <a:ext uri="{9D8B030D-6E8A-4147-A177-3AD203B41FA5}">
                      <a16:colId xmlns:a16="http://schemas.microsoft.com/office/drawing/2014/main" val="20005"/>
                    </a:ext>
                  </a:extLst>
                </a:gridCol>
              </a:tblGrid>
              <a:tr h="1501083">
                <a:tc>
                  <a:txBody>
                    <a:bodyPr/>
                    <a:lstStyle/>
                    <a:p>
                      <a:pPr algn="ctr" fontAlgn="t"/>
                      <a:r>
                        <a:rPr lang="en-US" sz="2800" b="1" dirty="0" err="1">
                          <a:solidFill>
                            <a:srgbClr val="FF00FF"/>
                          </a:solidFill>
                          <a:latin typeface="Times New Roman" pitchFamily="18" charset="0"/>
                          <a:cs typeface="Times New Roman" pitchFamily="18" charset="0"/>
                        </a:rPr>
                        <a:t>Tên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loài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hoa</a:t>
                      </a:r>
                      <a:endParaRPr lang="en-US" sz="2800" dirty="0">
                        <a:solidFill>
                          <a:srgbClr val="FF00FF"/>
                        </a:solidFill>
                        <a:latin typeface="Times New Roman" pitchFamily="18" charset="0"/>
                        <a:cs typeface="Times New Roman" pitchFamily="18" charset="0"/>
                      </a:endParaRP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800" b="1" dirty="0" err="1">
                          <a:solidFill>
                            <a:srgbClr val="FF00FF"/>
                          </a:solidFill>
                          <a:latin typeface="Times New Roman" pitchFamily="18" charset="0"/>
                          <a:cs typeface="Times New Roman" pitchFamily="18" charset="0"/>
                        </a:rPr>
                        <a:t>Màu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sắc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hoa</a:t>
                      </a:r>
                      <a:endParaRPr lang="en-US" sz="2800" dirty="0">
                        <a:solidFill>
                          <a:srgbClr val="FF00FF"/>
                        </a:solidFill>
                        <a:latin typeface="Times New Roman" pitchFamily="18" charset="0"/>
                        <a:cs typeface="Times New Roman"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800" b="1" dirty="0" err="1">
                          <a:solidFill>
                            <a:srgbClr val="FF00FF"/>
                          </a:solidFill>
                          <a:latin typeface="Times New Roman" pitchFamily="18" charset="0"/>
                          <a:cs typeface="Times New Roman" pitchFamily="18" charset="0"/>
                        </a:rPr>
                        <a:t>Số</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hoa</a:t>
                      </a:r>
                      <a:endParaRPr lang="en-US" sz="2800" dirty="0">
                        <a:solidFill>
                          <a:srgbClr val="FF00FF"/>
                        </a:solidFill>
                        <a:latin typeface="Times New Roman" pitchFamily="18" charset="0"/>
                        <a:cs typeface="Times New Roman"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800" b="1" dirty="0" err="1">
                          <a:solidFill>
                            <a:srgbClr val="FF00FF"/>
                          </a:solidFill>
                          <a:latin typeface="Times New Roman" pitchFamily="18" charset="0"/>
                          <a:cs typeface="Times New Roman" pitchFamily="18" charset="0"/>
                        </a:rPr>
                        <a:t>Số</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nhị</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hoa</a:t>
                      </a:r>
                      <a:endParaRPr lang="en-US" sz="2800" dirty="0">
                        <a:solidFill>
                          <a:srgbClr val="FF00FF"/>
                        </a:solidFill>
                        <a:latin typeface="Times New Roman" pitchFamily="18" charset="0"/>
                        <a:cs typeface="Times New Roman"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800" b="1">
                          <a:solidFill>
                            <a:srgbClr val="FF00FF"/>
                          </a:solidFill>
                          <a:latin typeface="Times New Roman" pitchFamily="18" charset="0"/>
                          <a:cs typeface="Times New Roman" pitchFamily="18" charset="0"/>
                        </a:rPr>
                        <a:t>Nhụy hoa</a:t>
                      </a:r>
                      <a:endParaRPr lang="en-US" sz="2800">
                        <a:solidFill>
                          <a:srgbClr val="FF00FF"/>
                        </a:solidFill>
                        <a:latin typeface="Times New Roman" pitchFamily="18" charset="0"/>
                        <a:cs typeface="Times New Roman"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vi-VN" sz="2800" b="1">
                          <a:solidFill>
                            <a:srgbClr val="FF00FF"/>
                          </a:solidFill>
                          <a:latin typeface="Times New Roman" pitchFamily="18" charset="0"/>
                          <a:cs typeface="Times New Roman" pitchFamily="18" charset="0"/>
                        </a:rPr>
                        <a:t>Hoa đơn tính/ lưỡng tính</a:t>
                      </a:r>
                      <a:endParaRPr lang="vi-VN" sz="2800">
                        <a:solidFill>
                          <a:srgbClr val="FF00FF"/>
                        </a:solidFill>
                        <a:latin typeface="Times New Roman" pitchFamily="18" charset="0"/>
                        <a:cs typeface="Times New Roman"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50758">
                <a:tc>
                  <a:txBody>
                    <a:bodyPr/>
                    <a:lstStyle/>
                    <a:p>
                      <a:pPr algn="just" fontAlgn="t"/>
                      <a:r>
                        <a:rPr lang="en-US" sz="2800" dirty="0" err="1">
                          <a:solidFill>
                            <a:srgbClr val="FF00FF"/>
                          </a:solidFill>
                          <a:latin typeface="Times New Roman" pitchFamily="18" charset="0"/>
                          <a:cs typeface="Times New Roman" pitchFamily="18" charset="0"/>
                        </a:rPr>
                        <a: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mai</a:t>
                      </a:r>
                      <a:endParaRPr lang="en-US" sz="2800" dirty="0">
                        <a:solidFill>
                          <a:srgbClr val="FF00FF"/>
                        </a:solidFill>
                        <a:latin typeface="Times New Roman" pitchFamily="18" charset="0"/>
                        <a:cs typeface="Times New Roman"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800" dirty="0" err="1">
                          <a:solidFill>
                            <a:srgbClr val="FF00FF"/>
                          </a:solidFill>
                          <a:latin typeface="Times New Roman" pitchFamily="18" charset="0"/>
                          <a:cs typeface="Times New Roman" pitchFamily="18" charset="0"/>
                        </a:rPr>
                        <a:t>Vàng</a:t>
                      </a:r>
                      <a:endParaRPr lang="en-US" sz="2800" dirty="0">
                        <a:solidFill>
                          <a:srgbClr val="FF00FF"/>
                        </a:solidFill>
                        <a:latin typeface="Times New Roman" pitchFamily="18" charset="0"/>
                        <a:cs typeface="Times New Roman"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800" dirty="0">
                          <a:solidFill>
                            <a:srgbClr val="FF00FF"/>
                          </a:solidFill>
                          <a:latin typeface="Times New Roman" pitchFamily="18" charset="0"/>
                          <a:cs typeface="Times New Roman" pitchFamily="18" charset="0"/>
                        </a:rPr>
                        <a:t>5-6… </a:t>
                      </a:r>
                      <a:r>
                        <a:rPr lang="en-US" sz="2800" dirty="0" err="1">
                          <a:solidFill>
                            <a:srgbClr val="FF00FF"/>
                          </a:solidFill>
                          <a:latin typeface="Times New Roman" pitchFamily="18" charset="0"/>
                          <a:cs typeface="Times New Roman" pitchFamily="18" charset="0"/>
                        </a:rPr>
                        <a:t>cánh</a:t>
                      </a:r>
                      <a:endParaRPr lang="en-US" sz="2800" dirty="0">
                        <a:solidFill>
                          <a:srgbClr val="FF00FF"/>
                        </a:solidFill>
                        <a:latin typeface="Times New Roman" pitchFamily="18" charset="0"/>
                        <a:cs typeface="Times New Roman"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800" dirty="0">
                          <a:solidFill>
                            <a:srgbClr val="FF00FF"/>
                          </a:solidFill>
                          <a:latin typeface="Times New Roman" pitchFamily="18" charset="0"/>
                          <a:cs typeface="Times New Roman" pitchFamily="18" charset="0"/>
                        </a:rPr>
                        <a:t>5-6…</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800" dirty="0">
                          <a:solidFill>
                            <a:srgbClr val="FF00FF"/>
                          </a:solidFill>
                          <a:latin typeface="Times New Roman" pitchFamily="18" charset="0"/>
                          <a:cs typeface="Times New Roman" pitchFamily="18" charset="0"/>
                        </a:rPr>
                        <a:t>1</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vi-VN" sz="2800" dirty="0">
                          <a:solidFill>
                            <a:srgbClr val="FF00FF"/>
                          </a:solidFill>
                          <a:latin typeface="Times New Roman" pitchFamily="18" charset="0"/>
                          <a:cs typeface="Times New Roman" pitchFamily="18" charset="0"/>
                        </a:rPr>
                        <a:t>Hoa lưỡng tính</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50758">
                <a:tc rowSpan="2">
                  <a:txBody>
                    <a:bodyPr/>
                    <a:lstStyle/>
                    <a:p>
                      <a:pPr algn="just" fontAlgn="t"/>
                      <a:endParaRPr lang="en-US" sz="2800" dirty="0">
                        <a:solidFill>
                          <a:srgbClr val="FF00FF"/>
                        </a:solidFill>
                        <a:latin typeface="Times New Roman" pitchFamily="18" charset="0"/>
                        <a:cs typeface="Times New Roman" pitchFamily="18" charset="0"/>
                      </a:endParaRPr>
                    </a:p>
                    <a:p>
                      <a:pPr algn="just" fontAlgn="t"/>
                      <a:endParaRPr lang="en-US" sz="2800" dirty="0">
                        <a:solidFill>
                          <a:srgbClr val="FF00FF"/>
                        </a:solidFill>
                        <a:latin typeface="Times New Roman" pitchFamily="18" charset="0"/>
                        <a:cs typeface="Times New Roman" pitchFamily="18" charset="0"/>
                      </a:endParaRPr>
                    </a:p>
                    <a:p>
                      <a:pPr algn="just" fontAlgn="t"/>
                      <a:r>
                        <a:rPr lang="vi-VN" sz="2800" dirty="0">
                          <a:solidFill>
                            <a:srgbClr val="FF00FF"/>
                          </a:solidFill>
                          <a:latin typeface="Times New Roman" pitchFamily="18" charset="0"/>
                          <a:cs typeface="Times New Roman" pitchFamily="18" charset="0"/>
                        </a:rPr>
                        <a:t>Hoa mướp</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800">
                          <a:solidFill>
                            <a:srgbClr val="FF00FF"/>
                          </a:solidFill>
                          <a:latin typeface="Times New Roman" pitchFamily="18" charset="0"/>
                          <a:cs typeface="Times New Roman" pitchFamily="18" charset="0"/>
                        </a:rPr>
                        <a:t>Vàng</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800">
                          <a:solidFill>
                            <a:srgbClr val="FF00FF"/>
                          </a:solidFill>
                          <a:latin typeface="Times New Roman" pitchFamily="18" charset="0"/>
                          <a:cs typeface="Times New Roman" pitchFamily="18" charset="0"/>
                        </a:rPr>
                        <a:t>5 cánh</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800">
                          <a:solidFill>
                            <a:srgbClr val="FF00FF"/>
                          </a:solidFill>
                          <a:latin typeface="Times New Roman" pitchFamily="18" charset="0"/>
                          <a:cs typeface="Times New Roman" pitchFamily="18" charset="0"/>
                        </a:rPr>
                        <a:t>Nhiều</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800">
                          <a:solidFill>
                            <a:srgbClr val="FF00FF"/>
                          </a:solidFill>
                          <a:latin typeface="Times New Roman" pitchFamily="18" charset="0"/>
                          <a:cs typeface="Times New Roman" pitchFamily="18" charset="0"/>
                        </a:rPr>
                        <a:t>0</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vi-VN" sz="2800" dirty="0">
                          <a:solidFill>
                            <a:srgbClr val="FF00FF"/>
                          </a:solidFill>
                          <a:latin typeface="Times New Roman" pitchFamily="18" charset="0"/>
                          <a:cs typeface="Times New Roman" pitchFamily="18" charset="0"/>
                        </a:rPr>
                        <a:t>Hoa đơn tính</a:t>
                      </a:r>
                      <a:endParaRPr lang="en-US" sz="2800" dirty="0">
                        <a:solidFill>
                          <a:srgbClr val="FF00FF"/>
                        </a:solidFill>
                        <a:latin typeface="Times New Roman" pitchFamily="18" charset="0"/>
                        <a:cs typeface="Times New Roman" pitchFamily="18" charset="0"/>
                      </a:endParaRPr>
                    </a:p>
                    <a:p>
                      <a:pPr algn="ctr" fontAlgn="t"/>
                      <a:r>
                        <a:rPr lang="en-US" sz="2800" dirty="0">
                          <a:solidFill>
                            <a:srgbClr val="FF00FF"/>
                          </a:solidFill>
                          <a:latin typeface="Times New Roman" pitchFamily="18" charset="0"/>
                          <a:cs typeface="Times New Roman" pitchFamily="18" charset="0"/>
                        </a:rPr>
                        <a:t>(</a:t>
                      </a:r>
                      <a:r>
                        <a:rPr lang="en-US" sz="2800" dirty="0" err="1">
                          <a:solidFill>
                            <a:srgbClr val="FF00FF"/>
                          </a:solidFill>
                          <a:latin typeface="Times New Roman" pitchFamily="18" charset="0"/>
                          <a:cs typeface="Times New Roman" pitchFamily="18" charset="0"/>
                        </a:rPr>
                        <a: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đực</a:t>
                      </a:r>
                      <a:r>
                        <a:rPr lang="en-US" sz="2800" dirty="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50758">
                <a:tc vMerge="1">
                  <a:txBody>
                    <a:bodyPr/>
                    <a:lstStyle/>
                    <a:p>
                      <a:endParaRPr lang="en-US"/>
                    </a:p>
                  </a:txBody>
                  <a:tcPr/>
                </a:tc>
                <a:tc>
                  <a:txBody>
                    <a:bodyPr/>
                    <a:lstStyle/>
                    <a:p>
                      <a:pPr algn="ctr" fontAlgn="t"/>
                      <a:r>
                        <a:rPr lang="en-US" sz="2800">
                          <a:solidFill>
                            <a:srgbClr val="FF00FF"/>
                          </a:solidFill>
                          <a:latin typeface="Times New Roman" pitchFamily="18" charset="0"/>
                          <a:cs typeface="Times New Roman" pitchFamily="18" charset="0"/>
                        </a:rPr>
                        <a:t>Vàng</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800">
                          <a:solidFill>
                            <a:srgbClr val="FF00FF"/>
                          </a:solidFill>
                          <a:latin typeface="Times New Roman" pitchFamily="18" charset="0"/>
                          <a:cs typeface="Times New Roman" pitchFamily="18" charset="0"/>
                        </a:rPr>
                        <a:t>5 cánh</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800">
                          <a:solidFill>
                            <a:srgbClr val="FF00FF"/>
                          </a:solidFill>
                          <a:latin typeface="Times New Roman" pitchFamily="18" charset="0"/>
                          <a:cs typeface="Times New Roman" pitchFamily="18" charset="0"/>
                        </a:rPr>
                        <a:t>0</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800">
                          <a:solidFill>
                            <a:srgbClr val="FF00FF"/>
                          </a:solidFill>
                          <a:latin typeface="Times New Roman" pitchFamily="18" charset="0"/>
                          <a:cs typeface="Times New Roman" pitchFamily="18" charset="0"/>
                        </a:rPr>
                        <a:t>1</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vi-VN" sz="2800" dirty="0">
                          <a:solidFill>
                            <a:srgbClr val="FF00FF"/>
                          </a:solidFill>
                          <a:latin typeface="Times New Roman" pitchFamily="18" charset="0"/>
                          <a:cs typeface="Times New Roman" pitchFamily="18" charset="0"/>
                        </a:rPr>
                        <a:t>Hoa đơn tính</a:t>
                      </a:r>
                      <a:endParaRPr lang="en-US" sz="2800" dirty="0">
                        <a:solidFill>
                          <a:srgbClr val="FF00FF"/>
                        </a:solidFill>
                        <a:latin typeface="Times New Roman" pitchFamily="18" charset="0"/>
                        <a:cs typeface="Times New Roman" pitchFamily="18" charset="0"/>
                      </a:endParaRPr>
                    </a:p>
                    <a:p>
                      <a:pPr algn="ctr" fontAlgn="t"/>
                      <a:r>
                        <a:rPr lang="en-US" sz="2800" dirty="0">
                          <a:solidFill>
                            <a:srgbClr val="FF00FF"/>
                          </a:solidFill>
                          <a:latin typeface="Times New Roman" pitchFamily="18" charset="0"/>
                          <a:cs typeface="Times New Roman" pitchFamily="18" charset="0"/>
                        </a:rPr>
                        <a:t>(</a:t>
                      </a:r>
                      <a:r>
                        <a:rPr lang="en-US" sz="2800" dirty="0" err="1">
                          <a:solidFill>
                            <a:srgbClr val="FF00FF"/>
                          </a:solidFill>
                          <a:latin typeface="Times New Roman" pitchFamily="18" charset="0"/>
                          <a:cs typeface="Times New Roman" pitchFamily="18" charset="0"/>
                        </a:rPr>
                        <a:t>hoa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cái</a:t>
                      </a:r>
                      <a:r>
                        <a:rPr lang="en-US" sz="2800" dirty="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50758">
                <a:tc>
                  <a:txBody>
                    <a:bodyPr/>
                    <a:lstStyle/>
                    <a:p>
                      <a:pPr algn="just" fontAlgn="t"/>
                      <a:r>
                        <a:rPr lang="vi-VN" sz="2800">
                          <a:solidFill>
                            <a:srgbClr val="FF00FF"/>
                          </a:solidFill>
                          <a:latin typeface="Times New Roman" pitchFamily="18" charset="0"/>
                          <a:cs typeface="Times New Roman" pitchFamily="18" charset="0"/>
                        </a:rPr>
                        <a:t>Hoa đào</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800">
                          <a:solidFill>
                            <a:srgbClr val="FF00FF"/>
                          </a:solidFill>
                          <a:latin typeface="Times New Roman" pitchFamily="18" charset="0"/>
                          <a:cs typeface="Times New Roman" pitchFamily="18" charset="0"/>
                        </a:rPr>
                        <a:t>Hồng</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800">
                          <a:solidFill>
                            <a:srgbClr val="FF00FF"/>
                          </a:solidFill>
                          <a:latin typeface="Times New Roman" pitchFamily="18" charset="0"/>
                          <a:cs typeface="Times New Roman" pitchFamily="18" charset="0"/>
                        </a:rPr>
                        <a:t>5-6 cánh</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800">
                          <a:solidFill>
                            <a:srgbClr val="FF00FF"/>
                          </a:solidFill>
                          <a:latin typeface="Times New Roman" pitchFamily="18" charset="0"/>
                          <a:cs typeface="Times New Roman" pitchFamily="18" charset="0"/>
                        </a:rPr>
                        <a:t>Nhiều</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800">
                          <a:solidFill>
                            <a:srgbClr val="FF00FF"/>
                          </a:solidFill>
                          <a:latin typeface="Times New Roman" pitchFamily="18" charset="0"/>
                          <a:cs typeface="Times New Roman" pitchFamily="18" charset="0"/>
                        </a:rPr>
                        <a:t>1</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vi-VN" sz="2800" dirty="0">
                          <a:solidFill>
                            <a:srgbClr val="FF00FF"/>
                          </a:solidFill>
                          <a:latin typeface="Times New Roman" pitchFamily="18" charset="0"/>
                          <a:cs typeface="Times New Roman" pitchFamily="18" charset="0"/>
                        </a:rPr>
                        <a:t>Hoa lưỡng tính</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50758">
                <a:tc>
                  <a:txBody>
                    <a:bodyPr/>
                    <a:lstStyle/>
                    <a:p>
                      <a:pPr algn="just" fontAlgn="t"/>
                      <a:r>
                        <a:rPr lang="en-US" sz="2800" dirty="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n-US" sz="2800">
                        <a:solidFill>
                          <a:srgbClr val="FF00FF"/>
                        </a:solidFill>
                        <a:latin typeface="Times New Roman" pitchFamily="18" charset="0"/>
                        <a:cs typeface="Times New Roman"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n-US" sz="2800">
                        <a:solidFill>
                          <a:srgbClr val="FF00FF"/>
                        </a:solidFill>
                        <a:latin typeface="Times New Roman" pitchFamily="18" charset="0"/>
                        <a:cs typeface="Times New Roman"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n-US" sz="2800">
                        <a:solidFill>
                          <a:srgbClr val="FF00FF"/>
                        </a:solidFill>
                        <a:latin typeface="Times New Roman" pitchFamily="18" charset="0"/>
                        <a:cs typeface="Times New Roman"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en-US" sz="2800">
                        <a:solidFill>
                          <a:srgbClr val="FF00FF"/>
                        </a:solidFill>
                        <a:latin typeface="Times New Roman" pitchFamily="18" charset="0"/>
                        <a:cs typeface="Times New Roman"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vi-VN" sz="2800" dirty="0">
                        <a:solidFill>
                          <a:srgbClr val="FF00FF"/>
                        </a:solidFill>
                        <a:latin typeface="Times New Roman" pitchFamily="18" charset="0"/>
                        <a:cs typeface="Times New Roman" pitchFamily="18"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5121" name="Picture 1"/>
          <p:cNvPicPr>
            <a:picLocks noChangeAspect="1" noChangeArrowheads="1"/>
          </p:cNvPicPr>
          <p:nvPr/>
        </p:nvPicPr>
        <p:blipFill>
          <a:blip r:embed="rId2"/>
          <a:srcRect/>
          <a:stretch>
            <a:fillRect/>
          </a:stretch>
        </p:blipFill>
        <p:spPr bwMode="auto">
          <a:xfrm>
            <a:off x="1045008" y="0"/>
            <a:ext cx="10072914" cy="68114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36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xit" presetSubtype="4" fill="hold" nodeType="clickEffect">
                                  <p:stCondLst>
                                    <p:cond delay="0"/>
                                  </p:stCondLst>
                                  <p:childTnLst>
                                    <p:animEffect transition="out" filter="wheel(4)">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par>
                                <p:cTn id="16" presetID="18" presetClass="entr" presetSubtype="3" fill="hold" nodeType="withEffect">
                                  <p:stCondLst>
                                    <p:cond delay="0"/>
                                  </p:stCondLst>
                                  <p:childTnLst>
                                    <p:set>
                                      <p:cBhvr>
                                        <p:cTn id="17" dur="1" fill="hold">
                                          <p:stCondLst>
                                            <p:cond delay="0"/>
                                          </p:stCondLst>
                                        </p:cTn>
                                        <p:tgtEl>
                                          <p:spTgt spid="5121"/>
                                        </p:tgtEl>
                                        <p:attrNameLst>
                                          <p:attrName>style.visibility</p:attrName>
                                        </p:attrNameLst>
                                      </p:cBhvr>
                                      <p:to>
                                        <p:strVal val="visible"/>
                                      </p:to>
                                    </p:set>
                                    <p:animEffect transition="in" filter="strips(upRight)">
                                      <p:cBhvr>
                                        <p:cTn id="18" dur="10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33: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HỮU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TÍNH</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endParaRPr lang="en-US" sz="2800" dirty="0"/>
          </a:p>
        </p:txBody>
      </p:sp>
      <p:sp>
        <p:nvSpPr>
          <p:cNvPr id="7" name="Rectangle 6"/>
          <p:cNvSpPr/>
          <p:nvPr/>
        </p:nvSpPr>
        <p:spPr>
          <a:xfrm>
            <a:off x="0" y="891971"/>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II. </a:t>
            </a:r>
            <a:r>
              <a:rPr lang="en-US" altLang="en-US" sz="2800" b="1" dirty="0" err="1">
                <a:solidFill>
                  <a:srgbClr val="0000FF"/>
                </a:solidFill>
                <a:latin typeface="Times New Roman" pitchFamily="18" charset="0"/>
                <a:cs typeface="Times New Roman" pitchFamily="18" charset="0"/>
              </a:rPr>
              <a:t>SINH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SẢN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HỮU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TÍNH</a:t>
            </a:r>
            <a:r>
              <a:rPr lang="en-US" altLang="en-US" sz="2800" b="1" dirty="0">
                <a:solidFill>
                  <a:srgbClr val="0000FF"/>
                </a:solidFill>
                <a:latin typeface="Times New Roman" pitchFamily="18" charset="0"/>
                <a:cs typeface="Times New Roman" pitchFamily="18" charset="0"/>
              </a:rPr>
              <a:t> Ở </a:t>
            </a:r>
            <a:r>
              <a:rPr lang="en-US" altLang="en-US" sz="2800" b="1" dirty="0" err="1">
                <a:solidFill>
                  <a:srgbClr val="0000FF"/>
                </a:solidFill>
                <a:latin typeface="Times New Roman" pitchFamily="18" charset="0"/>
                <a:cs typeface="Times New Roman" pitchFamily="18" charset="0"/>
              </a:rPr>
              <a:t>THỰC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VẬT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CÓ</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HOA</a:t>
            </a:r>
            <a:endParaRPr lang="en-US" altLang="en-US" sz="2800" b="1" dirty="0">
              <a:solidFill>
                <a:srgbClr val="0000FF"/>
              </a:solidFill>
              <a:latin typeface="Times New Roman" pitchFamily="18" charset="0"/>
              <a:cs typeface="Times New Roman" pitchFamily="18" charset="0"/>
            </a:endParaRPr>
          </a:p>
        </p:txBody>
      </p:sp>
      <p:sp>
        <p:nvSpPr>
          <p:cNvPr id="8" name="Rectangle 7"/>
          <p:cNvSpPr/>
          <p:nvPr/>
        </p:nvSpPr>
        <p:spPr>
          <a:xfrm>
            <a:off x="0" y="1320142"/>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1. </a:t>
            </a:r>
            <a:r>
              <a:rPr lang="en-US" altLang="en-US" sz="2800" b="1" dirty="0" err="1">
                <a:solidFill>
                  <a:srgbClr val="0000FF"/>
                </a:solidFill>
                <a:latin typeface="Times New Roman" pitchFamily="18" charset="0"/>
                <a:cs typeface="Times New Roman" pitchFamily="18" charset="0"/>
              </a:rPr>
              <a:t>Cấu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tạo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hoa</a:t>
            </a:r>
            <a:endParaRPr lang="en-US" altLang="en-US" sz="2800" b="1" dirty="0">
              <a:solidFill>
                <a:srgbClr val="0000FF"/>
              </a:solidFill>
              <a:latin typeface="Times New Roman" pitchFamily="18" charset="0"/>
              <a:cs typeface="Times New Roman" pitchFamily="18" charset="0"/>
            </a:endParaRPr>
          </a:p>
        </p:txBody>
      </p:sp>
      <p:sp>
        <p:nvSpPr>
          <p:cNvPr id="10" name="Rectangle 9"/>
          <p:cNvSpPr/>
          <p:nvPr/>
        </p:nvSpPr>
        <p:spPr>
          <a:xfrm>
            <a:off x="0" y="1748315"/>
            <a:ext cx="12192000" cy="523220"/>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quan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sản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của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thực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vật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có</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a:t>
            </a:r>
          </a:p>
        </p:txBody>
      </p:sp>
      <p:sp>
        <p:nvSpPr>
          <p:cNvPr id="12" name="Rectangle 11"/>
          <p:cNvSpPr/>
          <p:nvPr/>
        </p:nvSpPr>
        <p:spPr>
          <a:xfrm>
            <a:off x="0" y="2183743"/>
            <a:ext cx="12192000" cy="954107"/>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lưỡng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tính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có</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cả</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nhị</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lẫn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nhụy</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trên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cùng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một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cải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bưởi</a:t>
            </a:r>
            <a:r>
              <a:rPr lang="en-US" altLang="en-US" sz="2800" dirty="0">
                <a:solidFill>
                  <a:srgbClr val="0000FF"/>
                </a:solidFill>
                <a:latin typeface="Times New Roman" pitchFamily="18" charset="0"/>
                <a:cs typeface="Times New Roman" pitchFamily="18" charset="0"/>
              </a:rPr>
              <a:t>, cam, </a:t>
            </a:r>
            <a:r>
              <a:rPr lang="en-US" altLang="en-US" sz="2800" dirty="0" err="1">
                <a:solidFill>
                  <a:srgbClr val="0000FF"/>
                </a:solidFill>
                <a:latin typeface="Times New Roman" pitchFamily="18" charset="0"/>
                <a:cs typeface="Times New Roman" pitchFamily="18" charset="0"/>
              </a:rPr>
              <a:t>mận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mai</a:t>
            </a:r>
            <a:r>
              <a:rPr lang="en-US" altLang="en-US" sz="2800" dirty="0">
                <a:solidFill>
                  <a:srgbClr val="0000FF"/>
                </a:solidFill>
                <a:latin typeface="Times New Roman" pitchFamily="18" charset="0"/>
                <a:cs typeface="Times New Roman" pitchFamily="18" charset="0"/>
              </a:rPr>
              <a:t>… </a:t>
            </a:r>
          </a:p>
        </p:txBody>
      </p:sp>
      <p:sp>
        <p:nvSpPr>
          <p:cNvPr id="13" name="Rectangle 12"/>
          <p:cNvSpPr/>
          <p:nvPr/>
        </p:nvSpPr>
        <p:spPr>
          <a:xfrm>
            <a:off x="0" y="3047343"/>
            <a:ext cx="12192000" cy="954107"/>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đơn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tính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chỉ</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có</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nhị</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hoặc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nhụy</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trên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cùng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một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mướp</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bầu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bí</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dưa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leo</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khổ</a:t>
            </a:r>
            <a:r>
              <a:rPr lang="en-US" altLang="en-US" sz="2800" dirty="0">
                <a:solidFill>
                  <a:srgbClr val="0000FF"/>
                </a:solidFill>
                <a:latin typeface="Times New Roman" pitchFamily="18" charset="0"/>
                <a:cs typeface="Times New Roman" pitchFamily="18" charset="0"/>
              </a:rPr>
              <a:t> qua,…</a:t>
            </a:r>
          </a:p>
        </p:txBody>
      </p:sp>
      <p:sp>
        <p:nvSpPr>
          <p:cNvPr id="15" name="Rectangle 14"/>
          <p:cNvSpPr/>
          <p:nvPr/>
        </p:nvSpPr>
        <p:spPr>
          <a:xfrm>
            <a:off x="0" y="3881915"/>
            <a:ext cx="12192000" cy="523220"/>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đực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chỉ</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có</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nhị</a:t>
            </a:r>
            <a:r>
              <a:rPr lang="en-US" altLang="en-US" sz="2800" dirty="0">
                <a:solidFill>
                  <a:srgbClr val="0000FF"/>
                </a:solidFill>
                <a:latin typeface="Times New Roman" pitchFamily="18" charset="0"/>
                <a:cs typeface="Times New Roman" pitchFamily="18" charset="0"/>
              </a:rPr>
              <a:t>.</a:t>
            </a:r>
          </a:p>
        </p:txBody>
      </p:sp>
      <p:sp>
        <p:nvSpPr>
          <p:cNvPr id="16" name="Rectangle 15"/>
          <p:cNvSpPr/>
          <p:nvPr/>
        </p:nvSpPr>
        <p:spPr>
          <a:xfrm>
            <a:off x="0" y="4310087"/>
            <a:ext cx="12192000" cy="523220"/>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cái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chỉ</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có</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nhụy</a:t>
            </a:r>
            <a:r>
              <a:rPr lang="en-US" altLang="en-US" sz="2800" dirty="0">
                <a:solidFill>
                  <a:srgbClr val="0000FF"/>
                </a:solidFill>
                <a:latin typeface="Times New Roman" pitchFamily="18" charset="0"/>
                <a:cs typeface="Times New Roman" pitchFamily="18" charset="0"/>
              </a:rPr>
              <a:t>.</a:t>
            </a:r>
          </a:p>
        </p:txBody>
      </p:sp>
      <p:sp>
        <p:nvSpPr>
          <p:cNvPr id="14" name="Rectangle 13"/>
          <p:cNvSpPr/>
          <p:nvPr/>
        </p:nvSpPr>
        <p:spPr>
          <a:xfrm>
            <a:off x="0" y="4723743"/>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2. </a:t>
            </a:r>
            <a:r>
              <a:rPr lang="en-US" altLang="en-US" sz="2800" b="1" dirty="0" err="1">
                <a:solidFill>
                  <a:srgbClr val="0000FF"/>
                </a:solidFill>
                <a:latin typeface="Times New Roman" pitchFamily="18" charset="0"/>
                <a:cs typeface="Times New Roman" pitchFamily="18" charset="0"/>
              </a:rPr>
              <a:t>Thụ</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phấn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thụ</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tinh</a:t>
            </a:r>
            <a:endParaRPr lang="en-US" altLang="en-US" sz="2800" b="1" dirty="0">
              <a:solidFill>
                <a:srgbClr val="0000FF"/>
              </a:solidFill>
              <a:latin typeface="Times New Roman" pitchFamily="18" charset="0"/>
              <a:cs typeface="Times New Roman" pitchFamily="18" charset="0"/>
            </a:endParaRPr>
          </a:p>
        </p:txBody>
      </p:sp>
      <p:sp>
        <p:nvSpPr>
          <p:cNvPr id="17" name="Rectangle 16"/>
          <p:cNvSpPr/>
          <p:nvPr/>
        </p:nvSpPr>
        <p:spPr>
          <a:xfrm>
            <a:off x="0" y="5151915"/>
            <a:ext cx="12192000" cy="523220"/>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Thụ</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phấn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quá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trình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hạt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phấn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được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chuyển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từ</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nhị</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đến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đầu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nhụy</a:t>
            </a:r>
            <a:r>
              <a:rPr lang="en-US" altLang="en-US" sz="2800" dirty="0">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fltVal val="0"/>
                                          </p:val>
                                        </p:tav>
                                        <p:tav tm="100000">
                                          <p:val>
                                            <p:strVal val="#ppt_w"/>
                                          </p:val>
                                        </p:tav>
                                      </p:tavLst>
                                    </p:anim>
                                    <p:anim calcmode="lin" valueType="num">
                                      <p:cBhvr>
                                        <p:cTn id="15" dur="1000" fill="hold"/>
                                        <p:tgtEl>
                                          <p:spTgt spid="17"/>
                                        </p:tgtEl>
                                        <p:attrNameLst>
                                          <p:attrName>ppt_h</p:attrName>
                                        </p:attrNameLst>
                                      </p:cBhvr>
                                      <p:tavLst>
                                        <p:tav tm="0">
                                          <p:val>
                                            <p:fltVal val="0"/>
                                          </p:val>
                                        </p:tav>
                                        <p:tav tm="100000">
                                          <p:val>
                                            <p:strVal val="#ppt_h"/>
                                          </p:val>
                                        </p:tav>
                                      </p:tavLst>
                                    </p:anim>
                                    <p:animEffect transition="in" filter="fade">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0" y="0"/>
            <a:ext cx="12192000" cy="3965886"/>
          </a:xfrm>
          <a:prstGeom prst="rect">
            <a:avLst/>
          </a:prstGeom>
          <a:noFill/>
          <a:ln w="9525">
            <a:noFill/>
            <a:miter lim="800000"/>
            <a:headEnd/>
            <a:tailEnd/>
          </a:ln>
          <a:effectLst/>
        </p:spPr>
      </p:pic>
      <p:sp>
        <p:nvSpPr>
          <p:cNvPr id="4" name="Rectangle 3"/>
          <p:cNvSpPr/>
          <p:nvPr/>
        </p:nvSpPr>
        <p:spPr>
          <a:xfrm>
            <a:off x="0" y="4161695"/>
            <a:ext cx="12192000" cy="1384995"/>
          </a:xfrm>
          <a:prstGeom prst="rect">
            <a:avLst/>
          </a:prstGeom>
        </p:spPr>
        <p:txBody>
          <a:bodyPr wrap="square">
            <a:spAutoFit/>
          </a:bodyPr>
          <a:lstStyle/>
          <a:p>
            <a:pPr algn="just"/>
            <a:r>
              <a:rPr lang="vi-VN" sz="2800" b="1" dirty="0">
                <a:solidFill>
                  <a:srgbClr val="FF00FF"/>
                </a:solidFill>
                <a:latin typeface="Times New Roman" pitchFamily="18" charset="0"/>
                <a:cs typeface="Times New Roman" pitchFamily="18" charset="0"/>
              </a:rPr>
              <a:t>- Tự thụ phấn </a:t>
            </a:r>
            <a:r>
              <a:rPr lang="vi-VN" sz="2800" dirty="0">
                <a:solidFill>
                  <a:srgbClr val="FF00FF"/>
                </a:solidFill>
                <a:latin typeface="Times New Roman" pitchFamily="18" charset="0"/>
                <a:cs typeface="Times New Roman" pitchFamily="18" charset="0"/>
              </a:rPr>
              <a:t>là hình thức thụ phấn trong đó hạt phấn từ nhị được chuyển đến đầu nhụy của cùng một hoa hoặc hạt phấn từ nhị của bông hoa này tới đầu nhụy của bông hoa khác trên cùng một cây.</a:t>
            </a:r>
          </a:p>
        </p:txBody>
      </p:sp>
      <p:sp>
        <p:nvSpPr>
          <p:cNvPr id="5" name="Rectangle 4"/>
          <p:cNvSpPr/>
          <p:nvPr/>
        </p:nvSpPr>
        <p:spPr>
          <a:xfrm>
            <a:off x="0" y="5482494"/>
            <a:ext cx="12192000" cy="954107"/>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a:t>
            </a:r>
            <a:r>
              <a:rPr lang="vi-VN" sz="2800" b="1" dirty="0">
                <a:solidFill>
                  <a:srgbClr val="FF00FF"/>
                </a:solidFill>
                <a:latin typeface="Times New Roman" pitchFamily="18" charset="0"/>
                <a:cs typeface="Times New Roman" pitchFamily="18" charset="0"/>
              </a:rPr>
              <a:t>Thụ phấn chéo </a:t>
            </a:r>
            <a:r>
              <a:rPr lang="vi-VN" sz="2800" dirty="0">
                <a:solidFill>
                  <a:srgbClr val="FF00FF"/>
                </a:solidFill>
                <a:latin typeface="Times New Roman" pitchFamily="18" charset="0"/>
                <a:cs typeface="Times New Roman" pitchFamily="18" charset="0"/>
              </a:rPr>
              <a:t>là hình thức thụ phấn trong đó hạt phấn từ nhị của hoa ở cây này được chuyển đến đầu nhụy của hoa cây khác.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fltVal val="0"/>
                                          </p:val>
                                        </p:tav>
                                        <p:tav tm="100000">
                                          <p:val>
                                            <p:strVal val="#ppt_w"/>
                                          </p:val>
                                        </p:tav>
                                      </p:tavLst>
                                    </p:anim>
                                    <p:anim calcmode="lin" valueType="num">
                                      <p:cBhvr>
                                        <p:cTn id="8" dur="1000" fill="hold"/>
                                        <p:tgtEl>
                                          <p:spTgt spid="27650"/>
                                        </p:tgtEl>
                                        <p:attrNameLst>
                                          <p:attrName>ppt_h</p:attrName>
                                        </p:attrNameLst>
                                      </p:cBhvr>
                                      <p:tavLst>
                                        <p:tav tm="0">
                                          <p:val>
                                            <p:fltVal val="0"/>
                                          </p:val>
                                        </p:tav>
                                        <p:tav tm="100000">
                                          <p:val>
                                            <p:strVal val="#ppt_h"/>
                                          </p:val>
                                        </p:tav>
                                      </p:tavLst>
                                    </p:anim>
                                    <p:anim calcmode="lin" valueType="num">
                                      <p:cBhvr>
                                        <p:cTn id="9" dur="1000" fill="hold"/>
                                        <p:tgtEl>
                                          <p:spTgt spid="27650"/>
                                        </p:tgtEl>
                                        <p:attrNameLst>
                                          <p:attrName>style.rotation</p:attrName>
                                        </p:attrNameLst>
                                      </p:cBhvr>
                                      <p:tavLst>
                                        <p:tav tm="0">
                                          <p:val>
                                            <p:fltVal val="90"/>
                                          </p:val>
                                        </p:tav>
                                        <p:tav tm="100000">
                                          <p:val>
                                            <p:fltVal val="0"/>
                                          </p:val>
                                        </p:tav>
                                      </p:tavLst>
                                    </p:anim>
                                    <p:animEffect transition="in" filter="fade">
                                      <p:cBhvr>
                                        <p:cTn id="10" dur="1000"/>
                                        <p:tgtEl>
                                          <p:spTgt spid="27650"/>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60210"/>
            <a:ext cx="12192000" cy="584775"/>
          </a:xfrm>
          <a:prstGeom prst="rect">
            <a:avLst/>
          </a:prstGeom>
        </p:spPr>
        <p:txBody>
          <a:bodyPr wrap="square">
            <a:spAutoFit/>
          </a:bodyPr>
          <a:lstStyle/>
          <a:p>
            <a:pPr algn="just"/>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Hoa</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thụ</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phấn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nhờ</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gió</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hoa</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bồ</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công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anh</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lúa</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ngô</a:t>
            </a:r>
            <a:r>
              <a:rPr lang="en-US" sz="3200" dirty="0">
                <a:solidFill>
                  <a:srgbClr val="FF00FF"/>
                </a:solidFill>
                <a:latin typeface="Times New Roman" pitchFamily="18" charset="0"/>
                <a:cs typeface="Times New Roman" pitchFamily="18" charset="0"/>
              </a:rPr>
              <a:t>,…</a:t>
            </a:r>
            <a:endParaRPr lang="vi-VN" sz="3200" dirty="0">
              <a:solidFill>
                <a:srgbClr val="FF00FF"/>
              </a:solidFill>
              <a:latin typeface="Times New Roman" pitchFamily="18" charset="0"/>
              <a:cs typeface="Times New Roman" pitchFamily="18" charset="0"/>
            </a:endParaRPr>
          </a:p>
        </p:txBody>
      </p:sp>
      <p:sp>
        <p:nvSpPr>
          <p:cNvPr id="5" name="Rectangle 4"/>
          <p:cNvSpPr/>
          <p:nvPr/>
        </p:nvSpPr>
        <p:spPr>
          <a:xfrm>
            <a:off x="0" y="3798836"/>
            <a:ext cx="12192000" cy="584775"/>
          </a:xfrm>
          <a:prstGeom prst="rect">
            <a:avLst/>
          </a:prstGeom>
        </p:spPr>
        <p:txBody>
          <a:bodyPr wrap="square">
            <a:spAutoFit/>
          </a:bodyPr>
          <a:lstStyle/>
          <a:p>
            <a:pPr algn="just"/>
            <a:r>
              <a:rPr lang="vi-VN" sz="3200" dirty="0">
                <a:solidFill>
                  <a:srgbClr val="FF00FF"/>
                </a:solidFill>
                <a:latin typeface="Times New Roman" pitchFamily="18" charset="0"/>
                <a:cs typeface="Times New Roman" pitchFamily="18" charset="0"/>
              </a:rPr>
              <a:t>- Hoa thụ phấn nhờ sâu bọ: hoa nhãn, bưởi, vải, cam,…</a:t>
            </a:r>
          </a:p>
        </p:txBody>
      </p:sp>
      <p:pic>
        <p:nvPicPr>
          <p:cNvPr id="28674" name="Picture 2"/>
          <p:cNvPicPr>
            <a:picLocks noChangeAspect="1" noChangeArrowheads="1"/>
          </p:cNvPicPr>
          <p:nvPr/>
        </p:nvPicPr>
        <p:blipFill>
          <a:blip r:embed="rId2"/>
          <a:srcRect/>
          <a:stretch>
            <a:fillRect/>
          </a:stretch>
        </p:blipFill>
        <p:spPr bwMode="auto">
          <a:xfrm>
            <a:off x="3160023" y="0"/>
            <a:ext cx="5882368" cy="3120994"/>
          </a:xfrm>
          <a:prstGeom prst="rect">
            <a:avLst/>
          </a:prstGeom>
          <a:noFill/>
          <a:ln w="9525">
            <a:noFill/>
            <a:miter lim="800000"/>
            <a:headEnd/>
            <a:tailEnd/>
          </a:ln>
          <a:effectLst/>
        </p:spPr>
      </p:pic>
      <p:sp>
        <p:nvSpPr>
          <p:cNvPr id="6" name="Rectangle 5"/>
          <p:cNvSpPr/>
          <p:nvPr/>
        </p:nvSpPr>
        <p:spPr>
          <a:xfrm>
            <a:off x="0" y="4473751"/>
            <a:ext cx="12192000" cy="584775"/>
          </a:xfrm>
          <a:prstGeom prst="rect">
            <a:avLst/>
          </a:prstGeom>
        </p:spPr>
        <p:txBody>
          <a:bodyPr wrap="square">
            <a:spAutoFit/>
          </a:bodyPr>
          <a:lstStyle/>
          <a:p>
            <a:pPr algn="just"/>
            <a:r>
              <a:rPr lang="vi-VN" sz="3200" dirty="0">
                <a:solidFill>
                  <a:srgbClr val="FF00FF"/>
                </a:solidFill>
                <a:latin typeface="Times New Roman" pitchFamily="18" charset="0"/>
                <a:cs typeface="Times New Roman" pitchFamily="18" charset="0"/>
              </a:rPr>
              <a:t>- Hoa thụ phấn nhờ con người: hoa bầu, mướp,</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dưa</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hấu</a:t>
            </a:r>
            <a:r>
              <a:rPr lang="vi-VN" sz="3200" dirty="0">
                <a:solidFill>
                  <a:srgbClr val="FF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ppt_w</p:attrName>
                                        </p:attrNameLst>
                                      </p:cBhvr>
                                      <p:tavLst>
                                        <p:tav tm="0">
                                          <p:val>
                                            <p:fltVal val="0"/>
                                          </p:val>
                                        </p:tav>
                                        <p:tav tm="100000">
                                          <p:val>
                                            <p:strVal val="#ppt_w"/>
                                          </p:val>
                                        </p:tav>
                                      </p:tavLst>
                                    </p:anim>
                                    <p:anim calcmode="lin" valueType="num">
                                      <p:cBhvr>
                                        <p:cTn id="8" dur="1000" fill="hold"/>
                                        <p:tgtEl>
                                          <p:spTgt spid="2867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900" decel="100000" fill="hold"/>
                                        <p:tgtEl>
                                          <p:spTgt spid="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473751"/>
            <a:ext cx="12192000" cy="1569660"/>
          </a:xfrm>
          <a:prstGeom prst="rect">
            <a:avLst/>
          </a:prstGeom>
        </p:spPr>
        <p:txBody>
          <a:bodyPr wrap="square">
            <a:spAutoFit/>
          </a:bodyPr>
          <a:lstStyle/>
          <a:p>
            <a:pPr algn="just"/>
            <a:r>
              <a:rPr lang="vi-VN" sz="3200" dirty="0">
                <a:solidFill>
                  <a:srgbClr val="FF00FF"/>
                </a:solidFill>
                <a:latin typeface="Times New Roman" pitchFamily="18" charset="0"/>
                <a:cs typeface="Times New Roman" pitchFamily="18" charset="0"/>
              </a:rPr>
              <a:t>Phải bảo vệ một số loài côn trùng thụ phấn cho cây vì: Những loài côn trùng này có vai trò quan trọng góp phần thụ phấn cho cây đảm bảo sự duy trì nòi giống của các cây này đồng thời làm tăng năng suất cây trồng.</a:t>
            </a:r>
          </a:p>
        </p:txBody>
      </p:sp>
      <p:pic>
        <p:nvPicPr>
          <p:cNvPr id="29698" name="Picture 2"/>
          <p:cNvPicPr>
            <a:picLocks noChangeAspect="1" noChangeArrowheads="1"/>
          </p:cNvPicPr>
          <p:nvPr/>
        </p:nvPicPr>
        <p:blipFill>
          <a:blip r:embed="rId2"/>
          <a:srcRect/>
          <a:stretch>
            <a:fillRect/>
          </a:stretch>
        </p:blipFill>
        <p:spPr bwMode="auto">
          <a:xfrm>
            <a:off x="2706234" y="0"/>
            <a:ext cx="6728051" cy="394255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ppt_w</p:attrName>
                                        </p:attrNameLst>
                                      </p:cBhvr>
                                      <p:tavLst>
                                        <p:tav tm="0">
                                          <p:val>
                                            <p:fltVal val="0"/>
                                          </p:val>
                                        </p:tav>
                                        <p:tav tm="100000">
                                          <p:val>
                                            <p:strVal val="#ppt_w"/>
                                          </p:val>
                                        </p:tav>
                                      </p:tavLst>
                                    </p:anim>
                                    <p:anim calcmode="lin" valueType="num">
                                      <p:cBhvr>
                                        <p:cTn id="8" dur="1000" fill="hold"/>
                                        <p:tgtEl>
                                          <p:spTgt spid="29698"/>
                                        </p:tgtEl>
                                        <p:attrNameLst>
                                          <p:attrName>ppt_h</p:attrName>
                                        </p:attrNameLst>
                                      </p:cBhvr>
                                      <p:tavLst>
                                        <p:tav tm="0">
                                          <p:val>
                                            <p:fltVal val="0"/>
                                          </p:val>
                                        </p:tav>
                                        <p:tav tm="100000">
                                          <p:val>
                                            <p:strVal val="#ppt_h"/>
                                          </p:val>
                                        </p:tav>
                                      </p:tavLst>
                                    </p:anim>
                                    <p:anim calcmode="lin" valueType="num">
                                      <p:cBhvr>
                                        <p:cTn id="9" dur="1000" fill="hold"/>
                                        <p:tgtEl>
                                          <p:spTgt spid="29698"/>
                                        </p:tgtEl>
                                        <p:attrNameLst>
                                          <p:attrName>style.rotation</p:attrName>
                                        </p:attrNameLst>
                                      </p:cBhvr>
                                      <p:tavLst>
                                        <p:tav tm="0">
                                          <p:val>
                                            <p:fltVal val="360"/>
                                          </p:val>
                                        </p:tav>
                                        <p:tav tm="100000">
                                          <p:val>
                                            <p:fltVal val="0"/>
                                          </p:val>
                                        </p:tav>
                                      </p:tavLst>
                                    </p:anim>
                                    <p:animEffect transition="in" filter="fade">
                                      <p:cBhvr>
                                        <p:cTn id="10" dur="1000"/>
                                        <p:tgtEl>
                                          <p:spTgt spid="29698"/>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42857" y="482362"/>
            <a:ext cx="6749143" cy="6001643"/>
          </a:xfrm>
          <a:prstGeom prst="rect">
            <a:avLst/>
          </a:prstGeom>
        </p:spPr>
        <p:txBody>
          <a:bodyPr wrap="square">
            <a:spAutoFit/>
          </a:bodyPr>
          <a:lstStyle/>
          <a:p>
            <a:pPr algn="just"/>
            <a:r>
              <a:rPr lang="vi-VN" sz="3200" dirty="0">
                <a:solidFill>
                  <a:srgbClr val="FF00FF"/>
                </a:solidFill>
                <a:latin typeface="Times New Roman" pitchFamily="18" charset="0"/>
                <a:cs typeface="Times New Roman" pitchFamily="18" charset="0"/>
              </a:rPr>
              <a:t>Ở các vườn trồng cây như nhãn, vải, xoài người ta thường kết hợp với nuôi ong vì:</a:t>
            </a:r>
          </a:p>
          <a:p>
            <a:pPr algn="just"/>
            <a:r>
              <a:rPr lang="vi-VN" sz="3200" dirty="0">
                <a:solidFill>
                  <a:srgbClr val="FF00FF"/>
                </a:solidFill>
                <a:latin typeface="Times New Roman" pitchFamily="18" charset="0"/>
                <a:cs typeface="Times New Roman" pitchFamily="18" charset="0"/>
              </a:rPr>
              <a:t>- Ong có tập tính là hút mật sẽ giúp thụ phấn cho hoa. Nuôi ong trong vườn cây ăn quả giúp tăng số lượng hoa được thụ phấn, tạo ra nhiều quả, làm tăng năng suất của cây trồng.</a:t>
            </a:r>
          </a:p>
          <a:p>
            <a:pPr algn="just"/>
            <a:r>
              <a:rPr lang="vi-VN" sz="3200" dirty="0">
                <a:solidFill>
                  <a:srgbClr val="FF00FF"/>
                </a:solidFill>
                <a:latin typeface="Times New Roman" pitchFamily="18" charset="0"/>
                <a:cs typeface="Times New Roman" pitchFamily="18" charset="0"/>
              </a:rPr>
              <a:t>- Ngoài ra, mật ong có giá trị kinh tế cao → Nuôi ong vừa giúp tăng sản lượng quả vừa giúp tăng thêm thu nhập từ mật ong và sáp ong cho người nuôi.</a:t>
            </a:r>
          </a:p>
        </p:txBody>
      </p:sp>
      <p:pic>
        <p:nvPicPr>
          <p:cNvPr id="30722" name="Picture 2"/>
          <p:cNvPicPr>
            <a:picLocks noChangeAspect="1" noChangeArrowheads="1"/>
          </p:cNvPicPr>
          <p:nvPr/>
        </p:nvPicPr>
        <p:blipFill>
          <a:blip r:embed="rId2"/>
          <a:srcRect/>
          <a:stretch>
            <a:fillRect/>
          </a:stretch>
        </p:blipFill>
        <p:spPr bwMode="auto">
          <a:xfrm>
            <a:off x="0" y="1277257"/>
            <a:ext cx="5381377" cy="348342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fltVal val="0"/>
                                          </p:val>
                                        </p:tav>
                                        <p:tav tm="100000">
                                          <p:val>
                                            <p:strVal val="#ppt_w"/>
                                          </p:val>
                                        </p:tav>
                                      </p:tavLst>
                                    </p:anim>
                                    <p:anim calcmode="lin" valueType="num">
                                      <p:cBhvr>
                                        <p:cTn id="8" dur="1000" fill="hold"/>
                                        <p:tgtEl>
                                          <p:spTgt spid="30722"/>
                                        </p:tgtEl>
                                        <p:attrNameLst>
                                          <p:attrName>ppt_h</p:attrName>
                                        </p:attrNameLst>
                                      </p:cBhvr>
                                      <p:tavLst>
                                        <p:tav tm="0">
                                          <p:val>
                                            <p:fltVal val="0"/>
                                          </p:val>
                                        </p:tav>
                                        <p:tav tm="100000">
                                          <p:val>
                                            <p:strVal val="#ppt_h"/>
                                          </p:val>
                                        </p:tav>
                                      </p:tavLst>
                                    </p:anim>
                                    <p:anim calcmode="lin" valueType="num">
                                      <p:cBhvr>
                                        <p:cTn id="9" dur="1000" fill="hold"/>
                                        <p:tgtEl>
                                          <p:spTgt spid="30722"/>
                                        </p:tgtEl>
                                        <p:attrNameLst>
                                          <p:attrName>style.rotation</p:attrName>
                                        </p:attrNameLst>
                                      </p:cBhvr>
                                      <p:tavLst>
                                        <p:tav tm="0">
                                          <p:val>
                                            <p:fltVal val="90"/>
                                          </p:val>
                                        </p:tav>
                                        <p:tav tm="100000">
                                          <p:val>
                                            <p:fltVal val="0"/>
                                          </p:val>
                                        </p:tav>
                                      </p:tavLst>
                                    </p:anim>
                                    <p:animEffect transition="in" filter="fade">
                                      <p:cBhvr>
                                        <p:cTn id="10" dur="1000"/>
                                        <p:tgtEl>
                                          <p:spTgt spid="30722"/>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33: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HỮU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TÍNH</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endParaRPr lang="en-US" sz="2800" dirty="0"/>
          </a:p>
        </p:txBody>
      </p:sp>
      <p:sp>
        <p:nvSpPr>
          <p:cNvPr id="7" name="Rectangle 6"/>
          <p:cNvSpPr/>
          <p:nvPr/>
        </p:nvSpPr>
        <p:spPr>
          <a:xfrm>
            <a:off x="0" y="891971"/>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II. </a:t>
            </a:r>
            <a:r>
              <a:rPr lang="en-US" altLang="en-US" sz="2800" b="1" dirty="0" err="1">
                <a:solidFill>
                  <a:srgbClr val="0000FF"/>
                </a:solidFill>
                <a:latin typeface="Times New Roman" pitchFamily="18" charset="0"/>
                <a:cs typeface="Times New Roman" pitchFamily="18" charset="0"/>
              </a:rPr>
              <a:t>SINH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SẢN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HỮU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TÍNH</a:t>
            </a:r>
            <a:r>
              <a:rPr lang="en-US" altLang="en-US" sz="2800" b="1" dirty="0">
                <a:solidFill>
                  <a:srgbClr val="0000FF"/>
                </a:solidFill>
                <a:latin typeface="Times New Roman" pitchFamily="18" charset="0"/>
                <a:cs typeface="Times New Roman" pitchFamily="18" charset="0"/>
              </a:rPr>
              <a:t> Ở </a:t>
            </a:r>
            <a:r>
              <a:rPr lang="en-US" altLang="en-US" sz="2800" b="1" dirty="0" err="1">
                <a:solidFill>
                  <a:srgbClr val="0000FF"/>
                </a:solidFill>
                <a:latin typeface="Times New Roman" pitchFamily="18" charset="0"/>
                <a:cs typeface="Times New Roman" pitchFamily="18" charset="0"/>
              </a:rPr>
              <a:t>THỰC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VẬT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CÓ</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HOA</a:t>
            </a:r>
            <a:endParaRPr lang="en-US" altLang="en-US" sz="2800" b="1" dirty="0">
              <a:solidFill>
                <a:srgbClr val="0000FF"/>
              </a:solidFill>
              <a:latin typeface="Times New Roman" pitchFamily="18" charset="0"/>
              <a:cs typeface="Times New Roman" pitchFamily="18" charset="0"/>
            </a:endParaRPr>
          </a:p>
        </p:txBody>
      </p:sp>
      <p:sp>
        <p:nvSpPr>
          <p:cNvPr id="8" name="Rectangle 7"/>
          <p:cNvSpPr/>
          <p:nvPr/>
        </p:nvSpPr>
        <p:spPr>
          <a:xfrm>
            <a:off x="0" y="1320142"/>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1. </a:t>
            </a:r>
            <a:r>
              <a:rPr lang="en-US" altLang="en-US" sz="2800" b="1" dirty="0" err="1">
                <a:solidFill>
                  <a:srgbClr val="0000FF"/>
                </a:solidFill>
                <a:latin typeface="Times New Roman" pitchFamily="18" charset="0"/>
                <a:cs typeface="Times New Roman" pitchFamily="18" charset="0"/>
              </a:rPr>
              <a:t>Cấu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tạo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hoa</a:t>
            </a:r>
            <a:endParaRPr lang="en-US" altLang="en-US" sz="2800" b="1" dirty="0">
              <a:solidFill>
                <a:srgbClr val="0000FF"/>
              </a:solidFill>
              <a:latin typeface="Times New Roman" pitchFamily="18" charset="0"/>
              <a:cs typeface="Times New Roman" pitchFamily="18" charset="0"/>
            </a:endParaRPr>
          </a:p>
        </p:txBody>
      </p:sp>
      <p:sp>
        <p:nvSpPr>
          <p:cNvPr id="12" name="Rectangle 11"/>
          <p:cNvSpPr/>
          <p:nvPr/>
        </p:nvSpPr>
        <p:spPr>
          <a:xfrm>
            <a:off x="0" y="1733800"/>
            <a:ext cx="12192000" cy="954107"/>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lưỡng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tính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có</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cả</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nhị</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lẫn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nhụy</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trên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cùng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một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cải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bưởi</a:t>
            </a:r>
            <a:r>
              <a:rPr lang="en-US" altLang="en-US" sz="2800" dirty="0">
                <a:solidFill>
                  <a:srgbClr val="0000FF"/>
                </a:solidFill>
                <a:latin typeface="Times New Roman" pitchFamily="18" charset="0"/>
                <a:cs typeface="Times New Roman" pitchFamily="18" charset="0"/>
              </a:rPr>
              <a:t>, cam, </a:t>
            </a:r>
            <a:r>
              <a:rPr lang="en-US" altLang="en-US" sz="2800" dirty="0" err="1">
                <a:solidFill>
                  <a:srgbClr val="0000FF"/>
                </a:solidFill>
                <a:latin typeface="Times New Roman" pitchFamily="18" charset="0"/>
                <a:cs typeface="Times New Roman" pitchFamily="18" charset="0"/>
              </a:rPr>
              <a:t>mận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mai</a:t>
            </a:r>
            <a:r>
              <a:rPr lang="en-US" altLang="en-US" sz="2800" dirty="0">
                <a:solidFill>
                  <a:srgbClr val="0000FF"/>
                </a:solidFill>
                <a:latin typeface="Times New Roman" pitchFamily="18" charset="0"/>
                <a:cs typeface="Times New Roman" pitchFamily="18" charset="0"/>
              </a:rPr>
              <a:t>… </a:t>
            </a:r>
          </a:p>
        </p:txBody>
      </p:sp>
      <p:sp>
        <p:nvSpPr>
          <p:cNvPr id="13" name="Rectangle 12"/>
          <p:cNvSpPr/>
          <p:nvPr/>
        </p:nvSpPr>
        <p:spPr>
          <a:xfrm>
            <a:off x="0" y="2597400"/>
            <a:ext cx="12192000" cy="954107"/>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đơn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tính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chỉ</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có</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nhị</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hoặc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nhụy</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trên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cùng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một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mướp</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bầu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bí</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dưa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leo</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khổ</a:t>
            </a:r>
            <a:r>
              <a:rPr lang="en-US" altLang="en-US" sz="2800" dirty="0">
                <a:solidFill>
                  <a:srgbClr val="0000FF"/>
                </a:solidFill>
                <a:latin typeface="Times New Roman" pitchFamily="18" charset="0"/>
                <a:cs typeface="Times New Roman" pitchFamily="18" charset="0"/>
              </a:rPr>
              <a:t> qua,…</a:t>
            </a:r>
          </a:p>
        </p:txBody>
      </p:sp>
      <p:sp>
        <p:nvSpPr>
          <p:cNvPr id="15" name="Rectangle 14"/>
          <p:cNvSpPr/>
          <p:nvPr/>
        </p:nvSpPr>
        <p:spPr>
          <a:xfrm>
            <a:off x="0" y="3431972"/>
            <a:ext cx="12192000" cy="523220"/>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đực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chỉ</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có</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nhị</a:t>
            </a:r>
            <a:r>
              <a:rPr lang="en-US" altLang="en-US" sz="2800" dirty="0">
                <a:solidFill>
                  <a:srgbClr val="0000FF"/>
                </a:solidFill>
                <a:latin typeface="Times New Roman" pitchFamily="18" charset="0"/>
                <a:cs typeface="Times New Roman" pitchFamily="18" charset="0"/>
              </a:rPr>
              <a:t>.</a:t>
            </a:r>
          </a:p>
        </p:txBody>
      </p:sp>
      <p:sp>
        <p:nvSpPr>
          <p:cNvPr id="16" name="Rectangle 15"/>
          <p:cNvSpPr/>
          <p:nvPr/>
        </p:nvSpPr>
        <p:spPr>
          <a:xfrm>
            <a:off x="0" y="3860144"/>
            <a:ext cx="12192000" cy="523220"/>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cái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chỉ</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có</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nhụy</a:t>
            </a:r>
            <a:r>
              <a:rPr lang="en-US" altLang="en-US" sz="2800" dirty="0">
                <a:solidFill>
                  <a:srgbClr val="0000FF"/>
                </a:solidFill>
                <a:latin typeface="Times New Roman" pitchFamily="18" charset="0"/>
                <a:cs typeface="Times New Roman" pitchFamily="18" charset="0"/>
              </a:rPr>
              <a:t>.</a:t>
            </a:r>
          </a:p>
        </p:txBody>
      </p:sp>
      <p:sp>
        <p:nvSpPr>
          <p:cNvPr id="14" name="Rectangle 13"/>
          <p:cNvSpPr/>
          <p:nvPr/>
        </p:nvSpPr>
        <p:spPr>
          <a:xfrm>
            <a:off x="0" y="4273800"/>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2. </a:t>
            </a:r>
            <a:r>
              <a:rPr lang="en-US" altLang="en-US" sz="2800" b="1" dirty="0" err="1">
                <a:solidFill>
                  <a:srgbClr val="0000FF"/>
                </a:solidFill>
                <a:latin typeface="Times New Roman" pitchFamily="18" charset="0"/>
                <a:cs typeface="Times New Roman" pitchFamily="18" charset="0"/>
              </a:rPr>
              <a:t>Thụ</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phấn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thụ</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tinh</a:t>
            </a:r>
            <a:endParaRPr lang="en-US" altLang="en-US" sz="2800" b="1" dirty="0">
              <a:solidFill>
                <a:srgbClr val="0000FF"/>
              </a:solidFill>
              <a:latin typeface="Times New Roman" pitchFamily="18" charset="0"/>
              <a:cs typeface="Times New Roman" pitchFamily="18" charset="0"/>
            </a:endParaRPr>
          </a:p>
        </p:txBody>
      </p:sp>
      <p:sp>
        <p:nvSpPr>
          <p:cNvPr id="17" name="Rectangle 16"/>
          <p:cNvSpPr/>
          <p:nvPr/>
        </p:nvSpPr>
        <p:spPr>
          <a:xfrm>
            <a:off x="0" y="4701972"/>
            <a:ext cx="12192000" cy="523220"/>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Thụ</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phấn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quá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trình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hạt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phấn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được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chuyển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từ</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nhị</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đến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đầu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nhụy</a:t>
            </a:r>
            <a:r>
              <a:rPr lang="en-US" altLang="en-US" sz="2800" dirty="0">
                <a:solidFill>
                  <a:srgbClr val="0000FF"/>
                </a:solidFill>
                <a:latin typeface="Times New Roman" pitchFamily="18" charset="0"/>
                <a:cs typeface="Times New Roman" pitchFamily="18" charset="0"/>
              </a:rPr>
              <a:t>. </a:t>
            </a:r>
          </a:p>
        </p:txBody>
      </p:sp>
      <p:sp>
        <p:nvSpPr>
          <p:cNvPr id="18" name="Rectangle 17"/>
          <p:cNvSpPr/>
          <p:nvPr/>
        </p:nvSpPr>
        <p:spPr>
          <a:xfrm>
            <a:off x="0" y="5108371"/>
            <a:ext cx="12192000" cy="1384995"/>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Thụ</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quá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trình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kết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hợp</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giữa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giao</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tử</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đực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chứa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trong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hạt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phấn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với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giao</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tử</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cái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noãn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chứa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trong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bầu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nhụy</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hình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thành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hợp</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tử</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hợp</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tử</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phát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triển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thành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phôi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từ</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phôi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hình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thành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thể</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mới</a:t>
            </a:r>
            <a:r>
              <a:rPr lang="en-US" altLang="en-US" sz="2800" dirty="0">
                <a:solidFill>
                  <a:srgbClr val="0000FF"/>
                </a:solidFill>
                <a:latin typeface="Times New Roman" pitchFamily="18" charset="0"/>
                <a:cs typeface="Times New Roman" pitchFamily="18" charset="0"/>
              </a:rPr>
              <a:t>.</a:t>
            </a:r>
          </a:p>
        </p:txBody>
      </p:sp>
      <p:sp>
        <p:nvSpPr>
          <p:cNvPr id="19" name="Rectangle 18"/>
          <p:cNvSpPr/>
          <p:nvPr/>
        </p:nvSpPr>
        <p:spPr>
          <a:xfrm>
            <a:off x="0" y="6334780"/>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3. </a:t>
            </a:r>
            <a:r>
              <a:rPr lang="en-US" altLang="en-US" sz="2800" b="1" dirty="0" err="1">
                <a:solidFill>
                  <a:srgbClr val="0000FF"/>
                </a:solidFill>
                <a:latin typeface="Times New Roman" pitchFamily="18" charset="0"/>
                <a:cs typeface="Times New Roman" pitchFamily="18" charset="0"/>
              </a:rPr>
              <a:t>Quá</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trình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lớn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lên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của</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quả</a:t>
            </a:r>
            <a:endParaRPr lang="en-US" alt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fltVal val="0"/>
                                          </p:val>
                                        </p:tav>
                                        <p:tav tm="100000">
                                          <p:val>
                                            <p:strVal val="#ppt_w"/>
                                          </p:val>
                                        </p:tav>
                                      </p:tavLst>
                                    </p:anim>
                                    <p:anim calcmode="lin" valueType="num">
                                      <p:cBhvr>
                                        <p:cTn id="15" dur="1000" fill="hold"/>
                                        <p:tgtEl>
                                          <p:spTgt spid="19"/>
                                        </p:tgtEl>
                                        <p:attrNameLst>
                                          <p:attrName>ppt_h</p:attrName>
                                        </p:attrNameLst>
                                      </p:cBhvr>
                                      <p:tavLst>
                                        <p:tav tm="0">
                                          <p:val>
                                            <p:fltVal val="0"/>
                                          </p:val>
                                        </p:tav>
                                        <p:tav tm="100000">
                                          <p:val>
                                            <p:strVal val="#ppt_h"/>
                                          </p:val>
                                        </p:tav>
                                      </p:tavLst>
                                    </p:anim>
                                    <p:animEffect transition="in" filter="fade">
                                      <p:cBhvr>
                                        <p:cTn id="1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473751"/>
            <a:ext cx="12192000" cy="2062103"/>
          </a:xfrm>
          <a:prstGeom prst="rect">
            <a:avLst/>
          </a:prstGeom>
        </p:spPr>
        <p:txBody>
          <a:bodyPr wrap="square">
            <a:spAutoFit/>
          </a:bodyPr>
          <a:lstStyle/>
          <a:p>
            <a:pPr algn="just"/>
            <a:r>
              <a:rPr lang="en-US" sz="3200" dirty="0">
                <a:solidFill>
                  <a:srgbClr val="FF00FF"/>
                </a:solidFill>
                <a:latin typeface="+mj-lt"/>
              </a:rPr>
              <a:t>	</a:t>
            </a:r>
            <a:r>
              <a:rPr lang="vi-VN" sz="3200" dirty="0">
                <a:solidFill>
                  <a:srgbClr val="FF00FF"/>
                </a:solidFill>
                <a:latin typeface="+mj-lt"/>
              </a:rPr>
              <a:t>Sau khi được thụ tinh</a:t>
            </a:r>
            <a:r>
              <a:rPr lang="en-US" sz="3200" dirty="0">
                <a:solidFill>
                  <a:srgbClr val="FF00FF"/>
                </a:solidFill>
                <a:latin typeface="+mj-lt"/>
              </a:rPr>
              <a:t>:</a:t>
            </a:r>
          </a:p>
          <a:p>
            <a:pPr algn="just"/>
            <a:r>
              <a:rPr lang="en-US" sz="3200" dirty="0">
                <a:solidFill>
                  <a:srgbClr val="FF00FF"/>
                </a:solidFill>
                <a:latin typeface="+mj-lt"/>
              </a:rPr>
              <a:t>+ </a:t>
            </a:r>
            <a:r>
              <a:rPr lang="en-US" sz="3200" dirty="0">
                <a:solidFill>
                  <a:srgbClr val="FF00FF"/>
                </a:solidFill>
                <a:latin typeface="Times New Roman" pitchFamily="18" charset="0"/>
                <a:cs typeface="Times New Roman" pitchFamily="18" charset="0"/>
              </a:rPr>
              <a:t>N</a:t>
            </a:r>
            <a:r>
              <a:rPr lang="vi-VN" sz="3200" dirty="0">
                <a:solidFill>
                  <a:srgbClr val="FF00FF"/>
                </a:solidFill>
                <a:latin typeface="+mj-lt"/>
              </a:rPr>
              <a:t>oãn phát triển thành hạt. Mỗi noãn đã được thụ tinh hình thành nên 1 hạt, vỏ noãn hình thành nên vỏ hạt.</a:t>
            </a:r>
          </a:p>
          <a:p>
            <a:pPr algn="just"/>
            <a:r>
              <a:rPr lang="en-US" sz="3200" dirty="0">
                <a:solidFill>
                  <a:srgbClr val="FF00FF"/>
                </a:solidFill>
                <a:latin typeface="+mj-lt"/>
              </a:rPr>
              <a:t>+</a:t>
            </a:r>
            <a:r>
              <a:rPr lang="vi-VN" sz="3200" dirty="0">
                <a:solidFill>
                  <a:srgbClr val="FF00FF"/>
                </a:solidFill>
                <a:latin typeface="+mj-lt"/>
              </a:rPr>
              <a:t> Bầu nh</a:t>
            </a:r>
            <a:r>
              <a:rPr lang="en-US" sz="3200" dirty="0" err="1">
                <a:solidFill>
                  <a:srgbClr val="FF00FF"/>
                </a:solidFill>
                <a:latin typeface="Times New Roman" pitchFamily="18" charset="0"/>
                <a:cs typeface="Times New Roman" pitchFamily="18" charset="0"/>
              </a:rPr>
              <a:t>ụy</a:t>
            </a:r>
            <a:r>
              <a:rPr lang="vi-VN" sz="3200" dirty="0">
                <a:solidFill>
                  <a:srgbClr val="FF00FF"/>
                </a:solidFill>
                <a:latin typeface="+mj-lt"/>
              </a:rPr>
              <a:t> phát triển thành quả chứa hạt.</a:t>
            </a:r>
          </a:p>
        </p:txBody>
      </p:sp>
      <p:pic>
        <p:nvPicPr>
          <p:cNvPr id="1026" name="Picture 2"/>
          <p:cNvPicPr>
            <a:picLocks noChangeAspect="1" noChangeArrowheads="1"/>
          </p:cNvPicPr>
          <p:nvPr/>
        </p:nvPicPr>
        <p:blipFill>
          <a:blip r:embed="rId2"/>
          <a:srcRect/>
          <a:stretch>
            <a:fillRect/>
          </a:stretch>
        </p:blipFill>
        <p:spPr bwMode="auto">
          <a:xfrm>
            <a:off x="1030493" y="-1"/>
            <a:ext cx="10116457" cy="419147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plus(in)">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9052"/>
            <a:ext cx="12192000" cy="830997"/>
          </a:xfrm>
          <a:prstGeom prst="rect">
            <a:avLst/>
          </a:prstGeom>
          <a:noFill/>
        </p:spPr>
        <p:txBody>
          <a:bodyPr wrap="square" rtlCol="0">
            <a:spAutoFit/>
          </a:bodyPr>
          <a:lstStyle/>
          <a:p>
            <a:pPr algn="ctr"/>
            <a:r>
              <a:rPr lang="en-US" sz="4500" b="1" dirty="0">
                <a:solidFill>
                  <a:srgbClr val="0000FF"/>
                </a:solidFill>
                <a:latin typeface="Times New Roman" pitchFamily="18" charset="0"/>
                <a:cs typeface="Times New Roman" pitchFamily="18" charset="0"/>
              </a:rPr>
              <a:t>BÀI 33:</a:t>
            </a:r>
            <a:r>
              <a:rPr lang="vi-VN" sz="4500" b="1" dirty="0">
                <a:solidFill>
                  <a:srgbClr val="0000FF"/>
                </a:solidFill>
                <a:latin typeface="Times New Roman" pitchFamily="18" charset="0"/>
                <a:cs typeface="Times New Roman" pitchFamily="18" charset="0"/>
              </a:rPr>
              <a:t> </a:t>
            </a:r>
            <a:r>
              <a:rPr lang="en-US" sz="4500" b="1" dirty="0">
                <a:solidFill>
                  <a:srgbClr val="0000FF"/>
                </a:solidFill>
                <a:latin typeface="Times New Roman" pitchFamily="18" charset="0"/>
                <a:cs typeface="Times New Roman" pitchFamily="18" charset="0"/>
              </a:rPr>
              <a:t>SINH SẢN HỮU TÍNH Ở SINH VẬT</a:t>
            </a:r>
            <a:r>
              <a:rPr lang="en-US" sz="48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33: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HỮU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TÍNH</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endParaRPr lang="en-US" sz="2800" dirty="0"/>
          </a:p>
        </p:txBody>
      </p:sp>
      <p:sp>
        <p:nvSpPr>
          <p:cNvPr id="7" name="Rectangle 6"/>
          <p:cNvSpPr/>
          <p:nvPr/>
        </p:nvSpPr>
        <p:spPr>
          <a:xfrm>
            <a:off x="0" y="891971"/>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II. </a:t>
            </a:r>
            <a:r>
              <a:rPr lang="en-US" altLang="en-US" sz="2800" b="1" dirty="0" err="1">
                <a:solidFill>
                  <a:srgbClr val="0000FF"/>
                </a:solidFill>
                <a:latin typeface="Times New Roman" pitchFamily="18" charset="0"/>
                <a:cs typeface="Times New Roman" pitchFamily="18" charset="0"/>
              </a:rPr>
              <a:t>SINH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SẢN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HỮU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TÍNH</a:t>
            </a:r>
            <a:r>
              <a:rPr lang="en-US" altLang="en-US" sz="2800" b="1" dirty="0">
                <a:solidFill>
                  <a:srgbClr val="0000FF"/>
                </a:solidFill>
                <a:latin typeface="Times New Roman" pitchFamily="18" charset="0"/>
                <a:cs typeface="Times New Roman" pitchFamily="18" charset="0"/>
              </a:rPr>
              <a:t> Ở </a:t>
            </a:r>
            <a:r>
              <a:rPr lang="en-US" altLang="en-US" sz="2800" b="1" dirty="0" err="1">
                <a:solidFill>
                  <a:srgbClr val="0000FF"/>
                </a:solidFill>
                <a:latin typeface="Times New Roman" pitchFamily="18" charset="0"/>
                <a:cs typeface="Times New Roman" pitchFamily="18" charset="0"/>
              </a:rPr>
              <a:t>THỰC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VẬT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CÓ</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HOA</a:t>
            </a:r>
            <a:endParaRPr lang="en-US" altLang="en-US" sz="2800" b="1" dirty="0">
              <a:solidFill>
                <a:srgbClr val="0000FF"/>
              </a:solidFill>
              <a:latin typeface="Times New Roman" pitchFamily="18" charset="0"/>
              <a:cs typeface="Times New Roman" pitchFamily="18" charset="0"/>
            </a:endParaRPr>
          </a:p>
        </p:txBody>
      </p:sp>
      <p:sp>
        <p:nvSpPr>
          <p:cNvPr id="8" name="Rectangle 7"/>
          <p:cNvSpPr/>
          <p:nvPr/>
        </p:nvSpPr>
        <p:spPr>
          <a:xfrm>
            <a:off x="0" y="1320142"/>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1. </a:t>
            </a:r>
            <a:r>
              <a:rPr lang="en-US" altLang="en-US" sz="2800" b="1" dirty="0" err="1">
                <a:solidFill>
                  <a:srgbClr val="0000FF"/>
                </a:solidFill>
                <a:latin typeface="Times New Roman" pitchFamily="18" charset="0"/>
                <a:cs typeface="Times New Roman" pitchFamily="18" charset="0"/>
              </a:rPr>
              <a:t>Cấu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tạo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hoa</a:t>
            </a:r>
            <a:endParaRPr lang="en-US" altLang="en-US" sz="2800" b="1" dirty="0">
              <a:solidFill>
                <a:srgbClr val="0000FF"/>
              </a:solidFill>
              <a:latin typeface="Times New Roman" pitchFamily="18" charset="0"/>
              <a:cs typeface="Times New Roman" pitchFamily="18" charset="0"/>
            </a:endParaRPr>
          </a:p>
        </p:txBody>
      </p:sp>
      <p:sp>
        <p:nvSpPr>
          <p:cNvPr id="14" name="Rectangle 13"/>
          <p:cNvSpPr/>
          <p:nvPr/>
        </p:nvSpPr>
        <p:spPr>
          <a:xfrm>
            <a:off x="0" y="1733800"/>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2. </a:t>
            </a:r>
            <a:r>
              <a:rPr lang="en-US" altLang="en-US" sz="2800" b="1" dirty="0" err="1">
                <a:solidFill>
                  <a:srgbClr val="0000FF"/>
                </a:solidFill>
                <a:latin typeface="Times New Roman" pitchFamily="18" charset="0"/>
                <a:cs typeface="Times New Roman" pitchFamily="18" charset="0"/>
              </a:rPr>
              <a:t>Thụ</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phấn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thụ</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tinh</a:t>
            </a:r>
            <a:endParaRPr lang="en-US" altLang="en-US" sz="2800" b="1" dirty="0">
              <a:solidFill>
                <a:srgbClr val="0000FF"/>
              </a:solidFill>
              <a:latin typeface="Times New Roman" pitchFamily="18" charset="0"/>
              <a:cs typeface="Times New Roman" pitchFamily="18" charset="0"/>
            </a:endParaRPr>
          </a:p>
        </p:txBody>
      </p:sp>
      <p:sp>
        <p:nvSpPr>
          <p:cNvPr id="17" name="Rectangle 16"/>
          <p:cNvSpPr/>
          <p:nvPr/>
        </p:nvSpPr>
        <p:spPr>
          <a:xfrm>
            <a:off x="0" y="2161972"/>
            <a:ext cx="12192000" cy="523220"/>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Thụ</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phấn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quá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trình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hạt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phấn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được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chuyển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từ</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nhị</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đến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đầu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nhụy</a:t>
            </a:r>
            <a:r>
              <a:rPr lang="en-US" altLang="en-US" sz="2800" dirty="0">
                <a:solidFill>
                  <a:srgbClr val="0000FF"/>
                </a:solidFill>
                <a:latin typeface="Times New Roman" pitchFamily="18" charset="0"/>
                <a:cs typeface="Times New Roman" pitchFamily="18" charset="0"/>
              </a:rPr>
              <a:t>. </a:t>
            </a:r>
          </a:p>
        </p:txBody>
      </p:sp>
      <p:sp>
        <p:nvSpPr>
          <p:cNvPr id="18" name="Rectangle 17"/>
          <p:cNvSpPr/>
          <p:nvPr/>
        </p:nvSpPr>
        <p:spPr>
          <a:xfrm>
            <a:off x="0" y="2568371"/>
            <a:ext cx="12192000" cy="1384995"/>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Thụ</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quá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trình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kết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hợp</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giữa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giao</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tử</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đực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chứa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trong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hạt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phấn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với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giao</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tử</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cái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noãn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chứa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trong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bầu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nhụy</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hình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thành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hợp</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tử</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hợp</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tử</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phát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triển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thành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phôi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từ</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phôi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hình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thành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thể</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mới</a:t>
            </a:r>
            <a:r>
              <a:rPr lang="en-US" altLang="en-US" sz="2800" dirty="0">
                <a:solidFill>
                  <a:srgbClr val="0000FF"/>
                </a:solidFill>
                <a:latin typeface="Times New Roman" pitchFamily="18" charset="0"/>
                <a:cs typeface="Times New Roman" pitchFamily="18" charset="0"/>
              </a:rPr>
              <a:t>.</a:t>
            </a:r>
          </a:p>
        </p:txBody>
      </p:sp>
      <p:sp>
        <p:nvSpPr>
          <p:cNvPr id="19" name="Rectangle 18"/>
          <p:cNvSpPr/>
          <p:nvPr/>
        </p:nvSpPr>
        <p:spPr>
          <a:xfrm>
            <a:off x="0" y="3794780"/>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3. </a:t>
            </a:r>
            <a:r>
              <a:rPr lang="en-US" altLang="en-US" sz="2800" b="1" dirty="0" err="1">
                <a:solidFill>
                  <a:srgbClr val="0000FF"/>
                </a:solidFill>
                <a:latin typeface="Times New Roman" pitchFamily="18" charset="0"/>
                <a:cs typeface="Times New Roman" pitchFamily="18" charset="0"/>
              </a:rPr>
              <a:t>Quá</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trình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lớn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lên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của</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quả</a:t>
            </a:r>
            <a:endParaRPr lang="en-US" altLang="en-US" sz="2800" b="1" dirty="0">
              <a:solidFill>
                <a:srgbClr val="0000FF"/>
              </a:solidFill>
              <a:latin typeface="Times New Roman" pitchFamily="18" charset="0"/>
              <a:cs typeface="Times New Roman" pitchFamily="18" charset="0"/>
            </a:endParaRPr>
          </a:p>
        </p:txBody>
      </p:sp>
      <p:sp>
        <p:nvSpPr>
          <p:cNvPr id="20" name="Rectangle 19"/>
          <p:cNvSpPr/>
          <p:nvPr/>
        </p:nvSpPr>
        <p:spPr>
          <a:xfrm>
            <a:off x="0" y="4215743"/>
            <a:ext cx="12192000" cy="954107"/>
          </a:xfrm>
          <a:prstGeom prst="rect">
            <a:avLst/>
          </a:prstGeom>
        </p:spPr>
        <p:txBody>
          <a:bodyPr wrap="square">
            <a:spAutoFit/>
          </a:bodyPr>
          <a:lstStyle/>
          <a:p>
            <a:pPr algn="just"/>
            <a:r>
              <a:rPr lang="en-US" sz="2800" dirty="0">
                <a:solidFill>
                  <a:srgbClr val="0000FF"/>
                </a:solidFill>
                <a:latin typeface="Times New Roman" pitchFamily="18" charset="0"/>
                <a:cs typeface="Times New Roman" pitchFamily="18" charset="0"/>
              </a:rPr>
              <a:t>	</a:t>
            </a:r>
            <a:r>
              <a:rPr lang="vi-VN" sz="2800" dirty="0">
                <a:solidFill>
                  <a:srgbClr val="0000FF"/>
                </a:solidFill>
                <a:latin typeface="Times New Roman" pitchFamily="18" charset="0"/>
                <a:cs typeface="Times New Roman" pitchFamily="18" charset="0"/>
              </a:rPr>
              <a:t>Sau khi được thụ tinh</a:t>
            </a:r>
            <a:r>
              <a:rPr lang="en-US" sz="2800" dirty="0">
                <a:solidFill>
                  <a:srgbClr val="0000FF"/>
                </a:solidFill>
                <a:latin typeface="Times New Roman" pitchFamily="18" charset="0"/>
                <a:cs typeface="Times New Roman" pitchFamily="18" charset="0"/>
              </a:rPr>
              <a:t>, n</a:t>
            </a:r>
            <a:r>
              <a:rPr lang="vi-VN" sz="2800" dirty="0">
                <a:solidFill>
                  <a:srgbClr val="0000FF"/>
                </a:solidFill>
                <a:latin typeface="Times New Roman" pitchFamily="18" charset="0"/>
                <a:cs typeface="Times New Roman" pitchFamily="18" charset="0"/>
              </a:rPr>
              <a:t>oãn phát triển thành hạt</a:t>
            </a:r>
            <a:r>
              <a:rPr lang="en-US" sz="2800" dirty="0">
                <a:solidFill>
                  <a:srgbClr val="0000FF"/>
                </a:solidFill>
                <a:latin typeface="Times New Roman" pitchFamily="18" charset="0"/>
                <a:cs typeface="Times New Roman" pitchFamily="18" charset="0"/>
              </a:rPr>
              <a:t>, b</a:t>
            </a:r>
            <a:r>
              <a:rPr lang="vi-VN" sz="2800" dirty="0">
                <a:solidFill>
                  <a:srgbClr val="0000FF"/>
                </a:solidFill>
                <a:latin typeface="Times New Roman" pitchFamily="18" charset="0"/>
                <a:cs typeface="Times New Roman" pitchFamily="18" charset="0"/>
              </a:rPr>
              <a:t>ầu nh</a:t>
            </a:r>
            <a:r>
              <a:rPr lang="en-US" sz="2800" dirty="0" err="1">
                <a:solidFill>
                  <a:srgbClr val="0000FF"/>
                </a:solidFill>
                <a:latin typeface="Times New Roman" pitchFamily="18" charset="0"/>
                <a:cs typeface="Times New Roman" pitchFamily="18" charset="0"/>
              </a:rPr>
              <a:t>ụy</a:t>
            </a:r>
            <a:r>
              <a:rPr lang="vi-VN" sz="2800" dirty="0">
                <a:solidFill>
                  <a:srgbClr val="0000FF"/>
                </a:solidFill>
                <a:latin typeface="Times New Roman" pitchFamily="18" charset="0"/>
                <a:cs typeface="Times New Roman" pitchFamily="18" charset="0"/>
              </a:rPr>
              <a:t> phát triển thành quả chứa hạt.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Effect transition="in" filter="fade">
                                      <p:cBhvr>
                                        <p:cTn id="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675461"/>
            <a:ext cx="12192000" cy="2677656"/>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Quá trình hạt phấn được chuyển từ nhị đến đầu nhụy gọi là sự thụ phấn.</a:t>
            </a:r>
          </a:p>
          <a:p>
            <a:pPr algn="just"/>
            <a:r>
              <a:rPr lang="vi-VN" sz="2800" dirty="0">
                <a:solidFill>
                  <a:srgbClr val="FF00FF"/>
                </a:solidFill>
                <a:latin typeface="Times New Roman" pitchFamily="18" charset="0"/>
                <a:cs typeface="Times New Roman" pitchFamily="18" charset="0"/>
              </a:rPr>
              <a:t>- Sau khi thụ phấn, từ hạt phấn mọc ra ống phấn. Ống phấn đâm </a:t>
            </a:r>
            <a:r>
              <a:rPr lang="en-US" sz="2800" dirty="0" err="1">
                <a:solidFill>
                  <a:srgbClr val="FF00FF"/>
                </a:solidFill>
                <a:latin typeface="Times New Roman" pitchFamily="18" charset="0"/>
                <a:cs typeface="Times New Roman" pitchFamily="18" charset="0"/>
              </a:rPr>
              <a:t>xuyên</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qua đầu nhuỵ, mọc dài ra đến noãn. Tại noãn, tế bào sinh dục đực kết hợp với tế bào sinh dục cái tạo thành hợp tử. Hiện tuợng đó gọi là sự thụ tinh.</a:t>
            </a:r>
          </a:p>
          <a:p>
            <a:pPr algn="just"/>
            <a:r>
              <a:rPr lang="vi-VN" sz="2800" dirty="0">
                <a:solidFill>
                  <a:srgbClr val="FF00FF"/>
                </a:solidFill>
                <a:latin typeface="Times New Roman" pitchFamily="18" charset="0"/>
                <a:cs typeface="Times New Roman" pitchFamily="18" charset="0"/>
              </a:rPr>
              <a:t>- Hình thành quả và hạt: Sau khi thụ tinh, hợp tử phát triển thành phôi. Noãn phát triển thành hạt chứa phôi. Bầu nhuỵ phát triển thành quả chứa hạt.</a:t>
            </a:r>
          </a:p>
        </p:txBody>
      </p:sp>
      <p:pic>
        <p:nvPicPr>
          <p:cNvPr id="2050" name="Picture 2"/>
          <p:cNvPicPr>
            <a:picLocks noChangeAspect="1" noChangeArrowheads="1"/>
          </p:cNvPicPr>
          <p:nvPr/>
        </p:nvPicPr>
        <p:blipFill>
          <a:blip r:embed="rId2"/>
          <a:srcRect/>
          <a:stretch>
            <a:fillRect/>
          </a:stretch>
        </p:blipFill>
        <p:spPr bwMode="auto">
          <a:xfrm>
            <a:off x="2914410" y="0"/>
            <a:ext cx="6360205" cy="367090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39657" y="0"/>
            <a:ext cx="6952343" cy="3539430"/>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Vai trò của quả và hạt đối với thực vật:</a:t>
            </a:r>
          </a:p>
          <a:p>
            <a:pPr algn="just"/>
            <a:r>
              <a:rPr lang="vi-VN" sz="2800" dirty="0">
                <a:solidFill>
                  <a:srgbClr val="FF00FF"/>
                </a:solidFill>
                <a:latin typeface="Times New Roman" pitchFamily="18" charset="0"/>
                <a:cs typeface="Times New Roman" pitchFamily="18" charset="0"/>
              </a:rPr>
              <a:t>Quả chứa, bảo vệ và giúp phát tán hạt. Do đó:</a:t>
            </a:r>
          </a:p>
          <a:p>
            <a:pPr algn="just"/>
            <a:r>
              <a:rPr lang="vi-VN" sz="2800" dirty="0">
                <a:solidFill>
                  <a:srgbClr val="FF00FF"/>
                </a:solidFill>
                <a:latin typeface="Times New Roman" pitchFamily="18" charset="0"/>
                <a:cs typeface="Times New Roman" pitchFamily="18" charset="0"/>
              </a:rPr>
              <a:t>+ Quả và hạt giúp thực vật sản sinh ra thế hệ mới, gia tăng số lượng của loài.</a:t>
            </a:r>
          </a:p>
          <a:p>
            <a:pPr algn="just"/>
            <a:r>
              <a:rPr lang="vi-VN" sz="2800" dirty="0">
                <a:solidFill>
                  <a:srgbClr val="FF00FF"/>
                </a:solidFill>
                <a:latin typeface="Times New Roman" pitchFamily="18" charset="0"/>
                <a:cs typeface="Times New Roman" pitchFamily="18" charset="0"/>
              </a:rPr>
              <a:t>+ Quả chín biến đổi màu sắc, độ cứng, xuất hiện mùi vị, hương thơm hấp dẫn động vật ăn quả giúp cho sự phát tán hạt, giúp loài mở rộng khu phân bố.</a:t>
            </a:r>
          </a:p>
        </p:txBody>
      </p:sp>
      <p:pic>
        <p:nvPicPr>
          <p:cNvPr id="3074" name="Picture 2"/>
          <p:cNvPicPr>
            <a:picLocks noChangeAspect="1" noChangeArrowheads="1"/>
          </p:cNvPicPr>
          <p:nvPr/>
        </p:nvPicPr>
        <p:blipFill>
          <a:blip r:embed="rId2"/>
          <a:srcRect/>
          <a:stretch>
            <a:fillRect/>
          </a:stretch>
        </p:blipFill>
        <p:spPr bwMode="auto">
          <a:xfrm>
            <a:off x="0" y="377364"/>
            <a:ext cx="5210629" cy="2772840"/>
          </a:xfrm>
          <a:prstGeom prst="rect">
            <a:avLst/>
          </a:prstGeom>
          <a:noFill/>
          <a:ln w="9525">
            <a:noFill/>
            <a:miter lim="800000"/>
            <a:headEnd/>
            <a:tailEnd/>
          </a:ln>
          <a:effectLst/>
        </p:spPr>
      </p:pic>
      <p:sp>
        <p:nvSpPr>
          <p:cNvPr id="5" name="Rectangle 4"/>
          <p:cNvSpPr/>
          <p:nvPr/>
        </p:nvSpPr>
        <p:spPr>
          <a:xfrm>
            <a:off x="0" y="3646421"/>
            <a:ext cx="12192000" cy="3108543"/>
          </a:xfrm>
          <a:prstGeom prst="rect">
            <a:avLst/>
          </a:prstGeom>
        </p:spPr>
        <p:txBody>
          <a:bodyPr wrap="square">
            <a:spAutoFit/>
          </a:bodyPr>
          <a:lstStyle/>
          <a:p>
            <a:r>
              <a:rPr lang="vi-VN" sz="2800" dirty="0">
                <a:solidFill>
                  <a:srgbClr val="FF00FF"/>
                </a:solidFill>
                <a:latin typeface="Times New Roman" pitchFamily="18" charset="0"/>
                <a:cs typeface="Times New Roman" pitchFamily="18" charset="0"/>
              </a:rPr>
              <a:t>- Vai trò của quả và hạt đối với động vật: Giúp cung cấp thức ăn cho các loài động vật.</a:t>
            </a:r>
          </a:p>
          <a:p>
            <a:r>
              <a:rPr lang="vi-VN" sz="2800" dirty="0">
                <a:solidFill>
                  <a:srgbClr val="FF00FF"/>
                </a:solidFill>
                <a:latin typeface="Times New Roman" pitchFamily="18" charset="0"/>
                <a:cs typeface="Times New Roman" pitchFamily="18" charset="0"/>
              </a:rPr>
              <a:t>- Vai trò của quả đối với con người:</a:t>
            </a:r>
          </a:p>
          <a:p>
            <a:r>
              <a:rPr lang="vi-VN" sz="2800" dirty="0">
                <a:solidFill>
                  <a:srgbClr val="FF00FF"/>
                </a:solidFill>
                <a:latin typeface="Times New Roman" pitchFamily="18" charset="0"/>
                <a:cs typeface="Times New Roman" pitchFamily="18" charset="0"/>
              </a:rPr>
              <a:t>+ Quả là nguồn cung cấp chất dinh dưỡng (vitamin, khoáng chất, đường,…) quan trọng cho con người.</a:t>
            </a:r>
          </a:p>
          <a:p>
            <a:r>
              <a:rPr lang="vi-VN" sz="2800" dirty="0">
                <a:solidFill>
                  <a:srgbClr val="FF00FF"/>
                </a:solidFill>
                <a:latin typeface="Times New Roman" pitchFamily="18" charset="0"/>
                <a:cs typeface="Times New Roman" pitchFamily="18" charset="0"/>
              </a:rPr>
              <a:t>+ Quả và hạt cung cấp các nguồn nguyên liệu cho các ngành công nghiệp chế biến.</a:t>
            </a:r>
          </a:p>
          <a:p>
            <a:r>
              <a:rPr lang="vi-VN" sz="2800" dirty="0">
                <a:solidFill>
                  <a:srgbClr val="FF00FF"/>
                </a:solidFill>
                <a:latin typeface="Times New Roman" pitchFamily="18" charset="0"/>
                <a:cs typeface="Times New Roman" pitchFamily="18" charset="0"/>
              </a:rPr>
              <a:t>+ Một số loại quả được sử dụng trong y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900" decel="100000" fill="hold"/>
                                        <p:tgtEl>
                                          <p:spTgt spid="30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964261"/>
            <a:ext cx="12192000" cy="2554545"/>
          </a:xfrm>
          <a:prstGeom prst="rect">
            <a:avLst/>
          </a:prstGeom>
        </p:spPr>
        <p:txBody>
          <a:bodyPr wrap="square">
            <a:spAutoFit/>
          </a:bodyPr>
          <a:lstStyle/>
          <a:p>
            <a:pPr algn="just"/>
            <a:r>
              <a:rPr lang="en-US" sz="32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Sau khi thụ tinh xong thì phôi phát triển thành hạt và bầu lớn lên thành quả. Ða số thực vật, nếu hoa không được thụ phấn, thụ tinh thì sau đó sẽ rụng toàn hoa. Còn những hoa được thụ phấn, thụ tinh thì cánh hoa, nhị hoa và cả vòi nhụy khô và rụng đi chỉ còn bầu nhụy phát triển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thành</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quả</a:t>
            </a:r>
            <a:r>
              <a:rPr lang="vi-VN" sz="3200" dirty="0">
                <a:solidFill>
                  <a:srgbClr val="FF00FF"/>
                </a:solidFill>
                <a:latin typeface="Times New Roman" pitchFamily="18" charset="0"/>
                <a:cs typeface="Times New Roman" pitchFamily="18" charset="0"/>
              </a:rPr>
              <a:t>.</a:t>
            </a:r>
          </a:p>
        </p:txBody>
      </p:sp>
      <p:pic>
        <p:nvPicPr>
          <p:cNvPr id="4098" name="Picture 2"/>
          <p:cNvPicPr>
            <a:picLocks noChangeAspect="1" noChangeArrowheads="1"/>
          </p:cNvPicPr>
          <p:nvPr/>
        </p:nvPicPr>
        <p:blipFill>
          <a:blip r:embed="rId2"/>
          <a:srcRect/>
          <a:stretch>
            <a:fillRect/>
          </a:stretch>
        </p:blipFill>
        <p:spPr bwMode="auto">
          <a:xfrm>
            <a:off x="2757659" y="-1"/>
            <a:ext cx="6638545" cy="2873829"/>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 y="319308"/>
            <a:ext cx="12151723" cy="6197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900" decel="100000" fill="hold"/>
                                        <p:tgtEl>
                                          <p:spTgt spid="409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xit" presetSubtype="26" fill="hold" nodeType="clickEffect">
                                  <p:stCondLst>
                                    <p:cond delay="0"/>
                                  </p:stCondLst>
                                  <p:childTnLst>
                                    <p:animEffect transition="out" filter="barn(inHorizontal)">
                                      <p:cBhvr>
                                        <p:cTn id="22" dur="1000"/>
                                        <p:tgtEl>
                                          <p:spTgt spid="4098"/>
                                        </p:tgtEl>
                                      </p:cBhvr>
                                    </p:animEffect>
                                    <p:set>
                                      <p:cBhvr>
                                        <p:cTn id="23" dur="1" fill="hold">
                                          <p:stCondLst>
                                            <p:cond delay="999"/>
                                          </p:stCondLst>
                                        </p:cTn>
                                        <p:tgtEl>
                                          <p:spTgt spid="4098"/>
                                        </p:tgtEl>
                                        <p:attrNameLst>
                                          <p:attrName>style.visibility</p:attrName>
                                        </p:attrNameLst>
                                      </p:cBhvr>
                                      <p:to>
                                        <p:strVal val="hidden"/>
                                      </p:to>
                                    </p:set>
                                  </p:childTnLst>
                                </p:cTn>
                              </p:par>
                              <p:par>
                                <p:cTn id="24" presetID="16" presetClass="exit" presetSubtype="26" fill="hold" grpId="1" nodeType="withEffect">
                                  <p:stCondLst>
                                    <p:cond delay="0"/>
                                  </p:stCondLst>
                                  <p:childTnLst>
                                    <p:animEffect transition="out" filter="barn(inHorizontal)">
                                      <p:cBhvr>
                                        <p:cTn id="25" dur="1000"/>
                                        <p:tgtEl>
                                          <p:spTgt spid="6"/>
                                        </p:tgtEl>
                                      </p:cBhvr>
                                    </p:animEffect>
                                    <p:set>
                                      <p:cBhvr>
                                        <p:cTn id="26" dur="1" fill="hold">
                                          <p:stCondLst>
                                            <p:cond delay="999"/>
                                          </p:stCondLst>
                                        </p:cTn>
                                        <p:tgtEl>
                                          <p:spTgt spid="6"/>
                                        </p:tgtEl>
                                        <p:attrNameLst>
                                          <p:attrName>style.visibility</p:attrName>
                                        </p:attrNameLst>
                                      </p:cBhvr>
                                      <p:to>
                                        <p:strVal val="hidden"/>
                                      </p:to>
                                    </p:set>
                                  </p:childTnLst>
                                </p:cTn>
                              </p:par>
                              <p:par>
                                <p:cTn id="27" presetID="21" presetClass="entr" presetSubtype="4" fill="hold" nodeType="withEffect">
                                  <p:stCondLst>
                                    <p:cond delay="0"/>
                                  </p:stCondLst>
                                  <p:childTnLst>
                                    <p:set>
                                      <p:cBhvr>
                                        <p:cTn id="28" dur="1" fill="hold">
                                          <p:stCondLst>
                                            <p:cond delay="0"/>
                                          </p:stCondLst>
                                        </p:cTn>
                                        <p:tgtEl>
                                          <p:spTgt spid="4099"/>
                                        </p:tgtEl>
                                        <p:attrNameLst>
                                          <p:attrName>style.visibility</p:attrName>
                                        </p:attrNameLst>
                                      </p:cBhvr>
                                      <p:to>
                                        <p:strVal val="visible"/>
                                      </p:to>
                                    </p:set>
                                    <p:animEffect transition="in" filter="wheel(4)">
                                      <p:cBhvr>
                                        <p:cTn id="29"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33: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HỮU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TÍNH</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endParaRPr lang="en-US" sz="2800" dirty="0"/>
          </a:p>
        </p:txBody>
      </p:sp>
      <p:sp>
        <p:nvSpPr>
          <p:cNvPr id="7" name="Rectangle 6"/>
          <p:cNvSpPr/>
          <p:nvPr/>
        </p:nvSpPr>
        <p:spPr>
          <a:xfrm>
            <a:off x="0" y="891971"/>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II. </a:t>
            </a:r>
            <a:r>
              <a:rPr lang="en-US" altLang="en-US" sz="2800" b="1" dirty="0" err="1">
                <a:solidFill>
                  <a:srgbClr val="0000FF"/>
                </a:solidFill>
                <a:latin typeface="Times New Roman" pitchFamily="18" charset="0"/>
                <a:cs typeface="Times New Roman" pitchFamily="18" charset="0"/>
              </a:rPr>
              <a:t>SINH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SẢN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HỮU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TÍNH</a:t>
            </a:r>
            <a:r>
              <a:rPr lang="en-US" altLang="en-US" sz="2800" b="1" dirty="0">
                <a:solidFill>
                  <a:srgbClr val="0000FF"/>
                </a:solidFill>
                <a:latin typeface="Times New Roman" pitchFamily="18" charset="0"/>
                <a:cs typeface="Times New Roman" pitchFamily="18" charset="0"/>
              </a:rPr>
              <a:t> Ở </a:t>
            </a:r>
            <a:r>
              <a:rPr lang="en-US" altLang="en-US" sz="2800" b="1" dirty="0" err="1">
                <a:solidFill>
                  <a:srgbClr val="0000FF"/>
                </a:solidFill>
                <a:latin typeface="Times New Roman" pitchFamily="18" charset="0"/>
                <a:cs typeface="Times New Roman" pitchFamily="18" charset="0"/>
              </a:rPr>
              <a:t>THỰC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VẬT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CÓ</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HOA</a:t>
            </a:r>
            <a:endParaRPr lang="en-US" altLang="en-US" sz="2800" b="1" dirty="0">
              <a:solidFill>
                <a:srgbClr val="0000FF"/>
              </a:solidFill>
              <a:latin typeface="Times New Roman" pitchFamily="18" charset="0"/>
              <a:cs typeface="Times New Roman" pitchFamily="18" charset="0"/>
            </a:endParaRPr>
          </a:p>
        </p:txBody>
      </p:sp>
      <p:sp>
        <p:nvSpPr>
          <p:cNvPr id="8" name="Rectangle 7"/>
          <p:cNvSpPr/>
          <p:nvPr/>
        </p:nvSpPr>
        <p:spPr>
          <a:xfrm>
            <a:off x="0" y="1320142"/>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1. </a:t>
            </a:r>
            <a:r>
              <a:rPr lang="en-US" altLang="en-US" sz="2800" b="1" dirty="0" err="1">
                <a:solidFill>
                  <a:srgbClr val="0000FF"/>
                </a:solidFill>
                <a:latin typeface="Times New Roman" pitchFamily="18" charset="0"/>
                <a:cs typeface="Times New Roman" pitchFamily="18" charset="0"/>
              </a:rPr>
              <a:t>Cấu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tạo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hoa</a:t>
            </a:r>
            <a:endParaRPr lang="en-US" altLang="en-US" sz="2800" b="1" dirty="0">
              <a:solidFill>
                <a:srgbClr val="0000FF"/>
              </a:solidFill>
              <a:latin typeface="Times New Roman" pitchFamily="18" charset="0"/>
              <a:cs typeface="Times New Roman" pitchFamily="18" charset="0"/>
            </a:endParaRPr>
          </a:p>
        </p:txBody>
      </p:sp>
      <p:sp>
        <p:nvSpPr>
          <p:cNvPr id="14" name="Rectangle 13"/>
          <p:cNvSpPr/>
          <p:nvPr/>
        </p:nvSpPr>
        <p:spPr>
          <a:xfrm>
            <a:off x="0" y="1733800"/>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2. </a:t>
            </a:r>
            <a:r>
              <a:rPr lang="en-US" altLang="en-US" sz="2800" b="1" dirty="0" err="1">
                <a:solidFill>
                  <a:srgbClr val="0000FF"/>
                </a:solidFill>
                <a:latin typeface="Times New Roman" pitchFamily="18" charset="0"/>
                <a:cs typeface="Times New Roman" pitchFamily="18" charset="0"/>
              </a:rPr>
              <a:t>Thụ</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phấn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thụ</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tinh</a:t>
            </a:r>
            <a:endParaRPr lang="en-US" altLang="en-US" sz="2800" b="1" dirty="0">
              <a:solidFill>
                <a:srgbClr val="0000FF"/>
              </a:solidFill>
              <a:latin typeface="Times New Roman" pitchFamily="18" charset="0"/>
              <a:cs typeface="Times New Roman" pitchFamily="18" charset="0"/>
            </a:endParaRPr>
          </a:p>
        </p:txBody>
      </p:sp>
      <p:sp>
        <p:nvSpPr>
          <p:cNvPr id="19" name="Rectangle 18"/>
          <p:cNvSpPr/>
          <p:nvPr/>
        </p:nvSpPr>
        <p:spPr>
          <a:xfrm>
            <a:off x="0" y="2169180"/>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3. </a:t>
            </a:r>
            <a:r>
              <a:rPr lang="en-US" altLang="en-US" sz="2800" b="1" dirty="0" err="1">
                <a:solidFill>
                  <a:srgbClr val="0000FF"/>
                </a:solidFill>
                <a:latin typeface="Times New Roman" pitchFamily="18" charset="0"/>
                <a:cs typeface="Times New Roman" pitchFamily="18" charset="0"/>
              </a:rPr>
              <a:t>Quá</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trình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lớn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lên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của</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quả</a:t>
            </a:r>
            <a:endParaRPr lang="en-US" altLang="en-US" sz="2800" b="1" dirty="0">
              <a:solidFill>
                <a:srgbClr val="0000FF"/>
              </a:solidFill>
              <a:latin typeface="Times New Roman" pitchFamily="18" charset="0"/>
              <a:cs typeface="Times New Roman" pitchFamily="18" charset="0"/>
            </a:endParaRPr>
          </a:p>
        </p:txBody>
      </p:sp>
      <p:sp>
        <p:nvSpPr>
          <p:cNvPr id="20" name="Rectangle 19"/>
          <p:cNvSpPr/>
          <p:nvPr/>
        </p:nvSpPr>
        <p:spPr>
          <a:xfrm>
            <a:off x="0" y="2590143"/>
            <a:ext cx="12192000" cy="954107"/>
          </a:xfrm>
          <a:prstGeom prst="rect">
            <a:avLst/>
          </a:prstGeom>
        </p:spPr>
        <p:txBody>
          <a:bodyPr wrap="square">
            <a:spAutoFit/>
          </a:bodyPr>
          <a:lstStyle/>
          <a:p>
            <a:pPr algn="just"/>
            <a:r>
              <a:rPr lang="en-US" sz="2800" dirty="0">
                <a:solidFill>
                  <a:srgbClr val="0000FF"/>
                </a:solidFill>
                <a:latin typeface="Times New Roman" pitchFamily="18" charset="0"/>
                <a:cs typeface="Times New Roman" pitchFamily="18" charset="0"/>
              </a:rPr>
              <a:t>	</a:t>
            </a:r>
            <a:r>
              <a:rPr lang="vi-VN" sz="2800" dirty="0">
                <a:solidFill>
                  <a:srgbClr val="0000FF"/>
                </a:solidFill>
                <a:latin typeface="Times New Roman" pitchFamily="18" charset="0"/>
                <a:cs typeface="Times New Roman" pitchFamily="18" charset="0"/>
              </a:rPr>
              <a:t>Sau khi được thụ tinh</a:t>
            </a:r>
            <a:r>
              <a:rPr lang="en-US" sz="2800" dirty="0">
                <a:solidFill>
                  <a:srgbClr val="0000FF"/>
                </a:solidFill>
                <a:latin typeface="Times New Roman" pitchFamily="18" charset="0"/>
                <a:cs typeface="Times New Roman" pitchFamily="18" charset="0"/>
              </a:rPr>
              <a:t>, n</a:t>
            </a:r>
            <a:r>
              <a:rPr lang="vi-VN" sz="2800" dirty="0">
                <a:solidFill>
                  <a:srgbClr val="0000FF"/>
                </a:solidFill>
                <a:latin typeface="Times New Roman" pitchFamily="18" charset="0"/>
                <a:cs typeface="Times New Roman" pitchFamily="18" charset="0"/>
              </a:rPr>
              <a:t>oãn phát triển thành hạt</a:t>
            </a:r>
            <a:r>
              <a:rPr lang="en-US" sz="2800" dirty="0">
                <a:solidFill>
                  <a:srgbClr val="0000FF"/>
                </a:solidFill>
                <a:latin typeface="Times New Roman" pitchFamily="18" charset="0"/>
                <a:cs typeface="Times New Roman" pitchFamily="18" charset="0"/>
              </a:rPr>
              <a:t>, b</a:t>
            </a:r>
            <a:r>
              <a:rPr lang="vi-VN" sz="2800" dirty="0">
                <a:solidFill>
                  <a:srgbClr val="0000FF"/>
                </a:solidFill>
                <a:latin typeface="Times New Roman" pitchFamily="18" charset="0"/>
                <a:cs typeface="Times New Roman" pitchFamily="18" charset="0"/>
              </a:rPr>
              <a:t>ầu nh</a:t>
            </a:r>
            <a:r>
              <a:rPr lang="en-US" sz="2800" dirty="0" err="1">
                <a:solidFill>
                  <a:srgbClr val="0000FF"/>
                </a:solidFill>
                <a:latin typeface="Times New Roman" pitchFamily="18" charset="0"/>
                <a:cs typeface="Times New Roman" pitchFamily="18" charset="0"/>
              </a:rPr>
              <a:t>ụy</a:t>
            </a:r>
            <a:r>
              <a:rPr lang="vi-VN" sz="2800" dirty="0">
                <a:solidFill>
                  <a:srgbClr val="0000FF"/>
                </a:solidFill>
                <a:latin typeface="Times New Roman" pitchFamily="18" charset="0"/>
                <a:cs typeface="Times New Roman" pitchFamily="18" charset="0"/>
              </a:rPr>
              <a:t> phát triển thành quả chứa hạt.</a:t>
            </a:r>
          </a:p>
        </p:txBody>
      </p:sp>
      <p:sp>
        <p:nvSpPr>
          <p:cNvPr id="12" name="Rectangle 11"/>
          <p:cNvSpPr/>
          <p:nvPr/>
        </p:nvSpPr>
        <p:spPr>
          <a:xfrm>
            <a:off x="0" y="3468258"/>
            <a:ext cx="12192000" cy="523220"/>
          </a:xfrm>
          <a:prstGeom prst="rect">
            <a:avLst/>
          </a:prstGeom>
        </p:spPr>
        <p:txBody>
          <a:bodyPr wrap="square">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QUÁ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vi-VN" sz="2800" b="1" dirty="0">
              <a:solidFill>
                <a:srgbClr val="0000FF"/>
              </a:solidFill>
              <a:latin typeface="Times New Roman" pitchFamily="18" charset="0"/>
              <a:cs typeface="Times New Roman" pitchFamily="18" charset="0"/>
            </a:endParaRPr>
          </a:p>
        </p:txBody>
      </p:sp>
      <p:sp>
        <p:nvSpPr>
          <p:cNvPr id="13" name="Rectangle 12"/>
          <p:cNvSpPr/>
          <p:nvPr/>
        </p:nvSpPr>
        <p:spPr>
          <a:xfrm>
            <a:off x="0" y="3896429"/>
            <a:ext cx="12192000" cy="523220"/>
          </a:xfrm>
          <a:prstGeom prst="rect">
            <a:avLst/>
          </a:prstGeom>
        </p:spPr>
        <p:txBody>
          <a:bodyPr wrap="square">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giai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endParaRPr lang="vi-VN"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97829" y="0"/>
            <a:ext cx="7794171" cy="2677656"/>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Mô tả khái quát quá trình sinh sản hữu tính ở động vật: Quá trình sinh sản hữu tính ở hầu hết các loài động vật là một quá trình gồm ba giai đoạn nối tiếp nhau, đó là: Hình thành tinh trùng và hình thành trứng → Thụ tinh tạo thành hợp tử → Hợp tử phát triển thành phôi, hình thành cơ thể mới.</a:t>
            </a:r>
          </a:p>
        </p:txBody>
      </p:sp>
      <p:pic>
        <p:nvPicPr>
          <p:cNvPr id="5122" name="Picture 2"/>
          <p:cNvPicPr>
            <a:picLocks noChangeAspect="1" noChangeArrowheads="1"/>
          </p:cNvPicPr>
          <p:nvPr/>
        </p:nvPicPr>
        <p:blipFill>
          <a:blip r:embed="rId2"/>
          <a:srcRect/>
          <a:stretch>
            <a:fillRect/>
          </a:stretch>
        </p:blipFill>
        <p:spPr bwMode="auto">
          <a:xfrm>
            <a:off x="0" y="0"/>
            <a:ext cx="4362450" cy="2819400"/>
          </a:xfrm>
          <a:prstGeom prst="rect">
            <a:avLst/>
          </a:prstGeom>
          <a:noFill/>
          <a:ln w="9525">
            <a:noFill/>
            <a:miter lim="800000"/>
            <a:headEnd/>
            <a:tailEnd/>
          </a:ln>
          <a:effectLst/>
        </p:spPr>
      </p:pic>
      <p:sp>
        <p:nvSpPr>
          <p:cNvPr id="5" name="Rectangle 4"/>
          <p:cNvSpPr/>
          <p:nvPr/>
        </p:nvSpPr>
        <p:spPr>
          <a:xfrm>
            <a:off x="0" y="2877175"/>
            <a:ext cx="12192000" cy="3539430"/>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Ví dụ:</a:t>
            </a:r>
          </a:p>
          <a:p>
            <a:pPr algn="just"/>
            <a:r>
              <a:rPr lang="vi-VN" sz="2800" dirty="0">
                <a:solidFill>
                  <a:srgbClr val="FF00FF"/>
                </a:solidFill>
                <a:latin typeface="Times New Roman" pitchFamily="18" charset="0"/>
                <a:cs typeface="Times New Roman" pitchFamily="18" charset="0"/>
              </a:rPr>
              <a:t>+ Động vật đẻ trứng: Gà trống và gà mái giao phối với nhau. Tinh trùng gà trống kết hợp với trứng gà mái tạo thành hợp tử nằm trong trứng gà. Trứng gà đã thụ tinh được gà mái đẻ ra ngoài. Sau khi được ấp ở nhiệt độ thích hợp, trứng gà sẽ phát triển thành gà con.</a:t>
            </a:r>
          </a:p>
          <a:p>
            <a:pPr algn="just"/>
            <a:r>
              <a:rPr lang="vi-VN" sz="2800" dirty="0">
                <a:solidFill>
                  <a:srgbClr val="FF00FF"/>
                </a:solidFill>
                <a:latin typeface="Times New Roman" pitchFamily="18" charset="0"/>
                <a:cs typeface="Times New Roman" pitchFamily="18" charset="0"/>
              </a:rPr>
              <a:t>+ Động vật đẻ con: Con chó đực và cái giao phối với nhau. Tinh trùng của con đực gặp trứng con cái tạo thành hợp tử. Hợp tử phát triển thành con non trong cơ thể chó mẹ. Đủ thời gian ngày tháng, con non mới và được đẻ 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900" decel="100000" fill="hold"/>
                                        <p:tgtEl>
                                          <p:spTgt spid="51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33: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HỮU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TÍNH</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endParaRPr lang="en-US" sz="2800" dirty="0"/>
          </a:p>
        </p:txBody>
      </p:sp>
      <p:sp>
        <p:nvSpPr>
          <p:cNvPr id="7" name="Rectangle 6"/>
          <p:cNvSpPr/>
          <p:nvPr/>
        </p:nvSpPr>
        <p:spPr>
          <a:xfrm>
            <a:off x="0" y="891971"/>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II. </a:t>
            </a:r>
            <a:r>
              <a:rPr lang="en-US" altLang="en-US" sz="2800" b="1" dirty="0" err="1">
                <a:solidFill>
                  <a:srgbClr val="0000FF"/>
                </a:solidFill>
                <a:latin typeface="Times New Roman" pitchFamily="18" charset="0"/>
                <a:cs typeface="Times New Roman" pitchFamily="18" charset="0"/>
              </a:rPr>
              <a:t>SINH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SẢN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HỮU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TÍNH</a:t>
            </a:r>
            <a:r>
              <a:rPr lang="en-US" altLang="en-US" sz="2800" b="1" dirty="0">
                <a:solidFill>
                  <a:srgbClr val="0000FF"/>
                </a:solidFill>
                <a:latin typeface="Times New Roman" pitchFamily="18" charset="0"/>
                <a:cs typeface="Times New Roman" pitchFamily="18" charset="0"/>
              </a:rPr>
              <a:t> Ở </a:t>
            </a:r>
            <a:r>
              <a:rPr lang="en-US" altLang="en-US" sz="2800" b="1" dirty="0" err="1">
                <a:solidFill>
                  <a:srgbClr val="0000FF"/>
                </a:solidFill>
                <a:latin typeface="Times New Roman" pitchFamily="18" charset="0"/>
                <a:cs typeface="Times New Roman" pitchFamily="18" charset="0"/>
              </a:rPr>
              <a:t>THỰC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VẬT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CÓ</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HOA</a:t>
            </a:r>
            <a:endParaRPr lang="en-US" altLang="en-US" sz="2800" b="1" dirty="0">
              <a:solidFill>
                <a:srgbClr val="0000FF"/>
              </a:solidFill>
              <a:latin typeface="Times New Roman" pitchFamily="18" charset="0"/>
              <a:cs typeface="Times New Roman" pitchFamily="18" charset="0"/>
            </a:endParaRPr>
          </a:p>
        </p:txBody>
      </p:sp>
      <p:sp>
        <p:nvSpPr>
          <p:cNvPr id="8" name="Rectangle 7"/>
          <p:cNvSpPr/>
          <p:nvPr/>
        </p:nvSpPr>
        <p:spPr>
          <a:xfrm>
            <a:off x="0" y="1320142"/>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1. </a:t>
            </a:r>
            <a:r>
              <a:rPr lang="en-US" altLang="en-US" sz="2800" b="1" dirty="0" err="1">
                <a:solidFill>
                  <a:srgbClr val="0000FF"/>
                </a:solidFill>
                <a:latin typeface="Times New Roman" pitchFamily="18" charset="0"/>
                <a:cs typeface="Times New Roman" pitchFamily="18" charset="0"/>
              </a:rPr>
              <a:t>Cấu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tạo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hoa</a:t>
            </a:r>
            <a:endParaRPr lang="en-US" altLang="en-US" sz="2800" b="1" dirty="0">
              <a:solidFill>
                <a:srgbClr val="0000FF"/>
              </a:solidFill>
              <a:latin typeface="Times New Roman" pitchFamily="18" charset="0"/>
              <a:cs typeface="Times New Roman" pitchFamily="18" charset="0"/>
            </a:endParaRPr>
          </a:p>
        </p:txBody>
      </p:sp>
      <p:sp>
        <p:nvSpPr>
          <p:cNvPr id="14" name="Rectangle 13"/>
          <p:cNvSpPr/>
          <p:nvPr/>
        </p:nvSpPr>
        <p:spPr>
          <a:xfrm>
            <a:off x="0" y="1733800"/>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2. </a:t>
            </a:r>
            <a:r>
              <a:rPr lang="en-US" altLang="en-US" sz="2800" b="1" dirty="0" err="1">
                <a:solidFill>
                  <a:srgbClr val="0000FF"/>
                </a:solidFill>
                <a:latin typeface="Times New Roman" pitchFamily="18" charset="0"/>
                <a:cs typeface="Times New Roman" pitchFamily="18" charset="0"/>
              </a:rPr>
              <a:t>Thụ</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phấn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thụ</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tinh</a:t>
            </a:r>
            <a:endParaRPr lang="en-US" altLang="en-US" sz="2800" b="1" dirty="0">
              <a:solidFill>
                <a:srgbClr val="0000FF"/>
              </a:solidFill>
              <a:latin typeface="Times New Roman" pitchFamily="18" charset="0"/>
              <a:cs typeface="Times New Roman" pitchFamily="18" charset="0"/>
            </a:endParaRPr>
          </a:p>
        </p:txBody>
      </p:sp>
      <p:sp>
        <p:nvSpPr>
          <p:cNvPr id="19" name="Rectangle 18"/>
          <p:cNvSpPr/>
          <p:nvPr/>
        </p:nvSpPr>
        <p:spPr>
          <a:xfrm>
            <a:off x="0" y="2169180"/>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3. </a:t>
            </a:r>
            <a:r>
              <a:rPr lang="en-US" altLang="en-US" sz="2800" b="1" dirty="0" err="1">
                <a:solidFill>
                  <a:srgbClr val="0000FF"/>
                </a:solidFill>
                <a:latin typeface="Times New Roman" pitchFamily="18" charset="0"/>
                <a:cs typeface="Times New Roman" pitchFamily="18" charset="0"/>
              </a:rPr>
              <a:t>Quá</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trình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lớn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lên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của</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quả</a:t>
            </a:r>
            <a:endParaRPr lang="en-US" altLang="en-US" sz="2800" b="1" dirty="0">
              <a:solidFill>
                <a:srgbClr val="0000FF"/>
              </a:solidFill>
              <a:latin typeface="Times New Roman" pitchFamily="18" charset="0"/>
              <a:cs typeface="Times New Roman" pitchFamily="18" charset="0"/>
            </a:endParaRPr>
          </a:p>
        </p:txBody>
      </p:sp>
      <p:sp>
        <p:nvSpPr>
          <p:cNvPr id="20" name="Rectangle 19"/>
          <p:cNvSpPr/>
          <p:nvPr/>
        </p:nvSpPr>
        <p:spPr>
          <a:xfrm>
            <a:off x="0" y="2590143"/>
            <a:ext cx="12192000" cy="954107"/>
          </a:xfrm>
          <a:prstGeom prst="rect">
            <a:avLst/>
          </a:prstGeom>
        </p:spPr>
        <p:txBody>
          <a:bodyPr wrap="square">
            <a:spAutoFit/>
          </a:bodyPr>
          <a:lstStyle/>
          <a:p>
            <a:pPr algn="just"/>
            <a:r>
              <a:rPr lang="en-US" sz="2800" dirty="0">
                <a:solidFill>
                  <a:srgbClr val="0000FF"/>
                </a:solidFill>
                <a:latin typeface="Times New Roman" pitchFamily="18" charset="0"/>
                <a:cs typeface="Times New Roman" pitchFamily="18" charset="0"/>
              </a:rPr>
              <a:t>	</a:t>
            </a:r>
            <a:r>
              <a:rPr lang="vi-VN" sz="2800" dirty="0">
                <a:solidFill>
                  <a:srgbClr val="0000FF"/>
                </a:solidFill>
                <a:latin typeface="Times New Roman" pitchFamily="18" charset="0"/>
                <a:cs typeface="Times New Roman" pitchFamily="18" charset="0"/>
              </a:rPr>
              <a:t>Sau khi được thụ tinh</a:t>
            </a:r>
            <a:r>
              <a:rPr lang="en-US" sz="2800" dirty="0">
                <a:solidFill>
                  <a:srgbClr val="0000FF"/>
                </a:solidFill>
                <a:latin typeface="Times New Roman" pitchFamily="18" charset="0"/>
                <a:cs typeface="Times New Roman" pitchFamily="18" charset="0"/>
              </a:rPr>
              <a:t>, n</a:t>
            </a:r>
            <a:r>
              <a:rPr lang="vi-VN" sz="2800" dirty="0">
                <a:solidFill>
                  <a:srgbClr val="0000FF"/>
                </a:solidFill>
                <a:latin typeface="Times New Roman" pitchFamily="18" charset="0"/>
                <a:cs typeface="Times New Roman" pitchFamily="18" charset="0"/>
              </a:rPr>
              <a:t>oãn phát triển thành hạt</a:t>
            </a:r>
            <a:r>
              <a:rPr lang="en-US" sz="2800" dirty="0">
                <a:solidFill>
                  <a:srgbClr val="0000FF"/>
                </a:solidFill>
                <a:latin typeface="Times New Roman" pitchFamily="18" charset="0"/>
                <a:cs typeface="Times New Roman" pitchFamily="18" charset="0"/>
              </a:rPr>
              <a:t>, b</a:t>
            </a:r>
            <a:r>
              <a:rPr lang="vi-VN" sz="2800" dirty="0">
                <a:solidFill>
                  <a:srgbClr val="0000FF"/>
                </a:solidFill>
                <a:latin typeface="Times New Roman" pitchFamily="18" charset="0"/>
                <a:cs typeface="Times New Roman" pitchFamily="18" charset="0"/>
              </a:rPr>
              <a:t>ầu nh</a:t>
            </a:r>
            <a:r>
              <a:rPr lang="en-US" sz="2800" dirty="0" err="1">
                <a:solidFill>
                  <a:srgbClr val="0000FF"/>
                </a:solidFill>
                <a:latin typeface="Times New Roman" pitchFamily="18" charset="0"/>
                <a:cs typeface="Times New Roman" pitchFamily="18" charset="0"/>
              </a:rPr>
              <a:t>ụy</a:t>
            </a:r>
            <a:r>
              <a:rPr lang="vi-VN" sz="2800" dirty="0">
                <a:solidFill>
                  <a:srgbClr val="0000FF"/>
                </a:solidFill>
                <a:latin typeface="Times New Roman" pitchFamily="18" charset="0"/>
                <a:cs typeface="Times New Roman" pitchFamily="18" charset="0"/>
              </a:rPr>
              <a:t> phát triển thành quả chứa hạt.</a:t>
            </a:r>
          </a:p>
        </p:txBody>
      </p:sp>
      <p:sp>
        <p:nvSpPr>
          <p:cNvPr id="12" name="Rectangle 11"/>
          <p:cNvSpPr/>
          <p:nvPr/>
        </p:nvSpPr>
        <p:spPr>
          <a:xfrm>
            <a:off x="0" y="3468258"/>
            <a:ext cx="12192000" cy="523220"/>
          </a:xfrm>
          <a:prstGeom prst="rect">
            <a:avLst/>
          </a:prstGeom>
        </p:spPr>
        <p:txBody>
          <a:bodyPr wrap="square">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QUÁ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vi-VN" sz="2800" b="1" dirty="0">
              <a:solidFill>
                <a:srgbClr val="0000FF"/>
              </a:solidFill>
              <a:latin typeface="Times New Roman" pitchFamily="18" charset="0"/>
              <a:cs typeface="Times New Roman" pitchFamily="18" charset="0"/>
            </a:endParaRPr>
          </a:p>
        </p:txBody>
      </p:sp>
      <p:sp>
        <p:nvSpPr>
          <p:cNvPr id="13" name="Rectangle 12"/>
          <p:cNvSpPr/>
          <p:nvPr/>
        </p:nvSpPr>
        <p:spPr>
          <a:xfrm>
            <a:off x="0" y="3896429"/>
            <a:ext cx="12192000" cy="523220"/>
          </a:xfrm>
          <a:prstGeom prst="rect">
            <a:avLst/>
          </a:prstGeom>
        </p:spPr>
        <p:txBody>
          <a:bodyPr wrap="square">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giai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endParaRPr lang="vi-VN" sz="2800" b="1" dirty="0">
              <a:solidFill>
                <a:srgbClr val="0000FF"/>
              </a:solidFill>
              <a:latin typeface="Times New Roman" pitchFamily="18" charset="0"/>
              <a:cs typeface="Times New Roman" pitchFamily="18" charset="0"/>
            </a:endParaRPr>
          </a:p>
        </p:txBody>
      </p:sp>
      <p:sp>
        <p:nvSpPr>
          <p:cNvPr id="15" name="Rectangle 14"/>
          <p:cNvSpPr/>
          <p:nvPr/>
        </p:nvSpPr>
        <p:spPr>
          <a:xfrm>
            <a:off x="0" y="4324601"/>
            <a:ext cx="12192000" cy="523220"/>
          </a:xfrm>
          <a:prstGeom prst="rect">
            <a:avLst/>
          </a:prstGeom>
        </p:spPr>
        <p:txBody>
          <a:bodyPr wrap="square">
            <a:spAutoFit/>
          </a:bodyPr>
          <a:lstStyle/>
          <a:p>
            <a:pPr algn="just"/>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đoạn</a:t>
            </a:r>
            <a:r>
              <a:rPr lang="en-US" sz="2800" dirty="0">
                <a:solidFill>
                  <a:srgbClr val="0000FF"/>
                </a:solidFill>
                <a:latin typeface="Times New Roman" pitchFamily="18" charset="0"/>
                <a:cs typeface="Times New Roman" pitchFamily="18" charset="0"/>
              </a:rPr>
              <a:t>:</a:t>
            </a:r>
            <a:endParaRPr lang="vi-VN" sz="2800" dirty="0">
              <a:solidFill>
                <a:srgbClr val="0000FF"/>
              </a:solidFill>
              <a:latin typeface="Times New Roman" pitchFamily="18" charset="0"/>
              <a:cs typeface="Times New Roman" pitchFamily="18" charset="0"/>
            </a:endParaRPr>
          </a:p>
        </p:txBody>
      </p:sp>
      <p:sp>
        <p:nvSpPr>
          <p:cNvPr id="16" name="Rectangle 15"/>
          <p:cNvSpPr/>
          <p:nvPr/>
        </p:nvSpPr>
        <p:spPr>
          <a:xfrm>
            <a:off x="0" y="4738258"/>
            <a:ext cx="12192000" cy="523220"/>
          </a:xfrm>
          <a:prstGeom prst="rect">
            <a:avLst/>
          </a:prstGeom>
        </p:spPr>
        <p:txBody>
          <a:bodyPr wrap="square">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trứng</a:t>
            </a:r>
            <a:r>
              <a:rPr lang="en-US" sz="2800" dirty="0">
                <a:solidFill>
                  <a:srgbClr val="0000FF"/>
                </a:solidFill>
                <a:latin typeface="Times New Roman" pitchFamily="18" charset="0"/>
                <a:cs typeface="Times New Roman" pitchFamily="18" charset="0"/>
              </a:rPr>
              <a:t>.</a:t>
            </a:r>
            <a:endParaRPr lang="vi-VN" sz="2800" dirty="0">
              <a:solidFill>
                <a:srgbClr val="0000FF"/>
              </a:solidFill>
              <a:latin typeface="Times New Roman" pitchFamily="18" charset="0"/>
              <a:cs typeface="Times New Roman" pitchFamily="18" charset="0"/>
            </a:endParaRPr>
          </a:p>
        </p:txBody>
      </p:sp>
      <p:sp>
        <p:nvSpPr>
          <p:cNvPr id="21" name="Rectangle 20"/>
          <p:cNvSpPr/>
          <p:nvPr/>
        </p:nvSpPr>
        <p:spPr>
          <a:xfrm>
            <a:off x="0" y="5166429"/>
            <a:ext cx="12192000" cy="523220"/>
          </a:xfrm>
          <a:prstGeom prst="rect">
            <a:avLst/>
          </a:prstGeom>
        </p:spPr>
        <p:txBody>
          <a:bodyPr wrap="square">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endParaRPr lang="vi-VN" sz="2800" dirty="0">
              <a:solidFill>
                <a:srgbClr val="0000FF"/>
              </a:solidFill>
              <a:latin typeface="Times New Roman" pitchFamily="18" charset="0"/>
              <a:cs typeface="Times New Roman" pitchFamily="18" charset="0"/>
            </a:endParaRPr>
          </a:p>
        </p:txBody>
      </p:sp>
      <p:sp>
        <p:nvSpPr>
          <p:cNvPr id="22" name="Rectangle 21"/>
          <p:cNvSpPr/>
          <p:nvPr/>
        </p:nvSpPr>
        <p:spPr>
          <a:xfrm>
            <a:off x="0" y="5572830"/>
            <a:ext cx="12192000" cy="523220"/>
          </a:xfrm>
          <a:prstGeom prst="rect">
            <a:avLst/>
          </a:prstGeom>
        </p:spPr>
        <p:txBody>
          <a:bodyPr wrap="square">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mới</a:t>
            </a:r>
            <a:r>
              <a:rPr lang="en-US" sz="2800" dirty="0">
                <a:solidFill>
                  <a:srgbClr val="0000FF"/>
                </a:solidFill>
                <a:latin typeface="Times New Roman" pitchFamily="18" charset="0"/>
                <a:cs typeface="Times New Roman" pitchFamily="18" charset="0"/>
              </a:rPr>
              <a:t>.</a:t>
            </a:r>
            <a:endParaRPr lang="vi-VN"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ppt_w</p:attrName>
                                        </p:attrNameLst>
                                      </p:cBhvr>
                                      <p:tavLst>
                                        <p:tav tm="0">
                                          <p:val>
                                            <p:fltVal val="0"/>
                                          </p:val>
                                        </p:tav>
                                        <p:tav tm="100000">
                                          <p:val>
                                            <p:strVal val="#ppt_w"/>
                                          </p:val>
                                        </p:tav>
                                      </p:tavLst>
                                    </p:anim>
                                    <p:anim calcmode="lin" valueType="num">
                                      <p:cBhvr>
                                        <p:cTn id="22" dur="1000" fill="hold"/>
                                        <p:tgtEl>
                                          <p:spTgt spid="21"/>
                                        </p:tgtEl>
                                        <p:attrNameLst>
                                          <p:attrName>ppt_h</p:attrName>
                                        </p:attrNameLst>
                                      </p:cBhvr>
                                      <p:tavLst>
                                        <p:tav tm="0">
                                          <p:val>
                                            <p:fltVal val="0"/>
                                          </p:val>
                                        </p:tav>
                                        <p:tav tm="100000">
                                          <p:val>
                                            <p:strVal val="#ppt_h"/>
                                          </p:val>
                                        </p:tav>
                                      </p:tavLst>
                                    </p:anim>
                                    <p:animEffect transition="in" filter="fade">
                                      <p:cBhvr>
                                        <p:cTn id="23" dur="1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1000" fill="hold"/>
                                        <p:tgtEl>
                                          <p:spTgt spid="22"/>
                                        </p:tgtEl>
                                        <p:attrNameLst>
                                          <p:attrName>ppt_w</p:attrName>
                                        </p:attrNameLst>
                                      </p:cBhvr>
                                      <p:tavLst>
                                        <p:tav tm="0">
                                          <p:val>
                                            <p:fltVal val="0"/>
                                          </p:val>
                                        </p:tav>
                                        <p:tav tm="100000">
                                          <p:val>
                                            <p:strVal val="#ppt_w"/>
                                          </p:val>
                                        </p:tav>
                                      </p:tavLst>
                                    </p:anim>
                                    <p:anim calcmode="lin" valueType="num">
                                      <p:cBhvr>
                                        <p:cTn id="29" dur="1000" fill="hold"/>
                                        <p:tgtEl>
                                          <p:spTgt spid="22"/>
                                        </p:tgtEl>
                                        <p:attrNameLst>
                                          <p:attrName>ppt_h</p:attrName>
                                        </p:attrNameLst>
                                      </p:cBhvr>
                                      <p:tavLst>
                                        <p:tav tm="0">
                                          <p:val>
                                            <p:fltVal val="0"/>
                                          </p:val>
                                        </p:tav>
                                        <p:tav tm="100000">
                                          <p:val>
                                            <p:strVal val="#ppt_h"/>
                                          </p:val>
                                        </p:tav>
                                      </p:tavLst>
                                    </p:anim>
                                    <p:animEffect transition="in" filter="fade">
                                      <p:cBhvr>
                                        <p:cTn id="3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40025"/>
            <a:ext cx="12192000" cy="3108543"/>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Động vật đẻ trứng:</a:t>
            </a:r>
          </a:p>
          <a:p>
            <a:pPr algn="just"/>
            <a:r>
              <a:rPr lang="vi-VN" sz="2800" dirty="0">
                <a:solidFill>
                  <a:srgbClr val="FF00FF"/>
                </a:solidFill>
                <a:latin typeface="Times New Roman" pitchFamily="18" charset="0"/>
                <a:cs typeface="Times New Roman" pitchFamily="18" charset="0"/>
              </a:rPr>
              <a:t>+ Ví dụ động vật đẻ trứng: gà, vịt, ngỗng, chim bồ câu,…</a:t>
            </a:r>
          </a:p>
          <a:p>
            <a:pPr algn="just"/>
            <a:r>
              <a:rPr lang="vi-VN" sz="2800" dirty="0">
                <a:solidFill>
                  <a:srgbClr val="FF00FF"/>
                </a:solidFill>
                <a:latin typeface="Times New Roman" pitchFamily="18" charset="0"/>
                <a:cs typeface="Times New Roman" pitchFamily="18" charset="0"/>
              </a:rPr>
              <a:t>+ Các giai đoạn của quá trình sinh sản ở động vật đẻ trứng: Con đực và con cái giao phối với nhau. Tinh trùng của con đực kết hợp với trứng của con cái tạo thành hợp tử nằm trong trứng đã được thụ tinh. Trứng đã được thụ tinh sẽ được đẻ ra ngoài. Được ấp đủ nhiệt độ, hợp tử sẽ phát triển thành phôi rồi hình thành cơ thể mới. Sau khi phát triển hoàn thiện, con non sẽ phá vỡ vỏ trứng chui ra.</a:t>
            </a:r>
          </a:p>
        </p:txBody>
      </p:sp>
      <p:pic>
        <p:nvPicPr>
          <p:cNvPr id="6146" name="Picture 2"/>
          <p:cNvPicPr>
            <a:picLocks noChangeAspect="1" noChangeArrowheads="1"/>
          </p:cNvPicPr>
          <p:nvPr/>
        </p:nvPicPr>
        <p:blipFill>
          <a:blip r:embed="rId2"/>
          <a:srcRect/>
          <a:stretch>
            <a:fillRect/>
          </a:stretch>
        </p:blipFill>
        <p:spPr bwMode="auto">
          <a:xfrm>
            <a:off x="3860768" y="0"/>
            <a:ext cx="4438650" cy="33718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plus(in)">
                                      <p:cBhvr>
                                        <p:cTn id="7" dur="1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40025"/>
            <a:ext cx="12192000" cy="2677656"/>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Động vật đẻ con:</a:t>
            </a:r>
          </a:p>
          <a:p>
            <a:pPr algn="just"/>
            <a:r>
              <a:rPr lang="vi-VN" sz="2800" dirty="0">
                <a:solidFill>
                  <a:srgbClr val="FF00FF"/>
                </a:solidFill>
                <a:latin typeface="Times New Roman" pitchFamily="18" charset="0"/>
                <a:cs typeface="Times New Roman" pitchFamily="18" charset="0"/>
              </a:rPr>
              <a:t>+ Động vật đẻ con: lợn, chó, mèo, trâu, bò,…</a:t>
            </a:r>
          </a:p>
          <a:p>
            <a:pPr algn="just"/>
            <a:r>
              <a:rPr lang="vi-VN" sz="2800" dirty="0">
                <a:solidFill>
                  <a:srgbClr val="FF00FF"/>
                </a:solidFill>
                <a:latin typeface="Times New Roman" pitchFamily="18" charset="0"/>
                <a:cs typeface="Times New Roman" pitchFamily="18" charset="0"/>
              </a:rPr>
              <a:t>+ Các giai đoạn của quá trình sinh sản ở động vật đẻ con: Con đực và cái giao phối với nhau. Tinh trùng của con đực gặp trứng con cái tạo thành hợp tử. Hợp tử phát triển thành phôi, hình thành nên cơ thể mới ở trong cơ thể con cái. Đủ thời gian ngày tháng, khi đã phát triển hoàn thiện, con non sẽ được đẻ ra ngoài.</a:t>
            </a:r>
          </a:p>
        </p:txBody>
      </p:sp>
      <p:pic>
        <p:nvPicPr>
          <p:cNvPr id="6146" name="Picture 2"/>
          <p:cNvPicPr>
            <a:picLocks noChangeAspect="1" noChangeArrowheads="1"/>
          </p:cNvPicPr>
          <p:nvPr/>
        </p:nvPicPr>
        <p:blipFill>
          <a:blip r:embed="rId2"/>
          <a:srcRect/>
          <a:stretch>
            <a:fillRect/>
          </a:stretch>
        </p:blipFill>
        <p:spPr bwMode="auto">
          <a:xfrm>
            <a:off x="3410857" y="0"/>
            <a:ext cx="4438650" cy="33718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11886" y="0"/>
            <a:ext cx="4180113" cy="4832092"/>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Hình thành tinh trùng và hình thành trừng: Nữ giới tạo ra trứng, nam giới tạo ra tinh trùng.</a:t>
            </a:r>
          </a:p>
          <a:p>
            <a:pPr algn="just"/>
            <a:r>
              <a:rPr lang="vi-VN" sz="2800" dirty="0">
                <a:solidFill>
                  <a:srgbClr val="FF00FF"/>
                </a:solidFill>
                <a:latin typeface="Times New Roman" pitchFamily="18" charset="0"/>
                <a:cs typeface="Times New Roman" pitchFamily="18" charset="0"/>
              </a:rPr>
              <a:t>- Thụ tinh tạo thành hợp tử: Trứng và tinh trùng gặp nhau trong cơ quan sinh dục của nữ giới. Gặp điều kiện thuận lợi, trứng được thụ tinh với tinh trùng để tạo thành hợp tử.</a:t>
            </a:r>
          </a:p>
        </p:txBody>
      </p:sp>
      <p:pic>
        <p:nvPicPr>
          <p:cNvPr id="7170" name="Picture 2"/>
          <p:cNvPicPr>
            <a:picLocks noChangeAspect="1" noChangeArrowheads="1"/>
          </p:cNvPicPr>
          <p:nvPr/>
        </p:nvPicPr>
        <p:blipFill>
          <a:blip r:embed="rId2"/>
          <a:srcRect/>
          <a:stretch>
            <a:fillRect/>
          </a:stretch>
        </p:blipFill>
        <p:spPr bwMode="auto">
          <a:xfrm>
            <a:off x="-1" y="0"/>
            <a:ext cx="7794171" cy="5059926"/>
          </a:xfrm>
          <a:prstGeom prst="rect">
            <a:avLst/>
          </a:prstGeom>
          <a:noFill/>
          <a:ln w="9525">
            <a:noFill/>
            <a:miter lim="800000"/>
            <a:headEnd/>
            <a:tailEnd/>
          </a:ln>
          <a:effectLst/>
        </p:spPr>
      </p:pic>
      <p:sp>
        <p:nvSpPr>
          <p:cNvPr id="6" name="Rectangle 5"/>
          <p:cNvSpPr/>
          <p:nvPr/>
        </p:nvSpPr>
        <p:spPr>
          <a:xfrm>
            <a:off x="0" y="5042118"/>
            <a:ext cx="12192000" cy="1815882"/>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Hợp tử phát triển thành phôi, hình thành nên cơ thể mới: Theo ngày tháng, nhờ chất dinh dưỡng trong cơ thể người mẹ được lấy qua nhau thai, hợp tử phát triển thành phôi thai và phát triển thành một em bé hoàn thiện trong tử cung của người mẹ. Em bé sau đó được mẹ sinh ra thành một cá thể độc lập.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900" decel="100000" fill="hold"/>
                                        <p:tgtEl>
                                          <p:spTgt spid="717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17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heel(4)">
                                      <p:cBhvr>
                                        <p:cTn id="15" dur="2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heel(4)">
                                      <p:cBhvr>
                                        <p:cTn id="20" dur="20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900" decel="100000" fill="hold"/>
                                        <p:tgtEl>
                                          <p:spTgt spid="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 y="1288131"/>
            <a:ext cx="12192001" cy="43672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4514" y="0"/>
            <a:ext cx="8940800" cy="6899071"/>
          </a:xfrm>
          <a:prstGeom prst="rect">
            <a:avLst/>
          </a:prstGeom>
          <a:noFill/>
          <a:ln w="9525">
            <a:noFill/>
            <a:miter lim="800000"/>
            <a:headEnd/>
            <a:tailEnd/>
          </a:ln>
          <a:effectLst/>
        </p:spPr>
      </p:pic>
      <p:sp>
        <p:nvSpPr>
          <p:cNvPr id="6" name="TextBox 5"/>
          <p:cNvSpPr txBox="1"/>
          <p:nvPr/>
        </p:nvSpPr>
        <p:spPr>
          <a:xfrm>
            <a:off x="9173029" y="928916"/>
            <a:ext cx="2394856" cy="523220"/>
          </a:xfrm>
          <a:prstGeom prst="rect">
            <a:avLst/>
          </a:prstGeom>
          <a:solidFill>
            <a:schemeClr val="bg1"/>
          </a:solidFill>
        </p:spPr>
        <p:txBody>
          <a:bodyPr wrap="square" rtlCol="0">
            <a:spAutoFit/>
          </a:bodyPr>
          <a:lstStyle/>
          <a:p>
            <a:r>
              <a:rPr lang="en-US" sz="2800" dirty="0">
                <a:solidFill>
                  <a:srgbClr val="FF00FF"/>
                </a:solidFill>
                <a:latin typeface="Times New Roman" pitchFamily="18" charset="0"/>
                <a:cs typeface="Times New Roman" pitchFamily="18" charset="0"/>
              </a:rPr>
              <a:t>(1) </a:t>
            </a:r>
            <a:r>
              <a:rPr lang="en-US" sz="2800" dirty="0" err="1">
                <a:solidFill>
                  <a:srgbClr val="FF00FF"/>
                </a:solidFill>
                <a:latin typeface="Times New Roman" pitchFamily="18" charset="0"/>
                <a:cs typeface="Times New Roman" pitchFamily="18" charset="0"/>
              </a:rPr>
              <a:t>trứng</a:t>
            </a:r>
            <a:endParaRPr lang="en-US" sz="2800" dirty="0">
              <a:solidFill>
                <a:srgbClr val="FF00FF"/>
              </a:solidFill>
              <a:latin typeface="Times New Roman" pitchFamily="18" charset="0"/>
              <a:cs typeface="Times New Roman" pitchFamily="18" charset="0"/>
            </a:endParaRPr>
          </a:p>
        </p:txBody>
      </p:sp>
      <p:sp>
        <p:nvSpPr>
          <p:cNvPr id="7" name="TextBox 6"/>
          <p:cNvSpPr txBox="1"/>
          <p:nvPr/>
        </p:nvSpPr>
        <p:spPr>
          <a:xfrm>
            <a:off x="9223833" y="3606804"/>
            <a:ext cx="2387600" cy="523220"/>
          </a:xfrm>
          <a:prstGeom prst="rect">
            <a:avLst/>
          </a:prstGeom>
          <a:solidFill>
            <a:schemeClr val="bg1"/>
          </a:solidFill>
        </p:spPr>
        <p:txBody>
          <a:bodyPr wrap="square" rtlCol="0">
            <a:spAutoFit/>
          </a:bodyPr>
          <a:lstStyle/>
          <a:p>
            <a:r>
              <a:rPr lang="en-US" sz="2800" dirty="0">
                <a:solidFill>
                  <a:srgbClr val="FF00FF"/>
                </a:solidFill>
                <a:latin typeface="Times New Roman" pitchFamily="18" charset="0"/>
                <a:cs typeface="Times New Roman" pitchFamily="18" charset="0"/>
              </a:rPr>
              <a:t>(6) </a:t>
            </a:r>
            <a:r>
              <a:rPr lang="en-US" sz="2800" dirty="0" err="1">
                <a:solidFill>
                  <a:srgbClr val="FF00FF"/>
                </a:solidFill>
                <a:latin typeface="Times New Roman" pitchFamily="18" charset="0"/>
                <a:cs typeface="Times New Roman" pitchFamily="18" charset="0"/>
              </a:rPr>
              <a:t>tinh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trùng</a:t>
            </a:r>
            <a:endParaRPr lang="en-US" sz="2800" dirty="0">
              <a:solidFill>
                <a:srgbClr val="FF00FF"/>
              </a:solidFill>
              <a:latin typeface="Times New Roman" pitchFamily="18" charset="0"/>
              <a:cs typeface="Times New Roman" pitchFamily="18" charset="0"/>
            </a:endParaRPr>
          </a:p>
        </p:txBody>
      </p:sp>
      <p:sp>
        <p:nvSpPr>
          <p:cNvPr id="8" name="TextBox 7"/>
          <p:cNvSpPr txBox="1"/>
          <p:nvPr/>
        </p:nvSpPr>
        <p:spPr>
          <a:xfrm>
            <a:off x="9165771" y="1458689"/>
            <a:ext cx="2576290" cy="523220"/>
          </a:xfrm>
          <a:prstGeom prst="rect">
            <a:avLst/>
          </a:prstGeom>
          <a:solidFill>
            <a:schemeClr val="bg1"/>
          </a:solidFill>
        </p:spPr>
        <p:txBody>
          <a:bodyPr wrap="square" rtlCol="0">
            <a:spAutoFit/>
          </a:bodyPr>
          <a:lstStyle/>
          <a:p>
            <a:r>
              <a:rPr lang="en-US" sz="2800" dirty="0">
                <a:solidFill>
                  <a:srgbClr val="FF00FF"/>
                </a:solidFill>
                <a:latin typeface="Times New Roman" pitchFamily="18" charset="0"/>
                <a:cs typeface="Times New Roman" pitchFamily="18" charset="0"/>
              </a:rPr>
              <a:t>(2) </a:t>
            </a:r>
            <a:r>
              <a:rPr lang="en-US" sz="2800" dirty="0" err="1">
                <a:solidFill>
                  <a:srgbClr val="FF00FF"/>
                </a:solidFill>
                <a:latin typeface="Times New Roman" pitchFamily="18" charset="0"/>
                <a:cs typeface="Times New Roman" pitchFamily="18" charset="0"/>
              </a:rPr>
              <a:t>thụ</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tinh</a:t>
            </a:r>
            <a:endParaRPr lang="en-US" sz="2800" dirty="0">
              <a:solidFill>
                <a:srgbClr val="FF00FF"/>
              </a:solidFill>
              <a:latin typeface="Times New Roman" pitchFamily="18" charset="0"/>
              <a:cs typeface="Times New Roman" pitchFamily="18" charset="0"/>
            </a:endParaRPr>
          </a:p>
        </p:txBody>
      </p:sp>
      <p:sp>
        <p:nvSpPr>
          <p:cNvPr id="9" name="TextBox 8"/>
          <p:cNvSpPr txBox="1"/>
          <p:nvPr/>
        </p:nvSpPr>
        <p:spPr>
          <a:xfrm>
            <a:off x="9202055" y="2002976"/>
            <a:ext cx="2351316" cy="523220"/>
          </a:xfrm>
          <a:prstGeom prst="rect">
            <a:avLst/>
          </a:prstGeom>
          <a:solidFill>
            <a:schemeClr val="bg1"/>
          </a:solidFill>
        </p:spPr>
        <p:txBody>
          <a:bodyPr wrap="square" rtlCol="0">
            <a:spAutoFit/>
          </a:bodyPr>
          <a:lstStyle/>
          <a:p>
            <a:r>
              <a:rPr lang="en-US" sz="2800" dirty="0">
                <a:solidFill>
                  <a:srgbClr val="FF00FF"/>
                </a:solidFill>
                <a:latin typeface="Times New Roman" pitchFamily="18" charset="0"/>
                <a:cs typeface="Times New Roman" pitchFamily="18" charset="0"/>
              </a:rPr>
              <a:t>(3) </a:t>
            </a:r>
            <a:r>
              <a:rPr lang="en-US" sz="2800" dirty="0" err="1">
                <a:solidFill>
                  <a:srgbClr val="FF00FF"/>
                </a:solidFill>
                <a:latin typeface="Times New Roman" pitchFamily="18" charset="0"/>
                <a:cs typeface="Times New Roman" pitchFamily="18" charset="0"/>
              </a:rPr>
              <a:t>hợp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endParaRPr lang="en-US" sz="2800" dirty="0">
              <a:solidFill>
                <a:srgbClr val="FF00FF"/>
              </a:solidFill>
              <a:latin typeface="Times New Roman" pitchFamily="18" charset="0"/>
              <a:cs typeface="Times New Roman" pitchFamily="18" charset="0"/>
            </a:endParaRPr>
          </a:p>
        </p:txBody>
      </p:sp>
      <p:sp>
        <p:nvSpPr>
          <p:cNvPr id="10" name="TextBox 9"/>
          <p:cNvSpPr txBox="1"/>
          <p:nvPr/>
        </p:nvSpPr>
        <p:spPr>
          <a:xfrm>
            <a:off x="9216571" y="2525492"/>
            <a:ext cx="2293258" cy="523220"/>
          </a:xfrm>
          <a:prstGeom prst="rect">
            <a:avLst/>
          </a:prstGeom>
          <a:solidFill>
            <a:schemeClr val="bg1"/>
          </a:solidFill>
        </p:spPr>
        <p:txBody>
          <a:bodyPr wrap="square" rtlCol="0">
            <a:spAutoFit/>
          </a:bodyPr>
          <a:lstStyle/>
          <a:p>
            <a:r>
              <a:rPr lang="en-US" sz="2800" dirty="0">
                <a:solidFill>
                  <a:srgbClr val="FF00FF"/>
                </a:solidFill>
                <a:latin typeface="Times New Roman" pitchFamily="18" charset="0"/>
                <a:cs typeface="Times New Roman" pitchFamily="18" charset="0"/>
              </a:rPr>
              <a:t>(4) </a:t>
            </a:r>
            <a:r>
              <a:rPr lang="en-US" sz="2800" dirty="0" err="1">
                <a:solidFill>
                  <a:srgbClr val="FF00FF"/>
                </a:solidFill>
                <a:latin typeface="Times New Roman" pitchFamily="18" charset="0"/>
                <a:cs typeface="Times New Roman" pitchFamily="18" charset="0"/>
              </a:rPr>
              <a:t>ấp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trứng</a:t>
            </a:r>
            <a:endParaRPr lang="en-US" sz="2800" dirty="0">
              <a:solidFill>
                <a:srgbClr val="FF00FF"/>
              </a:solidFill>
              <a:latin typeface="Times New Roman" pitchFamily="18" charset="0"/>
              <a:cs typeface="Times New Roman" pitchFamily="18" charset="0"/>
            </a:endParaRPr>
          </a:p>
        </p:txBody>
      </p:sp>
      <p:sp>
        <p:nvSpPr>
          <p:cNvPr id="11" name="TextBox 10"/>
          <p:cNvSpPr txBox="1"/>
          <p:nvPr/>
        </p:nvSpPr>
        <p:spPr>
          <a:xfrm>
            <a:off x="9216567" y="3033489"/>
            <a:ext cx="2569029" cy="523220"/>
          </a:xfrm>
          <a:prstGeom prst="rect">
            <a:avLst/>
          </a:prstGeom>
          <a:solidFill>
            <a:schemeClr val="bg1"/>
          </a:solidFill>
        </p:spPr>
        <p:txBody>
          <a:bodyPr wrap="square" rtlCol="0">
            <a:spAutoFit/>
          </a:bodyPr>
          <a:lstStyle/>
          <a:p>
            <a:r>
              <a:rPr lang="en-US" sz="2800" dirty="0">
                <a:solidFill>
                  <a:srgbClr val="FF00FF"/>
                </a:solidFill>
                <a:latin typeface="Times New Roman" pitchFamily="18" charset="0"/>
                <a:cs typeface="Times New Roman" pitchFamily="18" charset="0"/>
              </a:rPr>
              <a:t>(5) </a:t>
            </a:r>
            <a:r>
              <a:rPr lang="en-US" sz="2800" dirty="0" err="1">
                <a:solidFill>
                  <a:srgbClr val="FF00FF"/>
                </a:solidFill>
                <a:latin typeface="Times New Roman" pitchFamily="18" charset="0"/>
                <a:cs typeface="Times New Roman" pitchFamily="18" charset="0"/>
              </a:rPr>
              <a:t>gà</a:t>
            </a:r>
            <a:r>
              <a:rPr lang="en-US" sz="2800" dirty="0">
                <a:solidFill>
                  <a:srgbClr val="FF00FF"/>
                </a:solidFill>
                <a:latin typeface="Times New Roman" pitchFamily="18" charset="0"/>
                <a:cs typeface="Times New Roman" pitchFamily="18" charset="0"/>
              </a:rPr>
              <a:t> con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900" decel="100000" fill="hold"/>
                                        <p:tgtEl>
                                          <p:spTgt spid="819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617389"/>
            <a:ext cx="12192000" cy="2246769"/>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Ưu điểm của việc mang thai và sinh con ở động vật có vú so với đẻ trứng:</a:t>
            </a:r>
          </a:p>
          <a:p>
            <a:pPr algn="just"/>
            <a:r>
              <a:rPr lang="vi-VN" sz="2800" dirty="0">
                <a:solidFill>
                  <a:srgbClr val="FF00FF"/>
                </a:solidFill>
                <a:latin typeface="Times New Roman" pitchFamily="18" charset="0"/>
                <a:cs typeface="Times New Roman" pitchFamily="18" charset="0"/>
              </a:rPr>
              <a:t>- Phôi được nuôi dưỡng bằng cách lấy chất dinh dưỡng từ cơ thể mẹ qua nhau thai nên thai nhi luôn có nguồn cung cấp chất dinh dưỡng dồi dào, nhiệt độ trong cơ thể mẹ rất thích hợp cho sự phát triển của phôi.</a:t>
            </a:r>
          </a:p>
          <a:p>
            <a:pPr algn="just"/>
            <a:r>
              <a:rPr lang="vi-VN" sz="2800" dirty="0">
                <a:solidFill>
                  <a:srgbClr val="FF00FF"/>
                </a:solidFill>
                <a:latin typeface="Times New Roman" pitchFamily="18" charset="0"/>
                <a:cs typeface="Times New Roman" pitchFamily="18" charset="0"/>
              </a:rPr>
              <a:t>- Phôi trong bụng mẹ được bảo vệ tốt trước kẻ thù và các tác nhân gây hại.</a:t>
            </a:r>
          </a:p>
        </p:txBody>
      </p:sp>
      <p:pic>
        <p:nvPicPr>
          <p:cNvPr id="9218" name="Picture 2"/>
          <p:cNvPicPr>
            <a:picLocks noChangeAspect="1" noChangeArrowheads="1"/>
          </p:cNvPicPr>
          <p:nvPr/>
        </p:nvPicPr>
        <p:blipFill>
          <a:blip r:embed="rId2"/>
          <a:srcRect/>
          <a:stretch>
            <a:fillRect/>
          </a:stretch>
        </p:blipFill>
        <p:spPr bwMode="auto">
          <a:xfrm>
            <a:off x="3334869" y="0"/>
            <a:ext cx="5504315" cy="361846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plus(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33: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HỮU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TÍNH</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endParaRPr lang="en-US" sz="2800" dirty="0"/>
          </a:p>
        </p:txBody>
      </p:sp>
      <p:sp>
        <p:nvSpPr>
          <p:cNvPr id="7" name="Rectangle 6"/>
          <p:cNvSpPr/>
          <p:nvPr/>
        </p:nvSpPr>
        <p:spPr>
          <a:xfrm>
            <a:off x="0" y="891971"/>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II. </a:t>
            </a:r>
            <a:r>
              <a:rPr lang="en-US" altLang="en-US" sz="2800" b="1" dirty="0" err="1">
                <a:solidFill>
                  <a:srgbClr val="0000FF"/>
                </a:solidFill>
                <a:latin typeface="Times New Roman" pitchFamily="18" charset="0"/>
                <a:cs typeface="Times New Roman" pitchFamily="18" charset="0"/>
              </a:rPr>
              <a:t>SINH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SẢN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HỮU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TÍNH</a:t>
            </a:r>
            <a:r>
              <a:rPr lang="en-US" altLang="en-US" sz="2800" b="1" dirty="0">
                <a:solidFill>
                  <a:srgbClr val="0000FF"/>
                </a:solidFill>
                <a:latin typeface="Times New Roman" pitchFamily="18" charset="0"/>
                <a:cs typeface="Times New Roman" pitchFamily="18" charset="0"/>
              </a:rPr>
              <a:t> Ở </a:t>
            </a:r>
            <a:r>
              <a:rPr lang="en-US" altLang="en-US" sz="2800" b="1" dirty="0" err="1">
                <a:solidFill>
                  <a:srgbClr val="0000FF"/>
                </a:solidFill>
                <a:latin typeface="Times New Roman" pitchFamily="18" charset="0"/>
                <a:cs typeface="Times New Roman" pitchFamily="18" charset="0"/>
              </a:rPr>
              <a:t>THỰC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VẬT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CÓ</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HOA</a:t>
            </a:r>
            <a:endParaRPr lang="en-US" altLang="en-US" sz="2800" b="1" dirty="0">
              <a:solidFill>
                <a:srgbClr val="0000FF"/>
              </a:solidFill>
              <a:latin typeface="Times New Roman" pitchFamily="18" charset="0"/>
              <a:cs typeface="Times New Roman" pitchFamily="18" charset="0"/>
            </a:endParaRPr>
          </a:p>
        </p:txBody>
      </p:sp>
      <p:sp>
        <p:nvSpPr>
          <p:cNvPr id="12" name="Rectangle 11"/>
          <p:cNvSpPr/>
          <p:nvPr/>
        </p:nvSpPr>
        <p:spPr>
          <a:xfrm>
            <a:off x="0" y="1320144"/>
            <a:ext cx="12192000" cy="523220"/>
          </a:xfrm>
          <a:prstGeom prst="rect">
            <a:avLst/>
          </a:prstGeom>
        </p:spPr>
        <p:txBody>
          <a:bodyPr wrap="square">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QUÁ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vi-VN" sz="2800" b="1" dirty="0">
              <a:solidFill>
                <a:srgbClr val="0000FF"/>
              </a:solidFill>
              <a:latin typeface="Times New Roman" pitchFamily="18" charset="0"/>
              <a:cs typeface="Times New Roman" pitchFamily="18" charset="0"/>
            </a:endParaRPr>
          </a:p>
        </p:txBody>
      </p:sp>
      <p:sp>
        <p:nvSpPr>
          <p:cNvPr id="13" name="Rectangle 12"/>
          <p:cNvSpPr/>
          <p:nvPr/>
        </p:nvSpPr>
        <p:spPr>
          <a:xfrm>
            <a:off x="0" y="1748315"/>
            <a:ext cx="12192000" cy="523220"/>
          </a:xfrm>
          <a:prstGeom prst="rect">
            <a:avLst/>
          </a:prstGeom>
        </p:spPr>
        <p:txBody>
          <a:bodyPr wrap="square">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giai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endParaRPr lang="vi-VN" sz="2800" b="1" dirty="0">
              <a:solidFill>
                <a:srgbClr val="0000FF"/>
              </a:solidFill>
              <a:latin typeface="Times New Roman" pitchFamily="18" charset="0"/>
              <a:cs typeface="Times New Roman" pitchFamily="18" charset="0"/>
            </a:endParaRPr>
          </a:p>
        </p:txBody>
      </p:sp>
      <p:sp>
        <p:nvSpPr>
          <p:cNvPr id="15" name="Rectangle 14"/>
          <p:cNvSpPr/>
          <p:nvPr/>
        </p:nvSpPr>
        <p:spPr>
          <a:xfrm>
            <a:off x="0" y="2176487"/>
            <a:ext cx="12192000" cy="523220"/>
          </a:xfrm>
          <a:prstGeom prst="rect">
            <a:avLst/>
          </a:prstGeom>
        </p:spPr>
        <p:txBody>
          <a:bodyPr wrap="square">
            <a:spAutoFit/>
          </a:bodyPr>
          <a:lstStyle/>
          <a:p>
            <a:pPr algn="just"/>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đoạn</a:t>
            </a:r>
            <a:r>
              <a:rPr lang="en-US" sz="2800" dirty="0">
                <a:solidFill>
                  <a:srgbClr val="0000FF"/>
                </a:solidFill>
                <a:latin typeface="Times New Roman" pitchFamily="18" charset="0"/>
                <a:cs typeface="Times New Roman" pitchFamily="18" charset="0"/>
              </a:rPr>
              <a:t>:</a:t>
            </a:r>
            <a:endParaRPr lang="vi-VN" sz="2800" dirty="0">
              <a:solidFill>
                <a:srgbClr val="0000FF"/>
              </a:solidFill>
              <a:latin typeface="Times New Roman" pitchFamily="18" charset="0"/>
              <a:cs typeface="Times New Roman" pitchFamily="18" charset="0"/>
            </a:endParaRPr>
          </a:p>
        </p:txBody>
      </p:sp>
      <p:sp>
        <p:nvSpPr>
          <p:cNvPr id="16" name="Rectangle 15"/>
          <p:cNvSpPr/>
          <p:nvPr/>
        </p:nvSpPr>
        <p:spPr>
          <a:xfrm>
            <a:off x="0" y="2590144"/>
            <a:ext cx="12192000" cy="523220"/>
          </a:xfrm>
          <a:prstGeom prst="rect">
            <a:avLst/>
          </a:prstGeom>
        </p:spPr>
        <p:txBody>
          <a:bodyPr wrap="square">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trứng</a:t>
            </a:r>
            <a:r>
              <a:rPr lang="en-US" sz="2800" dirty="0">
                <a:solidFill>
                  <a:srgbClr val="0000FF"/>
                </a:solidFill>
                <a:latin typeface="Times New Roman" pitchFamily="18" charset="0"/>
                <a:cs typeface="Times New Roman" pitchFamily="18" charset="0"/>
              </a:rPr>
              <a:t>.</a:t>
            </a:r>
            <a:endParaRPr lang="vi-VN" sz="2800" dirty="0">
              <a:solidFill>
                <a:srgbClr val="0000FF"/>
              </a:solidFill>
              <a:latin typeface="Times New Roman" pitchFamily="18" charset="0"/>
              <a:cs typeface="Times New Roman" pitchFamily="18" charset="0"/>
            </a:endParaRPr>
          </a:p>
        </p:txBody>
      </p:sp>
      <p:sp>
        <p:nvSpPr>
          <p:cNvPr id="21" name="Rectangle 20"/>
          <p:cNvSpPr/>
          <p:nvPr/>
        </p:nvSpPr>
        <p:spPr>
          <a:xfrm>
            <a:off x="0" y="3018315"/>
            <a:ext cx="12192000" cy="523220"/>
          </a:xfrm>
          <a:prstGeom prst="rect">
            <a:avLst/>
          </a:prstGeom>
        </p:spPr>
        <p:txBody>
          <a:bodyPr wrap="square">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endParaRPr lang="vi-VN" sz="2800" dirty="0">
              <a:solidFill>
                <a:srgbClr val="0000FF"/>
              </a:solidFill>
              <a:latin typeface="Times New Roman" pitchFamily="18" charset="0"/>
              <a:cs typeface="Times New Roman" pitchFamily="18" charset="0"/>
            </a:endParaRPr>
          </a:p>
        </p:txBody>
      </p:sp>
      <p:sp>
        <p:nvSpPr>
          <p:cNvPr id="22" name="Rectangle 21"/>
          <p:cNvSpPr/>
          <p:nvPr/>
        </p:nvSpPr>
        <p:spPr>
          <a:xfrm>
            <a:off x="0" y="3424716"/>
            <a:ext cx="12192000" cy="523220"/>
          </a:xfrm>
          <a:prstGeom prst="rect">
            <a:avLst/>
          </a:prstGeom>
        </p:spPr>
        <p:txBody>
          <a:bodyPr wrap="square">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mới</a:t>
            </a:r>
            <a:r>
              <a:rPr lang="en-US" sz="2800" dirty="0">
                <a:solidFill>
                  <a:srgbClr val="0000FF"/>
                </a:solidFill>
                <a:latin typeface="Times New Roman" pitchFamily="18" charset="0"/>
                <a:cs typeface="Times New Roman" pitchFamily="18" charset="0"/>
              </a:rPr>
              <a:t>.</a:t>
            </a:r>
            <a:endParaRPr lang="vi-VN" sz="2800" dirty="0">
              <a:solidFill>
                <a:srgbClr val="0000FF"/>
              </a:solidFill>
              <a:latin typeface="Times New Roman" pitchFamily="18" charset="0"/>
              <a:cs typeface="Times New Roman" pitchFamily="18" charset="0"/>
            </a:endParaRPr>
          </a:p>
        </p:txBody>
      </p:sp>
      <p:sp>
        <p:nvSpPr>
          <p:cNvPr id="17" name="Rectangle 16"/>
          <p:cNvSpPr/>
          <p:nvPr/>
        </p:nvSpPr>
        <p:spPr>
          <a:xfrm>
            <a:off x="0" y="3852887"/>
            <a:ext cx="12192000" cy="523220"/>
          </a:xfrm>
          <a:prstGeom prst="rect">
            <a:avLst/>
          </a:prstGeom>
        </p:spPr>
        <p:txBody>
          <a:bodyPr wrap="square">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Vai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trò</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tiễn</a:t>
            </a:r>
            <a:endParaRPr lang="vi-VN" sz="2800" b="1" dirty="0">
              <a:solidFill>
                <a:srgbClr val="0000FF"/>
              </a:solidFill>
              <a:latin typeface="Times New Roman" pitchFamily="18" charset="0"/>
              <a:cs typeface="Times New Roman" pitchFamily="18" charset="0"/>
            </a:endParaRPr>
          </a:p>
        </p:txBody>
      </p:sp>
      <p:sp>
        <p:nvSpPr>
          <p:cNvPr id="18" name="Rectangle 17"/>
          <p:cNvSpPr/>
          <p:nvPr/>
        </p:nvSpPr>
        <p:spPr>
          <a:xfrm>
            <a:off x="0" y="4273801"/>
            <a:ext cx="12192000" cy="954107"/>
          </a:xfrm>
          <a:prstGeom prst="rect">
            <a:avLst/>
          </a:prstGeom>
        </p:spPr>
        <p:txBody>
          <a:bodyPr wrap="square">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trò</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con </a:t>
            </a:r>
            <a:r>
              <a:rPr lang="en-US" sz="2800" dirty="0" err="1">
                <a:solidFill>
                  <a:srgbClr val="0000FF"/>
                </a:solidFill>
                <a:latin typeface="Times New Roman" pitchFamily="18" charset="0"/>
                <a:cs typeface="Times New Roman" pitchFamily="18" charset="0"/>
              </a:rPr>
              <a:t>đa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a:t>
            </a:r>
            <a:endParaRPr lang="vi-VN"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Effect transition="in" filter="fade">
                                      <p:cBhvr>
                                        <p:cTn id="1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54171" y="696672"/>
            <a:ext cx="6937829" cy="3108543"/>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Sinh sản hữu tính làm tăng khả năng thích nghi của thế hệ sau đối với môi trường sống luôn thay đổi và tạo nên sự đa dạng di truyền cho các thế hệ sau vì:</a:t>
            </a:r>
          </a:p>
          <a:p>
            <a:pPr algn="just"/>
            <a:r>
              <a:rPr lang="vi-VN" sz="2800" dirty="0">
                <a:solidFill>
                  <a:srgbClr val="FF00FF"/>
                </a:solidFill>
                <a:latin typeface="Times New Roman" pitchFamily="18" charset="0"/>
                <a:cs typeface="Times New Roman" pitchFamily="18" charset="0"/>
              </a:rPr>
              <a:t>- Cơ sở của sinh sản hữu tính là sự hình thành giao tử đực (tinh trùng) và giao tử cái (noãn) và sự kết hợp giữa giao tử đực và giao tử cái.</a:t>
            </a:r>
          </a:p>
        </p:txBody>
      </p:sp>
      <p:pic>
        <p:nvPicPr>
          <p:cNvPr id="10242" name="Picture 2"/>
          <p:cNvPicPr>
            <a:picLocks noChangeAspect="1" noChangeArrowheads="1"/>
          </p:cNvPicPr>
          <p:nvPr/>
        </p:nvPicPr>
        <p:blipFill>
          <a:blip r:embed="rId2"/>
          <a:srcRect/>
          <a:stretch>
            <a:fillRect/>
          </a:stretch>
        </p:blipFill>
        <p:spPr bwMode="auto">
          <a:xfrm>
            <a:off x="0" y="0"/>
            <a:ext cx="5099050" cy="4207844"/>
          </a:xfrm>
          <a:prstGeom prst="rect">
            <a:avLst/>
          </a:prstGeom>
          <a:noFill/>
          <a:ln w="9525">
            <a:noFill/>
            <a:miter lim="800000"/>
            <a:headEnd/>
            <a:tailEnd/>
          </a:ln>
          <a:effectLst/>
        </p:spPr>
      </p:pic>
      <p:sp>
        <p:nvSpPr>
          <p:cNvPr id="6" name="Rectangle 5"/>
          <p:cNvSpPr/>
          <p:nvPr/>
        </p:nvSpPr>
        <p:spPr>
          <a:xfrm>
            <a:off x="0" y="4168921"/>
            <a:ext cx="12192000" cy="2677656"/>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Thông qua sự tạo thành giao tử và sự thụ tinh ngẫu nhiên, rất nhiều tổ hợp di truyền khác nhau sẽ được hình thành (khác tổ hợp di truyền của bố mẹ ban đầu). Điều đó khiến cho sự đa dạng di truyền của một quần thể càng lớn → khả năng thích nghi với môi trường biến động ngày càng cao. Khi môi trường thay đổi hoàn toàn và đột ngột, những cá thể con mang tổ hợp di truyền biến dị mới có thể thích nghi hơn những cá thể con có kiểu gen đồng nhất và giống hệt bố mẹ.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style.rotation</p:attrName>
                                        </p:attrNameLst>
                                      </p:cBhvr>
                                      <p:tavLst>
                                        <p:tav tm="0">
                                          <p:val>
                                            <p:fltVal val="90"/>
                                          </p:val>
                                        </p:tav>
                                        <p:tav tm="100000">
                                          <p:val>
                                            <p:fltVal val="0"/>
                                          </p:val>
                                        </p:tav>
                                      </p:tavLst>
                                    </p:anim>
                                    <p:animEffect transition="in" filter="fade">
                                      <p:cBhvr>
                                        <p:cTn id="10" dur="10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3381834" y="14522"/>
            <a:ext cx="5268686" cy="2663165"/>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1567545" y="2608216"/>
            <a:ext cx="9318173" cy="4249783"/>
          </a:xfrm>
          <a:prstGeom prst="rect">
            <a:avLst/>
          </a:prstGeom>
          <a:noFill/>
          <a:ln w="9525">
            <a:noFill/>
            <a:miter lim="800000"/>
            <a:headEnd/>
            <a:tailEnd/>
          </a:ln>
          <a:effectLst/>
        </p:spPr>
      </p:pic>
      <p:cxnSp>
        <p:nvCxnSpPr>
          <p:cNvPr id="8" name="Straight Connector 7"/>
          <p:cNvCxnSpPr/>
          <p:nvPr/>
        </p:nvCxnSpPr>
        <p:spPr>
          <a:xfrm>
            <a:off x="1843314" y="3657600"/>
            <a:ext cx="8853715" cy="1588"/>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28800" y="4122057"/>
            <a:ext cx="2743200" cy="1588"/>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296229" y="6125029"/>
            <a:ext cx="6241142" cy="1588"/>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57829" y="6604000"/>
            <a:ext cx="8389257" cy="1588"/>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strips(downLeft)">
                                      <p:cBhvr>
                                        <p:cTn id="7" dur="1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wheel(4)">
                                      <p:cBhvr>
                                        <p:cTn id="12" dur="1000"/>
                                        <p:tgtEl>
                                          <p:spTgt spid="1126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Right)">
                                      <p:cBhvr>
                                        <p:cTn id="17" dur="1000"/>
                                        <p:tgtEl>
                                          <p:spTgt spid="8"/>
                                        </p:tgtEl>
                                      </p:cBhvr>
                                    </p:animEffect>
                                  </p:childTnLst>
                                </p:cTn>
                              </p:par>
                            </p:childTnLst>
                          </p:cTn>
                        </p:par>
                        <p:par>
                          <p:cTn id="18" fill="hold">
                            <p:stCondLst>
                              <p:cond delay="1000"/>
                            </p:stCondLst>
                            <p:childTnLst>
                              <p:par>
                                <p:cTn id="19" presetID="18" presetClass="entr" presetSubtype="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Right)">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strips(downRight)">
                                      <p:cBhvr>
                                        <p:cTn id="26" dur="1000"/>
                                        <p:tgtEl>
                                          <p:spTgt spid="15"/>
                                        </p:tgtEl>
                                      </p:cBhvr>
                                    </p:animEffect>
                                  </p:childTnLst>
                                </p:cTn>
                              </p:par>
                            </p:childTnLst>
                          </p:cTn>
                        </p:par>
                        <p:par>
                          <p:cTn id="27" fill="hold">
                            <p:stCondLst>
                              <p:cond delay="1000"/>
                            </p:stCondLst>
                            <p:childTnLst>
                              <p:par>
                                <p:cTn id="28" presetID="18" presetClass="entr" presetSubtype="6"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trips(downRight)">
                                      <p:cBhvr>
                                        <p:cTn id="3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33: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HỮU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TÍNH</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endParaRPr lang="en-US" sz="2800" dirty="0"/>
          </a:p>
        </p:txBody>
      </p:sp>
      <p:sp>
        <p:nvSpPr>
          <p:cNvPr id="7" name="Rectangle 6"/>
          <p:cNvSpPr/>
          <p:nvPr/>
        </p:nvSpPr>
        <p:spPr>
          <a:xfrm>
            <a:off x="0" y="891971"/>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II. </a:t>
            </a:r>
            <a:r>
              <a:rPr lang="en-US" altLang="en-US" sz="2800" b="1" dirty="0" err="1">
                <a:solidFill>
                  <a:srgbClr val="0000FF"/>
                </a:solidFill>
                <a:latin typeface="Times New Roman" pitchFamily="18" charset="0"/>
                <a:cs typeface="Times New Roman" pitchFamily="18" charset="0"/>
              </a:rPr>
              <a:t>SINH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SẢN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HỮU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TÍNH</a:t>
            </a:r>
            <a:r>
              <a:rPr lang="en-US" altLang="en-US" sz="2800" b="1" dirty="0">
                <a:solidFill>
                  <a:srgbClr val="0000FF"/>
                </a:solidFill>
                <a:latin typeface="Times New Roman" pitchFamily="18" charset="0"/>
                <a:cs typeface="Times New Roman" pitchFamily="18" charset="0"/>
              </a:rPr>
              <a:t> Ở </a:t>
            </a:r>
            <a:r>
              <a:rPr lang="en-US" altLang="en-US" sz="2800" b="1" dirty="0" err="1">
                <a:solidFill>
                  <a:srgbClr val="0000FF"/>
                </a:solidFill>
                <a:latin typeface="Times New Roman" pitchFamily="18" charset="0"/>
                <a:cs typeface="Times New Roman" pitchFamily="18" charset="0"/>
              </a:rPr>
              <a:t>THỰC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VẬT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CÓ</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HOA</a:t>
            </a:r>
            <a:endParaRPr lang="en-US" altLang="en-US" sz="2800" b="1" dirty="0">
              <a:solidFill>
                <a:srgbClr val="0000FF"/>
              </a:solidFill>
              <a:latin typeface="Times New Roman" pitchFamily="18" charset="0"/>
              <a:cs typeface="Times New Roman" pitchFamily="18" charset="0"/>
            </a:endParaRPr>
          </a:p>
        </p:txBody>
      </p:sp>
      <p:sp>
        <p:nvSpPr>
          <p:cNvPr id="12" name="Rectangle 11"/>
          <p:cNvSpPr/>
          <p:nvPr/>
        </p:nvSpPr>
        <p:spPr>
          <a:xfrm>
            <a:off x="0" y="1320144"/>
            <a:ext cx="12192000" cy="523220"/>
          </a:xfrm>
          <a:prstGeom prst="rect">
            <a:avLst/>
          </a:prstGeom>
        </p:spPr>
        <p:txBody>
          <a:bodyPr wrap="square">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QUÁ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vi-VN" sz="2800" b="1" dirty="0">
              <a:solidFill>
                <a:srgbClr val="0000FF"/>
              </a:solidFill>
              <a:latin typeface="Times New Roman" pitchFamily="18" charset="0"/>
              <a:cs typeface="Times New Roman" pitchFamily="18" charset="0"/>
            </a:endParaRPr>
          </a:p>
        </p:txBody>
      </p:sp>
      <p:sp>
        <p:nvSpPr>
          <p:cNvPr id="13" name="Rectangle 12"/>
          <p:cNvSpPr/>
          <p:nvPr/>
        </p:nvSpPr>
        <p:spPr>
          <a:xfrm>
            <a:off x="0" y="1748315"/>
            <a:ext cx="12192000" cy="523220"/>
          </a:xfrm>
          <a:prstGeom prst="rect">
            <a:avLst/>
          </a:prstGeom>
        </p:spPr>
        <p:txBody>
          <a:bodyPr wrap="square">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giai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endParaRPr lang="vi-VN" sz="2800" b="1" dirty="0">
              <a:solidFill>
                <a:srgbClr val="0000FF"/>
              </a:solidFill>
              <a:latin typeface="Times New Roman" pitchFamily="18" charset="0"/>
              <a:cs typeface="Times New Roman" pitchFamily="18" charset="0"/>
            </a:endParaRPr>
          </a:p>
        </p:txBody>
      </p:sp>
      <p:sp>
        <p:nvSpPr>
          <p:cNvPr id="15" name="Rectangle 14"/>
          <p:cNvSpPr/>
          <p:nvPr/>
        </p:nvSpPr>
        <p:spPr>
          <a:xfrm>
            <a:off x="0" y="2176487"/>
            <a:ext cx="12192000" cy="523220"/>
          </a:xfrm>
          <a:prstGeom prst="rect">
            <a:avLst/>
          </a:prstGeom>
        </p:spPr>
        <p:txBody>
          <a:bodyPr wrap="square">
            <a:spAutoFit/>
          </a:bodyPr>
          <a:lstStyle/>
          <a:p>
            <a:pPr algn="just"/>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đoạn</a:t>
            </a:r>
            <a:r>
              <a:rPr lang="en-US" sz="2800" dirty="0">
                <a:solidFill>
                  <a:srgbClr val="0000FF"/>
                </a:solidFill>
                <a:latin typeface="Times New Roman" pitchFamily="18" charset="0"/>
                <a:cs typeface="Times New Roman" pitchFamily="18" charset="0"/>
              </a:rPr>
              <a:t>:</a:t>
            </a:r>
            <a:endParaRPr lang="vi-VN" sz="2800" dirty="0">
              <a:solidFill>
                <a:srgbClr val="0000FF"/>
              </a:solidFill>
              <a:latin typeface="Times New Roman" pitchFamily="18" charset="0"/>
              <a:cs typeface="Times New Roman" pitchFamily="18" charset="0"/>
            </a:endParaRPr>
          </a:p>
        </p:txBody>
      </p:sp>
      <p:sp>
        <p:nvSpPr>
          <p:cNvPr id="16" name="Rectangle 15"/>
          <p:cNvSpPr/>
          <p:nvPr/>
        </p:nvSpPr>
        <p:spPr>
          <a:xfrm>
            <a:off x="0" y="2590144"/>
            <a:ext cx="12192000" cy="523220"/>
          </a:xfrm>
          <a:prstGeom prst="rect">
            <a:avLst/>
          </a:prstGeom>
        </p:spPr>
        <p:txBody>
          <a:bodyPr wrap="square">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trứng</a:t>
            </a:r>
            <a:r>
              <a:rPr lang="en-US" sz="2800" dirty="0">
                <a:solidFill>
                  <a:srgbClr val="0000FF"/>
                </a:solidFill>
                <a:latin typeface="Times New Roman" pitchFamily="18" charset="0"/>
                <a:cs typeface="Times New Roman" pitchFamily="18" charset="0"/>
              </a:rPr>
              <a:t>.</a:t>
            </a:r>
            <a:endParaRPr lang="vi-VN" sz="2800" dirty="0">
              <a:solidFill>
                <a:srgbClr val="0000FF"/>
              </a:solidFill>
              <a:latin typeface="Times New Roman" pitchFamily="18" charset="0"/>
              <a:cs typeface="Times New Roman" pitchFamily="18" charset="0"/>
            </a:endParaRPr>
          </a:p>
        </p:txBody>
      </p:sp>
      <p:sp>
        <p:nvSpPr>
          <p:cNvPr id="21" name="Rectangle 20"/>
          <p:cNvSpPr/>
          <p:nvPr/>
        </p:nvSpPr>
        <p:spPr>
          <a:xfrm>
            <a:off x="0" y="3018315"/>
            <a:ext cx="12192000" cy="523220"/>
          </a:xfrm>
          <a:prstGeom prst="rect">
            <a:avLst/>
          </a:prstGeom>
        </p:spPr>
        <p:txBody>
          <a:bodyPr wrap="square">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endParaRPr lang="vi-VN" sz="2800" dirty="0">
              <a:solidFill>
                <a:srgbClr val="0000FF"/>
              </a:solidFill>
              <a:latin typeface="Times New Roman" pitchFamily="18" charset="0"/>
              <a:cs typeface="Times New Roman" pitchFamily="18" charset="0"/>
            </a:endParaRPr>
          </a:p>
        </p:txBody>
      </p:sp>
      <p:sp>
        <p:nvSpPr>
          <p:cNvPr id="22" name="Rectangle 21"/>
          <p:cNvSpPr/>
          <p:nvPr/>
        </p:nvSpPr>
        <p:spPr>
          <a:xfrm>
            <a:off x="0" y="3424716"/>
            <a:ext cx="12192000" cy="523220"/>
          </a:xfrm>
          <a:prstGeom prst="rect">
            <a:avLst/>
          </a:prstGeom>
        </p:spPr>
        <p:txBody>
          <a:bodyPr wrap="square">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mới</a:t>
            </a:r>
            <a:r>
              <a:rPr lang="en-US" sz="2800" dirty="0">
                <a:solidFill>
                  <a:srgbClr val="0000FF"/>
                </a:solidFill>
                <a:latin typeface="Times New Roman" pitchFamily="18" charset="0"/>
                <a:cs typeface="Times New Roman" pitchFamily="18" charset="0"/>
              </a:rPr>
              <a:t>.</a:t>
            </a:r>
            <a:endParaRPr lang="vi-VN" sz="2800" dirty="0">
              <a:solidFill>
                <a:srgbClr val="0000FF"/>
              </a:solidFill>
              <a:latin typeface="Times New Roman" pitchFamily="18" charset="0"/>
              <a:cs typeface="Times New Roman" pitchFamily="18" charset="0"/>
            </a:endParaRPr>
          </a:p>
        </p:txBody>
      </p:sp>
      <p:sp>
        <p:nvSpPr>
          <p:cNvPr id="17" name="Rectangle 16"/>
          <p:cNvSpPr/>
          <p:nvPr/>
        </p:nvSpPr>
        <p:spPr>
          <a:xfrm>
            <a:off x="0" y="3852887"/>
            <a:ext cx="12192000" cy="523220"/>
          </a:xfrm>
          <a:prstGeom prst="rect">
            <a:avLst/>
          </a:prstGeom>
        </p:spPr>
        <p:txBody>
          <a:bodyPr wrap="square">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Vai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trò</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tiễn</a:t>
            </a:r>
            <a:endParaRPr lang="vi-VN" sz="2800" b="1" dirty="0">
              <a:solidFill>
                <a:srgbClr val="0000FF"/>
              </a:solidFill>
              <a:latin typeface="Times New Roman" pitchFamily="18" charset="0"/>
              <a:cs typeface="Times New Roman" pitchFamily="18" charset="0"/>
            </a:endParaRPr>
          </a:p>
        </p:txBody>
      </p:sp>
      <p:sp>
        <p:nvSpPr>
          <p:cNvPr id="18" name="Rectangle 17"/>
          <p:cNvSpPr/>
          <p:nvPr/>
        </p:nvSpPr>
        <p:spPr>
          <a:xfrm>
            <a:off x="0" y="4273801"/>
            <a:ext cx="12192000" cy="954107"/>
          </a:xfrm>
          <a:prstGeom prst="rect">
            <a:avLst/>
          </a:prstGeom>
        </p:spPr>
        <p:txBody>
          <a:bodyPr wrap="square">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trò</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con </a:t>
            </a:r>
            <a:r>
              <a:rPr lang="en-US" sz="2800" dirty="0" err="1">
                <a:solidFill>
                  <a:srgbClr val="0000FF"/>
                </a:solidFill>
                <a:latin typeface="Times New Roman" pitchFamily="18" charset="0"/>
                <a:cs typeface="Times New Roman" pitchFamily="18" charset="0"/>
              </a:rPr>
              <a:t>đa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a:t>
            </a:r>
            <a:endParaRPr lang="vi-VN" sz="2800" dirty="0">
              <a:solidFill>
                <a:srgbClr val="0000FF"/>
              </a:solidFill>
              <a:latin typeface="Times New Roman" pitchFamily="18" charset="0"/>
              <a:cs typeface="Times New Roman" pitchFamily="18" charset="0"/>
            </a:endParaRPr>
          </a:p>
        </p:txBody>
      </p:sp>
      <p:sp>
        <p:nvSpPr>
          <p:cNvPr id="14" name="Rectangle 13"/>
          <p:cNvSpPr/>
          <p:nvPr/>
        </p:nvSpPr>
        <p:spPr>
          <a:xfrm>
            <a:off x="0" y="5108373"/>
            <a:ext cx="12192000" cy="1384995"/>
          </a:xfrm>
          <a:prstGeom prst="rect">
            <a:avLst/>
          </a:prstGeom>
        </p:spPr>
        <p:txBody>
          <a:bodyPr wrap="square">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hữu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tiễn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suất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phẩm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bớt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đói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giới</a:t>
            </a:r>
            <a:r>
              <a:rPr lang="en-US" sz="2800" dirty="0">
                <a:solidFill>
                  <a:srgbClr val="0000FF"/>
                </a:solidFill>
                <a:latin typeface="Times New Roman" pitchFamily="18" charset="0"/>
                <a:cs typeface="Times New Roman" pitchFamily="18" charset="0"/>
              </a:rPr>
              <a:t>. </a:t>
            </a:r>
            <a:endParaRPr lang="vi-VN"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33: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HỮU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TÍNH</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endParaRPr lang="en-US" sz="2800" dirty="0"/>
          </a:p>
        </p:txBody>
      </p:sp>
      <p:sp>
        <p:nvSpPr>
          <p:cNvPr id="9" name="Rectangle 8"/>
          <p:cNvSpPr/>
          <p:nvPr/>
        </p:nvSpPr>
        <p:spPr>
          <a:xfrm>
            <a:off x="0" y="986311"/>
            <a:ext cx="12192000" cy="954107"/>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sản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hữu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tính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hình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thức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sản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có</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sự</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kết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hợp</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yếu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tố</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đực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yếu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tố</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cái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tạo</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nên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hợp</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tử</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phát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triển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thành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thể</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mới</a:t>
            </a:r>
            <a:r>
              <a:rPr lang="en-US" altLang="en-US" sz="2800" dirty="0">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12192000" cy="1077218"/>
          </a:xfrm>
          <a:prstGeom prst="rect">
            <a:avLst/>
          </a:prstGeom>
        </p:spPr>
        <p:txBody>
          <a:bodyPr wrap="square">
            <a:spAutoFit/>
          </a:bodyPr>
          <a:lstStyle/>
          <a:p>
            <a:pPr algn="just"/>
            <a:r>
              <a:rPr lang="en-US" sz="3200" dirty="0" err="1">
                <a:solidFill>
                  <a:srgbClr val="FF0000"/>
                </a:solidFill>
                <a:latin typeface="Times New Roman" pitchFamily="18" charset="0"/>
                <a:cs typeface="Times New Roman" pitchFamily="18" charset="0"/>
              </a:rPr>
              <a:t>Lập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bảng</a:t>
            </a:r>
            <a:r>
              <a:rPr lang="en-US" sz="3200" dirty="0">
                <a:solidFill>
                  <a:srgbClr val="FF0000"/>
                </a:solidFill>
                <a:latin typeface="Times New Roman" pitchFamily="18" charset="0"/>
                <a:cs typeface="Times New Roman" pitchFamily="18" charset="0"/>
              </a:rPr>
              <a:t> so </a:t>
            </a:r>
            <a:r>
              <a:rPr lang="en-US" sz="3200" dirty="0" err="1">
                <a:solidFill>
                  <a:srgbClr val="FF0000"/>
                </a:solidFill>
                <a:latin typeface="Times New Roman" pitchFamily="18" charset="0"/>
                <a:cs typeface="Times New Roman" pitchFamily="18" charset="0"/>
              </a:rPr>
              <a:t>sánh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sản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vô</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tính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sản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hữu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tính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theo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gợi</a:t>
            </a:r>
            <a:r>
              <a:rPr lang="en-US" sz="3200" dirty="0">
                <a:solidFill>
                  <a:srgbClr val="FF0000"/>
                </a:solidFill>
                <a:latin typeface="Times New Roman" pitchFamily="18" charset="0"/>
                <a:cs typeface="Times New Roman" pitchFamily="18" charset="0"/>
              </a:rPr>
              <a:t> ý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bảng</a:t>
            </a:r>
            <a:r>
              <a:rPr lang="en-US" sz="3200" dirty="0">
                <a:solidFill>
                  <a:srgbClr val="FF0000"/>
                </a:solidFill>
                <a:latin typeface="Times New Roman" pitchFamily="18" charset="0"/>
                <a:cs typeface="Times New Roman" pitchFamily="18" charset="0"/>
              </a:rPr>
              <a:t> 33.1. </a:t>
            </a:r>
          </a:p>
        </p:txBody>
      </p:sp>
      <p:graphicFrame>
        <p:nvGraphicFramePr>
          <p:cNvPr id="12" name="Table 11"/>
          <p:cNvGraphicFramePr>
            <a:graphicFrameLocks noGrp="1"/>
          </p:cNvGraphicFramePr>
          <p:nvPr/>
        </p:nvGraphicFramePr>
        <p:xfrm>
          <a:off x="188682" y="1126066"/>
          <a:ext cx="11829144" cy="5394960"/>
        </p:xfrm>
        <a:graphic>
          <a:graphicData uri="http://schemas.openxmlformats.org/drawingml/2006/table">
            <a:tbl>
              <a:tblPr firstRow="1" bandRow="1">
                <a:tableStyleId>{5C22544A-7EE6-4342-B048-85BDC9FD1C3A}</a:tableStyleId>
              </a:tblPr>
              <a:tblGrid>
                <a:gridCol w="2264232">
                  <a:extLst>
                    <a:ext uri="{9D8B030D-6E8A-4147-A177-3AD203B41FA5}">
                      <a16:colId xmlns:a16="http://schemas.microsoft.com/office/drawing/2014/main" val="20000"/>
                    </a:ext>
                  </a:extLst>
                </a:gridCol>
                <a:gridCol w="4296229">
                  <a:extLst>
                    <a:ext uri="{9D8B030D-6E8A-4147-A177-3AD203B41FA5}">
                      <a16:colId xmlns:a16="http://schemas.microsoft.com/office/drawing/2014/main" val="20001"/>
                    </a:ext>
                  </a:extLst>
                </a:gridCol>
                <a:gridCol w="5268683">
                  <a:extLst>
                    <a:ext uri="{9D8B030D-6E8A-4147-A177-3AD203B41FA5}">
                      <a16:colId xmlns:a16="http://schemas.microsoft.com/office/drawing/2014/main" val="20002"/>
                    </a:ext>
                  </a:extLst>
                </a:gridCol>
              </a:tblGrid>
              <a:tr h="370840">
                <a:tc>
                  <a:txBody>
                    <a:bodyPr/>
                    <a:lstStyle/>
                    <a:p>
                      <a:pPr algn="ctr"/>
                      <a:r>
                        <a:rPr lang="en-US" sz="3200" dirty="0" err="1">
                          <a:latin typeface="Times New Roman" pitchFamily="18" charset="0"/>
                          <a:cs typeface="Times New Roman" pitchFamily="18" charset="0"/>
                        </a:rPr>
                        <a:t>Hình</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thức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sinh</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sản</a:t>
                      </a:r>
                      <a:endParaRPr lang="en-US" sz="3200" dirty="0">
                        <a:latin typeface="Times New Roman" pitchFamily="18" charset="0"/>
                        <a:cs typeface="Times New Roman" pitchFamily="18" charset="0"/>
                      </a:endParaRPr>
                    </a:p>
                  </a:txBody>
                  <a:tcPr/>
                </a:tc>
                <a:tc>
                  <a:txBody>
                    <a:bodyPr/>
                    <a:lstStyle/>
                    <a:p>
                      <a:pPr algn="ctr"/>
                      <a:r>
                        <a:rPr lang="en-US" sz="3200" dirty="0" err="1">
                          <a:latin typeface="Times New Roman" pitchFamily="18" charset="0"/>
                          <a:cs typeface="Times New Roman" pitchFamily="18" charset="0"/>
                        </a:rPr>
                        <a:t>Vô</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tính</a:t>
                      </a:r>
                      <a:endParaRPr lang="en-US" sz="3200" dirty="0">
                        <a:latin typeface="Times New Roman" pitchFamily="18" charset="0"/>
                        <a:cs typeface="Times New Roman" pitchFamily="18" charset="0"/>
                      </a:endParaRPr>
                    </a:p>
                  </a:txBody>
                  <a:tcPr/>
                </a:tc>
                <a:tc>
                  <a:txBody>
                    <a:bodyPr/>
                    <a:lstStyle/>
                    <a:p>
                      <a:pPr algn="ctr"/>
                      <a:r>
                        <a:rPr lang="en-US" sz="3200" dirty="0" err="1">
                          <a:latin typeface="Times New Roman" pitchFamily="18" charset="0"/>
                          <a:cs typeface="Times New Roman" pitchFamily="18" charset="0"/>
                        </a:rPr>
                        <a:t>Hữu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tính</a:t>
                      </a: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sz="3200" dirty="0" err="1">
                          <a:latin typeface="Times New Roman" pitchFamily="18" charset="0"/>
                          <a:cs typeface="Times New Roman" pitchFamily="18" charset="0"/>
                        </a:rPr>
                        <a:t>Điểm</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giống</a:t>
                      </a:r>
                      <a:endParaRPr lang="en-US" sz="3200" dirty="0">
                        <a:latin typeface="Times New Roman" pitchFamily="18" charset="0"/>
                        <a:cs typeface="Times New Roman" pitchFamily="18" charset="0"/>
                      </a:endParaRPr>
                    </a:p>
                  </a:txBody>
                  <a:tcPr/>
                </a:tc>
                <a:tc gridSpan="2">
                  <a:txBody>
                    <a:bodyPr/>
                    <a:lstStyle/>
                    <a:p>
                      <a:endParaRPr lang="en-US" sz="3200" dirty="0">
                        <a:latin typeface="Times New Roman" pitchFamily="18" charset="0"/>
                        <a:cs typeface="Times New Roman" pitchFamily="18" charset="0"/>
                      </a:endParaRPr>
                    </a:p>
                  </a:txBody>
                  <a:tcPr/>
                </a:tc>
                <a:tc hMerge="1">
                  <a:txBody>
                    <a:bodyPr/>
                    <a:lstStyle/>
                    <a:p>
                      <a:endParaRPr lang="en-US"/>
                    </a:p>
                  </a:txBody>
                  <a:tcPr/>
                </a:tc>
                <a:extLst>
                  <a:ext uri="{0D108BD9-81ED-4DB2-BD59-A6C34878D82A}">
                    <a16:rowId xmlns:a16="http://schemas.microsoft.com/office/drawing/2014/main" val="10001"/>
                  </a:ext>
                </a:extLst>
              </a:tr>
              <a:tr h="370840">
                <a:tc rowSpan="2">
                  <a:txBody>
                    <a:bodyPr/>
                    <a:lstStyle/>
                    <a:p>
                      <a:pPr algn="ctr"/>
                      <a:endParaRPr lang="en-US" sz="3200" dirty="0">
                        <a:latin typeface="Times New Roman" pitchFamily="18" charset="0"/>
                        <a:cs typeface="Times New Roman" pitchFamily="18" charset="0"/>
                      </a:endParaRPr>
                    </a:p>
                    <a:p>
                      <a:pPr algn="ctr"/>
                      <a:endParaRPr lang="en-US" sz="3200" dirty="0">
                        <a:latin typeface="Times New Roman" pitchFamily="18" charset="0"/>
                        <a:cs typeface="Times New Roman" pitchFamily="18" charset="0"/>
                      </a:endParaRPr>
                    </a:p>
                    <a:p>
                      <a:pPr algn="ctr"/>
                      <a:r>
                        <a:rPr lang="en-US" sz="3200" dirty="0" err="1">
                          <a:latin typeface="Times New Roman" pitchFamily="18" charset="0"/>
                          <a:cs typeface="Times New Roman" pitchFamily="18" charset="0"/>
                        </a:rPr>
                        <a:t>Điểm</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khác</a:t>
                      </a:r>
                      <a:endParaRPr lang="en-US" sz="3200" baseline="0" dirty="0">
                        <a:latin typeface="Times New Roman" pitchFamily="18" charset="0"/>
                        <a:cs typeface="Times New Roman" pitchFamily="18" charset="0"/>
                      </a:endParaRPr>
                    </a:p>
                    <a:p>
                      <a:pPr algn="ctr"/>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tc>
                  <a:txBody>
                    <a:bodyPr/>
                    <a:lstStyle/>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vMerge="1">
                  <a:txBody>
                    <a:bodyPr/>
                    <a:lstStyle/>
                    <a:p>
                      <a:pPr algn="ctr"/>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txBody>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3"/>
                  </a:ext>
                </a:extLst>
              </a:tr>
            </a:tbl>
          </a:graphicData>
        </a:graphic>
      </p:graphicFrame>
      <p:sp>
        <p:nvSpPr>
          <p:cNvPr id="9" name="Rectangle 8"/>
          <p:cNvSpPr/>
          <p:nvPr/>
        </p:nvSpPr>
        <p:spPr>
          <a:xfrm>
            <a:off x="3497955" y="2175470"/>
            <a:ext cx="6487886" cy="523220"/>
          </a:xfrm>
          <a:prstGeom prst="rect">
            <a:avLst/>
          </a:prstGeom>
        </p:spPr>
        <p:txBody>
          <a:bodyPr wrap="square">
            <a:spAutoFit/>
          </a:bodyPr>
          <a:lstStyle/>
          <a:p>
            <a:pPr algn="just"/>
            <a:r>
              <a:rPr lang="en-US" sz="2800" dirty="0" err="1">
                <a:solidFill>
                  <a:srgbClr val="FF00FF"/>
                </a:solidFill>
                <a:latin typeface="Times New Roman" pitchFamily="18" charset="0"/>
                <a:cs typeface="Times New Roman" pitchFamily="18" charset="0"/>
              </a:rPr>
              <a:t>Đều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tạo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thể</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mới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từ</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thể</a:t>
            </a:r>
            <a:r>
              <a:rPr lang="en-US" sz="2800" dirty="0">
                <a:solidFill>
                  <a:srgbClr val="FF00FF"/>
                </a:solidFill>
                <a:latin typeface="Times New Roman" pitchFamily="18" charset="0"/>
                <a:cs typeface="Times New Roman" pitchFamily="18" charset="0"/>
              </a:rPr>
              <a:t> ban </a:t>
            </a:r>
            <a:r>
              <a:rPr lang="en-US" sz="2800" dirty="0" err="1">
                <a:solidFill>
                  <a:srgbClr val="FF00FF"/>
                </a:solidFill>
                <a:latin typeface="Times New Roman" pitchFamily="18" charset="0"/>
                <a:cs typeface="Times New Roman" pitchFamily="18" charset="0"/>
              </a:rPr>
              <a:t>đầu</a:t>
            </a:r>
            <a:endParaRPr lang="en-US" sz="2800" dirty="0">
              <a:solidFill>
                <a:srgbClr val="FF00FF"/>
              </a:solidFill>
              <a:latin typeface="Times New Roman" pitchFamily="18" charset="0"/>
              <a:cs typeface="Times New Roman" pitchFamily="18" charset="0"/>
            </a:endParaRPr>
          </a:p>
        </p:txBody>
      </p:sp>
      <p:sp>
        <p:nvSpPr>
          <p:cNvPr id="15" name="Rectangle 14"/>
          <p:cNvSpPr/>
          <p:nvPr/>
        </p:nvSpPr>
        <p:spPr>
          <a:xfrm>
            <a:off x="2467428" y="2815551"/>
            <a:ext cx="4064001" cy="1384995"/>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Hình thức sinh sản tạo ra cá thể mới không cần sự kết hợp yếu tố đực và cái. </a:t>
            </a:r>
            <a:endParaRPr lang="en-US" sz="2800" dirty="0">
              <a:solidFill>
                <a:srgbClr val="FF00FF"/>
              </a:solidFill>
              <a:latin typeface="Times New Roman" pitchFamily="18" charset="0"/>
              <a:cs typeface="Times New Roman" pitchFamily="18" charset="0"/>
            </a:endParaRPr>
          </a:p>
        </p:txBody>
      </p:sp>
      <p:sp>
        <p:nvSpPr>
          <p:cNvPr id="16" name="Rectangle 15"/>
          <p:cNvSpPr/>
          <p:nvPr/>
        </p:nvSpPr>
        <p:spPr>
          <a:xfrm>
            <a:off x="6749143" y="2786515"/>
            <a:ext cx="5225143" cy="1384995"/>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Hình thức sinh sản tạo ra cá thể mới bằng cách kết hợp giữa yếu tố đực và yếu tố cái tạo nên hợp tử.</a:t>
            </a:r>
            <a:endParaRPr lang="en-US" sz="2800" dirty="0">
              <a:solidFill>
                <a:srgbClr val="FF00FF"/>
              </a:solidFill>
              <a:latin typeface="Times New Roman" pitchFamily="18" charset="0"/>
              <a:cs typeface="Times New Roman" pitchFamily="18" charset="0"/>
            </a:endParaRPr>
          </a:p>
        </p:txBody>
      </p:sp>
      <p:sp>
        <p:nvSpPr>
          <p:cNvPr id="17" name="Rectangle 16"/>
          <p:cNvSpPr/>
          <p:nvPr/>
        </p:nvSpPr>
        <p:spPr>
          <a:xfrm>
            <a:off x="2452914" y="4259106"/>
            <a:ext cx="4296229" cy="2246769"/>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Các cá thể mới thường có vật chất di truyền không thay đổi → Thích nghi với môi trường sống ổn định, không thay đổi.</a:t>
            </a:r>
            <a:endParaRPr lang="en-US" sz="2800" dirty="0">
              <a:solidFill>
                <a:srgbClr val="FF00FF"/>
              </a:solidFill>
              <a:latin typeface="Times New Roman" pitchFamily="18" charset="0"/>
              <a:cs typeface="Times New Roman" pitchFamily="18" charset="0"/>
            </a:endParaRPr>
          </a:p>
        </p:txBody>
      </p:sp>
      <p:sp>
        <p:nvSpPr>
          <p:cNvPr id="18" name="Rectangle 17"/>
          <p:cNvSpPr/>
          <p:nvPr/>
        </p:nvSpPr>
        <p:spPr>
          <a:xfrm>
            <a:off x="6749142" y="4288135"/>
            <a:ext cx="5239657" cy="1815882"/>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Các cá thể mới có vật chất di truyền thay đổi đa dạng → Thích nghi với môi trường sống thay đổi (có giá trị thích nghi cao).</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360"/>
                                          </p:val>
                                        </p:tav>
                                        <p:tav tm="100000">
                                          <p:val>
                                            <p:fltVal val="0"/>
                                          </p:val>
                                        </p:tav>
                                      </p:tavLst>
                                    </p:anim>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heel(4)">
                                      <p:cBhvr>
                                        <p:cTn id="29" dur="1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heel(4)">
                                      <p:cBhvr>
                                        <p:cTn id="34" dur="1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heel(4)">
                                      <p:cBhvr>
                                        <p:cTn id="39" dur="1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heel(4)">
                                      <p:cBhvr>
                                        <p:cTn id="4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33: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HỮU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TÍNH</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endParaRPr lang="en-US" sz="2800" dirty="0"/>
          </a:p>
        </p:txBody>
      </p:sp>
      <p:sp>
        <p:nvSpPr>
          <p:cNvPr id="9" name="Rectangle 8"/>
          <p:cNvSpPr/>
          <p:nvPr/>
        </p:nvSpPr>
        <p:spPr>
          <a:xfrm>
            <a:off x="0" y="986311"/>
            <a:ext cx="12192000" cy="954107"/>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sản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hữu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tính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hình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thức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sản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có</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sự</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kết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hợp</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yếu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tố</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đực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yếu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tố</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cái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tạo</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nên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hợp</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tử</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phát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triển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thành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thể</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mới</a:t>
            </a:r>
            <a:r>
              <a:rPr lang="en-US" altLang="en-US" sz="2800" dirty="0">
                <a:solidFill>
                  <a:srgbClr val="0000FF"/>
                </a:solidFill>
                <a:latin typeface="Times New Roman" pitchFamily="18" charset="0"/>
                <a:cs typeface="Times New Roman" pitchFamily="18" charset="0"/>
              </a:rPr>
              <a:t>. </a:t>
            </a:r>
          </a:p>
        </p:txBody>
      </p:sp>
      <p:sp>
        <p:nvSpPr>
          <p:cNvPr id="6" name="Rectangle 5"/>
          <p:cNvSpPr/>
          <p:nvPr/>
        </p:nvSpPr>
        <p:spPr>
          <a:xfrm>
            <a:off x="0" y="1842657"/>
            <a:ext cx="12192000" cy="954107"/>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sản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hữu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tính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có</a:t>
            </a:r>
            <a:r>
              <a:rPr lang="en-US" altLang="en-US" sz="2800" dirty="0">
                <a:solidFill>
                  <a:srgbClr val="0000FF"/>
                </a:solidFill>
                <a:latin typeface="Times New Roman" pitchFamily="18" charset="0"/>
                <a:cs typeface="Times New Roman" pitchFamily="18" charset="0"/>
              </a:rPr>
              <a:t> ở </a:t>
            </a:r>
            <a:r>
              <a:rPr lang="en-US" altLang="en-US" sz="2800" dirty="0" err="1">
                <a:solidFill>
                  <a:srgbClr val="0000FF"/>
                </a:solidFill>
                <a:latin typeface="Times New Roman" pitchFamily="18" charset="0"/>
                <a:cs typeface="Times New Roman" pitchFamily="18" charset="0"/>
              </a:rPr>
              <a:t>các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nhóm</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vật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thực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vật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động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vật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một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loài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nấm</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nguyên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vật</a:t>
            </a:r>
            <a:r>
              <a:rPr lang="en-US" altLang="en-US" sz="2800" dirty="0">
                <a:solidFill>
                  <a:srgbClr val="0000FF"/>
                </a:solidFill>
                <a:latin typeface="Times New Roman" pitchFamily="18" charset="0"/>
                <a:cs typeface="Times New Roman" pitchFamily="18" charset="0"/>
              </a:rPr>
              <a:t>.</a:t>
            </a:r>
          </a:p>
        </p:txBody>
      </p:sp>
      <p:sp>
        <p:nvSpPr>
          <p:cNvPr id="7" name="Rectangle 6"/>
          <p:cNvSpPr/>
          <p:nvPr/>
        </p:nvSpPr>
        <p:spPr>
          <a:xfrm>
            <a:off x="0" y="2677228"/>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II. </a:t>
            </a:r>
            <a:r>
              <a:rPr lang="en-US" altLang="en-US" sz="2800" b="1" dirty="0" err="1">
                <a:solidFill>
                  <a:srgbClr val="0000FF"/>
                </a:solidFill>
                <a:latin typeface="Times New Roman" pitchFamily="18" charset="0"/>
                <a:cs typeface="Times New Roman" pitchFamily="18" charset="0"/>
              </a:rPr>
              <a:t>SINH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SẢN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HỮU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TÍNH</a:t>
            </a:r>
            <a:r>
              <a:rPr lang="en-US" altLang="en-US" sz="2800" b="1" dirty="0">
                <a:solidFill>
                  <a:srgbClr val="0000FF"/>
                </a:solidFill>
                <a:latin typeface="Times New Roman" pitchFamily="18" charset="0"/>
                <a:cs typeface="Times New Roman" pitchFamily="18" charset="0"/>
              </a:rPr>
              <a:t> Ở </a:t>
            </a:r>
            <a:r>
              <a:rPr lang="en-US" altLang="en-US" sz="2800" b="1" dirty="0" err="1">
                <a:solidFill>
                  <a:srgbClr val="0000FF"/>
                </a:solidFill>
                <a:latin typeface="Times New Roman" pitchFamily="18" charset="0"/>
                <a:cs typeface="Times New Roman" pitchFamily="18" charset="0"/>
              </a:rPr>
              <a:t>THỰC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VẬT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CÓ</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HOA</a:t>
            </a:r>
            <a:endParaRPr lang="en-US" altLang="en-US" sz="2800" b="1" dirty="0">
              <a:solidFill>
                <a:srgbClr val="0000FF"/>
              </a:solidFill>
              <a:latin typeface="Times New Roman" pitchFamily="18" charset="0"/>
              <a:cs typeface="Times New Roman" pitchFamily="18" charset="0"/>
            </a:endParaRPr>
          </a:p>
        </p:txBody>
      </p:sp>
      <p:sp>
        <p:nvSpPr>
          <p:cNvPr id="8" name="Rectangle 7"/>
          <p:cNvSpPr/>
          <p:nvPr/>
        </p:nvSpPr>
        <p:spPr>
          <a:xfrm>
            <a:off x="0" y="3105399"/>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1. </a:t>
            </a:r>
            <a:r>
              <a:rPr lang="en-US" altLang="en-US" sz="2800" b="1" dirty="0" err="1">
                <a:solidFill>
                  <a:srgbClr val="0000FF"/>
                </a:solidFill>
                <a:latin typeface="Times New Roman" pitchFamily="18" charset="0"/>
                <a:cs typeface="Times New Roman" pitchFamily="18" charset="0"/>
              </a:rPr>
              <a:t>Cấu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tạo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hoa</a:t>
            </a:r>
            <a:endParaRPr lang="en-US" alt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972437"/>
            <a:ext cx="12223171" cy="4339772"/>
          </a:xfrm>
          <a:prstGeom prst="rect">
            <a:avLst/>
          </a:prstGeom>
          <a:noFill/>
          <a:ln w="9525">
            <a:noFill/>
            <a:miter lim="800000"/>
            <a:headEnd/>
            <a:tailEnd/>
          </a:ln>
          <a:effectLst/>
        </p:spPr>
      </p:pic>
      <p:sp>
        <p:nvSpPr>
          <p:cNvPr id="5" name="TextBox 4"/>
          <p:cNvSpPr txBox="1"/>
          <p:nvPr/>
        </p:nvSpPr>
        <p:spPr>
          <a:xfrm>
            <a:off x="4426860" y="3628576"/>
            <a:ext cx="870854" cy="523220"/>
          </a:xfrm>
          <a:prstGeom prst="rect">
            <a:avLst/>
          </a:prstGeom>
          <a:solidFill>
            <a:schemeClr val="bg1"/>
          </a:solidFill>
        </p:spPr>
        <p:txBody>
          <a:bodyPr wrap="square" rtlCol="0">
            <a:spAutoFit/>
          </a:bodyPr>
          <a:lstStyle/>
          <a:p>
            <a:pPr algn="ctr"/>
            <a:r>
              <a:rPr lang="en-US" sz="2800" b="1" dirty="0">
                <a:solidFill>
                  <a:srgbClr val="FF00FF"/>
                </a:solidFill>
                <a:latin typeface="Times New Roman" pitchFamily="18" charset="0"/>
                <a:cs typeface="Times New Roman" pitchFamily="18" charset="0"/>
              </a:rPr>
              <a:t>1</a:t>
            </a:r>
          </a:p>
        </p:txBody>
      </p:sp>
      <p:sp>
        <p:nvSpPr>
          <p:cNvPr id="6" name="TextBox 5"/>
          <p:cNvSpPr txBox="1"/>
          <p:nvPr/>
        </p:nvSpPr>
        <p:spPr>
          <a:xfrm>
            <a:off x="4397829" y="2982688"/>
            <a:ext cx="1103085" cy="523220"/>
          </a:xfrm>
          <a:prstGeom prst="rect">
            <a:avLst/>
          </a:prstGeom>
          <a:solidFill>
            <a:schemeClr val="bg1"/>
          </a:solidFill>
        </p:spPr>
        <p:txBody>
          <a:bodyPr wrap="square" rtlCol="0">
            <a:spAutoFit/>
          </a:bodyPr>
          <a:lstStyle/>
          <a:p>
            <a:pPr algn="ctr"/>
            <a:r>
              <a:rPr lang="en-US" sz="2800" b="1" dirty="0">
                <a:solidFill>
                  <a:srgbClr val="FF00FF"/>
                </a:solidFill>
                <a:latin typeface="Times New Roman" pitchFamily="18" charset="0"/>
                <a:cs typeface="Times New Roman" pitchFamily="18" charset="0"/>
              </a:rPr>
              <a:t>2</a:t>
            </a:r>
          </a:p>
        </p:txBody>
      </p:sp>
      <p:sp>
        <p:nvSpPr>
          <p:cNvPr id="7" name="TextBox 6"/>
          <p:cNvSpPr txBox="1"/>
          <p:nvPr/>
        </p:nvSpPr>
        <p:spPr>
          <a:xfrm>
            <a:off x="4172857" y="1865093"/>
            <a:ext cx="1059542" cy="523220"/>
          </a:xfrm>
          <a:prstGeom prst="rect">
            <a:avLst/>
          </a:prstGeom>
          <a:solidFill>
            <a:schemeClr val="bg1"/>
          </a:solidFill>
        </p:spPr>
        <p:txBody>
          <a:bodyPr wrap="square" rtlCol="0">
            <a:spAutoFit/>
          </a:bodyPr>
          <a:lstStyle/>
          <a:p>
            <a:pPr algn="ctr"/>
            <a:r>
              <a:rPr lang="en-US" sz="2800" b="1" dirty="0">
                <a:solidFill>
                  <a:srgbClr val="FF00FF"/>
                </a:solidFill>
                <a:latin typeface="Times New Roman" pitchFamily="18" charset="0"/>
                <a:cs typeface="Times New Roman" pitchFamily="18" charset="0"/>
              </a:rPr>
              <a:t>3</a:t>
            </a:r>
          </a:p>
        </p:txBody>
      </p:sp>
      <p:sp>
        <p:nvSpPr>
          <p:cNvPr id="8" name="TextBox 7"/>
          <p:cNvSpPr txBox="1"/>
          <p:nvPr/>
        </p:nvSpPr>
        <p:spPr>
          <a:xfrm>
            <a:off x="4971143" y="2271492"/>
            <a:ext cx="1059542" cy="523220"/>
          </a:xfrm>
          <a:prstGeom prst="rect">
            <a:avLst/>
          </a:prstGeom>
          <a:solidFill>
            <a:schemeClr val="bg1"/>
          </a:solidFill>
        </p:spPr>
        <p:txBody>
          <a:bodyPr wrap="square" rtlCol="0">
            <a:spAutoFit/>
          </a:bodyPr>
          <a:lstStyle/>
          <a:p>
            <a:pPr algn="ctr"/>
            <a:r>
              <a:rPr lang="en-US" sz="2800" b="1" dirty="0">
                <a:solidFill>
                  <a:srgbClr val="FF00FF"/>
                </a:solidFill>
                <a:latin typeface="Times New Roman" pitchFamily="18" charset="0"/>
                <a:cs typeface="Times New Roman" pitchFamily="18" charset="0"/>
              </a:rPr>
              <a:t>4</a:t>
            </a:r>
          </a:p>
        </p:txBody>
      </p:sp>
      <p:sp>
        <p:nvSpPr>
          <p:cNvPr id="9" name="TextBox 8"/>
          <p:cNvSpPr txBox="1"/>
          <p:nvPr/>
        </p:nvSpPr>
        <p:spPr>
          <a:xfrm>
            <a:off x="5116286" y="1415146"/>
            <a:ext cx="1059542" cy="523220"/>
          </a:xfrm>
          <a:prstGeom prst="rect">
            <a:avLst/>
          </a:prstGeom>
          <a:solidFill>
            <a:schemeClr val="bg1"/>
          </a:solidFill>
        </p:spPr>
        <p:txBody>
          <a:bodyPr wrap="square" rtlCol="0">
            <a:spAutoFit/>
          </a:bodyPr>
          <a:lstStyle/>
          <a:p>
            <a:pPr algn="ctr"/>
            <a:r>
              <a:rPr lang="en-US" sz="2800" b="1" dirty="0">
                <a:solidFill>
                  <a:srgbClr val="FF00FF"/>
                </a:solidFill>
                <a:latin typeface="Times New Roman" pitchFamily="18" charset="0"/>
                <a:cs typeface="Times New Roman" pitchFamily="18" charset="0"/>
              </a:rPr>
              <a:t>5</a:t>
            </a:r>
          </a:p>
        </p:txBody>
      </p:sp>
      <p:sp>
        <p:nvSpPr>
          <p:cNvPr id="10" name="TextBox 9"/>
          <p:cNvSpPr txBox="1"/>
          <p:nvPr/>
        </p:nvSpPr>
        <p:spPr>
          <a:xfrm>
            <a:off x="11509829" y="2242462"/>
            <a:ext cx="682170" cy="523220"/>
          </a:xfrm>
          <a:prstGeom prst="rect">
            <a:avLst/>
          </a:prstGeom>
          <a:solidFill>
            <a:schemeClr val="bg1"/>
          </a:solidFill>
        </p:spPr>
        <p:txBody>
          <a:bodyPr wrap="square" rtlCol="0">
            <a:spAutoFit/>
          </a:bodyPr>
          <a:lstStyle/>
          <a:p>
            <a:pPr algn="ctr"/>
            <a:r>
              <a:rPr lang="en-US" sz="2800" b="1" dirty="0">
                <a:solidFill>
                  <a:srgbClr val="FF00FF"/>
                </a:solidFill>
                <a:latin typeface="Times New Roman" pitchFamily="18" charset="0"/>
                <a:cs typeface="Times New Roman" pitchFamily="18" charset="0"/>
              </a:rPr>
              <a:t>6</a:t>
            </a:r>
          </a:p>
        </p:txBody>
      </p:sp>
      <p:sp>
        <p:nvSpPr>
          <p:cNvPr id="11" name="TextBox 10"/>
          <p:cNvSpPr txBox="1"/>
          <p:nvPr/>
        </p:nvSpPr>
        <p:spPr>
          <a:xfrm>
            <a:off x="10537370" y="1132119"/>
            <a:ext cx="1059542" cy="523220"/>
          </a:xfrm>
          <a:prstGeom prst="rect">
            <a:avLst/>
          </a:prstGeom>
          <a:solidFill>
            <a:schemeClr val="bg1"/>
          </a:solidFill>
        </p:spPr>
        <p:txBody>
          <a:bodyPr wrap="square" rtlCol="0">
            <a:spAutoFit/>
          </a:bodyPr>
          <a:lstStyle/>
          <a:p>
            <a:pPr algn="ctr"/>
            <a:r>
              <a:rPr lang="en-US" sz="2800" b="1" dirty="0">
                <a:solidFill>
                  <a:srgbClr val="FF00FF"/>
                </a:solidFill>
                <a:latin typeface="Times New Roman" pitchFamily="18" charset="0"/>
                <a:cs typeface="Times New Roman" pitchFamily="18" charset="0"/>
              </a:rPr>
              <a:t>7</a:t>
            </a:r>
          </a:p>
        </p:txBody>
      </p:sp>
      <p:sp>
        <p:nvSpPr>
          <p:cNvPr id="12" name="TextBox 11"/>
          <p:cNvSpPr txBox="1"/>
          <p:nvPr/>
        </p:nvSpPr>
        <p:spPr>
          <a:xfrm>
            <a:off x="10595429" y="1712691"/>
            <a:ext cx="986971" cy="523220"/>
          </a:xfrm>
          <a:prstGeom prst="rect">
            <a:avLst/>
          </a:prstGeom>
          <a:solidFill>
            <a:schemeClr val="bg1"/>
          </a:solidFill>
        </p:spPr>
        <p:txBody>
          <a:bodyPr wrap="square" rtlCol="0">
            <a:spAutoFit/>
          </a:bodyPr>
          <a:lstStyle/>
          <a:p>
            <a:pPr algn="ctr"/>
            <a:r>
              <a:rPr lang="en-US" sz="2800" b="1" dirty="0">
                <a:solidFill>
                  <a:srgbClr val="FF00FF"/>
                </a:solidFill>
                <a:latin typeface="Times New Roman" pitchFamily="18" charset="0"/>
                <a:cs typeface="Times New Roman" pitchFamily="18" charset="0"/>
              </a:rPr>
              <a:t>8</a:t>
            </a:r>
          </a:p>
        </p:txBody>
      </p:sp>
      <p:sp>
        <p:nvSpPr>
          <p:cNvPr id="13" name="TextBox 12"/>
          <p:cNvSpPr txBox="1"/>
          <p:nvPr/>
        </p:nvSpPr>
        <p:spPr>
          <a:xfrm>
            <a:off x="11074402" y="3526975"/>
            <a:ext cx="580568" cy="523220"/>
          </a:xfrm>
          <a:prstGeom prst="rect">
            <a:avLst/>
          </a:prstGeom>
          <a:solidFill>
            <a:schemeClr val="bg1"/>
          </a:solidFill>
        </p:spPr>
        <p:txBody>
          <a:bodyPr wrap="square" rtlCol="0">
            <a:spAutoFit/>
          </a:bodyPr>
          <a:lstStyle/>
          <a:p>
            <a:pPr algn="ctr"/>
            <a:r>
              <a:rPr lang="en-US" sz="2800" b="1" dirty="0">
                <a:solidFill>
                  <a:srgbClr val="FF00FF"/>
                </a:solidFill>
                <a:latin typeface="Times New Roman" pitchFamily="18" charset="0"/>
                <a:cs typeface="Times New Roman" pitchFamily="18" charset="0"/>
              </a:rPr>
              <a:t>9</a:t>
            </a:r>
          </a:p>
        </p:txBody>
      </p:sp>
      <p:sp>
        <p:nvSpPr>
          <p:cNvPr id="14" name="TextBox 13"/>
          <p:cNvSpPr txBox="1"/>
          <p:nvPr/>
        </p:nvSpPr>
        <p:spPr>
          <a:xfrm>
            <a:off x="6647540" y="4368806"/>
            <a:ext cx="682171" cy="523220"/>
          </a:xfrm>
          <a:prstGeom prst="rect">
            <a:avLst/>
          </a:prstGeom>
          <a:solidFill>
            <a:schemeClr val="bg1"/>
          </a:solidFill>
        </p:spPr>
        <p:txBody>
          <a:bodyPr wrap="square" rtlCol="0">
            <a:spAutoFit/>
          </a:bodyPr>
          <a:lstStyle/>
          <a:p>
            <a:pPr algn="ctr"/>
            <a:r>
              <a:rPr lang="en-US" sz="2800" b="1" dirty="0">
                <a:solidFill>
                  <a:srgbClr val="FF00FF"/>
                </a:solidFill>
                <a:latin typeface="Times New Roman" pitchFamily="18" charset="0"/>
                <a:cs typeface="Times New Roman" pitchFamily="18" charset="0"/>
              </a:rPr>
              <a:t>10</a:t>
            </a:r>
          </a:p>
        </p:txBody>
      </p:sp>
      <p:sp>
        <p:nvSpPr>
          <p:cNvPr id="15" name="Rectangle 14"/>
          <p:cNvSpPr/>
          <p:nvPr/>
        </p:nvSpPr>
        <p:spPr>
          <a:xfrm>
            <a:off x="0" y="5210629"/>
            <a:ext cx="12192000" cy="584775"/>
          </a:xfrm>
          <a:prstGeom prst="rect">
            <a:avLst/>
          </a:prstGeom>
        </p:spPr>
        <p:txBody>
          <a:bodyPr wrap="square">
            <a:spAutoFit/>
          </a:bodyPr>
          <a:lstStyle/>
          <a:p>
            <a:pPr algn="just"/>
            <a:r>
              <a:rPr lang="en-US" sz="3200" dirty="0" err="1">
                <a:solidFill>
                  <a:srgbClr val="FF0000"/>
                </a:solidFill>
                <a:latin typeface="Times New Roman" pitchFamily="18" charset="0"/>
                <a:cs typeface="Times New Roman" pitchFamily="18" charset="0"/>
              </a:rPr>
              <a:t>Lấy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dụ</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số</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loại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cây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hoa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lưỡng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tính</a:t>
            </a:r>
            <a:r>
              <a:rPr lang="en-US" sz="3200" dirty="0">
                <a:solidFill>
                  <a:srgbClr val="FF0000"/>
                </a:solidFill>
                <a:latin typeface="Times New Roman" pitchFamily="18" charset="0"/>
                <a:cs typeface="Times New Roman" pitchFamily="18" charset="0"/>
              </a:rPr>
              <a:t>?</a:t>
            </a:r>
          </a:p>
        </p:txBody>
      </p:sp>
      <p:sp>
        <p:nvSpPr>
          <p:cNvPr id="16" name="Oval 15"/>
          <p:cNvSpPr/>
          <p:nvPr/>
        </p:nvSpPr>
        <p:spPr>
          <a:xfrm>
            <a:off x="4252686" y="1857827"/>
            <a:ext cx="1016000" cy="5950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1408228" y="2198914"/>
            <a:ext cx="783771" cy="5950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860972" y="4738914"/>
            <a:ext cx="1719942" cy="5950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trips(downLeft)">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downLeft)">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Effect transition="in" filter="fade">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53" presetClass="exit" presetSubtype="0" fill="hold" grpId="0" nodeType="clickEffect">
                                  <p:stCondLst>
                                    <p:cond delay="0"/>
                                  </p:stCondLst>
                                  <p:childTnLst>
                                    <p:anim calcmode="lin" valueType="num">
                                      <p:cBhvr>
                                        <p:cTn id="29" dur="1000"/>
                                        <p:tgtEl>
                                          <p:spTgt spid="5"/>
                                        </p:tgtEl>
                                        <p:attrNameLst>
                                          <p:attrName>ppt_w</p:attrName>
                                        </p:attrNameLst>
                                      </p:cBhvr>
                                      <p:tavLst>
                                        <p:tav tm="0">
                                          <p:val>
                                            <p:strVal val="ppt_w"/>
                                          </p:val>
                                        </p:tav>
                                        <p:tav tm="100000">
                                          <p:val>
                                            <p:fltVal val="0"/>
                                          </p:val>
                                        </p:tav>
                                      </p:tavLst>
                                    </p:anim>
                                    <p:anim calcmode="lin" valueType="num">
                                      <p:cBhvr>
                                        <p:cTn id="30" dur="1000"/>
                                        <p:tgtEl>
                                          <p:spTgt spid="5"/>
                                        </p:tgtEl>
                                        <p:attrNameLst>
                                          <p:attrName>ppt_h</p:attrName>
                                        </p:attrNameLst>
                                      </p:cBhvr>
                                      <p:tavLst>
                                        <p:tav tm="0">
                                          <p:val>
                                            <p:strVal val="ppt_h"/>
                                          </p:val>
                                        </p:tav>
                                        <p:tav tm="100000">
                                          <p:val>
                                            <p:fltVal val="0"/>
                                          </p:val>
                                        </p:tav>
                                      </p:tavLst>
                                    </p:anim>
                                    <p:animEffect transition="out" filter="fade">
                                      <p:cBhvr>
                                        <p:cTn id="31" dur="1000"/>
                                        <p:tgtEl>
                                          <p:spTgt spid="5"/>
                                        </p:tgtEl>
                                      </p:cBhvr>
                                    </p:animEffect>
                                    <p:set>
                                      <p:cBhvr>
                                        <p:cTn id="32"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53" presetClass="exit" presetSubtype="0" fill="hold" grpId="0" nodeType="clickEffect">
                                  <p:stCondLst>
                                    <p:cond delay="0"/>
                                  </p:stCondLst>
                                  <p:childTnLst>
                                    <p:anim calcmode="lin" valueType="num">
                                      <p:cBhvr>
                                        <p:cTn id="37" dur="1000"/>
                                        <p:tgtEl>
                                          <p:spTgt spid="6"/>
                                        </p:tgtEl>
                                        <p:attrNameLst>
                                          <p:attrName>ppt_w</p:attrName>
                                        </p:attrNameLst>
                                      </p:cBhvr>
                                      <p:tavLst>
                                        <p:tav tm="0">
                                          <p:val>
                                            <p:strVal val="ppt_w"/>
                                          </p:val>
                                        </p:tav>
                                        <p:tav tm="100000">
                                          <p:val>
                                            <p:fltVal val="0"/>
                                          </p:val>
                                        </p:tav>
                                      </p:tavLst>
                                    </p:anim>
                                    <p:anim calcmode="lin" valueType="num">
                                      <p:cBhvr>
                                        <p:cTn id="38" dur="1000"/>
                                        <p:tgtEl>
                                          <p:spTgt spid="6"/>
                                        </p:tgtEl>
                                        <p:attrNameLst>
                                          <p:attrName>ppt_h</p:attrName>
                                        </p:attrNameLst>
                                      </p:cBhvr>
                                      <p:tavLst>
                                        <p:tav tm="0">
                                          <p:val>
                                            <p:strVal val="ppt_h"/>
                                          </p:val>
                                        </p:tav>
                                        <p:tav tm="100000">
                                          <p:val>
                                            <p:fltVal val="0"/>
                                          </p:val>
                                        </p:tav>
                                      </p:tavLst>
                                    </p:anim>
                                    <p:animEffect transition="out" filter="fade">
                                      <p:cBhvr>
                                        <p:cTn id="39" dur="1000"/>
                                        <p:tgtEl>
                                          <p:spTgt spid="6"/>
                                        </p:tgtEl>
                                      </p:cBhvr>
                                    </p:animEffect>
                                    <p:set>
                                      <p:cBhvr>
                                        <p:cTn id="40"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7"/>
                    </p:tgtEl>
                  </p:cond>
                </p:stCondLst>
                <p:endSync evt="end" delay="0">
                  <p:rtn val="all"/>
                </p:endSync>
                <p:childTnLst>
                  <p:par>
                    <p:cTn id="42" fill="hold">
                      <p:stCondLst>
                        <p:cond delay="0"/>
                      </p:stCondLst>
                      <p:childTnLst>
                        <p:par>
                          <p:cTn id="43" fill="hold">
                            <p:stCondLst>
                              <p:cond delay="0"/>
                            </p:stCondLst>
                            <p:childTnLst>
                              <p:par>
                                <p:cTn id="44" presetID="53" presetClass="exit" presetSubtype="0" fill="hold" grpId="0" nodeType="clickEffect">
                                  <p:stCondLst>
                                    <p:cond delay="0"/>
                                  </p:stCondLst>
                                  <p:childTnLst>
                                    <p:anim calcmode="lin" valueType="num">
                                      <p:cBhvr>
                                        <p:cTn id="45" dur="1000"/>
                                        <p:tgtEl>
                                          <p:spTgt spid="7"/>
                                        </p:tgtEl>
                                        <p:attrNameLst>
                                          <p:attrName>ppt_w</p:attrName>
                                        </p:attrNameLst>
                                      </p:cBhvr>
                                      <p:tavLst>
                                        <p:tav tm="0">
                                          <p:val>
                                            <p:strVal val="ppt_w"/>
                                          </p:val>
                                        </p:tav>
                                        <p:tav tm="100000">
                                          <p:val>
                                            <p:fltVal val="0"/>
                                          </p:val>
                                        </p:tav>
                                      </p:tavLst>
                                    </p:anim>
                                    <p:anim calcmode="lin" valueType="num">
                                      <p:cBhvr>
                                        <p:cTn id="46" dur="1000"/>
                                        <p:tgtEl>
                                          <p:spTgt spid="7"/>
                                        </p:tgtEl>
                                        <p:attrNameLst>
                                          <p:attrName>ppt_h</p:attrName>
                                        </p:attrNameLst>
                                      </p:cBhvr>
                                      <p:tavLst>
                                        <p:tav tm="0">
                                          <p:val>
                                            <p:strVal val="ppt_h"/>
                                          </p:val>
                                        </p:tav>
                                        <p:tav tm="100000">
                                          <p:val>
                                            <p:fltVal val="0"/>
                                          </p:val>
                                        </p:tav>
                                      </p:tavLst>
                                    </p:anim>
                                    <p:animEffect transition="out" filter="fade">
                                      <p:cBhvr>
                                        <p:cTn id="47" dur="1000"/>
                                        <p:tgtEl>
                                          <p:spTgt spid="7"/>
                                        </p:tgtEl>
                                      </p:cBhvr>
                                    </p:animEffect>
                                    <p:set>
                                      <p:cBhvr>
                                        <p:cTn id="48"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53" presetClass="exit" presetSubtype="0" fill="hold" grpId="0" nodeType="clickEffect">
                                  <p:stCondLst>
                                    <p:cond delay="0"/>
                                  </p:stCondLst>
                                  <p:childTnLst>
                                    <p:anim calcmode="lin" valueType="num">
                                      <p:cBhvr>
                                        <p:cTn id="53" dur="1000"/>
                                        <p:tgtEl>
                                          <p:spTgt spid="8"/>
                                        </p:tgtEl>
                                        <p:attrNameLst>
                                          <p:attrName>ppt_w</p:attrName>
                                        </p:attrNameLst>
                                      </p:cBhvr>
                                      <p:tavLst>
                                        <p:tav tm="0">
                                          <p:val>
                                            <p:strVal val="ppt_w"/>
                                          </p:val>
                                        </p:tav>
                                        <p:tav tm="100000">
                                          <p:val>
                                            <p:fltVal val="0"/>
                                          </p:val>
                                        </p:tav>
                                      </p:tavLst>
                                    </p:anim>
                                    <p:anim calcmode="lin" valueType="num">
                                      <p:cBhvr>
                                        <p:cTn id="54" dur="1000"/>
                                        <p:tgtEl>
                                          <p:spTgt spid="8"/>
                                        </p:tgtEl>
                                        <p:attrNameLst>
                                          <p:attrName>ppt_h</p:attrName>
                                        </p:attrNameLst>
                                      </p:cBhvr>
                                      <p:tavLst>
                                        <p:tav tm="0">
                                          <p:val>
                                            <p:strVal val="ppt_h"/>
                                          </p:val>
                                        </p:tav>
                                        <p:tav tm="100000">
                                          <p:val>
                                            <p:fltVal val="0"/>
                                          </p:val>
                                        </p:tav>
                                      </p:tavLst>
                                    </p:anim>
                                    <p:animEffect transition="out" filter="fade">
                                      <p:cBhvr>
                                        <p:cTn id="55" dur="1000"/>
                                        <p:tgtEl>
                                          <p:spTgt spid="8"/>
                                        </p:tgtEl>
                                      </p:cBhvr>
                                    </p:animEffect>
                                    <p:set>
                                      <p:cBhvr>
                                        <p:cTn id="56"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7" restart="whenNotActive" fill="hold" evtFilter="cancelBubble" nodeType="interactiveSeq">
                <p:stCondLst>
                  <p:cond evt="onClick" delay="0">
                    <p:tgtEl>
                      <p:spTgt spid="9"/>
                    </p:tgtEl>
                  </p:cond>
                </p:stCondLst>
                <p:endSync evt="end" delay="0">
                  <p:rtn val="all"/>
                </p:endSync>
                <p:childTnLst>
                  <p:par>
                    <p:cTn id="58" fill="hold">
                      <p:stCondLst>
                        <p:cond delay="0"/>
                      </p:stCondLst>
                      <p:childTnLst>
                        <p:par>
                          <p:cTn id="59" fill="hold">
                            <p:stCondLst>
                              <p:cond delay="0"/>
                            </p:stCondLst>
                            <p:childTnLst>
                              <p:par>
                                <p:cTn id="60" presetID="53" presetClass="exit" presetSubtype="0" fill="hold" grpId="0" nodeType="clickEffect">
                                  <p:stCondLst>
                                    <p:cond delay="0"/>
                                  </p:stCondLst>
                                  <p:childTnLst>
                                    <p:anim calcmode="lin" valueType="num">
                                      <p:cBhvr>
                                        <p:cTn id="61" dur="1000"/>
                                        <p:tgtEl>
                                          <p:spTgt spid="9"/>
                                        </p:tgtEl>
                                        <p:attrNameLst>
                                          <p:attrName>ppt_w</p:attrName>
                                        </p:attrNameLst>
                                      </p:cBhvr>
                                      <p:tavLst>
                                        <p:tav tm="0">
                                          <p:val>
                                            <p:strVal val="ppt_w"/>
                                          </p:val>
                                        </p:tav>
                                        <p:tav tm="100000">
                                          <p:val>
                                            <p:fltVal val="0"/>
                                          </p:val>
                                        </p:tav>
                                      </p:tavLst>
                                    </p:anim>
                                    <p:anim calcmode="lin" valueType="num">
                                      <p:cBhvr>
                                        <p:cTn id="62" dur="1000"/>
                                        <p:tgtEl>
                                          <p:spTgt spid="9"/>
                                        </p:tgtEl>
                                        <p:attrNameLst>
                                          <p:attrName>ppt_h</p:attrName>
                                        </p:attrNameLst>
                                      </p:cBhvr>
                                      <p:tavLst>
                                        <p:tav tm="0">
                                          <p:val>
                                            <p:strVal val="ppt_h"/>
                                          </p:val>
                                        </p:tav>
                                        <p:tav tm="100000">
                                          <p:val>
                                            <p:fltVal val="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53" presetClass="exit" presetSubtype="0" fill="hold" grpId="0" nodeType="clickEffect">
                                  <p:stCondLst>
                                    <p:cond delay="0"/>
                                  </p:stCondLst>
                                  <p:childTnLst>
                                    <p:anim calcmode="lin" valueType="num">
                                      <p:cBhvr>
                                        <p:cTn id="69" dur="1000"/>
                                        <p:tgtEl>
                                          <p:spTgt spid="10"/>
                                        </p:tgtEl>
                                        <p:attrNameLst>
                                          <p:attrName>ppt_w</p:attrName>
                                        </p:attrNameLst>
                                      </p:cBhvr>
                                      <p:tavLst>
                                        <p:tav tm="0">
                                          <p:val>
                                            <p:strVal val="ppt_w"/>
                                          </p:val>
                                        </p:tav>
                                        <p:tav tm="100000">
                                          <p:val>
                                            <p:fltVal val="0"/>
                                          </p:val>
                                        </p:tav>
                                      </p:tavLst>
                                    </p:anim>
                                    <p:anim calcmode="lin" valueType="num">
                                      <p:cBhvr>
                                        <p:cTn id="70" dur="1000"/>
                                        <p:tgtEl>
                                          <p:spTgt spid="10"/>
                                        </p:tgtEl>
                                        <p:attrNameLst>
                                          <p:attrName>ppt_h</p:attrName>
                                        </p:attrNameLst>
                                      </p:cBhvr>
                                      <p:tavLst>
                                        <p:tav tm="0">
                                          <p:val>
                                            <p:strVal val="ppt_h"/>
                                          </p:val>
                                        </p:tav>
                                        <p:tav tm="100000">
                                          <p:val>
                                            <p:fltVal val="0"/>
                                          </p:val>
                                        </p:tav>
                                      </p:tavLst>
                                    </p:anim>
                                    <p:animEffect transition="out" filter="fade">
                                      <p:cBhvr>
                                        <p:cTn id="71" dur="1000"/>
                                        <p:tgtEl>
                                          <p:spTgt spid="10"/>
                                        </p:tgtEl>
                                      </p:cBhvr>
                                    </p:animEffect>
                                    <p:set>
                                      <p:cBhvr>
                                        <p:cTn id="72"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3" restart="whenNotActive" fill="hold" evtFilter="cancelBubble" nodeType="interactiveSeq">
                <p:stCondLst>
                  <p:cond evt="onClick" delay="0">
                    <p:tgtEl>
                      <p:spTgt spid="11"/>
                    </p:tgtEl>
                  </p:cond>
                </p:stCondLst>
                <p:endSync evt="end" delay="0">
                  <p:rtn val="all"/>
                </p:endSync>
                <p:childTnLst>
                  <p:par>
                    <p:cTn id="74" fill="hold">
                      <p:stCondLst>
                        <p:cond delay="0"/>
                      </p:stCondLst>
                      <p:childTnLst>
                        <p:par>
                          <p:cTn id="75" fill="hold">
                            <p:stCondLst>
                              <p:cond delay="0"/>
                            </p:stCondLst>
                            <p:childTnLst>
                              <p:par>
                                <p:cTn id="76" presetID="53" presetClass="exit" presetSubtype="0" fill="hold" grpId="0" nodeType="clickEffect">
                                  <p:stCondLst>
                                    <p:cond delay="0"/>
                                  </p:stCondLst>
                                  <p:childTnLst>
                                    <p:anim calcmode="lin" valueType="num">
                                      <p:cBhvr>
                                        <p:cTn id="77" dur="1000"/>
                                        <p:tgtEl>
                                          <p:spTgt spid="11"/>
                                        </p:tgtEl>
                                        <p:attrNameLst>
                                          <p:attrName>ppt_w</p:attrName>
                                        </p:attrNameLst>
                                      </p:cBhvr>
                                      <p:tavLst>
                                        <p:tav tm="0">
                                          <p:val>
                                            <p:strVal val="ppt_w"/>
                                          </p:val>
                                        </p:tav>
                                        <p:tav tm="100000">
                                          <p:val>
                                            <p:fltVal val="0"/>
                                          </p:val>
                                        </p:tav>
                                      </p:tavLst>
                                    </p:anim>
                                    <p:anim calcmode="lin" valueType="num">
                                      <p:cBhvr>
                                        <p:cTn id="78" dur="1000"/>
                                        <p:tgtEl>
                                          <p:spTgt spid="11"/>
                                        </p:tgtEl>
                                        <p:attrNameLst>
                                          <p:attrName>ppt_h</p:attrName>
                                        </p:attrNameLst>
                                      </p:cBhvr>
                                      <p:tavLst>
                                        <p:tav tm="0">
                                          <p:val>
                                            <p:strVal val="ppt_h"/>
                                          </p:val>
                                        </p:tav>
                                        <p:tav tm="100000">
                                          <p:val>
                                            <p:fltVal val="0"/>
                                          </p:val>
                                        </p:tav>
                                      </p:tavLst>
                                    </p:anim>
                                    <p:animEffect transition="out" filter="fade">
                                      <p:cBhvr>
                                        <p:cTn id="79" dur="1000"/>
                                        <p:tgtEl>
                                          <p:spTgt spid="11"/>
                                        </p:tgtEl>
                                      </p:cBhvr>
                                    </p:animEffect>
                                    <p:set>
                                      <p:cBhvr>
                                        <p:cTn id="80"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1" restart="whenNotActive" fill="hold" evtFilter="cancelBubble" nodeType="interactiveSeq">
                <p:stCondLst>
                  <p:cond evt="onClick" delay="0">
                    <p:tgtEl>
                      <p:spTgt spid="12"/>
                    </p:tgtEl>
                  </p:cond>
                </p:stCondLst>
                <p:endSync evt="end" delay="0">
                  <p:rtn val="all"/>
                </p:endSync>
                <p:childTnLst>
                  <p:par>
                    <p:cTn id="82" fill="hold">
                      <p:stCondLst>
                        <p:cond delay="0"/>
                      </p:stCondLst>
                      <p:childTnLst>
                        <p:par>
                          <p:cTn id="83" fill="hold">
                            <p:stCondLst>
                              <p:cond delay="0"/>
                            </p:stCondLst>
                            <p:childTnLst>
                              <p:par>
                                <p:cTn id="84" presetID="53" presetClass="exit" presetSubtype="0" fill="hold" grpId="0" nodeType="clickEffect">
                                  <p:stCondLst>
                                    <p:cond delay="0"/>
                                  </p:stCondLst>
                                  <p:childTnLst>
                                    <p:anim calcmode="lin" valueType="num">
                                      <p:cBhvr>
                                        <p:cTn id="85" dur="1000"/>
                                        <p:tgtEl>
                                          <p:spTgt spid="12"/>
                                        </p:tgtEl>
                                        <p:attrNameLst>
                                          <p:attrName>ppt_w</p:attrName>
                                        </p:attrNameLst>
                                      </p:cBhvr>
                                      <p:tavLst>
                                        <p:tav tm="0">
                                          <p:val>
                                            <p:strVal val="ppt_w"/>
                                          </p:val>
                                        </p:tav>
                                        <p:tav tm="100000">
                                          <p:val>
                                            <p:fltVal val="0"/>
                                          </p:val>
                                        </p:tav>
                                      </p:tavLst>
                                    </p:anim>
                                    <p:anim calcmode="lin" valueType="num">
                                      <p:cBhvr>
                                        <p:cTn id="86" dur="1000"/>
                                        <p:tgtEl>
                                          <p:spTgt spid="12"/>
                                        </p:tgtEl>
                                        <p:attrNameLst>
                                          <p:attrName>ppt_h</p:attrName>
                                        </p:attrNameLst>
                                      </p:cBhvr>
                                      <p:tavLst>
                                        <p:tav tm="0">
                                          <p:val>
                                            <p:strVal val="ppt_h"/>
                                          </p:val>
                                        </p:tav>
                                        <p:tav tm="100000">
                                          <p:val>
                                            <p:fltVal val="0"/>
                                          </p:val>
                                        </p:tav>
                                      </p:tavLst>
                                    </p:anim>
                                    <p:animEffect transition="out" filter="fade">
                                      <p:cBhvr>
                                        <p:cTn id="87" dur="1000"/>
                                        <p:tgtEl>
                                          <p:spTgt spid="12"/>
                                        </p:tgtEl>
                                      </p:cBhvr>
                                    </p:animEffect>
                                    <p:set>
                                      <p:cBhvr>
                                        <p:cTn id="88"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9" restart="whenNotActive" fill="hold" evtFilter="cancelBubble" nodeType="interactiveSeq">
                <p:stCondLst>
                  <p:cond evt="onClick" delay="0">
                    <p:tgtEl>
                      <p:spTgt spid="13"/>
                    </p:tgtEl>
                  </p:cond>
                </p:stCondLst>
                <p:endSync evt="end" delay="0">
                  <p:rtn val="all"/>
                </p:endSync>
                <p:childTnLst>
                  <p:par>
                    <p:cTn id="90" fill="hold">
                      <p:stCondLst>
                        <p:cond delay="0"/>
                      </p:stCondLst>
                      <p:childTnLst>
                        <p:par>
                          <p:cTn id="91" fill="hold">
                            <p:stCondLst>
                              <p:cond delay="0"/>
                            </p:stCondLst>
                            <p:childTnLst>
                              <p:par>
                                <p:cTn id="92" presetID="53" presetClass="exit" presetSubtype="0" fill="hold" grpId="0" nodeType="clickEffect">
                                  <p:stCondLst>
                                    <p:cond delay="0"/>
                                  </p:stCondLst>
                                  <p:childTnLst>
                                    <p:anim calcmode="lin" valueType="num">
                                      <p:cBhvr>
                                        <p:cTn id="93" dur="1000"/>
                                        <p:tgtEl>
                                          <p:spTgt spid="13"/>
                                        </p:tgtEl>
                                        <p:attrNameLst>
                                          <p:attrName>ppt_w</p:attrName>
                                        </p:attrNameLst>
                                      </p:cBhvr>
                                      <p:tavLst>
                                        <p:tav tm="0">
                                          <p:val>
                                            <p:strVal val="ppt_w"/>
                                          </p:val>
                                        </p:tav>
                                        <p:tav tm="100000">
                                          <p:val>
                                            <p:fltVal val="0"/>
                                          </p:val>
                                        </p:tav>
                                      </p:tavLst>
                                    </p:anim>
                                    <p:anim calcmode="lin" valueType="num">
                                      <p:cBhvr>
                                        <p:cTn id="94" dur="1000"/>
                                        <p:tgtEl>
                                          <p:spTgt spid="13"/>
                                        </p:tgtEl>
                                        <p:attrNameLst>
                                          <p:attrName>ppt_h</p:attrName>
                                        </p:attrNameLst>
                                      </p:cBhvr>
                                      <p:tavLst>
                                        <p:tav tm="0">
                                          <p:val>
                                            <p:strVal val="ppt_h"/>
                                          </p:val>
                                        </p:tav>
                                        <p:tav tm="100000">
                                          <p:val>
                                            <p:fltVal val="0"/>
                                          </p:val>
                                        </p:tav>
                                      </p:tavLst>
                                    </p:anim>
                                    <p:animEffect transition="out" filter="fade">
                                      <p:cBhvr>
                                        <p:cTn id="95" dur="1000"/>
                                        <p:tgtEl>
                                          <p:spTgt spid="13"/>
                                        </p:tgtEl>
                                      </p:cBhvr>
                                    </p:animEffect>
                                    <p:set>
                                      <p:cBhvr>
                                        <p:cTn id="96"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7" restart="whenNotActive" fill="hold" evtFilter="cancelBubble" nodeType="interactiveSeq">
                <p:stCondLst>
                  <p:cond evt="onClick" delay="0">
                    <p:tgtEl>
                      <p:spTgt spid="14"/>
                    </p:tgtEl>
                  </p:cond>
                </p:stCondLst>
                <p:endSync evt="end" delay="0">
                  <p:rtn val="all"/>
                </p:endSync>
                <p:childTnLst>
                  <p:par>
                    <p:cTn id="98" fill="hold">
                      <p:stCondLst>
                        <p:cond delay="0"/>
                      </p:stCondLst>
                      <p:childTnLst>
                        <p:par>
                          <p:cTn id="99" fill="hold">
                            <p:stCondLst>
                              <p:cond delay="0"/>
                            </p:stCondLst>
                            <p:childTnLst>
                              <p:par>
                                <p:cTn id="100" presetID="53" presetClass="exit" presetSubtype="0" fill="hold" grpId="0" nodeType="clickEffect">
                                  <p:stCondLst>
                                    <p:cond delay="0"/>
                                  </p:stCondLst>
                                  <p:childTnLst>
                                    <p:anim calcmode="lin" valueType="num">
                                      <p:cBhvr>
                                        <p:cTn id="101" dur="1000"/>
                                        <p:tgtEl>
                                          <p:spTgt spid="14"/>
                                        </p:tgtEl>
                                        <p:attrNameLst>
                                          <p:attrName>ppt_w</p:attrName>
                                        </p:attrNameLst>
                                      </p:cBhvr>
                                      <p:tavLst>
                                        <p:tav tm="0">
                                          <p:val>
                                            <p:strVal val="ppt_w"/>
                                          </p:val>
                                        </p:tav>
                                        <p:tav tm="100000">
                                          <p:val>
                                            <p:fltVal val="0"/>
                                          </p:val>
                                        </p:tav>
                                      </p:tavLst>
                                    </p:anim>
                                    <p:anim calcmode="lin" valueType="num">
                                      <p:cBhvr>
                                        <p:cTn id="102" dur="1000"/>
                                        <p:tgtEl>
                                          <p:spTgt spid="14"/>
                                        </p:tgtEl>
                                        <p:attrNameLst>
                                          <p:attrName>ppt_h</p:attrName>
                                        </p:attrNameLst>
                                      </p:cBhvr>
                                      <p:tavLst>
                                        <p:tav tm="0">
                                          <p:val>
                                            <p:strVal val="ppt_h"/>
                                          </p:val>
                                        </p:tav>
                                        <p:tav tm="100000">
                                          <p:val>
                                            <p:fltVal val="0"/>
                                          </p:val>
                                        </p:tav>
                                      </p:tavLst>
                                    </p:anim>
                                    <p:animEffect transition="out" filter="fade">
                                      <p:cBhvr>
                                        <p:cTn id="103" dur="1000"/>
                                        <p:tgtEl>
                                          <p:spTgt spid="14"/>
                                        </p:tgtEl>
                                      </p:cBhvr>
                                    </p:animEffect>
                                    <p:set>
                                      <p:cBhvr>
                                        <p:cTn id="104"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33: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SẢN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HỮU</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TÍNH</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HỮU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endParaRPr lang="en-US" sz="2800" dirty="0"/>
          </a:p>
        </p:txBody>
      </p:sp>
      <p:sp>
        <p:nvSpPr>
          <p:cNvPr id="9" name="Rectangle 8"/>
          <p:cNvSpPr/>
          <p:nvPr/>
        </p:nvSpPr>
        <p:spPr>
          <a:xfrm>
            <a:off x="0" y="986311"/>
            <a:ext cx="12192000" cy="954107"/>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sản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hữu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tính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hình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thức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sản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có</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sự</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kết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hợp</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yếu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tố</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đực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yếu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tố</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cái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tạo</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nên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hợp</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tử</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phát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triển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thành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thể</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mới</a:t>
            </a:r>
            <a:r>
              <a:rPr lang="en-US" altLang="en-US" sz="2800" dirty="0">
                <a:solidFill>
                  <a:srgbClr val="0000FF"/>
                </a:solidFill>
                <a:latin typeface="Times New Roman" pitchFamily="18" charset="0"/>
                <a:cs typeface="Times New Roman" pitchFamily="18" charset="0"/>
              </a:rPr>
              <a:t>. </a:t>
            </a:r>
          </a:p>
        </p:txBody>
      </p:sp>
      <p:sp>
        <p:nvSpPr>
          <p:cNvPr id="6" name="Rectangle 5"/>
          <p:cNvSpPr/>
          <p:nvPr/>
        </p:nvSpPr>
        <p:spPr>
          <a:xfrm>
            <a:off x="0" y="1842657"/>
            <a:ext cx="12192000" cy="954107"/>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sản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hữu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tính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có</a:t>
            </a:r>
            <a:r>
              <a:rPr lang="en-US" altLang="en-US" sz="2800" dirty="0">
                <a:solidFill>
                  <a:srgbClr val="0000FF"/>
                </a:solidFill>
                <a:latin typeface="Times New Roman" pitchFamily="18" charset="0"/>
                <a:cs typeface="Times New Roman" pitchFamily="18" charset="0"/>
              </a:rPr>
              <a:t> ở </a:t>
            </a:r>
            <a:r>
              <a:rPr lang="en-US" altLang="en-US" sz="2800" dirty="0" err="1">
                <a:solidFill>
                  <a:srgbClr val="0000FF"/>
                </a:solidFill>
                <a:latin typeface="Times New Roman" pitchFamily="18" charset="0"/>
                <a:cs typeface="Times New Roman" pitchFamily="18" charset="0"/>
              </a:rPr>
              <a:t>các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nhóm</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vật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thực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vật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động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vật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một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loài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nấm</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nguyên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vật</a:t>
            </a:r>
            <a:r>
              <a:rPr lang="en-US" altLang="en-US" sz="2800" dirty="0">
                <a:solidFill>
                  <a:srgbClr val="0000FF"/>
                </a:solidFill>
                <a:latin typeface="Times New Roman" pitchFamily="18" charset="0"/>
                <a:cs typeface="Times New Roman" pitchFamily="18" charset="0"/>
              </a:rPr>
              <a:t>.</a:t>
            </a:r>
          </a:p>
        </p:txBody>
      </p:sp>
      <p:sp>
        <p:nvSpPr>
          <p:cNvPr id="7" name="Rectangle 6"/>
          <p:cNvSpPr/>
          <p:nvPr/>
        </p:nvSpPr>
        <p:spPr>
          <a:xfrm>
            <a:off x="0" y="2677228"/>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II. </a:t>
            </a:r>
            <a:r>
              <a:rPr lang="en-US" altLang="en-US" sz="2800" b="1" dirty="0" err="1">
                <a:solidFill>
                  <a:srgbClr val="0000FF"/>
                </a:solidFill>
                <a:latin typeface="Times New Roman" pitchFamily="18" charset="0"/>
                <a:cs typeface="Times New Roman" pitchFamily="18" charset="0"/>
              </a:rPr>
              <a:t>SINH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SẢN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HỮU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TÍNH</a:t>
            </a:r>
            <a:r>
              <a:rPr lang="en-US" altLang="en-US" sz="2800" b="1" dirty="0">
                <a:solidFill>
                  <a:srgbClr val="0000FF"/>
                </a:solidFill>
                <a:latin typeface="Times New Roman" pitchFamily="18" charset="0"/>
                <a:cs typeface="Times New Roman" pitchFamily="18" charset="0"/>
              </a:rPr>
              <a:t> Ở </a:t>
            </a:r>
            <a:r>
              <a:rPr lang="en-US" altLang="en-US" sz="2800" b="1" dirty="0" err="1">
                <a:solidFill>
                  <a:srgbClr val="0000FF"/>
                </a:solidFill>
                <a:latin typeface="Times New Roman" pitchFamily="18" charset="0"/>
                <a:cs typeface="Times New Roman" pitchFamily="18" charset="0"/>
              </a:rPr>
              <a:t>THỰC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VẬT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CÓ</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HOA</a:t>
            </a:r>
            <a:endParaRPr lang="en-US" altLang="en-US" sz="2800" b="1" dirty="0">
              <a:solidFill>
                <a:srgbClr val="0000FF"/>
              </a:solidFill>
              <a:latin typeface="Times New Roman" pitchFamily="18" charset="0"/>
              <a:cs typeface="Times New Roman" pitchFamily="18" charset="0"/>
            </a:endParaRPr>
          </a:p>
        </p:txBody>
      </p:sp>
      <p:sp>
        <p:nvSpPr>
          <p:cNvPr id="8" name="Rectangle 7"/>
          <p:cNvSpPr/>
          <p:nvPr/>
        </p:nvSpPr>
        <p:spPr>
          <a:xfrm>
            <a:off x="0" y="3105399"/>
            <a:ext cx="12192000" cy="523220"/>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1. </a:t>
            </a:r>
            <a:r>
              <a:rPr lang="en-US" altLang="en-US" sz="2800" b="1" dirty="0" err="1">
                <a:solidFill>
                  <a:srgbClr val="0000FF"/>
                </a:solidFill>
                <a:latin typeface="Times New Roman" pitchFamily="18" charset="0"/>
                <a:cs typeface="Times New Roman" pitchFamily="18" charset="0"/>
              </a:rPr>
              <a:t>Cấu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tạo</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hoa</a:t>
            </a:r>
            <a:endParaRPr lang="en-US" altLang="en-US" sz="2800" b="1" dirty="0">
              <a:solidFill>
                <a:srgbClr val="0000FF"/>
              </a:solidFill>
              <a:latin typeface="Times New Roman" pitchFamily="18" charset="0"/>
              <a:cs typeface="Times New Roman" pitchFamily="18" charset="0"/>
            </a:endParaRPr>
          </a:p>
        </p:txBody>
      </p:sp>
      <p:sp>
        <p:nvSpPr>
          <p:cNvPr id="10" name="Rectangle 9"/>
          <p:cNvSpPr/>
          <p:nvPr/>
        </p:nvSpPr>
        <p:spPr>
          <a:xfrm>
            <a:off x="0" y="3533572"/>
            <a:ext cx="12192000" cy="523220"/>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quan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sản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của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thực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vật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có</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a:t>
            </a:r>
          </a:p>
        </p:txBody>
      </p:sp>
      <p:sp>
        <p:nvSpPr>
          <p:cNvPr id="12" name="Rectangle 11"/>
          <p:cNvSpPr/>
          <p:nvPr/>
        </p:nvSpPr>
        <p:spPr>
          <a:xfrm>
            <a:off x="0" y="3969000"/>
            <a:ext cx="12192000" cy="954107"/>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lưỡng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tính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có</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cả</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nhị</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lẫn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nhụy</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trên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cùng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một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cải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bưởi</a:t>
            </a:r>
            <a:r>
              <a:rPr lang="en-US" altLang="en-US" sz="2800" dirty="0">
                <a:solidFill>
                  <a:srgbClr val="0000FF"/>
                </a:solidFill>
                <a:latin typeface="Times New Roman" pitchFamily="18" charset="0"/>
                <a:cs typeface="Times New Roman" pitchFamily="18" charset="0"/>
              </a:rPr>
              <a:t>, cam, </a:t>
            </a:r>
            <a:r>
              <a:rPr lang="en-US" altLang="en-US" sz="2800" dirty="0" err="1">
                <a:solidFill>
                  <a:srgbClr val="0000FF"/>
                </a:solidFill>
                <a:latin typeface="Times New Roman" pitchFamily="18" charset="0"/>
                <a:cs typeface="Times New Roman" pitchFamily="18" charset="0"/>
              </a:rPr>
              <a:t>mận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mai</a:t>
            </a:r>
            <a:r>
              <a:rPr lang="en-US" altLang="en-US" sz="2800" dirty="0">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 y="0"/>
            <a:ext cx="12192001" cy="4170150"/>
          </a:xfrm>
          <a:prstGeom prst="rect">
            <a:avLst/>
          </a:prstGeom>
          <a:noFill/>
          <a:ln w="9525">
            <a:noFill/>
            <a:miter lim="800000"/>
            <a:headEnd/>
            <a:tailEnd/>
          </a:ln>
          <a:effectLst/>
        </p:spPr>
      </p:pic>
      <p:sp>
        <p:nvSpPr>
          <p:cNvPr id="4" name="Rectangle 3"/>
          <p:cNvSpPr/>
          <p:nvPr/>
        </p:nvSpPr>
        <p:spPr>
          <a:xfrm>
            <a:off x="0" y="4048034"/>
            <a:ext cx="12192000" cy="954107"/>
          </a:xfrm>
          <a:prstGeom prst="rect">
            <a:avLst/>
          </a:prstGeom>
        </p:spPr>
        <p:txBody>
          <a:bodyPr wrap="square">
            <a:spAutoFit/>
          </a:bodyPr>
          <a:lstStyle/>
          <a:p>
            <a:pPr algn="just"/>
            <a:r>
              <a:rPr lang="vi-VN" sz="2800" b="1"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Đặc điểm của hoa đơn tính: Mỗi hoa chỉ chứa duy nhất một cơ quan sinh sản đực (nhị hoa) hoặc cái (nhụy hoa).</a:t>
            </a:r>
            <a:endParaRPr lang="en-US" sz="2800" dirty="0">
              <a:solidFill>
                <a:srgbClr val="FF00FF"/>
              </a:solidFill>
              <a:latin typeface="Times New Roman" pitchFamily="18" charset="0"/>
              <a:cs typeface="Times New Roman" pitchFamily="18" charset="0"/>
            </a:endParaRPr>
          </a:p>
        </p:txBody>
      </p:sp>
      <p:sp>
        <p:nvSpPr>
          <p:cNvPr id="5" name="Rectangle 4"/>
          <p:cNvSpPr/>
          <p:nvPr/>
        </p:nvSpPr>
        <p:spPr>
          <a:xfrm>
            <a:off x="0" y="4947922"/>
            <a:ext cx="12192000" cy="1384995"/>
          </a:xfrm>
          <a:prstGeom prst="rect">
            <a:avLst/>
          </a:prstGeom>
        </p:spPr>
        <p:txBody>
          <a:bodyPr wrap="square">
            <a:spAutoFit/>
          </a:bodyPr>
          <a:lstStyle/>
          <a:p>
            <a:r>
              <a:rPr lang="vi-VN" sz="2800" dirty="0">
                <a:solidFill>
                  <a:srgbClr val="FF00FF"/>
                </a:solidFill>
                <a:latin typeface="Times New Roman" pitchFamily="18" charset="0"/>
                <a:cs typeface="Times New Roman" pitchFamily="18" charset="0"/>
              </a:rPr>
              <a:t>- Phân biệt hoa đơn tính và hoa lưỡng tính:</a:t>
            </a:r>
          </a:p>
          <a:p>
            <a:r>
              <a:rPr lang="vi-VN" sz="2800" dirty="0">
                <a:solidFill>
                  <a:srgbClr val="FF00FF"/>
                </a:solidFill>
                <a:latin typeface="Times New Roman" pitchFamily="18" charset="0"/>
                <a:cs typeface="Times New Roman" pitchFamily="18" charset="0"/>
              </a:rPr>
              <a:t>+ Hoa đơn tính: </a:t>
            </a:r>
            <a:r>
              <a:rPr lang="en-US" sz="2800" dirty="0" err="1">
                <a:solidFill>
                  <a:srgbClr val="FF00FF"/>
                </a:solidFill>
                <a:latin typeface="Times New Roman" pitchFamily="18" charset="0"/>
                <a:cs typeface="Times New Roman" pitchFamily="18" charset="0"/>
              </a:rPr>
              <a:t>Trên</a:t>
            </a:r>
            <a:r>
              <a:rPr lang="en-US" sz="2800" dirty="0">
                <a:solidFill>
                  <a:srgbClr val="FF00FF"/>
                </a:solidFill>
                <a:latin typeface="Times New Roman" pitchFamily="18" charset="0"/>
                <a:cs typeface="Times New Roman" pitchFamily="18" charset="0"/>
              </a:rPr>
              <a:t> m</a:t>
            </a:r>
            <a:r>
              <a:rPr lang="vi-VN" sz="2800" dirty="0">
                <a:solidFill>
                  <a:srgbClr val="FF00FF"/>
                </a:solidFill>
                <a:latin typeface="Times New Roman" pitchFamily="18" charset="0"/>
                <a:cs typeface="Times New Roman" pitchFamily="18" charset="0"/>
              </a:rPr>
              <a:t>ột hoa chỉ có nhị hoặc nhuỵ. </a:t>
            </a:r>
          </a:p>
          <a:p>
            <a:r>
              <a:rPr lang="vi-VN" sz="2800" dirty="0">
                <a:solidFill>
                  <a:srgbClr val="FF00FF"/>
                </a:solidFill>
                <a:latin typeface="Times New Roman" pitchFamily="18" charset="0"/>
                <a:cs typeface="Times New Roman" pitchFamily="18" charset="0"/>
              </a:rPr>
              <a:t>+ Hoa lưỡng tính: </a:t>
            </a:r>
            <a:r>
              <a:rPr lang="en-US" sz="2800" dirty="0" err="1">
                <a:solidFill>
                  <a:srgbClr val="FF00FF"/>
                </a:solidFill>
                <a:latin typeface="Times New Roman" pitchFamily="18" charset="0"/>
                <a:cs typeface="Times New Roman" pitchFamily="18" charset="0"/>
              </a:rPr>
              <a:t>Trên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cùng</a:t>
            </a:r>
            <a:r>
              <a:rPr lang="en-US" sz="2800" dirty="0">
                <a:solidFill>
                  <a:srgbClr val="FF00FF"/>
                </a:solidFill>
                <a:latin typeface="Times New Roman" pitchFamily="18" charset="0"/>
                <a:cs typeface="Times New Roman" pitchFamily="18" charset="0"/>
              </a:rPr>
              <a:t> m</a:t>
            </a:r>
            <a:r>
              <a:rPr lang="vi-VN" sz="2800" dirty="0">
                <a:solidFill>
                  <a:srgbClr val="FF00FF"/>
                </a:solidFill>
                <a:latin typeface="Times New Roman" pitchFamily="18" charset="0"/>
                <a:cs typeface="Times New Roman" pitchFamily="18" charset="0"/>
              </a:rPr>
              <a:t>ột hoa có đủ cả nhị và nhuỵ.</a:t>
            </a:r>
          </a:p>
        </p:txBody>
      </p:sp>
      <p:sp>
        <p:nvSpPr>
          <p:cNvPr id="6" name="Rectangle 5"/>
          <p:cNvSpPr/>
          <p:nvPr/>
        </p:nvSpPr>
        <p:spPr>
          <a:xfrm>
            <a:off x="0" y="6273225"/>
            <a:ext cx="12192000" cy="584775"/>
          </a:xfrm>
          <a:prstGeom prst="rect">
            <a:avLst/>
          </a:prstGeom>
        </p:spPr>
        <p:txBody>
          <a:bodyPr wrap="square">
            <a:spAutoFit/>
          </a:bodyPr>
          <a:lstStyle/>
          <a:p>
            <a:pPr algn="just"/>
            <a:r>
              <a:rPr lang="en-US" sz="3200" dirty="0" err="1">
                <a:solidFill>
                  <a:srgbClr val="FF0000"/>
                </a:solidFill>
                <a:latin typeface="Times New Roman" pitchFamily="18" charset="0"/>
                <a:cs typeface="Times New Roman" pitchFamily="18" charset="0"/>
              </a:rPr>
              <a:t>Lấy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dụ</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số</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loại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cây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hoa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tính</a:t>
            </a:r>
            <a:r>
              <a:rPr lang="en-US" sz="32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36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4829</TotalTime>
  <Words>3427</Words>
  <Application>Microsoft Office PowerPoint</Application>
  <PresentationFormat>Widescreen</PresentationFormat>
  <Paragraphs>233</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Administrator</cp:lastModifiedBy>
  <cp:revision>950</cp:revision>
  <dcterms:created xsi:type="dcterms:W3CDTF">2022-07-11T10:05:56Z</dcterms:created>
  <dcterms:modified xsi:type="dcterms:W3CDTF">2025-04-21T15:19:47Z</dcterms:modified>
</cp:coreProperties>
</file>